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tags/tag3.xml" ContentType="application/vnd.openxmlformats-officedocument.presentationml.tags+xml"/>
  <Override PartName="/ppt/notesSlides/notesSlide6.xml" ContentType="application/vnd.openxmlformats-officedocument.presentationml.notesSlide+xml"/>
  <Override PartName="/ppt/tags/tag4.xml" ContentType="application/vnd.openxmlformats-officedocument.presentationml.tags+xml"/>
  <Override PartName="/ppt/notesSlides/notesSlide7.xml" ContentType="application/vnd.openxmlformats-officedocument.presentationml.notesSlide+xml"/>
  <Override PartName="/ppt/tags/tag5.xml" ContentType="application/vnd.openxmlformats-officedocument.presentationml.tags+xml"/>
  <Override PartName="/ppt/notesSlides/notesSlide8.xml" ContentType="application/vnd.openxmlformats-officedocument.presentationml.notesSlide+xml"/>
  <Override PartName="/ppt/tags/tag6.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7.xml" ContentType="application/vnd.openxmlformats-officedocument.presentationml.tags+xml"/>
  <Override PartName="/ppt/notesSlides/notesSlide12.xml" ContentType="application/vnd.openxmlformats-officedocument.presentationml.notesSlide+xml"/>
  <Override PartName="/ppt/tags/tag8.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9.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10.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11.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12.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35" r:id="rId4"/>
    <p:sldMasterId id="2147483648" r:id="rId5"/>
    <p:sldMasterId id="2147483660" r:id="rId6"/>
    <p:sldMasterId id="2147483747" r:id="rId7"/>
  </p:sldMasterIdLst>
  <p:notesMasterIdLst>
    <p:notesMasterId r:id="rId51"/>
  </p:notesMasterIdLst>
  <p:handoutMasterIdLst>
    <p:handoutMasterId r:id="rId52"/>
  </p:handoutMasterIdLst>
  <p:sldIdLst>
    <p:sldId id="435" r:id="rId8"/>
    <p:sldId id="447" r:id="rId9"/>
    <p:sldId id="459" r:id="rId10"/>
    <p:sldId id="456" r:id="rId11"/>
    <p:sldId id="460" r:id="rId12"/>
    <p:sldId id="453" r:id="rId13"/>
    <p:sldId id="457" r:id="rId14"/>
    <p:sldId id="455" r:id="rId15"/>
    <p:sldId id="439" r:id="rId16"/>
    <p:sldId id="440" r:id="rId17"/>
    <p:sldId id="462" r:id="rId18"/>
    <p:sldId id="463" r:id="rId19"/>
    <p:sldId id="450" r:id="rId20"/>
    <p:sldId id="466" r:id="rId21"/>
    <p:sldId id="458" r:id="rId22"/>
    <p:sldId id="467" r:id="rId23"/>
    <p:sldId id="465" r:id="rId24"/>
    <p:sldId id="464" r:id="rId25"/>
    <p:sldId id="502" r:id="rId26"/>
    <p:sldId id="259" r:id="rId27"/>
    <p:sldId id="261" r:id="rId28"/>
    <p:sldId id="260" r:id="rId29"/>
    <p:sldId id="499" r:id="rId30"/>
    <p:sldId id="498" r:id="rId31"/>
    <p:sldId id="489" r:id="rId32"/>
    <p:sldId id="490" r:id="rId33"/>
    <p:sldId id="491" r:id="rId34"/>
    <p:sldId id="492" r:id="rId35"/>
    <p:sldId id="495" r:id="rId36"/>
    <p:sldId id="503" r:id="rId37"/>
    <p:sldId id="487" r:id="rId38"/>
    <p:sldId id="287" r:id="rId39"/>
    <p:sldId id="269" r:id="rId40"/>
    <p:sldId id="273" r:id="rId41"/>
    <p:sldId id="488" r:id="rId42"/>
    <p:sldId id="284" r:id="rId43"/>
    <p:sldId id="274" r:id="rId44"/>
    <p:sldId id="482" r:id="rId45"/>
    <p:sldId id="501" r:id="rId46"/>
    <p:sldId id="494" r:id="rId47"/>
    <p:sldId id="483" r:id="rId48"/>
    <p:sldId id="442" r:id="rId49"/>
    <p:sldId id="443" r:id="rId50"/>
  </p:sldIdLst>
  <p:sldSz cx="9144000" cy="6858000" type="screen4x3"/>
  <p:notesSz cx="6858000" cy="9296400"/>
  <p:defaultTextStyle>
    <a:defPPr>
      <a:defRPr lang="en-US"/>
    </a:defPPr>
    <a:lvl1pPr algn="l" rtl="0" eaLnBrk="0" fontAlgn="base" hangingPunct="0">
      <a:spcBef>
        <a:spcPct val="0"/>
      </a:spcBef>
      <a:spcAft>
        <a:spcPct val="0"/>
      </a:spcAft>
      <a:defRPr sz="2400" kern="1200">
        <a:solidFill>
          <a:schemeClr val="tx1"/>
        </a:solidFill>
        <a:latin typeface="Arial" pitchFamily="34" charset="0"/>
        <a:ea typeface="ヒラギノ角ゴ Pro W3" pitchFamily="1" charset="-128"/>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ヒラギノ角ゴ Pro W3" pitchFamily="1" charset="-128"/>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ヒラギノ角ゴ Pro W3" pitchFamily="1" charset="-128"/>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ヒラギノ角ゴ Pro W3" pitchFamily="1" charset="-128"/>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ヒラギノ角ゴ Pro W3" pitchFamily="1" charset="-128"/>
        <a:cs typeface="+mn-cs"/>
      </a:defRPr>
    </a:lvl5pPr>
    <a:lvl6pPr marL="2286000" algn="l" defTabSz="914400" rtl="0" eaLnBrk="1" latinLnBrk="0" hangingPunct="1">
      <a:defRPr sz="2400" kern="1200">
        <a:solidFill>
          <a:schemeClr val="tx1"/>
        </a:solidFill>
        <a:latin typeface="Arial" pitchFamily="34" charset="0"/>
        <a:ea typeface="ヒラギノ角ゴ Pro W3" pitchFamily="1" charset="-128"/>
        <a:cs typeface="+mn-cs"/>
      </a:defRPr>
    </a:lvl6pPr>
    <a:lvl7pPr marL="2743200" algn="l" defTabSz="914400" rtl="0" eaLnBrk="1" latinLnBrk="0" hangingPunct="1">
      <a:defRPr sz="2400" kern="1200">
        <a:solidFill>
          <a:schemeClr val="tx1"/>
        </a:solidFill>
        <a:latin typeface="Arial" pitchFamily="34" charset="0"/>
        <a:ea typeface="ヒラギノ角ゴ Pro W3" pitchFamily="1" charset="-128"/>
        <a:cs typeface="+mn-cs"/>
      </a:defRPr>
    </a:lvl7pPr>
    <a:lvl8pPr marL="3200400" algn="l" defTabSz="914400" rtl="0" eaLnBrk="1" latinLnBrk="0" hangingPunct="1">
      <a:defRPr sz="2400" kern="1200">
        <a:solidFill>
          <a:schemeClr val="tx1"/>
        </a:solidFill>
        <a:latin typeface="Arial" pitchFamily="34" charset="0"/>
        <a:ea typeface="ヒラギノ角ゴ Pro W3" pitchFamily="1" charset="-128"/>
        <a:cs typeface="+mn-cs"/>
      </a:defRPr>
    </a:lvl8pPr>
    <a:lvl9pPr marL="3657600" algn="l" defTabSz="914400" rtl="0" eaLnBrk="1" latinLnBrk="0" hangingPunct="1">
      <a:defRPr sz="2400" kern="1200">
        <a:solidFill>
          <a:schemeClr val="tx1"/>
        </a:solidFill>
        <a:latin typeface="Arial" pitchFamily="34" charset="0"/>
        <a:ea typeface="ヒラギノ角ゴ Pro W3" pitchFamily="1"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5D8B"/>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4B0CE81-944E-5F4B-89B4-3B487C15621D}" v="7" dt="2020-06-04T16:28:59.96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2653"/>
    <p:restoredTop sz="92799" autoAdjust="0"/>
  </p:normalViewPr>
  <p:slideViewPr>
    <p:cSldViewPr>
      <p:cViewPr varScale="1">
        <p:scale>
          <a:sx n="79" d="100"/>
          <a:sy n="79" d="100"/>
        </p:scale>
        <p:origin x="989" y="82"/>
      </p:cViewPr>
      <p:guideLst>
        <p:guide orient="horz" pos="2160"/>
        <p:guide pos="2880"/>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microsoft.com/office/2015/10/relationships/revisionInfo" Target="revisionInfo.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tableStyles" Target="tableStyles.xml"/><Relationship Id="rId8" Type="http://schemas.openxmlformats.org/officeDocument/2006/relationships/slide" Target="slides/slide1.xml"/><Relationship Id="rId51" Type="http://schemas.openxmlformats.org/officeDocument/2006/relationships/notesMaster" Target="notesMasters/notesMaster1.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BC377E2-09BD-442E-8F16-BEF5D9EA02B1}" type="doc">
      <dgm:prSet loTypeId="urn:microsoft.com/office/officeart/2005/8/layout/hProcess7" loCatId="process" qsTypeId="urn:microsoft.com/office/officeart/2005/8/quickstyle/simple1" qsCatId="simple" csTypeId="urn:microsoft.com/office/officeart/2005/8/colors/accent1_2" csCatId="accent1" phldr="1"/>
      <dgm:spPr/>
      <dgm:t>
        <a:bodyPr/>
        <a:lstStyle/>
        <a:p>
          <a:endParaRPr lang="en-US"/>
        </a:p>
      </dgm:t>
    </dgm:pt>
    <dgm:pt modelId="{3192A4A4-896E-4604-A0AE-3C91411A1299}">
      <dgm:prSet phldrT="[Text]"/>
      <dgm:spPr/>
      <dgm:t>
        <a:bodyPr/>
        <a:lstStyle/>
        <a:p>
          <a:r>
            <a:rPr lang="en-US" dirty="0">
              <a:solidFill>
                <a:schemeClr val="accent2"/>
              </a:solidFill>
            </a:rPr>
            <a:t>From</a:t>
          </a:r>
        </a:p>
      </dgm:t>
    </dgm:pt>
    <dgm:pt modelId="{C6F7CCAF-7B99-4EEF-AE24-D62474A1EC03}" type="parTrans" cxnId="{ED530BEC-9801-4D4C-AF8A-B1F263C5BF65}">
      <dgm:prSet/>
      <dgm:spPr/>
      <dgm:t>
        <a:bodyPr/>
        <a:lstStyle/>
        <a:p>
          <a:endParaRPr lang="en-US"/>
        </a:p>
      </dgm:t>
    </dgm:pt>
    <dgm:pt modelId="{FCB9168C-4E2F-416C-8914-9E80A49A0A6E}" type="sibTrans" cxnId="{ED530BEC-9801-4D4C-AF8A-B1F263C5BF65}">
      <dgm:prSet/>
      <dgm:spPr/>
      <dgm:t>
        <a:bodyPr/>
        <a:lstStyle/>
        <a:p>
          <a:endParaRPr lang="en-US"/>
        </a:p>
      </dgm:t>
    </dgm:pt>
    <dgm:pt modelId="{8946AEE1-B584-4905-8AB0-3434F9B9D114}">
      <dgm:prSet phldrT="[Text]"/>
      <dgm:spPr/>
      <dgm:t>
        <a:bodyPr/>
        <a:lstStyle/>
        <a:p>
          <a:r>
            <a:rPr lang="en-US" dirty="0"/>
            <a:t>Protect them at all costs</a:t>
          </a:r>
        </a:p>
        <a:p>
          <a:r>
            <a:rPr lang="en-US" dirty="0"/>
            <a:t>They need time away from the world to heal</a:t>
          </a:r>
        </a:p>
      </dgm:t>
    </dgm:pt>
    <dgm:pt modelId="{438D5A25-91FF-4B1B-8063-07F4BEF28C24}" type="parTrans" cxnId="{D92EFDD1-3AA6-4B4B-9EA5-A311186E6EC3}">
      <dgm:prSet/>
      <dgm:spPr/>
      <dgm:t>
        <a:bodyPr/>
        <a:lstStyle/>
        <a:p>
          <a:endParaRPr lang="en-US"/>
        </a:p>
      </dgm:t>
    </dgm:pt>
    <dgm:pt modelId="{3DD1EEC9-7028-4B7E-893B-D00B6A2757D3}" type="sibTrans" cxnId="{D92EFDD1-3AA6-4B4B-9EA5-A311186E6EC3}">
      <dgm:prSet/>
      <dgm:spPr/>
      <dgm:t>
        <a:bodyPr/>
        <a:lstStyle/>
        <a:p>
          <a:endParaRPr lang="en-US"/>
        </a:p>
      </dgm:t>
    </dgm:pt>
    <dgm:pt modelId="{6C8F43DC-110D-4160-A5C1-F35B63D0DFA3}">
      <dgm:prSet phldrT="[Text]"/>
      <dgm:spPr/>
      <dgm:t>
        <a:bodyPr/>
        <a:lstStyle/>
        <a:p>
          <a:r>
            <a:rPr lang="en-US" dirty="0">
              <a:solidFill>
                <a:schemeClr val="accent2"/>
              </a:solidFill>
            </a:rPr>
            <a:t>To</a:t>
          </a:r>
        </a:p>
      </dgm:t>
    </dgm:pt>
    <dgm:pt modelId="{4BD8B1EC-7B88-4187-B815-9D8812BDAF78}" type="parTrans" cxnId="{C3296568-F952-4D65-8DB7-2097243018D6}">
      <dgm:prSet/>
      <dgm:spPr/>
      <dgm:t>
        <a:bodyPr/>
        <a:lstStyle/>
        <a:p>
          <a:endParaRPr lang="en-US"/>
        </a:p>
      </dgm:t>
    </dgm:pt>
    <dgm:pt modelId="{881ACC1D-7F4F-41BE-920F-7FA4BBC281B9}" type="sibTrans" cxnId="{C3296568-F952-4D65-8DB7-2097243018D6}">
      <dgm:prSet/>
      <dgm:spPr/>
      <dgm:t>
        <a:bodyPr/>
        <a:lstStyle/>
        <a:p>
          <a:endParaRPr lang="en-US"/>
        </a:p>
      </dgm:t>
    </dgm:pt>
    <dgm:pt modelId="{2C235E43-AE6B-4B03-A884-728948DE6378}">
      <dgm:prSet phldrT="[Text]"/>
      <dgm:spPr/>
      <dgm:t>
        <a:bodyPr/>
        <a:lstStyle/>
        <a:p>
          <a:r>
            <a:rPr lang="en-US" dirty="0"/>
            <a:t>We can’t keep clients in a bubble</a:t>
          </a:r>
        </a:p>
        <a:p>
          <a:r>
            <a:rPr lang="en-US" dirty="0"/>
            <a:t>Safe failures</a:t>
          </a:r>
        </a:p>
      </dgm:t>
    </dgm:pt>
    <dgm:pt modelId="{9E4E0DB8-BAD9-495A-8DC0-A89E837BE280}" type="parTrans" cxnId="{A6A309EA-85E5-4C4D-A41C-8E7F48853FD5}">
      <dgm:prSet/>
      <dgm:spPr/>
      <dgm:t>
        <a:bodyPr/>
        <a:lstStyle/>
        <a:p>
          <a:endParaRPr lang="en-US"/>
        </a:p>
      </dgm:t>
    </dgm:pt>
    <dgm:pt modelId="{1F8BBF03-6C34-400E-84B6-F1701A637543}" type="sibTrans" cxnId="{A6A309EA-85E5-4C4D-A41C-8E7F48853FD5}">
      <dgm:prSet/>
      <dgm:spPr/>
      <dgm:t>
        <a:bodyPr/>
        <a:lstStyle/>
        <a:p>
          <a:endParaRPr lang="en-US"/>
        </a:p>
      </dgm:t>
    </dgm:pt>
    <dgm:pt modelId="{402CC678-B00C-46E3-A949-75142F7A94D4}">
      <dgm:prSet/>
      <dgm:spPr/>
      <dgm:t>
        <a:bodyPr/>
        <a:lstStyle/>
        <a:p>
          <a:r>
            <a:rPr lang="en-US" dirty="0"/>
            <a:t>No distractions from working on self</a:t>
          </a:r>
        </a:p>
      </dgm:t>
    </dgm:pt>
    <dgm:pt modelId="{85A3EF44-A594-435D-B99A-294C599C7AA2}" type="parTrans" cxnId="{27DA5299-CDD1-4FC9-B5B2-998A7F25FBE5}">
      <dgm:prSet/>
      <dgm:spPr/>
      <dgm:t>
        <a:bodyPr/>
        <a:lstStyle/>
        <a:p>
          <a:endParaRPr lang="en-US"/>
        </a:p>
      </dgm:t>
    </dgm:pt>
    <dgm:pt modelId="{8C30917D-A2BC-4D82-95C8-718B4C4560BF}" type="sibTrans" cxnId="{27DA5299-CDD1-4FC9-B5B2-998A7F25FBE5}">
      <dgm:prSet/>
      <dgm:spPr/>
      <dgm:t>
        <a:bodyPr/>
        <a:lstStyle/>
        <a:p>
          <a:endParaRPr lang="en-US"/>
        </a:p>
      </dgm:t>
    </dgm:pt>
    <dgm:pt modelId="{4B9BA577-AE81-42ED-A7C9-79F871D0C4E1}">
      <dgm:prSet/>
      <dgm:spPr/>
      <dgm:t>
        <a:bodyPr/>
        <a:lstStyle/>
        <a:p>
          <a:r>
            <a:rPr lang="en-US" dirty="0"/>
            <a:t>No contact with bad influences</a:t>
          </a:r>
        </a:p>
      </dgm:t>
    </dgm:pt>
    <dgm:pt modelId="{B5792786-6893-4931-A333-4F16C9997B24}" type="parTrans" cxnId="{0857331A-C350-4029-8003-81D067510693}">
      <dgm:prSet/>
      <dgm:spPr/>
      <dgm:t>
        <a:bodyPr/>
        <a:lstStyle/>
        <a:p>
          <a:endParaRPr lang="en-US"/>
        </a:p>
      </dgm:t>
    </dgm:pt>
    <dgm:pt modelId="{44A350FA-13CB-45BB-B5CC-7CF9D62921DB}" type="sibTrans" cxnId="{0857331A-C350-4029-8003-81D067510693}">
      <dgm:prSet/>
      <dgm:spPr/>
      <dgm:t>
        <a:bodyPr/>
        <a:lstStyle/>
        <a:p>
          <a:endParaRPr lang="en-US"/>
        </a:p>
      </dgm:t>
    </dgm:pt>
    <dgm:pt modelId="{6664E032-1C4E-4CAA-A002-43EAC1ACB974}">
      <dgm:prSet phldrT="[Text]"/>
      <dgm:spPr/>
      <dgm:t>
        <a:bodyPr/>
        <a:lstStyle/>
        <a:p>
          <a:r>
            <a:rPr lang="en-US" dirty="0"/>
            <a:t>Bringing positive out of negative</a:t>
          </a:r>
        </a:p>
      </dgm:t>
    </dgm:pt>
    <dgm:pt modelId="{2E031B28-5898-4ADD-9135-533DF3438B69}" type="parTrans" cxnId="{158CFC5B-9F56-479B-B320-542C2E4D9D1F}">
      <dgm:prSet/>
      <dgm:spPr/>
      <dgm:t>
        <a:bodyPr/>
        <a:lstStyle/>
        <a:p>
          <a:endParaRPr lang="en-US"/>
        </a:p>
      </dgm:t>
    </dgm:pt>
    <dgm:pt modelId="{3061D69F-F7DD-493F-A6D3-0FE904699493}" type="sibTrans" cxnId="{158CFC5B-9F56-479B-B320-542C2E4D9D1F}">
      <dgm:prSet/>
      <dgm:spPr/>
      <dgm:t>
        <a:bodyPr/>
        <a:lstStyle/>
        <a:p>
          <a:endParaRPr lang="en-US"/>
        </a:p>
      </dgm:t>
    </dgm:pt>
    <dgm:pt modelId="{CA1AD555-76B9-4423-BE21-7BF91E04D7B3}">
      <dgm:prSet phldrT="[Text]"/>
      <dgm:spPr/>
      <dgm:t>
        <a:bodyPr/>
        <a:lstStyle/>
        <a:p>
          <a:r>
            <a:rPr lang="en-US" dirty="0"/>
            <a:t>Teaching Moments</a:t>
          </a:r>
        </a:p>
      </dgm:t>
    </dgm:pt>
    <dgm:pt modelId="{8D9AEBFF-B36F-430A-B947-6DE49743E8EE}" type="parTrans" cxnId="{CDE8B395-BBB5-43C6-9588-C56173DA293B}">
      <dgm:prSet/>
      <dgm:spPr/>
      <dgm:t>
        <a:bodyPr/>
        <a:lstStyle/>
        <a:p>
          <a:endParaRPr lang="en-US"/>
        </a:p>
      </dgm:t>
    </dgm:pt>
    <dgm:pt modelId="{54C95CBC-1E9E-4BEF-9109-6A138D518E2F}" type="sibTrans" cxnId="{CDE8B395-BBB5-43C6-9588-C56173DA293B}">
      <dgm:prSet/>
      <dgm:spPr/>
      <dgm:t>
        <a:bodyPr/>
        <a:lstStyle/>
        <a:p>
          <a:endParaRPr lang="en-US"/>
        </a:p>
      </dgm:t>
    </dgm:pt>
    <dgm:pt modelId="{B01BEDDF-472D-42B7-994B-6AC8C8D63FC3}">
      <dgm:prSet phldrT="[Text]"/>
      <dgm:spPr/>
      <dgm:t>
        <a:bodyPr/>
        <a:lstStyle/>
        <a:p>
          <a:r>
            <a:rPr lang="en-US" dirty="0"/>
            <a:t> </a:t>
          </a:r>
        </a:p>
      </dgm:t>
    </dgm:pt>
    <dgm:pt modelId="{9960B6B5-A60D-4090-BE3C-AE2A2ECA1311}" type="parTrans" cxnId="{4A12F374-AA55-41D9-8F48-6076E5AB325B}">
      <dgm:prSet/>
      <dgm:spPr/>
      <dgm:t>
        <a:bodyPr/>
        <a:lstStyle/>
        <a:p>
          <a:endParaRPr lang="en-US"/>
        </a:p>
      </dgm:t>
    </dgm:pt>
    <dgm:pt modelId="{341FA2C2-7394-4192-A666-530AB45E60D0}" type="sibTrans" cxnId="{4A12F374-AA55-41D9-8F48-6076E5AB325B}">
      <dgm:prSet/>
      <dgm:spPr/>
      <dgm:t>
        <a:bodyPr/>
        <a:lstStyle/>
        <a:p>
          <a:endParaRPr lang="en-US"/>
        </a:p>
      </dgm:t>
    </dgm:pt>
    <dgm:pt modelId="{EBC6F82C-E542-4398-A306-C5F972E5C64C}" type="pres">
      <dgm:prSet presAssocID="{4BC377E2-09BD-442E-8F16-BEF5D9EA02B1}" presName="Name0" presStyleCnt="0">
        <dgm:presLayoutVars>
          <dgm:dir/>
          <dgm:animLvl val="lvl"/>
          <dgm:resizeHandles val="exact"/>
        </dgm:presLayoutVars>
      </dgm:prSet>
      <dgm:spPr/>
    </dgm:pt>
    <dgm:pt modelId="{B77FCAF7-BB5B-46C6-A041-DEAA5F6EF714}" type="pres">
      <dgm:prSet presAssocID="{3192A4A4-896E-4604-A0AE-3C91411A1299}" presName="compositeNode" presStyleCnt="0">
        <dgm:presLayoutVars>
          <dgm:bulletEnabled val="1"/>
        </dgm:presLayoutVars>
      </dgm:prSet>
      <dgm:spPr/>
    </dgm:pt>
    <dgm:pt modelId="{72E451E4-6CB7-4E0F-8E82-04EB8E1721A1}" type="pres">
      <dgm:prSet presAssocID="{3192A4A4-896E-4604-A0AE-3C91411A1299}" presName="bgRect" presStyleLbl="node1" presStyleIdx="0" presStyleCnt="2" custAng="0" custScaleY="94499" custLinFactNeighborX="-36473" custLinFactNeighborY="12008"/>
      <dgm:spPr/>
    </dgm:pt>
    <dgm:pt modelId="{DD1F09D2-9099-4D24-BC5E-62F4F8562554}" type="pres">
      <dgm:prSet presAssocID="{3192A4A4-896E-4604-A0AE-3C91411A1299}" presName="parentNode" presStyleLbl="node1" presStyleIdx="0" presStyleCnt="2">
        <dgm:presLayoutVars>
          <dgm:chMax val="0"/>
          <dgm:bulletEnabled val="1"/>
        </dgm:presLayoutVars>
      </dgm:prSet>
      <dgm:spPr/>
    </dgm:pt>
    <dgm:pt modelId="{BE1E6F30-DE6D-45FF-A0F7-97AB82EF04F3}" type="pres">
      <dgm:prSet presAssocID="{3192A4A4-896E-4604-A0AE-3C91411A1299}" presName="childNode" presStyleLbl="node1" presStyleIdx="0" presStyleCnt="2">
        <dgm:presLayoutVars>
          <dgm:bulletEnabled val="1"/>
        </dgm:presLayoutVars>
      </dgm:prSet>
      <dgm:spPr/>
    </dgm:pt>
    <dgm:pt modelId="{E41271F3-FF69-4E7E-A22B-ECA17376F71C}" type="pres">
      <dgm:prSet presAssocID="{FCB9168C-4E2F-416C-8914-9E80A49A0A6E}" presName="hSp" presStyleCnt="0"/>
      <dgm:spPr/>
    </dgm:pt>
    <dgm:pt modelId="{0E5180CC-22F5-40CF-8E2B-9F1E35CD156F}" type="pres">
      <dgm:prSet presAssocID="{FCB9168C-4E2F-416C-8914-9E80A49A0A6E}" presName="vProcSp" presStyleCnt="0"/>
      <dgm:spPr/>
    </dgm:pt>
    <dgm:pt modelId="{60C6B2D3-3364-4B83-9886-6F2C48AF428F}" type="pres">
      <dgm:prSet presAssocID="{FCB9168C-4E2F-416C-8914-9E80A49A0A6E}" presName="vSp1" presStyleCnt="0"/>
      <dgm:spPr/>
    </dgm:pt>
    <dgm:pt modelId="{C2BFC438-D4D4-4EA2-A1CE-909B1C588ECD}" type="pres">
      <dgm:prSet presAssocID="{FCB9168C-4E2F-416C-8914-9E80A49A0A6E}" presName="simulatedConn" presStyleLbl="solidFgAcc1" presStyleIdx="0" presStyleCnt="1" custLinFactY="-116950" custLinFactNeighborX="4154" custLinFactNeighborY="-200000"/>
      <dgm:spPr/>
    </dgm:pt>
    <dgm:pt modelId="{A1BA241C-686F-4026-8D47-0CA29CC1EAC6}" type="pres">
      <dgm:prSet presAssocID="{FCB9168C-4E2F-416C-8914-9E80A49A0A6E}" presName="vSp2" presStyleCnt="0"/>
      <dgm:spPr/>
    </dgm:pt>
    <dgm:pt modelId="{A2467CAA-DD59-4B47-B8C8-09906EDD6648}" type="pres">
      <dgm:prSet presAssocID="{FCB9168C-4E2F-416C-8914-9E80A49A0A6E}" presName="sibTrans" presStyleCnt="0"/>
      <dgm:spPr/>
    </dgm:pt>
    <dgm:pt modelId="{FF01D5CC-1EED-4DD3-8A81-AAFFB923E828}" type="pres">
      <dgm:prSet presAssocID="{6C8F43DC-110D-4160-A5C1-F35B63D0DFA3}" presName="compositeNode" presStyleCnt="0">
        <dgm:presLayoutVars>
          <dgm:bulletEnabled val="1"/>
        </dgm:presLayoutVars>
      </dgm:prSet>
      <dgm:spPr/>
    </dgm:pt>
    <dgm:pt modelId="{CAC82964-828D-430B-BE1A-78C33179C1A3}" type="pres">
      <dgm:prSet presAssocID="{6C8F43DC-110D-4160-A5C1-F35B63D0DFA3}" presName="bgRect" presStyleLbl="node1" presStyleIdx="1" presStyleCnt="2" custScaleY="95364" custLinFactNeighborX="39" custLinFactNeighborY="10424"/>
      <dgm:spPr/>
    </dgm:pt>
    <dgm:pt modelId="{CBC68F4A-DD88-411D-A8C8-682D8AE25394}" type="pres">
      <dgm:prSet presAssocID="{6C8F43DC-110D-4160-A5C1-F35B63D0DFA3}" presName="parentNode" presStyleLbl="node1" presStyleIdx="1" presStyleCnt="2">
        <dgm:presLayoutVars>
          <dgm:chMax val="0"/>
          <dgm:bulletEnabled val="1"/>
        </dgm:presLayoutVars>
      </dgm:prSet>
      <dgm:spPr/>
    </dgm:pt>
    <dgm:pt modelId="{7B24F2A8-DB79-44D8-B442-EA70DD2CECD9}" type="pres">
      <dgm:prSet presAssocID="{6C8F43DC-110D-4160-A5C1-F35B63D0DFA3}" presName="childNode" presStyleLbl="node1" presStyleIdx="1" presStyleCnt="2">
        <dgm:presLayoutVars>
          <dgm:bulletEnabled val="1"/>
        </dgm:presLayoutVars>
      </dgm:prSet>
      <dgm:spPr/>
    </dgm:pt>
  </dgm:ptLst>
  <dgm:cxnLst>
    <dgm:cxn modelId="{0857331A-C350-4029-8003-81D067510693}" srcId="{3192A4A4-896E-4604-A0AE-3C91411A1299}" destId="{4B9BA577-AE81-42ED-A7C9-79F871D0C4E1}" srcOrd="2" destOrd="0" parTransId="{B5792786-6893-4931-A333-4F16C9997B24}" sibTransId="{44A350FA-13CB-45BB-B5CC-7CF9D62921DB}"/>
    <dgm:cxn modelId="{158CFC5B-9F56-479B-B320-542C2E4D9D1F}" srcId="{6C8F43DC-110D-4160-A5C1-F35B63D0DFA3}" destId="{6664E032-1C4E-4CAA-A002-43EAC1ACB974}" srcOrd="1" destOrd="0" parTransId="{2E031B28-5898-4ADD-9135-533DF3438B69}" sibTransId="{3061D69F-F7DD-493F-A6D3-0FE904699493}"/>
    <dgm:cxn modelId="{DB75F046-C288-42A2-838F-D1F03659A381}" type="presOf" srcId="{B01BEDDF-472D-42B7-994B-6AC8C8D63FC3}" destId="{7B24F2A8-DB79-44D8-B442-EA70DD2CECD9}" srcOrd="0" destOrd="3" presId="urn:microsoft.com/office/officeart/2005/8/layout/hProcess7"/>
    <dgm:cxn modelId="{C3296568-F952-4D65-8DB7-2097243018D6}" srcId="{4BC377E2-09BD-442E-8F16-BEF5D9EA02B1}" destId="{6C8F43DC-110D-4160-A5C1-F35B63D0DFA3}" srcOrd="1" destOrd="0" parTransId="{4BD8B1EC-7B88-4187-B815-9D8812BDAF78}" sibTransId="{881ACC1D-7F4F-41BE-920F-7FA4BBC281B9}"/>
    <dgm:cxn modelId="{0ABBEE4A-7137-4FEB-8B1D-250C04E5CD4E}" type="presOf" srcId="{6664E032-1C4E-4CAA-A002-43EAC1ACB974}" destId="{7B24F2A8-DB79-44D8-B442-EA70DD2CECD9}" srcOrd="0" destOrd="1" presId="urn:microsoft.com/office/officeart/2005/8/layout/hProcess7"/>
    <dgm:cxn modelId="{F54EB94F-B30B-4057-8B69-C2C2C6E6BBE4}" type="presOf" srcId="{3192A4A4-896E-4604-A0AE-3C91411A1299}" destId="{DD1F09D2-9099-4D24-BC5E-62F4F8562554}" srcOrd="1" destOrd="0" presId="urn:microsoft.com/office/officeart/2005/8/layout/hProcess7"/>
    <dgm:cxn modelId="{F5783372-2BE5-475C-9443-5D7CB628894C}" type="presOf" srcId="{4BC377E2-09BD-442E-8F16-BEF5D9EA02B1}" destId="{EBC6F82C-E542-4398-A306-C5F972E5C64C}" srcOrd="0" destOrd="0" presId="urn:microsoft.com/office/officeart/2005/8/layout/hProcess7"/>
    <dgm:cxn modelId="{D4817554-DF2D-46F4-AB3A-70E40570A214}" type="presOf" srcId="{8946AEE1-B584-4905-8AB0-3434F9B9D114}" destId="{BE1E6F30-DE6D-45FF-A0F7-97AB82EF04F3}" srcOrd="0" destOrd="0" presId="urn:microsoft.com/office/officeart/2005/8/layout/hProcess7"/>
    <dgm:cxn modelId="{4A12F374-AA55-41D9-8F48-6076E5AB325B}" srcId="{6C8F43DC-110D-4160-A5C1-F35B63D0DFA3}" destId="{B01BEDDF-472D-42B7-994B-6AC8C8D63FC3}" srcOrd="3" destOrd="0" parTransId="{9960B6B5-A60D-4090-BE3C-AE2A2ECA1311}" sibTransId="{341FA2C2-7394-4192-A666-530AB45E60D0}"/>
    <dgm:cxn modelId="{80BB3B89-B587-46AA-9C91-3913C6F200C3}" type="presOf" srcId="{2C235E43-AE6B-4B03-A884-728948DE6378}" destId="{7B24F2A8-DB79-44D8-B442-EA70DD2CECD9}" srcOrd="0" destOrd="0" presId="urn:microsoft.com/office/officeart/2005/8/layout/hProcess7"/>
    <dgm:cxn modelId="{E41AE391-EA52-4CB4-A780-1E68864B270A}" type="presOf" srcId="{6C8F43DC-110D-4160-A5C1-F35B63D0DFA3}" destId="{CBC68F4A-DD88-411D-A8C8-682D8AE25394}" srcOrd="1" destOrd="0" presId="urn:microsoft.com/office/officeart/2005/8/layout/hProcess7"/>
    <dgm:cxn modelId="{CDE8B395-BBB5-43C6-9588-C56173DA293B}" srcId="{6C8F43DC-110D-4160-A5C1-F35B63D0DFA3}" destId="{CA1AD555-76B9-4423-BE21-7BF91E04D7B3}" srcOrd="2" destOrd="0" parTransId="{8D9AEBFF-B36F-430A-B947-6DE49743E8EE}" sibTransId="{54C95CBC-1E9E-4BEF-9109-6A138D518E2F}"/>
    <dgm:cxn modelId="{27DA5299-CDD1-4FC9-B5B2-998A7F25FBE5}" srcId="{3192A4A4-896E-4604-A0AE-3C91411A1299}" destId="{402CC678-B00C-46E3-A949-75142F7A94D4}" srcOrd="1" destOrd="0" parTransId="{85A3EF44-A594-435D-B99A-294C599C7AA2}" sibTransId="{8C30917D-A2BC-4D82-95C8-718B4C4560BF}"/>
    <dgm:cxn modelId="{97134E9B-088D-4D84-94C5-BC3BFFD5FE55}" type="presOf" srcId="{4B9BA577-AE81-42ED-A7C9-79F871D0C4E1}" destId="{BE1E6F30-DE6D-45FF-A0F7-97AB82EF04F3}" srcOrd="0" destOrd="2" presId="urn:microsoft.com/office/officeart/2005/8/layout/hProcess7"/>
    <dgm:cxn modelId="{5BCA4B9C-7ECF-46B9-BB84-13A4397F4247}" type="presOf" srcId="{CA1AD555-76B9-4423-BE21-7BF91E04D7B3}" destId="{7B24F2A8-DB79-44D8-B442-EA70DD2CECD9}" srcOrd="0" destOrd="2" presId="urn:microsoft.com/office/officeart/2005/8/layout/hProcess7"/>
    <dgm:cxn modelId="{A658CEAB-DD49-4A56-9F2E-B06EC70DA718}" type="presOf" srcId="{3192A4A4-896E-4604-A0AE-3C91411A1299}" destId="{72E451E4-6CB7-4E0F-8E82-04EB8E1721A1}" srcOrd="0" destOrd="0" presId="urn:microsoft.com/office/officeart/2005/8/layout/hProcess7"/>
    <dgm:cxn modelId="{D92EFDD1-3AA6-4B4B-9EA5-A311186E6EC3}" srcId="{3192A4A4-896E-4604-A0AE-3C91411A1299}" destId="{8946AEE1-B584-4905-8AB0-3434F9B9D114}" srcOrd="0" destOrd="0" parTransId="{438D5A25-91FF-4B1B-8063-07F4BEF28C24}" sibTransId="{3DD1EEC9-7028-4B7E-893B-D00B6A2757D3}"/>
    <dgm:cxn modelId="{A6A309EA-85E5-4C4D-A41C-8E7F48853FD5}" srcId="{6C8F43DC-110D-4160-A5C1-F35B63D0DFA3}" destId="{2C235E43-AE6B-4B03-A884-728948DE6378}" srcOrd="0" destOrd="0" parTransId="{9E4E0DB8-BAD9-495A-8DC0-A89E837BE280}" sibTransId="{1F8BBF03-6C34-400E-84B6-F1701A637543}"/>
    <dgm:cxn modelId="{ED530BEC-9801-4D4C-AF8A-B1F263C5BF65}" srcId="{4BC377E2-09BD-442E-8F16-BEF5D9EA02B1}" destId="{3192A4A4-896E-4604-A0AE-3C91411A1299}" srcOrd="0" destOrd="0" parTransId="{C6F7CCAF-7B99-4EEF-AE24-D62474A1EC03}" sibTransId="{FCB9168C-4E2F-416C-8914-9E80A49A0A6E}"/>
    <dgm:cxn modelId="{E70705ED-3959-41B2-9267-E0F47FEA9671}" type="presOf" srcId="{6C8F43DC-110D-4160-A5C1-F35B63D0DFA3}" destId="{CAC82964-828D-430B-BE1A-78C33179C1A3}" srcOrd="0" destOrd="0" presId="urn:microsoft.com/office/officeart/2005/8/layout/hProcess7"/>
    <dgm:cxn modelId="{C5A8C1FE-C6BF-40B2-853B-0696A0FF9EC5}" type="presOf" srcId="{402CC678-B00C-46E3-A949-75142F7A94D4}" destId="{BE1E6F30-DE6D-45FF-A0F7-97AB82EF04F3}" srcOrd="0" destOrd="1" presId="urn:microsoft.com/office/officeart/2005/8/layout/hProcess7"/>
    <dgm:cxn modelId="{EC1DB047-05D3-4CC6-BEE2-CEE0D5AD6519}" type="presParOf" srcId="{EBC6F82C-E542-4398-A306-C5F972E5C64C}" destId="{B77FCAF7-BB5B-46C6-A041-DEAA5F6EF714}" srcOrd="0" destOrd="0" presId="urn:microsoft.com/office/officeart/2005/8/layout/hProcess7"/>
    <dgm:cxn modelId="{71B3EC0F-8258-4FE4-898A-5464C141E48F}" type="presParOf" srcId="{B77FCAF7-BB5B-46C6-A041-DEAA5F6EF714}" destId="{72E451E4-6CB7-4E0F-8E82-04EB8E1721A1}" srcOrd="0" destOrd="0" presId="urn:microsoft.com/office/officeart/2005/8/layout/hProcess7"/>
    <dgm:cxn modelId="{170FFE23-AE08-474C-BD07-6C69C8EDC935}" type="presParOf" srcId="{B77FCAF7-BB5B-46C6-A041-DEAA5F6EF714}" destId="{DD1F09D2-9099-4D24-BC5E-62F4F8562554}" srcOrd="1" destOrd="0" presId="urn:microsoft.com/office/officeart/2005/8/layout/hProcess7"/>
    <dgm:cxn modelId="{C4D14E1B-8D7B-4652-8A0B-C9587ED9AA93}" type="presParOf" srcId="{B77FCAF7-BB5B-46C6-A041-DEAA5F6EF714}" destId="{BE1E6F30-DE6D-45FF-A0F7-97AB82EF04F3}" srcOrd="2" destOrd="0" presId="urn:microsoft.com/office/officeart/2005/8/layout/hProcess7"/>
    <dgm:cxn modelId="{B6366420-B476-4C30-AF7A-CE98E4A30B48}" type="presParOf" srcId="{EBC6F82C-E542-4398-A306-C5F972E5C64C}" destId="{E41271F3-FF69-4E7E-A22B-ECA17376F71C}" srcOrd="1" destOrd="0" presId="urn:microsoft.com/office/officeart/2005/8/layout/hProcess7"/>
    <dgm:cxn modelId="{3A6FF8FB-C32D-410E-AEF3-E57611D0C42B}" type="presParOf" srcId="{EBC6F82C-E542-4398-A306-C5F972E5C64C}" destId="{0E5180CC-22F5-40CF-8E2B-9F1E35CD156F}" srcOrd="2" destOrd="0" presId="urn:microsoft.com/office/officeart/2005/8/layout/hProcess7"/>
    <dgm:cxn modelId="{E765FBDE-ACB4-47C9-A833-D8C5B98FEA6A}" type="presParOf" srcId="{0E5180CC-22F5-40CF-8E2B-9F1E35CD156F}" destId="{60C6B2D3-3364-4B83-9886-6F2C48AF428F}" srcOrd="0" destOrd="0" presId="urn:microsoft.com/office/officeart/2005/8/layout/hProcess7"/>
    <dgm:cxn modelId="{3659E03F-41CB-4266-9507-F6E35E44B71E}" type="presParOf" srcId="{0E5180CC-22F5-40CF-8E2B-9F1E35CD156F}" destId="{C2BFC438-D4D4-4EA2-A1CE-909B1C588ECD}" srcOrd="1" destOrd="0" presId="urn:microsoft.com/office/officeart/2005/8/layout/hProcess7"/>
    <dgm:cxn modelId="{DCB1D13C-A73C-4215-8A37-AD61CE8C569F}" type="presParOf" srcId="{0E5180CC-22F5-40CF-8E2B-9F1E35CD156F}" destId="{A1BA241C-686F-4026-8D47-0CA29CC1EAC6}" srcOrd="2" destOrd="0" presId="urn:microsoft.com/office/officeart/2005/8/layout/hProcess7"/>
    <dgm:cxn modelId="{2463AAE0-694C-443F-B105-EA7ACA5042F3}" type="presParOf" srcId="{EBC6F82C-E542-4398-A306-C5F972E5C64C}" destId="{A2467CAA-DD59-4B47-B8C8-09906EDD6648}" srcOrd="3" destOrd="0" presId="urn:microsoft.com/office/officeart/2005/8/layout/hProcess7"/>
    <dgm:cxn modelId="{55486A82-17AF-4EB1-992B-0D552C94AC0F}" type="presParOf" srcId="{EBC6F82C-E542-4398-A306-C5F972E5C64C}" destId="{FF01D5CC-1EED-4DD3-8A81-AAFFB923E828}" srcOrd="4" destOrd="0" presId="urn:microsoft.com/office/officeart/2005/8/layout/hProcess7"/>
    <dgm:cxn modelId="{75AE486F-1735-42A7-A566-531128859EF4}" type="presParOf" srcId="{FF01D5CC-1EED-4DD3-8A81-AAFFB923E828}" destId="{CAC82964-828D-430B-BE1A-78C33179C1A3}" srcOrd="0" destOrd="0" presId="urn:microsoft.com/office/officeart/2005/8/layout/hProcess7"/>
    <dgm:cxn modelId="{CE7DE770-9881-4784-B6D2-5EE297F76E17}" type="presParOf" srcId="{FF01D5CC-1EED-4DD3-8A81-AAFFB923E828}" destId="{CBC68F4A-DD88-411D-A8C8-682D8AE25394}" srcOrd="1" destOrd="0" presId="urn:microsoft.com/office/officeart/2005/8/layout/hProcess7"/>
    <dgm:cxn modelId="{FE605E9B-F463-4804-A263-ECE1799CF5C9}" type="presParOf" srcId="{FF01D5CC-1EED-4DD3-8A81-AAFFB923E828}" destId="{7B24F2A8-DB79-44D8-B442-EA70DD2CECD9}" srcOrd="2" destOrd="0" presId="urn:microsoft.com/office/officeart/2005/8/layout/hProcess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E451E4-6CB7-4E0F-8E82-04EB8E1721A1}">
      <dsp:nvSpPr>
        <dsp:cNvPr id="0" name=""/>
        <dsp:cNvSpPr/>
      </dsp:nvSpPr>
      <dsp:spPr>
        <a:xfrm>
          <a:off x="0" y="549447"/>
          <a:ext cx="3088879" cy="3502752"/>
        </a:xfrm>
        <a:prstGeom prst="roundRect">
          <a:avLst>
            <a:gd name="adj" fmla="val 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20015" rIns="155575" bIns="0" numCol="1" spcCol="1270" anchor="t" anchorCtr="0">
          <a:noAutofit/>
        </a:bodyPr>
        <a:lstStyle/>
        <a:p>
          <a:pPr marL="0" lvl="0" indent="0" algn="r" defTabSz="1555750">
            <a:lnSpc>
              <a:spcPct val="90000"/>
            </a:lnSpc>
            <a:spcBef>
              <a:spcPct val="0"/>
            </a:spcBef>
            <a:spcAft>
              <a:spcPct val="35000"/>
            </a:spcAft>
            <a:buNone/>
          </a:pPr>
          <a:r>
            <a:rPr lang="en-US" sz="3500" kern="1200" dirty="0">
              <a:solidFill>
                <a:schemeClr val="accent2"/>
              </a:solidFill>
            </a:rPr>
            <a:t>From</a:t>
          </a:r>
        </a:p>
      </dsp:txBody>
      <dsp:txXfrm rot="16200000">
        <a:off x="-1127240" y="1676687"/>
        <a:ext cx="2872257" cy="617775"/>
      </dsp:txXfrm>
    </dsp:sp>
    <dsp:sp modelId="{BE1E6F30-DE6D-45FF-A0F7-97AB82EF04F3}">
      <dsp:nvSpPr>
        <dsp:cNvPr id="0" name=""/>
        <dsp:cNvSpPr/>
      </dsp:nvSpPr>
      <dsp:spPr>
        <a:xfrm>
          <a:off x="617775" y="549447"/>
          <a:ext cx="2301215" cy="350275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72009" rIns="0" bIns="0" numCol="1" spcCol="1270" anchor="t" anchorCtr="0">
          <a:noAutofit/>
        </a:bodyPr>
        <a:lstStyle/>
        <a:p>
          <a:pPr marL="0" lvl="0" indent="0" algn="l" defTabSz="933450">
            <a:lnSpc>
              <a:spcPct val="90000"/>
            </a:lnSpc>
            <a:spcBef>
              <a:spcPct val="0"/>
            </a:spcBef>
            <a:spcAft>
              <a:spcPct val="35000"/>
            </a:spcAft>
            <a:buNone/>
          </a:pPr>
          <a:r>
            <a:rPr lang="en-US" sz="2100" kern="1200" dirty="0"/>
            <a:t>Protect them at all costs</a:t>
          </a:r>
        </a:p>
        <a:p>
          <a:pPr marL="0" lvl="0" indent="0" algn="l" defTabSz="933450">
            <a:lnSpc>
              <a:spcPct val="90000"/>
            </a:lnSpc>
            <a:spcBef>
              <a:spcPct val="0"/>
            </a:spcBef>
            <a:spcAft>
              <a:spcPct val="35000"/>
            </a:spcAft>
            <a:buNone/>
          </a:pPr>
          <a:r>
            <a:rPr lang="en-US" sz="2100" kern="1200" dirty="0"/>
            <a:t>They need time away from the world to heal</a:t>
          </a:r>
        </a:p>
        <a:p>
          <a:pPr marL="0" lvl="0" indent="0" algn="l" defTabSz="933450">
            <a:lnSpc>
              <a:spcPct val="90000"/>
            </a:lnSpc>
            <a:spcBef>
              <a:spcPct val="0"/>
            </a:spcBef>
            <a:spcAft>
              <a:spcPct val="35000"/>
            </a:spcAft>
            <a:buNone/>
          </a:pPr>
          <a:r>
            <a:rPr lang="en-US" sz="2100" kern="1200" dirty="0"/>
            <a:t>No distractions from working on self</a:t>
          </a:r>
        </a:p>
        <a:p>
          <a:pPr marL="0" lvl="0" indent="0" algn="l" defTabSz="933450">
            <a:lnSpc>
              <a:spcPct val="90000"/>
            </a:lnSpc>
            <a:spcBef>
              <a:spcPct val="0"/>
            </a:spcBef>
            <a:spcAft>
              <a:spcPct val="35000"/>
            </a:spcAft>
            <a:buNone/>
          </a:pPr>
          <a:r>
            <a:rPr lang="en-US" sz="2100" kern="1200" dirty="0"/>
            <a:t>No contact with bad influences</a:t>
          </a:r>
        </a:p>
      </dsp:txBody>
      <dsp:txXfrm>
        <a:off x="617775" y="549447"/>
        <a:ext cx="2301215" cy="3502752"/>
      </dsp:txXfrm>
    </dsp:sp>
    <dsp:sp modelId="{CAC82964-828D-430B-BE1A-78C33179C1A3}">
      <dsp:nvSpPr>
        <dsp:cNvPr id="0" name=""/>
        <dsp:cNvSpPr/>
      </dsp:nvSpPr>
      <dsp:spPr>
        <a:xfrm>
          <a:off x="3199408" y="517384"/>
          <a:ext cx="3088879" cy="3534815"/>
        </a:xfrm>
        <a:prstGeom prst="roundRect">
          <a:avLst>
            <a:gd name="adj" fmla="val 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20015" rIns="155575" bIns="0" numCol="1" spcCol="1270" anchor="t" anchorCtr="0">
          <a:noAutofit/>
        </a:bodyPr>
        <a:lstStyle/>
        <a:p>
          <a:pPr marL="0" lvl="0" indent="0" algn="r" defTabSz="1555750">
            <a:lnSpc>
              <a:spcPct val="90000"/>
            </a:lnSpc>
            <a:spcBef>
              <a:spcPct val="0"/>
            </a:spcBef>
            <a:spcAft>
              <a:spcPct val="35000"/>
            </a:spcAft>
            <a:buNone/>
          </a:pPr>
          <a:r>
            <a:rPr lang="en-US" sz="3500" kern="1200" dirty="0">
              <a:solidFill>
                <a:schemeClr val="accent2"/>
              </a:solidFill>
            </a:rPr>
            <a:t>To</a:t>
          </a:r>
        </a:p>
      </dsp:txBody>
      <dsp:txXfrm rot="16200000">
        <a:off x="2059021" y="1657771"/>
        <a:ext cx="2898548" cy="617775"/>
      </dsp:txXfrm>
    </dsp:sp>
    <dsp:sp modelId="{C2BFC438-D4D4-4EA2-A1CE-909B1C588ECD}">
      <dsp:nvSpPr>
        <dsp:cNvPr id="0" name=""/>
        <dsp:cNvSpPr/>
      </dsp:nvSpPr>
      <dsp:spPr>
        <a:xfrm rot="5400000">
          <a:off x="2960354" y="1974582"/>
          <a:ext cx="545079" cy="463331"/>
        </a:xfrm>
        <a:prstGeom prst="flowChartExtra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B24F2A8-DB79-44D8-B442-EA70DD2CECD9}">
      <dsp:nvSpPr>
        <dsp:cNvPr id="0" name=""/>
        <dsp:cNvSpPr/>
      </dsp:nvSpPr>
      <dsp:spPr>
        <a:xfrm>
          <a:off x="3817184" y="517384"/>
          <a:ext cx="2301215" cy="3534815"/>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72009" rIns="0" bIns="0" numCol="1" spcCol="1270" anchor="t" anchorCtr="0">
          <a:noAutofit/>
        </a:bodyPr>
        <a:lstStyle/>
        <a:p>
          <a:pPr marL="0" lvl="0" indent="0" algn="l" defTabSz="933450">
            <a:lnSpc>
              <a:spcPct val="90000"/>
            </a:lnSpc>
            <a:spcBef>
              <a:spcPct val="0"/>
            </a:spcBef>
            <a:spcAft>
              <a:spcPct val="35000"/>
            </a:spcAft>
            <a:buNone/>
          </a:pPr>
          <a:r>
            <a:rPr lang="en-US" sz="2100" kern="1200" dirty="0"/>
            <a:t>We can’t keep clients in a bubble</a:t>
          </a:r>
        </a:p>
        <a:p>
          <a:pPr marL="0" lvl="0" indent="0" algn="l" defTabSz="933450">
            <a:lnSpc>
              <a:spcPct val="90000"/>
            </a:lnSpc>
            <a:spcBef>
              <a:spcPct val="0"/>
            </a:spcBef>
            <a:spcAft>
              <a:spcPct val="35000"/>
            </a:spcAft>
            <a:buNone/>
          </a:pPr>
          <a:r>
            <a:rPr lang="en-US" sz="2100" kern="1200" dirty="0"/>
            <a:t>Safe failures</a:t>
          </a:r>
        </a:p>
        <a:p>
          <a:pPr marL="0" lvl="0" indent="0" algn="l" defTabSz="933450">
            <a:lnSpc>
              <a:spcPct val="90000"/>
            </a:lnSpc>
            <a:spcBef>
              <a:spcPct val="0"/>
            </a:spcBef>
            <a:spcAft>
              <a:spcPct val="35000"/>
            </a:spcAft>
            <a:buNone/>
          </a:pPr>
          <a:r>
            <a:rPr lang="en-US" sz="2100" kern="1200" dirty="0"/>
            <a:t>Bringing positive out of negative</a:t>
          </a:r>
        </a:p>
        <a:p>
          <a:pPr marL="0" lvl="0" indent="0" algn="l" defTabSz="933450">
            <a:lnSpc>
              <a:spcPct val="90000"/>
            </a:lnSpc>
            <a:spcBef>
              <a:spcPct val="0"/>
            </a:spcBef>
            <a:spcAft>
              <a:spcPct val="35000"/>
            </a:spcAft>
            <a:buNone/>
          </a:pPr>
          <a:r>
            <a:rPr lang="en-US" sz="2100" kern="1200" dirty="0"/>
            <a:t>Teaching Moments</a:t>
          </a:r>
        </a:p>
        <a:p>
          <a:pPr marL="0" lvl="0" indent="0" algn="l" defTabSz="933450">
            <a:lnSpc>
              <a:spcPct val="90000"/>
            </a:lnSpc>
            <a:spcBef>
              <a:spcPct val="0"/>
            </a:spcBef>
            <a:spcAft>
              <a:spcPct val="35000"/>
            </a:spcAft>
            <a:buNone/>
          </a:pPr>
          <a:r>
            <a:rPr lang="en-US" sz="2100" kern="1200" dirty="0"/>
            <a:t> </a:t>
          </a:r>
        </a:p>
      </dsp:txBody>
      <dsp:txXfrm>
        <a:off x="3817184" y="517384"/>
        <a:ext cx="2301215" cy="3534815"/>
      </dsp:txXfrm>
    </dsp:sp>
  </dsp:spTree>
</dsp:drawing>
</file>

<file path=ppt/diagrams/layout1.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26DA0600-F9D9-47E0-9E48-CC47D40DAF2E}" type="datetimeFigureOut">
              <a:rPr lang="en-US" smtClean="0"/>
              <a:pPr/>
              <a:t>6/10/2020</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33F50535-2177-47E4-B9D7-9540D0EEBF6F}" type="slidenum">
              <a:rPr lang="en-US" smtClean="0"/>
              <a:pPr/>
              <a:t>‹#›</a:t>
            </a:fld>
            <a:endParaRPr lang="en-US"/>
          </a:p>
        </p:txBody>
      </p:sp>
    </p:spTree>
    <p:extLst>
      <p:ext uri="{BB962C8B-B14F-4D97-AF65-F5344CB8AC3E}">
        <p14:creationId xmlns:p14="http://schemas.microsoft.com/office/powerpoint/2010/main" val="22840224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EA9032EE-D00A-4165-81A5-121D46269DB7}" type="datetimeFigureOut">
              <a:rPr lang="en-US" smtClean="0"/>
              <a:pPr/>
              <a:t>6/10/2020</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CD3A2C84-400F-4ECF-B967-C1B68FA60DB6}" type="slidenum">
              <a:rPr lang="en-US" smtClean="0"/>
              <a:pPr/>
              <a:t>‹#›</a:t>
            </a:fld>
            <a:endParaRPr lang="en-US"/>
          </a:p>
        </p:txBody>
      </p:sp>
    </p:spTree>
    <p:extLst>
      <p:ext uri="{BB962C8B-B14F-4D97-AF65-F5344CB8AC3E}">
        <p14:creationId xmlns:p14="http://schemas.microsoft.com/office/powerpoint/2010/main" val="8964711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432E138-38BB-41F9-98AD-F4EF5233CEAB}" type="slidenum">
              <a:rPr lang="en-US" smtClean="0"/>
              <a:pPr/>
              <a:t>9</a:t>
            </a:fld>
            <a:endParaRPr lang="en-US"/>
          </a:p>
        </p:txBody>
      </p:sp>
    </p:spTree>
    <p:extLst>
      <p:ext uri="{BB962C8B-B14F-4D97-AF65-F5344CB8AC3E}">
        <p14:creationId xmlns:p14="http://schemas.microsoft.com/office/powerpoint/2010/main" val="27348817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LAC</a:t>
            </a:r>
          </a:p>
          <a:p>
            <a:r>
              <a:rPr lang="en-US" dirty="0"/>
              <a:t>Explain Statute is the law, and then regulations clarify and explain the law.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9A4BFF-C933-8846-ABBE-AACEA116C2E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414260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LAC</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70FEAA-DF47-40B0-8387-98C70CCE7EB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13647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F42F9CF3-59D1-47ED-B3EA-FF98CC8DB95B}"/>
              </a:ext>
            </a:extLst>
          </p:cNvPr>
          <p:cNvSpPr>
            <a:spLocks noGrp="1"/>
          </p:cNvSpPr>
          <p:nvPr>
            <p:ph type="body" idx="1"/>
          </p:nvPr>
        </p:nvSpPr>
        <p:spPr/>
        <p:txBody>
          <a:bodyPr/>
          <a:lstStyle/>
          <a:p>
            <a:r>
              <a:rPr lang="en-US" b="1" dirty="0"/>
              <a:t>LAC</a:t>
            </a:r>
          </a:p>
        </p:txBody>
      </p:sp>
    </p:spTree>
    <p:extLst>
      <p:ext uri="{BB962C8B-B14F-4D97-AF65-F5344CB8AC3E}">
        <p14:creationId xmlns:p14="http://schemas.microsoft.com/office/powerpoint/2010/main" val="24605894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F42F9CF3-59D1-47ED-B3EA-FF98CC8DB95B}"/>
              </a:ext>
            </a:extLst>
          </p:cNvPr>
          <p:cNvSpPr>
            <a:spLocks noGrp="1"/>
          </p:cNvSpPr>
          <p:nvPr>
            <p:ph type="body" idx="1"/>
          </p:nvPr>
        </p:nvSpPr>
        <p:spPr/>
        <p:txBody>
          <a:bodyPr/>
          <a:lstStyle/>
          <a:p>
            <a:r>
              <a:rPr lang="en-US" b="1" dirty="0"/>
              <a:t>LAC</a:t>
            </a:r>
          </a:p>
        </p:txBody>
      </p:sp>
    </p:spTree>
    <p:extLst>
      <p:ext uri="{BB962C8B-B14F-4D97-AF65-F5344CB8AC3E}">
        <p14:creationId xmlns:p14="http://schemas.microsoft.com/office/powerpoint/2010/main" val="32293428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LAC</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E3440D-B113-B04F-8256-10FAF7F129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03102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F42F9CF3-59D1-47ED-B3EA-FF98CC8DB95B}"/>
              </a:ext>
            </a:extLst>
          </p:cNvPr>
          <p:cNvSpPr>
            <a:spLocks noGrp="1"/>
          </p:cNvSpPr>
          <p:nvPr>
            <p:ph type="body" idx="1"/>
          </p:nvPr>
        </p:nvSpPr>
        <p:spPr/>
        <p:txBody>
          <a:bodyPr/>
          <a:lstStyle/>
          <a:p>
            <a:r>
              <a:rPr lang="en-US" b="1" dirty="0"/>
              <a:t>Caroline</a:t>
            </a:r>
          </a:p>
        </p:txBody>
      </p:sp>
    </p:spTree>
    <p:extLst>
      <p:ext uri="{BB962C8B-B14F-4D97-AF65-F5344CB8AC3E}">
        <p14:creationId xmlns:p14="http://schemas.microsoft.com/office/powerpoint/2010/main" val="25715155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LAC</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E3440D-B113-B04F-8256-10FAF7F129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54127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i="0" dirty="0"/>
              <a:t>LAC</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i="0" dirty="0"/>
              <a:t>See also: state laws, state licensing requirements, ethical requirements </a:t>
            </a:r>
          </a:p>
          <a:p>
            <a:pPr marL="171450" indent="-171450">
              <a:buFont typeface="Arial" panose="020B0604020202020204" pitchFamily="34" charset="0"/>
              <a:buChar char="•"/>
            </a:pPr>
            <a:r>
              <a:rPr lang="en-US" sz="1200" b="1" i="0" dirty="0">
                <a:solidFill>
                  <a:srgbClr val="18345D"/>
                </a:solidFill>
              </a:rPr>
              <a:t>Both HIPAA and Part 2 apply to information shared via telehealth </a:t>
            </a:r>
          </a:p>
          <a:p>
            <a:pPr marL="171450" indent="-171450">
              <a:buFont typeface="Arial" panose="020B0604020202020204" pitchFamily="34" charset="0"/>
              <a:buChar char="•"/>
            </a:pPr>
            <a:r>
              <a:rPr lang="en-US" sz="1200" b="1" i="0" dirty="0"/>
              <a:t>But no specific rules in HIPAA or Part 2 regarding telehealth</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350" rtl="0" eaLnBrk="1" fontAlgn="auto" latinLnBrk="0" hangingPunct="1">
              <a:lnSpc>
                <a:spcPct val="100000"/>
              </a:lnSpc>
              <a:spcBef>
                <a:spcPts val="0"/>
              </a:spcBef>
              <a:spcAft>
                <a:spcPts val="0"/>
              </a:spcAft>
              <a:buClrTx/>
              <a:buSzTx/>
              <a:buFontTx/>
              <a:buNone/>
              <a:tabLst/>
              <a:defRPr/>
            </a:pPr>
            <a:fld id="{4D4A50FB-9C96-408E-8512-C3CE6B1DB023}"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35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363989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LAC</a:t>
            </a:r>
          </a:p>
          <a:p>
            <a:r>
              <a:rPr lang="en-US" b="1" dirty="0"/>
              <a:t>Orally- bad faith would</a:t>
            </a:r>
            <a:r>
              <a:rPr lang="en-US" b="1" baseline="0" dirty="0"/>
              <a:t> include fraud, using public facing apps such as tiktok or twitch, or using or disclosing data obtained through telehealth visit in impermissible ways.</a:t>
            </a:r>
          </a:p>
          <a:p>
            <a:r>
              <a:rPr lang="en-US" b="1" baseline="0" dirty="0"/>
              <a:t>- Good practice to use HIPAA compliant apps and have BAA in place- but no penalties if not. </a:t>
            </a:r>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E3440D-B113-B04F-8256-10FAF7F129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583283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LAC</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E3440D-B113-B04F-8256-10FAF7F129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68898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432E138-38BB-41F9-98AD-F4EF5233CEAB}" type="slidenum">
              <a:rPr lang="en-US" smtClean="0"/>
              <a:pPr/>
              <a:t>10</a:t>
            </a:fld>
            <a:endParaRPr lang="en-US"/>
          </a:p>
        </p:txBody>
      </p:sp>
    </p:spTree>
    <p:extLst>
      <p:ext uri="{BB962C8B-B14F-4D97-AF65-F5344CB8AC3E}">
        <p14:creationId xmlns:p14="http://schemas.microsoft.com/office/powerpoint/2010/main" val="1698521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LAC</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E3440D-B113-B04F-8256-10FAF7F129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40518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latin typeface="+mn-lt"/>
                <a:ea typeface="+mn-ea"/>
                <a:cs typeface="+mn-cs"/>
              </a:rPr>
              <a:t>LAC</a:t>
            </a:r>
          </a:p>
          <a:p>
            <a:pPr marL="171450" indent="-171450">
              <a:buFont typeface="Arial" panose="020B0604020202020204" pitchFamily="34" charset="0"/>
              <a:buChar char="•"/>
            </a:pPr>
            <a:r>
              <a:rPr lang="en-US" sz="1200" kern="1200" dirty="0">
                <a:solidFill>
                  <a:schemeClr val="tx1"/>
                </a:solidFill>
                <a:latin typeface="+mn-lt"/>
                <a:ea typeface="+mn-ea"/>
                <a:cs typeface="+mn-cs"/>
              </a:rPr>
              <a:t>emphasize the main points of the ME exception - only to medical emergency personnel</a:t>
            </a:r>
          </a:p>
          <a:p>
            <a:pPr marL="171450" indent="-171450">
              <a:buFont typeface="Arial" panose="020B0604020202020204" pitchFamily="34" charset="0"/>
              <a:buChar char="•"/>
            </a:pPr>
            <a:r>
              <a:rPr lang="en-US" baseline="0" dirty="0"/>
              <a:t>with SAMHSA guidance, consent may not be able to be obtained due to COVID-19 emergency</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E3440D-B113-B04F-8256-10FAF7F129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78103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4A5B67DB-07E9-4DC1-BBA4-450140AB9CEA}"/>
              </a:ext>
            </a:extLst>
          </p:cNvPr>
          <p:cNvSpPr>
            <a:spLocks noGrp="1"/>
          </p:cNvSpPr>
          <p:nvPr>
            <p:ph type="body" idx="1"/>
          </p:nvPr>
        </p:nvSpPr>
        <p:spPr/>
        <p:txBody>
          <a:bodyPr/>
          <a:lstStyle/>
          <a:p>
            <a:r>
              <a:rPr lang="en-US" dirty="0"/>
              <a:t>LAC</a:t>
            </a:r>
          </a:p>
        </p:txBody>
      </p:sp>
    </p:spTree>
    <p:extLst>
      <p:ext uri="{BB962C8B-B14F-4D97-AF65-F5344CB8AC3E}">
        <p14:creationId xmlns:p14="http://schemas.microsoft.com/office/powerpoint/2010/main" val="16607258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CAROLINE</a:t>
            </a:r>
          </a:p>
          <a:p>
            <a:r>
              <a:rPr lang="en-US" b="1" dirty="0"/>
              <a:t>The </a:t>
            </a:r>
            <a:r>
              <a:rPr lang="en-US" b="1" dirty="0" err="1"/>
              <a:t>CoE</a:t>
            </a:r>
            <a:r>
              <a:rPr lang="en-US" b="1" dirty="0"/>
              <a:t>-PHI has recently developed three key telehealth and privacy related resources--  including 2 InFocus Tips Resources to assist in keeping telehealth visits private, one for providers and one for patients.</a:t>
            </a:r>
          </a:p>
          <a:p>
            <a:pPr marL="171450" indent="-171450">
              <a:buFont typeface="Arial" panose="020B0604020202020204" pitchFamily="34" charset="0"/>
              <a:buChar char="•"/>
            </a:pPr>
            <a:r>
              <a:rPr lang="en-US" b="1" dirty="0"/>
              <a:t>The Focus PHI Patient Tips resource includes guidance for clients on how to protect their communications, prepare their surroundings in preparation for a TH visit, and protect their devices</a:t>
            </a:r>
          </a:p>
          <a:p>
            <a:pPr marL="171450" indent="-171450">
              <a:buFont typeface="Arial" panose="020B0604020202020204" pitchFamily="34" charset="0"/>
              <a:buChar char="•"/>
            </a:pPr>
            <a:r>
              <a:rPr lang="en-US" b="1" dirty="0"/>
              <a:t>The Focus PHI Provider TH Resource includes guidance for SUD and MH Providers on protecting confidential client information, key points for Part 2 consent forms, and information that providers can share with their clients to help them protect their protected health information</a:t>
            </a:r>
          </a:p>
          <a:p>
            <a:pPr marL="171450" indent="-171450">
              <a:buFont typeface="Arial" panose="020B0604020202020204" pitchFamily="34" charset="0"/>
              <a:buChar char="•"/>
            </a:pPr>
            <a:r>
              <a:rPr lang="en-US" sz="1200" b="1" kern="1200" dirty="0">
                <a:solidFill>
                  <a:schemeClr val="tx1"/>
                </a:solidFill>
                <a:effectLst/>
                <a:latin typeface="+mn-lt"/>
                <a:ea typeface="+mn-ea"/>
                <a:cs typeface="+mn-cs"/>
              </a:rPr>
              <a:t>Additionally, the </a:t>
            </a:r>
            <a:r>
              <a:rPr lang="en-US" sz="1200" b="1" kern="1200" dirty="0" err="1">
                <a:solidFill>
                  <a:schemeClr val="tx1"/>
                </a:solidFill>
                <a:effectLst/>
                <a:latin typeface="+mn-lt"/>
                <a:ea typeface="+mn-ea"/>
                <a:cs typeface="+mn-cs"/>
              </a:rPr>
              <a:t>CoE</a:t>
            </a:r>
            <a:r>
              <a:rPr lang="en-US" sz="1200" b="1" kern="1200" dirty="0">
                <a:solidFill>
                  <a:schemeClr val="tx1"/>
                </a:solidFill>
                <a:effectLst/>
                <a:latin typeface="+mn-lt"/>
                <a:ea typeface="+mn-ea"/>
                <a:cs typeface="+mn-cs"/>
              </a:rPr>
              <a:t>-PHI has developed a 2-minute video titled Focus- PHI - Tips for Patients to Keep Their Telehealth Visits Private- which describes three key strategies that clients can use to keep conversations with healthcare providers confidential and we’d like for you to be able to view it here on screen. </a:t>
            </a:r>
            <a:endParaRPr lang="en-US" b="1"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9A4BFF-C933-8846-ABBE-AACEA116C2E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636062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Caroline Facilitates, LAC answers questions </a:t>
            </a:r>
          </a:p>
          <a:p>
            <a:endParaRPr lang="en-US"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E3440D-B113-B04F-8256-10FAF7F129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76881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MG- we realize that due to the volume of participants, we were likely not able to address all of your questions.</a:t>
            </a:r>
          </a:p>
          <a:p>
            <a:pPr marL="171450" indent="-171450">
              <a:buFont typeface="Arial" panose="020B0604020202020204" pitchFamily="34" charset="0"/>
              <a:buChar char="•"/>
            </a:pPr>
            <a:r>
              <a:rPr lang="en-US" b="1" dirty="0"/>
              <a:t>We’re going to be looking through all of your chats and sending answers to all participants of this presentation</a:t>
            </a:r>
          </a:p>
          <a:p>
            <a:pPr marL="171450" indent="-171450">
              <a:buFont typeface="Arial" panose="020B0604020202020204" pitchFamily="34" charset="0"/>
              <a:buChar char="•"/>
            </a:pPr>
            <a:r>
              <a:rPr lang="en-US" b="1" dirty="0"/>
              <a:t>We’ll be sharing these slides with all who attended today</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We’re here to help you- here’s how you can reach out to us and access our resources…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4A50FB-9C96-408E-8512-C3CE6B1DB02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832433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MG</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E3440D-B113-B04F-8256-10FAF7F129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76360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MG</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E3440D-B113-B04F-8256-10FAF7F129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18185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MG</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906619-49FB-0549-8E43-39AFFEB72B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15171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FA3DF177-2C0B-4012-B845-10A9849043CF}"/>
              </a:ext>
            </a:extLst>
          </p:cNvPr>
          <p:cNvSpPr>
            <a:spLocks noGrp="1"/>
          </p:cNvSpPr>
          <p:nvPr>
            <p:ph type="body" idx="1"/>
          </p:nvPr>
        </p:nvSpPr>
        <p:spPr/>
        <p:txBody>
          <a:bodyPr/>
          <a:lstStyle/>
          <a:p>
            <a:pPr rtl="0" fontAlgn="base"/>
            <a:r>
              <a:rPr lang="en-US" sz="1200" b="1" i="0" u="none" strike="noStrike" kern="1200" dirty="0">
                <a:solidFill>
                  <a:schemeClr val="tx1"/>
                </a:solidFill>
                <a:effectLst/>
                <a:latin typeface="+mn-lt"/>
                <a:ea typeface="+mn-ea"/>
                <a:cs typeface="+mn-cs"/>
              </a:rPr>
              <a:t>MG- COE PHI is funded by SAMHSA to </a:t>
            </a:r>
            <a:r>
              <a:rPr lang="en-US" sz="1200" b="1" i="1" u="none" strike="noStrike" kern="1200" dirty="0">
                <a:solidFill>
                  <a:schemeClr val="tx1"/>
                </a:solidFill>
                <a:effectLst/>
                <a:latin typeface="+mn-lt"/>
                <a:ea typeface="+mn-ea"/>
                <a:cs typeface="+mn-cs"/>
              </a:rPr>
              <a:t>assist people and organizations in understanding and applying </a:t>
            </a:r>
            <a:r>
              <a:rPr lang="en-US" sz="1200" b="1" i="1" u="sng" kern="1200" dirty="0">
                <a:solidFill>
                  <a:schemeClr val="tx1"/>
                </a:solidFill>
                <a:effectLst/>
                <a:latin typeface="+mn-lt"/>
                <a:ea typeface="+mn-ea"/>
                <a:cs typeface="+mn-cs"/>
              </a:rPr>
              <a:t>current federal privacy laws and regulations</a:t>
            </a:r>
            <a:r>
              <a:rPr lang="en-US" sz="1200" b="1" i="1" u="none" strike="noStrike" kern="1200" dirty="0">
                <a:solidFill>
                  <a:schemeClr val="tx1"/>
                </a:solidFill>
                <a:effectLst/>
                <a:latin typeface="+mn-lt"/>
                <a:ea typeface="+mn-ea"/>
                <a:cs typeface="+mn-cs"/>
              </a:rPr>
              <a:t> on the job, specific to their task or role, </a:t>
            </a:r>
            <a:r>
              <a:rPr lang="en-US" sz="1200" b="1" i="1" u="sng" kern="1200" dirty="0">
                <a:solidFill>
                  <a:schemeClr val="tx1"/>
                </a:solidFill>
                <a:effectLst/>
                <a:latin typeface="+mn-lt"/>
                <a:ea typeface="+mn-ea"/>
                <a:cs typeface="+mn-cs"/>
              </a:rPr>
              <a:t>and</a:t>
            </a:r>
            <a:r>
              <a:rPr lang="en-US" sz="1200" b="1" i="1" u="none" strike="noStrike" kern="1200" dirty="0">
                <a:solidFill>
                  <a:schemeClr val="tx1"/>
                </a:solidFill>
                <a:effectLst/>
                <a:latin typeface="+mn-lt"/>
                <a:ea typeface="+mn-ea"/>
                <a:cs typeface="+mn-cs"/>
              </a:rPr>
              <a:t> assist patients and families in knowing what their rights are when seeking and receiving treatment.</a:t>
            </a:r>
          </a:p>
        </p:txBody>
      </p:sp>
    </p:spTree>
    <p:extLst>
      <p:ext uri="{BB962C8B-B14F-4D97-AF65-F5344CB8AC3E}">
        <p14:creationId xmlns:p14="http://schemas.microsoft.com/office/powerpoint/2010/main" val="4140550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E68AEFEC-6992-43B5-BD50-3DA53B440DD8}"/>
              </a:ext>
            </a:extLst>
          </p:cNvPr>
          <p:cNvSpPr>
            <a:spLocks noGrp="1"/>
          </p:cNvSpPr>
          <p:nvPr>
            <p:ph type="body" idx="1"/>
          </p:nvPr>
        </p:nvSpPr>
        <p:spPr/>
        <p:txBody>
          <a:bodyPr/>
          <a:lstStyle/>
          <a:p>
            <a:r>
              <a:rPr lang="en-US" dirty="0"/>
              <a:t>MG</a:t>
            </a:r>
          </a:p>
        </p:txBody>
      </p:sp>
    </p:spTree>
    <p:extLst>
      <p:ext uri="{BB962C8B-B14F-4D97-AF65-F5344CB8AC3E}">
        <p14:creationId xmlns:p14="http://schemas.microsoft.com/office/powerpoint/2010/main" val="31267542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CA" sz="1200" b="1" u="sng" kern="1200" dirty="0">
                <a:solidFill>
                  <a:schemeClr val="tx1"/>
                </a:solidFill>
                <a:effectLst/>
                <a:latin typeface="+mn-lt"/>
                <a:ea typeface="+mn-ea"/>
                <a:cs typeface="+mn-cs"/>
              </a:rPr>
              <a:t>MG</a:t>
            </a:r>
          </a:p>
          <a:p>
            <a:pPr marL="171450" lvl="0" indent="-171450">
              <a:buFont typeface="Arial"/>
              <a:buChar char="•"/>
            </a:pPr>
            <a:r>
              <a:rPr lang="en-US" sz="1200" kern="1200" dirty="0">
                <a:solidFill>
                  <a:schemeClr val="tx1"/>
                </a:solidFill>
                <a:effectLst/>
                <a:latin typeface="+mn-lt"/>
                <a:ea typeface="+mn-ea"/>
                <a:cs typeface="+mn-cs"/>
              </a:rPr>
              <a:t>Identify basic requirements of 42 CFR Part 2 and HIPAA </a:t>
            </a:r>
          </a:p>
          <a:p>
            <a:pPr marL="171450" lvl="0" indent="-171450">
              <a:buFont typeface="Arial"/>
              <a:buChar char="•"/>
            </a:pPr>
            <a:r>
              <a:rPr lang="en-US" sz="1200" kern="1200" dirty="0">
                <a:solidFill>
                  <a:schemeClr val="tx1"/>
                </a:solidFill>
                <a:effectLst/>
                <a:latin typeface="+mn-lt"/>
                <a:ea typeface="+mn-ea"/>
                <a:cs typeface="+mn-cs"/>
              </a:rPr>
              <a:t>Explore recent changes to federal privacy laws outlined within the CARES Act</a:t>
            </a:r>
          </a:p>
          <a:p>
            <a:pPr marL="171450" lvl="0" indent="-171450">
              <a:buFont typeface="Arial"/>
              <a:buChar char="•"/>
            </a:pPr>
            <a:r>
              <a:rPr lang="en-US" sz="1200" kern="1200" dirty="0">
                <a:solidFill>
                  <a:schemeClr val="tx1"/>
                </a:solidFill>
                <a:effectLst/>
                <a:latin typeface="+mn-lt"/>
                <a:ea typeface="+mn-ea"/>
                <a:cs typeface="+mn-cs"/>
              </a:rPr>
              <a:t>Explore privacy law application to telehealth in accordance with recently released SAMHSA and OCR guidance</a:t>
            </a:r>
          </a:p>
          <a:p>
            <a:pPr marL="171450" lvl="0" indent="-171450">
              <a:buFont typeface="Arial"/>
              <a:buChar char="•"/>
            </a:pPr>
            <a:r>
              <a:rPr lang="en-US" sz="1200" kern="1200" dirty="0">
                <a:solidFill>
                  <a:schemeClr val="tx1"/>
                </a:solidFill>
                <a:effectLst/>
                <a:latin typeface="+mn-lt"/>
                <a:ea typeface="+mn-ea"/>
                <a:cs typeface="+mn-cs"/>
              </a:rPr>
              <a:t>Describe how to access resources and TA provided by the Center of Excellence for Protected Health Information (CoE-PHI)</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CA" sz="1200" b="1" u="sng"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4A50FB-9C96-408E-8512-C3CE6B1DB02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608301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LAC</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26B4FC-153B-431D-AA9D-278662FAC9E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84673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i="0" dirty="0"/>
              <a:t>LAC</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i="0" dirty="0"/>
              <a:t>See also: state laws, state licensing requirements, ethical requirements </a:t>
            </a:r>
          </a:p>
          <a:p>
            <a:pPr marL="171450" indent="-171450">
              <a:buFont typeface="Arial" panose="020B0604020202020204" pitchFamily="34" charset="0"/>
              <a:buChar char="•"/>
            </a:pPr>
            <a:r>
              <a:rPr lang="en-US" sz="1200" b="1" i="0" dirty="0">
                <a:solidFill>
                  <a:srgbClr val="18345D"/>
                </a:solidFill>
              </a:rPr>
              <a:t>Both HIPAA and Part 2 apply to information shared via telehealth </a:t>
            </a:r>
          </a:p>
          <a:p>
            <a:pPr marL="171450" indent="-171450">
              <a:buFont typeface="Arial" panose="020B0604020202020204" pitchFamily="34" charset="0"/>
              <a:buChar char="•"/>
            </a:pPr>
            <a:r>
              <a:rPr lang="en-US" sz="1200" b="1" i="0" dirty="0"/>
              <a:t>But no specific rules in HIPAA or Part 2 regarding telehealth</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350" rtl="0" eaLnBrk="1" fontAlgn="auto" latinLnBrk="0" hangingPunct="1">
              <a:lnSpc>
                <a:spcPct val="100000"/>
              </a:lnSpc>
              <a:spcBef>
                <a:spcPts val="0"/>
              </a:spcBef>
              <a:spcAft>
                <a:spcPts val="0"/>
              </a:spcAft>
              <a:buClrTx/>
              <a:buSzTx/>
              <a:buFontTx/>
              <a:buNone/>
              <a:tabLst/>
              <a:defRPr/>
            </a:pPr>
            <a:fld id="{4D4A50FB-9C96-408E-8512-C3CE6B1DB023}"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35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620511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LAC</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26B4FC-153B-431D-AA9D-278662FAC9E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35552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38921966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538804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368858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6DC6E4B-EE81-408C-B625-D8652E754EEB}" type="datetimeFigureOut">
              <a:rPr lang="en-US" smtClean="0"/>
              <a:pPr/>
              <a:t>6/10/2020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DC81A5-23B0-420E-8D6A-C83F7C8ABE8D}"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56034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4231"/>
            <a:ext cx="9143998" cy="6866465"/>
          </a:xfrm>
          <a:prstGeom prst="rect">
            <a:avLst/>
          </a:prstGeom>
        </p:spPr>
      </p:pic>
    </p:spTree>
    <p:extLst>
      <p:ext uri="{BB962C8B-B14F-4D97-AF65-F5344CB8AC3E}">
        <p14:creationId xmlns:p14="http://schemas.microsoft.com/office/powerpoint/2010/main" val="1784022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43000"/>
            <a:ext cx="7772400" cy="1295400"/>
          </a:xfrm>
        </p:spPr>
        <p:txBody>
          <a:bodyPr/>
          <a:lstStyle/>
          <a:p>
            <a:r>
              <a:rPr lang="en-US"/>
              <a:t>Click to edit Master title style</a:t>
            </a:r>
          </a:p>
        </p:txBody>
      </p:sp>
      <p:sp>
        <p:nvSpPr>
          <p:cNvPr id="3" name="Subtitle 2"/>
          <p:cNvSpPr>
            <a:spLocks noGrp="1"/>
          </p:cNvSpPr>
          <p:nvPr>
            <p:ph type="subTitle" idx="1"/>
          </p:nvPr>
        </p:nvSpPr>
        <p:spPr>
          <a:xfrm>
            <a:off x="714153" y="2574926"/>
            <a:ext cx="7772400" cy="1158874"/>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B44CFC9-DB4C-4624-A6B9-E3224E63510F}" type="datetimeFigureOut">
              <a:rPr lang="en-US" smtClean="0"/>
              <a:pPr/>
              <a:t>6/10/2020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F081B44-B4C0-4E41-A8D7-7662849E1A9D}" type="slidenum">
              <a:rPr lang="en-US" smtClean="0"/>
              <a:pPr/>
              <a:t>‹#›</a:t>
            </a:fld>
            <a:endParaRPr lang="en-US" dirty="0"/>
          </a:p>
        </p:txBody>
      </p:sp>
    </p:spTree>
    <p:extLst>
      <p:ext uri="{BB962C8B-B14F-4D97-AF65-F5344CB8AC3E}">
        <p14:creationId xmlns:p14="http://schemas.microsoft.com/office/powerpoint/2010/main" val="12813132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153400" cy="1066800"/>
          </a:xfrm>
        </p:spPr>
        <p:txBody>
          <a:bodyPr/>
          <a:lstStyle/>
          <a:p>
            <a:r>
              <a:rPr lang="en-US"/>
              <a:t>Click to edit Master title style</a:t>
            </a:r>
          </a:p>
        </p:txBody>
      </p:sp>
      <p:sp>
        <p:nvSpPr>
          <p:cNvPr id="3" name="Content Placeholder 2"/>
          <p:cNvSpPr>
            <a:spLocks noGrp="1"/>
          </p:cNvSpPr>
          <p:nvPr>
            <p:ph idx="1"/>
          </p:nvPr>
        </p:nvSpPr>
        <p:spPr>
          <a:xfrm>
            <a:off x="457200" y="1828800"/>
            <a:ext cx="8153400" cy="396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B44CFC9-DB4C-4624-A6B9-E3224E63510F}" type="datetimeFigureOut">
              <a:rPr lang="en-US" smtClean="0"/>
              <a:pPr/>
              <a:t>6/10/2020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F081B44-B4C0-4E41-A8D7-7662849E1A9D}" type="slidenum">
              <a:rPr lang="en-US" smtClean="0"/>
              <a:pPr/>
              <a:t>‹#›</a:t>
            </a:fld>
            <a:endParaRPr lang="en-US" dirty="0"/>
          </a:p>
        </p:txBody>
      </p:sp>
    </p:spTree>
    <p:extLst>
      <p:ext uri="{BB962C8B-B14F-4D97-AF65-F5344CB8AC3E}">
        <p14:creationId xmlns:p14="http://schemas.microsoft.com/office/powerpoint/2010/main" val="34275809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t="-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42999" y="3481387"/>
            <a:ext cx="7351713" cy="137360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142999" y="1981200"/>
            <a:ext cx="7351713" cy="15128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B44CFC9-DB4C-4624-A6B9-E3224E63510F}" type="datetimeFigureOut">
              <a:rPr lang="en-US" smtClean="0"/>
              <a:pPr/>
              <a:t>6/10/2020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F081B44-B4C0-4E41-A8D7-7662849E1A9D}" type="slidenum">
              <a:rPr lang="en-US" smtClean="0"/>
              <a:pPr/>
              <a:t>‹#›</a:t>
            </a:fld>
            <a:endParaRPr lang="en-US" dirty="0"/>
          </a:p>
        </p:txBody>
      </p:sp>
    </p:spTree>
    <p:extLst>
      <p:ext uri="{BB962C8B-B14F-4D97-AF65-F5344CB8AC3E}">
        <p14:creationId xmlns:p14="http://schemas.microsoft.com/office/powerpoint/2010/main" val="8245842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199" y="868362"/>
            <a:ext cx="8229601" cy="808038"/>
          </a:xfrm>
        </p:spPr>
        <p:txBody>
          <a:bodyPr/>
          <a:lstStyle/>
          <a:p>
            <a:r>
              <a:rPr lang="en-US" dirty="0"/>
              <a:t>Click to edit Master title style</a:t>
            </a:r>
          </a:p>
        </p:txBody>
      </p:sp>
      <p:sp>
        <p:nvSpPr>
          <p:cNvPr id="3" name="Content Placeholder 2"/>
          <p:cNvSpPr>
            <a:spLocks noGrp="1"/>
          </p:cNvSpPr>
          <p:nvPr>
            <p:ph sz="half" idx="1"/>
          </p:nvPr>
        </p:nvSpPr>
        <p:spPr>
          <a:xfrm>
            <a:off x="457199" y="1722437"/>
            <a:ext cx="3922143" cy="4449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62400" y="1722437"/>
            <a:ext cx="4724400" cy="4449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CB44CFC9-DB4C-4624-A6B9-E3224E63510F}" type="datetimeFigureOut">
              <a:rPr lang="en-US" smtClean="0"/>
              <a:pPr/>
              <a:t>6/10/2020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F081B44-B4C0-4E41-A8D7-7662849E1A9D}" type="slidenum">
              <a:rPr lang="en-US" smtClean="0"/>
              <a:pPr/>
              <a:t>‹#›</a:t>
            </a:fld>
            <a:endParaRPr lang="en-US" dirty="0"/>
          </a:p>
        </p:txBody>
      </p:sp>
    </p:spTree>
    <p:extLst>
      <p:ext uri="{BB962C8B-B14F-4D97-AF65-F5344CB8AC3E}">
        <p14:creationId xmlns:p14="http://schemas.microsoft.com/office/powerpoint/2010/main" val="26911234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914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874838"/>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754312"/>
            <a:ext cx="4040188" cy="33416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874838"/>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754312"/>
            <a:ext cx="4041775" cy="33416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B44CFC9-DB4C-4624-A6B9-E3224E63510F}" type="datetimeFigureOut">
              <a:rPr lang="en-US" smtClean="0"/>
              <a:pPr/>
              <a:t>6/10/2020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F081B44-B4C0-4E41-A8D7-7662849E1A9D}" type="slidenum">
              <a:rPr lang="en-US" smtClean="0"/>
              <a:pPr/>
              <a:t>‹#›</a:t>
            </a:fld>
            <a:endParaRPr lang="en-US" dirty="0"/>
          </a:p>
        </p:txBody>
      </p:sp>
    </p:spTree>
    <p:extLst>
      <p:ext uri="{BB962C8B-B14F-4D97-AF65-F5344CB8AC3E}">
        <p14:creationId xmlns:p14="http://schemas.microsoft.com/office/powerpoint/2010/main" val="36630558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885281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944562"/>
            <a:ext cx="8077200" cy="1036638"/>
          </a:xfrm>
        </p:spPr>
        <p:txBody>
          <a:bodyPr/>
          <a:lstStyle>
            <a:lvl1pPr>
              <a:defRPr/>
            </a:lvl1pPr>
          </a:lstStyle>
          <a:p>
            <a:r>
              <a:rPr lang="en-US" dirty="0"/>
              <a:t>Click to edit Master </a:t>
            </a:r>
            <a:br>
              <a:rPr lang="en-US" dirty="0"/>
            </a:br>
            <a:r>
              <a:rPr lang="en-US" dirty="0"/>
              <a:t>title style</a:t>
            </a:r>
          </a:p>
        </p:txBody>
      </p:sp>
      <p:sp>
        <p:nvSpPr>
          <p:cNvPr id="3" name="Date Placeholder 2"/>
          <p:cNvSpPr>
            <a:spLocks noGrp="1"/>
          </p:cNvSpPr>
          <p:nvPr>
            <p:ph type="dt" sz="half" idx="10"/>
          </p:nvPr>
        </p:nvSpPr>
        <p:spPr/>
        <p:txBody>
          <a:bodyPr/>
          <a:lstStyle/>
          <a:p>
            <a:fld id="{CB44CFC9-DB4C-4624-A6B9-E3224E63510F}" type="datetimeFigureOut">
              <a:rPr lang="en-US" smtClean="0"/>
              <a:pPr/>
              <a:t>6/10/2020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F081B44-B4C0-4E41-A8D7-7662849E1A9D}" type="slidenum">
              <a:rPr lang="en-US" smtClean="0"/>
              <a:pPr/>
              <a:t>‹#›</a:t>
            </a:fld>
            <a:endParaRPr lang="en-US" dirty="0"/>
          </a:p>
        </p:txBody>
      </p:sp>
    </p:spTree>
    <p:extLst>
      <p:ext uri="{BB962C8B-B14F-4D97-AF65-F5344CB8AC3E}">
        <p14:creationId xmlns:p14="http://schemas.microsoft.com/office/powerpoint/2010/main" val="5365712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44CFC9-DB4C-4624-A6B9-E3224E63510F}" type="datetimeFigureOut">
              <a:rPr lang="en-US" smtClean="0"/>
              <a:pPr/>
              <a:t>6/10/2020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F081B44-B4C0-4E41-A8D7-7662849E1A9D}" type="slidenum">
              <a:rPr lang="en-US" smtClean="0"/>
              <a:pPr/>
              <a:t>‹#›</a:t>
            </a:fld>
            <a:endParaRPr lang="en-US" dirty="0"/>
          </a:p>
        </p:txBody>
      </p:sp>
    </p:spTree>
    <p:extLst>
      <p:ext uri="{BB962C8B-B14F-4D97-AF65-F5344CB8AC3E}">
        <p14:creationId xmlns:p14="http://schemas.microsoft.com/office/powerpoint/2010/main" val="13907293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3008313" cy="9334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838200"/>
            <a:ext cx="5111750" cy="50292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771651"/>
            <a:ext cx="3008313" cy="40957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B44CFC9-DB4C-4624-A6B9-E3224E63510F}" type="datetimeFigureOut">
              <a:rPr lang="en-US" smtClean="0"/>
              <a:pPr/>
              <a:t>6/10/2020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F081B44-B4C0-4E41-A8D7-7662849E1A9D}" type="slidenum">
              <a:rPr lang="en-US" smtClean="0"/>
              <a:pPr/>
              <a:t>‹#›</a:t>
            </a:fld>
            <a:endParaRPr lang="en-US" dirty="0"/>
          </a:p>
        </p:txBody>
      </p:sp>
    </p:spTree>
    <p:extLst>
      <p:ext uri="{BB962C8B-B14F-4D97-AF65-F5344CB8AC3E}">
        <p14:creationId xmlns:p14="http://schemas.microsoft.com/office/powerpoint/2010/main" val="42182212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t="-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6482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1066800"/>
            <a:ext cx="5486400" cy="350837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2149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B44CFC9-DB4C-4624-A6B9-E3224E63510F}" type="datetimeFigureOut">
              <a:rPr lang="en-US" smtClean="0"/>
              <a:pPr/>
              <a:t>6/10/2020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F081B44-B4C0-4E41-A8D7-7662849E1A9D}" type="slidenum">
              <a:rPr lang="en-US" smtClean="0"/>
              <a:pPr/>
              <a:t>‹#›</a:t>
            </a:fld>
            <a:endParaRPr lang="en-US" dirty="0"/>
          </a:p>
        </p:txBody>
      </p:sp>
    </p:spTree>
    <p:extLst>
      <p:ext uri="{BB962C8B-B14F-4D97-AF65-F5344CB8AC3E}">
        <p14:creationId xmlns:p14="http://schemas.microsoft.com/office/powerpoint/2010/main" val="14372969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1">
          <a:blip r:embed="rId2">
            <a:lum/>
          </a:blip>
          <a:srcRect/>
          <a:stretch>
            <a:fillRect t="-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715962"/>
            <a:ext cx="7620000" cy="1036638"/>
          </a:xfrm>
        </p:spPr>
        <p:txBody>
          <a:bodyPr/>
          <a:lstStyle/>
          <a:p>
            <a:r>
              <a:rPr lang="en-US" dirty="0"/>
              <a:t>Click to edit Master title style</a:t>
            </a:r>
          </a:p>
        </p:txBody>
      </p:sp>
      <p:sp>
        <p:nvSpPr>
          <p:cNvPr id="3" name="Vertical Text Placeholder 2"/>
          <p:cNvSpPr>
            <a:spLocks noGrp="1"/>
          </p:cNvSpPr>
          <p:nvPr>
            <p:ph type="body" orient="vert" idx="1"/>
          </p:nvPr>
        </p:nvSpPr>
        <p:spPr>
          <a:xfrm>
            <a:off x="685800" y="1905001"/>
            <a:ext cx="7620000" cy="3810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B44CFC9-DB4C-4624-A6B9-E3224E63510F}" type="datetimeFigureOut">
              <a:rPr lang="en-US" smtClean="0"/>
              <a:pPr/>
              <a:t>6/10/2020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F081B44-B4C0-4E41-A8D7-7662849E1A9D}" type="slidenum">
              <a:rPr lang="en-US" smtClean="0"/>
              <a:pPr/>
              <a:t>‹#›</a:t>
            </a:fld>
            <a:endParaRPr lang="en-US" dirty="0"/>
          </a:p>
        </p:txBody>
      </p:sp>
    </p:spTree>
    <p:extLst>
      <p:ext uri="{BB962C8B-B14F-4D97-AF65-F5344CB8AC3E}">
        <p14:creationId xmlns:p14="http://schemas.microsoft.com/office/powerpoint/2010/main" val="27302210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85800"/>
            <a:ext cx="2057400" cy="5029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43000" y="685800"/>
            <a:ext cx="5334000" cy="5029200"/>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B44CFC9-DB4C-4624-A6B9-E3224E63510F}" type="datetimeFigureOut">
              <a:rPr lang="en-US" smtClean="0"/>
              <a:pPr/>
              <a:t>6/10/2020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F081B44-B4C0-4E41-A8D7-7662849E1A9D}" type="slidenum">
              <a:rPr lang="en-US" smtClean="0"/>
              <a:pPr/>
              <a:t>‹#›</a:t>
            </a:fld>
            <a:endParaRPr lang="en-US" dirty="0"/>
          </a:p>
        </p:txBody>
      </p:sp>
    </p:spTree>
    <p:extLst>
      <p:ext uri="{BB962C8B-B14F-4D97-AF65-F5344CB8AC3E}">
        <p14:creationId xmlns:p14="http://schemas.microsoft.com/office/powerpoint/2010/main" val="17737038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4389495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706696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1438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649567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973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6488350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5497635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image" Target="../media/image2.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4.pn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4.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n-US" dirty="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n-US"/>
              <a:t>Haga clic para modificar el estilo de texto del patrón</a:t>
            </a:r>
          </a:p>
          <a:p>
            <a:pPr lvl="1"/>
            <a:r>
              <a:rPr lang="es-ES" altLang="en-US"/>
              <a:t>Segundo nivel</a:t>
            </a:r>
          </a:p>
          <a:p>
            <a:pPr lvl="2"/>
            <a:r>
              <a:rPr lang="es-ES" altLang="en-US"/>
              <a:t>Tercer nivel</a:t>
            </a:r>
          </a:p>
          <a:p>
            <a:pPr lvl="3"/>
            <a:r>
              <a:rPr lang="es-ES" altLang="en-US"/>
              <a:t>Cuarto nivel</a:t>
            </a:r>
          </a:p>
          <a:p>
            <a:pPr lvl="4"/>
            <a:r>
              <a:rPr lang="es-ES" altLang="en-US"/>
              <a:t>Quinto nivel</a:t>
            </a:r>
          </a:p>
        </p:txBody>
      </p:sp>
    </p:spTree>
    <p:extLst>
      <p:ext uri="{BB962C8B-B14F-4D97-AF65-F5344CB8AC3E}">
        <p14:creationId xmlns:p14="http://schemas.microsoft.com/office/powerpoint/2010/main" val="1866994548"/>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DC6E4B-EE81-408C-B625-D8652E754EEB}" type="datetimeFigureOut">
              <a:rPr lang="en-US" smtClean="0"/>
              <a:pPr/>
              <a:t>6/10/2020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DC81A5-23B0-420E-8D6A-C83F7C8ABE8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50"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4234"/>
            <a:ext cx="9144000" cy="6866467"/>
          </a:xfrm>
          <a:prstGeom prst="rect">
            <a:avLst/>
          </a:prstGeom>
        </p:spPr>
      </p:pic>
    </p:spTree>
    <p:extLst>
      <p:ext uri="{BB962C8B-B14F-4D97-AF65-F5344CB8AC3E}">
        <p14:creationId xmlns:p14="http://schemas.microsoft.com/office/powerpoint/2010/main" val="1963612086"/>
      </p:ext>
    </p:extLst>
  </p:cSld>
  <p:clrMap bg1="lt1" tx1="dk1" bg2="lt2" tx2="dk2" accent1="accent1" accent2="accent2" accent3="accent3" accent4="accent4" accent5="accent5" accent6="accent6" hlink="hlink" folHlink="folHlink"/>
  <p:sldLayoutIdLst>
    <p:sldLayoutId id="2147483666" r:id="rId1"/>
    <p:sldLayoutId id="2147483665" r:id="rId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33600"/>
            <a:ext cx="8229600" cy="73183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2971799"/>
            <a:ext cx="8229600" cy="31242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44CFC9-DB4C-4624-A6B9-E3224E63510F}" type="datetimeFigureOut">
              <a:rPr lang="en-US" smtClean="0"/>
              <a:pPr/>
              <a:t>6/10/2020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081B44-B4C0-4E41-A8D7-7662849E1A9D}" type="slidenum">
              <a:rPr lang="en-US" smtClean="0"/>
              <a:pPr/>
              <a:t>‹#›</a:t>
            </a:fld>
            <a:endParaRPr lang="en-US" dirty="0"/>
          </a:p>
        </p:txBody>
      </p:sp>
    </p:spTree>
    <p:extLst>
      <p:ext uri="{BB962C8B-B14F-4D97-AF65-F5344CB8AC3E}">
        <p14:creationId xmlns:p14="http://schemas.microsoft.com/office/powerpoint/2010/main" val="2345045107"/>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p:txStyles>
    <p:titleStyle>
      <a:lvl1pPr algn="ctr" defTabSz="914400" rtl="0" eaLnBrk="1" latinLnBrk="0" hangingPunct="1">
        <a:spcBef>
          <a:spcPct val="0"/>
        </a:spcBef>
        <a:buNone/>
        <a:defRPr sz="4400"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3.tiff"/><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6.tiff"/><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7.tiff"/><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hyperlink" Target="mailto:sboulanger@operpar.org" TargetMode="Externa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6.xml"/><Relationship Id="rId1" Type="http://schemas.openxmlformats.org/officeDocument/2006/relationships/tags" Target="../tags/tag1.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6.xml"/><Relationship Id="rId1" Type="http://schemas.openxmlformats.org/officeDocument/2006/relationships/tags" Target="../tags/tag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6.xml"/><Relationship Id="rId1" Type="http://schemas.openxmlformats.org/officeDocument/2006/relationships/tags" Target="../tags/tag3.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7.xml"/><Relationship Id="rId1" Type="http://schemas.openxmlformats.org/officeDocument/2006/relationships/tags" Target="../tags/tag4.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6.xml"/><Relationship Id="rId1" Type="http://schemas.openxmlformats.org/officeDocument/2006/relationships/tags" Target="../tags/tag5.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7.xml"/><Relationship Id="rId1" Type="http://schemas.openxmlformats.org/officeDocument/2006/relationships/tags" Target="../tags/tag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6.xml"/><Relationship Id="rId1" Type="http://schemas.openxmlformats.org/officeDocument/2006/relationships/tags" Target="../tags/tag7.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6.xml"/><Relationship Id="rId1" Type="http://schemas.openxmlformats.org/officeDocument/2006/relationships/tags" Target="../tags/tag8.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6.xml"/><Relationship Id="rId1" Type="http://schemas.openxmlformats.org/officeDocument/2006/relationships/tags" Target="../tags/tag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6.xml"/><Relationship Id="rId1" Type="http://schemas.openxmlformats.org/officeDocument/2006/relationships/tags" Target="../tags/tag10.xml"/></Relationships>
</file>

<file path=ppt/slides/_rels/slide34.xml.rels><?xml version="1.0" encoding="UTF-8" standalone="yes"?>
<Relationships xmlns="http://schemas.openxmlformats.org/package/2006/relationships"><Relationship Id="rId3" Type="http://schemas.openxmlformats.org/officeDocument/2006/relationships/hyperlink" Target="https://www.hhs.gov/hipaa/for-professionals/special-topics/emergency-preparedness/notification-enforcement-discretion-telehealth/index.html" TargetMode="External"/><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hyperlink" Target="https://www.samhsa.gov/sites/default/files/covid-19-42-cfr-part-2-guidance-03192020.pdf" TargetMode="External"/><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6.xml"/><Relationship Id="rId1" Type="http://schemas.openxmlformats.org/officeDocument/2006/relationships/tags" Target="../tags/tag11.xml"/></Relationships>
</file>

<file path=ppt/slides/_rels/slide39.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hyperlink" Target="https://coephi.org/sites/default/files/tips-individuals.pdf" TargetMode="External"/><Relationship Id="rId2" Type="http://schemas.openxmlformats.org/officeDocument/2006/relationships/notesSlide" Target="../notesSlides/notesSlide23.xml"/><Relationship Id="rId1" Type="http://schemas.openxmlformats.org/officeDocument/2006/relationships/slideLayout" Target="../slideLayouts/slideLayout16.xml"/><Relationship Id="rId6" Type="http://schemas.openxmlformats.org/officeDocument/2006/relationships/hyperlink" Target="https://coephi.org/sites/default/files/provider_telehealth_and_privacy.pdf" TargetMode="External"/><Relationship Id="rId5" Type="http://schemas.openxmlformats.org/officeDocument/2006/relationships/hyperlink" Target="https://vimeo.com/413640771/735f1792b1?utm_source=getresponse&amp;utm_medium=email&amp;utm_campaign=caicommunications&amp;utm_content=Watch+Our+New+Video%3A+Tips+for+Patients+to+Keep+Their+Telehealth+Visits+Private" TargetMode="External"/><Relationship Id="rId4" Type="http://schemas.openxmlformats.org/officeDocument/2006/relationships/image" Target="../media/image2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6.xml"/><Relationship Id="rId1" Type="http://schemas.openxmlformats.org/officeDocument/2006/relationships/tags" Target="../tags/tag12.xml"/><Relationship Id="rId6" Type="http://schemas.openxmlformats.org/officeDocument/2006/relationships/image" Target="../media/image30.png"/><Relationship Id="rId5" Type="http://schemas.openxmlformats.org/officeDocument/2006/relationships/hyperlink" Target="https://www.coephi.org/resource-center" TargetMode="External"/><Relationship Id="rId4" Type="http://schemas.openxmlformats.org/officeDocument/2006/relationships/hyperlink" Target="https://www.coephi.org/technical-assistance" TargetMode="Externa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s://www.google.com/url?sa=i&amp;rct=j&amp;q=&amp;esrc=s&amp;source=images&amp;cd=&amp;cad=rja&amp;uact=8&amp;ved=0ahUKEwjl793qtpfQAhXE1CYKHdRjCQEQjRwIBw&amp;url=https://memegenerator.net/instance/60321302&amp;psig=AFQjCNFl0whVjNKD5VTzVb7xFTSvVEUrFg&amp;ust=1478634993701236" TargetMode="Externa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4.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1000" y="4267200"/>
            <a:ext cx="8382000" cy="457200"/>
          </a:xfrm>
        </p:spPr>
        <p:txBody>
          <a:bodyPr/>
          <a:lstStyle/>
          <a:p>
            <a:r>
              <a:rPr lang="en-US" sz="2400" dirty="0"/>
              <a:t>Sandnes S. Boulanger, LCSW, MCAP, CET</a:t>
            </a:r>
          </a:p>
        </p:txBody>
      </p:sp>
      <p:sp>
        <p:nvSpPr>
          <p:cNvPr id="4" name="Rectangle 1">
            <a:extLst>
              <a:ext uri="{FF2B5EF4-FFF2-40B4-BE49-F238E27FC236}">
                <a16:creationId xmlns:a16="http://schemas.microsoft.com/office/drawing/2014/main" id="{015E306B-21DD-4D6D-8B2D-3912EB6B889F}"/>
              </a:ext>
            </a:extLst>
          </p:cNvPr>
          <p:cNvSpPr>
            <a:spLocks noGrp="1" noChangeArrowheads="1"/>
          </p:cNvSpPr>
          <p:nvPr>
            <p:ph type="ctrTitle"/>
          </p:nvPr>
        </p:nvSpPr>
        <p:spPr bwMode="auto">
          <a:xfrm>
            <a:off x="76200" y="1474183"/>
            <a:ext cx="90678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u="none" strike="noStrike" cap="none" normalizeH="0" baseline="0" dirty="0">
                <a:ln>
                  <a:noFill/>
                </a:ln>
                <a:solidFill>
                  <a:srgbClr val="7030A0"/>
                </a:solidFill>
                <a:effectLst/>
                <a:latin typeface="Arial" panose="020B0604020202020204" pitchFamily="34" charset="0"/>
                <a:ea typeface="Calibri" panose="020F0502020204030204" pitchFamily="34" charset="0"/>
              </a:rPr>
              <a:t>Expert Guidance for Use of Videoconferencing: </a:t>
            </a:r>
            <a:br>
              <a:rPr kumimoji="0" lang="en-US" altLang="en-US" sz="3200" u="none" strike="noStrike" cap="none" normalizeH="0" baseline="0" dirty="0">
                <a:ln>
                  <a:noFill/>
                </a:ln>
                <a:solidFill>
                  <a:srgbClr val="7030A0"/>
                </a:solidFill>
                <a:effectLst/>
                <a:latin typeface="Arial" panose="020B0604020202020204" pitchFamily="34" charset="0"/>
                <a:ea typeface="Calibri" panose="020F0502020204030204" pitchFamily="34" charset="0"/>
              </a:rPr>
            </a:br>
            <a:r>
              <a:rPr kumimoji="0" lang="en-US" altLang="en-US" sz="3200" u="none" strike="noStrike" cap="none" normalizeH="0" baseline="0" dirty="0">
                <a:ln>
                  <a:noFill/>
                </a:ln>
                <a:solidFill>
                  <a:srgbClr val="7030A0"/>
                </a:solidFill>
                <a:effectLst/>
                <a:latin typeface="Arial" panose="020B0604020202020204" pitchFamily="34" charset="0"/>
                <a:ea typeface="Calibri" panose="020F0502020204030204" pitchFamily="34" charset="0"/>
              </a:rPr>
              <a:t>Best Practices for Safe and Effective Service Delivery</a:t>
            </a:r>
            <a:endParaRPr kumimoji="0" lang="en-US" altLang="en-US" sz="3200" u="none" strike="noStrike" cap="none" normalizeH="0" baseline="0" dirty="0">
              <a:ln>
                <a:noFill/>
              </a:ln>
              <a:solidFill>
                <a:srgbClr val="7030A0"/>
              </a:solidFill>
              <a:effectLst/>
              <a:latin typeface="Arial" panose="020B0604020202020204" pitchFamily="34" charset="0"/>
            </a:endParaRPr>
          </a:p>
        </p:txBody>
      </p:sp>
    </p:spTree>
    <p:extLst>
      <p:ext uri="{BB962C8B-B14F-4D97-AF65-F5344CB8AC3E}">
        <p14:creationId xmlns:p14="http://schemas.microsoft.com/office/powerpoint/2010/main" val="25660039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Autofit/>
          </a:bodyPr>
          <a:lstStyle/>
          <a:p>
            <a:r>
              <a:rPr lang="en-US" sz="3200" dirty="0"/>
              <a:t>Opioid Treatment Program</a:t>
            </a:r>
            <a:br>
              <a:rPr lang="en-US" sz="3200" dirty="0"/>
            </a:br>
            <a:r>
              <a:rPr lang="en-US" sz="3200" dirty="0"/>
              <a:t>Satellites / Medication Units</a:t>
            </a:r>
          </a:p>
        </p:txBody>
      </p:sp>
      <p:sp>
        <p:nvSpPr>
          <p:cNvPr id="3" name="Content Placeholder 2"/>
          <p:cNvSpPr>
            <a:spLocks noGrp="1"/>
          </p:cNvSpPr>
          <p:nvPr>
            <p:ph idx="1"/>
          </p:nvPr>
        </p:nvSpPr>
        <p:spPr>
          <a:xfrm>
            <a:off x="152400" y="1219200"/>
            <a:ext cx="6324600" cy="5410200"/>
          </a:xfrm>
        </p:spPr>
        <p:txBody>
          <a:bodyPr>
            <a:normAutofit/>
          </a:bodyPr>
          <a:lstStyle/>
          <a:p>
            <a:r>
              <a:rPr lang="en-US" sz="1600" dirty="0"/>
              <a:t>Patients coordinate their counseling schedule with their assigned Primary Counselor at the primary OTP. </a:t>
            </a:r>
          </a:p>
          <a:p>
            <a:r>
              <a:rPr lang="en-US" sz="1600" dirty="0"/>
              <a:t>When the patients check-in at the satellite on the day of their scheduled counseling session, the satellite staff contacts the patient’s counselor and sets up the secure video conferencing session with the counselor in one of the designated </a:t>
            </a:r>
            <a:r>
              <a:rPr lang="en-US" sz="1600" dirty="0" err="1"/>
              <a:t>telehealth</a:t>
            </a:r>
            <a:r>
              <a:rPr lang="en-US" sz="1600" dirty="0"/>
              <a:t> offices.</a:t>
            </a:r>
          </a:p>
          <a:p>
            <a:r>
              <a:rPr lang="en-US" sz="1600" dirty="0"/>
              <a:t>The Zoom platform allows the counselor to share their screen to be able to show the patient any relevant documents or educational materials.</a:t>
            </a:r>
          </a:p>
          <a:p>
            <a:r>
              <a:rPr lang="en-US" sz="1600" dirty="0"/>
              <a:t>If the patient has to sign any treatment documents (e.g., treatment plans, releases of information, or consent forms), the counselor coordinates with the satellite staff so they can either print documents for the patient to physically sign (which are then scanned &amp; emailed back to the counselor) or set them up to electronically sign a document on an electronic signature pad.  </a:t>
            </a:r>
          </a:p>
          <a:p>
            <a:pPr>
              <a:buNone/>
            </a:pPr>
            <a:endParaRPr lang="en-US" sz="1200" dirty="0"/>
          </a:p>
          <a:p>
            <a:pPr lvl="1" algn="ctr">
              <a:buNone/>
            </a:pPr>
            <a:r>
              <a:rPr lang="en-US" sz="1400" b="1" u="sng" dirty="0"/>
              <a:t>Drawbacks / Challenges</a:t>
            </a:r>
          </a:p>
          <a:p>
            <a:pPr lvl="1" algn="ctr"/>
            <a:r>
              <a:rPr lang="en-US" sz="1400" dirty="0"/>
              <a:t>Accommodating unscheduled counseling sessions .</a:t>
            </a:r>
          </a:p>
          <a:p>
            <a:pPr lvl="1" algn="ctr"/>
            <a:r>
              <a:rPr lang="en-US" sz="1400" dirty="0"/>
              <a:t>Potential for loss of connection mid-session (or spotty connection).</a:t>
            </a:r>
          </a:p>
          <a:p>
            <a:pPr lvl="1" algn="ctr"/>
            <a:r>
              <a:rPr lang="en-US" sz="1400" dirty="0"/>
              <a:t>Limited ability to detect signs/symptoms of impairment</a:t>
            </a:r>
          </a:p>
          <a:p>
            <a:pPr lvl="1">
              <a:buNone/>
            </a:pPr>
            <a:endParaRPr lang="en-US" sz="1200" dirty="0"/>
          </a:p>
          <a:p>
            <a:pPr lvl="1"/>
            <a:endParaRPr lang="en-US" sz="1200" dirty="0"/>
          </a:p>
          <a:p>
            <a:pPr lvl="1"/>
            <a:endParaRPr lang="en-US" sz="1200" dirty="0"/>
          </a:p>
          <a:p>
            <a:pPr lvl="1">
              <a:buNone/>
            </a:pPr>
            <a:endParaRPr lang="en-US" sz="1200" dirty="0"/>
          </a:p>
        </p:txBody>
      </p:sp>
      <p:pic>
        <p:nvPicPr>
          <p:cNvPr id="2051" name="Picture 3" descr="C:\Users\jessenburg\AppData\Local\Microsoft\Windows\Temporary Internet Files\Content.Outlook\HX7TEMX8\58555.jpeg"/>
          <p:cNvPicPr>
            <a:picLocks noChangeAspect="1" noChangeArrowheads="1"/>
          </p:cNvPicPr>
          <p:nvPr/>
        </p:nvPicPr>
        <p:blipFill>
          <a:blip r:embed="rId3" cstate="print"/>
          <a:srcRect/>
          <a:stretch>
            <a:fillRect/>
          </a:stretch>
        </p:blipFill>
        <p:spPr bwMode="auto">
          <a:xfrm>
            <a:off x="6400800" y="4724400"/>
            <a:ext cx="2540000" cy="1905000"/>
          </a:xfrm>
          <a:prstGeom prst="rect">
            <a:avLst/>
          </a:prstGeom>
          <a:noFill/>
        </p:spPr>
      </p:pic>
      <p:pic>
        <p:nvPicPr>
          <p:cNvPr id="2052" name="Picture 4"/>
          <p:cNvPicPr>
            <a:picLocks noChangeAspect="1" noChangeArrowheads="1"/>
          </p:cNvPicPr>
          <p:nvPr/>
        </p:nvPicPr>
        <p:blipFill>
          <a:blip r:embed="rId4" cstate="print"/>
          <a:srcRect/>
          <a:stretch>
            <a:fillRect/>
          </a:stretch>
        </p:blipFill>
        <p:spPr bwMode="auto">
          <a:xfrm>
            <a:off x="6858000" y="1600200"/>
            <a:ext cx="1600200" cy="2901298"/>
          </a:xfrm>
          <a:prstGeom prst="rect">
            <a:avLst/>
          </a:prstGeom>
          <a:noFill/>
          <a:ln w="9525">
            <a:noFill/>
            <a:miter lim="800000"/>
            <a:headEnd/>
            <a:tailEnd/>
          </a:ln>
        </p:spPr>
      </p:pic>
    </p:spTree>
    <p:extLst>
      <p:ext uri="{BB962C8B-B14F-4D97-AF65-F5344CB8AC3E}">
        <p14:creationId xmlns:p14="http://schemas.microsoft.com/office/powerpoint/2010/main" val="38082173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30156" y="1174144"/>
            <a:ext cx="8191419" cy="803366"/>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en-US" sz="4000" dirty="0">
              <a:solidFill>
                <a:srgbClr val="92D050"/>
              </a:solidFill>
              <a:latin typeface="Helvetica" charset="0"/>
              <a:ea typeface="Helvetica" charset="0"/>
              <a:cs typeface="Helvetica" charset="0"/>
            </a:endParaRPr>
          </a:p>
        </p:txBody>
      </p:sp>
      <p:cxnSp>
        <p:nvCxnSpPr>
          <p:cNvPr id="6" name="Straight Connector 5"/>
          <p:cNvCxnSpPr/>
          <p:nvPr/>
        </p:nvCxnSpPr>
        <p:spPr>
          <a:xfrm>
            <a:off x="850392" y="4450842"/>
            <a:ext cx="2240280" cy="0"/>
          </a:xfrm>
          <a:prstGeom prst="line">
            <a:avLst/>
          </a:prstGeom>
          <a:ln w="15875">
            <a:solidFill>
              <a:schemeClr val="bg1">
                <a:alpha val="22000"/>
              </a:schemeClr>
            </a:solidFill>
          </a:ln>
        </p:spPr>
        <p:style>
          <a:lnRef idx="1">
            <a:schemeClr val="accent1"/>
          </a:lnRef>
          <a:fillRef idx="0">
            <a:schemeClr val="accent1"/>
          </a:fillRef>
          <a:effectRef idx="0">
            <a:schemeClr val="accent1"/>
          </a:effectRef>
          <a:fontRef idx="minor">
            <a:schemeClr val="tx1"/>
          </a:fontRef>
        </p:style>
      </p:cxnSp>
      <p:sp>
        <p:nvSpPr>
          <p:cNvPr id="5" name="Content Placeholder 2">
            <a:extLst>
              <a:ext uri="{FF2B5EF4-FFF2-40B4-BE49-F238E27FC236}">
                <a16:creationId xmlns:a16="http://schemas.microsoft.com/office/drawing/2014/main" id="{72EB24D6-7993-4B47-93D0-CF0B6F034B57}"/>
              </a:ext>
            </a:extLst>
          </p:cNvPr>
          <p:cNvSpPr txBox="1">
            <a:spLocks/>
          </p:cNvSpPr>
          <p:nvPr/>
        </p:nvSpPr>
        <p:spPr>
          <a:xfrm>
            <a:off x="169334" y="1610784"/>
            <a:ext cx="4038600" cy="2057400"/>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endParaRPr lang="en-US" sz="2000" b="1" dirty="0">
              <a:solidFill>
                <a:srgbClr val="000000"/>
              </a:solidFill>
              <a:latin typeface="Calibri" panose="020F0502020204030204" pitchFamily="34" charset="0"/>
              <a:cs typeface="Times New Roman" pitchFamily="18" charset="0"/>
            </a:endParaRPr>
          </a:p>
          <a:p>
            <a:endParaRPr lang="en-US" sz="2000" b="1" dirty="0">
              <a:solidFill>
                <a:srgbClr val="000000"/>
              </a:solidFill>
              <a:latin typeface="Calibri" panose="020F0502020204030204" pitchFamily="34" charset="0"/>
              <a:cs typeface="Times New Roman" pitchFamily="18" charset="0"/>
            </a:endParaRPr>
          </a:p>
          <a:p>
            <a:endParaRPr lang="en-US" sz="2100" b="1" dirty="0">
              <a:solidFill>
                <a:srgbClr val="000000"/>
              </a:solidFill>
              <a:latin typeface="Calibri" panose="020F0502020204030204" pitchFamily="34" charset="0"/>
              <a:cs typeface="Times New Roman" pitchFamily="18" charset="0"/>
            </a:endParaRPr>
          </a:p>
          <a:p>
            <a:endParaRPr lang="en-US" sz="2100" dirty="0"/>
          </a:p>
        </p:txBody>
      </p:sp>
      <p:sp>
        <p:nvSpPr>
          <p:cNvPr id="7" name="Content Placeholder 3">
            <a:extLst>
              <a:ext uri="{FF2B5EF4-FFF2-40B4-BE49-F238E27FC236}">
                <a16:creationId xmlns:a16="http://schemas.microsoft.com/office/drawing/2014/main" id="{1CC2FD8A-356D-4B55-9ABD-7433BB582153}"/>
              </a:ext>
            </a:extLst>
          </p:cNvPr>
          <p:cNvSpPr txBox="1">
            <a:spLocks/>
          </p:cNvSpPr>
          <p:nvPr/>
        </p:nvSpPr>
        <p:spPr>
          <a:xfrm>
            <a:off x="4360334" y="1610784"/>
            <a:ext cx="4038600" cy="3733799"/>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endParaRPr lang="en-US" sz="2000" b="1" dirty="0">
              <a:latin typeface="Calibri" panose="020F0502020204030204" pitchFamily="34" charset="0"/>
            </a:endParaRPr>
          </a:p>
          <a:p>
            <a:pPr marL="0" indent="0">
              <a:buFont typeface="Arial" panose="020B0604020202020204" pitchFamily="34" charset="0"/>
              <a:buNone/>
            </a:pPr>
            <a:endParaRPr lang="en-US" sz="2000" b="1" dirty="0">
              <a:latin typeface="Calibri" panose="020F0502020204030204" pitchFamily="34" charset="0"/>
            </a:endParaRPr>
          </a:p>
          <a:p>
            <a:pPr marL="0" indent="0">
              <a:buFont typeface="Arial" panose="020B0604020202020204" pitchFamily="34" charset="0"/>
              <a:buNone/>
            </a:pPr>
            <a:endParaRPr lang="en-US" sz="2000" b="1" dirty="0">
              <a:latin typeface="Calibri" panose="020F0502020204030204" pitchFamily="34" charset="0"/>
            </a:endParaRPr>
          </a:p>
          <a:p>
            <a:endParaRPr lang="en-US" sz="2000" dirty="0"/>
          </a:p>
          <a:p>
            <a:endParaRPr lang="en-US" sz="2100" dirty="0"/>
          </a:p>
        </p:txBody>
      </p:sp>
      <p:pic>
        <p:nvPicPr>
          <p:cNvPr id="2" name="Picture 1">
            <a:extLst>
              <a:ext uri="{FF2B5EF4-FFF2-40B4-BE49-F238E27FC236}">
                <a16:creationId xmlns:a16="http://schemas.microsoft.com/office/drawing/2014/main" id="{67A32010-71CF-4268-9A3D-12CC073B0748}"/>
              </a:ext>
            </a:extLst>
          </p:cNvPr>
          <p:cNvPicPr>
            <a:picLocks noChangeAspect="1"/>
          </p:cNvPicPr>
          <p:nvPr/>
        </p:nvPicPr>
        <p:blipFill>
          <a:blip r:embed="rId2"/>
          <a:stretch>
            <a:fillRect/>
          </a:stretch>
        </p:blipFill>
        <p:spPr>
          <a:xfrm>
            <a:off x="622425" y="574705"/>
            <a:ext cx="7797460" cy="963251"/>
          </a:xfrm>
          <a:prstGeom prst="rect">
            <a:avLst/>
          </a:prstGeom>
        </p:spPr>
      </p:pic>
      <p:sp>
        <p:nvSpPr>
          <p:cNvPr id="3" name="Rectangle 2">
            <a:extLst>
              <a:ext uri="{FF2B5EF4-FFF2-40B4-BE49-F238E27FC236}">
                <a16:creationId xmlns:a16="http://schemas.microsoft.com/office/drawing/2014/main" id="{561B0756-D74A-4870-91F4-F974E7ED4818}"/>
              </a:ext>
            </a:extLst>
          </p:cNvPr>
          <p:cNvSpPr/>
          <p:nvPr/>
        </p:nvSpPr>
        <p:spPr>
          <a:xfrm>
            <a:off x="520735" y="1482420"/>
            <a:ext cx="6527844" cy="5016758"/>
          </a:xfrm>
          <a:prstGeom prst="rect">
            <a:avLst/>
          </a:prstGeom>
        </p:spPr>
        <p:txBody>
          <a:bodyPr wrap="square">
            <a:spAutoFit/>
          </a:bodyPr>
          <a:lstStyle/>
          <a:p>
            <a:pPr marL="0" indent="0" algn="ctr">
              <a:buNone/>
            </a:pPr>
            <a:r>
              <a:rPr lang="en-US" sz="3200" dirty="0"/>
              <a:t>Assessing Appropriateness</a:t>
            </a:r>
          </a:p>
          <a:p>
            <a:pPr marL="0" indent="0" algn="ctr">
              <a:buNone/>
            </a:pPr>
            <a:endParaRPr lang="en-US" sz="3200" dirty="0"/>
          </a:p>
          <a:p>
            <a:r>
              <a:rPr lang="en-US" sz="3200" dirty="0"/>
              <a:t>The Clinician</a:t>
            </a:r>
          </a:p>
          <a:p>
            <a:pPr marL="914400" lvl="1" indent="-457200" eaLnBrk="1" hangingPunct="1">
              <a:buFont typeface="Arial" panose="020B0604020202020204" pitchFamily="34" charset="0"/>
              <a:buChar char="•"/>
            </a:pPr>
            <a:r>
              <a:rPr lang="en-US" altLang="en-US" sz="3200" dirty="0">
                <a:latin typeface="Book Antiqua" panose="02040602050305030304" pitchFamily="18" charset="0"/>
              </a:rPr>
              <a:t>Foundation of Clinical Skills</a:t>
            </a:r>
          </a:p>
          <a:p>
            <a:pPr marL="914400" lvl="1" indent="-457200" eaLnBrk="1" hangingPunct="1">
              <a:buFont typeface="Arial" panose="020B0604020202020204" pitchFamily="34" charset="0"/>
              <a:buChar char="•"/>
            </a:pPr>
            <a:r>
              <a:rPr lang="en-US" altLang="en-US" sz="3200" dirty="0">
                <a:latin typeface="Book Antiqua" panose="02040602050305030304" pitchFamily="18" charset="0"/>
              </a:rPr>
              <a:t>Experience </a:t>
            </a:r>
          </a:p>
          <a:p>
            <a:pPr marL="914400" lvl="1" indent="-457200" eaLnBrk="1" hangingPunct="1">
              <a:buFont typeface="Arial" panose="020B0604020202020204" pitchFamily="34" charset="0"/>
              <a:buChar char="•"/>
            </a:pPr>
            <a:r>
              <a:rPr lang="en-US" altLang="en-US" sz="3200" dirty="0">
                <a:latin typeface="Book Antiqua" panose="02040602050305030304" pitchFamily="18" charset="0"/>
              </a:rPr>
              <a:t>Supervision </a:t>
            </a:r>
          </a:p>
          <a:p>
            <a:pPr marL="914400" lvl="1" indent="-457200" eaLnBrk="1" hangingPunct="1">
              <a:buFont typeface="Arial" panose="020B0604020202020204" pitchFamily="34" charset="0"/>
              <a:buChar char="•"/>
            </a:pPr>
            <a:r>
              <a:rPr lang="en-US" altLang="en-US" sz="3200" dirty="0">
                <a:latin typeface="Book Antiqua" panose="02040602050305030304" pitchFamily="18" charset="0"/>
              </a:rPr>
              <a:t>Clinicians will be called on for skills and information typically not asked in F2F treatment</a:t>
            </a:r>
          </a:p>
        </p:txBody>
      </p:sp>
    </p:spTree>
    <p:extLst>
      <p:ext uri="{BB962C8B-B14F-4D97-AF65-F5344CB8AC3E}">
        <p14:creationId xmlns:p14="http://schemas.microsoft.com/office/powerpoint/2010/main" val="33781461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30156" y="1174144"/>
            <a:ext cx="8191419" cy="803366"/>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en-US" sz="4000" dirty="0">
              <a:solidFill>
                <a:srgbClr val="92D050"/>
              </a:solidFill>
              <a:latin typeface="Helvetica" charset="0"/>
              <a:ea typeface="Helvetica" charset="0"/>
              <a:cs typeface="Helvetica" charset="0"/>
            </a:endParaRPr>
          </a:p>
        </p:txBody>
      </p:sp>
      <p:cxnSp>
        <p:nvCxnSpPr>
          <p:cNvPr id="6" name="Straight Connector 5"/>
          <p:cNvCxnSpPr/>
          <p:nvPr/>
        </p:nvCxnSpPr>
        <p:spPr>
          <a:xfrm>
            <a:off x="850392" y="4450842"/>
            <a:ext cx="2240280" cy="0"/>
          </a:xfrm>
          <a:prstGeom prst="line">
            <a:avLst/>
          </a:prstGeom>
          <a:ln w="15875">
            <a:solidFill>
              <a:schemeClr val="bg1">
                <a:alpha val="22000"/>
              </a:schemeClr>
            </a:solidFill>
          </a:ln>
        </p:spPr>
        <p:style>
          <a:lnRef idx="1">
            <a:schemeClr val="accent1"/>
          </a:lnRef>
          <a:fillRef idx="0">
            <a:schemeClr val="accent1"/>
          </a:fillRef>
          <a:effectRef idx="0">
            <a:schemeClr val="accent1"/>
          </a:effectRef>
          <a:fontRef idx="minor">
            <a:schemeClr val="tx1"/>
          </a:fontRef>
        </p:style>
      </p:cxnSp>
      <p:sp>
        <p:nvSpPr>
          <p:cNvPr id="5" name="Content Placeholder 2">
            <a:extLst>
              <a:ext uri="{FF2B5EF4-FFF2-40B4-BE49-F238E27FC236}">
                <a16:creationId xmlns:a16="http://schemas.microsoft.com/office/drawing/2014/main" id="{72EB24D6-7993-4B47-93D0-CF0B6F034B57}"/>
              </a:ext>
            </a:extLst>
          </p:cNvPr>
          <p:cNvSpPr txBox="1">
            <a:spLocks/>
          </p:cNvSpPr>
          <p:nvPr/>
        </p:nvSpPr>
        <p:spPr>
          <a:xfrm>
            <a:off x="169334" y="1610784"/>
            <a:ext cx="4038600" cy="2057400"/>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endParaRPr lang="en-US" sz="2000" b="1" dirty="0">
              <a:solidFill>
                <a:srgbClr val="000000"/>
              </a:solidFill>
              <a:latin typeface="Calibri" panose="020F0502020204030204" pitchFamily="34" charset="0"/>
              <a:cs typeface="Times New Roman" pitchFamily="18" charset="0"/>
            </a:endParaRPr>
          </a:p>
          <a:p>
            <a:endParaRPr lang="en-US" sz="2000" b="1" dirty="0">
              <a:solidFill>
                <a:srgbClr val="000000"/>
              </a:solidFill>
              <a:latin typeface="Calibri" panose="020F0502020204030204" pitchFamily="34" charset="0"/>
              <a:cs typeface="Times New Roman" pitchFamily="18" charset="0"/>
            </a:endParaRPr>
          </a:p>
          <a:p>
            <a:endParaRPr lang="en-US" sz="2100" b="1" dirty="0">
              <a:solidFill>
                <a:srgbClr val="000000"/>
              </a:solidFill>
              <a:latin typeface="Calibri" panose="020F0502020204030204" pitchFamily="34" charset="0"/>
              <a:cs typeface="Times New Roman" pitchFamily="18" charset="0"/>
            </a:endParaRPr>
          </a:p>
          <a:p>
            <a:endParaRPr lang="en-US" sz="2100" dirty="0"/>
          </a:p>
        </p:txBody>
      </p:sp>
      <p:sp>
        <p:nvSpPr>
          <p:cNvPr id="7" name="Content Placeholder 3">
            <a:extLst>
              <a:ext uri="{FF2B5EF4-FFF2-40B4-BE49-F238E27FC236}">
                <a16:creationId xmlns:a16="http://schemas.microsoft.com/office/drawing/2014/main" id="{1CC2FD8A-356D-4B55-9ABD-7433BB582153}"/>
              </a:ext>
            </a:extLst>
          </p:cNvPr>
          <p:cNvSpPr txBox="1">
            <a:spLocks/>
          </p:cNvSpPr>
          <p:nvPr/>
        </p:nvSpPr>
        <p:spPr>
          <a:xfrm>
            <a:off x="4360334" y="1610784"/>
            <a:ext cx="4038600" cy="3733799"/>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endParaRPr lang="en-US" sz="2000" b="1" dirty="0">
              <a:latin typeface="Calibri" panose="020F0502020204030204" pitchFamily="34" charset="0"/>
            </a:endParaRPr>
          </a:p>
          <a:p>
            <a:pPr marL="0" indent="0">
              <a:buFont typeface="Arial" panose="020B0604020202020204" pitchFamily="34" charset="0"/>
              <a:buNone/>
            </a:pPr>
            <a:endParaRPr lang="en-US" sz="2000" b="1" dirty="0">
              <a:latin typeface="Calibri" panose="020F0502020204030204" pitchFamily="34" charset="0"/>
            </a:endParaRPr>
          </a:p>
          <a:p>
            <a:pPr marL="0" indent="0">
              <a:buFont typeface="Arial" panose="020B0604020202020204" pitchFamily="34" charset="0"/>
              <a:buNone/>
            </a:pPr>
            <a:endParaRPr lang="en-US" sz="2000" b="1" dirty="0">
              <a:latin typeface="Calibri" panose="020F0502020204030204" pitchFamily="34" charset="0"/>
            </a:endParaRPr>
          </a:p>
          <a:p>
            <a:endParaRPr lang="en-US" sz="2000" dirty="0"/>
          </a:p>
          <a:p>
            <a:endParaRPr lang="en-US" sz="2100" dirty="0"/>
          </a:p>
        </p:txBody>
      </p:sp>
      <p:pic>
        <p:nvPicPr>
          <p:cNvPr id="2" name="Picture 1">
            <a:extLst>
              <a:ext uri="{FF2B5EF4-FFF2-40B4-BE49-F238E27FC236}">
                <a16:creationId xmlns:a16="http://schemas.microsoft.com/office/drawing/2014/main" id="{6C03C85A-43D7-4100-A027-8DED3708EA8F}"/>
              </a:ext>
            </a:extLst>
          </p:cNvPr>
          <p:cNvPicPr>
            <a:picLocks noChangeAspect="1"/>
          </p:cNvPicPr>
          <p:nvPr/>
        </p:nvPicPr>
        <p:blipFill>
          <a:blip r:embed="rId2"/>
          <a:stretch>
            <a:fillRect/>
          </a:stretch>
        </p:blipFill>
        <p:spPr>
          <a:xfrm>
            <a:off x="143136" y="152563"/>
            <a:ext cx="8644877" cy="1066892"/>
          </a:xfrm>
          <a:prstGeom prst="rect">
            <a:avLst/>
          </a:prstGeom>
        </p:spPr>
      </p:pic>
      <p:sp>
        <p:nvSpPr>
          <p:cNvPr id="8" name="Rectangle 7">
            <a:extLst>
              <a:ext uri="{FF2B5EF4-FFF2-40B4-BE49-F238E27FC236}">
                <a16:creationId xmlns:a16="http://schemas.microsoft.com/office/drawing/2014/main" id="{B1707ACE-5E9F-4447-9E79-E80CCE97F3F0}"/>
              </a:ext>
            </a:extLst>
          </p:cNvPr>
          <p:cNvSpPr/>
          <p:nvPr/>
        </p:nvSpPr>
        <p:spPr>
          <a:xfrm>
            <a:off x="330156" y="1536174"/>
            <a:ext cx="6527844" cy="3785652"/>
          </a:xfrm>
          <a:prstGeom prst="rect">
            <a:avLst/>
          </a:prstGeom>
        </p:spPr>
        <p:txBody>
          <a:bodyPr wrap="square">
            <a:spAutoFit/>
          </a:bodyPr>
          <a:lstStyle/>
          <a:p>
            <a:pPr marL="0" indent="0" algn="ctr">
              <a:buNone/>
            </a:pPr>
            <a:r>
              <a:rPr lang="en-US" b="1" dirty="0"/>
              <a:t>Assessing Appropriateness</a:t>
            </a:r>
          </a:p>
          <a:p>
            <a:r>
              <a:rPr lang="en-US" b="1" dirty="0"/>
              <a:t>The Client</a:t>
            </a:r>
          </a:p>
          <a:p>
            <a:pPr marL="800100" lvl="1" indent="-342900">
              <a:buFont typeface="Arial" panose="020B0604020202020204" pitchFamily="34" charset="0"/>
              <a:buChar char="•"/>
            </a:pPr>
            <a:r>
              <a:rPr lang="en-US" altLang="en-US" b="1" dirty="0"/>
              <a:t>Their feelings about </a:t>
            </a:r>
            <a:r>
              <a:rPr lang="en-US" altLang="en-US" b="1" dirty="0">
                <a:cs typeface="Arial" panose="020B0604020202020204" pitchFamily="34" charset="0"/>
              </a:rPr>
              <a:t>Behavioral </a:t>
            </a:r>
            <a:r>
              <a:rPr lang="en-US" altLang="en-US" b="1" dirty="0"/>
              <a:t>Tele-Health</a:t>
            </a:r>
          </a:p>
          <a:p>
            <a:pPr marL="800100" lvl="1" indent="-342900">
              <a:buFont typeface="Arial" panose="020B0604020202020204" pitchFamily="34" charset="0"/>
              <a:buChar char="•"/>
            </a:pPr>
            <a:r>
              <a:rPr lang="en-US" altLang="en-US" b="1" dirty="0">
                <a:cs typeface="Arial" panose="020B0604020202020204" pitchFamily="34" charset="0"/>
              </a:rPr>
              <a:t>Computer </a:t>
            </a:r>
          </a:p>
          <a:p>
            <a:pPr marL="800100" lvl="1" indent="-342900" eaLnBrk="1" hangingPunct="1">
              <a:buFont typeface="Arial" panose="020B0604020202020204" pitchFamily="34" charset="0"/>
              <a:buChar char="•"/>
            </a:pPr>
            <a:r>
              <a:rPr lang="en-US" altLang="en-US" b="1" dirty="0">
                <a:cs typeface="Arial" panose="020B0604020202020204" pitchFamily="34" charset="0"/>
              </a:rPr>
              <a:t>High-Speed Internet Access</a:t>
            </a:r>
          </a:p>
          <a:p>
            <a:pPr marL="800100" lvl="1" indent="-342900" eaLnBrk="1" hangingPunct="1">
              <a:buFont typeface="Arial" panose="020B0604020202020204" pitchFamily="34" charset="0"/>
              <a:buChar char="•"/>
            </a:pPr>
            <a:r>
              <a:rPr lang="en-US" altLang="en-US" b="1" dirty="0">
                <a:cs typeface="Arial" panose="020B0604020202020204" pitchFamily="34" charset="0"/>
              </a:rPr>
              <a:t>Motivation to participate in Behavioral Tele-Health</a:t>
            </a:r>
          </a:p>
          <a:p>
            <a:pPr marL="800100" lvl="1" indent="-342900" eaLnBrk="1" hangingPunct="1">
              <a:buFont typeface="Arial" panose="020B0604020202020204" pitchFamily="34" charset="0"/>
              <a:buChar char="•"/>
            </a:pPr>
            <a:r>
              <a:rPr lang="en-US" altLang="en-US" b="1" dirty="0">
                <a:cs typeface="Arial" panose="020B0604020202020204" pitchFamily="34" charset="0"/>
              </a:rPr>
              <a:t>Safety of self and others</a:t>
            </a:r>
          </a:p>
          <a:p>
            <a:pPr marL="800100" lvl="1" indent="-342900" eaLnBrk="1" hangingPunct="1">
              <a:buFont typeface="Arial" panose="020B0604020202020204" pitchFamily="34" charset="0"/>
              <a:buChar char="•"/>
            </a:pPr>
            <a:r>
              <a:rPr lang="en-US" altLang="en-US" b="1" dirty="0">
                <a:cs typeface="Arial" panose="020B0604020202020204" pitchFamily="34" charset="0"/>
              </a:rPr>
              <a:t>Ability to participate</a:t>
            </a:r>
          </a:p>
        </p:txBody>
      </p:sp>
    </p:spTree>
    <p:extLst>
      <p:ext uri="{BB962C8B-B14F-4D97-AF65-F5344CB8AC3E}">
        <p14:creationId xmlns:p14="http://schemas.microsoft.com/office/powerpoint/2010/main" val="3755256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77952" y="1229106"/>
            <a:ext cx="7977772" cy="283464"/>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4400" b="1" kern="0" dirty="0">
                <a:solidFill>
                  <a:srgbClr val="92D050"/>
                </a:solidFill>
                <a:latin typeface="Arial"/>
                <a:cs typeface="Arial"/>
              </a:rPr>
              <a:t>The Client: </a:t>
            </a:r>
          </a:p>
          <a:p>
            <a:r>
              <a:rPr lang="en-US" sz="4400" b="1" kern="0" dirty="0">
                <a:solidFill>
                  <a:srgbClr val="92D050"/>
                </a:solidFill>
                <a:latin typeface="Arial"/>
                <a:cs typeface="Arial"/>
              </a:rPr>
              <a:t>When is it not ok?</a:t>
            </a:r>
            <a:endParaRPr lang="en-US" sz="2000" dirty="0">
              <a:solidFill>
                <a:srgbClr val="92D050"/>
              </a:solidFill>
              <a:latin typeface="Helvetica" charset="0"/>
              <a:ea typeface="Helvetica" charset="0"/>
              <a:cs typeface="Helvetica" charset="0"/>
            </a:endParaRPr>
          </a:p>
        </p:txBody>
      </p:sp>
      <p:cxnSp>
        <p:nvCxnSpPr>
          <p:cNvPr id="6" name="Straight Connector 5"/>
          <p:cNvCxnSpPr/>
          <p:nvPr/>
        </p:nvCxnSpPr>
        <p:spPr>
          <a:xfrm>
            <a:off x="850392" y="4450842"/>
            <a:ext cx="2240280" cy="0"/>
          </a:xfrm>
          <a:prstGeom prst="line">
            <a:avLst/>
          </a:prstGeom>
          <a:ln w="15875">
            <a:solidFill>
              <a:schemeClr val="bg1">
                <a:alpha val="22000"/>
              </a:schemeClr>
            </a:solidFill>
          </a:ln>
        </p:spPr>
        <p:style>
          <a:lnRef idx="1">
            <a:schemeClr val="accent1"/>
          </a:lnRef>
          <a:fillRef idx="0">
            <a:schemeClr val="accent1"/>
          </a:fillRef>
          <a:effectRef idx="0">
            <a:schemeClr val="accent1"/>
          </a:effectRef>
          <a:fontRef idx="minor">
            <a:schemeClr val="tx1"/>
          </a:fontRef>
        </p:style>
      </p:cxnSp>
      <p:sp>
        <p:nvSpPr>
          <p:cNvPr id="9" name="Content Placeholder 2"/>
          <p:cNvSpPr txBox="1">
            <a:spLocks/>
          </p:cNvSpPr>
          <p:nvPr/>
        </p:nvSpPr>
        <p:spPr>
          <a:xfrm>
            <a:off x="377952" y="2552700"/>
            <a:ext cx="8025384" cy="858012"/>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100" dirty="0"/>
              <a:t>Actively suicidal/homicidal?</a:t>
            </a:r>
          </a:p>
          <a:p>
            <a:r>
              <a:rPr lang="en-US" sz="2100" dirty="0"/>
              <a:t>Psychotic?</a:t>
            </a:r>
          </a:p>
          <a:p>
            <a:r>
              <a:rPr lang="en-US" sz="2100" dirty="0"/>
              <a:t>Under the influence/intoxicated?</a:t>
            </a:r>
          </a:p>
          <a:p>
            <a:r>
              <a:rPr lang="en-US" sz="2100" dirty="0"/>
              <a:t>Active thought Disorder?</a:t>
            </a:r>
          </a:p>
          <a:p>
            <a:r>
              <a:rPr lang="en-US" sz="2100" dirty="0"/>
              <a:t>Not stabilized on medication?</a:t>
            </a:r>
          </a:p>
          <a:p>
            <a:r>
              <a:rPr lang="en-US" sz="2100" dirty="0"/>
              <a:t>Inconsistent attendance/consistent cancellations?</a:t>
            </a:r>
          </a:p>
          <a:p>
            <a:pPr marL="2286" lvl="1" indent="0">
              <a:buNone/>
            </a:pPr>
            <a:endParaRPr lang="en-US" sz="1400" dirty="0"/>
          </a:p>
          <a:p>
            <a:pPr marL="173736" lvl="1"/>
            <a:endParaRPr lang="en-US" sz="1400" dirty="0"/>
          </a:p>
          <a:p>
            <a:pPr marL="173736" lvl="1"/>
            <a:endParaRPr lang="en-US" sz="1400" dirty="0"/>
          </a:p>
        </p:txBody>
      </p:sp>
      <p:pic>
        <p:nvPicPr>
          <p:cNvPr id="2" name="Picture 1"/>
          <p:cNvPicPr>
            <a:picLocks noChangeAspect="1"/>
          </p:cNvPicPr>
          <p:nvPr/>
        </p:nvPicPr>
        <p:blipFill>
          <a:blip r:embed="rId2"/>
          <a:stretch>
            <a:fillRect/>
          </a:stretch>
        </p:blipFill>
        <p:spPr>
          <a:xfrm>
            <a:off x="5950232" y="986246"/>
            <a:ext cx="2405492" cy="2092778"/>
          </a:xfrm>
          <a:prstGeom prst="rect">
            <a:avLst/>
          </a:prstGeom>
        </p:spPr>
      </p:pic>
    </p:spTree>
    <p:extLst>
      <p:ext uri="{BB962C8B-B14F-4D97-AF65-F5344CB8AC3E}">
        <p14:creationId xmlns:p14="http://schemas.microsoft.com/office/powerpoint/2010/main" val="6529006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77952" y="1229106"/>
            <a:ext cx="8566543" cy="283464"/>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4400" b="1" kern="0" dirty="0">
                <a:solidFill>
                  <a:srgbClr val="92D050"/>
                </a:solidFill>
                <a:latin typeface="Arial"/>
                <a:cs typeface="Arial"/>
              </a:rPr>
              <a:t>Expect the Unexpected</a:t>
            </a:r>
            <a:endParaRPr lang="en-US" sz="2000" dirty="0">
              <a:solidFill>
                <a:srgbClr val="92D050"/>
              </a:solidFill>
              <a:latin typeface="Helvetica" charset="0"/>
              <a:ea typeface="Helvetica" charset="0"/>
              <a:cs typeface="Helvetica" charset="0"/>
            </a:endParaRPr>
          </a:p>
        </p:txBody>
      </p:sp>
      <p:cxnSp>
        <p:nvCxnSpPr>
          <p:cNvPr id="6" name="Straight Connector 5"/>
          <p:cNvCxnSpPr/>
          <p:nvPr/>
        </p:nvCxnSpPr>
        <p:spPr>
          <a:xfrm>
            <a:off x="850392" y="4450842"/>
            <a:ext cx="2240280" cy="0"/>
          </a:xfrm>
          <a:prstGeom prst="line">
            <a:avLst/>
          </a:prstGeom>
          <a:ln w="15875">
            <a:solidFill>
              <a:schemeClr val="bg1">
                <a:alpha val="22000"/>
              </a:schemeClr>
            </a:solidFill>
          </a:ln>
        </p:spPr>
        <p:style>
          <a:lnRef idx="1">
            <a:schemeClr val="accent1"/>
          </a:lnRef>
          <a:fillRef idx="0">
            <a:schemeClr val="accent1"/>
          </a:fillRef>
          <a:effectRef idx="0">
            <a:schemeClr val="accent1"/>
          </a:effectRef>
          <a:fontRef idx="minor">
            <a:schemeClr val="tx1"/>
          </a:fontRef>
        </p:style>
      </p:cxnSp>
      <p:pic>
        <p:nvPicPr>
          <p:cNvPr id="7" name="Content Placeholder 5" descr="untitled.png">
            <a:extLst>
              <a:ext uri="{FF2B5EF4-FFF2-40B4-BE49-F238E27FC236}">
                <a16:creationId xmlns:a16="http://schemas.microsoft.com/office/drawing/2014/main" id="{AB90EF04-026A-47C3-A325-BB277A3B964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756746" y="1998865"/>
            <a:ext cx="5346907" cy="3255659"/>
          </a:xfrm>
          <a:prstGeom prst="rect">
            <a:avLst/>
          </a:prstGeom>
        </p:spPr>
      </p:pic>
    </p:spTree>
    <p:extLst>
      <p:ext uri="{BB962C8B-B14F-4D97-AF65-F5344CB8AC3E}">
        <p14:creationId xmlns:p14="http://schemas.microsoft.com/office/powerpoint/2010/main" val="36927306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76290" y="426443"/>
            <a:ext cx="8191419" cy="803366"/>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4000" b="1" kern="0" dirty="0">
                <a:solidFill>
                  <a:srgbClr val="92D050"/>
                </a:solidFill>
                <a:latin typeface="Arial"/>
                <a:ea typeface="Helvetica" charset="0"/>
                <a:cs typeface="Arial"/>
              </a:rPr>
              <a:t>Post COVID</a:t>
            </a:r>
            <a:endParaRPr lang="en-US" sz="4000" dirty="0">
              <a:solidFill>
                <a:srgbClr val="92D050"/>
              </a:solidFill>
              <a:latin typeface="Helvetica" charset="0"/>
              <a:ea typeface="Helvetica" charset="0"/>
              <a:cs typeface="Helvetica" charset="0"/>
            </a:endParaRPr>
          </a:p>
        </p:txBody>
      </p:sp>
      <p:cxnSp>
        <p:nvCxnSpPr>
          <p:cNvPr id="6" name="Straight Connector 5"/>
          <p:cNvCxnSpPr/>
          <p:nvPr/>
        </p:nvCxnSpPr>
        <p:spPr>
          <a:xfrm>
            <a:off x="850392" y="4450842"/>
            <a:ext cx="2240280" cy="0"/>
          </a:xfrm>
          <a:prstGeom prst="line">
            <a:avLst/>
          </a:prstGeom>
          <a:ln w="15875">
            <a:solidFill>
              <a:schemeClr val="bg1">
                <a:alpha val="22000"/>
              </a:schemeClr>
            </a:solidFill>
          </a:ln>
        </p:spPr>
        <p:style>
          <a:lnRef idx="1">
            <a:schemeClr val="accent1"/>
          </a:lnRef>
          <a:fillRef idx="0">
            <a:schemeClr val="accent1"/>
          </a:fillRef>
          <a:effectRef idx="0">
            <a:schemeClr val="accent1"/>
          </a:effectRef>
          <a:fontRef idx="minor">
            <a:schemeClr val="tx1"/>
          </a:fontRef>
        </p:style>
      </p:cxnSp>
      <p:sp>
        <p:nvSpPr>
          <p:cNvPr id="5" name="Content Placeholder 2">
            <a:extLst>
              <a:ext uri="{FF2B5EF4-FFF2-40B4-BE49-F238E27FC236}">
                <a16:creationId xmlns:a16="http://schemas.microsoft.com/office/drawing/2014/main" id="{72EB24D6-7993-4B47-93D0-CF0B6F034B57}"/>
              </a:ext>
            </a:extLst>
          </p:cNvPr>
          <p:cNvSpPr txBox="1">
            <a:spLocks/>
          </p:cNvSpPr>
          <p:nvPr/>
        </p:nvSpPr>
        <p:spPr>
          <a:xfrm>
            <a:off x="169334" y="1610784"/>
            <a:ext cx="4038600" cy="2057400"/>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endParaRPr lang="en-US" sz="2000" b="1" dirty="0">
              <a:solidFill>
                <a:srgbClr val="000000"/>
              </a:solidFill>
              <a:latin typeface="Calibri" panose="020F0502020204030204" pitchFamily="34" charset="0"/>
              <a:cs typeface="Times New Roman" pitchFamily="18" charset="0"/>
            </a:endParaRPr>
          </a:p>
          <a:p>
            <a:endParaRPr lang="en-US" sz="2000" b="1" dirty="0">
              <a:solidFill>
                <a:srgbClr val="000000"/>
              </a:solidFill>
              <a:latin typeface="Calibri" panose="020F0502020204030204" pitchFamily="34" charset="0"/>
              <a:cs typeface="Times New Roman" pitchFamily="18" charset="0"/>
            </a:endParaRPr>
          </a:p>
          <a:p>
            <a:endParaRPr lang="en-US" sz="2100" b="1" dirty="0">
              <a:solidFill>
                <a:srgbClr val="000000"/>
              </a:solidFill>
              <a:latin typeface="Calibri" panose="020F0502020204030204" pitchFamily="34" charset="0"/>
              <a:cs typeface="Times New Roman" pitchFamily="18" charset="0"/>
            </a:endParaRPr>
          </a:p>
          <a:p>
            <a:endParaRPr lang="en-US" sz="2100" dirty="0"/>
          </a:p>
        </p:txBody>
      </p:sp>
      <p:sp>
        <p:nvSpPr>
          <p:cNvPr id="7" name="Content Placeholder 3">
            <a:extLst>
              <a:ext uri="{FF2B5EF4-FFF2-40B4-BE49-F238E27FC236}">
                <a16:creationId xmlns:a16="http://schemas.microsoft.com/office/drawing/2014/main" id="{1CC2FD8A-356D-4B55-9ABD-7433BB582153}"/>
              </a:ext>
            </a:extLst>
          </p:cNvPr>
          <p:cNvSpPr txBox="1">
            <a:spLocks/>
          </p:cNvSpPr>
          <p:nvPr/>
        </p:nvSpPr>
        <p:spPr>
          <a:xfrm>
            <a:off x="4360334" y="1610784"/>
            <a:ext cx="4038600" cy="3733799"/>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endParaRPr lang="en-US" sz="2100" b="1" dirty="0">
              <a:latin typeface="Calibri" panose="020F0502020204030204" pitchFamily="34" charset="0"/>
            </a:endParaRPr>
          </a:p>
          <a:p>
            <a:pPr marL="0" indent="0">
              <a:buFont typeface="Arial" panose="020B0604020202020204" pitchFamily="34" charset="0"/>
              <a:buNone/>
            </a:pPr>
            <a:endParaRPr lang="en-US" sz="2000" b="1" dirty="0">
              <a:latin typeface="Calibri" panose="020F0502020204030204" pitchFamily="34" charset="0"/>
            </a:endParaRPr>
          </a:p>
          <a:p>
            <a:pPr marL="0" indent="0">
              <a:buFont typeface="Arial" panose="020B0604020202020204" pitchFamily="34" charset="0"/>
              <a:buNone/>
            </a:pPr>
            <a:endParaRPr lang="en-US" sz="2000" b="1" dirty="0">
              <a:latin typeface="Calibri" panose="020F0502020204030204" pitchFamily="34" charset="0"/>
            </a:endParaRPr>
          </a:p>
          <a:p>
            <a:pPr marL="0" indent="0">
              <a:buFont typeface="Arial" panose="020B0604020202020204" pitchFamily="34" charset="0"/>
              <a:buNone/>
            </a:pPr>
            <a:endParaRPr lang="en-US" sz="2000" b="1" dirty="0">
              <a:latin typeface="Calibri" panose="020F0502020204030204" pitchFamily="34" charset="0"/>
            </a:endParaRPr>
          </a:p>
          <a:p>
            <a:endParaRPr lang="en-US" sz="2000" dirty="0"/>
          </a:p>
          <a:p>
            <a:endParaRPr lang="en-US" sz="2100" dirty="0"/>
          </a:p>
        </p:txBody>
      </p:sp>
      <p:sp>
        <p:nvSpPr>
          <p:cNvPr id="2" name="TextBox 1">
            <a:extLst>
              <a:ext uri="{FF2B5EF4-FFF2-40B4-BE49-F238E27FC236}">
                <a16:creationId xmlns:a16="http://schemas.microsoft.com/office/drawing/2014/main" id="{074DD644-EEA3-488E-916A-7C83096CC99B}"/>
              </a:ext>
            </a:extLst>
          </p:cNvPr>
          <p:cNvSpPr txBox="1"/>
          <p:nvPr/>
        </p:nvSpPr>
        <p:spPr>
          <a:xfrm>
            <a:off x="295970" y="1769523"/>
            <a:ext cx="7817317" cy="2923877"/>
          </a:xfrm>
          <a:prstGeom prst="rect">
            <a:avLst/>
          </a:prstGeom>
          <a:noFill/>
        </p:spPr>
        <p:txBody>
          <a:bodyPr wrap="square" rtlCol="0">
            <a:spAutoFit/>
          </a:bodyPr>
          <a:lstStyle/>
          <a:p>
            <a:pPr marL="342900" indent="-342900">
              <a:buFont typeface="Arial" panose="020B0604020202020204" pitchFamily="34" charset="0"/>
              <a:buChar char="•"/>
            </a:pPr>
            <a:r>
              <a:rPr lang="en-US" sz="3200" dirty="0"/>
              <a:t>Within a matter of 2 weeks, all programs moved to various levels of </a:t>
            </a:r>
            <a:r>
              <a:rPr lang="en-US" sz="3200" dirty="0" err="1"/>
              <a:t>Telebehavioral</a:t>
            </a:r>
            <a:r>
              <a:rPr lang="en-US" sz="3200" dirty="0"/>
              <a:t> Health</a:t>
            </a:r>
          </a:p>
          <a:p>
            <a:pPr marL="342900" indent="-342900">
              <a:buFont typeface="Arial" panose="020B0604020202020204" pitchFamily="34" charset="0"/>
              <a:buChar char="•"/>
            </a:pPr>
            <a:r>
              <a:rPr lang="en-US" sz="3200" dirty="0"/>
              <a:t>Counselors began working from home-new process and new safety procedures</a:t>
            </a:r>
          </a:p>
          <a:p>
            <a:pPr marL="342900" indent="-342900">
              <a:buFont typeface="Arial" panose="020B0604020202020204" pitchFamily="34" charset="0"/>
              <a:buChar char="•"/>
            </a:pPr>
            <a:endParaRPr lang="en-US" dirty="0"/>
          </a:p>
        </p:txBody>
      </p:sp>
      <p:pic>
        <p:nvPicPr>
          <p:cNvPr id="3" name="Picture 2">
            <a:extLst>
              <a:ext uri="{FF2B5EF4-FFF2-40B4-BE49-F238E27FC236}">
                <a16:creationId xmlns:a16="http://schemas.microsoft.com/office/drawing/2014/main" id="{F5AAD2F2-BEE1-4EB5-AE33-135A55DAF9F9}"/>
              </a:ext>
            </a:extLst>
          </p:cNvPr>
          <p:cNvPicPr>
            <a:picLocks noChangeAspect="1"/>
          </p:cNvPicPr>
          <p:nvPr/>
        </p:nvPicPr>
        <p:blipFill>
          <a:blip r:embed="rId2"/>
          <a:stretch>
            <a:fillRect/>
          </a:stretch>
        </p:blipFill>
        <p:spPr>
          <a:xfrm>
            <a:off x="0" y="4913207"/>
            <a:ext cx="3194581" cy="1944793"/>
          </a:xfrm>
          <a:prstGeom prst="rect">
            <a:avLst/>
          </a:prstGeom>
        </p:spPr>
      </p:pic>
    </p:spTree>
    <p:extLst>
      <p:ext uri="{BB962C8B-B14F-4D97-AF65-F5344CB8AC3E}">
        <p14:creationId xmlns:p14="http://schemas.microsoft.com/office/powerpoint/2010/main" val="38021276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77952" y="1229106"/>
            <a:ext cx="7977772" cy="283464"/>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en-US" sz="2000" dirty="0">
              <a:solidFill>
                <a:srgbClr val="92D050"/>
              </a:solidFill>
              <a:latin typeface="Helvetica" charset="0"/>
              <a:ea typeface="Helvetica" charset="0"/>
              <a:cs typeface="Helvetica" charset="0"/>
            </a:endParaRPr>
          </a:p>
        </p:txBody>
      </p:sp>
      <p:cxnSp>
        <p:nvCxnSpPr>
          <p:cNvPr id="6" name="Straight Connector 5"/>
          <p:cNvCxnSpPr/>
          <p:nvPr/>
        </p:nvCxnSpPr>
        <p:spPr>
          <a:xfrm>
            <a:off x="850392" y="4450842"/>
            <a:ext cx="2240280" cy="0"/>
          </a:xfrm>
          <a:prstGeom prst="line">
            <a:avLst/>
          </a:prstGeom>
          <a:ln w="15875">
            <a:solidFill>
              <a:schemeClr val="bg1">
                <a:alpha val="22000"/>
              </a:schemeClr>
            </a:solidFill>
          </a:ln>
        </p:spPr>
        <p:style>
          <a:lnRef idx="1">
            <a:schemeClr val="accent1"/>
          </a:lnRef>
          <a:fillRef idx="0">
            <a:schemeClr val="accent1"/>
          </a:fillRef>
          <a:effectRef idx="0">
            <a:schemeClr val="accent1"/>
          </a:effectRef>
          <a:fontRef idx="minor">
            <a:schemeClr val="tx1"/>
          </a:fontRef>
        </p:style>
      </p:cxnSp>
      <p:sp>
        <p:nvSpPr>
          <p:cNvPr id="9" name="Content Placeholder 2"/>
          <p:cNvSpPr txBox="1">
            <a:spLocks/>
          </p:cNvSpPr>
          <p:nvPr/>
        </p:nvSpPr>
        <p:spPr>
          <a:xfrm>
            <a:off x="228600" y="674538"/>
            <a:ext cx="5474208" cy="858012"/>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US" sz="2100" dirty="0"/>
          </a:p>
        </p:txBody>
      </p:sp>
      <p:pic>
        <p:nvPicPr>
          <p:cNvPr id="2" name="Picture 1"/>
          <p:cNvPicPr>
            <a:picLocks noChangeAspect="1"/>
          </p:cNvPicPr>
          <p:nvPr/>
        </p:nvPicPr>
        <p:blipFill>
          <a:blip r:embed="rId2"/>
          <a:stretch>
            <a:fillRect/>
          </a:stretch>
        </p:blipFill>
        <p:spPr>
          <a:xfrm>
            <a:off x="0" y="5048224"/>
            <a:ext cx="2367482" cy="1859279"/>
          </a:xfrm>
          <a:prstGeom prst="rect">
            <a:avLst/>
          </a:prstGeom>
        </p:spPr>
      </p:pic>
      <p:sp>
        <p:nvSpPr>
          <p:cNvPr id="3" name="Rectangle 2">
            <a:extLst>
              <a:ext uri="{FF2B5EF4-FFF2-40B4-BE49-F238E27FC236}">
                <a16:creationId xmlns:a16="http://schemas.microsoft.com/office/drawing/2014/main" id="{10A2D58E-671E-478D-AB38-0F3DD463D82F}"/>
              </a:ext>
            </a:extLst>
          </p:cNvPr>
          <p:cNvSpPr/>
          <p:nvPr/>
        </p:nvSpPr>
        <p:spPr>
          <a:xfrm>
            <a:off x="2743201" y="228607"/>
            <a:ext cx="3359828" cy="707886"/>
          </a:xfrm>
          <a:prstGeom prst="rect">
            <a:avLst/>
          </a:prstGeom>
        </p:spPr>
        <p:txBody>
          <a:bodyPr wrap="square">
            <a:spAutoFit/>
          </a:bodyPr>
          <a:lstStyle/>
          <a:p>
            <a:pPr lvl="0" algn="ctr"/>
            <a:r>
              <a:rPr lang="en-US" sz="4000" b="1" kern="0" dirty="0">
                <a:solidFill>
                  <a:srgbClr val="92D050"/>
                </a:solidFill>
                <a:latin typeface="Arial"/>
                <a:ea typeface="Helvetica" charset="0"/>
                <a:cs typeface="Arial"/>
              </a:rPr>
              <a:t>Post COVID</a:t>
            </a:r>
            <a:endParaRPr lang="en-US" sz="4000" dirty="0">
              <a:solidFill>
                <a:srgbClr val="92D050"/>
              </a:solidFill>
              <a:latin typeface="Helvetica" charset="0"/>
              <a:ea typeface="Helvetica" charset="0"/>
              <a:cs typeface="Helvetica" charset="0"/>
            </a:endParaRPr>
          </a:p>
        </p:txBody>
      </p:sp>
      <p:sp>
        <p:nvSpPr>
          <p:cNvPr id="5" name="TextBox 4">
            <a:extLst>
              <a:ext uri="{FF2B5EF4-FFF2-40B4-BE49-F238E27FC236}">
                <a16:creationId xmlns:a16="http://schemas.microsoft.com/office/drawing/2014/main" id="{2DB18268-C427-42CB-8D8D-BFBB48846D54}"/>
              </a:ext>
            </a:extLst>
          </p:cNvPr>
          <p:cNvSpPr txBox="1"/>
          <p:nvPr/>
        </p:nvSpPr>
        <p:spPr>
          <a:xfrm>
            <a:off x="261591" y="1103544"/>
            <a:ext cx="8323048" cy="4278094"/>
          </a:xfrm>
          <a:prstGeom prst="rect">
            <a:avLst/>
          </a:prstGeom>
          <a:noFill/>
        </p:spPr>
        <p:txBody>
          <a:bodyPr wrap="none" rtlCol="0">
            <a:spAutoFit/>
          </a:bodyPr>
          <a:lstStyle/>
          <a:p>
            <a:pPr marL="342900" indent="-342900">
              <a:buFont typeface="Arial" panose="020B0604020202020204" pitchFamily="34" charset="0"/>
              <a:buChar char="•"/>
            </a:pPr>
            <a:r>
              <a:rPr lang="en-US" sz="2800" dirty="0"/>
              <a:t>We needed to develop virtual groups-new safety </a:t>
            </a:r>
          </a:p>
          <a:p>
            <a:r>
              <a:rPr lang="en-US" sz="2800" dirty="0"/>
              <a:t>    checklist </a:t>
            </a:r>
          </a:p>
          <a:p>
            <a:pPr marL="342900" indent="-342900">
              <a:buFont typeface="Arial" panose="020B0604020202020204" pitchFamily="34" charset="0"/>
              <a:buChar char="•"/>
            </a:pPr>
            <a:r>
              <a:rPr lang="en-US" sz="2800" dirty="0"/>
              <a:t>How would we conduct drug screens?</a:t>
            </a:r>
          </a:p>
          <a:p>
            <a:pPr marL="342900" indent="-342900">
              <a:buFont typeface="Arial" panose="020B0604020202020204" pitchFamily="34" charset="0"/>
              <a:buChar char="•"/>
            </a:pPr>
            <a:r>
              <a:rPr lang="en-US" sz="2800" dirty="0"/>
              <a:t>Social distancing in the residential programs led </a:t>
            </a:r>
          </a:p>
          <a:p>
            <a:r>
              <a:rPr lang="en-US" sz="2800" dirty="0"/>
              <a:t>   to 10 or less in a room and the rest of the group </a:t>
            </a:r>
          </a:p>
          <a:p>
            <a:r>
              <a:rPr lang="en-US" sz="2800" dirty="0"/>
              <a:t>   participating via telehealth</a:t>
            </a:r>
          </a:p>
          <a:p>
            <a:pPr marL="342900" indent="-342900">
              <a:buFont typeface="Arial" panose="020B0604020202020204" pitchFamily="34" charset="0"/>
              <a:buChar char="•"/>
            </a:pPr>
            <a:r>
              <a:rPr lang="en-US" sz="2800" dirty="0"/>
              <a:t>All visitation via video conferencing</a:t>
            </a:r>
          </a:p>
          <a:p>
            <a:pPr marL="342900" indent="-342900">
              <a:buFont typeface="Arial" panose="020B0604020202020204" pitchFamily="34" charset="0"/>
              <a:buChar char="•"/>
            </a:pPr>
            <a:r>
              <a:rPr lang="en-US" sz="2800" dirty="0"/>
              <a:t>Needed more tablets</a:t>
            </a:r>
          </a:p>
          <a:p>
            <a:endParaRPr lang="en-US" dirty="0"/>
          </a:p>
          <a:p>
            <a:endParaRPr lang="en-US" dirty="0"/>
          </a:p>
        </p:txBody>
      </p:sp>
    </p:spTree>
    <p:extLst>
      <p:ext uri="{BB962C8B-B14F-4D97-AF65-F5344CB8AC3E}">
        <p14:creationId xmlns:p14="http://schemas.microsoft.com/office/powerpoint/2010/main" val="11549266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52400" y="276230"/>
            <a:ext cx="9143999" cy="803366"/>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4000" b="1" kern="0" dirty="0">
                <a:solidFill>
                  <a:srgbClr val="92D050"/>
                </a:solidFill>
                <a:latin typeface="Arial"/>
                <a:ea typeface="Helvetica" charset="0"/>
                <a:cs typeface="Arial"/>
              </a:rPr>
              <a:t>What we have learned</a:t>
            </a:r>
            <a:endParaRPr lang="en-US" sz="4000" dirty="0">
              <a:solidFill>
                <a:srgbClr val="92D050"/>
              </a:solidFill>
              <a:latin typeface="Helvetica" charset="0"/>
              <a:ea typeface="Helvetica" charset="0"/>
              <a:cs typeface="Helvetica" charset="0"/>
            </a:endParaRPr>
          </a:p>
        </p:txBody>
      </p:sp>
      <p:cxnSp>
        <p:nvCxnSpPr>
          <p:cNvPr id="6" name="Straight Connector 5"/>
          <p:cNvCxnSpPr/>
          <p:nvPr/>
        </p:nvCxnSpPr>
        <p:spPr>
          <a:xfrm>
            <a:off x="850392" y="4450842"/>
            <a:ext cx="2240280" cy="0"/>
          </a:xfrm>
          <a:prstGeom prst="line">
            <a:avLst/>
          </a:prstGeom>
          <a:ln w="15875">
            <a:solidFill>
              <a:schemeClr val="bg1">
                <a:alpha val="22000"/>
              </a:schemeClr>
            </a:solidFill>
          </a:ln>
        </p:spPr>
        <p:style>
          <a:lnRef idx="1">
            <a:schemeClr val="accent1"/>
          </a:lnRef>
          <a:fillRef idx="0">
            <a:schemeClr val="accent1"/>
          </a:fillRef>
          <a:effectRef idx="0">
            <a:schemeClr val="accent1"/>
          </a:effectRef>
          <a:fontRef idx="minor">
            <a:schemeClr val="tx1"/>
          </a:fontRef>
        </p:style>
      </p:cxnSp>
      <p:sp>
        <p:nvSpPr>
          <p:cNvPr id="9" name="Content Placeholder 2"/>
          <p:cNvSpPr txBox="1">
            <a:spLocks/>
          </p:cNvSpPr>
          <p:nvPr/>
        </p:nvSpPr>
        <p:spPr>
          <a:xfrm>
            <a:off x="152400" y="1371631"/>
            <a:ext cx="5842001" cy="2294332"/>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altLang="en-US" sz="2800" dirty="0">
                <a:solidFill>
                  <a:srgbClr val="000000"/>
                </a:solidFill>
                <a:cs typeface="Arial Bold" panose="020B0704020202020204" pitchFamily="34" charset="0"/>
                <a:sym typeface="Arial Bold" panose="020B0704020202020204" pitchFamily="34" charset="0"/>
              </a:rPr>
              <a:t>MAPS clinics have used far more phone sessions than video-data collection from all programs</a:t>
            </a:r>
          </a:p>
          <a:p>
            <a:r>
              <a:rPr lang="en-US" altLang="en-US" sz="2800" dirty="0">
                <a:solidFill>
                  <a:srgbClr val="000000"/>
                </a:solidFill>
                <a:cs typeface="Arial Bold" panose="020B0704020202020204" pitchFamily="34" charset="0"/>
                <a:sym typeface="Arial Bold" panose="020B0704020202020204" pitchFamily="34" charset="0"/>
              </a:rPr>
              <a:t>Outpatient services had a 33% no show rate Jan-Feb and a 15% no show rate March-May</a:t>
            </a:r>
          </a:p>
          <a:p>
            <a:r>
              <a:rPr lang="en-US" altLang="en-US" sz="2800" dirty="0">
                <a:solidFill>
                  <a:srgbClr val="000000"/>
                </a:solidFill>
                <a:cs typeface="Arial Bold" panose="020B0704020202020204" pitchFamily="34" charset="0"/>
                <a:sym typeface="Arial Bold" panose="020B0704020202020204" pitchFamily="34" charset="0"/>
              </a:rPr>
              <a:t>Zoom channels for on-going virtual communication and safety</a:t>
            </a:r>
          </a:p>
          <a:p>
            <a:r>
              <a:rPr lang="en-US" altLang="en-US" sz="2800" dirty="0">
                <a:solidFill>
                  <a:srgbClr val="000000"/>
                </a:solidFill>
                <a:cs typeface="Arial Bold" panose="020B0704020202020204" pitchFamily="34" charset="0"/>
                <a:sym typeface="Arial Bold" panose="020B0704020202020204" pitchFamily="34" charset="0"/>
              </a:rPr>
              <a:t>Survey to staff regarding working from home and the use of telehealth-we are in a new virtual world</a:t>
            </a:r>
          </a:p>
          <a:p>
            <a:endParaRPr lang="en-US" altLang="en-US" sz="2800" dirty="0">
              <a:solidFill>
                <a:srgbClr val="000000"/>
              </a:solidFill>
              <a:cs typeface="Arial Bold" panose="020B0704020202020204" pitchFamily="34" charset="0"/>
              <a:sym typeface="Arial Bold" panose="020B0704020202020204" pitchFamily="34" charset="0"/>
            </a:endParaRPr>
          </a:p>
          <a:p>
            <a:endParaRPr lang="en-US" altLang="en-US" sz="2800" dirty="0">
              <a:solidFill>
                <a:srgbClr val="000000"/>
              </a:solidFill>
              <a:cs typeface="Arial Bold" panose="020B0704020202020204" pitchFamily="34" charset="0"/>
              <a:sym typeface="Arial Bold" panose="020B0704020202020204" pitchFamily="34" charset="0"/>
            </a:endParaRPr>
          </a:p>
          <a:p>
            <a:pPr marL="0" indent="0">
              <a:buNone/>
            </a:pPr>
            <a:endParaRPr lang="en-US" altLang="en-US" sz="2800" dirty="0">
              <a:solidFill>
                <a:srgbClr val="000000"/>
              </a:solidFill>
              <a:cs typeface="Arial Bold" panose="020B0704020202020204" pitchFamily="34" charset="0"/>
              <a:sym typeface="Arial Bold" panose="020B0704020202020204" pitchFamily="34" charset="0"/>
            </a:endParaRPr>
          </a:p>
          <a:p>
            <a:endParaRPr lang="en-US" altLang="en-US" sz="2800" dirty="0">
              <a:solidFill>
                <a:srgbClr val="000000"/>
              </a:solidFill>
              <a:cs typeface="Arial Bold" panose="020B0704020202020204" pitchFamily="34" charset="0"/>
              <a:sym typeface="Arial Bold" panose="020B0704020202020204" pitchFamily="34" charset="0"/>
            </a:endParaRPr>
          </a:p>
        </p:txBody>
      </p:sp>
      <p:pic>
        <p:nvPicPr>
          <p:cNvPr id="2" name="Picture 1"/>
          <p:cNvPicPr>
            <a:picLocks noChangeAspect="1"/>
          </p:cNvPicPr>
          <p:nvPr/>
        </p:nvPicPr>
        <p:blipFill>
          <a:blip r:embed="rId2"/>
          <a:stretch>
            <a:fillRect/>
          </a:stretch>
        </p:blipFill>
        <p:spPr>
          <a:xfrm>
            <a:off x="5773271" y="1895675"/>
            <a:ext cx="2449587" cy="1633058"/>
          </a:xfrm>
          <a:prstGeom prst="rect">
            <a:avLst/>
          </a:prstGeom>
        </p:spPr>
      </p:pic>
    </p:spTree>
    <p:extLst>
      <p:ext uri="{BB962C8B-B14F-4D97-AF65-F5344CB8AC3E}">
        <p14:creationId xmlns:p14="http://schemas.microsoft.com/office/powerpoint/2010/main" val="34897587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30156" y="1174144"/>
            <a:ext cx="8191419" cy="803366"/>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4000" b="1" kern="0" dirty="0">
                <a:solidFill>
                  <a:srgbClr val="92D050"/>
                </a:solidFill>
                <a:latin typeface="Arial"/>
                <a:ea typeface="Helvetica" charset="0"/>
                <a:cs typeface="Arial"/>
              </a:rPr>
              <a:t>Presenter Contact Information</a:t>
            </a:r>
            <a:endParaRPr lang="en-US" sz="4000" dirty="0">
              <a:solidFill>
                <a:srgbClr val="92D050"/>
              </a:solidFill>
              <a:latin typeface="Helvetica" charset="0"/>
              <a:ea typeface="Helvetica" charset="0"/>
              <a:cs typeface="Helvetica" charset="0"/>
            </a:endParaRPr>
          </a:p>
        </p:txBody>
      </p:sp>
      <p:cxnSp>
        <p:nvCxnSpPr>
          <p:cNvPr id="6" name="Straight Connector 5"/>
          <p:cNvCxnSpPr/>
          <p:nvPr/>
        </p:nvCxnSpPr>
        <p:spPr>
          <a:xfrm>
            <a:off x="850392" y="4450842"/>
            <a:ext cx="2240280" cy="0"/>
          </a:xfrm>
          <a:prstGeom prst="line">
            <a:avLst/>
          </a:prstGeom>
          <a:ln w="15875">
            <a:solidFill>
              <a:schemeClr val="bg1">
                <a:alpha val="22000"/>
              </a:schemeClr>
            </a:solidFill>
          </a:ln>
        </p:spPr>
        <p:style>
          <a:lnRef idx="1">
            <a:schemeClr val="accent1"/>
          </a:lnRef>
          <a:fillRef idx="0">
            <a:schemeClr val="accent1"/>
          </a:fillRef>
          <a:effectRef idx="0">
            <a:schemeClr val="accent1"/>
          </a:effectRef>
          <a:fontRef idx="minor">
            <a:schemeClr val="tx1"/>
          </a:fontRef>
        </p:style>
      </p:cxnSp>
      <p:sp>
        <p:nvSpPr>
          <p:cNvPr id="5" name="Content Placeholder 2">
            <a:extLst>
              <a:ext uri="{FF2B5EF4-FFF2-40B4-BE49-F238E27FC236}">
                <a16:creationId xmlns:a16="http://schemas.microsoft.com/office/drawing/2014/main" id="{72EB24D6-7993-4B47-93D0-CF0B6F034B57}"/>
              </a:ext>
            </a:extLst>
          </p:cNvPr>
          <p:cNvSpPr txBox="1">
            <a:spLocks/>
          </p:cNvSpPr>
          <p:nvPr/>
        </p:nvSpPr>
        <p:spPr>
          <a:xfrm>
            <a:off x="169334" y="1610784"/>
            <a:ext cx="4038600" cy="2057400"/>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endParaRPr lang="en-US" sz="2100" b="1" dirty="0">
              <a:solidFill>
                <a:srgbClr val="000000"/>
              </a:solidFill>
              <a:latin typeface="Calibri" panose="020F0502020204030204" pitchFamily="34" charset="0"/>
              <a:cs typeface="Times New Roman" pitchFamily="18" charset="0"/>
            </a:endParaRPr>
          </a:p>
          <a:p>
            <a:pPr marL="0" indent="0">
              <a:buFont typeface="Arial" panose="020B0604020202020204" pitchFamily="34" charset="0"/>
              <a:buNone/>
            </a:pPr>
            <a:endParaRPr lang="en-US" sz="2000" b="1" dirty="0">
              <a:solidFill>
                <a:srgbClr val="000000"/>
              </a:solidFill>
              <a:latin typeface="Calibri" panose="020F0502020204030204" pitchFamily="34" charset="0"/>
              <a:cs typeface="Times New Roman" pitchFamily="18" charset="0"/>
            </a:endParaRPr>
          </a:p>
          <a:p>
            <a:endParaRPr lang="en-US" sz="2000" b="1" dirty="0">
              <a:solidFill>
                <a:srgbClr val="000000"/>
              </a:solidFill>
              <a:latin typeface="Calibri" panose="020F0502020204030204" pitchFamily="34" charset="0"/>
              <a:cs typeface="Times New Roman" pitchFamily="18" charset="0"/>
            </a:endParaRPr>
          </a:p>
          <a:p>
            <a:endParaRPr lang="en-US" sz="2100" b="1" dirty="0">
              <a:solidFill>
                <a:srgbClr val="000000"/>
              </a:solidFill>
              <a:latin typeface="Calibri" panose="020F0502020204030204" pitchFamily="34" charset="0"/>
              <a:cs typeface="Times New Roman" pitchFamily="18" charset="0"/>
            </a:endParaRPr>
          </a:p>
          <a:p>
            <a:endParaRPr lang="en-US" sz="2100" dirty="0"/>
          </a:p>
        </p:txBody>
      </p:sp>
      <p:sp>
        <p:nvSpPr>
          <p:cNvPr id="7" name="Content Placeholder 3">
            <a:extLst>
              <a:ext uri="{FF2B5EF4-FFF2-40B4-BE49-F238E27FC236}">
                <a16:creationId xmlns:a16="http://schemas.microsoft.com/office/drawing/2014/main" id="{1CC2FD8A-356D-4B55-9ABD-7433BB582153}"/>
              </a:ext>
            </a:extLst>
          </p:cNvPr>
          <p:cNvSpPr txBox="1">
            <a:spLocks/>
          </p:cNvSpPr>
          <p:nvPr/>
        </p:nvSpPr>
        <p:spPr>
          <a:xfrm>
            <a:off x="990600" y="2237924"/>
            <a:ext cx="6104974" cy="3733799"/>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endParaRPr lang="en-US" sz="2100" b="1" dirty="0">
              <a:latin typeface="Calibri" panose="020F0502020204030204" pitchFamily="34" charset="0"/>
            </a:endParaRPr>
          </a:p>
          <a:p>
            <a:pPr marL="0" indent="0">
              <a:buFont typeface="Arial" panose="020B0604020202020204" pitchFamily="34" charset="0"/>
              <a:buNone/>
            </a:pPr>
            <a:r>
              <a:rPr lang="en-US" sz="2800" b="1" dirty="0">
                <a:latin typeface="Calibri" panose="020F0502020204030204" pitchFamily="34" charset="0"/>
              </a:rPr>
              <a:t>Sandnes Boulanger, LCSW, MCAP, CET</a:t>
            </a:r>
          </a:p>
          <a:p>
            <a:pPr marL="0" indent="0">
              <a:buFont typeface="Arial" panose="020B0604020202020204" pitchFamily="34" charset="0"/>
              <a:buNone/>
            </a:pPr>
            <a:r>
              <a:rPr lang="en-US" sz="2800" b="1" dirty="0">
                <a:solidFill>
                  <a:srgbClr val="000000"/>
                </a:solidFill>
                <a:latin typeface="Calibri" panose="020F0502020204030204" pitchFamily="34" charset="0"/>
                <a:cs typeface="Times New Roman" pitchFamily="18" charset="0"/>
              </a:rPr>
              <a:t> </a:t>
            </a:r>
            <a:r>
              <a:rPr lang="en-US" sz="2800" b="1" dirty="0">
                <a:latin typeface="Calibri" panose="020F0502020204030204" pitchFamily="34" charset="0"/>
                <a:hlinkClick r:id="rId2"/>
              </a:rPr>
              <a:t>sboulanger@operpar.org</a:t>
            </a:r>
            <a:r>
              <a:rPr lang="en-US" sz="2800" b="1" dirty="0">
                <a:latin typeface="Calibri" panose="020F0502020204030204" pitchFamily="34" charset="0"/>
              </a:rPr>
              <a:t> </a:t>
            </a:r>
          </a:p>
          <a:p>
            <a:pPr marL="0" indent="0">
              <a:buFont typeface="Arial" panose="020B0604020202020204" pitchFamily="34" charset="0"/>
              <a:buNone/>
            </a:pPr>
            <a:endParaRPr lang="en-US" sz="2000" b="1" dirty="0">
              <a:latin typeface="Calibri" panose="020F0502020204030204" pitchFamily="34" charset="0"/>
            </a:endParaRPr>
          </a:p>
          <a:p>
            <a:pPr marL="0" indent="0">
              <a:buFont typeface="Arial" panose="020B0604020202020204" pitchFamily="34" charset="0"/>
              <a:buNone/>
            </a:pPr>
            <a:endParaRPr lang="en-US" sz="2000" b="1" dirty="0">
              <a:latin typeface="Calibri" panose="020F0502020204030204" pitchFamily="34" charset="0"/>
            </a:endParaRPr>
          </a:p>
          <a:p>
            <a:endParaRPr lang="en-US" sz="2000" dirty="0"/>
          </a:p>
          <a:p>
            <a:endParaRPr lang="en-US" sz="2100" dirty="0"/>
          </a:p>
        </p:txBody>
      </p:sp>
    </p:spTree>
    <p:extLst>
      <p:ext uri="{BB962C8B-B14F-4D97-AF65-F5344CB8AC3E}">
        <p14:creationId xmlns:p14="http://schemas.microsoft.com/office/powerpoint/2010/main" val="30784752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6E84C-F3C6-1B4D-B726-C2948C4ED0BA}"/>
              </a:ext>
            </a:extLst>
          </p:cNvPr>
          <p:cNvSpPr>
            <a:spLocks noGrp="1"/>
          </p:cNvSpPr>
          <p:nvPr>
            <p:ph type="ctrTitle"/>
          </p:nvPr>
        </p:nvSpPr>
        <p:spPr>
          <a:xfrm>
            <a:off x="297180" y="1685109"/>
            <a:ext cx="8465820" cy="1515291"/>
          </a:xfrm>
        </p:spPr>
        <p:txBody>
          <a:bodyPr>
            <a:noAutofit/>
          </a:bodyPr>
          <a:lstStyle/>
          <a:p>
            <a:r>
              <a:rPr lang="en-US" sz="3800" b="1" dirty="0">
                <a:solidFill>
                  <a:srgbClr val="002060"/>
                </a:solidFill>
              </a:rPr>
              <a:t> Expert Guidance for Use of Videoconferencing:</a:t>
            </a:r>
            <a:br>
              <a:rPr lang="en-US" sz="3800" b="1" dirty="0">
                <a:solidFill>
                  <a:srgbClr val="002060"/>
                </a:solidFill>
              </a:rPr>
            </a:br>
            <a:r>
              <a:rPr lang="en-US" sz="3800" b="1" dirty="0">
                <a:solidFill>
                  <a:srgbClr val="002060"/>
                </a:solidFill>
              </a:rPr>
              <a:t>Best Practices for Safe and Effective Service Delivery </a:t>
            </a:r>
            <a:br>
              <a:rPr lang="en-US" sz="3800" b="1" dirty="0">
                <a:solidFill>
                  <a:srgbClr val="002060"/>
                </a:solidFill>
              </a:rPr>
            </a:br>
            <a:endParaRPr lang="en-US" sz="2200" b="1" dirty="0">
              <a:solidFill>
                <a:srgbClr val="6BD0E7"/>
              </a:solidFill>
            </a:endParaRPr>
          </a:p>
        </p:txBody>
      </p:sp>
      <p:sp>
        <p:nvSpPr>
          <p:cNvPr id="3" name="Subtitle 2">
            <a:extLst>
              <a:ext uri="{FF2B5EF4-FFF2-40B4-BE49-F238E27FC236}">
                <a16:creationId xmlns:a16="http://schemas.microsoft.com/office/drawing/2014/main" id="{6FF3C1D9-13E0-2C4C-915C-027A3DDF89C7}"/>
              </a:ext>
            </a:extLst>
          </p:cNvPr>
          <p:cNvSpPr>
            <a:spLocks noGrp="1"/>
          </p:cNvSpPr>
          <p:nvPr>
            <p:ph type="subTitle" idx="1"/>
          </p:nvPr>
        </p:nvSpPr>
        <p:spPr>
          <a:xfrm>
            <a:off x="1981200" y="4724400"/>
            <a:ext cx="7315200" cy="2201091"/>
          </a:xfrm>
        </p:spPr>
        <p:txBody>
          <a:bodyPr>
            <a:normAutofit/>
          </a:bodyPr>
          <a:lstStyle/>
          <a:p>
            <a:pPr fontAlgn="t"/>
            <a:r>
              <a:rPr lang="en-US" b="1" dirty="0" err="1">
                <a:solidFill>
                  <a:srgbClr val="6BD0E7"/>
                </a:solidFill>
              </a:rPr>
              <a:t>CoE</a:t>
            </a:r>
            <a:r>
              <a:rPr lang="en-US" b="1" dirty="0">
                <a:solidFill>
                  <a:srgbClr val="6BD0E7"/>
                </a:solidFill>
              </a:rPr>
              <a:t>-PHI Presentation to NASADAD</a:t>
            </a:r>
          </a:p>
          <a:p>
            <a:pPr fontAlgn="t"/>
            <a:r>
              <a:rPr lang="en-US" sz="2500" b="1" dirty="0">
                <a:solidFill>
                  <a:srgbClr val="DDDDDD"/>
                </a:solidFill>
              </a:rPr>
              <a:t> Thursday June 4</a:t>
            </a:r>
            <a:r>
              <a:rPr lang="en-US" sz="2500" b="1" baseline="30000" dirty="0">
                <a:solidFill>
                  <a:srgbClr val="DDDDDD"/>
                </a:solidFill>
              </a:rPr>
              <a:t>th</a:t>
            </a:r>
            <a:r>
              <a:rPr lang="en-US" sz="2500" b="1" dirty="0">
                <a:solidFill>
                  <a:srgbClr val="DDDDDD"/>
                </a:solidFill>
              </a:rPr>
              <a:t>, 2020</a:t>
            </a:r>
          </a:p>
          <a:p>
            <a:pPr fontAlgn="t"/>
            <a:r>
              <a:rPr lang="en-US" sz="2500" b="1" dirty="0">
                <a:solidFill>
                  <a:srgbClr val="DDDDDD"/>
                </a:solidFill>
              </a:rPr>
              <a:t>3:00 – 4:30PM EST</a:t>
            </a:r>
          </a:p>
          <a:p>
            <a:pPr fontAlgn="t"/>
            <a:endParaRPr lang="en-US" dirty="0">
              <a:solidFill>
                <a:srgbClr val="DDDDDD"/>
              </a:solidFill>
            </a:endParaRP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407572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77952" y="1229106"/>
            <a:ext cx="7977772" cy="579866"/>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2000" b="1" dirty="0">
                <a:solidFill>
                  <a:schemeClr val="accent1"/>
                </a:solidFill>
                <a:latin typeface="Helvetica" charset="0"/>
                <a:ea typeface="Helvetica" charset="0"/>
                <a:cs typeface="Helvetica" charset="0"/>
              </a:rPr>
              <a:t>Operation PAR Programs</a:t>
            </a:r>
          </a:p>
        </p:txBody>
      </p:sp>
      <p:cxnSp>
        <p:nvCxnSpPr>
          <p:cNvPr id="6" name="Straight Connector 5"/>
          <p:cNvCxnSpPr/>
          <p:nvPr/>
        </p:nvCxnSpPr>
        <p:spPr>
          <a:xfrm>
            <a:off x="850392" y="4450842"/>
            <a:ext cx="2240280" cy="0"/>
          </a:xfrm>
          <a:prstGeom prst="line">
            <a:avLst/>
          </a:prstGeom>
          <a:ln w="15875">
            <a:solidFill>
              <a:schemeClr val="bg1">
                <a:alpha val="22000"/>
              </a:schemeClr>
            </a:solidFill>
          </a:ln>
        </p:spPr>
        <p:style>
          <a:lnRef idx="1">
            <a:schemeClr val="accent1"/>
          </a:lnRef>
          <a:fillRef idx="0">
            <a:schemeClr val="accent1"/>
          </a:fillRef>
          <a:effectRef idx="0">
            <a:schemeClr val="accent1"/>
          </a:effectRef>
          <a:fontRef idx="minor">
            <a:schemeClr val="tx1"/>
          </a:fontRef>
        </p:style>
      </p:cxnSp>
      <p:sp>
        <p:nvSpPr>
          <p:cNvPr id="9" name="Content Placeholder 2"/>
          <p:cNvSpPr txBox="1">
            <a:spLocks/>
          </p:cNvSpPr>
          <p:nvPr/>
        </p:nvSpPr>
        <p:spPr>
          <a:xfrm>
            <a:off x="492621" y="2170017"/>
            <a:ext cx="3926570" cy="2568767"/>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286" lvl="1" indent="0">
              <a:buNone/>
            </a:pPr>
            <a:r>
              <a:rPr lang="en-US" altLang="en-US" sz="2000" b="1" dirty="0">
                <a:solidFill>
                  <a:srgbClr val="7030A0"/>
                </a:solidFill>
                <a:latin typeface="Calibri" panose="020F0502020204030204" pitchFamily="34" charset="0"/>
              </a:rPr>
              <a:t>Operation PAR offers a full continuum of services along the West Coast of Florida</a:t>
            </a:r>
          </a:p>
          <a:p>
            <a:pPr marL="2286" lvl="1" indent="0">
              <a:buNone/>
            </a:pPr>
            <a:endParaRPr lang="en-US" altLang="en-US" sz="2000" b="1" dirty="0">
              <a:solidFill>
                <a:srgbClr val="7030A0"/>
              </a:solidFill>
              <a:latin typeface="Calibri" panose="020F0502020204030204" pitchFamily="34" charset="0"/>
            </a:endParaRPr>
          </a:p>
          <a:p>
            <a:pPr marL="288036" lvl="1" indent="-285750"/>
            <a:r>
              <a:rPr lang="en-US" altLang="en-US" sz="2000" b="1" dirty="0">
                <a:solidFill>
                  <a:srgbClr val="7030A0"/>
                </a:solidFill>
                <a:latin typeface="Calibri" panose="020F0502020204030204" pitchFamily="34" charset="0"/>
              </a:rPr>
              <a:t>Prevention</a:t>
            </a:r>
          </a:p>
          <a:p>
            <a:pPr marL="288036" lvl="1" indent="-285750"/>
            <a:r>
              <a:rPr lang="en-US" altLang="en-US" sz="2000" b="1" dirty="0">
                <a:solidFill>
                  <a:srgbClr val="7030A0"/>
                </a:solidFill>
                <a:latin typeface="Calibri" panose="020F0502020204030204" pitchFamily="34" charset="0"/>
              </a:rPr>
              <a:t>Intervention </a:t>
            </a:r>
          </a:p>
          <a:p>
            <a:pPr marL="288036" lvl="1" indent="-285750"/>
            <a:r>
              <a:rPr lang="en-US" altLang="en-US" sz="2000" b="1" dirty="0">
                <a:solidFill>
                  <a:srgbClr val="7030A0"/>
                </a:solidFill>
                <a:latin typeface="Calibri" panose="020F0502020204030204" pitchFamily="34" charset="0"/>
              </a:rPr>
              <a:t>Detoxification</a:t>
            </a:r>
          </a:p>
          <a:p>
            <a:pPr marL="288036" lvl="1" indent="-285750"/>
            <a:r>
              <a:rPr lang="en-US" altLang="en-US" sz="2000" b="1" dirty="0">
                <a:solidFill>
                  <a:srgbClr val="7030A0"/>
                </a:solidFill>
                <a:latin typeface="Calibri" panose="020F0502020204030204" pitchFamily="34" charset="0"/>
              </a:rPr>
              <a:t>Opioid Use Disorder Treatment-MAPS</a:t>
            </a:r>
          </a:p>
          <a:p>
            <a:pPr marL="288036" lvl="1" indent="-285750"/>
            <a:r>
              <a:rPr lang="en-US" altLang="en-US" sz="2000" b="1" dirty="0">
                <a:solidFill>
                  <a:srgbClr val="7030A0"/>
                </a:solidFill>
                <a:latin typeface="Calibri" panose="020F0502020204030204" pitchFamily="34" charset="0"/>
              </a:rPr>
              <a:t>Adolescent and Adult Outpatient and Residential Treatment 	</a:t>
            </a:r>
          </a:p>
          <a:p>
            <a:pPr marL="2286" lvl="1" indent="0">
              <a:buNone/>
            </a:pPr>
            <a:endParaRPr lang="en-US" altLang="en-US" sz="1400" b="1" dirty="0">
              <a:solidFill>
                <a:srgbClr val="7030A0"/>
              </a:solidFill>
              <a:latin typeface="Calibri" panose="020F0502020204030204" pitchFamily="34" charset="0"/>
            </a:endParaRPr>
          </a:p>
          <a:p>
            <a:pPr marL="2286" lvl="1" indent="0">
              <a:buNone/>
            </a:pPr>
            <a:endParaRPr lang="en-US" sz="1400" dirty="0"/>
          </a:p>
          <a:p>
            <a:pPr marL="173736" lvl="1"/>
            <a:endParaRPr lang="en-US" sz="1400" dirty="0"/>
          </a:p>
          <a:p>
            <a:pPr marL="173736" lvl="1"/>
            <a:endParaRPr lang="en-US" sz="14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19191" y="1379925"/>
            <a:ext cx="4724809" cy="4148952"/>
          </a:xfrm>
          <a:prstGeom prst="rect">
            <a:avLst/>
          </a:prstGeom>
        </p:spPr>
      </p:pic>
    </p:spTree>
    <p:extLst>
      <p:ext uri="{BB962C8B-B14F-4D97-AF65-F5344CB8AC3E}">
        <p14:creationId xmlns:p14="http://schemas.microsoft.com/office/powerpoint/2010/main" val="6823129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1563" y="770351"/>
            <a:ext cx="8153400" cy="1066800"/>
          </a:xfrm>
        </p:spPr>
        <p:txBody>
          <a:bodyPr>
            <a:normAutofit fontScale="90000"/>
          </a:bodyPr>
          <a:lstStyle/>
          <a:p>
            <a:r>
              <a:rPr lang="en-US" b="1" dirty="0"/>
              <a:t>Center of Excellence </a:t>
            </a:r>
            <a:br>
              <a:rPr lang="en-US" b="1" dirty="0"/>
            </a:br>
            <a:r>
              <a:rPr lang="en-US" b="1" dirty="0"/>
              <a:t>for Protected Health Information</a:t>
            </a:r>
          </a:p>
        </p:txBody>
      </p:sp>
      <p:sp>
        <p:nvSpPr>
          <p:cNvPr id="3" name="Content Placeholder 2"/>
          <p:cNvSpPr>
            <a:spLocks noGrp="1"/>
          </p:cNvSpPr>
          <p:nvPr>
            <p:ph idx="1"/>
          </p:nvPr>
        </p:nvSpPr>
        <p:spPr>
          <a:xfrm>
            <a:off x="311063" y="2099675"/>
            <a:ext cx="8534400" cy="4277393"/>
          </a:xfrm>
        </p:spPr>
        <p:txBody>
          <a:bodyPr>
            <a:noAutofit/>
          </a:bodyPr>
          <a:lstStyle/>
          <a:p>
            <a:pPr marL="0" indent="0" algn="ctr">
              <a:buNone/>
            </a:pPr>
            <a:r>
              <a:rPr lang="en-US" sz="2400" dirty="0"/>
              <a:t>Funded by SAMHSA, the CoE-PHI develops and disseminates resources, training, and TA for states, healthcare providers, school administrators and individuals and families to improve understanding and application of federal privacy laws and regulations, </a:t>
            </a:r>
            <a:r>
              <a:rPr lang="en-US" sz="2400" dirty="0">
                <a:solidFill>
                  <a:srgbClr val="6FC1DB"/>
                </a:solidFill>
              </a:rPr>
              <a:t>including FERPA, HIPAA, and 42 CFR Part 2, </a:t>
            </a:r>
            <a:r>
              <a:rPr lang="en-US" sz="2400" dirty="0"/>
              <a:t>when providing and receiving treatment for SUD and mental illness.</a:t>
            </a:r>
            <a:endParaRPr lang="en-US" sz="2400" dirty="0">
              <a:solidFill>
                <a:srgbClr val="FF0000"/>
              </a:solidFill>
            </a:endParaRPr>
          </a:p>
          <a:p>
            <a:pPr marL="0" indent="0" algn="ctr">
              <a:buNone/>
            </a:pPr>
            <a:endParaRPr lang="en-US" sz="2400" b="1" i="1" dirty="0">
              <a:solidFill>
                <a:srgbClr val="FF0000"/>
              </a:solidFill>
            </a:endParaRPr>
          </a:p>
          <a:p>
            <a:pPr marL="0" indent="0" algn="ctr">
              <a:buNone/>
            </a:pPr>
            <a:r>
              <a:rPr lang="en-US" sz="2000" i="1" dirty="0">
                <a:solidFill>
                  <a:srgbClr val="18345D"/>
                </a:solidFill>
              </a:rPr>
              <a:t>Resources, training, technical assistance, and any other information provided through the CoE-PHI do not constitute legal advice. </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081B44-B4C0-4E41-A8D7-7662849E1A9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custDataLst>
      <p:tags r:id="rId1"/>
    </p:custDataLst>
    <p:extLst>
      <p:ext uri="{BB962C8B-B14F-4D97-AF65-F5344CB8AC3E}">
        <p14:creationId xmlns:p14="http://schemas.microsoft.com/office/powerpoint/2010/main" val="36174156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381000"/>
            <a:ext cx="8153400" cy="1066800"/>
          </a:xfrm>
        </p:spPr>
        <p:txBody>
          <a:bodyPr/>
          <a:lstStyle/>
          <a:p>
            <a:r>
              <a:rPr lang="en-US" b="1" dirty="0"/>
              <a:t>Presenters</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081B44-B4C0-4E41-A8D7-7662849E1A9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graphicFrame>
        <p:nvGraphicFramePr>
          <p:cNvPr id="2" name="Table 2">
            <a:extLst>
              <a:ext uri="{FF2B5EF4-FFF2-40B4-BE49-F238E27FC236}">
                <a16:creationId xmlns:a16="http://schemas.microsoft.com/office/drawing/2014/main" id="{EF8FFCF5-230F-425A-B32D-6D9AB990753C}"/>
              </a:ext>
            </a:extLst>
          </p:cNvPr>
          <p:cNvGraphicFramePr>
            <a:graphicFrameLocks noGrp="1"/>
          </p:cNvGraphicFramePr>
          <p:nvPr/>
        </p:nvGraphicFramePr>
        <p:xfrm>
          <a:off x="536448" y="1496568"/>
          <a:ext cx="8305800" cy="2898141"/>
        </p:xfrm>
        <a:graphic>
          <a:graphicData uri="http://schemas.openxmlformats.org/drawingml/2006/table">
            <a:tbl>
              <a:tblPr firstRow="1" bandRow="1">
                <a:tableStyleId>{5C22544A-7EE6-4342-B048-85BDC9FD1C3A}</a:tableStyleId>
              </a:tblPr>
              <a:tblGrid>
                <a:gridCol w="3560990">
                  <a:extLst>
                    <a:ext uri="{9D8B030D-6E8A-4147-A177-3AD203B41FA5}">
                      <a16:colId xmlns:a16="http://schemas.microsoft.com/office/drawing/2014/main" val="2560824711"/>
                    </a:ext>
                  </a:extLst>
                </a:gridCol>
                <a:gridCol w="4744810">
                  <a:extLst>
                    <a:ext uri="{9D8B030D-6E8A-4147-A177-3AD203B41FA5}">
                      <a16:colId xmlns:a16="http://schemas.microsoft.com/office/drawing/2014/main" val="4136092428"/>
                    </a:ext>
                  </a:extLst>
                </a:gridCol>
              </a:tblGrid>
              <a:tr h="529167">
                <a:tc>
                  <a:txBody>
                    <a:bodyPr/>
                    <a:lstStyle/>
                    <a:p>
                      <a:r>
                        <a:rPr lang="en-US" sz="3000" dirty="0">
                          <a:latin typeface="Arial" panose="020B0604020202020204" pitchFamily="34" charset="0"/>
                          <a:cs typeface="Arial" panose="020B0604020202020204" pitchFamily="34" charset="0"/>
                        </a:rPr>
                        <a:t>Name </a:t>
                      </a:r>
                    </a:p>
                  </a:txBody>
                  <a:tcPr>
                    <a:solidFill>
                      <a:srgbClr val="6BD0E7"/>
                    </a:solidFill>
                  </a:tcPr>
                </a:tc>
                <a:tc>
                  <a:txBody>
                    <a:bodyPr/>
                    <a:lstStyle/>
                    <a:p>
                      <a:r>
                        <a:rPr lang="en-US" sz="3000" dirty="0">
                          <a:latin typeface="Arial" panose="020B0604020202020204" pitchFamily="34" charset="0"/>
                          <a:cs typeface="Arial" panose="020B0604020202020204" pitchFamily="34" charset="0"/>
                        </a:rPr>
                        <a:t>Title</a:t>
                      </a:r>
                    </a:p>
                  </a:txBody>
                  <a:tcPr>
                    <a:solidFill>
                      <a:srgbClr val="6BD0E7"/>
                    </a:solidFill>
                  </a:tcPr>
                </a:tc>
                <a:extLst>
                  <a:ext uri="{0D108BD9-81ED-4DB2-BD59-A6C34878D82A}">
                    <a16:rowId xmlns:a16="http://schemas.microsoft.com/office/drawing/2014/main" val="3429137446"/>
                  </a:ext>
                </a:extLst>
              </a:tr>
              <a:tr h="529167">
                <a:tc>
                  <a:txBody>
                    <a:bodyPr/>
                    <a:lstStyle/>
                    <a:p>
                      <a:r>
                        <a:rPr lang="en-US" sz="2200" b="1" dirty="0">
                          <a:solidFill>
                            <a:srgbClr val="18345D"/>
                          </a:solidFill>
                          <a:latin typeface="Arial" panose="020B0604020202020204" pitchFamily="34" charset="0"/>
                          <a:cs typeface="Arial" panose="020B0604020202020204" pitchFamily="34" charset="0"/>
                        </a:rPr>
                        <a:t>Christine Khaikin, JD</a:t>
                      </a:r>
                      <a:endParaRPr lang="en-US" sz="2200" dirty="0">
                        <a:latin typeface="Arial" panose="020B0604020202020204" pitchFamily="34" charset="0"/>
                        <a:cs typeface="Arial" panose="020B0604020202020204" pitchFamily="34" charset="0"/>
                      </a:endParaRPr>
                    </a:p>
                  </a:txBody>
                  <a:tcPr/>
                </a:tc>
                <a:tc>
                  <a:txBody>
                    <a:bodyPr/>
                    <a:lstStyle/>
                    <a:p>
                      <a:r>
                        <a:rPr lang="en-US" sz="2200" b="1" dirty="0">
                          <a:latin typeface="Arial" panose="020B0604020202020204" pitchFamily="34" charset="0"/>
                          <a:cs typeface="Arial" panose="020B0604020202020204" pitchFamily="34" charset="0"/>
                        </a:rPr>
                        <a:t>CoE-PHI Health Privacy Associate</a:t>
                      </a:r>
                      <a:endParaRPr lang="en-US" sz="2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826382"/>
                  </a:ext>
                </a:extLst>
              </a:tr>
              <a:tr h="529167">
                <a:tc>
                  <a:txBody>
                    <a:bodyPr/>
                    <a:lstStyle/>
                    <a:p>
                      <a:pPr marL="0" indent="0">
                        <a:buNone/>
                      </a:pPr>
                      <a:r>
                        <a:rPr lang="en-US" sz="2200" b="1" kern="1200" dirty="0">
                          <a:solidFill>
                            <a:srgbClr val="18345D"/>
                          </a:solidFill>
                          <a:latin typeface="Arial" panose="020B0604020202020204" pitchFamily="34" charset="0"/>
                          <a:ea typeface="+mn-ea"/>
                          <a:cs typeface="Arial" panose="020B0604020202020204" pitchFamily="34" charset="0"/>
                        </a:rPr>
                        <a:t>Caroline Waterman, </a:t>
                      </a:r>
                    </a:p>
                    <a:p>
                      <a:pPr marL="0" indent="0">
                        <a:buNone/>
                      </a:pPr>
                      <a:r>
                        <a:rPr lang="en-US" sz="2200" b="1" kern="1200" dirty="0">
                          <a:solidFill>
                            <a:srgbClr val="18345D"/>
                          </a:solidFill>
                          <a:latin typeface="Arial" panose="020B0604020202020204" pitchFamily="34" charset="0"/>
                          <a:ea typeface="+mn-ea"/>
                          <a:cs typeface="Arial" panose="020B0604020202020204" pitchFamily="34" charset="0"/>
                        </a:rPr>
                        <a:t>MA, LRC, CRC</a:t>
                      </a:r>
                    </a:p>
                  </a:txBody>
                  <a:tcPr/>
                </a:tc>
                <a:tc>
                  <a:txBody>
                    <a:bodyPr/>
                    <a:lstStyle/>
                    <a:p>
                      <a:pPr marL="0" indent="0">
                        <a:buNone/>
                      </a:pPr>
                      <a:r>
                        <a:rPr lang="en-US" sz="2200" b="1" kern="1200" dirty="0">
                          <a:solidFill>
                            <a:schemeClr val="dk1"/>
                          </a:solidFill>
                          <a:latin typeface="Arial" panose="020B0604020202020204" pitchFamily="34" charset="0"/>
                          <a:ea typeface="+mn-ea"/>
                          <a:cs typeface="Arial" panose="020B0604020202020204" pitchFamily="34" charset="0"/>
                        </a:rPr>
                        <a:t>CoE-PHI SUD Project Lead</a:t>
                      </a:r>
                    </a:p>
                  </a:txBody>
                  <a:tcPr/>
                </a:tc>
                <a:extLst>
                  <a:ext uri="{0D108BD9-81ED-4DB2-BD59-A6C34878D82A}">
                    <a16:rowId xmlns:a16="http://schemas.microsoft.com/office/drawing/2014/main" val="3717091775"/>
                  </a:ext>
                </a:extLst>
              </a:tr>
              <a:tr h="529167">
                <a:tc>
                  <a:txBody>
                    <a:bodyPr/>
                    <a:lstStyle/>
                    <a:p>
                      <a:r>
                        <a:rPr lang="en-US" sz="2200" b="1" dirty="0">
                          <a:solidFill>
                            <a:srgbClr val="18345D"/>
                          </a:solidFill>
                          <a:latin typeface="Arial" panose="020B0604020202020204" pitchFamily="34" charset="0"/>
                          <a:cs typeface="Arial" panose="020B0604020202020204" pitchFamily="34" charset="0"/>
                        </a:rPr>
                        <a:t>Jacqueline Seitz, JD</a:t>
                      </a:r>
                      <a:endParaRPr lang="en-US" sz="2200" dirty="0">
                        <a:latin typeface="Arial" panose="020B0604020202020204" pitchFamily="34" charset="0"/>
                        <a:cs typeface="Arial" panose="020B0604020202020204" pitchFamily="34" charset="0"/>
                      </a:endParaRPr>
                    </a:p>
                  </a:txBody>
                  <a:tcPr/>
                </a:tc>
                <a:tc>
                  <a:txBody>
                    <a:bodyPr/>
                    <a:lstStyle/>
                    <a:p>
                      <a:r>
                        <a:rPr lang="en-US" sz="2200" b="1" kern="1200" dirty="0" err="1">
                          <a:solidFill>
                            <a:schemeClr val="dk1"/>
                          </a:solidFill>
                          <a:latin typeface="Arial" panose="020B0604020202020204" pitchFamily="34" charset="0"/>
                          <a:ea typeface="+mn-ea"/>
                          <a:cs typeface="Arial" panose="020B0604020202020204" pitchFamily="34" charset="0"/>
                        </a:rPr>
                        <a:t>CoE</a:t>
                      </a:r>
                      <a:r>
                        <a:rPr lang="en-US" sz="2200" b="1" kern="1200" dirty="0">
                          <a:solidFill>
                            <a:schemeClr val="dk1"/>
                          </a:solidFill>
                          <a:latin typeface="Arial" panose="020B0604020202020204" pitchFamily="34" charset="0"/>
                          <a:ea typeface="+mn-ea"/>
                          <a:cs typeface="Arial" panose="020B0604020202020204" pitchFamily="34" charset="0"/>
                        </a:rPr>
                        <a:t>-PHI Health Privacy Lead</a:t>
                      </a:r>
                    </a:p>
                  </a:txBody>
                  <a:tcPr/>
                </a:tc>
                <a:extLst>
                  <a:ext uri="{0D108BD9-81ED-4DB2-BD59-A6C34878D82A}">
                    <a16:rowId xmlns:a16="http://schemas.microsoft.com/office/drawing/2014/main" val="3696244427"/>
                  </a:ext>
                </a:extLst>
              </a:tr>
              <a:tr h="529167">
                <a:tc>
                  <a:txBody>
                    <a:bodyPr/>
                    <a:lstStyle/>
                    <a:p>
                      <a:r>
                        <a:rPr lang="en-US" sz="2200" b="1" dirty="0">
                          <a:solidFill>
                            <a:srgbClr val="18345D"/>
                          </a:solidFill>
                          <a:latin typeface="Arial" panose="020B0604020202020204" pitchFamily="34" charset="0"/>
                          <a:cs typeface="Arial" panose="020B0604020202020204" pitchFamily="34" charset="0"/>
                        </a:rPr>
                        <a:t>Michael Graziano, MPA </a:t>
                      </a:r>
                      <a:endParaRPr lang="en-US" sz="2200" dirty="0">
                        <a:latin typeface="Arial" panose="020B0604020202020204" pitchFamily="34" charset="0"/>
                        <a:cs typeface="Arial" panose="020B0604020202020204" pitchFamily="34" charset="0"/>
                      </a:endParaRPr>
                    </a:p>
                  </a:txBody>
                  <a:tcPr/>
                </a:tc>
                <a:tc>
                  <a:txBody>
                    <a:bodyPr/>
                    <a:lstStyle/>
                    <a:p>
                      <a:r>
                        <a:rPr lang="en-US" sz="2200" b="1" dirty="0">
                          <a:latin typeface="Arial" panose="020B0604020202020204" pitchFamily="34" charset="0"/>
                          <a:cs typeface="Arial" panose="020B0604020202020204" pitchFamily="34" charset="0"/>
                        </a:rPr>
                        <a:t>CoE-PHI Project Director</a:t>
                      </a:r>
                      <a:endParaRPr lang="en-US" sz="2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495610565"/>
                  </a:ext>
                </a:extLst>
              </a:tr>
            </a:tbl>
          </a:graphicData>
        </a:graphic>
      </p:graphicFrame>
    </p:spTree>
    <p:custDataLst>
      <p:tags r:id="rId1"/>
    </p:custDataLst>
    <p:extLst>
      <p:ext uri="{BB962C8B-B14F-4D97-AF65-F5344CB8AC3E}">
        <p14:creationId xmlns:p14="http://schemas.microsoft.com/office/powerpoint/2010/main" val="23833279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363220"/>
            <a:ext cx="8153400" cy="1066800"/>
          </a:xfrm>
        </p:spPr>
        <p:txBody>
          <a:bodyPr/>
          <a:lstStyle/>
          <a:p>
            <a:r>
              <a:rPr lang="en-US" b="1" dirty="0"/>
              <a:t>Presentation Objectives</a:t>
            </a:r>
          </a:p>
        </p:txBody>
      </p:sp>
      <p:sp>
        <p:nvSpPr>
          <p:cNvPr id="5" name="Slide Number Placeholder 4"/>
          <p:cNvSpPr>
            <a:spLocks noGrp="1"/>
          </p:cNvSpPr>
          <p:nvPr>
            <p:ph type="sldNum" sz="quarter" idx="12"/>
          </p:nvPr>
        </p:nvSpPr>
        <p:spPr>
          <a:xfrm>
            <a:off x="6553200" y="6092190"/>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081B44-B4C0-4E41-A8D7-7662849E1A9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Rectangle: Rounded Corners 6">
            <a:extLst>
              <a:ext uri="{FF2B5EF4-FFF2-40B4-BE49-F238E27FC236}">
                <a16:creationId xmlns:a16="http://schemas.microsoft.com/office/drawing/2014/main" id="{C14120AD-3C97-404D-AC70-5BE3BD5EA746}"/>
              </a:ext>
            </a:extLst>
          </p:cNvPr>
          <p:cNvSpPr/>
          <p:nvPr/>
        </p:nvSpPr>
        <p:spPr>
          <a:xfrm>
            <a:off x="1692564" y="1488441"/>
            <a:ext cx="5851236" cy="922020"/>
          </a:xfrm>
          <a:prstGeom prst="roundRect">
            <a:avLst/>
          </a:prstGeom>
          <a:solidFill>
            <a:srgbClr val="1E3464"/>
          </a:solidFill>
          <a:ln>
            <a:solidFill>
              <a:srgbClr val="6FC1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Identify basic requirements of</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42 CFR Part 2 and HIPAA</a:t>
            </a:r>
          </a:p>
        </p:txBody>
      </p:sp>
      <p:sp>
        <p:nvSpPr>
          <p:cNvPr id="10" name="Rectangle: Rounded Corners 9">
            <a:extLst>
              <a:ext uri="{FF2B5EF4-FFF2-40B4-BE49-F238E27FC236}">
                <a16:creationId xmlns:a16="http://schemas.microsoft.com/office/drawing/2014/main" id="{4DAF470C-EB9F-42F5-A547-DF6409682616}"/>
              </a:ext>
            </a:extLst>
          </p:cNvPr>
          <p:cNvSpPr/>
          <p:nvPr/>
        </p:nvSpPr>
        <p:spPr>
          <a:xfrm>
            <a:off x="1712515" y="5060462"/>
            <a:ext cx="5831285" cy="1144756"/>
          </a:xfrm>
          <a:prstGeom prst="roundRect">
            <a:avLst/>
          </a:prstGeom>
          <a:solidFill>
            <a:srgbClr val="1E3464"/>
          </a:solidFill>
          <a:ln>
            <a:solidFill>
              <a:srgbClr val="6FC1DB"/>
            </a:solidFill>
          </a:ln>
        </p:spPr>
        <p:style>
          <a:lnRef idx="2">
            <a:schemeClr val="accent1">
              <a:shade val="50000"/>
            </a:schemeClr>
          </a:lnRef>
          <a:fillRef idx="1">
            <a:schemeClr val="accent1"/>
          </a:fillRef>
          <a:effectRef idx="0">
            <a:schemeClr val="accent1"/>
          </a:effectRef>
          <a:fontRef idx="minor">
            <a:schemeClr val="lt1"/>
          </a:fontRef>
        </p:style>
        <p:txBody>
          <a:bodyPr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Describe how to access resources and TA provided by the CoE-PHI</a:t>
            </a:r>
          </a:p>
        </p:txBody>
      </p:sp>
      <p:sp>
        <p:nvSpPr>
          <p:cNvPr id="6" name="Rectangle: Rounded Corners 5">
            <a:extLst>
              <a:ext uri="{FF2B5EF4-FFF2-40B4-BE49-F238E27FC236}">
                <a16:creationId xmlns:a16="http://schemas.microsoft.com/office/drawing/2014/main" id="{BAE7F5B7-AB6F-4F29-9287-FC18E448D9A3}"/>
              </a:ext>
            </a:extLst>
          </p:cNvPr>
          <p:cNvSpPr/>
          <p:nvPr/>
        </p:nvSpPr>
        <p:spPr>
          <a:xfrm>
            <a:off x="1712515" y="2504737"/>
            <a:ext cx="5831285" cy="1076663"/>
          </a:xfrm>
          <a:prstGeom prst="roundRect">
            <a:avLst/>
          </a:prstGeom>
          <a:solidFill>
            <a:srgbClr val="1E3464"/>
          </a:solidFill>
          <a:ln>
            <a:solidFill>
              <a:srgbClr val="6FC1DB"/>
            </a:solidFill>
          </a:ln>
        </p:spPr>
        <p:style>
          <a:lnRef idx="2">
            <a:schemeClr val="accent1">
              <a:shade val="50000"/>
            </a:schemeClr>
          </a:lnRef>
          <a:fillRef idx="1">
            <a:schemeClr val="accent1"/>
          </a:fillRef>
          <a:effectRef idx="0">
            <a:schemeClr val="accent1"/>
          </a:effectRef>
          <a:fontRef idx="minor">
            <a:schemeClr val="lt1"/>
          </a:fontRef>
        </p:style>
        <p:txBody>
          <a:bodyPr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Explore recent changes to federal privacy laws outlined in the CARES Act </a:t>
            </a:r>
          </a:p>
        </p:txBody>
      </p:sp>
      <p:sp>
        <p:nvSpPr>
          <p:cNvPr id="8" name="Rectangle: Rounded Corners 5">
            <a:extLst>
              <a:ext uri="{FF2B5EF4-FFF2-40B4-BE49-F238E27FC236}">
                <a16:creationId xmlns:a16="http://schemas.microsoft.com/office/drawing/2014/main" id="{BAE7F5B7-AB6F-4F29-9287-FC18E448D9A3}"/>
              </a:ext>
            </a:extLst>
          </p:cNvPr>
          <p:cNvSpPr/>
          <p:nvPr/>
        </p:nvSpPr>
        <p:spPr>
          <a:xfrm>
            <a:off x="1728145" y="3667276"/>
            <a:ext cx="5831285" cy="1256416"/>
          </a:xfrm>
          <a:prstGeom prst="roundRect">
            <a:avLst/>
          </a:prstGeom>
          <a:solidFill>
            <a:srgbClr val="1E3464"/>
          </a:solidFill>
          <a:ln>
            <a:solidFill>
              <a:srgbClr val="6FC1DB"/>
            </a:solidFill>
          </a:ln>
        </p:spPr>
        <p:style>
          <a:lnRef idx="2">
            <a:schemeClr val="accent1">
              <a:shade val="50000"/>
            </a:schemeClr>
          </a:lnRef>
          <a:fillRef idx="1">
            <a:schemeClr val="accent1"/>
          </a:fillRef>
          <a:effectRef idx="0">
            <a:schemeClr val="accent1"/>
          </a:effectRef>
          <a:fontRef idx="minor">
            <a:schemeClr val="lt1"/>
          </a:fontRef>
        </p:style>
        <p:txBody>
          <a:bodyPr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Explore privacy law application to telehealth in accordance with recently released SAMHSA and OCR guidance</a:t>
            </a:r>
          </a:p>
        </p:txBody>
      </p:sp>
    </p:spTree>
    <p:custDataLst>
      <p:tags r:id="rId1"/>
    </p:custDataLst>
    <p:extLst>
      <p:ext uri="{BB962C8B-B14F-4D97-AF65-F5344CB8AC3E}">
        <p14:creationId xmlns:p14="http://schemas.microsoft.com/office/powerpoint/2010/main" val="2290805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ECF4E54-BD11-4FE6-8AC7-F102C8554CCE}"/>
              </a:ext>
            </a:extLst>
          </p:cNvPr>
          <p:cNvSpPr>
            <a:spLocks noGrp="1"/>
          </p:cNvSpPr>
          <p:nvPr>
            <p:ph type="title"/>
          </p:nvPr>
        </p:nvSpPr>
        <p:spPr/>
        <p:txBody>
          <a:bodyPr/>
          <a:lstStyle/>
          <a:p>
            <a:r>
              <a:rPr lang="en-US" dirty="0">
                <a:solidFill>
                  <a:srgbClr val="18345D"/>
                </a:solidFill>
              </a:rPr>
              <a:t>Federal Privacy laws</a:t>
            </a:r>
          </a:p>
        </p:txBody>
      </p:sp>
      <p:sp>
        <p:nvSpPr>
          <p:cNvPr id="7" name="Text Placeholder 6">
            <a:extLst>
              <a:ext uri="{FF2B5EF4-FFF2-40B4-BE49-F238E27FC236}">
                <a16:creationId xmlns:a16="http://schemas.microsoft.com/office/drawing/2014/main" id="{CEF23C7F-F281-4F17-8CC8-2DB1E8799BD1}"/>
              </a:ext>
            </a:extLst>
          </p:cNvPr>
          <p:cNvSpPr>
            <a:spLocks noGrp="1"/>
          </p:cNvSpPr>
          <p:nvPr>
            <p:ph type="body" idx="1"/>
          </p:nvPr>
        </p:nvSpPr>
        <p:spPr/>
        <p:txBody>
          <a:bodyPr>
            <a:normAutofit/>
          </a:bodyPr>
          <a:lstStyle/>
          <a:p>
            <a:r>
              <a:rPr lang="en-US" sz="3000" b="1" dirty="0">
                <a:solidFill>
                  <a:srgbClr val="6BD0E7"/>
                </a:solidFill>
              </a:rPr>
              <a:t>OVERVIEW</a:t>
            </a:r>
          </a:p>
        </p:txBody>
      </p:sp>
      <p:sp>
        <p:nvSpPr>
          <p:cNvPr id="5" name="Slide Number Placeholder 4">
            <a:extLst>
              <a:ext uri="{FF2B5EF4-FFF2-40B4-BE49-F238E27FC236}">
                <a16:creationId xmlns:a16="http://schemas.microsoft.com/office/drawing/2014/main" id="{05A15DD6-E9E2-472B-B31E-F722D9FDAAB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081B44-B4C0-4E41-A8D7-7662849E1A9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custDataLst>
      <p:tags r:id="rId1"/>
    </p:custDataLst>
    <p:extLst>
      <p:ext uri="{BB962C8B-B14F-4D97-AF65-F5344CB8AC3E}">
        <p14:creationId xmlns:p14="http://schemas.microsoft.com/office/powerpoint/2010/main" val="5870118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2">
            <a:extLst>
              <a:ext uri="{FF2B5EF4-FFF2-40B4-BE49-F238E27FC236}">
                <a16:creationId xmlns:a16="http://schemas.microsoft.com/office/drawing/2014/main" id="{ECC815CD-3028-4492-92E4-2E76A3A8C86B}"/>
              </a:ext>
            </a:extLst>
          </p:cNvPr>
          <p:cNvSpPr txBox="1">
            <a:spLocks/>
          </p:cNvSpPr>
          <p:nvPr/>
        </p:nvSpPr>
        <p:spPr>
          <a:xfrm>
            <a:off x="365951" y="777333"/>
            <a:ext cx="4023360" cy="63976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600" b="1" i="0" u="none" strike="noStrike" kern="1200" cap="none" spc="0" normalizeH="0" baseline="0" noProof="0" dirty="0">
                <a:ln>
                  <a:noFill/>
                </a:ln>
                <a:solidFill>
                  <a:srgbClr val="18345D"/>
                </a:solidFill>
                <a:effectLst/>
                <a:uLnTx/>
                <a:uFillTx/>
                <a:latin typeface="Arial" pitchFamily="34" charset="0"/>
                <a:ea typeface="+mn-ea"/>
                <a:cs typeface="Arial" pitchFamily="34" charset="0"/>
              </a:rPr>
              <a:t>HIPAA</a:t>
            </a:r>
          </a:p>
        </p:txBody>
      </p:sp>
      <p:sp>
        <p:nvSpPr>
          <p:cNvPr id="11" name="Content Placeholder 3">
            <a:extLst>
              <a:ext uri="{FF2B5EF4-FFF2-40B4-BE49-F238E27FC236}">
                <a16:creationId xmlns:a16="http://schemas.microsoft.com/office/drawing/2014/main" id="{7069B496-9A59-4417-A951-D28231D530F9}"/>
              </a:ext>
            </a:extLst>
          </p:cNvPr>
          <p:cNvSpPr txBox="1">
            <a:spLocks/>
          </p:cNvSpPr>
          <p:nvPr/>
        </p:nvSpPr>
        <p:spPr>
          <a:xfrm>
            <a:off x="365951" y="1417095"/>
            <a:ext cx="4023360" cy="4545293"/>
          </a:xfrm>
          <a:prstGeom prst="rect">
            <a:avLst/>
          </a:prstGeom>
          <a:solidFill>
            <a:srgbClr val="6BD0E7"/>
          </a:solidFill>
        </p:spPr>
        <p:txBody>
          <a:bodyPr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8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Applies to </a:t>
            </a:r>
            <a:r>
              <a:rPr kumimoji="0" lang="en-US"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covered entities (healthcare providers, health plans, healthcare clearinghouses) and BAs</a:t>
            </a:r>
          </a:p>
          <a:p>
            <a:pPr marL="40005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Protects privacy and security of general health information</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800" b="1"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8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Purpose: </a:t>
            </a:r>
            <a:r>
              <a:rPr kumimoji="0" lang="en-US"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to protect health data integrity, confidentiality, and accessibility</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800" b="1"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8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Permits</a:t>
            </a:r>
            <a:r>
              <a:rPr kumimoji="0" lang="en-US"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disclosures without patient consent for treatment, payment, and healthcare operations</a:t>
            </a:r>
          </a:p>
        </p:txBody>
      </p:sp>
      <p:sp>
        <p:nvSpPr>
          <p:cNvPr id="12" name="Text Placeholder 4">
            <a:extLst>
              <a:ext uri="{FF2B5EF4-FFF2-40B4-BE49-F238E27FC236}">
                <a16:creationId xmlns:a16="http://schemas.microsoft.com/office/drawing/2014/main" id="{77A5F972-04E6-44D6-B29D-9FB66F5B2BFF}"/>
              </a:ext>
            </a:extLst>
          </p:cNvPr>
          <p:cNvSpPr txBox="1">
            <a:spLocks/>
          </p:cNvSpPr>
          <p:nvPr/>
        </p:nvSpPr>
        <p:spPr>
          <a:xfrm>
            <a:off x="4802190" y="777333"/>
            <a:ext cx="4023360" cy="639762"/>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600" b="1" i="0" u="none" strike="noStrike" kern="1200" cap="none" spc="0" normalizeH="0" baseline="0" noProof="0" dirty="0">
                <a:ln>
                  <a:noFill/>
                </a:ln>
                <a:solidFill>
                  <a:srgbClr val="18345D"/>
                </a:solidFill>
                <a:effectLst/>
                <a:uLnTx/>
                <a:uFillTx/>
                <a:latin typeface="Arial" pitchFamily="34" charset="0"/>
                <a:ea typeface="+mn-ea"/>
                <a:cs typeface="Arial" pitchFamily="34" charset="0"/>
              </a:rPr>
              <a:t>42 CFR Part 2</a:t>
            </a:r>
          </a:p>
        </p:txBody>
      </p:sp>
      <p:sp>
        <p:nvSpPr>
          <p:cNvPr id="13" name="Content Placeholder 5">
            <a:extLst>
              <a:ext uri="{FF2B5EF4-FFF2-40B4-BE49-F238E27FC236}">
                <a16:creationId xmlns:a16="http://schemas.microsoft.com/office/drawing/2014/main" id="{3632D24D-A204-4D7F-A9D8-70E2C3F5F012}"/>
              </a:ext>
            </a:extLst>
          </p:cNvPr>
          <p:cNvSpPr txBox="1">
            <a:spLocks/>
          </p:cNvSpPr>
          <p:nvPr/>
        </p:nvSpPr>
        <p:spPr>
          <a:xfrm>
            <a:off x="4802189" y="1417095"/>
            <a:ext cx="4023360" cy="4545293"/>
          </a:xfrm>
          <a:prstGeom prst="rect">
            <a:avLst/>
          </a:prstGeom>
          <a:solidFill>
            <a:srgbClr val="6BD0E7"/>
          </a:solidFill>
        </p:spPr>
        <p:txBody>
          <a:bodyPr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8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Applies to </a:t>
            </a:r>
            <a:r>
              <a:rPr kumimoji="0" lang="en-US"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SUD patient records from federally-assisted “Part 2 programs”</a:t>
            </a:r>
          </a:p>
          <a:p>
            <a:pPr marL="40005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Protects privacy and security of records identifying individual as seeking/receiving SUD treatment</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800" b="1"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8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Purpose: </a:t>
            </a:r>
            <a:r>
              <a:rPr kumimoji="0" lang="en-US"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to encourage people to enter and remain in SUD treatment by guaranteeing confidentiality</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800" b="1"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8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Requires </a:t>
            </a:r>
            <a:r>
              <a:rPr kumimoji="0" lang="en-US"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patient consent for treatment, payment, and healthcare operations, with limited exceptions</a:t>
            </a:r>
          </a:p>
        </p:txBody>
      </p:sp>
      <p:sp>
        <p:nvSpPr>
          <p:cNvPr id="2" name="Slide Number Placeholder 1">
            <a:extLst>
              <a:ext uri="{FF2B5EF4-FFF2-40B4-BE49-F238E27FC236}">
                <a16:creationId xmlns:a16="http://schemas.microsoft.com/office/drawing/2014/main" id="{F5FF1059-C046-46B4-A469-5902869DE1D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081B44-B4C0-4E41-A8D7-7662849E1A9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custDataLst>
      <p:tags r:id="rId1"/>
    </p:custDataLst>
    <p:extLst>
      <p:ext uri="{BB962C8B-B14F-4D97-AF65-F5344CB8AC3E}">
        <p14:creationId xmlns:p14="http://schemas.microsoft.com/office/powerpoint/2010/main" val="11077187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ECF4E54-BD11-4FE6-8AC7-F102C8554CCE}"/>
              </a:ext>
            </a:extLst>
          </p:cNvPr>
          <p:cNvSpPr>
            <a:spLocks noGrp="1"/>
          </p:cNvSpPr>
          <p:nvPr>
            <p:ph type="title"/>
          </p:nvPr>
        </p:nvSpPr>
        <p:spPr/>
        <p:txBody>
          <a:bodyPr/>
          <a:lstStyle/>
          <a:p>
            <a:r>
              <a:rPr lang="en-US" dirty="0">
                <a:solidFill>
                  <a:srgbClr val="18345D"/>
                </a:solidFill>
              </a:rPr>
              <a:t>Changes to Part 2 in CARES ACT</a:t>
            </a:r>
          </a:p>
        </p:txBody>
      </p:sp>
      <p:sp>
        <p:nvSpPr>
          <p:cNvPr id="7" name="Text Placeholder 6">
            <a:extLst>
              <a:ext uri="{FF2B5EF4-FFF2-40B4-BE49-F238E27FC236}">
                <a16:creationId xmlns:a16="http://schemas.microsoft.com/office/drawing/2014/main" id="{CEF23C7F-F281-4F17-8CC8-2DB1E8799BD1}"/>
              </a:ext>
            </a:extLst>
          </p:cNvPr>
          <p:cNvSpPr>
            <a:spLocks noGrp="1"/>
          </p:cNvSpPr>
          <p:nvPr>
            <p:ph type="body" idx="1"/>
          </p:nvPr>
        </p:nvSpPr>
        <p:spPr/>
        <p:txBody>
          <a:bodyPr>
            <a:normAutofit/>
          </a:bodyPr>
          <a:lstStyle/>
          <a:p>
            <a:r>
              <a:rPr lang="en-US" sz="3000" b="1" dirty="0">
                <a:solidFill>
                  <a:srgbClr val="6BD0E7"/>
                </a:solidFill>
              </a:rPr>
              <a:t>OVERVIEW</a:t>
            </a:r>
          </a:p>
        </p:txBody>
      </p:sp>
      <p:sp>
        <p:nvSpPr>
          <p:cNvPr id="5" name="Slide Number Placeholder 4">
            <a:extLst>
              <a:ext uri="{FF2B5EF4-FFF2-40B4-BE49-F238E27FC236}">
                <a16:creationId xmlns:a16="http://schemas.microsoft.com/office/drawing/2014/main" id="{05A15DD6-E9E2-472B-B31E-F722D9FDAAB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081B44-B4C0-4E41-A8D7-7662849E1A9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custDataLst>
      <p:tags r:id="rId1"/>
    </p:custDataLst>
    <p:extLst>
      <p:ext uri="{BB962C8B-B14F-4D97-AF65-F5344CB8AC3E}">
        <p14:creationId xmlns:p14="http://schemas.microsoft.com/office/powerpoint/2010/main" val="24276031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A936B6-577B-EA40-987A-4D766637C7EA}"/>
              </a:ext>
            </a:extLst>
          </p:cNvPr>
          <p:cNvSpPr>
            <a:spLocks noGrp="1"/>
          </p:cNvSpPr>
          <p:nvPr>
            <p:ph type="title"/>
          </p:nvPr>
        </p:nvSpPr>
        <p:spPr>
          <a:xfrm>
            <a:off x="457200" y="838200"/>
            <a:ext cx="8153400" cy="1066800"/>
          </a:xfrm>
        </p:spPr>
        <p:txBody>
          <a:bodyPr>
            <a:normAutofit fontScale="90000"/>
          </a:bodyPr>
          <a:lstStyle/>
          <a:p>
            <a:r>
              <a:rPr lang="en-US" b="1" dirty="0"/>
              <a:t>Changes to the Law</a:t>
            </a:r>
            <a:br>
              <a:rPr lang="en-US" b="1" dirty="0"/>
            </a:br>
            <a:r>
              <a:rPr lang="en-US" b="1" dirty="0"/>
              <a:t>and Regulations</a:t>
            </a:r>
          </a:p>
        </p:txBody>
      </p:sp>
      <p:graphicFrame>
        <p:nvGraphicFramePr>
          <p:cNvPr id="4" name="Table 3">
            <a:extLst>
              <a:ext uri="{FF2B5EF4-FFF2-40B4-BE49-F238E27FC236}">
                <a16:creationId xmlns:a16="http://schemas.microsoft.com/office/drawing/2014/main" id="{3428449A-4C0D-EF4D-8211-66A695FD2243}"/>
              </a:ext>
            </a:extLst>
          </p:cNvPr>
          <p:cNvGraphicFramePr>
            <a:graphicFrameLocks noGrp="1"/>
          </p:cNvGraphicFramePr>
          <p:nvPr/>
        </p:nvGraphicFramePr>
        <p:xfrm>
          <a:off x="457198" y="2074064"/>
          <a:ext cx="8305802" cy="3823816"/>
        </p:xfrm>
        <a:graphic>
          <a:graphicData uri="http://schemas.openxmlformats.org/drawingml/2006/table">
            <a:tbl>
              <a:tblPr firstRow="1" bandRow="1">
                <a:tableStyleId>{5C22544A-7EE6-4342-B048-85BDC9FD1C3A}</a:tableStyleId>
              </a:tblPr>
              <a:tblGrid>
                <a:gridCol w="3352802">
                  <a:extLst>
                    <a:ext uri="{9D8B030D-6E8A-4147-A177-3AD203B41FA5}">
                      <a16:colId xmlns:a16="http://schemas.microsoft.com/office/drawing/2014/main" val="3768745929"/>
                    </a:ext>
                  </a:extLst>
                </a:gridCol>
                <a:gridCol w="4953000">
                  <a:extLst>
                    <a:ext uri="{9D8B030D-6E8A-4147-A177-3AD203B41FA5}">
                      <a16:colId xmlns:a16="http://schemas.microsoft.com/office/drawing/2014/main" val="4209506963"/>
                    </a:ext>
                  </a:extLst>
                </a:gridCol>
              </a:tblGrid>
              <a:tr h="832993">
                <a:tc>
                  <a:txBody>
                    <a:bodyPr/>
                    <a:lstStyle/>
                    <a:p>
                      <a:r>
                        <a:rPr lang="en-US" sz="2800" dirty="0">
                          <a:solidFill>
                            <a:srgbClr val="18345D"/>
                          </a:solidFill>
                          <a:latin typeface="Arial" panose="020B0604020202020204" pitchFamily="34" charset="0"/>
                          <a:cs typeface="Arial" panose="020B0604020202020204" pitchFamily="34" charset="0"/>
                        </a:rPr>
                        <a:t>Statute</a:t>
                      </a:r>
                    </a:p>
                    <a:p>
                      <a:r>
                        <a:rPr lang="en-US" sz="2800" dirty="0">
                          <a:latin typeface="Arial" panose="020B0604020202020204" pitchFamily="34" charset="0"/>
                          <a:cs typeface="Arial" panose="020B0604020202020204" pitchFamily="34" charset="0"/>
                        </a:rPr>
                        <a:t>42 USC § 290dd-2</a:t>
                      </a:r>
                    </a:p>
                  </a:txBody>
                  <a:tcPr>
                    <a:solidFill>
                      <a:srgbClr val="6BD0E7"/>
                    </a:solidFill>
                  </a:tcPr>
                </a:tc>
                <a:tc>
                  <a:txBody>
                    <a:bodyPr/>
                    <a:lstStyle/>
                    <a:p>
                      <a:r>
                        <a:rPr lang="en-US" sz="2800" dirty="0">
                          <a:solidFill>
                            <a:srgbClr val="18345D"/>
                          </a:solidFill>
                          <a:latin typeface="Arial" panose="020B0604020202020204" pitchFamily="34" charset="0"/>
                          <a:cs typeface="Arial" panose="020B0604020202020204" pitchFamily="34" charset="0"/>
                        </a:rPr>
                        <a:t>Regulations</a:t>
                      </a:r>
                      <a:r>
                        <a:rPr lang="en-US" sz="2800" dirty="0">
                          <a:latin typeface="Arial" panose="020B0604020202020204" pitchFamily="34" charset="0"/>
                          <a:cs typeface="Arial" panose="020B0604020202020204" pitchFamily="34" charset="0"/>
                        </a:rPr>
                        <a:t> </a:t>
                      </a:r>
                    </a:p>
                    <a:p>
                      <a:r>
                        <a:rPr lang="en-US" sz="2800" dirty="0">
                          <a:latin typeface="Arial" panose="020B0604020202020204" pitchFamily="34" charset="0"/>
                          <a:cs typeface="Arial" panose="020B0604020202020204" pitchFamily="34" charset="0"/>
                        </a:rPr>
                        <a:t>42 CFR Part 2</a:t>
                      </a:r>
                    </a:p>
                  </a:txBody>
                  <a:tcPr>
                    <a:solidFill>
                      <a:srgbClr val="6BD0E7"/>
                    </a:solidFill>
                  </a:tcPr>
                </a:tc>
                <a:extLst>
                  <a:ext uri="{0D108BD9-81ED-4DB2-BD59-A6C34878D82A}">
                    <a16:rowId xmlns:a16="http://schemas.microsoft.com/office/drawing/2014/main" val="2934820114"/>
                  </a:ext>
                </a:extLst>
              </a:tr>
              <a:tr h="1934056">
                <a:tc>
                  <a:txBody>
                    <a:bodyPr/>
                    <a:lstStyle/>
                    <a:p>
                      <a:r>
                        <a:rPr lang="en-US" sz="2800" dirty="0">
                          <a:latin typeface="Arial" panose="020B0604020202020204" pitchFamily="34" charset="0"/>
                          <a:cs typeface="Arial" panose="020B0604020202020204" pitchFamily="34" charset="0"/>
                        </a:rPr>
                        <a:t>March 27, 2020 – Congress amended statute </a:t>
                      </a:r>
                    </a:p>
                  </a:txBody>
                  <a:tcPr>
                    <a:solidFill>
                      <a:schemeClr val="bg1">
                        <a:lumMod val="85000"/>
                      </a:schemeClr>
                    </a:solidFill>
                  </a:tcPr>
                </a:tc>
                <a:tc>
                  <a:txBody>
                    <a:bodyPr/>
                    <a:lstStyle/>
                    <a:p>
                      <a:r>
                        <a:rPr lang="en-US" sz="2800" dirty="0">
                          <a:latin typeface="Arial" panose="020B0604020202020204" pitchFamily="34" charset="0"/>
                          <a:cs typeface="Arial" panose="020B0604020202020204" pitchFamily="34" charset="0"/>
                        </a:rPr>
                        <a:t>August 26, 2019 – SAMHSA </a:t>
                      </a:r>
                      <a:r>
                        <a:rPr lang="en-US" sz="2800" i="0" dirty="0">
                          <a:latin typeface="Arial" panose="020B0604020202020204" pitchFamily="34" charset="0"/>
                          <a:cs typeface="Arial" panose="020B0604020202020204" pitchFamily="34" charset="0"/>
                        </a:rPr>
                        <a:t>proposed</a:t>
                      </a:r>
                      <a:r>
                        <a:rPr lang="en-US" sz="2800" dirty="0">
                          <a:latin typeface="Arial" panose="020B0604020202020204" pitchFamily="34" charset="0"/>
                          <a:cs typeface="Arial" panose="020B0604020202020204" pitchFamily="34" charset="0"/>
                        </a:rPr>
                        <a:t> changes to regulations; CARES Act requires new regulations</a:t>
                      </a:r>
                    </a:p>
                  </a:txBody>
                  <a:tcPr>
                    <a:solidFill>
                      <a:schemeClr val="bg1">
                        <a:lumMod val="85000"/>
                      </a:schemeClr>
                    </a:solidFill>
                  </a:tcPr>
                </a:tc>
                <a:extLst>
                  <a:ext uri="{0D108BD9-81ED-4DB2-BD59-A6C34878D82A}">
                    <a16:rowId xmlns:a16="http://schemas.microsoft.com/office/drawing/2014/main" val="3561999018"/>
                  </a:ext>
                </a:extLst>
              </a:tr>
              <a:tr h="832993">
                <a:tc>
                  <a:txBody>
                    <a:bodyPr/>
                    <a:lstStyle/>
                    <a:p>
                      <a:r>
                        <a:rPr lang="en-US" sz="2800" dirty="0">
                          <a:latin typeface="Arial" panose="020B0604020202020204" pitchFamily="34" charset="0"/>
                          <a:cs typeface="Arial" panose="020B0604020202020204" pitchFamily="34" charset="0"/>
                        </a:rPr>
                        <a:t>Effective: March 27, 2021</a:t>
                      </a:r>
                    </a:p>
                  </a:txBody>
                  <a:tcPr>
                    <a:solidFill>
                      <a:schemeClr val="bg1">
                        <a:lumMod val="85000"/>
                      </a:schemeClr>
                    </a:solidFill>
                  </a:tcPr>
                </a:tc>
                <a:tc>
                  <a:txBody>
                    <a:bodyPr/>
                    <a:lstStyle/>
                    <a:p>
                      <a:r>
                        <a:rPr lang="en-US" sz="2800" dirty="0">
                          <a:latin typeface="Arial" panose="020B0604020202020204" pitchFamily="34" charset="0"/>
                          <a:cs typeface="Arial" panose="020B0604020202020204" pitchFamily="34" charset="0"/>
                        </a:rPr>
                        <a:t>Effective: pending</a:t>
                      </a:r>
                    </a:p>
                  </a:txBody>
                  <a:tcPr>
                    <a:solidFill>
                      <a:schemeClr val="bg1">
                        <a:lumMod val="85000"/>
                      </a:schemeClr>
                    </a:solidFill>
                  </a:tcPr>
                </a:tc>
                <a:extLst>
                  <a:ext uri="{0D108BD9-81ED-4DB2-BD59-A6C34878D82A}">
                    <a16:rowId xmlns:a16="http://schemas.microsoft.com/office/drawing/2014/main" val="3215379628"/>
                  </a:ext>
                </a:extLst>
              </a:tr>
            </a:tbl>
          </a:graphicData>
        </a:graphic>
      </p:graphicFrame>
    </p:spTree>
    <p:extLst>
      <p:ext uri="{BB962C8B-B14F-4D97-AF65-F5344CB8AC3E}">
        <p14:creationId xmlns:p14="http://schemas.microsoft.com/office/powerpoint/2010/main" val="20775251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259C6-C5B5-E740-8F3C-E64ED9B430D3}"/>
              </a:ext>
            </a:extLst>
          </p:cNvPr>
          <p:cNvSpPr>
            <a:spLocks noGrp="1"/>
          </p:cNvSpPr>
          <p:nvPr>
            <p:ph type="title"/>
          </p:nvPr>
        </p:nvSpPr>
        <p:spPr>
          <a:xfrm>
            <a:off x="152400" y="609600"/>
            <a:ext cx="8458200" cy="1066800"/>
          </a:xfrm>
        </p:spPr>
        <p:txBody>
          <a:bodyPr/>
          <a:lstStyle/>
          <a:p>
            <a:r>
              <a:rPr lang="en-US" b="1" dirty="0"/>
              <a:t>Changes in the CARES Act</a:t>
            </a:r>
          </a:p>
        </p:txBody>
      </p:sp>
      <p:sp>
        <p:nvSpPr>
          <p:cNvPr id="3" name="Content Placeholder 2">
            <a:extLst>
              <a:ext uri="{FF2B5EF4-FFF2-40B4-BE49-F238E27FC236}">
                <a16:creationId xmlns:a16="http://schemas.microsoft.com/office/drawing/2014/main" id="{B33ACCB5-99A3-CE4B-8B97-8929F9E5F372}"/>
              </a:ext>
            </a:extLst>
          </p:cNvPr>
          <p:cNvSpPr>
            <a:spLocks noGrp="1"/>
          </p:cNvSpPr>
          <p:nvPr>
            <p:ph idx="1"/>
          </p:nvPr>
        </p:nvSpPr>
        <p:spPr>
          <a:xfrm>
            <a:off x="457200" y="1676400"/>
            <a:ext cx="8153400" cy="4419600"/>
          </a:xfrm>
        </p:spPr>
        <p:txBody>
          <a:bodyPr>
            <a:normAutofit/>
          </a:bodyPr>
          <a:lstStyle/>
          <a:p>
            <a:r>
              <a:rPr lang="en-US" sz="3000" dirty="0"/>
              <a:t>Still requires initial patient consent to disclose protected SUD records</a:t>
            </a:r>
          </a:p>
          <a:p>
            <a:r>
              <a:rPr lang="en-US" sz="3000" dirty="0"/>
              <a:t>After initial consent, some re-disclosures permitted:</a:t>
            </a:r>
          </a:p>
          <a:p>
            <a:endParaRPr lang="en-US" sz="1500" dirty="0"/>
          </a:p>
          <a:p>
            <a:pPr lvl="1"/>
            <a:r>
              <a:rPr lang="en-US" dirty="0"/>
              <a:t>For treatment/payment/healthcare operations (“TPO”) by HIPAA covered entities, business associates, and Part 2 programs</a:t>
            </a:r>
          </a:p>
          <a:p>
            <a:pPr lvl="1"/>
            <a:r>
              <a:rPr lang="en-US" dirty="0"/>
              <a:t>Patient still has right to revoke initial consent</a:t>
            </a:r>
          </a:p>
          <a:p>
            <a:endParaRPr lang="en-US" dirty="0"/>
          </a:p>
        </p:txBody>
      </p:sp>
    </p:spTree>
    <p:extLst>
      <p:ext uri="{BB962C8B-B14F-4D97-AF65-F5344CB8AC3E}">
        <p14:creationId xmlns:p14="http://schemas.microsoft.com/office/powerpoint/2010/main" val="32010845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428" y="1093694"/>
            <a:ext cx="8153400" cy="685800"/>
          </a:xfrm>
        </p:spPr>
        <p:txBody>
          <a:bodyPr>
            <a:normAutofit fontScale="90000"/>
          </a:bodyPr>
          <a:lstStyle/>
          <a:p>
            <a:r>
              <a:rPr lang="en-US" sz="5300" b="1" dirty="0"/>
              <a:t>Poll Question #1</a:t>
            </a:r>
            <a:br>
              <a:rPr lang="en-US" sz="5300" b="1" dirty="0"/>
            </a:br>
            <a:endParaRPr lang="en-US" sz="5000" b="1" dirty="0"/>
          </a:p>
        </p:txBody>
      </p:sp>
      <p:sp>
        <p:nvSpPr>
          <p:cNvPr id="3" name="Content Placeholder 2"/>
          <p:cNvSpPr>
            <a:spLocks noGrp="1"/>
          </p:cNvSpPr>
          <p:nvPr>
            <p:ph idx="1"/>
          </p:nvPr>
        </p:nvSpPr>
        <p:spPr>
          <a:xfrm>
            <a:off x="218231" y="2017804"/>
            <a:ext cx="8844744" cy="2209800"/>
          </a:xfrm>
        </p:spPr>
        <p:txBody>
          <a:bodyPr>
            <a:noAutofit/>
          </a:bodyPr>
          <a:lstStyle/>
          <a:p>
            <a:pPr marL="57150" indent="0">
              <a:buNone/>
            </a:pPr>
            <a:r>
              <a:rPr lang="en-US" sz="3800" b="1" i="1" dirty="0">
                <a:solidFill>
                  <a:srgbClr val="18345D"/>
                </a:solidFill>
              </a:rPr>
              <a:t>True or False: The CARES ACT repealed 42 CFR Part 2.</a:t>
            </a:r>
            <a:endParaRPr lang="en-US" sz="1100" b="1" i="1" dirty="0">
              <a:solidFill>
                <a:srgbClr val="18345D"/>
              </a:solidFill>
            </a:endParaRPr>
          </a:p>
          <a:p>
            <a:pPr marL="57150" indent="0">
              <a:buNone/>
            </a:pPr>
            <a:endParaRPr lang="en-US" sz="1400" b="1" i="1" dirty="0">
              <a:solidFill>
                <a:srgbClr val="6BD0E7"/>
              </a:solidFill>
            </a:endParaRPr>
          </a:p>
          <a:p>
            <a:pPr>
              <a:buFont typeface="Wingdings" panose="05000000000000000000" pitchFamily="2" charset="2"/>
              <a:buChar char="q"/>
            </a:pPr>
            <a:r>
              <a:rPr lang="en-US" sz="2800" b="1" dirty="0">
                <a:solidFill>
                  <a:srgbClr val="18345D"/>
                </a:solidFill>
              </a:rPr>
              <a:t>True</a:t>
            </a:r>
          </a:p>
          <a:p>
            <a:pPr>
              <a:buFont typeface="Wingdings" panose="05000000000000000000" pitchFamily="2" charset="2"/>
              <a:buChar char="q"/>
            </a:pPr>
            <a:r>
              <a:rPr lang="en-US" sz="2800" b="1" dirty="0">
                <a:solidFill>
                  <a:srgbClr val="18345D"/>
                </a:solidFill>
              </a:rPr>
              <a:t>False</a:t>
            </a:r>
          </a:p>
          <a:p>
            <a:pPr>
              <a:buFont typeface="Wingdings" panose="05000000000000000000" pitchFamily="2" charset="2"/>
              <a:buChar char="q"/>
            </a:pPr>
            <a:r>
              <a:rPr lang="en-US" sz="2800" b="1" dirty="0">
                <a:solidFill>
                  <a:srgbClr val="18345D"/>
                </a:solidFill>
              </a:rPr>
              <a:t>Not Sure</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081B44-B4C0-4E41-A8D7-7662849E1A9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custDataLst>
      <p:tags r:id="rId1"/>
    </p:custDataLst>
    <p:extLst>
      <p:ext uri="{BB962C8B-B14F-4D97-AF65-F5344CB8AC3E}">
        <p14:creationId xmlns:p14="http://schemas.microsoft.com/office/powerpoint/2010/main" val="35213575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428" y="1394644"/>
            <a:ext cx="8153400" cy="685800"/>
          </a:xfrm>
        </p:spPr>
        <p:txBody>
          <a:bodyPr>
            <a:normAutofit fontScale="90000"/>
          </a:bodyPr>
          <a:lstStyle/>
          <a:p>
            <a:r>
              <a:rPr lang="en-US" sz="5300" b="1" dirty="0"/>
              <a:t>Poll Question #1 </a:t>
            </a:r>
            <a:r>
              <a:rPr lang="en-US" sz="5300" b="1" dirty="0">
                <a:solidFill>
                  <a:srgbClr val="6BD0E7"/>
                </a:solidFill>
              </a:rPr>
              <a:t>Answer</a:t>
            </a:r>
            <a:br>
              <a:rPr lang="en-US" sz="5300" b="1" dirty="0"/>
            </a:br>
            <a:br>
              <a:rPr lang="en-US" sz="1100" b="1" dirty="0"/>
            </a:br>
            <a:endParaRPr lang="en-US" sz="5000" b="1" dirty="0"/>
          </a:p>
        </p:txBody>
      </p:sp>
      <p:sp>
        <p:nvSpPr>
          <p:cNvPr id="3" name="Content Placeholder 2"/>
          <p:cNvSpPr>
            <a:spLocks noGrp="1"/>
          </p:cNvSpPr>
          <p:nvPr>
            <p:ph idx="1"/>
          </p:nvPr>
        </p:nvSpPr>
        <p:spPr>
          <a:xfrm>
            <a:off x="152400" y="2133600"/>
            <a:ext cx="8844744" cy="2209800"/>
          </a:xfrm>
        </p:spPr>
        <p:txBody>
          <a:bodyPr>
            <a:noAutofit/>
          </a:bodyPr>
          <a:lstStyle/>
          <a:p>
            <a:pPr marL="57150" indent="0">
              <a:buNone/>
            </a:pPr>
            <a:r>
              <a:rPr lang="en-US" sz="2800" b="1" i="1" u="sng" dirty="0">
                <a:solidFill>
                  <a:srgbClr val="18345D"/>
                </a:solidFill>
              </a:rPr>
              <a:t>False: </a:t>
            </a:r>
            <a:r>
              <a:rPr lang="en-US" sz="2800" dirty="0">
                <a:solidFill>
                  <a:srgbClr val="18345D"/>
                </a:solidFill>
              </a:rPr>
              <a:t>The CARES Act makes some </a:t>
            </a:r>
            <a:r>
              <a:rPr lang="en-US" sz="2800" i="1" dirty="0">
                <a:solidFill>
                  <a:srgbClr val="18345D"/>
                </a:solidFill>
              </a:rPr>
              <a:t>changes </a:t>
            </a:r>
            <a:r>
              <a:rPr lang="en-US" sz="2800" dirty="0">
                <a:solidFill>
                  <a:srgbClr val="18345D"/>
                </a:solidFill>
              </a:rPr>
              <a:t>to the SUD privacy law, and will require future changes to the Part 2 regulations. </a:t>
            </a:r>
          </a:p>
          <a:p>
            <a:pPr marL="628650" indent="-571500"/>
            <a:r>
              <a:rPr lang="en-US" sz="2800" dirty="0">
                <a:solidFill>
                  <a:srgbClr val="18345D"/>
                </a:solidFill>
              </a:rPr>
              <a:t>The CARES Act goes into effect March 27, 2021.</a:t>
            </a:r>
          </a:p>
          <a:p>
            <a:pPr marL="628650" indent="-571500"/>
            <a:r>
              <a:rPr lang="en-US" sz="2800" dirty="0">
                <a:solidFill>
                  <a:srgbClr val="18345D"/>
                </a:solidFill>
              </a:rPr>
              <a:t>The CARES Act does not repeal the SUD privacy law or regulations. </a:t>
            </a:r>
            <a:endParaRPr lang="en-US" sz="2800" b="1" i="1" u="sng" dirty="0">
              <a:solidFill>
                <a:srgbClr val="18345D"/>
              </a:solidFill>
            </a:endParaRPr>
          </a:p>
          <a:p>
            <a:pPr marL="57150" indent="0">
              <a:buNone/>
            </a:pPr>
            <a:endParaRPr lang="en-US" sz="1400" b="1" i="1" dirty="0">
              <a:solidFill>
                <a:srgbClr val="6BD0E7"/>
              </a:solidFill>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081B44-B4C0-4E41-A8D7-7662849E1A9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custDataLst>
      <p:tags r:id="rId1"/>
    </p:custDataLst>
    <p:extLst>
      <p:ext uri="{BB962C8B-B14F-4D97-AF65-F5344CB8AC3E}">
        <p14:creationId xmlns:p14="http://schemas.microsoft.com/office/powerpoint/2010/main" val="27559482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76290" y="360545"/>
            <a:ext cx="8191419" cy="803366"/>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4000" b="1" kern="0" dirty="0">
                <a:solidFill>
                  <a:srgbClr val="92D050"/>
                </a:solidFill>
                <a:latin typeface="Arial"/>
                <a:ea typeface="Helvetica" charset="0"/>
                <a:cs typeface="Arial"/>
              </a:rPr>
              <a:t>Outpatient Services</a:t>
            </a:r>
          </a:p>
          <a:p>
            <a:r>
              <a:rPr lang="en-US" sz="4000" b="1" kern="0" dirty="0" err="1">
                <a:solidFill>
                  <a:srgbClr val="92D050"/>
                </a:solidFill>
                <a:latin typeface="Arial"/>
                <a:ea typeface="Helvetica" charset="0"/>
                <a:cs typeface="Arial"/>
              </a:rPr>
              <a:t>Telebehavioral</a:t>
            </a:r>
            <a:r>
              <a:rPr lang="en-US" sz="4000" b="1" kern="0" dirty="0">
                <a:solidFill>
                  <a:srgbClr val="92D050"/>
                </a:solidFill>
                <a:latin typeface="Arial"/>
                <a:ea typeface="Helvetica" charset="0"/>
                <a:cs typeface="Arial"/>
              </a:rPr>
              <a:t> Health</a:t>
            </a:r>
            <a:endParaRPr lang="en-US" sz="4000" dirty="0">
              <a:solidFill>
                <a:srgbClr val="92D050"/>
              </a:solidFill>
              <a:latin typeface="Helvetica" charset="0"/>
              <a:ea typeface="Helvetica" charset="0"/>
              <a:cs typeface="Helvetica" charset="0"/>
            </a:endParaRPr>
          </a:p>
        </p:txBody>
      </p:sp>
      <p:cxnSp>
        <p:nvCxnSpPr>
          <p:cNvPr id="6" name="Straight Connector 5"/>
          <p:cNvCxnSpPr/>
          <p:nvPr/>
        </p:nvCxnSpPr>
        <p:spPr>
          <a:xfrm>
            <a:off x="850392" y="4450842"/>
            <a:ext cx="2240280" cy="0"/>
          </a:xfrm>
          <a:prstGeom prst="line">
            <a:avLst/>
          </a:prstGeom>
          <a:ln w="15875">
            <a:solidFill>
              <a:schemeClr val="bg1">
                <a:alpha val="22000"/>
              </a:schemeClr>
            </a:solidFill>
          </a:ln>
        </p:spPr>
        <p:style>
          <a:lnRef idx="1">
            <a:schemeClr val="accent1"/>
          </a:lnRef>
          <a:fillRef idx="0">
            <a:schemeClr val="accent1"/>
          </a:fillRef>
          <a:effectRef idx="0">
            <a:schemeClr val="accent1"/>
          </a:effectRef>
          <a:fontRef idx="minor">
            <a:schemeClr val="tx1"/>
          </a:fontRef>
        </p:style>
      </p:cxnSp>
      <p:sp>
        <p:nvSpPr>
          <p:cNvPr id="5" name="Content Placeholder 2">
            <a:extLst>
              <a:ext uri="{FF2B5EF4-FFF2-40B4-BE49-F238E27FC236}">
                <a16:creationId xmlns:a16="http://schemas.microsoft.com/office/drawing/2014/main" id="{72EB24D6-7993-4B47-93D0-CF0B6F034B57}"/>
              </a:ext>
            </a:extLst>
          </p:cNvPr>
          <p:cNvSpPr txBox="1">
            <a:spLocks/>
          </p:cNvSpPr>
          <p:nvPr/>
        </p:nvSpPr>
        <p:spPr>
          <a:xfrm>
            <a:off x="745066" y="2504530"/>
            <a:ext cx="6375784" cy="3362870"/>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endParaRPr lang="en-US" sz="2100" b="1" dirty="0">
              <a:solidFill>
                <a:srgbClr val="000000"/>
              </a:solidFill>
              <a:latin typeface="Calibri" panose="020F0502020204030204" pitchFamily="34" charset="0"/>
              <a:cs typeface="Times New Roman" pitchFamily="18" charset="0"/>
            </a:endParaRPr>
          </a:p>
          <a:p>
            <a:pPr marL="0" indent="0">
              <a:buFont typeface="Arial" panose="020B0604020202020204" pitchFamily="34" charset="0"/>
              <a:buNone/>
            </a:pPr>
            <a:endParaRPr lang="en-US" sz="2000" b="1" dirty="0">
              <a:solidFill>
                <a:srgbClr val="000000"/>
              </a:solidFill>
              <a:latin typeface="Calibri" panose="020F0502020204030204" pitchFamily="34" charset="0"/>
              <a:cs typeface="Times New Roman" pitchFamily="18" charset="0"/>
            </a:endParaRPr>
          </a:p>
          <a:p>
            <a:endParaRPr lang="en-US" sz="2000" b="1" dirty="0">
              <a:solidFill>
                <a:srgbClr val="000000"/>
              </a:solidFill>
              <a:latin typeface="Calibri" panose="020F0502020204030204" pitchFamily="34" charset="0"/>
              <a:cs typeface="Times New Roman" pitchFamily="18" charset="0"/>
            </a:endParaRPr>
          </a:p>
          <a:p>
            <a:endParaRPr lang="en-US" sz="2100" b="1" dirty="0">
              <a:solidFill>
                <a:srgbClr val="000000"/>
              </a:solidFill>
              <a:latin typeface="Calibri" panose="020F0502020204030204" pitchFamily="34" charset="0"/>
              <a:cs typeface="Times New Roman" pitchFamily="18" charset="0"/>
            </a:endParaRPr>
          </a:p>
          <a:p>
            <a:endParaRPr lang="en-US" sz="2100" dirty="0"/>
          </a:p>
        </p:txBody>
      </p:sp>
      <p:sp>
        <p:nvSpPr>
          <p:cNvPr id="7" name="Content Placeholder 3">
            <a:extLst>
              <a:ext uri="{FF2B5EF4-FFF2-40B4-BE49-F238E27FC236}">
                <a16:creationId xmlns:a16="http://schemas.microsoft.com/office/drawing/2014/main" id="{1CC2FD8A-356D-4B55-9ABD-7433BB582153}"/>
              </a:ext>
            </a:extLst>
          </p:cNvPr>
          <p:cNvSpPr txBox="1">
            <a:spLocks/>
          </p:cNvSpPr>
          <p:nvPr/>
        </p:nvSpPr>
        <p:spPr>
          <a:xfrm>
            <a:off x="4360334" y="1610784"/>
            <a:ext cx="4038600" cy="3733799"/>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endParaRPr lang="en-US" sz="2000" b="1" dirty="0">
              <a:latin typeface="Calibri" panose="020F0502020204030204" pitchFamily="34" charset="0"/>
            </a:endParaRPr>
          </a:p>
          <a:p>
            <a:pPr marL="0" indent="0">
              <a:buFont typeface="Arial" panose="020B0604020202020204" pitchFamily="34" charset="0"/>
              <a:buNone/>
            </a:pPr>
            <a:endParaRPr lang="en-US" sz="2000" b="1" dirty="0">
              <a:latin typeface="Calibri" panose="020F0502020204030204" pitchFamily="34" charset="0"/>
            </a:endParaRPr>
          </a:p>
          <a:p>
            <a:pPr marL="0" indent="0">
              <a:buFont typeface="Arial" panose="020B0604020202020204" pitchFamily="34" charset="0"/>
              <a:buNone/>
            </a:pPr>
            <a:endParaRPr lang="en-US" sz="2000" b="1" dirty="0">
              <a:latin typeface="Calibri" panose="020F0502020204030204" pitchFamily="34" charset="0"/>
            </a:endParaRPr>
          </a:p>
          <a:p>
            <a:endParaRPr lang="en-US" sz="2000" dirty="0"/>
          </a:p>
          <a:p>
            <a:endParaRPr lang="en-US" sz="2100" dirty="0"/>
          </a:p>
        </p:txBody>
      </p:sp>
      <p:sp>
        <p:nvSpPr>
          <p:cNvPr id="2" name="TextBox 1">
            <a:extLst>
              <a:ext uri="{FF2B5EF4-FFF2-40B4-BE49-F238E27FC236}">
                <a16:creationId xmlns:a16="http://schemas.microsoft.com/office/drawing/2014/main" id="{CE1CB8E3-C59F-4E89-820F-254CBF50C489}"/>
              </a:ext>
            </a:extLst>
          </p:cNvPr>
          <p:cNvSpPr txBox="1"/>
          <p:nvPr/>
        </p:nvSpPr>
        <p:spPr>
          <a:xfrm>
            <a:off x="446775" y="1410524"/>
            <a:ext cx="2607734" cy="1200329"/>
          </a:xfrm>
          <a:prstGeom prst="rect">
            <a:avLst/>
          </a:prstGeom>
          <a:noFill/>
        </p:spPr>
        <p:txBody>
          <a:bodyPr wrap="square" rtlCol="0">
            <a:spAutoFit/>
          </a:bodyPr>
          <a:lstStyle/>
          <a:p>
            <a:endParaRPr lang="en-US" b="1" dirty="0">
              <a:solidFill>
                <a:srgbClr val="7030A0"/>
              </a:solidFill>
            </a:endParaRPr>
          </a:p>
          <a:p>
            <a:endParaRPr lang="en-US" b="1" dirty="0">
              <a:solidFill>
                <a:srgbClr val="7030A0"/>
              </a:solidFill>
            </a:endParaRPr>
          </a:p>
          <a:p>
            <a:r>
              <a:rPr lang="en-US" b="1" dirty="0">
                <a:solidFill>
                  <a:srgbClr val="7030A0"/>
                </a:solidFill>
              </a:rPr>
              <a:t>How we began</a:t>
            </a:r>
          </a:p>
        </p:txBody>
      </p:sp>
      <p:pic>
        <p:nvPicPr>
          <p:cNvPr id="3" name="Picture 2">
            <a:extLst>
              <a:ext uri="{FF2B5EF4-FFF2-40B4-BE49-F238E27FC236}">
                <a16:creationId xmlns:a16="http://schemas.microsoft.com/office/drawing/2014/main" id="{B9867207-3A17-48CF-B58B-55934A2A3A62}"/>
              </a:ext>
            </a:extLst>
          </p:cNvPr>
          <p:cNvPicPr>
            <a:picLocks noChangeAspect="1"/>
          </p:cNvPicPr>
          <p:nvPr/>
        </p:nvPicPr>
        <p:blipFill>
          <a:blip r:embed="rId2"/>
          <a:stretch>
            <a:fillRect/>
          </a:stretch>
        </p:blipFill>
        <p:spPr>
          <a:xfrm>
            <a:off x="5181600" y="1410524"/>
            <a:ext cx="3515625" cy="2445625"/>
          </a:xfrm>
          <a:prstGeom prst="rect">
            <a:avLst/>
          </a:prstGeom>
        </p:spPr>
      </p:pic>
      <p:sp>
        <p:nvSpPr>
          <p:cNvPr id="8" name="TextBox 7">
            <a:extLst>
              <a:ext uri="{FF2B5EF4-FFF2-40B4-BE49-F238E27FC236}">
                <a16:creationId xmlns:a16="http://schemas.microsoft.com/office/drawing/2014/main" id="{FC908FBC-6C8D-453F-A1DA-BF01CA662648}"/>
              </a:ext>
            </a:extLst>
          </p:cNvPr>
          <p:cNvSpPr txBox="1"/>
          <p:nvPr/>
        </p:nvSpPr>
        <p:spPr>
          <a:xfrm>
            <a:off x="476290" y="2741460"/>
            <a:ext cx="6573018" cy="4154984"/>
          </a:xfrm>
          <a:prstGeom prst="rect">
            <a:avLst/>
          </a:prstGeom>
          <a:noFill/>
        </p:spPr>
        <p:txBody>
          <a:bodyPr wrap="none" rtlCol="0">
            <a:spAutoFit/>
          </a:bodyPr>
          <a:lstStyle/>
          <a:p>
            <a:pPr marL="342900" indent="-342900">
              <a:buFont typeface="Arial" panose="020B0604020202020204" pitchFamily="34" charset="0"/>
              <a:buChar char="•"/>
            </a:pPr>
            <a:r>
              <a:rPr lang="en-US" dirty="0">
                <a:solidFill>
                  <a:srgbClr val="7030A0"/>
                </a:solidFill>
              </a:rPr>
              <a:t>TCE TAC Federal Grant</a:t>
            </a:r>
          </a:p>
          <a:p>
            <a:pPr marL="342900" indent="-342900">
              <a:buFont typeface="Arial" panose="020B0604020202020204" pitchFamily="34" charset="0"/>
              <a:buChar char="•"/>
            </a:pPr>
            <a:r>
              <a:rPr lang="en-US" dirty="0">
                <a:solidFill>
                  <a:srgbClr val="7030A0"/>
                </a:solidFill>
              </a:rPr>
              <a:t>1 Counselor and 1 Case </a:t>
            </a:r>
          </a:p>
          <a:p>
            <a:r>
              <a:rPr lang="en-US" dirty="0">
                <a:solidFill>
                  <a:srgbClr val="7030A0"/>
                </a:solidFill>
              </a:rPr>
              <a:t>     Manager</a:t>
            </a:r>
          </a:p>
          <a:p>
            <a:pPr marL="342900" indent="-342900">
              <a:buFont typeface="Arial" panose="020B0604020202020204" pitchFamily="34" charset="0"/>
              <a:buChar char="•"/>
            </a:pPr>
            <a:r>
              <a:rPr lang="en-US" dirty="0">
                <a:solidFill>
                  <a:srgbClr val="7030A0"/>
                </a:solidFill>
              </a:rPr>
              <a:t>Started with a video conferencing platform</a:t>
            </a:r>
          </a:p>
          <a:p>
            <a:pPr marL="342900" indent="-342900">
              <a:buFont typeface="Arial" panose="020B0604020202020204" pitchFamily="34" charset="0"/>
              <a:buChar char="•"/>
            </a:pPr>
            <a:r>
              <a:rPr lang="en-US" dirty="0">
                <a:solidFill>
                  <a:srgbClr val="7030A0"/>
                </a:solidFill>
              </a:rPr>
              <a:t>Created a manual</a:t>
            </a:r>
          </a:p>
          <a:p>
            <a:pPr marL="342900" indent="-342900">
              <a:buFont typeface="Arial" panose="020B0604020202020204" pitchFamily="34" charset="0"/>
              <a:buChar char="•"/>
            </a:pPr>
            <a:r>
              <a:rPr lang="en-US" dirty="0">
                <a:solidFill>
                  <a:srgbClr val="7030A0"/>
                </a:solidFill>
              </a:rPr>
              <a:t>Safety Checklist</a:t>
            </a:r>
          </a:p>
          <a:p>
            <a:pPr marL="342900" indent="-342900">
              <a:buFont typeface="Arial" panose="020B0604020202020204" pitchFamily="34" charset="0"/>
              <a:buChar char="•"/>
            </a:pPr>
            <a:r>
              <a:rPr lang="en-US" dirty="0">
                <a:solidFill>
                  <a:srgbClr val="7030A0"/>
                </a:solidFill>
              </a:rPr>
              <a:t>Created </a:t>
            </a:r>
            <a:r>
              <a:rPr lang="en-US" dirty="0" err="1">
                <a:solidFill>
                  <a:srgbClr val="7030A0"/>
                </a:solidFill>
              </a:rPr>
              <a:t>Telebehavioral</a:t>
            </a:r>
            <a:r>
              <a:rPr lang="en-US" dirty="0">
                <a:solidFill>
                  <a:srgbClr val="7030A0"/>
                </a:solidFill>
              </a:rPr>
              <a:t> health 2-day training</a:t>
            </a:r>
          </a:p>
          <a:p>
            <a:pPr marL="342900" indent="-342900">
              <a:buFont typeface="Arial" panose="020B0604020202020204" pitchFamily="34" charset="0"/>
              <a:buChar char="•"/>
            </a:pPr>
            <a:endParaRPr lang="en-US" dirty="0">
              <a:solidFill>
                <a:srgbClr val="7030A0"/>
              </a:solidFill>
            </a:endParaRPr>
          </a:p>
          <a:p>
            <a:r>
              <a:rPr lang="en-US" dirty="0">
                <a:solidFill>
                  <a:srgbClr val="7030A0"/>
                </a:solidFill>
              </a:rPr>
              <a:t>Started serving within all of outpatient</a:t>
            </a:r>
          </a:p>
          <a:p>
            <a:pPr marL="342900" indent="-342900">
              <a:buFont typeface="Arial" panose="020B0604020202020204" pitchFamily="34" charset="0"/>
              <a:buChar char="•"/>
            </a:pPr>
            <a:endParaRPr lang="en-US" dirty="0">
              <a:solidFill>
                <a:srgbClr val="7030A0"/>
              </a:solidFill>
            </a:endParaRPr>
          </a:p>
          <a:p>
            <a:pPr marL="342900" indent="-342900">
              <a:buFont typeface="Arial" panose="020B0604020202020204" pitchFamily="34" charset="0"/>
              <a:buChar char="•"/>
            </a:pPr>
            <a:endParaRPr lang="en-US" dirty="0">
              <a:solidFill>
                <a:srgbClr val="7030A0"/>
              </a:solidFill>
            </a:endParaRPr>
          </a:p>
        </p:txBody>
      </p:sp>
    </p:spTree>
    <p:extLst>
      <p:ext uri="{BB962C8B-B14F-4D97-AF65-F5344CB8AC3E}">
        <p14:creationId xmlns:p14="http://schemas.microsoft.com/office/powerpoint/2010/main" val="5252948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3C68B1-7084-42D2-A272-971D6BDA181A}"/>
              </a:ext>
            </a:extLst>
          </p:cNvPr>
          <p:cNvSpPr>
            <a:spLocks noGrp="1"/>
          </p:cNvSpPr>
          <p:nvPr>
            <p:ph type="title"/>
          </p:nvPr>
        </p:nvSpPr>
        <p:spPr>
          <a:xfrm>
            <a:off x="777239" y="3654107"/>
            <a:ext cx="7351713" cy="1373606"/>
          </a:xfrm>
        </p:spPr>
        <p:txBody>
          <a:bodyPr>
            <a:noAutofit/>
          </a:bodyPr>
          <a:lstStyle/>
          <a:p>
            <a:r>
              <a:rPr lang="en-US" sz="4400" dirty="0">
                <a:solidFill>
                  <a:srgbClr val="18345D"/>
                </a:solidFill>
              </a:rPr>
              <a:t>COVID-19 and</a:t>
            </a:r>
            <a:br>
              <a:rPr lang="en-US" sz="4400" dirty="0">
                <a:solidFill>
                  <a:srgbClr val="18345D"/>
                </a:solidFill>
              </a:rPr>
            </a:br>
            <a:r>
              <a:rPr lang="en-US" sz="4400" dirty="0">
                <a:solidFill>
                  <a:srgbClr val="18345D"/>
                </a:solidFill>
              </a:rPr>
              <a:t>Telehealth</a:t>
            </a:r>
          </a:p>
        </p:txBody>
      </p:sp>
      <p:sp>
        <p:nvSpPr>
          <p:cNvPr id="3" name="Rectangle: Rounded Corners 2">
            <a:extLst>
              <a:ext uri="{FF2B5EF4-FFF2-40B4-BE49-F238E27FC236}">
                <a16:creationId xmlns:a16="http://schemas.microsoft.com/office/drawing/2014/main" id="{E9AE63EE-CD2D-436E-AE33-C133CFF8A8F3}"/>
              </a:ext>
            </a:extLst>
          </p:cNvPr>
          <p:cNvSpPr/>
          <p:nvPr/>
        </p:nvSpPr>
        <p:spPr>
          <a:xfrm>
            <a:off x="751180" y="1347368"/>
            <a:ext cx="7641639" cy="1694814"/>
          </a:xfrm>
          <a:prstGeom prst="roundRect">
            <a:avLst/>
          </a:prstGeom>
          <a:solidFill>
            <a:srgbClr val="1E3464"/>
          </a:solidFill>
          <a:ln>
            <a:solidFill>
              <a:srgbClr val="6FC1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6BD0E7"/>
                </a:solidFill>
                <a:effectLst/>
                <a:uLnTx/>
                <a:uFillTx/>
                <a:latin typeface="Arial" panose="020B0604020202020204" pitchFamily="34" charset="0"/>
                <a:ea typeface="+mn-ea"/>
                <a:cs typeface="Arial" panose="020B0604020202020204" pitchFamily="34" charset="0"/>
              </a:rPr>
              <a:t>PHI regulations protect patient privacy, give you flexibility to provide the best possible treatment, and help clarify the boundaries in protecting and sharing patient information. </a:t>
            </a:r>
            <a:endParaRPr kumimoji="0" lang="en-CA" sz="2200" b="1" i="1" u="none" strike="noStrike" kern="1200" cap="none" spc="0" normalizeH="0" baseline="0" noProof="0" dirty="0">
              <a:ln>
                <a:noFill/>
              </a:ln>
              <a:solidFill>
                <a:srgbClr val="6BD0E7"/>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2929155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428" y="1093694"/>
            <a:ext cx="8153400" cy="685800"/>
          </a:xfrm>
        </p:spPr>
        <p:txBody>
          <a:bodyPr>
            <a:normAutofit fontScale="90000"/>
          </a:bodyPr>
          <a:lstStyle/>
          <a:p>
            <a:r>
              <a:rPr lang="en-US" sz="5300" b="1" dirty="0"/>
              <a:t>Poll Question #2</a:t>
            </a:r>
            <a:br>
              <a:rPr lang="en-US" sz="5300" b="1" dirty="0"/>
            </a:br>
            <a:br>
              <a:rPr lang="en-US" sz="1100" b="1" dirty="0"/>
            </a:br>
            <a:endParaRPr lang="en-US" sz="5000" b="1" dirty="0"/>
          </a:p>
        </p:txBody>
      </p:sp>
      <p:sp>
        <p:nvSpPr>
          <p:cNvPr id="3" name="Content Placeholder 2"/>
          <p:cNvSpPr>
            <a:spLocks noGrp="1"/>
          </p:cNvSpPr>
          <p:nvPr>
            <p:ph idx="1"/>
          </p:nvPr>
        </p:nvSpPr>
        <p:spPr>
          <a:xfrm>
            <a:off x="76200" y="1524000"/>
            <a:ext cx="9382969" cy="2209800"/>
          </a:xfrm>
        </p:spPr>
        <p:txBody>
          <a:bodyPr>
            <a:noAutofit/>
          </a:bodyPr>
          <a:lstStyle/>
          <a:p>
            <a:pPr marL="57150" indent="0">
              <a:spcBef>
                <a:spcPts val="0"/>
              </a:spcBef>
              <a:buNone/>
            </a:pPr>
            <a:r>
              <a:rPr lang="en-US" sz="3000" b="1" i="1" dirty="0">
                <a:solidFill>
                  <a:srgbClr val="18345D"/>
                </a:solidFill>
              </a:rPr>
              <a:t>What methods are you currently (or considering) using to provide telehealth services?</a:t>
            </a:r>
            <a:endParaRPr lang="en-US" sz="3500" b="1" dirty="0">
              <a:solidFill>
                <a:srgbClr val="18345D"/>
              </a:solidFill>
            </a:endParaRPr>
          </a:p>
          <a:p>
            <a:pPr marL="57150" indent="0">
              <a:spcBef>
                <a:spcPts val="0"/>
              </a:spcBef>
              <a:buNone/>
            </a:pPr>
            <a:r>
              <a:rPr lang="en-US" b="1" i="1" dirty="0">
                <a:solidFill>
                  <a:srgbClr val="6BD0E7"/>
                </a:solidFill>
                <a:ea typeface="+mj-ea"/>
              </a:rPr>
              <a:t>*please check all that apply</a:t>
            </a:r>
          </a:p>
          <a:p>
            <a:pPr marL="57150" indent="0">
              <a:buNone/>
            </a:pPr>
            <a:endParaRPr lang="en-US" sz="800" b="1" i="1" dirty="0">
              <a:solidFill>
                <a:srgbClr val="6BD0E7"/>
              </a:solidFill>
            </a:endParaRPr>
          </a:p>
          <a:p>
            <a:pPr>
              <a:buFont typeface="Wingdings" panose="05000000000000000000" pitchFamily="2" charset="2"/>
              <a:buChar char="q"/>
            </a:pPr>
            <a:r>
              <a:rPr lang="en-US" sz="2200" b="1" dirty="0">
                <a:solidFill>
                  <a:srgbClr val="18345D"/>
                </a:solidFill>
              </a:rPr>
              <a:t>HIPAA-compliant video communications (e.g.; Skype for Business, Updox, Zoom Health, WebEx, GoTo Meeting)</a:t>
            </a:r>
          </a:p>
          <a:p>
            <a:pPr>
              <a:buFont typeface="Wingdings" panose="05000000000000000000" pitchFamily="2" charset="2"/>
              <a:buChar char="q"/>
            </a:pPr>
            <a:r>
              <a:rPr lang="en-US" sz="2200" b="1" dirty="0">
                <a:solidFill>
                  <a:srgbClr val="18345D"/>
                </a:solidFill>
              </a:rPr>
              <a:t>Other video communications (e.g.; Apple FaceTime, Facebook Messenger video, Google Hangouts, Zoom, Skype)</a:t>
            </a:r>
          </a:p>
          <a:p>
            <a:pPr>
              <a:buFont typeface="Wingdings" panose="05000000000000000000" pitchFamily="2" charset="2"/>
              <a:buChar char="q"/>
            </a:pPr>
            <a:r>
              <a:rPr lang="en-US" sz="2200" b="1" dirty="0">
                <a:solidFill>
                  <a:srgbClr val="18345D"/>
                </a:solidFill>
              </a:rPr>
              <a:t>Encrypted text messaging</a:t>
            </a:r>
          </a:p>
          <a:p>
            <a:pPr>
              <a:buFont typeface="Wingdings" panose="05000000000000000000" pitchFamily="2" charset="2"/>
              <a:buChar char="q"/>
            </a:pPr>
            <a:r>
              <a:rPr lang="en-US" sz="2200" b="1" dirty="0">
                <a:solidFill>
                  <a:srgbClr val="18345D"/>
                </a:solidFill>
              </a:rPr>
              <a:t>Phone calls</a:t>
            </a:r>
          </a:p>
          <a:p>
            <a:pPr>
              <a:buFont typeface="Wingdings" panose="05000000000000000000" pitchFamily="2" charset="2"/>
              <a:buChar char="q"/>
            </a:pPr>
            <a:r>
              <a:rPr lang="en-US" sz="2200" b="1" dirty="0">
                <a:solidFill>
                  <a:srgbClr val="18345D"/>
                </a:solidFill>
              </a:rPr>
              <a:t>other</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081B44-B4C0-4E41-A8D7-7662849E1A9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custDataLst>
      <p:tags r:id="rId1"/>
    </p:custDataLst>
    <p:extLst>
      <p:ext uri="{BB962C8B-B14F-4D97-AF65-F5344CB8AC3E}">
        <p14:creationId xmlns:p14="http://schemas.microsoft.com/office/powerpoint/2010/main" val="9199634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154B1-643C-BD42-8F2D-C5F5289D11B5}"/>
              </a:ext>
            </a:extLst>
          </p:cNvPr>
          <p:cNvSpPr>
            <a:spLocks noGrp="1"/>
          </p:cNvSpPr>
          <p:nvPr>
            <p:ph type="title"/>
          </p:nvPr>
        </p:nvSpPr>
        <p:spPr>
          <a:xfrm>
            <a:off x="457200" y="854924"/>
            <a:ext cx="8153400" cy="1066800"/>
          </a:xfrm>
        </p:spPr>
        <p:txBody>
          <a:bodyPr>
            <a:normAutofit fontScale="90000"/>
          </a:bodyPr>
          <a:lstStyle/>
          <a:p>
            <a:r>
              <a:rPr lang="en-US" b="1" dirty="0"/>
              <a:t>Privacy Considerations for Telehealth During COVID-19</a:t>
            </a:r>
          </a:p>
        </p:txBody>
      </p:sp>
      <p:sp>
        <p:nvSpPr>
          <p:cNvPr id="3" name="Content Placeholder 2">
            <a:extLst>
              <a:ext uri="{FF2B5EF4-FFF2-40B4-BE49-F238E27FC236}">
                <a16:creationId xmlns:a16="http://schemas.microsoft.com/office/drawing/2014/main" id="{1C60FC9B-6F64-D545-885E-BCA7579A7E02}"/>
              </a:ext>
            </a:extLst>
          </p:cNvPr>
          <p:cNvSpPr>
            <a:spLocks noGrp="1"/>
          </p:cNvSpPr>
          <p:nvPr>
            <p:ph idx="1"/>
          </p:nvPr>
        </p:nvSpPr>
        <p:spPr>
          <a:xfrm>
            <a:off x="457200" y="2329543"/>
            <a:ext cx="8153400" cy="3785036"/>
          </a:xfrm>
        </p:spPr>
        <p:txBody>
          <a:bodyPr>
            <a:normAutofit/>
          </a:bodyPr>
          <a:lstStyle/>
          <a:p>
            <a:r>
              <a:rPr lang="en-US" sz="3400" dirty="0"/>
              <a:t>How do privacy laws apply? </a:t>
            </a:r>
          </a:p>
          <a:p>
            <a:r>
              <a:rPr lang="en-US" sz="3400" dirty="0"/>
              <a:t>How to protect privacy and security at:</a:t>
            </a:r>
          </a:p>
          <a:p>
            <a:pPr lvl="1"/>
            <a:r>
              <a:rPr lang="en-US" sz="3000" dirty="0"/>
              <a:t>Provider’s location</a:t>
            </a:r>
          </a:p>
          <a:p>
            <a:pPr lvl="1"/>
            <a:r>
              <a:rPr lang="en-US" sz="3000" dirty="0"/>
              <a:t>Patient’s location</a:t>
            </a:r>
          </a:p>
          <a:p>
            <a:endParaRPr lang="en-US" dirty="0"/>
          </a:p>
        </p:txBody>
      </p:sp>
    </p:spTree>
    <p:extLst>
      <p:ext uri="{BB962C8B-B14F-4D97-AF65-F5344CB8AC3E}">
        <p14:creationId xmlns:p14="http://schemas.microsoft.com/office/powerpoint/2010/main" val="21704593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2">
            <a:extLst>
              <a:ext uri="{FF2B5EF4-FFF2-40B4-BE49-F238E27FC236}">
                <a16:creationId xmlns:a16="http://schemas.microsoft.com/office/drawing/2014/main" id="{ECC815CD-3028-4492-92E4-2E76A3A8C86B}"/>
              </a:ext>
            </a:extLst>
          </p:cNvPr>
          <p:cNvSpPr txBox="1">
            <a:spLocks/>
          </p:cNvSpPr>
          <p:nvPr/>
        </p:nvSpPr>
        <p:spPr>
          <a:xfrm>
            <a:off x="365951" y="777333"/>
            <a:ext cx="4023360" cy="63976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600" b="1" i="0" u="none" strike="noStrike" kern="1200" cap="none" spc="0" normalizeH="0" baseline="0" noProof="0" dirty="0">
                <a:ln>
                  <a:noFill/>
                </a:ln>
                <a:solidFill>
                  <a:srgbClr val="18345D"/>
                </a:solidFill>
                <a:effectLst/>
                <a:uLnTx/>
                <a:uFillTx/>
                <a:latin typeface="Arial" pitchFamily="34" charset="0"/>
                <a:ea typeface="+mn-ea"/>
                <a:cs typeface="Arial" pitchFamily="34" charset="0"/>
              </a:rPr>
              <a:t>HIPAA</a:t>
            </a:r>
          </a:p>
        </p:txBody>
      </p:sp>
      <p:sp>
        <p:nvSpPr>
          <p:cNvPr id="11" name="Content Placeholder 3">
            <a:extLst>
              <a:ext uri="{FF2B5EF4-FFF2-40B4-BE49-F238E27FC236}">
                <a16:creationId xmlns:a16="http://schemas.microsoft.com/office/drawing/2014/main" id="{7069B496-9A59-4417-A951-D28231D530F9}"/>
              </a:ext>
            </a:extLst>
          </p:cNvPr>
          <p:cNvSpPr txBox="1">
            <a:spLocks/>
          </p:cNvSpPr>
          <p:nvPr/>
        </p:nvSpPr>
        <p:spPr>
          <a:xfrm>
            <a:off x="365951" y="1417095"/>
            <a:ext cx="4023360" cy="4545293"/>
          </a:xfrm>
          <a:prstGeom prst="rect">
            <a:avLst/>
          </a:prstGeom>
          <a:solidFill>
            <a:srgbClr val="6BD0E7"/>
          </a:solidFill>
        </p:spPr>
        <p:txBody>
          <a:bodyPr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8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Applies to </a:t>
            </a:r>
            <a:r>
              <a:rPr kumimoji="0" lang="en-US"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covered entities (healthcare providers, health plans, healthcare clearinghouses) and BAs</a:t>
            </a:r>
          </a:p>
          <a:p>
            <a:pPr marL="40005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Protects privacy and security of general health information</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800" b="1"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8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Purpose: </a:t>
            </a:r>
            <a:r>
              <a:rPr kumimoji="0" lang="en-US"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to protect health data integrity, confidentiality, and accessibility</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800" b="1"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8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Permits</a:t>
            </a:r>
            <a:r>
              <a:rPr kumimoji="0" lang="en-US"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disclosures without patient consent for treatment, payment, and healthcare operations</a:t>
            </a:r>
          </a:p>
        </p:txBody>
      </p:sp>
      <p:sp>
        <p:nvSpPr>
          <p:cNvPr id="12" name="Text Placeholder 4">
            <a:extLst>
              <a:ext uri="{FF2B5EF4-FFF2-40B4-BE49-F238E27FC236}">
                <a16:creationId xmlns:a16="http://schemas.microsoft.com/office/drawing/2014/main" id="{77A5F972-04E6-44D6-B29D-9FB66F5B2BFF}"/>
              </a:ext>
            </a:extLst>
          </p:cNvPr>
          <p:cNvSpPr txBox="1">
            <a:spLocks/>
          </p:cNvSpPr>
          <p:nvPr/>
        </p:nvSpPr>
        <p:spPr>
          <a:xfrm>
            <a:off x="4802190" y="777333"/>
            <a:ext cx="4023360" cy="639762"/>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600" b="1" i="0" u="none" strike="noStrike" kern="1200" cap="none" spc="0" normalizeH="0" baseline="0" noProof="0" dirty="0">
                <a:ln>
                  <a:noFill/>
                </a:ln>
                <a:solidFill>
                  <a:srgbClr val="18345D"/>
                </a:solidFill>
                <a:effectLst/>
                <a:uLnTx/>
                <a:uFillTx/>
                <a:latin typeface="Arial" pitchFamily="34" charset="0"/>
                <a:ea typeface="+mn-ea"/>
                <a:cs typeface="Arial" pitchFamily="34" charset="0"/>
              </a:rPr>
              <a:t>42 CFR Part 2</a:t>
            </a:r>
          </a:p>
        </p:txBody>
      </p:sp>
      <p:sp>
        <p:nvSpPr>
          <p:cNvPr id="13" name="Content Placeholder 5">
            <a:extLst>
              <a:ext uri="{FF2B5EF4-FFF2-40B4-BE49-F238E27FC236}">
                <a16:creationId xmlns:a16="http://schemas.microsoft.com/office/drawing/2014/main" id="{3632D24D-A204-4D7F-A9D8-70E2C3F5F012}"/>
              </a:ext>
            </a:extLst>
          </p:cNvPr>
          <p:cNvSpPr txBox="1">
            <a:spLocks/>
          </p:cNvSpPr>
          <p:nvPr/>
        </p:nvSpPr>
        <p:spPr>
          <a:xfrm>
            <a:off x="4802189" y="1417095"/>
            <a:ext cx="4023360" cy="4545293"/>
          </a:xfrm>
          <a:prstGeom prst="rect">
            <a:avLst/>
          </a:prstGeom>
          <a:solidFill>
            <a:srgbClr val="6BD0E7"/>
          </a:solidFill>
        </p:spPr>
        <p:txBody>
          <a:bodyPr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8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Applies to </a:t>
            </a:r>
            <a:r>
              <a:rPr kumimoji="0" lang="en-US"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SUD patient records from federally-assisted “Part 2 programs”</a:t>
            </a:r>
          </a:p>
          <a:p>
            <a:pPr marL="40005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Protects privacy and security of records identifying individual as seeking/receiving SUD treatment</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800" b="1"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8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Purpose: </a:t>
            </a:r>
            <a:r>
              <a:rPr kumimoji="0" lang="en-US"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to encourage people to enter and remain in SUD treatment by guaranteeing confidentiality</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800" b="1"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8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Requires </a:t>
            </a:r>
            <a:r>
              <a:rPr kumimoji="0" lang="en-US"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patient consent for treatment, payment, and healthcare operations, with limited exceptions</a:t>
            </a:r>
          </a:p>
        </p:txBody>
      </p:sp>
      <p:sp>
        <p:nvSpPr>
          <p:cNvPr id="2" name="Slide Number Placeholder 1">
            <a:extLst>
              <a:ext uri="{FF2B5EF4-FFF2-40B4-BE49-F238E27FC236}">
                <a16:creationId xmlns:a16="http://schemas.microsoft.com/office/drawing/2014/main" id="{F5FF1059-C046-46B4-A469-5902869DE1D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081B44-B4C0-4E41-A8D7-7662849E1A9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custDataLst>
      <p:tags r:id="rId1"/>
    </p:custDataLst>
    <p:extLst>
      <p:ext uri="{BB962C8B-B14F-4D97-AF65-F5344CB8AC3E}">
        <p14:creationId xmlns:p14="http://schemas.microsoft.com/office/powerpoint/2010/main" val="14248444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28575"/>
            <a:ext cx="8153400" cy="1066800"/>
          </a:xfrm>
        </p:spPr>
        <p:txBody>
          <a:bodyPr/>
          <a:lstStyle/>
          <a:p>
            <a:r>
              <a:rPr lang="en-US" b="1" dirty="0"/>
              <a:t>OCR Bulletin: COVID-19</a:t>
            </a:r>
          </a:p>
        </p:txBody>
      </p:sp>
      <p:sp>
        <p:nvSpPr>
          <p:cNvPr id="3" name="Content Placeholder 2"/>
          <p:cNvSpPr>
            <a:spLocks noGrp="1"/>
          </p:cNvSpPr>
          <p:nvPr>
            <p:ph idx="1"/>
          </p:nvPr>
        </p:nvSpPr>
        <p:spPr>
          <a:xfrm>
            <a:off x="312513" y="1558385"/>
            <a:ext cx="8831487" cy="4690015"/>
          </a:xfrm>
        </p:spPr>
        <p:txBody>
          <a:bodyPr>
            <a:normAutofit fontScale="85000" lnSpcReduction="20000"/>
          </a:bodyPr>
          <a:lstStyle/>
          <a:p>
            <a:pPr marL="0" indent="0">
              <a:buNone/>
            </a:pPr>
            <a:r>
              <a:rPr lang="en-US" u="sng" dirty="0">
                <a:hlinkClick r:id="rId3"/>
              </a:rPr>
              <a:t>OCR announced</a:t>
            </a:r>
            <a:r>
              <a:rPr lang="en-US" dirty="0"/>
              <a:t> it will waive potential penalties for HIPAA violations arising out of </a:t>
            </a:r>
            <a:r>
              <a:rPr lang="en-US" i="1" dirty="0">
                <a:solidFill>
                  <a:srgbClr val="18345D"/>
                </a:solidFill>
              </a:rPr>
              <a:t>good-faith use of telehealth</a:t>
            </a:r>
            <a:r>
              <a:rPr lang="en-US" dirty="0">
                <a:solidFill>
                  <a:srgbClr val="18345D"/>
                </a:solidFill>
              </a:rPr>
              <a:t>:</a:t>
            </a:r>
          </a:p>
          <a:p>
            <a:pPr marL="0" indent="0">
              <a:buNone/>
            </a:pPr>
            <a:endParaRPr lang="en-US" sz="1400" dirty="0">
              <a:solidFill>
                <a:srgbClr val="18345D"/>
              </a:solidFill>
            </a:endParaRPr>
          </a:p>
          <a:p>
            <a:r>
              <a:rPr lang="en-US" dirty="0"/>
              <a:t>Providers may use popular video chats, like FaceTime, Messenger, Google Hangouts, Zoom, or Skype</a:t>
            </a:r>
          </a:p>
          <a:p>
            <a:r>
              <a:rPr lang="en-US" dirty="0"/>
              <a:t>Providers do not need to have a BAA in place</a:t>
            </a:r>
          </a:p>
          <a:p>
            <a:r>
              <a:rPr lang="en-US" i="1" dirty="0"/>
              <a:t>Does not matter whether telehealth service is directly related to COVID-19</a:t>
            </a:r>
          </a:p>
          <a:p>
            <a:pPr marL="0" indent="0">
              <a:buNone/>
            </a:pPr>
            <a:endParaRPr lang="en-US" sz="2200" i="1" dirty="0">
              <a:solidFill>
                <a:srgbClr val="6BD0E7"/>
              </a:solidFill>
            </a:endParaRPr>
          </a:p>
          <a:p>
            <a:pPr marL="0" indent="0">
              <a:buNone/>
            </a:pPr>
            <a:r>
              <a:rPr lang="en-US" dirty="0"/>
              <a:t>If possible, </a:t>
            </a:r>
            <a:r>
              <a:rPr lang="en-US" dirty="0">
                <a:solidFill>
                  <a:srgbClr val="18345D"/>
                </a:solidFill>
              </a:rPr>
              <a:t>still </a:t>
            </a:r>
            <a:r>
              <a:rPr lang="en-US" i="1" dirty="0">
                <a:solidFill>
                  <a:srgbClr val="18345D"/>
                </a:solidFill>
              </a:rPr>
              <a:t>best practice </a:t>
            </a:r>
            <a:r>
              <a:rPr lang="en-US" dirty="0">
                <a:solidFill>
                  <a:srgbClr val="18345D"/>
                </a:solidFill>
              </a:rPr>
              <a:t>to use secure, HIPAA compliant services and have BAA in place</a:t>
            </a:r>
          </a:p>
        </p:txBody>
      </p:sp>
    </p:spTree>
    <p:extLst>
      <p:ext uri="{BB962C8B-B14F-4D97-AF65-F5344CB8AC3E}">
        <p14:creationId xmlns:p14="http://schemas.microsoft.com/office/powerpoint/2010/main" val="24030182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3C68B1-7084-42D2-A272-971D6BDA181A}"/>
              </a:ext>
            </a:extLst>
          </p:cNvPr>
          <p:cNvSpPr>
            <a:spLocks noGrp="1"/>
          </p:cNvSpPr>
          <p:nvPr>
            <p:ph type="title"/>
          </p:nvPr>
        </p:nvSpPr>
        <p:spPr>
          <a:xfrm>
            <a:off x="545746" y="3429000"/>
            <a:ext cx="7351713" cy="1373606"/>
          </a:xfrm>
        </p:spPr>
        <p:txBody>
          <a:bodyPr>
            <a:noAutofit/>
          </a:bodyPr>
          <a:lstStyle/>
          <a:p>
            <a:r>
              <a:rPr lang="en-US" sz="4400" dirty="0">
                <a:solidFill>
                  <a:srgbClr val="18345D"/>
                </a:solidFill>
              </a:rPr>
              <a:t>SAMHSA guidance</a:t>
            </a:r>
            <a:br>
              <a:rPr lang="en-US" sz="4400" dirty="0">
                <a:solidFill>
                  <a:srgbClr val="18345D"/>
                </a:solidFill>
              </a:rPr>
            </a:br>
            <a:r>
              <a:rPr lang="en-US" sz="4400" dirty="0">
                <a:solidFill>
                  <a:srgbClr val="18345D"/>
                </a:solidFill>
              </a:rPr>
              <a:t>and Part 2</a:t>
            </a:r>
          </a:p>
        </p:txBody>
      </p:sp>
    </p:spTree>
    <p:extLst>
      <p:ext uri="{BB962C8B-B14F-4D97-AF65-F5344CB8AC3E}">
        <p14:creationId xmlns:p14="http://schemas.microsoft.com/office/powerpoint/2010/main" val="7017499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27699-AF04-4B46-9618-18D28F452CA9}"/>
              </a:ext>
            </a:extLst>
          </p:cNvPr>
          <p:cNvSpPr>
            <a:spLocks noGrp="1"/>
          </p:cNvSpPr>
          <p:nvPr>
            <p:ph type="title"/>
          </p:nvPr>
        </p:nvSpPr>
        <p:spPr>
          <a:xfrm>
            <a:off x="457200" y="737416"/>
            <a:ext cx="8153400" cy="1066800"/>
          </a:xfrm>
        </p:spPr>
        <p:txBody>
          <a:bodyPr>
            <a:normAutofit fontScale="90000"/>
          </a:bodyPr>
          <a:lstStyle/>
          <a:p>
            <a:r>
              <a:rPr lang="en-US" b="1" dirty="0"/>
              <a:t>Quick Review: 42 CFR § 2.51 Medical Emergencies</a:t>
            </a:r>
          </a:p>
        </p:txBody>
      </p:sp>
      <p:sp>
        <p:nvSpPr>
          <p:cNvPr id="3" name="Content Placeholder 2">
            <a:extLst>
              <a:ext uri="{FF2B5EF4-FFF2-40B4-BE49-F238E27FC236}">
                <a16:creationId xmlns:a16="http://schemas.microsoft.com/office/drawing/2014/main" id="{28B39FC1-73E6-E746-A50A-719F7C232C4F}"/>
              </a:ext>
            </a:extLst>
          </p:cNvPr>
          <p:cNvSpPr>
            <a:spLocks noGrp="1"/>
          </p:cNvSpPr>
          <p:nvPr>
            <p:ph idx="1"/>
          </p:nvPr>
        </p:nvSpPr>
        <p:spPr>
          <a:xfrm>
            <a:off x="457200" y="1986112"/>
            <a:ext cx="8153400" cy="4483510"/>
          </a:xfrm>
        </p:spPr>
        <p:txBody>
          <a:bodyPr>
            <a:normAutofit/>
          </a:bodyPr>
          <a:lstStyle/>
          <a:p>
            <a:pPr marL="0" indent="0">
              <a:buNone/>
            </a:pPr>
            <a:r>
              <a:rPr lang="en-US" dirty="0"/>
              <a:t>Part 2 permits disclosures w/o written consent to medical personnel in order to treat a </a:t>
            </a:r>
            <a:r>
              <a:rPr lang="en-US" b="1" i="1" dirty="0">
                <a:solidFill>
                  <a:srgbClr val="18345D"/>
                </a:solidFill>
              </a:rPr>
              <a:t>bona fide </a:t>
            </a:r>
            <a:r>
              <a:rPr lang="en-US" b="1" dirty="0">
                <a:solidFill>
                  <a:srgbClr val="18345D"/>
                </a:solidFill>
              </a:rPr>
              <a:t>medical emergency</a:t>
            </a:r>
          </a:p>
          <a:p>
            <a:pPr lvl="1"/>
            <a:r>
              <a:rPr lang="en-US" dirty="0"/>
              <a:t>Information may be re-disclosed for treatment purposes</a:t>
            </a:r>
          </a:p>
          <a:p>
            <a:pPr lvl="1"/>
            <a:r>
              <a:rPr lang="en-US" dirty="0"/>
              <a:t>Cannot use this provision to “override” patient’s objection to a disclosure</a:t>
            </a:r>
          </a:p>
          <a:p>
            <a:pPr lvl="1"/>
            <a:r>
              <a:rPr lang="en-US" b="1" dirty="0"/>
              <a:t>Part 2 program must make note in patient file regarding disclosure</a:t>
            </a:r>
          </a:p>
        </p:txBody>
      </p:sp>
    </p:spTree>
    <p:extLst>
      <p:ext uri="{BB962C8B-B14F-4D97-AF65-F5344CB8AC3E}">
        <p14:creationId xmlns:p14="http://schemas.microsoft.com/office/powerpoint/2010/main" val="26228138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SAMHSA Guidance: COVID-19</a:t>
            </a:r>
          </a:p>
        </p:txBody>
      </p:sp>
      <p:sp>
        <p:nvSpPr>
          <p:cNvPr id="3" name="Content Placeholder 2"/>
          <p:cNvSpPr>
            <a:spLocks noGrp="1"/>
          </p:cNvSpPr>
          <p:nvPr>
            <p:ph idx="1"/>
          </p:nvPr>
        </p:nvSpPr>
        <p:spPr/>
        <p:txBody>
          <a:bodyPr>
            <a:normAutofit/>
          </a:bodyPr>
          <a:lstStyle/>
          <a:p>
            <a:pPr marL="0" indent="0">
              <a:buNone/>
            </a:pPr>
            <a:r>
              <a:rPr lang="en-US" dirty="0">
                <a:hlinkClick r:id="rId3"/>
              </a:rPr>
              <a:t>SAMHSA’s COVID-19 Part 2 Guidance</a:t>
            </a:r>
            <a:r>
              <a:rPr lang="en-US" dirty="0"/>
              <a:t> emphasizes that providers have discretion to determine whether </a:t>
            </a:r>
            <a:r>
              <a:rPr lang="en-US" i="1" dirty="0"/>
              <a:t>bona fide </a:t>
            </a:r>
            <a:r>
              <a:rPr lang="en-US" dirty="0"/>
              <a:t>medical emergency exists</a:t>
            </a:r>
          </a:p>
          <a:p>
            <a:pPr marL="457200" lvl="1" indent="0">
              <a:buNone/>
            </a:pPr>
            <a:endParaRPr lang="en-US" dirty="0"/>
          </a:p>
          <a:p>
            <a:endParaRPr lang="en-US" dirty="0"/>
          </a:p>
          <a:p>
            <a:endParaRPr lang="en-US" dirty="0"/>
          </a:p>
        </p:txBody>
      </p:sp>
    </p:spTree>
    <p:extLst>
      <p:ext uri="{BB962C8B-B14F-4D97-AF65-F5344CB8AC3E}">
        <p14:creationId xmlns:p14="http://schemas.microsoft.com/office/powerpoint/2010/main" val="22161322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00278"/>
            <a:ext cx="8343900" cy="1066800"/>
          </a:xfrm>
        </p:spPr>
        <p:txBody>
          <a:bodyPr>
            <a:normAutofit/>
          </a:bodyPr>
          <a:lstStyle/>
          <a:p>
            <a:r>
              <a:rPr lang="en-US" b="1" dirty="0">
                <a:solidFill>
                  <a:srgbClr val="18345D"/>
                </a:solidFill>
              </a:rPr>
              <a:t>Key Points</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081B44-B4C0-4E41-A8D7-7662849E1A9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8" name="Rectangle: Rounded Corners 7">
            <a:extLst>
              <a:ext uri="{FF2B5EF4-FFF2-40B4-BE49-F238E27FC236}">
                <a16:creationId xmlns:a16="http://schemas.microsoft.com/office/drawing/2014/main" id="{A4AF3272-6B80-49B1-BFBA-19451FF77F25}"/>
              </a:ext>
            </a:extLst>
          </p:cNvPr>
          <p:cNvSpPr/>
          <p:nvPr/>
        </p:nvSpPr>
        <p:spPr>
          <a:xfrm>
            <a:off x="583488" y="1853727"/>
            <a:ext cx="8008062" cy="1353456"/>
          </a:xfrm>
          <a:prstGeom prst="roundRect">
            <a:avLst/>
          </a:prstGeom>
          <a:solidFill>
            <a:srgbClr val="1E3464"/>
          </a:solidFill>
          <a:ln>
            <a:solidFill>
              <a:srgbClr val="6FC1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SAMHSA has </a:t>
            </a:r>
            <a:r>
              <a:rPr kumimoji="0" lang="en-US" sz="2200" b="1" i="0" u="sng"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not</a:t>
            </a:r>
            <a:r>
              <a:rPr kumimoji="0" lang="en-US" sz="2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eliminated Part 2’s requirements for written consent to share information</a:t>
            </a:r>
            <a:endParaRPr kumimoji="0" lang="en-US" sz="2200" b="1"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 name="Rectangle: Rounded Corners 6">
            <a:extLst>
              <a:ext uri="{FF2B5EF4-FFF2-40B4-BE49-F238E27FC236}">
                <a16:creationId xmlns:a16="http://schemas.microsoft.com/office/drawing/2014/main" id="{3ED6CF34-825D-4FB4-B3B1-E264E1514F40}"/>
              </a:ext>
            </a:extLst>
          </p:cNvPr>
          <p:cNvSpPr/>
          <p:nvPr/>
        </p:nvSpPr>
        <p:spPr>
          <a:xfrm>
            <a:off x="567680" y="3386265"/>
            <a:ext cx="8023869" cy="1400090"/>
          </a:xfrm>
          <a:prstGeom prst="roundRect">
            <a:avLst/>
          </a:prstGeom>
          <a:solidFill>
            <a:srgbClr val="1E3464"/>
          </a:solidFill>
          <a:ln>
            <a:solidFill>
              <a:srgbClr val="6FC1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As before - no consent is required in a medical emergency, but SAMHSA has emphasized that providers may determine COVID-19 may meet the requirements </a:t>
            </a:r>
          </a:p>
        </p:txBody>
      </p:sp>
      <p:sp>
        <p:nvSpPr>
          <p:cNvPr id="12" name="Rectangle: Rounded Corners 11">
            <a:extLst>
              <a:ext uri="{FF2B5EF4-FFF2-40B4-BE49-F238E27FC236}">
                <a16:creationId xmlns:a16="http://schemas.microsoft.com/office/drawing/2014/main" id="{27283648-E3C7-44D9-9516-B681CCAE0D17}"/>
              </a:ext>
            </a:extLst>
          </p:cNvPr>
          <p:cNvSpPr/>
          <p:nvPr/>
        </p:nvSpPr>
        <p:spPr>
          <a:xfrm>
            <a:off x="583487" y="4932876"/>
            <a:ext cx="8008061" cy="1125024"/>
          </a:xfrm>
          <a:prstGeom prst="roundRect">
            <a:avLst/>
          </a:prstGeom>
          <a:solidFill>
            <a:srgbClr val="1E3464"/>
          </a:solidFill>
          <a:ln>
            <a:solidFill>
              <a:srgbClr val="6FC1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E-signatures and photocopied signatures are okay!</a:t>
            </a:r>
          </a:p>
        </p:txBody>
      </p:sp>
    </p:spTree>
    <p:custDataLst>
      <p:tags r:id="rId1"/>
    </p:custDataLst>
    <p:extLst>
      <p:ext uri="{BB962C8B-B14F-4D97-AF65-F5344CB8AC3E}">
        <p14:creationId xmlns:p14="http://schemas.microsoft.com/office/powerpoint/2010/main" val="19347094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72000"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83551" y="4633546"/>
            <a:ext cx="8579094"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F2293BF1-678D-4537-AFE6-8564EF1D7B7C}"/>
              </a:ext>
            </a:extLst>
          </p:cNvPr>
          <p:cNvSpPr>
            <a:spLocks noGrp="1"/>
          </p:cNvSpPr>
          <p:nvPr>
            <p:ph type="title"/>
          </p:nvPr>
        </p:nvSpPr>
        <p:spPr>
          <a:xfrm>
            <a:off x="395653" y="4633546"/>
            <a:ext cx="8354891" cy="1053539"/>
          </a:xfrm>
        </p:spPr>
        <p:txBody>
          <a:bodyPr vert="horz" lIns="91440" tIns="45720" rIns="91440" bIns="45720" rtlCol="0" anchor="b">
            <a:normAutofit/>
          </a:bodyPr>
          <a:lstStyle/>
          <a:p>
            <a:pPr>
              <a:lnSpc>
                <a:spcPct val="90000"/>
              </a:lnSpc>
            </a:pPr>
            <a:r>
              <a:rPr lang="en-US" sz="4700" b="1" dirty="0">
                <a:solidFill>
                  <a:srgbClr val="6BD0E7"/>
                </a:solidFill>
                <a:latin typeface="+mj-lt"/>
                <a:cs typeface="+mj-cs"/>
              </a:rPr>
              <a:t>CoE-PHI Telehealth Resources</a:t>
            </a:r>
          </a:p>
        </p:txBody>
      </p:sp>
      <p:pic>
        <p:nvPicPr>
          <p:cNvPr id="5" name="Picture 4" descr="A screenshot of a social media post&#10;&#10;Description automatically generated">
            <a:extLst>
              <a:ext uri="{FF2B5EF4-FFF2-40B4-BE49-F238E27FC236}">
                <a16:creationId xmlns:a16="http://schemas.microsoft.com/office/drawing/2014/main" id="{7D7AFD29-4A14-4E73-94B2-6859B7980745}"/>
              </a:ext>
            </a:extLst>
          </p:cNvPr>
          <p:cNvPicPr>
            <a:picLocks noChangeAspect="1"/>
          </p:cNvPicPr>
          <p:nvPr/>
        </p:nvPicPr>
        <p:blipFill>
          <a:blip r:embed="rId3"/>
          <a:stretch>
            <a:fillRect/>
          </a:stretch>
        </p:blipFill>
        <p:spPr>
          <a:xfrm>
            <a:off x="716926" y="193363"/>
            <a:ext cx="3138144" cy="3997637"/>
          </a:xfrm>
          <a:prstGeom prst="rect">
            <a:avLst/>
          </a:prstGeom>
        </p:spPr>
      </p:pic>
      <p:pic>
        <p:nvPicPr>
          <p:cNvPr id="4" name="Picture 3" descr="A screenshot of a social media post&#10;&#10;Description automatically generated">
            <a:extLst>
              <a:ext uri="{FF2B5EF4-FFF2-40B4-BE49-F238E27FC236}">
                <a16:creationId xmlns:a16="http://schemas.microsoft.com/office/drawing/2014/main" id="{E02DE8BD-9865-4B3C-8D21-1E779EAB2B88}"/>
              </a:ext>
            </a:extLst>
          </p:cNvPr>
          <p:cNvPicPr>
            <a:picLocks noChangeAspect="1"/>
          </p:cNvPicPr>
          <p:nvPr/>
        </p:nvPicPr>
        <p:blipFill>
          <a:blip r:embed="rId4"/>
          <a:stretch>
            <a:fillRect/>
          </a:stretch>
        </p:blipFill>
        <p:spPr>
          <a:xfrm>
            <a:off x="5288929" y="193363"/>
            <a:ext cx="3138144" cy="3997637"/>
          </a:xfrm>
          <a:prstGeom prst="rect">
            <a:avLst/>
          </a:prstGeom>
        </p:spPr>
      </p:pic>
      <p:cxnSp>
        <p:nvCxnSpPr>
          <p:cNvPr id="14" name="Straight Connector 13">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657350" y="5738691"/>
            <a:ext cx="58293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1CB71A23-1227-4ABE-86C8-0682FFBE5F7B}"/>
              </a:ext>
            </a:extLst>
          </p:cNvPr>
          <p:cNvSpPr txBox="1"/>
          <p:nvPr/>
        </p:nvSpPr>
        <p:spPr>
          <a:xfrm>
            <a:off x="395653" y="5854331"/>
            <a:ext cx="8354891" cy="5078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5"/>
              </a:rPr>
              <a:t>Video - Tips to Keep Your Telehealth Visit Private</a:t>
            </a:r>
            <a:endParaRPr kumimoji="0" lang="en-US" sz="27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 name="TextBox 2">
            <a:extLst>
              <a:ext uri="{FF2B5EF4-FFF2-40B4-BE49-F238E27FC236}">
                <a16:creationId xmlns:a16="http://schemas.microsoft.com/office/drawing/2014/main" id="{9D9C4A0F-57A6-4E13-8E13-940E0FEDDD58}"/>
              </a:ext>
            </a:extLst>
          </p:cNvPr>
          <p:cNvSpPr txBox="1"/>
          <p:nvPr/>
        </p:nvSpPr>
        <p:spPr>
          <a:xfrm>
            <a:off x="533400" y="4135349"/>
            <a:ext cx="3733798"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hlinkClick r:id="rId6"/>
              </a:rPr>
              <a:t>Link to Provider TH Tips</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TextBox 10">
            <a:extLst>
              <a:ext uri="{FF2B5EF4-FFF2-40B4-BE49-F238E27FC236}">
                <a16:creationId xmlns:a16="http://schemas.microsoft.com/office/drawing/2014/main" id="{D393841A-77AC-466C-AE70-2F2BA0F9EECB}"/>
              </a:ext>
            </a:extLst>
          </p:cNvPr>
          <p:cNvSpPr txBox="1"/>
          <p:nvPr/>
        </p:nvSpPr>
        <p:spPr>
          <a:xfrm>
            <a:off x="5105402" y="4114800"/>
            <a:ext cx="3733798"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hlinkClick r:id="rId7"/>
              </a:rPr>
              <a:t>Link to Client TH Tips</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51048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72639" y="890182"/>
            <a:ext cx="3805850" cy="584775"/>
          </a:xfrm>
          <a:prstGeom prst="rect">
            <a:avLst/>
          </a:prstGeom>
        </p:spPr>
        <p:txBody>
          <a:bodyPr wrap="square">
            <a:spAutoFit/>
          </a:bodyPr>
          <a:lstStyle/>
          <a:p>
            <a:pPr algn="ctr"/>
            <a:r>
              <a:rPr lang="en-US" altLang="en-US" sz="3200" b="1" dirty="0">
                <a:solidFill>
                  <a:srgbClr val="FFFF00"/>
                </a:solidFill>
                <a:latin typeface="Helvetica" panose="020B0604020202020204" pitchFamily="34" charset="0"/>
                <a:ea typeface="Verdana" panose="020B0604030504040204" pitchFamily="34" charset="0"/>
                <a:cs typeface="Helvetica" panose="020B0604020202020204" pitchFamily="34" charset="0"/>
              </a:rPr>
              <a:t>Project Successes</a:t>
            </a:r>
            <a:endParaRPr lang="en-US" sz="3200" dirty="0">
              <a:solidFill>
                <a:srgbClr val="FFFF00"/>
              </a:solidFill>
              <a:latin typeface="Helvetica" panose="020B0604020202020204" pitchFamily="34" charset="0"/>
              <a:cs typeface="Helvetica" panose="020B0604020202020204" pitchFamily="34" charset="0"/>
            </a:endParaRPr>
          </a:p>
        </p:txBody>
      </p:sp>
      <p:sp>
        <p:nvSpPr>
          <p:cNvPr id="3" name="Rectangle 2"/>
          <p:cNvSpPr/>
          <p:nvPr/>
        </p:nvSpPr>
        <p:spPr>
          <a:xfrm>
            <a:off x="765611" y="1644495"/>
            <a:ext cx="7258716" cy="2308324"/>
          </a:xfrm>
          <a:prstGeom prst="rect">
            <a:avLst/>
          </a:prstGeom>
        </p:spPr>
        <p:txBody>
          <a:bodyPr wrap="square">
            <a:spAutoFit/>
          </a:bodyPr>
          <a:lstStyle/>
          <a:p>
            <a:pPr marL="285750" indent="-285750">
              <a:buFont typeface="Arial" panose="020B0604020202020204" pitchFamily="34" charset="0"/>
              <a:buChar char="•"/>
            </a:pPr>
            <a:r>
              <a:rPr lang="en-US" altLang="en-US" sz="1600" dirty="0">
                <a:solidFill>
                  <a:schemeClr val="accent4"/>
                </a:solidFill>
              </a:rPr>
              <a:t>Using Fed Ex and couriers to enroll clients without physically being in front of them</a:t>
            </a:r>
          </a:p>
          <a:p>
            <a:pPr marL="285750" indent="-285750">
              <a:buFont typeface="Arial" panose="020B0604020202020204" pitchFamily="34" charset="0"/>
              <a:buChar char="•"/>
            </a:pPr>
            <a:r>
              <a:rPr lang="en-US" altLang="en-US" sz="1600" dirty="0">
                <a:solidFill>
                  <a:schemeClr val="accent4"/>
                </a:solidFill>
              </a:rPr>
              <a:t>Open Fridays have given clients added schedule flexibility to meet with counselors</a:t>
            </a:r>
          </a:p>
          <a:p>
            <a:pPr marL="285750" indent="-285750">
              <a:buFont typeface="Arial" panose="020B0604020202020204" pitchFamily="34" charset="0"/>
              <a:buChar char="•"/>
            </a:pPr>
            <a:r>
              <a:rPr lang="en-US" altLang="en-US" sz="1600" dirty="0">
                <a:solidFill>
                  <a:schemeClr val="accent4"/>
                </a:solidFill>
              </a:rPr>
              <a:t>Expanded counseling services to include couples and family as an adjunct to Substance Abuse Counseling</a:t>
            </a:r>
          </a:p>
          <a:p>
            <a:pPr marL="285750" indent="-285750">
              <a:buFont typeface="Arial" panose="020B0604020202020204" pitchFamily="34" charset="0"/>
              <a:buChar char="•"/>
            </a:pPr>
            <a:r>
              <a:rPr lang="en-US" altLang="en-US" sz="1600" dirty="0">
                <a:solidFill>
                  <a:schemeClr val="accent4"/>
                </a:solidFill>
              </a:rPr>
              <a:t>Ability to coordinate services across the state in a cost-effective manner</a:t>
            </a:r>
          </a:p>
          <a:p>
            <a:pPr marL="285750" indent="-285750">
              <a:buFont typeface="Arial" panose="020B0604020202020204" pitchFamily="34" charset="0"/>
              <a:buChar char="•"/>
            </a:pPr>
            <a:r>
              <a:rPr lang="en-US" altLang="en-US" sz="1600" dirty="0">
                <a:solidFill>
                  <a:schemeClr val="accent4"/>
                </a:solidFill>
              </a:rPr>
              <a:t>Contract with local homeless provider to provide Behavioral Tele-Health to their clients</a:t>
            </a:r>
          </a:p>
        </p:txBody>
      </p:sp>
      <p:sp>
        <p:nvSpPr>
          <p:cNvPr id="4" name="Rectangle 3"/>
          <p:cNvSpPr/>
          <p:nvPr/>
        </p:nvSpPr>
        <p:spPr>
          <a:xfrm>
            <a:off x="765611" y="3783802"/>
            <a:ext cx="7034781" cy="1569660"/>
          </a:xfrm>
          <a:prstGeom prst="rect">
            <a:avLst/>
          </a:prstGeom>
        </p:spPr>
        <p:txBody>
          <a:bodyPr wrap="square">
            <a:spAutoFit/>
          </a:bodyPr>
          <a:lstStyle/>
          <a:p>
            <a:pPr marL="285750" indent="-285750">
              <a:buFont typeface="Arial" panose="020B0604020202020204" pitchFamily="34" charset="0"/>
              <a:buChar char="•"/>
              <a:defRPr/>
            </a:pPr>
            <a:r>
              <a:rPr lang="en-US" sz="1600" dirty="0">
                <a:solidFill>
                  <a:schemeClr val="accent4"/>
                </a:solidFill>
              </a:rPr>
              <a:t>Increased Infrastructure, i.e., agency Wi-Fi</a:t>
            </a:r>
          </a:p>
          <a:p>
            <a:pPr marL="285750" indent="-285750">
              <a:buFont typeface="Arial" panose="020B0604020202020204" pitchFamily="34" charset="0"/>
              <a:buChar char="•"/>
              <a:defRPr/>
            </a:pPr>
            <a:r>
              <a:rPr lang="en-US" sz="1600" dirty="0">
                <a:solidFill>
                  <a:schemeClr val="accent4"/>
                </a:solidFill>
              </a:rPr>
              <a:t>Qualified </a:t>
            </a:r>
            <a:r>
              <a:rPr lang="en-US" altLang="en-US" sz="1600" dirty="0">
                <a:solidFill>
                  <a:schemeClr val="accent4"/>
                </a:solidFill>
              </a:rPr>
              <a:t>Behavioral Tele-Health </a:t>
            </a:r>
            <a:r>
              <a:rPr lang="en-US" sz="1600" dirty="0">
                <a:solidFill>
                  <a:schemeClr val="accent4"/>
                </a:solidFill>
              </a:rPr>
              <a:t>Counselors Across the Agency</a:t>
            </a:r>
          </a:p>
          <a:p>
            <a:pPr marL="285750" indent="-285750">
              <a:buFont typeface="Arial" panose="020B0604020202020204" pitchFamily="34" charset="0"/>
              <a:buChar char="•"/>
              <a:defRPr/>
            </a:pPr>
            <a:r>
              <a:rPr lang="en-US" sz="1600" dirty="0">
                <a:solidFill>
                  <a:schemeClr val="accent4"/>
                </a:solidFill>
              </a:rPr>
              <a:t>Expand technology to all programs across the agency including Adolescent Services</a:t>
            </a:r>
          </a:p>
          <a:p>
            <a:pPr marL="285750" indent="-285750">
              <a:buFont typeface="Arial" panose="020B0604020202020204" pitchFamily="34" charset="0"/>
              <a:buChar char="•"/>
              <a:defRPr/>
            </a:pPr>
            <a:r>
              <a:rPr lang="en-US" sz="1600" dirty="0">
                <a:solidFill>
                  <a:schemeClr val="accent4"/>
                </a:solidFill>
              </a:rPr>
              <a:t>Trained Community Mental Provider therapists for co-occurring client treatment across organizations </a:t>
            </a:r>
          </a:p>
        </p:txBody>
      </p:sp>
    </p:spTree>
    <p:extLst>
      <p:ext uri="{BB962C8B-B14F-4D97-AF65-F5344CB8AC3E}">
        <p14:creationId xmlns:p14="http://schemas.microsoft.com/office/powerpoint/2010/main" val="13659478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3C68B1-7084-42D2-A272-971D6BDA181A}"/>
              </a:ext>
            </a:extLst>
          </p:cNvPr>
          <p:cNvSpPr>
            <a:spLocks noGrp="1"/>
          </p:cNvSpPr>
          <p:nvPr>
            <p:ph type="title"/>
          </p:nvPr>
        </p:nvSpPr>
        <p:spPr>
          <a:xfrm>
            <a:off x="777239" y="3654107"/>
            <a:ext cx="7351713" cy="1373606"/>
          </a:xfrm>
        </p:spPr>
        <p:txBody>
          <a:bodyPr>
            <a:noAutofit/>
          </a:bodyPr>
          <a:lstStyle/>
          <a:p>
            <a:r>
              <a:rPr lang="en-US" sz="4400" dirty="0">
                <a:solidFill>
                  <a:srgbClr val="18345D"/>
                </a:solidFill>
              </a:rPr>
              <a:t>Q&amp;A and Discussion</a:t>
            </a:r>
          </a:p>
        </p:txBody>
      </p:sp>
    </p:spTree>
    <p:extLst>
      <p:ext uri="{BB962C8B-B14F-4D97-AF65-F5344CB8AC3E}">
        <p14:creationId xmlns:p14="http://schemas.microsoft.com/office/powerpoint/2010/main" val="41912266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639043"/>
            <a:ext cx="8153400" cy="863540"/>
          </a:xfrm>
        </p:spPr>
        <p:txBody>
          <a:bodyPr>
            <a:normAutofit/>
          </a:bodyPr>
          <a:lstStyle/>
          <a:p>
            <a:pPr algn="ctr"/>
            <a:r>
              <a:rPr lang="en-US" sz="4500" b="1" dirty="0"/>
              <a:t>Accessing the CoE-PHI</a:t>
            </a:r>
          </a:p>
        </p:txBody>
      </p:sp>
      <p:sp>
        <p:nvSpPr>
          <p:cNvPr id="3" name="Content Placeholder 2"/>
          <p:cNvSpPr>
            <a:spLocks noGrp="1"/>
          </p:cNvSpPr>
          <p:nvPr>
            <p:ph idx="1"/>
          </p:nvPr>
        </p:nvSpPr>
        <p:spPr>
          <a:xfrm>
            <a:off x="266700" y="1700223"/>
            <a:ext cx="4267201" cy="3357552"/>
          </a:xfrm>
        </p:spPr>
        <p:txBody>
          <a:bodyPr>
            <a:normAutofit/>
          </a:bodyPr>
          <a:lstStyle/>
          <a:p>
            <a:pPr marL="0" lvl="0" indent="0">
              <a:spcBef>
                <a:spcPts val="0"/>
              </a:spcBef>
              <a:buNone/>
              <a:defRPr/>
            </a:pPr>
            <a:r>
              <a:rPr lang="en-US" b="1" dirty="0">
                <a:solidFill>
                  <a:srgbClr val="002D73"/>
                </a:solidFill>
              </a:rPr>
              <a:t>Request TA</a:t>
            </a:r>
          </a:p>
          <a:p>
            <a:pPr marL="0" lvl="0" indent="0">
              <a:spcBef>
                <a:spcPts val="0"/>
              </a:spcBef>
              <a:buNone/>
            </a:pPr>
            <a:r>
              <a:rPr lang="en-US" sz="1600" dirty="0">
                <a:hlinkClick r:id="rId4"/>
              </a:rPr>
              <a:t>coephi.org/technical-assistance</a:t>
            </a:r>
            <a:endParaRPr lang="en-US" sz="1600" dirty="0"/>
          </a:p>
          <a:p>
            <a:pPr marL="0" marR="0" lvl="0" indent="0" defTabSz="914400" eaLnBrk="1" fontAlgn="auto" latinLnBrk="0" hangingPunct="1">
              <a:lnSpc>
                <a:spcPct val="100000"/>
              </a:lnSpc>
              <a:spcBef>
                <a:spcPts val="0"/>
              </a:spcBef>
              <a:spcAft>
                <a:spcPts val="0"/>
              </a:spcAft>
              <a:buClrTx/>
              <a:buSzTx/>
              <a:buFontTx/>
              <a:buNone/>
              <a:tabLst/>
              <a:defRPr/>
            </a:pPr>
            <a:endParaRPr lang="en-US" sz="2000" b="1" dirty="0"/>
          </a:p>
          <a:p>
            <a:pPr marL="0" marR="0" indent="0" fontAlgn="auto">
              <a:lnSpc>
                <a:spcPct val="100000"/>
              </a:lnSpc>
              <a:spcBef>
                <a:spcPts val="0"/>
              </a:spcBef>
              <a:spcAft>
                <a:spcPts val="0"/>
              </a:spcAft>
              <a:buClrTx/>
              <a:buSzTx/>
              <a:buNone/>
              <a:tabLst/>
              <a:defRPr/>
            </a:pPr>
            <a:r>
              <a:rPr lang="en-US" b="1" dirty="0">
                <a:solidFill>
                  <a:srgbClr val="002D73"/>
                </a:solidFill>
              </a:rPr>
              <a:t>Resource Library</a:t>
            </a:r>
          </a:p>
          <a:p>
            <a:pPr marL="0" lvl="0" indent="0">
              <a:spcBef>
                <a:spcPts val="0"/>
              </a:spcBef>
              <a:buNone/>
            </a:pPr>
            <a:r>
              <a:rPr lang="en-US" sz="1600" dirty="0">
                <a:hlinkClick r:id="rId5"/>
              </a:rPr>
              <a:t>coephi.org/resource-center</a:t>
            </a:r>
            <a:r>
              <a:rPr lang="en-US" sz="1600" dirty="0"/>
              <a:t> </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sp>
        <p:nvSpPr>
          <p:cNvPr id="5" name="Slide Number Placeholder 4"/>
          <p:cNvSpPr>
            <a:spLocks noGrp="1"/>
          </p:cNvSpPr>
          <p:nvPr>
            <p:ph type="sldNum" sz="quarter" idx="12"/>
          </p:nvPr>
        </p:nvSpPr>
        <p:spPr>
          <a:xfrm>
            <a:off x="6553200" y="6356350"/>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081B44-B4C0-4E41-A8D7-7662849E1A9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6" name="Picture 5">
            <a:extLst>
              <a:ext uri="{FF2B5EF4-FFF2-40B4-BE49-F238E27FC236}">
                <a16:creationId xmlns:a16="http://schemas.microsoft.com/office/drawing/2014/main" id="{64001D32-471B-4321-9A9A-F50D35093AFF}"/>
              </a:ext>
            </a:extLst>
          </p:cNvPr>
          <p:cNvPicPr>
            <a:picLocks noChangeAspect="1"/>
          </p:cNvPicPr>
          <p:nvPr/>
        </p:nvPicPr>
        <p:blipFill>
          <a:blip r:embed="rId6"/>
          <a:stretch>
            <a:fillRect/>
          </a:stretch>
        </p:blipFill>
        <p:spPr>
          <a:xfrm>
            <a:off x="4343400" y="1781175"/>
            <a:ext cx="4103454" cy="4298142"/>
          </a:xfrm>
          <a:prstGeom prst="rect">
            <a:avLst/>
          </a:prstGeom>
        </p:spPr>
      </p:pic>
      <p:sp>
        <p:nvSpPr>
          <p:cNvPr id="7" name="Rectangle: Rounded Corners 6">
            <a:extLst>
              <a:ext uri="{FF2B5EF4-FFF2-40B4-BE49-F238E27FC236}">
                <a16:creationId xmlns:a16="http://schemas.microsoft.com/office/drawing/2014/main" id="{559B6ED1-785D-4F6E-80D7-D7BC2C6BEEB9}"/>
              </a:ext>
            </a:extLst>
          </p:cNvPr>
          <p:cNvSpPr/>
          <p:nvPr/>
        </p:nvSpPr>
        <p:spPr>
          <a:xfrm>
            <a:off x="266700" y="4057649"/>
            <a:ext cx="3189019" cy="1914525"/>
          </a:xfrm>
          <a:prstGeom prst="roundRect">
            <a:avLst/>
          </a:prstGeom>
          <a:solidFill>
            <a:srgbClr val="1E3464"/>
          </a:solidFill>
          <a:ln>
            <a:solidFill>
              <a:srgbClr val="6FC1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1" u="none" strike="noStrike" kern="1200" cap="none" spc="0" normalizeH="0" baseline="0" noProof="0" dirty="0">
                <a:ln>
                  <a:noFill/>
                </a:ln>
                <a:solidFill>
                  <a:srgbClr val="00B0F0"/>
                </a:solidFill>
                <a:effectLst/>
                <a:uLnTx/>
                <a:uFillTx/>
                <a:latin typeface="Calibri"/>
                <a:ea typeface="+mn-ea"/>
                <a:cs typeface="+mn-cs"/>
              </a:rPr>
              <a:t>Discussing privacy protections helps the care team to provide the best possible care.</a:t>
            </a:r>
            <a:endParaRPr kumimoji="0" lang="en-CA" sz="2200" b="1" i="1"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endParaRPr>
          </a:p>
        </p:txBody>
      </p:sp>
    </p:spTree>
    <p:custDataLst>
      <p:tags r:id="rId1"/>
    </p:custDataLst>
    <p:extLst>
      <p:ext uri="{BB962C8B-B14F-4D97-AF65-F5344CB8AC3E}">
        <p14:creationId xmlns:p14="http://schemas.microsoft.com/office/powerpoint/2010/main" val="41815594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C1B43-7010-499F-83BD-311FEA3BBA15}"/>
              </a:ext>
            </a:extLst>
          </p:cNvPr>
          <p:cNvSpPr>
            <a:spLocks noGrp="1"/>
          </p:cNvSpPr>
          <p:nvPr>
            <p:ph type="title"/>
          </p:nvPr>
        </p:nvSpPr>
        <p:spPr/>
        <p:txBody>
          <a:bodyPr/>
          <a:lstStyle/>
          <a:p>
            <a:r>
              <a:rPr lang="en-US" b="1" dirty="0"/>
              <a:t>Webinar Evaluation</a:t>
            </a:r>
          </a:p>
        </p:txBody>
      </p:sp>
      <p:sp>
        <p:nvSpPr>
          <p:cNvPr id="3" name="Content Placeholder 2">
            <a:extLst>
              <a:ext uri="{FF2B5EF4-FFF2-40B4-BE49-F238E27FC236}">
                <a16:creationId xmlns:a16="http://schemas.microsoft.com/office/drawing/2014/main" id="{031FFBD0-43A0-43C9-A735-B22FD65AE502}"/>
              </a:ext>
            </a:extLst>
          </p:cNvPr>
          <p:cNvSpPr>
            <a:spLocks noGrp="1"/>
          </p:cNvSpPr>
          <p:nvPr>
            <p:ph idx="1"/>
          </p:nvPr>
        </p:nvSpPr>
        <p:spPr/>
        <p:txBody>
          <a:bodyPr/>
          <a:lstStyle/>
          <a:p>
            <a:pPr marL="0" indent="0">
              <a:buNone/>
            </a:pPr>
            <a:r>
              <a:rPr lang="en-US" i="1" dirty="0"/>
              <a:t>Following the conclusion of this webinar, you will be sent a link to complete a brief evaluation. </a:t>
            </a:r>
          </a:p>
          <a:p>
            <a:pPr marL="0" indent="0">
              <a:buNone/>
            </a:pPr>
            <a:endParaRPr lang="en-US" i="1" dirty="0"/>
          </a:p>
          <a:p>
            <a:pPr marL="0" indent="0" algn="ctr">
              <a:buNone/>
            </a:pPr>
            <a:r>
              <a:rPr lang="en-US" b="1" i="1" dirty="0">
                <a:solidFill>
                  <a:srgbClr val="6BD0E7"/>
                </a:solidFill>
              </a:rPr>
              <a:t>We value your opinion- please take the time to complete our evaluation!</a:t>
            </a:r>
          </a:p>
        </p:txBody>
      </p:sp>
    </p:spTree>
    <p:extLst>
      <p:ext uri="{BB962C8B-B14F-4D97-AF65-F5344CB8AC3E}">
        <p14:creationId xmlns:p14="http://schemas.microsoft.com/office/powerpoint/2010/main" val="20969167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6C6811-7560-4FB0-883A-40D2C79411D6}"/>
              </a:ext>
            </a:extLst>
          </p:cNvPr>
          <p:cNvSpPr>
            <a:spLocks noGrp="1"/>
          </p:cNvSpPr>
          <p:nvPr>
            <p:ph type="title"/>
          </p:nvPr>
        </p:nvSpPr>
        <p:spPr>
          <a:xfrm>
            <a:off x="381000" y="2819400"/>
            <a:ext cx="8153400" cy="1066800"/>
          </a:xfrm>
        </p:spPr>
        <p:txBody>
          <a:bodyPr>
            <a:normAutofit fontScale="90000"/>
          </a:bodyPr>
          <a:lstStyle/>
          <a:p>
            <a:r>
              <a:rPr lang="en-US" sz="5000" b="1" dirty="0">
                <a:solidFill>
                  <a:srgbClr val="18345D"/>
                </a:solidFill>
              </a:rPr>
              <a:t>THANK YOU!</a:t>
            </a:r>
            <a:br>
              <a:rPr lang="en-US" sz="5000" b="1" dirty="0">
                <a:solidFill>
                  <a:srgbClr val="18345D"/>
                </a:solidFill>
              </a:rPr>
            </a:br>
            <a:br>
              <a:rPr lang="en-US" sz="5000" b="1" dirty="0">
                <a:solidFill>
                  <a:srgbClr val="6BD0E7"/>
                </a:solidFill>
              </a:rPr>
            </a:br>
            <a:endParaRPr lang="en-US" sz="5000" b="1" dirty="0">
              <a:solidFill>
                <a:srgbClr val="6BD0E7"/>
              </a:solidFill>
            </a:endParaRPr>
          </a:p>
        </p:txBody>
      </p:sp>
    </p:spTree>
    <p:extLst>
      <p:ext uri="{BB962C8B-B14F-4D97-AF65-F5344CB8AC3E}">
        <p14:creationId xmlns:p14="http://schemas.microsoft.com/office/powerpoint/2010/main" val="12785881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30156" y="1174144"/>
            <a:ext cx="8191419" cy="803366"/>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lvl="0" algn="ctr" defTabSz="914400" eaLnBrk="0" hangingPunct="0">
              <a:lnSpc>
                <a:spcPct val="100000"/>
              </a:lnSpc>
              <a:spcBef>
                <a:spcPct val="20000"/>
              </a:spcBef>
            </a:pPr>
            <a:endParaRPr lang="en-US" sz="2400" kern="0" dirty="0">
              <a:solidFill>
                <a:srgbClr val="000000"/>
              </a:solidFill>
              <a:latin typeface="Arial"/>
              <a:ea typeface="+mn-ea"/>
              <a:cs typeface="Arial"/>
            </a:endParaRPr>
          </a:p>
          <a:p>
            <a:pPr lvl="0" algn="ctr" defTabSz="914400" eaLnBrk="0" hangingPunct="0">
              <a:lnSpc>
                <a:spcPct val="100000"/>
              </a:lnSpc>
              <a:spcBef>
                <a:spcPct val="20000"/>
              </a:spcBef>
            </a:pPr>
            <a:r>
              <a:rPr lang="en-US" sz="2400" kern="0" dirty="0">
                <a:solidFill>
                  <a:srgbClr val="000000"/>
                </a:solidFill>
                <a:latin typeface="Arial"/>
                <a:ea typeface="+mn-ea"/>
                <a:cs typeface="Arial"/>
              </a:rPr>
              <a:t>Required 20 hours of training for Florida CET with a </a:t>
            </a:r>
          </a:p>
          <a:p>
            <a:pPr lvl="0" algn="ctr" defTabSz="914400" eaLnBrk="0" hangingPunct="0">
              <a:lnSpc>
                <a:spcPct val="100000"/>
              </a:lnSpc>
              <a:spcBef>
                <a:spcPct val="20000"/>
              </a:spcBef>
            </a:pPr>
            <a:r>
              <a:rPr lang="en-US" sz="2400" kern="0" dirty="0">
                <a:solidFill>
                  <a:srgbClr val="000000"/>
                </a:solidFill>
                <a:latin typeface="Arial"/>
                <a:ea typeface="+mn-ea"/>
                <a:cs typeface="Arial"/>
              </a:rPr>
              <a:t>       Focus on Real World Experiences</a:t>
            </a:r>
          </a:p>
          <a:p>
            <a:pPr marL="342900" lvl="0" indent="-342900" defTabSz="914400" eaLnBrk="0" hangingPunct="0">
              <a:lnSpc>
                <a:spcPct val="100000"/>
              </a:lnSpc>
              <a:spcBef>
                <a:spcPct val="20000"/>
              </a:spcBef>
              <a:buFontTx/>
              <a:buChar char="•"/>
            </a:pPr>
            <a:r>
              <a:rPr lang="en-US" sz="2400" kern="0" dirty="0">
                <a:solidFill>
                  <a:srgbClr val="000000"/>
                </a:solidFill>
                <a:latin typeface="Arial"/>
                <a:ea typeface="+mn-ea"/>
                <a:cs typeface="Arial"/>
              </a:rPr>
              <a:t>In depth Coverage:</a:t>
            </a:r>
          </a:p>
          <a:p>
            <a:pPr marL="742950" lvl="1" indent="-285750">
              <a:spcBef>
                <a:spcPct val="20000"/>
              </a:spcBef>
              <a:buFontTx/>
              <a:buChar char="–"/>
            </a:pPr>
            <a:r>
              <a:rPr lang="en-US" sz="2000" kern="0" dirty="0">
                <a:solidFill>
                  <a:srgbClr val="000000"/>
                </a:solidFill>
                <a:latin typeface="Arial"/>
                <a:cs typeface="Arial"/>
              </a:rPr>
              <a:t>Ethics in Behavioral Tele-Health</a:t>
            </a:r>
          </a:p>
          <a:p>
            <a:pPr marL="742950" lvl="1" indent="-285750">
              <a:spcBef>
                <a:spcPct val="20000"/>
              </a:spcBef>
              <a:buFontTx/>
              <a:buChar char="–"/>
            </a:pPr>
            <a:r>
              <a:rPr lang="en-US" sz="2000" kern="0" dirty="0">
                <a:solidFill>
                  <a:srgbClr val="000000"/>
                </a:solidFill>
                <a:latin typeface="Arial"/>
                <a:cs typeface="Arial"/>
              </a:rPr>
              <a:t>Clinical Principles/Treatment Modalities</a:t>
            </a:r>
          </a:p>
          <a:p>
            <a:pPr marL="742950" lvl="1" indent="-285750">
              <a:spcBef>
                <a:spcPct val="20000"/>
              </a:spcBef>
              <a:buFontTx/>
              <a:buChar char="–"/>
            </a:pPr>
            <a:r>
              <a:rPr lang="en-US" sz="2000" kern="0" dirty="0">
                <a:solidFill>
                  <a:srgbClr val="000000"/>
                </a:solidFill>
                <a:latin typeface="Arial"/>
                <a:cs typeface="Arial"/>
              </a:rPr>
              <a:t>Legal and Jurisdictional Issues</a:t>
            </a:r>
          </a:p>
          <a:p>
            <a:pPr marL="742950" lvl="1" indent="-285750">
              <a:spcBef>
                <a:spcPct val="20000"/>
              </a:spcBef>
              <a:buFontTx/>
              <a:buChar char="–"/>
            </a:pPr>
            <a:r>
              <a:rPr lang="en-US" sz="2000" kern="0" dirty="0">
                <a:solidFill>
                  <a:srgbClr val="000000"/>
                </a:solidFill>
                <a:latin typeface="Arial"/>
                <a:cs typeface="Arial"/>
              </a:rPr>
              <a:t>Communication specific to Behavioral Tele-Health</a:t>
            </a:r>
          </a:p>
          <a:p>
            <a:pPr marL="742950" lvl="1" indent="-285750">
              <a:spcBef>
                <a:spcPct val="20000"/>
              </a:spcBef>
              <a:buFontTx/>
              <a:buChar char="–"/>
            </a:pPr>
            <a:r>
              <a:rPr lang="en-US" sz="2000" kern="0" dirty="0">
                <a:solidFill>
                  <a:srgbClr val="000000"/>
                </a:solidFill>
                <a:latin typeface="Arial"/>
                <a:cs typeface="Arial"/>
              </a:rPr>
              <a:t>Technology Practice</a:t>
            </a:r>
          </a:p>
        </p:txBody>
      </p:sp>
      <p:cxnSp>
        <p:nvCxnSpPr>
          <p:cNvPr id="6" name="Straight Connector 5"/>
          <p:cNvCxnSpPr/>
          <p:nvPr/>
        </p:nvCxnSpPr>
        <p:spPr>
          <a:xfrm>
            <a:off x="850392" y="4450842"/>
            <a:ext cx="2240280" cy="0"/>
          </a:xfrm>
          <a:prstGeom prst="line">
            <a:avLst/>
          </a:prstGeom>
          <a:ln w="15875">
            <a:solidFill>
              <a:schemeClr val="bg1">
                <a:alpha val="22000"/>
              </a:schemeClr>
            </a:solidFill>
          </a:ln>
        </p:spPr>
        <p:style>
          <a:lnRef idx="1">
            <a:schemeClr val="accent1"/>
          </a:lnRef>
          <a:fillRef idx="0">
            <a:schemeClr val="accent1"/>
          </a:fillRef>
          <a:effectRef idx="0">
            <a:schemeClr val="accent1"/>
          </a:effectRef>
          <a:fontRef idx="minor">
            <a:schemeClr val="tx1"/>
          </a:fontRef>
        </p:style>
      </p:cxnSp>
      <p:sp>
        <p:nvSpPr>
          <p:cNvPr id="5" name="Content Placeholder 2">
            <a:extLst>
              <a:ext uri="{FF2B5EF4-FFF2-40B4-BE49-F238E27FC236}">
                <a16:creationId xmlns:a16="http://schemas.microsoft.com/office/drawing/2014/main" id="{72EB24D6-7993-4B47-93D0-CF0B6F034B57}"/>
              </a:ext>
            </a:extLst>
          </p:cNvPr>
          <p:cNvSpPr txBox="1">
            <a:spLocks/>
          </p:cNvSpPr>
          <p:nvPr/>
        </p:nvSpPr>
        <p:spPr>
          <a:xfrm>
            <a:off x="169334" y="1610784"/>
            <a:ext cx="4038600" cy="2057400"/>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endParaRPr lang="en-US" sz="2000" b="1" dirty="0">
              <a:solidFill>
                <a:srgbClr val="000000"/>
              </a:solidFill>
              <a:latin typeface="Calibri" panose="020F0502020204030204" pitchFamily="34" charset="0"/>
              <a:cs typeface="Times New Roman" pitchFamily="18" charset="0"/>
            </a:endParaRPr>
          </a:p>
          <a:p>
            <a:endParaRPr lang="en-US" sz="2000" b="1" dirty="0">
              <a:solidFill>
                <a:srgbClr val="000000"/>
              </a:solidFill>
              <a:latin typeface="Calibri" panose="020F0502020204030204" pitchFamily="34" charset="0"/>
              <a:cs typeface="Times New Roman" pitchFamily="18" charset="0"/>
            </a:endParaRPr>
          </a:p>
          <a:p>
            <a:endParaRPr lang="en-US" sz="2100" b="1" dirty="0">
              <a:solidFill>
                <a:srgbClr val="000000"/>
              </a:solidFill>
              <a:latin typeface="Calibri" panose="020F0502020204030204" pitchFamily="34" charset="0"/>
              <a:cs typeface="Times New Roman" pitchFamily="18" charset="0"/>
            </a:endParaRPr>
          </a:p>
          <a:p>
            <a:endParaRPr lang="en-US" sz="2100" dirty="0"/>
          </a:p>
        </p:txBody>
      </p:sp>
      <p:sp>
        <p:nvSpPr>
          <p:cNvPr id="7" name="Content Placeholder 3">
            <a:extLst>
              <a:ext uri="{FF2B5EF4-FFF2-40B4-BE49-F238E27FC236}">
                <a16:creationId xmlns:a16="http://schemas.microsoft.com/office/drawing/2014/main" id="{1CC2FD8A-356D-4B55-9ABD-7433BB582153}"/>
              </a:ext>
            </a:extLst>
          </p:cNvPr>
          <p:cNvSpPr txBox="1">
            <a:spLocks/>
          </p:cNvSpPr>
          <p:nvPr/>
        </p:nvSpPr>
        <p:spPr>
          <a:xfrm>
            <a:off x="4360334" y="1610784"/>
            <a:ext cx="4038600" cy="3733799"/>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endParaRPr lang="en-US" sz="2000" b="1" dirty="0">
              <a:latin typeface="Calibri" panose="020F0502020204030204" pitchFamily="34" charset="0"/>
            </a:endParaRPr>
          </a:p>
          <a:p>
            <a:pPr marL="0" indent="0">
              <a:buFont typeface="Arial" panose="020B0604020202020204" pitchFamily="34" charset="0"/>
              <a:buNone/>
            </a:pPr>
            <a:endParaRPr lang="en-US" sz="2000" b="1" dirty="0">
              <a:latin typeface="Calibri" panose="020F0502020204030204" pitchFamily="34" charset="0"/>
            </a:endParaRPr>
          </a:p>
          <a:p>
            <a:pPr marL="0" indent="0">
              <a:buFont typeface="Arial" panose="020B0604020202020204" pitchFamily="34" charset="0"/>
              <a:buNone/>
            </a:pPr>
            <a:endParaRPr lang="en-US" sz="2000" b="1" dirty="0">
              <a:latin typeface="Calibri" panose="020F0502020204030204" pitchFamily="34" charset="0"/>
            </a:endParaRPr>
          </a:p>
          <a:p>
            <a:endParaRPr lang="en-US" sz="2000" dirty="0"/>
          </a:p>
          <a:p>
            <a:endParaRPr lang="en-US" sz="2100" dirty="0"/>
          </a:p>
        </p:txBody>
      </p:sp>
      <p:pic>
        <p:nvPicPr>
          <p:cNvPr id="2" name="Picture 1">
            <a:extLst>
              <a:ext uri="{FF2B5EF4-FFF2-40B4-BE49-F238E27FC236}">
                <a16:creationId xmlns:a16="http://schemas.microsoft.com/office/drawing/2014/main" id="{C6E432A8-C588-44C8-AF31-3AB248504076}"/>
              </a:ext>
            </a:extLst>
          </p:cNvPr>
          <p:cNvPicPr>
            <a:picLocks noChangeAspect="1"/>
          </p:cNvPicPr>
          <p:nvPr/>
        </p:nvPicPr>
        <p:blipFill>
          <a:blip r:embed="rId2"/>
          <a:stretch>
            <a:fillRect/>
          </a:stretch>
        </p:blipFill>
        <p:spPr>
          <a:xfrm>
            <a:off x="1524000" y="239811"/>
            <a:ext cx="6358679" cy="1176630"/>
          </a:xfrm>
          <a:prstGeom prst="rect">
            <a:avLst/>
          </a:prstGeom>
        </p:spPr>
      </p:pic>
    </p:spTree>
    <p:extLst>
      <p:ext uri="{BB962C8B-B14F-4D97-AF65-F5344CB8AC3E}">
        <p14:creationId xmlns:p14="http://schemas.microsoft.com/office/powerpoint/2010/main" val="37871074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77952" y="1229106"/>
            <a:ext cx="7977772" cy="283464"/>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4400" b="1" kern="0" dirty="0">
                <a:solidFill>
                  <a:srgbClr val="92D050"/>
                </a:solidFill>
                <a:latin typeface="Arial"/>
                <a:cs typeface="Arial"/>
              </a:rPr>
              <a:t>Session Checklist</a:t>
            </a:r>
            <a:endParaRPr lang="en-US" sz="2000" dirty="0">
              <a:solidFill>
                <a:srgbClr val="92D050"/>
              </a:solidFill>
              <a:latin typeface="Helvetica" charset="0"/>
              <a:ea typeface="Helvetica" charset="0"/>
              <a:cs typeface="Helvetica" charset="0"/>
            </a:endParaRPr>
          </a:p>
        </p:txBody>
      </p:sp>
      <p:cxnSp>
        <p:nvCxnSpPr>
          <p:cNvPr id="6" name="Straight Connector 5"/>
          <p:cNvCxnSpPr/>
          <p:nvPr/>
        </p:nvCxnSpPr>
        <p:spPr>
          <a:xfrm>
            <a:off x="850392" y="4450842"/>
            <a:ext cx="2240280" cy="0"/>
          </a:xfrm>
          <a:prstGeom prst="line">
            <a:avLst/>
          </a:prstGeom>
          <a:ln w="15875">
            <a:solidFill>
              <a:schemeClr val="bg1">
                <a:alpha val="22000"/>
              </a:schemeClr>
            </a:solidFill>
          </a:ln>
        </p:spPr>
        <p:style>
          <a:lnRef idx="1">
            <a:schemeClr val="accent1"/>
          </a:lnRef>
          <a:fillRef idx="0">
            <a:schemeClr val="accent1"/>
          </a:fillRef>
          <a:effectRef idx="0">
            <a:schemeClr val="accent1"/>
          </a:effectRef>
          <a:fontRef idx="minor">
            <a:schemeClr val="tx1"/>
          </a:fontRef>
        </p:style>
      </p:cxnSp>
      <p:sp>
        <p:nvSpPr>
          <p:cNvPr id="9" name="Content Placeholder 2"/>
          <p:cNvSpPr txBox="1">
            <a:spLocks/>
          </p:cNvSpPr>
          <p:nvPr/>
        </p:nvSpPr>
        <p:spPr>
          <a:xfrm>
            <a:off x="377952" y="2123694"/>
            <a:ext cx="5474208" cy="858012"/>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100" dirty="0"/>
              <a:t>Orientation</a:t>
            </a:r>
          </a:p>
          <a:p>
            <a:r>
              <a:rPr lang="en-US" sz="2100" dirty="0"/>
              <a:t>Technology check</a:t>
            </a:r>
          </a:p>
          <a:p>
            <a:r>
              <a:rPr lang="en-US" sz="2100" dirty="0"/>
              <a:t>Phone number</a:t>
            </a:r>
          </a:p>
          <a:p>
            <a:r>
              <a:rPr lang="en-US" sz="2100" dirty="0"/>
              <a:t>Location</a:t>
            </a:r>
          </a:p>
          <a:p>
            <a:r>
              <a:rPr lang="en-US" sz="2100" dirty="0"/>
              <a:t>ICE</a:t>
            </a:r>
          </a:p>
        </p:txBody>
      </p:sp>
      <p:pic>
        <p:nvPicPr>
          <p:cNvPr id="8" name="irc_mi" descr="Image result for images of safety cat">
            <a:hlinkClick r:id="rId2"/>
            <a:extLst>
              <a:ext uri="{FF2B5EF4-FFF2-40B4-BE49-F238E27FC236}">
                <a16:creationId xmlns:a16="http://schemas.microsoft.com/office/drawing/2014/main" id="{07F34661-F3E6-4D46-ADCF-F6FC868BDF26}"/>
              </a:ext>
            </a:extLst>
          </p:cNvPr>
          <p:cNvPicPr/>
          <p:nvPr/>
        </p:nvPicPr>
        <p:blipFill>
          <a:blip r:embed="rId3"/>
          <a:srcRect/>
          <a:stretch>
            <a:fillRect/>
          </a:stretch>
        </p:blipFill>
        <p:spPr bwMode="auto">
          <a:xfrm>
            <a:off x="3616189" y="2018592"/>
            <a:ext cx="2369618" cy="3191671"/>
          </a:xfrm>
          <a:prstGeom prst="rect">
            <a:avLst/>
          </a:prstGeom>
          <a:noFill/>
          <a:ln w="9525">
            <a:noFill/>
            <a:miter lim="800000"/>
            <a:headEnd/>
            <a:tailEnd/>
          </a:ln>
        </p:spPr>
      </p:pic>
    </p:spTree>
    <p:extLst>
      <p:ext uri="{BB962C8B-B14F-4D97-AF65-F5344CB8AC3E}">
        <p14:creationId xmlns:p14="http://schemas.microsoft.com/office/powerpoint/2010/main" val="6321128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30156" y="1174144"/>
            <a:ext cx="8191419" cy="803366"/>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en-US" sz="4000" dirty="0">
              <a:solidFill>
                <a:srgbClr val="92D050"/>
              </a:solidFill>
              <a:latin typeface="Helvetica" charset="0"/>
              <a:ea typeface="Helvetica" charset="0"/>
              <a:cs typeface="Helvetica" charset="0"/>
            </a:endParaRPr>
          </a:p>
        </p:txBody>
      </p:sp>
      <p:cxnSp>
        <p:nvCxnSpPr>
          <p:cNvPr id="6" name="Straight Connector 5"/>
          <p:cNvCxnSpPr/>
          <p:nvPr/>
        </p:nvCxnSpPr>
        <p:spPr>
          <a:xfrm>
            <a:off x="850392" y="4450842"/>
            <a:ext cx="2240280" cy="0"/>
          </a:xfrm>
          <a:prstGeom prst="line">
            <a:avLst/>
          </a:prstGeom>
          <a:ln w="15875">
            <a:solidFill>
              <a:schemeClr val="bg1">
                <a:alpha val="22000"/>
              </a:schemeClr>
            </a:solidFill>
          </a:ln>
        </p:spPr>
        <p:style>
          <a:lnRef idx="1">
            <a:schemeClr val="accent1"/>
          </a:lnRef>
          <a:fillRef idx="0">
            <a:schemeClr val="accent1"/>
          </a:fillRef>
          <a:effectRef idx="0">
            <a:schemeClr val="accent1"/>
          </a:effectRef>
          <a:fontRef idx="minor">
            <a:schemeClr val="tx1"/>
          </a:fontRef>
        </p:style>
      </p:cxnSp>
      <p:sp>
        <p:nvSpPr>
          <p:cNvPr id="5" name="Content Placeholder 2">
            <a:extLst>
              <a:ext uri="{FF2B5EF4-FFF2-40B4-BE49-F238E27FC236}">
                <a16:creationId xmlns:a16="http://schemas.microsoft.com/office/drawing/2014/main" id="{72EB24D6-7993-4B47-93D0-CF0B6F034B57}"/>
              </a:ext>
            </a:extLst>
          </p:cNvPr>
          <p:cNvSpPr txBox="1">
            <a:spLocks/>
          </p:cNvSpPr>
          <p:nvPr/>
        </p:nvSpPr>
        <p:spPr>
          <a:xfrm>
            <a:off x="1240080" y="3445647"/>
            <a:ext cx="4038600" cy="2057400"/>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endParaRPr lang="en-US" sz="2000" b="1" dirty="0">
              <a:solidFill>
                <a:srgbClr val="000000"/>
              </a:solidFill>
              <a:latin typeface="Calibri" panose="020F0502020204030204" pitchFamily="34" charset="0"/>
              <a:cs typeface="Times New Roman" pitchFamily="18" charset="0"/>
            </a:endParaRPr>
          </a:p>
          <a:p>
            <a:endParaRPr lang="en-US" sz="2000" b="1" dirty="0">
              <a:solidFill>
                <a:srgbClr val="000000"/>
              </a:solidFill>
              <a:latin typeface="Calibri" panose="020F0502020204030204" pitchFamily="34" charset="0"/>
              <a:cs typeface="Times New Roman" pitchFamily="18" charset="0"/>
            </a:endParaRPr>
          </a:p>
          <a:p>
            <a:endParaRPr lang="en-US" sz="2100" b="1" dirty="0">
              <a:solidFill>
                <a:srgbClr val="000000"/>
              </a:solidFill>
              <a:latin typeface="Calibri" panose="020F0502020204030204" pitchFamily="34" charset="0"/>
              <a:cs typeface="Times New Roman" pitchFamily="18" charset="0"/>
            </a:endParaRPr>
          </a:p>
          <a:p>
            <a:endParaRPr lang="en-US" sz="2100" dirty="0"/>
          </a:p>
        </p:txBody>
      </p:sp>
      <p:sp>
        <p:nvSpPr>
          <p:cNvPr id="7" name="Content Placeholder 3">
            <a:extLst>
              <a:ext uri="{FF2B5EF4-FFF2-40B4-BE49-F238E27FC236}">
                <a16:creationId xmlns:a16="http://schemas.microsoft.com/office/drawing/2014/main" id="{1CC2FD8A-356D-4B55-9ABD-7433BB582153}"/>
              </a:ext>
            </a:extLst>
          </p:cNvPr>
          <p:cNvSpPr txBox="1">
            <a:spLocks/>
          </p:cNvSpPr>
          <p:nvPr/>
        </p:nvSpPr>
        <p:spPr>
          <a:xfrm>
            <a:off x="4360334" y="1610784"/>
            <a:ext cx="4038600" cy="3733799"/>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endParaRPr lang="en-US" sz="2000" b="1" dirty="0">
              <a:latin typeface="Calibri" panose="020F0502020204030204" pitchFamily="34" charset="0"/>
            </a:endParaRPr>
          </a:p>
          <a:p>
            <a:pPr marL="0" indent="0">
              <a:buFont typeface="Arial" panose="020B0604020202020204" pitchFamily="34" charset="0"/>
              <a:buNone/>
            </a:pPr>
            <a:endParaRPr lang="en-US" sz="2000" b="1" dirty="0">
              <a:latin typeface="Calibri" panose="020F0502020204030204" pitchFamily="34" charset="0"/>
            </a:endParaRPr>
          </a:p>
          <a:p>
            <a:pPr marL="0" indent="0">
              <a:buFont typeface="Arial" panose="020B0604020202020204" pitchFamily="34" charset="0"/>
              <a:buNone/>
            </a:pPr>
            <a:endParaRPr lang="en-US" sz="2000" b="1" dirty="0">
              <a:latin typeface="Calibri" panose="020F0502020204030204" pitchFamily="34" charset="0"/>
            </a:endParaRPr>
          </a:p>
          <a:p>
            <a:endParaRPr lang="en-US" sz="2000" dirty="0"/>
          </a:p>
          <a:p>
            <a:endParaRPr lang="en-US" sz="2100" dirty="0"/>
          </a:p>
        </p:txBody>
      </p:sp>
      <p:pic>
        <p:nvPicPr>
          <p:cNvPr id="2" name="Picture 1">
            <a:extLst>
              <a:ext uri="{FF2B5EF4-FFF2-40B4-BE49-F238E27FC236}">
                <a16:creationId xmlns:a16="http://schemas.microsoft.com/office/drawing/2014/main" id="{6D2DB9EE-0960-43FA-872A-5D14DA81327B}"/>
              </a:ext>
            </a:extLst>
          </p:cNvPr>
          <p:cNvPicPr>
            <a:picLocks noChangeAspect="1"/>
          </p:cNvPicPr>
          <p:nvPr/>
        </p:nvPicPr>
        <p:blipFill>
          <a:blip r:embed="rId2"/>
          <a:stretch>
            <a:fillRect/>
          </a:stretch>
        </p:blipFill>
        <p:spPr>
          <a:xfrm>
            <a:off x="206604" y="1900963"/>
            <a:ext cx="3310415" cy="2840982"/>
          </a:xfrm>
          <a:prstGeom prst="rect">
            <a:avLst/>
          </a:prstGeom>
        </p:spPr>
      </p:pic>
      <p:pic>
        <p:nvPicPr>
          <p:cNvPr id="3" name="Picture 2">
            <a:extLst>
              <a:ext uri="{FF2B5EF4-FFF2-40B4-BE49-F238E27FC236}">
                <a16:creationId xmlns:a16="http://schemas.microsoft.com/office/drawing/2014/main" id="{0A434DDD-450B-41B6-B530-E1F6CB1183ED}"/>
              </a:ext>
            </a:extLst>
          </p:cNvPr>
          <p:cNvPicPr>
            <a:picLocks noChangeAspect="1"/>
          </p:cNvPicPr>
          <p:nvPr/>
        </p:nvPicPr>
        <p:blipFill>
          <a:blip r:embed="rId3"/>
          <a:stretch>
            <a:fillRect/>
          </a:stretch>
        </p:blipFill>
        <p:spPr>
          <a:xfrm>
            <a:off x="2947108" y="2162847"/>
            <a:ext cx="3206774" cy="4157832"/>
          </a:xfrm>
          <a:prstGeom prst="rect">
            <a:avLst/>
          </a:prstGeom>
        </p:spPr>
      </p:pic>
      <p:pic>
        <p:nvPicPr>
          <p:cNvPr id="8" name="Picture 7">
            <a:extLst>
              <a:ext uri="{FF2B5EF4-FFF2-40B4-BE49-F238E27FC236}">
                <a16:creationId xmlns:a16="http://schemas.microsoft.com/office/drawing/2014/main" id="{196AD242-B589-4E95-9FE3-55D3801BB48E}"/>
              </a:ext>
            </a:extLst>
          </p:cNvPr>
          <p:cNvPicPr>
            <a:picLocks noChangeAspect="1"/>
          </p:cNvPicPr>
          <p:nvPr/>
        </p:nvPicPr>
        <p:blipFill>
          <a:blip r:embed="rId4"/>
          <a:stretch>
            <a:fillRect/>
          </a:stretch>
        </p:blipFill>
        <p:spPr>
          <a:xfrm>
            <a:off x="6046964" y="1862087"/>
            <a:ext cx="3097036" cy="3316511"/>
          </a:xfrm>
          <a:prstGeom prst="rect">
            <a:avLst/>
          </a:prstGeom>
        </p:spPr>
      </p:pic>
      <p:sp>
        <p:nvSpPr>
          <p:cNvPr id="9" name="Rectangle 8">
            <a:extLst>
              <a:ext uri="{FF2B5EF4-FFF2-40B4-BE49-F238E27FC236}">
                <a16:creationId xmlns:a16="http://schemas.microsoft.com/office/drawing/2014/main" id="{353EB314-2FF6-44B8-9AC7-89163DAF3D54}"/>
              </a:ext>
            </a:extLst>
          </p:cNvPr>
          <p:cNvSpPr/>
          <p:nvPr/>
        </p:nvSpPr>
        <p:spPr>
          <a:xfrm>
            <a:off x="1272368" y="321674"/>
            <a:ext cx="6850416" cy="1754326"/>
          </a:xfrm>
          <a:prstGeom prst="rect">
            <a:avLst/>
          </a:prstGeom>
        </p:spPr>
        <p:txBody>
          <a:bodyPr wrap="square">
            <a:spAutoFit/>
          </a:bodyPr>
          <a:lstStyle/>
          <a:p>
            <a:pPr algn="ctr"/>
            <a:r>
              <a:rPr lang="en-US" sz="3600" b="1" dirty="0">
                <a:solidFill>
                  <a:srgbClr val="7030A0"/>
                </a:solidFill>
              </a:rPr>
              <a:t>Adult Residential Services</a:t>
            </a:r>
            <a:br>
              <a:rPr lang="en-US" sz="3600" b="1" dirty="0">
                <a:solidFill>
                  <a:srgbClr val="7030A0"/>
                </a:solidFill>
              </a:rPr>
            </a:br>
            <a:r>
              <a:rPr lang="en-US" sz="3600" b="1" dirty="0">
                <a:solidFill>
                  <a:srgbClr val="7030A0"/>
                </a:solidFill>
              </a:rPr>
              <a:t>Behavioral Tele-Health Innovation</a:t>
            </a:r>
          </a:p>
        </p:txBody>
      </p:sp>
    </p:spTree>
    <p:extLst>
      <p:ext uri="{BB962C8B-B14F-4D97-AF65-F5344CB8AC3E}">
        <p14:creationId xmlns:p14="http://schemas.microsoft.com/office/powerpoint/2010/main" val="8738908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2803" y="1025845"/>
            <a:ext cx="8365376" cy="584775"/>
          </a:xfrm>
          <a:prstGeom prst="rect">
            <a:avLst/>
          </a:prstGeom>
          <a:noFill/>
        </p:spPr>
        <p:txBody>
          <a:bodyPr wrap="square" rtlCol="0">
            <a:spAutoFit/>
          </a:bodyPr>
          <a:lstStyle/>
          <a:p>
            <a:r>
              <a:rPr lang="en-US" sz="3200" b="1" dirty="0">
                <a:solidFill>
                  <a:schemeClr val="accent2"/>
                </a:solidFill>
                <a:latin typeface="Helvetica" panose="020B0604020202020204" pitchFamily="34" charset="0"/>
                <a:cs typeface="Helvetica" panose="020B0604020202020204" pitchFamily="34" charset="0"/>
              </a:rPr>
              <a:t>Paradigm Shifts in Treatment Programs</a:t>
            </a:r>
            <a:endParaRPr lang="en-US" sz="3200" dirty="0">
              <a:solidFill>
                <a:schemeClr val="accent2"/>
              </a:solidFill>
              <a:latin typeface="Helvetica" panose="020B0604020202020204" pitchFamily="34" charset="0"/>
              <a:cs typeface="Helvetica" panose="020B0604020202020204" pitchFamily="34" charset="0"/>
            </a:endParaRPr>
          </a:p>
        </p:txBody>
      </p:sp>
      <p:graphicFrame>
        <p:nvGraphicFramePr>
          <p:cNvPr id="3" name="Diagram 2"/>
          <p:cNvGraphicFramePr/>
          <p:nvPr/>
        </p:nvGraphicFramePr>
        <p:xfrm>
          <a:off x="725214" y="1166844"/>
          <a:ext cx="6288296" cy="4052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909004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Autofit/>
          </a:bodyPr>
          <a:lstStyle/>
          <a:p>
            <a:r>
              <a:rPr lang="en-US" sz="3200" dirty="0"/>
              <a:t>Opioid Treatment Program</a:t>
            </a:r>
            <a:br>
              <a:rPr lang="en-US" sz="3200" dirty="0"/>
            </a:br>
            <a:r>
              <a:rPr lang="en-US" sz="3200" dirty="0"/>
              <a:t>Satellites / Medication Units</a:t>
            </a:r>
          </a:p>
        </p:txBody>
      </p:sp>
      <p:sp>
        <p:nvSpPr>
          <p:cNvPr id="3" name="Content Placeholder 2"/>
          <p:cNvSpPr>
            <a:spLocks noGrp="1"/>
          </p:cNvSpPr>
          <p:nvPr>
            <p:ph idx="1"/>
          </p:nvPr>
        </p:nvSpPr>
        <p:spPr>
          <a:xfrm>
            <a:off x="152400" y="1219200"/>
            <a:ext cx="8610600" cy="838200"/>
          </a:xfrm>
        </p:spPr>
        <p:txBody>
          <a:bodyPr>
            <a:normAutofit/>
          </a:bodyPr>
          <a:lstStyle/>
          <a:p>
            <a:pPr marL="457200" lvl="1" indent="0">
              <a:buNone/>
            </a:pPr>
            <a:r>
              <a:rPr lang="en-US" sz="1600" dirty="0"/>
              <a:t>In order to accommodate the counseling requirements for patients who are unable or unwilling to routinely drive long distances to reach the primary OTP, we utilize behavioral </a:t>
            </a:r>
            <a:r>
              <a:rPr lang="en-US" sz="1600" dirty="0" err="1"/>
              <a:t>telehealth</a:t>
            </a:r>
            <a:r>
              <a:rPr lang="en-US" sz="1600" dirty="0"/>
              <a:t> (via </a:t>
            </a:r>
            <a:r>
              <a:rPr lang="en-US" sz="1600" dirty="0" err="1"/>
              <a:t>Zoom.us</a:t>
            </a:r>
            <a:r>
              <a:rPr lang="en-US" sz="1600" dirty="0"/>
              <a:t> software).</a:t>
            </a:r>
          </a:p>
          <a:p>
            <a:pPr lvl="1">
              <a:buNone/>
            </a:pPr>
            <a:endParaRPr lang="en-US" sz="1200" dirty="0"/>
          </a:p>
          <a:p>
            <a:pPr lvl="1">
              <a:buNone/>
            </a:pPr>
            <a:endParaRPr lang="en-US" sz="1200" dirty="0"/>
          </a:p>
          <a:p>
            <a:pPr lvl="1">
              <a:buNone/>
            </a:pPr>
            <a:endParaRPr lang="en-US" sz="1200" dirty="0"/>
          </a:p>
        </p:txBody>
      </p:sp>
      <p:pic>
        <p:nvPicPr>
          <p:cNvPr id="2051" name="Picture 3" descr="C:\Users\jessenburg\AppData\Local\Microsoft\Windows\Temporary Internet Files\Content.Outlook\HX7TEMX8\58555.jpeg"/>
          <p:cNvPicPr>
            <a:picLocks noChangeAspect="1" noChangeArrowheads="1"/>
          </p:cNvPicPr>
          <p:nvPr/>
        </p:nvPicPr>
        <p:blipFill>
          <a:blip r:embed="rId3" cstate="print"/>
          <a:srcRect/>
          <a:stretch>
            <a:fillRect/>
          </a:stretch>
        </p:blipFill>
        <p:spPr bwMode="auto">
          <a:xfrm>
            <a:off x="3505200" y="2209800"/>
            <a:ext cx="4876800" cy="3657600"/>
          </a:xfrm>
          <a:prstGeom prst="rect">
            <a:avLst/>
          </a:prstGeom>
          <a:noFill/>
        </p:spPr>
      </p:pic>
      <p:pic>
        <p:nvPicPr>
          <p:cNvPr id="2052" name="Picture 4"/>
          <p:cNvPicPr>
            <a:picLocks noChangeAspect="1" noChangeArrowheads="1"/>
          </p:cNvPicPr>
          <p:nvPr/>
        </p:nvPicPr>
        <p:blipFill>
          <a:blip r:embed="rId4" cstate="print"/>
          <a:srcRect/>
          <a:stretch>
            <a:fillRect/>
          </a:stretch>
        </p:blipFill>
        <p:spPr bwMode="auto">
          <a:xfrm>
            <a:off x="762000" y="2209800"/>
            <a:ext cx="2038350" cy="3695700"/>
          </a:xfrm>
          <a:prstGeom prst="rect">
            <a:avLst/>
          </a:prstGeom>
          <a:noFill/>
          <a:ln w="9525">
            <a:noFill/>
            <a:miter lim="800000"/>
            <a:headEnd/>
            <a:tailEnd/>
          </a:ln>
        </p:spPr>
      </p:pic>
      <p:sp>
        <p:nvSpPr>
          <p:cNvPr id="7" name="TextBox 6"/>
          <p:cNvSpPr txBox="1"/>
          <p:nvPr/>
        </p:nvSpPr>
        <p:spPr>
          <a:xfrm>
            <a:off x="1143000" y="5943600"/>
            <a:ext cx="1317604" cy="584775"/>
          </a:xfrm>
          <a:prstGeom prst="rect">
            <a:avLst/>
          </a:prstGeom>
          <a:noFill/>
        </p:spPr>
        <p:txBody>
          <a:bodyPr wrap="none" rtlCol="0">
            <a:spAutoFit/>
          </a:bodyPr>
          <a:lstStyle/>
          <a:p>
            <a:pPr algn="ctr"/>
            <a:r>
              <a:rPr lang="en-US" dirty="0"/>
              <a:t>N. Ft. Myers</a:t>
            </a:r>
          </a:p>
          <a:p>
            <a:pPr algn="ctr"/>
            <a:r>
              <a:rPr lang="en-US" sz="1400" dirty="0"/>
              <a:t>(primary OTP)</a:t>
            </a:r>
          </a:p>
        </p:txBody>
      </p:sp>
      <p:sp>
        <p:nvSpPr>
          <p:cNvPr id="8" name="TextBox 7"/>
          <p:cNvSpPr txBox="1"/>
          <p:nvPr/>
        </p:nvSpPr>
        <p:spPr>
          <a:xfrm>
            <a:off x="5257800" y="5943600"/>
            <a:ext cx="1419363" cy="584775"/>
          </a:xfrm>
          <a:prstGeom prst="rect">
            <a:avLst/>
          </a:prstGeom>
          <a:noFill/>
        </p:spPr>
        <p:txBody>
          <a:bodyPr wrap="none" rtlCol="0">
            <a:spAutoFit/>
          </a:bodyPr>
          <a:lstStyle/>
          <a:p>
            <a:pPr algn="ctr"/>
            <a:r>
              <a:rPr lang="en-US" dirty="0"/>
              <a:t>Pt. Charlotte </a:t>
            </a:r>
          </a:p>
          <a:p>
            <a:pPr algn="ctr"/>
            <a:r>
              <a:rPr lang="en-US" sz="1400" dirty="0"/>
              <a:t>(satellite)</a:t>
            </a:r>
          </a:p>
        </p:txBody>
      </p:sp>
    </p:spTree>
    <p:extLst>
      <p:ext uri="{BB962C8B-B14F-4D97-AF65-F5344CB8AC3E}">
        <p14:creationId xmlns:p14="http://schemas.microsoft.com/office/powerpoint/2010/main" val="44365964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2017 - PAR">
      <a:dk1>
        <a:srgbClr val="000000"/>
      </a:dk1>
      <a:lt1>
        <a:srgbClr val="FFFFFF"/>
      </a:lt1>
      <a:dk2>
        <a:srgbClr val="4B2A78"/>
      </a:dk2>
      <a:lt2>
        <a:srgbClr val="E7E6E6"/>
      </a:lt2>
      <a:accent1>
        <a:srgbClr val="9FCC3A"/>
      </a:accent1>
      <a:accent2>
        <a:srgbClr val="F7941D"/>
      </a:accent2>
      <a:accent3>
        <a:srgbClr val="009F9D"/>
      </a:accent3>
      <a:accent4>
        <a:srgbClr val="4B2A78"/>
      </a:accent4>
      <a:accent5>
        <a:srgbClr val="9FCC3A"/>
      </a:accent5>
      <a:accent6>
        <a:srgbClr val="F7941D"/>
      </a:accent6>
      <a:hlink>
        <a:srgbClr val="009F9D"/>
      </a:hlink>
      <a:folHlink>
        <a:srgbClr val="D6DBDF"/>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6F7536DE41126429422F072FBF3D574" ma:contentTypeVersion="12" ma:contentTypeDescription="Create a new document." ma:contentTypeScope="" ma:versionID="f0c68ab2308c755df35262fd1b9c5ca8">
  <xsd:schema xmlns:xsd="http://www.w3.org/2001/XMLSchema" xmlns:xs="http://www.w3.org/2001/XMLSchema" xmlns:p="http://schemas.microsoft.com/office/2006/metadata/properties" xmlns:ns2="79bca1ab-297f-4116-b96f-aa6548a49ea9" xmlns:ns3="f5e1cd5c-0876-4f9a-a206-f6129b888838" targetNamespace="http://schemas.microsoft.com/office/2006/metadata/properties" ma:root="true" ma:fieldsID="6d85a59b581c7e418cadd89366a59f6d" ns2:_="" ns3:_="">
    <xsd:import namespace="79bca1ab-297f-4116-b96f-aa6548a49ea9"/>
    <xsd:import namespace="f5e1cd5c-0876-4f9a-a206-f6129b88883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Location" minOccurs="0"/>
                <xsd:element ref="ns2:MediaServiceEventHashCode" minOccurs="0"/>
                <xsd:element ref="ns2:MediaServiceGenerationTim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9bca1ab-297f-4116-b96f-aa6548a49ea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5e1cd5c-0876-4f9a-a206-f6129b88883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22CD80B-E184-4CED-9E1A-4F257A1BCD83}">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79bca1ab-297f-4116-b96f-aa6548a49ea9"/>
    <ds:schemaRef ds:uri="f5e1cd5c-0876-4f9a-a206-f6129b888838"/>
    <ds:schemaRef ds:uri="http://www.w3.org/XML/1998/namespace"/>
    <ds:schemaRef ds:uri="http://purl.org/dc/dcmitype/"/>
  </ds:schemaRefs>
</ds:datastoreItem>
</file>

<file path=customXml/itemProps2.xml><?xml version="1.0" encoding="utf-8"?>
<ds:datastoreItem xmlns:ds="http://schemas.openxmlformats.org/officeDocument/2006/customXml" ds:itemID="{50398053-7D5A-4CA6-B2AE-9FF0F3AEB8D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9bca1ab-297f-4116-b96f-aa6548a49ea9"/>
    <ds:schemaRef ds:uri="f5e1cd5c-0876-4f9a-a206-f6129b88883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D8B3E8E-BBE3-4D11-99CC-424CD9CA926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3677</TotalTime>
  <Words>2303</Words>
  <Application>Microsoft Office PowerPoint</Application>
  <PresentationFormat>On-screen Show (4:3)</PresentationFormat>
  <Paragraphs>385</Paragraphs>
  <Slides>43</Slides>
  <Notes>27</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43</vt:i4>
      </vt:variant>
    </vt:vector>
  </HeadingPairs>
  <TitlesOfParts>
    <vt:vector size="52" baseType="lpstr">
      <vt:lpstr>Arial</vt:lpstr>
      <vt:lpstr>Book Antiqua</vt:lpstr>
      <vt:lpstr>Calibri</vt:lpstr>
      <vt:lpstr>Helvetica</vt:lpstr>
      <vt:lpstr>Wingdings</vt:lpstr>
      <vt:lpstr>Diseño predeterminado</vt:lpstr>
      <vt:lpstr>Office Theme</vt:lpstr>
      <vt:lpstr>Office Theme</vt:lpstr>
      <vt:lpstr>1_Office Theme</vt:lpstr>
      <vt:lpstr>Expert Guidance for Use of Videoconferencing:  Best Practices for Safe and Effective Service Delivery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Opioid Treatment Program Satellites / Medication Units</vt:lpstr>
      <vt:lpstr>Opioid Treatment Program Satellites / Medication Units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Expert Guidance for Use of Videoconferencing: Best Practices for Safe and Effective Service Delivery  </vt:lpstr>
      <vt:lpstr>Center of Excellence  for Protected Health Information</vt:lpstr>
      <vt:lpstr>Presenters</vt:lpstr>
      <vt:lpstr>Presentation Objectives</vt:lpstr>
      <vt:lpstr>Federal Privacy laws</vt:lpstr>
      <vt:lpstr>PowerPoint Presentation</vt:lpstr>
      <vt:lpstr>Changes to Part 2 in CARES ACT</vt:lpstr>
      <vt:lpstr>Changes to the Law and Regulations</vt:lpstr>
      <vt:lpstr>Changes in the CARES Act</vt:lpstr>
      <vt:lpstr>Poll Question #1 </vt:lpstr>
      <vt:lpstr>Poll Question #1 Answer  </vt:lpstr>
      <vt:lpstr>COVID-19 and Telehealth</vt:lpstr>
      <vt:lpstr>Poll Question #2  </vt:lpstr>
      <vt:lpstr>Privacy Considerations for Telehealth During COVID-19</vt:lpstr>
      <vt:lpstr>PowerPoint Presentation</vt:lpstr>
      <vt:lpstr>OCR Bulletin: COVID-19</vt:lpstr>
      <vt:lpstr>SAMHSA guidance and Part 2</vt:lpstr>
      <vt:lpstr>Quick Review: 42 CFR § 2.51 Medical Emergencies</vt:lpstr>
      <vt:lpstr>SAMHSA Guidance: COVID-19</vt:lpstr>
      <vt:lpstr>Key Points</vt:lpstr>
      <vt:lpstr>CoE-PHI Telehealth Resources</vt:lpstr>
      <vt:lpstr>Q&amp;A and Discussion</vt:lpstr>
      <vt:lpstr>Accessing the CoE-PHI</vt:lpstr>
      <vt:lpstr>Webinar Evaluation</vt:lpstr>
      <vt:lpstr>THANK YOU!  </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laurag</dc:creator>
  <cp:lastModifiedBy>Bolan, Angela</cp:lastModifiedBy>
  <cp:revision>235</cp:revision>
  <dcterms:created xsi:type="dcterms:W3CDTF">2013-01-11T19:04:26Z</dcterms:created>
  <dcterms:modified xsi:type="dcterms:W3CDTF">2020-06-10T18:15:43Z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0x010100A6F7536DE41126429422F072FBF3D574</vt:lpwstr>
  </property>
</Properties>
</file>