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7" r:id="rId4"/>
  </p:sldMasterIdLst>
  <p:notesMasterIdLst>
    <p:notesMasterId r:id="rId60"/>
  </p:notesMasterIdLst>
  <p:handoutMasterIdLst>
    <p:handoutMasterId r:id="rId61"/>
  </p:handoutMasterIdLst>
  <p:sldIdLst>
    <p:sldId id="303" r:id="rId5"/>
    <p:sldId id="310" r:id="rId6"/>
    <p:sldId id="367" r:id="rId7"/>
    <p:sldId id="368" r:id="rId8"/>
    <p:sldId id="369" r:id="rId9"/>
    <p:sldId id="375" r:id="rId10"/>
    <p:sldId id="370" r:id="rId11"/>
    <p:sldId id="371" r:id="rId12"/>
    <p:sldId id="308" r:id="rId13"/>
    <p:sldId id="311" r:id="rId14"/>
    <p:sldId id="309" r:id="rId15"/>
    <p:sldId id="331" r:id="rId16"/>
    <p:sldId id="378" r:id="rId17"/>
    <p:sldId id="364" r:id="rId18"/>
    <p:sldId id="365" r:id="rId19"/>
    <p:sldId id="318" r:id="rId20"/>
    <p:sldId id="339" r:id="rId21"/>
    <p:sldId id="319" r:id="rId22"/>
    <p:sldId id="338" r:id="rId23"/>
    <p:sldId id="320" r:id="rId24"/>
    <p:sldId id="337" r:id="rId25"/>
    <p:sldId id="360" r:id="rId26"/>
    <p:sldId id="336" r:id="rId27"/>
    <p:sldId id="322" r:id="rId28"/>
    <p:sldId id="335" r:id="rId29"/>
    <p:sldId id="372" r:id="rId30"/>
    <p:sldId id="349" r:id="rId31"/>
    <p:sldId id="314" r:id="rId32"/>
    <p:sldId id="316" r:id="rId33"/>
    <p:sldId id="340" r:id="rId34"/>
    <p:sldId id="323" r:id="rId35"/>
    <p:sldId id="342" r:id="rId36"/>
    <p:sldId id="341" r:id="rId37"/>
    <p:sldId id="324" r:id="rId38"/>
    <p:sldId id="343" r:id="rId39"/>
    <p:sldId id="350" r:id="rId40"/>
    <p:sldId id="351" r:id="rId41"/>
    <p:sldId id="366" r:id="rId42"/>
    <p:sldId id="361" r:id="rId43"/>
    <p:sldId id="317" r:id="rId44"/>
    <p:sldId id="357" r:id="rId45"/>
    <p:sldId id="379" r:id="rId46"/>
    <p:sldId id="352" r:id="rId47"/>
    <p:sldId id="344" r:id="rId48"/>
    <p:sldId id="353" r:id="rId49"/>
    <p:sldId id="345" r:id="rId50"/>
    <p:sldId id="354" r:id="rId51"/>
    <p:sldId id="346" r:id="rId52"/>
    <p:sldId id="355" r:id="rId53"/>
    <p:sldId id="347" r:id="rId54"/>
    <p:sldId id="356" r:id="rId55"/>
    <p:sldId id="348" r:id="rId56"/>
    <p:sldId id="373" r:id="rId57"/>
    <p:sldId id="374" r:id="rId58"/>
    <p:sldId id="363" r:id="rId5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35CE32-627C-CAEC-CA19-D51021E4FEDC}" name="Leon, Cesar" initials="LC" userId="S::Cesar.Leon@tetratech.com::f61f4951-a1c7-4be7-bafb-9ca975ab3f4d" providerId="AD"/>
  <p188:author id="{B041F764-8F55-0177-78C9-BFE1BBCCF60D}" name="Ferguson, Christian" initials="FC" userId="S::christian.ferguson@tetratech.com::2ef3449a-7bd7-4192-ae26-afb708bfd20e" providerId="AD"/>
  <p188:author id="{AD0442A2-ED96-7F8B-1C05-9D6F408248B2}" name="Herrera, Jisela" initials="HJ" userId="S::JISELA.HERRERA@tetratech.com::92dc952e-50f9-4313-8b68-8620df09fb37" providerId="AD"/>
  <p188:author id="{FE8546FB-4BCE-6E5C-35C5-45E63C8A8810}" name="Veronica Rosella" initials="VR" userId="Veronica Rosell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89CCA"/>
    <a:srgbClr val="EC9300"/>
    <a:srgbClr val="ECB77C"/>
    <a:srgbClr val="B88D6E"/>
    <a:srgbClr val="003478"/>
    <a:srgbClr val="E9E9E9"/>
    <a:srgbClr val="ADAEB0"/>
    <a:srgbClr val="00B2A9"/>
    <a:srgbClr val="0023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56772-2114-ED2E-8C1C-5F39164F8ADA}" v="12" dt="2023-05-24T22:00:48.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09" autoAdjust="0"/>
  </p:normalViewPr>
  <p:slideViewPr>
    <p:cSldViewPr snapToGrid="0">
      <p:cViewPr varScale="1">
        <p:scale>
          <a:sx n="58" d="100"/>
          <a:sy n="58" d="100"/>
        </p:scale>
        <p:origin x="964" y="28"/>
      </p:cViewPr>
      <p:guideLst>
        <p:guide orient="horz" pos="278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33"/>
        <p:guide pos="221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guson, Christian" userId="S::christian.ferguson@tetratech.com::2ef3449a-7bd7-4192-ae26-afb708bfd20e" providerId="AD" clId="Web-{80D9FA90-0B26-4DEA-375A-805C3937D3EB}"/>
    <pc:docChg chg="modSld">
      <pc:chgData name="Ferguson, Christian" userId="S::christian.ferguson@tetratech.com::2ef3449a-7bd7-4192-ae26-afb708bfd20e" providerId="AD" clId="Web-{80D9FA90-0B26-4DEA-375A-805C3937D3EB}" dt="2023-05-22T17:13:18.884" v="213" actId="14100"/>
      <pc:docMkLst>
        <pc:docMk/>
      </pc:docMkLst>
      <pc:sldChg chg="modSp">
        <pc:chgData name="Ferguson, Christian" userId="S::christian.ferguson@tetratech.com::2ef3449a-7bd7-4192-ae26-afb708bfd20e" providerId="AD" clId="Web-{80D9FA90-0B26-4DEA-375A-805C3937D3EB}" dt="2023-05-22T17:13:18.884" v="213" actId="14100"/>
        <pc:sldMkLst>
          <pc:docMk/>
          <pc:sldMk cId="3094716193" sldId="335"/>
        </pc:sldMkLst>
        <pc:spChg chg="mod">
          <ac:chgData name="Ferguson, Christian" userId="S::christian.ferguson@tetratech.com::2ef3449a-7bd7-4192-ae26-afb708bfd20e" providerId="AD" clId="Web-{80D9FA90-0B26-4DEA-375A-805C3937D3EB}" dt="2023-05-22T17:13:18.884" v="213" actId="14100"/>
          <ac:spMkLst>
            <pc:docMk/>
            <pc:sldMk cId="3094716193" sldId="335"/>
            <ac:spMk id="6" creationId="{0E3F856C-6E3D-E295-45BE-DAAB6419D4DC}"/>
          </ac:spMkLst>
        </pc:spChg>
      </pc:sldChg>
      <pc:sldChg chg="modSp">
        <pc:chgData name="Ferguson, Christian" userId="S::christian.ferguson@tetratech.com::2ef3449a-7bd7-4192-ae26-afb708bfd20e" providerId="AD" clId="Web-{80D9FA90-0B26-4DEA-375A-805C3937D3EB}" dt="2023-05-22T17:11:54.194" v="201" actId="20577"/>
        <pc:sldMkLst>
          <pc:docMk/>
          <pc:sldMk cId="1862052485" sldId="338"/>
        </pc:sldMkLst>
        <pc:spChg chg="mod">
          <ac:chgData name="Ferguson, Christian" userId="S::christian.ferguson@tetratech.com::2ef3449a-7bd7-4192-ae26-afb708bfd20e" providerId="AD" clId="Web-{80D9FA90-0B26-4DEA-375A-805C3937D3EB}" dt="2023-05-22T17:11:54.194" v="201" actId="20577"/>
          <ac:spMkLst>
            <pc:docMk/>
            <pc:sldMk cId="1862052485" sldId="338"/>
            <ac:spMk id="6" creationId="{B83D6BF5-1CD1-03A6-20F8-AC042AFBB720}"/>
          </ac:spMkLst>
        </pc:spChg>
        <pc:picChg chg="mod">
          <ac:chgData name="Ferguson, Christian" userId="S::christian.ferguson@tetratech.com::2ef3449a-7bd7-4192-ae26-afb708bfd20e" providerId="AD" clId="Web-{80D9FA90-0B26-4DEA-375A-805C3937D3EB}" dt="2023-05-22T17:10:10.425" v="167" actId="1076"/>
          <ac:picMkLst>
            <pc:docMk/>
            <pc:sldMk cId="1862052485" sldId="338"/>
            <ac:picMk id="3" creationId="{24200D2F-7ED8-EC6A-E4B2-0D23FA77B363}"/>
          </ac:picMkLst>
        </pc:picChg>
      </pc:sldChg>
      <pc:sldChg chg="modSp modCm">
        <pc:chgData name="Ferguson, Christian" userId="S::christian.ferguson@tetratech.com::2ef3449a-7bd7-4192-ae26-afb708bfd20e" providerId="AD" clId="Web-{80D9FA90-0B26-4DEA-375A-805C3937D3EB}" dt="2023-05-22T17:01:37.986" v="158" actId="20577"/>
        <pc:sldMkLst>
          <pc:docMk/>
          <pc:sldMk cId="2267956384" sldId="339"/>
        </pc:sldMkLst>
        <pc:spChg chg="mod">
          <ac:chgData name="Ferguson, Christian" userId="S::christian.ferguson@tetratech.com::2ef3449a-7bd7-4192-ae26-afb708bfd20e" providerId="AD" clId="Web-{80D9FA90-0B26-4DEA-375A-805C3937D3EB}" dt="2023-05-22T17:01:37.986" v="158" actId="20577"/>
          <ac:spMkLst>
            <pc:docMk/>
            <pc:sldMk cId="2267956384" sldId="339"/>
            <ac:spMk id="3" creationId="{C26C15C3-D6C4-4994-B1EF-189A38BDB95C}"/>
          </ac:spMkLst>
        </pc:spChg>
      </pc:sldChg>
      <pc:sldChg chg="modCm">
        <pc:chgData name="Ferguson, Christian" userId="S::christian.ferguson@tetratech.com::2ef3449a-7bd7-4192-ae26-afb708bfd20e" providerId="AD" clId="Web-{80D9FA90-0B26-4DEA-375A-805C3937D3EB}" dt="2023-05-22T16:58:15.824" v="124"/>
        <pc:sldMkLst>
          <pc:docMk/>
          <pc:sldMk cId="2544845262" sldId="364"/>
        </pc:sldMkLst>
      </pc:sldChg>
      <pc:sldChg chg="modSp">
        <pc:chgData name="Ferguson, Christian" userId="S::christian.ferguson@tetratech.com::2ef3449a-7bd7-4192-ae26-afb708bfd20e" providerId="AD" clId="Web-{80D9FA90-0B26-4DEA-375A-805C3937D3EB}" dt="2023-05-22T16:33:51.951" v="123" actId="1076"/>
        <pc:sldMkLst>
          <pc:docMk/>
          <pc:sldMk cId="3718773372" sldId="378"/>
        </pc:sldMkLst>
        <pc:spChg chg="mod">
          <ac:chgData name="Ferguson, Christian" userId="S::christian.ferguson@tetratech.com::2ef3449a-7bd7-4192-ae26-afb708bfd20e" providerId="AD" clId="Web-{80D9FA90-0B26-4DEA-375A-805C3937D3EB}" dt="2023-05-22T16:33:51.951" v="123" actId="1076"/>
          <ac:spMkLst>
            <pc:docMk/>
            <pc:sldMk cId="3718773372" sldId="378"/>
            <ac:spMk id="4" creationId="{D806636B-83D6-3B20-1150-BD4893FC2BE2}"/>
          </ac:spMkLst>
        </pc:spChg>
      </pc:sldChg>
    </pc:docChg>
  </pc:docChgLst>
  <pc:docChgLst>
    <pc:chgData name="Ferguson, Christian" userId="2ef3449a-7bd7-4192-ae26-afb708bfd20e" providerId="ADAL" clId="{68C0112D-ED27-4C1B-975F-298926477D89}"/>
    <pc:docChg chg="sldOrd">
      <pc:chgData name="Ferguson, Christian" userId="2ef3449a-7bd7-4192-ae26-afb708bfd20e" providerId="ADAL" clId="{68C0112D-ED27-4C1B-975F-298926477D89}" dt="2023-05-24T22:02:34.759" v="0" actId="20578"/>
      <pc:docMkLst>
        <pc:docMk/>
      </pc:docMkLst>
      <pc:sldChg chg="ord">
        <pc:chgData name="Ferguson, Christian" userId="2ef3449a-7bd7-4192-ae26-afb708bfd20e" providerId="ADAL" clId="{68C0112D-ED27-4C1B-975F-298926477D89}" dt="2023-05-24T22:02:34.759" v="0" actId="20578"/>
        <pc:sldMkLst>
          <pc:docMk/>
          <pc:sldMk cId="180599672" sldId="311"/>
        </pc:sldMkLst>
      </pc:sldChg>
    </pc:docChg>
  </pc:docChgLst>
  <pc:docChgLst>
    <pc:chgData name="Christian Ferguson" userId="2ef3449a-7bd7-4192-ae26-afb708bfd20e" providerId="ADAL" clId="{9A9C981B-64CD-4975-8E9A-4B61C9158CF2}"/>
    <pc:docChg chg="undo custSel modSld">
      <pc:chgData name="Christian Ferguson" userId="2ef3449a-7bd7-4192-ae26-afb708bfd20e" providerId="ADAL" clId="{9A9C981B-64CD-4975-8E9A-4B61C9158CF2}" dt="2023-05-20T17:07:57.139" v="47" actId="20577"/>
      <pc:docMkLst>
        <pc:docMk/>
      </pc:docMkLst>
      <pc:sldChg chg="modSp mod">
        <pc:chgData name="Christian Ferguson" userId="2ef3449a-7bd7-4192-ae26-afb708bfd20e" providerId="ADAL" clId="{9A9C981B-64CD-4975-8E9A-4B61C9158CF2}" dt="2023-05-20T17:07:57.139" v="47" actId="20577"/>
        <pc:sldMkLst>
          <pc:docMk/>
          <pc:sldMk cId="3718773372" sldId="378"/>
        </pc:sldMkLst>
        <pc:spChg chg="mod">
          <ac:chgData name="Christian Ferguson" userId="2ef3449a-7bd7-4192-ae26-afb708bfd20e" providerId="ADAL" clId="{9A9C981B-64CD-4975-8E9A-4B61C9158CF2}" dt="2023-05-20T17:07:57.139" v="47" actId="20577"/>
          <ac:spMkLst>
            <pc:docMk/>
            <pc:sldMk cId="3718773372" sldId="378"/>
            <ac:spMk id="4" creationId="{D806636B-83D6-3B20-1150-BD4893FC2BE2}"/>
          </ac:spMkLst>
        </pc:spChg>
      </pc:sldChg>
    </pc:docChg>
  </pc:docChgLst>
  <pc:docChgLst>
    <pc:chgData name="Ferguson, Christian" userId="2ef3449a-7bd7-4192-ae26-afb708bfd20e" providerId="ADAL" clId="{9CE184C3-0E4E-4F9C-9A74-2175D5F60D81}"/>
    <pc:docChg chg="custSel modSld">
      <pc:chgData name="Ferguson, Christian" userId="2ef3449a-7bd7-4192-ae26-afb708bfd20e" providerId="ADAL" clId="{9CE184C3-0E4E-4F9C-9A74-2175D5F60D81}" dt="2023-05-21T14:31:09.975" v="9" actId="27636"/>
      <pc:docMkLst>
        <pc:docMk/>
      </pc:docMkLst>
      <pc:sldChg chg="modSp mod">
        <pc:chgData name="Ferguson, Christian" userId="2ef3449a-7bd7-4192-ae26-afb708bfd20e" providerId="ADAL" clId="{9CE184C3-0E4E-4F9C-9A74-2175D5F60D81}" dt="2023-05-21T14:30:31.913" v="4"/>
        <pc:sldMkLst>
          <pc:docMk/>
          <pc:sldMk cId="4037094180" sldId="319"/>
        </pc:sldMkLst>
        <pc:spChg chg="mod">
          <ac:chgData name="Ferguson, Christian" userId="2ef3449a-7bd7-4192-ae26-afb708bfd20e" providerId="ADAL" clId="{9CE184C3-0E4E-4F9C-9A74-2175D5F60D81}" dt="2023-05-21T14:30:31.913" v="4"/>
          <ac:spMkLst>
            <pc:docMk/>
            <pc:sldMk cId="4037094180" sldId="319"/>
            <ac:spMk id="6" creationId="{B83D6BF5-1CD1-03A6-20F8-AC042AFBB720}"/>
          </ac:spMkLst>
        </pc:spChg>
      </pc:sldChg>
      <pc:sldChg chg="addSp modSp mod">
        <pc:chgData name="Ferguson, Christian" userId="2ef3449a-7bd7-4192-ae26-afb708bfd20e" providerId="ADAL" clId="{9CE184C3-0E4E-4F9C-9A74-2175D5F60D81}" dt="2023-05-21T14:31:09.975" v="9" actId="27636"/>
        <pc:sldMkLst>
          <pc:docMk/>
          <pc:sldMk cId="1862052485" sldId="338"/>
        </pc:sldMkLst>
        <pc:spChg chg="mod">
          <ac:chgData name="Ferguson, Christian" userId="2ef3449a-7bd7-4192-ae26-afb708bfd20e" providerId="ADAL" clId="{9CE184C3-0E4E-4F9C-9A74-2175D5F60D81}" dt="2023-05-21T14:31:09.975" v="9" actId="27636"/>
          <ac:spMkLst>
            <pc:docMk/>
            <pc:sldMk cId="1862052485" sldId="338"/>
            <ac:spMk id="6" creationId="{B83D6BF5-1CD1-03A6-20F8-AC042AFBB720}"/>
          </ac:spMkLst>
        </pc:spChg>
        <pc:picChg chg="add mod">
          <ac:chgData name="Ferguson, Christian" userId="2ef3449a-7bd7-4192-ae26-afb708bfd20e" providerId="ADAL" clId="{9CE184C3-0E4E-4F9C-9A74-2175D5F60D81}" dt="2023-05-21T14:30:50.807" v="5"/>
          <ac:picMkLst>
            <pc:docMk/>
            <pc:sldMk cId="1862052485" sldId="338"/>
            <ac:picMk id="3" creationId="{24200D2F-7ED8-EC6A-E4B2-0D23FA77B363}"/>
          </ac:picMkLst>
        </pc:picChg>
      </pc:sldChg>
    </pc:docChg>
  </pc:docChgLst>
  <pc:docChgLst>
    <pc:chgData name="Ferguson, Christian" userId="S::christian.ferguson@tetratech.com::2ef3449a-7bd7-4192-ae26-afb708bfd20e" providerId="AD" clId="Web-{05ED7885-90CE-72D7-FE5A-46F45DF5E5B7}"/>
    <pc:docChg chg="modSld">
      <pc:chgData name="Ferguson, Christian" userId="S::christian.ferguson@tetratech.com::2ef3449a-7bd7-4192-ae26-afb708bfd20e" providerId="AD" clId="Web-{05ED7885-90CE-72D7-FE5A-46F45DF5E5B7}" dt="2023-05-21T14:40:45.694" v="1"/>
      <pc:docMkLst>
        <pc:docMk/>
      </pc:docMkLst>
      <pc:sldChg chg="modNotes">
        <pc:chgData name="Ferguson, Christian" userId="S::christian.ferguson@tetratech.com::2ef3449a-7bd7-4192-ae26-afb708bfd20e" providerId="AD" clId="Web-{05ED7885-90CE-72D7-FE5A-46F45DF5E5B7}" dt="2023-05-21T14:40:45.694" v="1"/>
        <pc:sldMkLst>
          <pc:docMk/>
          <pc:sldMk cId="4037094180" sldId="319"/>
        </pc:sldMkLst>
      </pc:sldChg>
    </pc:docChg>
  </pc:docChgLst>
  <pc:docChgLst>
    <pc:chgData name="Ferguson, Christian" userId="S::christian.ferguson@tetratech.com::2ef3449a-7bd7-4192-ae26-afb708bfd20e" providerId="AD" clId="Web-{EAB56772-2114-ED2E-8C1C-5F39164F8ADA}"/>
    <pc:docChg chg="modSld">
      <pc:chgData name="Ferguson, Christian" userId="S::christian.ferguson@tetratech.com::2ef3449a-7bd7-4192-ae26-afb708bfd20e" providerId="AD" clId="Web-{EAB56772-2114-ED2E-8C1C-5F39164F8ADA}" dt="2023-05-24T22:00:47.833" v="8" actId="20577"/>
      <pc:docMkLst>
        <pc:docMk/>
      </pc:docMkLst>
      <pc:sldChg chg="modSp">
        <pc:chgData name="Ferguson, Christian" userId="S::christian.ferguson@tetratech.com::2ef3449a-7bd7-4192-ae26-afb708bfd20e" providerId="AD" clId="Web-{EAB56772-2114-ED2E-8C1C-5F39164F8ADA}" dt="2023-05-24T22:00:47.833" v="8" actId="20577"/>
        <pc:sldMkLst>
          <pc:docMk/>
          <pc:sldMk cId="3094716193" sldId="335"/>
        </pc:sldMkLst>
        <pc:spChg chg="mod">
          <ac:chgData name="Ferguson, Christian" userId="S::christian.ferguson@tetratech.com::2ef3449a-7bd7-4192-ae26-afb708bfd20e" providerId="AD" clId="Web-{EAB56772-2114-ED2E-8C1C-5F39164F8ADA}" dt="2023-05-24T22:00:47.833" v="8" actId="20577"/>
          <ac:spMkLst>
            <pc:docMk/>
            <pc:sldMk cId="3094716193" sldId="335"/>
            <ac:spMk id="6" creationId="{0E3F856C-6E3D-E295-45BE-DAAB6419D4DC}"/>
          </ac:spMkLst>
        </pc:spChg>
      </pc:sldChg>
      <pc:sldChg chg="modSp">
        <pc:chgData name="Ferguson, Christian" userId="S::christian.ferguson@tetratech.com::2ef3449a-7bd7-4192-ae26-afb708bfd20e" providerId="AD" clId="Web-{EAB56772-2114-ED2E-8C1C-5F39164F8ADA}" dt="2023-05-24T22:00:38.583" v="5" actId="20577"/>
        <pc:sldMkLst>
          <pc:docMk/>
          <pc:sldMk cId="116216099" sldId="336"/>
        </pc:sldMkLst>
        <pc:spChg chg="mod">
          <ac:chgData name="Ferguson, Christian" userId="S::christian.ferguson@tetratech.com::2ef3449a-7bd7-4192-ae26-afb708bfd20e" providerId="AD" clId="Web-{EAB56772-2114-ED2E-8C1C-5F39164F8ADA}" dt="2023-05-24T22:00:38.583" v="5" actId="20577"/>
          <ac:spMkLst>
            <pc:docMk/>
            <pc:sldMk cId="116216099" sldId="336"/>
            <ac:spMk id="6" creationId="{AA27CDB2-A238-2A62-7B98-EC6906FB83C3}"/>
          </ac:spMkLst>
        </pc:spChg>
      </pc:sldChg>
      <pc:sldChg chg="modSp">
        <pc:chgData name="Ferguson, Christian" userId="S::christian.ferguson@tetratech.com::2ef3449a-7bd7-4192-ae26-afb708bfd20e" providerId="AD" clId="Web-{EAB56772-2114-ED2E-8C1C-5F39164F8ADA}" dt="2023-05-24T22:00:29.848" v="2" actId="20577"/>
        <pc:sldMkLst>
          <pc:docMk/>
          <pc:sldMk cId="536132029" sldId="337"/>
        </pc:sldMkLst>
        <pc:spChg chg="mod">
          <ac:chgData name="Ferguson, Christian" userId="S::christian.ferguson@tetratech.com::2ef3449a-7bd7-4192-ae26-afb708bfd20e" providerId="AD" clId="Web-{EAB56772-2114-ED2E-8C1C-5F39164F8ADA}" dt="2023-05-24T22:00:29.848" v="2" actId="20577"/>
          <ac:spMkLst>
            <pc:docMk/>
            <pc:sldMk cId="536132029" sldId="337"/>
            <ac:spMk id="6" creationId="{9550ED78-CB52-038B-F276-D63EB0FFF95E}"/>
          </ac:spMkLst>
        </pc:spChg>
      </pc:sldChg>
    </pc:docChg>
  </pc:docChgLst>
  <pc:docChgLst>
    <pc:chgData name="Leon, Cesar" userId="f61f4951-a1c7-4be7-bafb-9ca975ab3f4d" providerId="ADAL" clId="{BC3D4F34-3AA0-445D-B2EB-A94BD4915554}"/>
    <pc:docChg chg="undo redo custSel delSld modSld sldOrd modMainMaster">
      <pc:chgData name="Leon, Cesar" userId="f61f4951-a1c7-4be7-bafb-9ca975ab3f4d" providerId="ADAL" clId="{BC3D4F34-3AA0-445D-B2EB-A94BD4915554}" dt="2023-05-22T22:41:38.178" v="5177" actId="1076"/>
      <pc:docMkLst>
        <pc:docMk/>
      </pc:docMkLst>
      <pc:sldChg chg="del delCm">
        <pc:chgData name="Leon, Cesar" userId="f61f4951-a1c7-4be7-bafb-9ca975ab3f4d" providerId="ADAL" clId="{BC3D4F34-3AA0-445D-B2EB-A94BD4915554}" dt="2023-05-22T22:10:52.339" v="4340"/>
        <pc:sldMkLst>
          <pc:docMk/>
          <pc:sldMk cId="3632994583" sldId="308"/>
        </pc:sldMkLst>
      </pc:sldChg>
      <pc:sldChg chg="del addCm delCm">
        <pc:chgData name="Leon, Cesar" userId="f61f4951-a1c7-4be7-bafb-9ca975ab3f4d" providerId="ADAL" clId="{BC3D4F34-3AA0-445D-B2EB-A94BD4915554}" dt="2023-05-22T22:11:02.796" v="4341"/>
        <pc:sldMkLst>
          <pc:docMk/>
          <pc:sldMk cId="241602762" sldId="309"/>
        </pc:sldMkLst>
      </pc:sldChg>
      <pc:sldChg chg="addSp modSp mod">
        <pc:chgData name="Leon, Cesar" userId="f61f4951-a1c7-4be7-bafb-9ca975ab3f4d" providerId="ADAL" clId="{BC3D4F34-3AA0-445D-B2EB-A94BD4915554}" dt="2023-05-22T17:05:17.560" v="3322" actId="1035"/>
        <pc:sldMkLst>
          <pc:docMk/>
          <pc:sldMk cId="1483627952" sldId="310"/>
        </pc:sldMkLst>
        <pc:picChg chg="mod">
          <ac:chgData name="Leon, Cesar" userId="f61f4951-a1c7-4be7-bafb-9ca975ab3f4d" providerId="ADAL" clId="{BC3D4F34-3AA0-445D-B2EB-A94BD4915554}" dt="2023-05-22T17:05:05.405" v="3300" actId="1076"/>
          <ac:picMkLst>
            <pc:docMk/>
            <pc:sldMk cId="1483627952" sldId="310"/>
            <ac:picMk id="5" creationId="{F036B03C-8B88-4172-C3BE-C3A2D49B6759}"/>
          </ac:picMkLst>
        </pc:picChg>
        <pc:picChg chg="add mod">
          <ac:chgData name="Leon, Cesar" userId="f61f4951-a1c7-4be7-bafb-9ca975ab3f4d" providerId="ADAL" clId="{BC3D4F34-3AA0-445D-B2EB-A94BD4915554}" dt="2023-05-22T17:05:17.560" v="3322" actId="1035"/>
          <ac:picMkLst>
            <pc:docMk/>
            <pc:sldMk cId="1483627952" sldId="310"/>
            <ac:picMk id="7" creationId="{86EFB56B-89A1-1AA7-74E6-21A95B374C41}"/>
          </ac:picMkLst>
        </pc:picChg>
      </pc:sldChg>
      <pc:sldChg chg="modSp del mod ord delCm">
        <pc:chgData name="Leon, Cesar" userId="f61f4951-a1c7-4be7-bafb-9ca975ab3f4d" providerId="ADAL" clId="{BC3D4F34-3AA0-445D-B2EB-A94BD4915554}" dt="2023-05-22T20:50:01.423" v="4307"/>
        <pc:sldMkLst>
          <pc:docMk/>
          <pc:sldMk cId="180599672" sldId="311"/>
        </pc:sldMkLst>
        <pc:spChg chg="mod">
          <ac:chgData name="Leon, Cesar" userId="f61f4951-a1c7-4be7-bafb-9ca975ab3f4d" providerId="ADAL" clId="{BC3D4F34-3AA0-445D-B2EB-A94BD4915554}" dt="2023-05-21T18:34:30.372" v="937" actId="20577"/>
          <ac:spMkLst>
            <pc:docMk/>
            <pc:sldMk cId="180599672" sldId="311"/>
            <ac:spMk id="3" creationId="{C26C15C3-D6C4-4994-B1EF-189A38BDB95C}"/>
          </ac:spMkLst>
        </pc:spChg>
      </pc:sldChg>
      <pc:sldChg chg="modSp mod">
        <pc:chgData name="Leon, Cesar" userId="f61f4951-a1c7-4be7-bafb-9ca975ab3f4d" providerId="ADAL" clId="{BC3D4F34-3AA0-445D-B2EB-A94BD4915554}" dt="2023-05-22T22:12:41.336" v="4393" actId="20577"/>
        <pc:sldMkLst>
          <pc:docMk/>
          <pc:sldMk cId="2938989291" sldId="314"/>
        </pc:sldMkLst>
        <pc:spChg chg="mod">
          <ac:chgData name="Leon, Cesar" userId="f61f4951-a1c7-4be7-bafb-9ca975ab3f4d" providerId="ADAL" clId="{BC3D4F34-3AA0-445D-B2EB-A94BD4915554}" dt="2023-05-22T22:12:41.336" v="4393" actId="20577"/>
          <ac:spMkLst>
            <pc:docMk/>
            <pc:sldMk cId="2938989291" sldId="314"/>
            <ac:spMk id="4" creationId="{430891BA-CD5B-3FCF-D2D7-C1C1ABE44D81}"/>
          </ac:spMkLst>
        </pc:spChg>
      </pc:sldChg>
      <pc:sldChg chg="delCm">
        <pc:chgData name="Leon, Cesar" userId="f61f4951-a1c7-4be7-bafb-9ca975ab3f4d" providerId="ADAL" clId="{BC3D4F34-3AA0-445D-B2EB-A94BD4915554}" dt="2023-05-22T20:37:12.820" v="4298"/>
        <pc:sldMkLst>
          <pc:docMk/>
          <pc:sldMk cId="3116904759" sldId="316"/>
        </pc:sldMkLst>
      </pc:sldChg>
      <pc:sldChg chg="del delCm">
        <pc:chgData name="Leon, Cesar" userId="f61f4951-a1c7-4be7-bafb-9ca975ab3f4d" providerId="ADAL" clId="{BC3D4F34-3AA0-445D-B2EB-A94BD4915554}" dt="2023-05-22T22:11:29.073" v="4344"/>
        <pc:sldMkLst>
          <pc:docMk/>
          <pc:sldMk cId="3078595346" sldId="318"/>
        </pc:sldMkLst>
      </pc:sldChg>
      <pc:sldChg chg="del delCm">
        <pc:chgData name="Leon, Cesar" userId="f61f4951-a1c7-4be7-bafb-9ca975ab3f4d" providerId="ADAL" clId="{BC3D4F34-3AA0-445D-B2EB-A94BD4915554}" dt="2023-05-22T22:11:39.451" v="4346"/>
        <pc:sldMkLst>
          <pc:docMk/>
          <pc:sldMk cId="4037094180" sldId="319"/>
        </pc:sldMkLst>
      </pc:sldChg>
      <pc:sldChg chg="del">
        <pc:chgData name="Leon, Cesar" userId="f61f4951-a1c7-4be7-bafb-9ca975ab3f4d" providerId="ADAL" clId="{BC3D4F34-3AA0-445D-B2EB-A94BD4915554}" dt="2023-05-19T20:08:24.167" v="921" actId="2696"/>
        <pc:sldMkLst>
          <pc:docMk/>
          <pc:sldMk cId="2987830706" sldId="320"/>
        </pc:sldMkLst>
      </pc:sldChg>
      <pc:sldChg chg="del">
        <pc:chgData name="Leon, Cesar" userId="f61f4951-a1c7-4be7-bafb-9ca975ab3f4d" providerId="ADAL" clId="{BC3D4F34-3AA0-445D-B2EB-A94BD4915554}" dt="2023-05-19T20:08:24.167" v="921" actId="2696"/>
        <pc:sldMkLst>
          <pc:docMk/>
          <pc:sldMk cId="2496961690" sldId="322"/>
        </pc:sldMkLst>
      </pc:sldChg>
      <pc:sldChg chg="addSp delSp modSp mod modClrScheme delCm chgLayout">
        <pc:chgData name="Leon, Cesar" userId="f61f4951-a1c7-4be7-bafb-9ca975ab3f4d" providerId="ADAL" clId="{BC3D4F34-3AA0-445D-B2EB-A94BD4915554}" dt="2023-05-22T22:13:51.241" v="4394"/>
        <pc:sldMkLst>
          <pc:docMk/>
          <pc:sldMk cId="2393800229" sldId="323"/>
        </pc:sldMkLst>
        <pc:spChg chg="mod">
          <ac:chgData name="Leon, Cesar" userId="f61f4951-a1c7-4be7-bafb-9ca975ab3f4d" providerId="ADAL" clId="{BC3D4F34-3AA0-445D-B2EB-A94BD4915554}" dt="2023-05-22T17:53:17.591" v="3536" actId="26606"/>
          <ac:spMkLst>
            <pc:docMk/>
            <pc:sldMk cId="2393800229" sldId="323"/>
            <ac:spMk id="2" creationId="{CC4A8A4D-62C5-4117-8C7E-0D853D411D59}"/>
          </ac:spMkLst>
        </pc:spChg>
        <pc:spChg chg="mod ord">
          <ac:chgData name="Leon, Cesar" userId="f61f4951-a1c7-4be7-bafb-9ca975ab3f4d" providerId="ADAL" clId="{BC3D4F34-3AA0-445D-B2EB-A94BD4915554}" dt="2023-05-22T18:13:03.520" v="3746" actId="27636"/>
          <ac:spMkLst>
            <pc:docMk/>
            <pc:sldMk cId="2393800229" sldId="323"/>
            <ac:spMk id="4" creationId="{EC1EEFD8-6DA6-EDC8-EC72-BA0E6B3E3E9F}"/>
          </ac:spMkLst>
        </pc:spChg>
        <pc:spChg chg="mod ord">
          <ac:chgData name="Leon, Cesar" userId="f61f4951-a1c7-4be7-bafb-9ca975ab3f4d" providerId="ADAL" clId="{BC3D4F34-3AA0-445D-B2EB-A94BD4915554}" dt="2023-05-22T17:38:44.446" v="3361" actId="26606"/>
          <ac:spMkLst>
            <pc:docMk/>
            <pc:sldMk cId="2393800229" sldId="323"/>
            <ac:spMk id="5" creationId="{D9AB90EC-41B7-47D7-A4A7-C3086CE630F6}"/>
          </ac:spMkLst>
        </pc:spChg>
        <pc:spChg chg="add del mod">
          <ac:chgData name="Leon, Cesar" userId="f61f4951-a1c7-4be7-bafb-9ca975ab3f4d" providerId="ADAL" clId="{BC3D4F34-3AA0-445D-B2EB-A94BD4915554}" dt="2023-05-22T17:39:20.220" v="3372" actId="478"/>
          <ac:spMkLst>
            <pc:docMk/>
            <pc:sldMk cId="2393800229" sldId="323"/>
            <ac:spMk id="11" creationId="{65AEA683-14E8-EAEF-DB90-7D6F30346A83}"/>
          </ac:spMkLst>
        </pc:spChg>
        <pc:spChg chg="add mod">
          <ac:chgData name="Leon, Cesar" userId="f61f4951-a1c7-4be7-bafb-9ca975ab3f4d" providerId="ADAL" clId="{BC3D4F34-3AA0-445D-B2EB-A94BD4915554}" dt="2023-05-22T17:53:17.591" v="3536" actId="26606"/>
          <ac:spMkLst>
            <pc:docMk/>
            <pc:sldMk cId="2393800229" sldId="323"/>
            <ac:spMk id="12" creationId="{E9279A9F-1B50-88ED-648D-7C74D5755CF5}"/>
          </ac:spMkLst>
        </pc:spChg>
        <pc:spChg chg="add del mod">
          <ac:chgData name="Leon, Cesar" userId="f61f4951-a1c7-4be7-bafb-9ca975ab3f4d" providerId="ADAL" clId="{BC3D4F34-3AA0-445D-B2EB-A94BD4915554}" dt="2023-05-22T17:39:21.249" v="3373" actId="478"/>
          <ac:spMkLst>
            <pc:docMk/>
            <pc:sldMk cId="2393800229" sldId="323"/>
            <ac:spMk id="13" creationId="{BA0FCB12-6D68-5859-7466-A60B00E9CD3F}"/>
          </ac:spMkLst>
        </pc:spChg>
        <pc:picChg chg="add del mod">
          <ac:chgData name="Leon, Cesar" userId="f61f4951-a1c7-4be7-bafb-9ca975ab3f4d" providerId="ADAL" clId="{BC3D4F34-3AA0-445D-B2EB-A94BD4915554}" dt="2023-05-22T17:40:23.729" v="3380" actId="478"/>
          <ac:picMkLst>
            <pc:docMk/>
            <pc:sldMk cId="2393800229" sldId="323"/>
            <ac:picMk id="6" creationId="{3F580DEA-1628-826F-4D4D-78B1F742F6BE}"/>
          </ac:picMkLst>
        </pc:picChg>
        <pc:picChg chg="add mod">
          <ac:chgData name="Leon, Cesar" userId="f61f4951-a1c7-4be7-bafb-9ca975ab3f4d" providerId="ADAL" clId="{BC3D4F34-3AA0-445D-B2EB-A94BD4915554}" dt="2023-05-22T17:53:17.591" v="3536" actId="26606"/>
          <ac:picMkLst>
            <pc:docMk/>
            <pc:sldMk cId="2393800229" sldId="323"/>
            <ac:picMk id="7" creationId="{5D078F44-E511-E571-96AF-0ED89EB2C88C}"/>
          </ac:picMkLst>
        </pc:picChg>
      </pc:sldChg>
      <pc:sldChg chg="addSp modSp mod delCm">
        <pc:chgData name="Leon, Cesar" userId="f61f4951-a1c7-4be7-bafb-9ca975ab3f4d" providerId="ADAL" clId="{BC3D4F34-3AA0-445D-B2EB-A94BD4915554}" dt="2023-05-22T22:14:01.966" v="4396"/>
        <pc:sldMkLst>
          <pc:docMk/>
          <pc:sldMk cId="1868552996" sldId="324"/>
        </pc:sldMkLst>
        <pc:spChg chg="mod">
          <ac:chgData name="Leon, Cesar" userId="f61f4951-a1c7-4be7-bafb-9ca975ab3f4d" providerId="ADAL" clId="{BC3D4F34-3AA0-445D-B2EB-A94BD4915554}" dt="2023-05-22T17:56:36.173" v="3706" actId="20577"/>
          <ac:spMkLst>
            <pc:docMk/>
            <pc:sldMk cId="1868552996" sldId="324"/>
            <ac:spMk id="6" creationId="{FA3A64EC-F191-8710-079A-A9BCE628C672}"/>
          </ac:spMkLst>
        </pc:spChg>
        <pc:picChg chg="add mod">
          <ac:chgData name="Leon, Cesar" userId="f61f4951-a1c7-4be7-bafb-9ca975ab3f4d" providerId="ADAL" clId="{BC3D4F34-3AA0-445D-B2EB-A94BD4915554}" dt="2023-05-22T17:58:33.415" v="3708" actId="1076"/>
          <ac:picMkLst>
            <pc:docMk/>
            <pc:sldMk cId="1868552996" sldId="324"/>
            <ac:picMk id="3" creationId="{E3D51A57-26A8-3FB4-BA3A-A0C5D3C531BF}"/>
          </ac:picMkLst>
        </pc:picChg>
      </pc:sldChg>
      <pc:sldChg chg="modSp del mod delCm">
        <pc:chgData name="Leon, Cesar" userId="f61f4951-a1c7-4be7-bafb-9ca975ab3f4d" providerId="ADAL" clId="{BC3D4F34-3AA0-445D-B2EB-A94BD4915554}" dt="2023-05-22T22:11:06.365" v="4342"/>
        <pc:sldMkLst>
          <pc:docMk/>
          <pc:sldMk cId="199739818" sldId="331"/>
        </pc:sldMkLst>
        <pc:spChg chg="mod">
          <ac:chgData name="Leon, Cesar" userId="f61f4951-a1c7-4be7-bafb-9ca975ab3f4d" providerId="ADAL" clId="{BC3D4F34-3AA0-445D-B2EB-A94BD4915554}" dt="2023-05-21T18:35:12.206" v="950" actId="20577"/>
          <ac:spMkLst>
            <pc:docMk/>
            <pc:sldMk cId="199739818" sldId="331"/>
            <ac:spMk id="3" creationId="{C26C15C3-D6C4-4994-B1EF-189A38BDB95C}"/>
          </ac:spMkLst>
        </pc:spChg>
      </pc:sldChg>
      <pc:sldChg chg="modSp del mod">
        <pc:chgData name="Leon, Cesar" userId="f61f4951-a1c7-4be7-bafb-9ca975ab3f4d" providerId="ADAL" clId="{BC3D4F34-3AA0-445D-B2EB-A94BD4915554}" dt="2023-05-22T20:36:07.433" v="4297" actId="20577"/>
        <pc:sldMkLst>
          <pc:docMk/>
          <pc:sldMk cId="3094716193" sldId="335"/>
        </pc:sldMkLst>
        <pc:spChg chg="mod">
          <ac:chgData name="Leon, Cesar" userId="f61f4951-a1c7-4be7-bafb-9ca975ab3f4d" providerId="ADAL" clId="{BC3D4F34-3AA0-445D-B2EB-A94BD4915554}" dt="2023-05-22T20:36:07.433" v="4297" actId="20577"/>
          <ac:spMkLst>
            <pc:docMk/>
            <pc:sldMk cId="3094716193" sldId="335"/>
            <ac:spMk id="6" creationId="{0E3F856C-6E3D-E295-45BE-DAAB6419D4DC}"/>
          </ac:spMkLst>
        </pc:spChg>
      </pc:sldChg>
      <pc:sldChg chg="del">
        <pc:chgData name="Leon, Cesar" userId="f61f4951-a1c7-4be7-bafb-9ca975ab3f4d" providerId="ADAL" clId="{BC3D4F34-3AA0-445D-B2EB-A94BD4915554}" dt="2023-05-19T20:08:24.167" v="921" actId="2696"/>
        <pc:sldMkLst>
          <pc:docMk/>
          <pc:sldMk cId="116216099" sldId="336"/>
        </pc:sldMkLst>
      </pc:sldChg>
      <pc:sldChg chg="del delCm">
        <pc:chgData name="Leon, Cesar" userId="f61f4951-a1c7-4be7-bafb-9ca975ab3f4d" providerId="ADAL" clId="{BC3D4F34-3AA0-445D-B2EB-A94BD4915554}" dt="2023-05-22T22:11:49.407" v="4347"/>
        <pc:sldMkLst>
          <pc:docMk/>
          <pc:sldMk cId="536132029" sldId="337"/>
        </pc:sldMkLst>
      </pc:sldChg>
      <pc:sldChg chg="del">
        <pc:chgData name="Leon, Cesar" userId="f61f4951-a1c7-4be7-bafb-9ca975ab3f4d" providerId="ADAL" clId="{BC3D4F34-3AA0-445D-B2EB-A94BD4915554}" dt="2023-05-19T20:08:24.167" v="921" actId="2696"/>
        <pc:sldMkLst>
          <pc:docMk/>
          <pc:sldMk cId="1862052485" sldId="338"/>
        </pc:sldMkLst>
      </pc:sldChg>
      <pc:sldChg chg="modSp del mod addCm delCm">
        <pc:chgData name="Leon, Cesar" userId="f61f4951-a1c7-4be7-bafb-9ca975ab3f4d" providerId="ADAL" clId="{BC3D4F34-3AA0-445D-B2EB-A94BD4915554}" dt="2023-05-22T22:11:35.436" v="4345"/>
        <pc:sldMkLst>
          <pc:docMk/>
          <pc:sldMk cId="2267956384" sldId="339"/>
        </pc:sldMkLst>
        <pc:spChg chg="mod">
          <ac:chgData name="Leon, Cesar" userId="f61f4951-a1c7-4be7-bafb-9ca975ab3f4d" providerId="ADAL" clId="{BC3D4F34-3AA0-445D-B2EB-A94BD4915554}" dt="2023-05-21T19:00:37.855" v="955" actId="13926"/>
          <ac:spMkLst>
            <pc:docMk/>
            <pc:sldMk cId="2267956384" sldId="339"/>
            <ac:spMk id="3" creationId="{C26C15C3-D6C4-4994-B1EF-189A38BDB95C}"/>
          </ac:spMkLst>
        </pc:spChg>
      </pc:sldChg>
      <pc:sldChg chg="addSp modSp mod delCm">
        <pc:chgData name="Leon, Cesar" userId="f61f4951-a1c7-4be7-bafb-9ca975ab3f4d" providerId="ADAL" clId="{BC3D4F34-3AA0-445D-B2EB-A94BD4915554}" dt="2023-05-22T20:37:25.504" v="4299"/>
        <pc:sldMkLst>
          <pc:docMk/>
          <pc:sldMk cId="3721609553" sldId="340"/>
        </pc:sldMkLst>
        <pc:picChg chg="add mod">
          <ac:chgData name="Leon, Cesar" userId="f61f4951-a1c7-4be7-bafb-9ca975ab3f4d" providerId="ADAL" clId="{BC3D4F34-3AA0-445D-B2EB-A94BD4915554}" dt="2023-05-22T17:34:11.136" v="3337" actId="14100"/>
          <ac:picMkLst>
            <pc:docMk/>
            <pc:sldMk cId="3721609553" sldId="340"/>
            <ac:picMk id="3" creationId="{27BF9EA3-4375-36ED-3C85-A73F50928BF8}"/>
          </ac:picMkLst>
        </pc:picChg>
        <pc:picChg chg="add mod">
          <ac:chgData name="Leon, Cesar" userId="f61f4951-a1c7-4be7-bafb-9ca975ab3f4d" providerId="ADAL" clId="{BC3D4F34-3AA0-445D-B2EB-A94BD4915554}" dt="2023-05-22T17:39:11.770" v="3371" actId="1038"/>
          <ac:picMkLst>
            <pc:docMk/>
            <pc:sldMk cId="3721609553" sldId="340"/>
            <ac:picMk id="4" creationId="{907314DD-D191-A88C-A3DA-124812E91DF1}"/>
          </ac:picMkLst>
        </pc:picChg>
        <pc:picChg chg="add mod">
          <ac:chgData name="Leon, Cesar" userId="f61f4951-a1c7-4be7-bafb-9ca975ab3f4d" providerId="ADAL" clId="{BC3D4F34-3AA0-445D-B2EB-A94BD4915554}" dt="2023-05-22T17:37:17.371" v="3345" actId="1076"/>
          <ac:picMkLst>
            <pc:docMk/>
            <pc:sldMk cId="3721609553" sldId="340"/>
            <ac:picMk id="1026" creationId="{1114D6EC-B002-D621-2DBB-56027442F2F4}"/>
          </ac:picMkLst>
        </pc:picChg>
      </pc:sldChg>
      <pc:sldChg chg="addSp modSp mod delCm">
        <pc:chgData name="Leon, Cesar" userId="f61f4951-a1c7-4be7-bafb-9ca975ab3f4d" providerId="ADAL" clId="{BC3D4F34-3AA0-445D-B2EB-A94BD4915554}" dt="2023-05-22T22:13:58.369" v="4395"/>
        <pc:sldMkLst>
          <pc:docMk/>
          <pc:sldMk cId="1815481032" sldId="341"/>
        </pc:sldMkLst>
        <pc:spChg chg="mod">
          <ac:chgData name="Leon, Cesar" userId="f61f4951-a1c7-4be7-bafb-9ca975ab3f4d" providerId="ADAL" clId="{BC3D4F34-3AA0-445D-B2EB-A94BD4915554}" dt="2023-05-22T17:52:58.955" v="3535" actId="26606"/>
          <ac:spMkLst>
            <pc:docMk/>
            <pc:sldMk cId="1815481032" sldId="341"/>
            <ac:spMk id="2" creationId="{CC4A8A4D-62C5-4117-8C7E-0D853D411D59}"/>
          </ac:spMkLst>
        </pc:spChg>
        <pc:spChg chg="mod ord">
          <ac:chgData name="Leon, Cesar" userId="f61f4951-a1c7-4be7-bafb-9ca975ab3f4d" providerId="ADAL" clId="{BC3D4F34-3AA0-445D-B2EB-A94BD4915554}" dt="2023-05-22T17:52:58.955" v="3535" actId="26606"/>
          <ac:spMkLst>
            <pc:docMk/>
            <pc:sldMk cId="1815481032" sldId="341"/>
            <ac:spMk id="5" creationId="{D9AB90EC-41B7-47D7-A4A7-C3086CE630F6}"/>
          </ac:spMkLst>
        </pc:spChg>
        <pc:spChg chg="mod ord">
          <ac:chgData name="Leon, Cesar" userId="f61f4951-a1c7-4be7-bafb-9ca975ab3f4d" providerId="ADAL" clId="{BC3D4F34-3AA0-445D-B2EB-A94BD4915554}" dt="2023-05-22T18:12:25.602" v="3736" actId="255"/>
          <ac:spMkLst>
            <pc:docMk/>
            <pc:sldMk cId="1815481032" sldId="341"/>
            <ac:spMk id="6" creationId="{FA3A64EC-F191-8710-079A-A9BCE628C672}"/>
          </ac:spMkLst>
        </pc:spChg>
        <pc:picChg chg="add mod">
          <ac:chgData name="Leon, Cesar" userId="f61f4951-a1c7-4be7-bafb-9ca975ab3f4d" providerId="ADAL" clId="{BC3D4F34-3AA0-445D-B2EB-A94BD4915554}" dt="2023-05-22T17:52:58.955" v="3535" actId="26606"/>
          <ac:picMkLst>
            <pc:docMk/>
            <pc:sldMk cId="1815481032" sldId="341"/>
            <ac:picMk id="3" creationId="{D2A08165-5C8B-0E3F-E766-4BDF431260A2}"/>
          </ac:picMkLst>
        </pc:picChg>
      </pc:sldChg>
      <pc:sldChg chg="addSp modSp mod delCm">
        <pc:chgData name="Leon, Cesar" userId="f61f4951-a1c7-4be7-bafb-9ca975ab3f4d" providerId="ADAL" clId="{BC3D4F34-3AA0-445D-B2EB-A94BD4915554}" dt="2023-05-22T20:38:44.281" v="4300"/>
        <pc:sldMkLst>
          <pc:docMk/>
          <pc:sldMk cId="2166732550" sldId="342"/>
        </pc:sldMkLst>
        <pc:spChg chg="mod">
          <ac:chgData name="Leon, Cesar" userId="f61f4951-a1c7-4be7-bafb-9ca975ab3f4d" providerId="ADAL" clId="{BC3D4F34-3AA0-445D-B2EB-A94BD4915554}" dt="2023-05-22T17:48:12.701" v="3524" actId="20577"/>
          <ac:spMkLst>
            <pc:docMk/>
            <pc:sldMk cId="2166732550" sldId="342"/>
            <ac:spMk id="6" creationId="{FA3A64EC-F191-8710-079A-A9BCE628C672}"/>
          </ac:spMkLst>
        </pc:spChg>
        <pc:picChg chg="add mod">
          <ac:chgData name="Leon, Cesar" userId="f61f4951-a1c7-4be7-bafb-9ca975ab3f4d" providerId="ADAL" clId="{BC3D4F34-3AA0-445D-B2EB-A94BD4915554}" dt="2023-05-22T17:50:49.360" v="3528" actId="1076"/>
          <ac:picMkLst>
            <pc:docMk/>
            <pc:sldMk cId="2166732550" sldId="342"/>
            <ac:picMk id="3" creationId="{0B3FDAC6-F261-0CB0-21B1-C4322790C575}"/>
          </ac:picMkLst>
        </pc:picChg>
      </pc:sldChg>
      <pc:sldChg chg="addSp modSp mod delCm">
        <pc:chgData name="Leon, Cesar" userId="f61f4951-a1c7-4be7-bafb-9ca975ab3f4d" providerId="ADAL" clId="{BC3D4F34-3AA0-445D-B2EB-A94BD4915554}" dt="2023-05-22T20:39:42.259" v="4301"/>
        <pc:sldMkLst>
          <pc:docMk/>
          <pc:sldMk cId="736976011" sldId="343"/>
        </pc:sldMkLst>
        <pc:spChg chg="mod">
          <ac:chgData name="Leon, Cesar" userId="f61f4951-a1c7-4be7-bafb-9ca975ab3f4d" providerId="ADAL" clId="{BC3D4F34-3AA0-445D-B2EB-A94BD4915554}" dt="2023-05-22T18:01:12.116" v="3726" actId="14100"/>
          <ac:spMkLst>
            <pc:docMk/>
            <pc:sldMk cId="736976011" sldId="343"/>
            <ac:spMk id="6" creationId="{FA3A64EC-F191-8710-079A-A9BCE628C672}"/>
          </ac:spMkLst>
        </pc:spChg>
        <pc:picChg chg="add mod modCrop">
          <ac:chgData name="Leon, Cesar" userId="f61f4951-a1c7-4be7-bafb-9ca975ab3f4d" providerId="ADAL" clId="{BC3D4F34-3AA0-445D-B2EB-A94BD4915554}" dt="2023-05-22T18:00:42.080" v="3721" actId="14100"/>
          <ac:picMkLst>
            <pc:docMk/>
            <pc:sldMk cId="736976011" sldId="343"/>
            <ac:picMk id="3" creationId="{5B130544-9CF0-D25D-C49D-3E90FC62BAA8}"/>
          </ac:picMkLst>
        </pc:picChg>
      </pc:sldChg>
      <pc:sldChg chg="addSp modSp mod">
        <pc:chgData name="Leon, Cesar" userId="f61f4951-a1c7-4be7-bafb-9ca975ab3f4d" providerId="ADAL" clId="{BC3D4F34-3AA0-445D-B2EB-A94BD4915554}" dt="2023-05-22T20:47:37.692" v="4306" actId="20577"/>
        <pc:sldMkLst>
          <pc:docMk/>
          <pc:sldMk cId="2272757987" sldId="344"/>
        </pc:sldMkLst>
        <pc:spChg chg="mod">
          <ac:chgData name="Leon, Cesar" userId="f61f4951-a1c7-4be7-bafb-9ca975ab3f4d" providerId="ADAL" clId="{BC3D4F34-3AA0-445D-B2EB-A94BD4915554}" dt="2023-05-22T20:47:37.692" v="4306" actId="20577"/>
          <ac:spMkLst>
            <pc:docMk/>
            <pc:sldMk cId="2272757987" sldId="344"/>
            <ac:spMk id="6" creationId="{FA3A64EC-F191-8710-079A-A9BCE628C672}"/>
          </ac:spMkLst>
        </pc:spChg>
        <pc:picChg chg="add mod modCrop">
          <ac:chgData name="Leon, Cesar" userId="f61f4951-a1c7-4be7-bafb-9ca975ab3f4d" providerId="ADAL" clId="{BC3D4F34-3AA0-445D-B2EB-A94BD4915554}" dt="2023-05-18T22:29:19.211" v="368" actId="1076"/>
          <ac:picMkLst>
            <pc:docMk/>
            <pc:sldMk cId="2272757987" sldId="344"/>
            <ac:picMk id="8" creationId="{44A20CA8-959C-DC60-7B0E-A96BF4C62FEB}"/>
          </ac:picMkLst>
        </pc:picChg>
        <pc:picChg chg="add mod">
          <ac:chgData name="Leon, Cesar" userId="f61f4951-a1c7-4be7-bafb-9ca975ab3f4d" providerId="ADAL" clId="{BC3D4F34-3AA0-445D-B2EB-A94BD4915554}" dt="2023-05-18T22:29:25.008" v="370" actId="14100"/>
          <ac:picMkLst>
            <pc:docMk/>
            <pc:sldMk cId="2272757987" sldId="344"/>
            <ac:picMk id="10" creationId="{6A4B7BB0-E6CD-322A-41C2-B143573A1C19}"/>
          </ac:picMkLst>
        </pc:picChg>
      </pc:sldChg>
      <pc:sldChg chg="addSp delSp modSp mod addCm delCm modCm">
        <pc:chgData name="Leon, Cesar" userId="f61f4951-a1c7-4be7-bafb-9ca975ab3f4d" providerId="ADAL" clId="{BC3D4F34-3AA0-445D-B2EB-A94BD4915554}" dt="2023-05-22T22:41:38.178" v="5177" actId="1076"/>
        <pc:sldMkLst>
          <pc:docMk/>
          <pc:sldMk cId="125363414" sldId="345"/>
        </pc:sldMkLst>
        <pc:spChg chg="mod">
          <ac:chgData name="Leon, Cesar" userId="f61f4951-a1c7-4be7-bafb-9ca975ab3f4d" providerId="ADAL" clId="{BC3D4F34-3AA0-445D-B2EB-A94BD4915554}" dt="2023-05-22T22:41:29.645" v="5175" actId="13926"/>
          <ac:spMkLst>
            <pc:docMk/>
            <pc:sldMk cId="125363414" sldId="345"/>
            <ac:spMk id="6" creationId="{FA3A64EC-F191-8710-079A-A9BCE628C672}"/>
          </ac:spMkLst>
        </pc:spChg>
        <pc:spChg chg="add del mod">
          <ac:chgData name="Leon, Cesar" userId="f61f4951-a1c7-4be7-bafb-9ca975ab3f4d" providerId="ADAL" clId="{BC3D4F34-3AA0-445D-B2EB-A94BD4915554}" dt="2023-05-18T22:35:34.332" v="394" actId="478"/>
          <ac:spMkLst>
            <pc:docMk/>
            <pc:sldMk cId="125363414" sldId="345"/>
            <ac:spMk id="9" creationId="{CEAB063D-28C4-2F2A-85D1-E11BFD735978}"/>
          </ac:spMkLst>
        </pc:spChg>
        <pc:picChg chg="add del mod">
          <ac:chgData name="Leon, Cesar" userId="f61f4951-a1c7-4be7-bafb-9ca975ab3f4d" providerId="ADAL" clId="{BC3D4F34-3AA0-445D-B2EB-A94BD4915554}" dt="2023-05-18T22:33:25.664" v="378" actId="478"/>
          <ac:picMkLst>
            <pc:docMk/>
            <pc:sldMk cId="125363414" sldId="345"/>
            <ac:picMk id="4" creationId="{1E238A6E-7E0B-275A-DF90-98AC9776816C}"/>
          </ac:picMkLst>
        </pc:picChg>
        <pc:picChg chg="add mod">
          <ac:chgData name="Leon, Cesar" userId="f61f4951-a1c7-4be7-bafb-9ca975ab3f4d" providerId="ADAL" clId="{BC3D4F34-3AA0-445D-B2EB-A94BD4915554}" dt="2023-05-22T22:41:38.178" v="5177" actId="1076"/>
          <ac:picMkLst>
            <pc:docMk/>
            <pc:sldMk cId="125363414" sldId="345"/>
            <ac:picMk id="8" creationId="{F5981BCF-D16A-4C4E-FB5F-C3253FED32CA}"/>
          </ac:picMkLst>
        </pc:picChg>
      </pc:sldChg>
      <pc:sldChg chg="addSp modSp mod addCm delCm modCm">
        <pc:chgData name="Leon, Cesar" userId="f61f4951-a1c7-4be7-bafb-9ca975ab3f4d" providerId="ADAL" clId="{BC3D4F34-3AA0-445D-B2EB-A94BD4915554}" dt="2023-05-22T22:37:10.179" v="5104"/>
        <pc:sldMkLst>
          <pc:docMk/>
          <pc:sldMk cId="3730606549" sldId="346"/>
        </pc:sldMkLst>
        <pc:spChg chg="mod">
          <ac:chgData name="Leon, Cesar" userId="f61f4951-a1c7-4be7-bafb-9ca975ab3f4d" providerId="ADAL" clId="{BC3D4F34-3AA0-445D-B2EB-A94BD4915554}" dt="2023-05-22T22:36:02.244" v="5092" actId="20577"/>
          <ac:spMkLst>
            <pc:docMk/>
            <pc:sldMk cId="3730606549" sldId="346"/>
            <ac:spMk id="3" creationId="{8560DB59-751E-0A2F-3E83-D7CC8D9546C6}"/>
          </ac:spMkLst>
        </pc:spChg>
        <pc:picChg chg="add mod">
          <ac:chgData name="Leon, Cesar" userId="f61f4951-a1c7-4be7-bafb-9ca975ab3f4d" providerId="ADAL" clId="{BC3D4F34-3AA0-445D-B2EB-A94BD4915554}" dt="2023-05-22T22:36:06.860" v="5102" actId="1038"/>
          <ac:picMkLst>
            <pc:docMk/>
            <pc:sldMk cId="3730606549" sldId="346"/>
            <ac:picMk id="6" creationId="{C8F2AEF4-20B9-6DBE-5280-B5082B11EAB2}"/>
          </ac:picMkLst>
        </pc:picChg>
        <pc:picChg chg="add mod">
          <ac:chgData name="Leon, Cesar" userId="f61f4951-a1c7-4be7-bafb-9ca975ab3f4d" providerId="ADAL" clId="{BC3D4F34-3AA0-445D-B2EB-A94BD4915554}" dt="2023-05-22T22:36:06.860" v="5102" actId="1038"/>
          <ac:picMkLst>
            <pc:docMk/>
            <pc:sldMk cId="3730606549" sldId="346"/>
            <ac:picMk id="8" creationId="{E8195552-13DC-BCB5-17D8-BF8B36A1978E}"/>
          </ac:picMkLst>
        </pc:picChg>
        <pc:picChg chg="add mod">
          <ac:chgData name="Leon, Cesar" userId="f61f4951-a1c7-4be7-bafb-9ca975ab3f4d" providerId="ADAL" clId="{BC3D4F34-3AA0-445D-B2EB-A94BD4915554}" dt="2023-05-18T22:41:09.174" v="633" actId="1076"/>
          <ac:picMkLst>
            <pc:docMk/>
            <pc:sldMk cId="3730606549" sldId="346"/>
            <ac:picMk id="10" creationId="{140E346C-F36A-8909-72B3-F83CEE117A03}"/>
          </ac:picMkLst>
        </pc:picChg>
        <pc:picChg chg="add mod modCrop">
          <ac:chgData name="Leon, Cesar" userId="f61f4951-a1c7-4be7-bafb-9ca975ab3f4d" providerId="ADAL" clId="{BC3D4F34-3AA0-445D-B2EB-A94BD4915554}" dt="2023-05-18T22:41:44.808" v="671" actId="732"/>
          <ac:picMkLst>
            <pc:docMk/>
            <pc:sldMk cId="3730606549" sldId="346"/>
            <ac:picMk id="12" creationId="{1F3FEF9D-50F7-E03F-F805-91F1D0D2F781}"/>
          </ac:picMkLst>
        </pc:picChg>
      </pc:sldChg>
      <pc:sldChg chg="addSp modSp mod delCm">
        <pc:chgData name="Leon, Cesar" userId="f61f4951-a1c7-4be7-bafb-9ca975ab3f4d" providerId="ADAL" clId="{BC3D4F34-3AA0-445D-B2EB-A94BD4915554}" dt="2023-05-22T22:32:35.417" v="4932" actId="20577"/>
        <pc:sldMkLst>
          <pc:docMk/>
          <pc:sldMk cId="3382302677" sldId="347"/>
        </pc:sldMkLst>
        <pc:spChg chg="mod">
          <ac:chgData name="Leon, Cesar" userId="f61f4951-a1c7-4be7-bafb-9ca975ab3f4d" providerId="ADAL" clId="{BC3D4F34-3AA0-445D-B2EB-A94BD4915554}" dt="2023-05-22T22:32:35.417" v="4932" actId="20577"/>
          <ac:spMkLst>
            <pc:docMk/>
            <pc:sldMk cId="3382302677" sldId="347"/>
            <ac:spMk id="3" creationId="{529AAE42-5DEF-11D8-1B0F-2E45CBA5905D}"/>
          </ac:spMkLst>
        </pc:spChg>
        <pc:picChg chg="add mod">
          <ac:chgData name="Leon, Cesar" userId="f61f4951-a1c7-4be7-bafb-9ca975ab3f4d" providerId="ADAL" clId="{BC3D4F34-3AA0-445D-B2EB-A94BD4915554}" dt="2023-05-18T22:43:58.879" v="678" actId="1076"/>
          <ac:picMkLst>
            <pc:docMk/>
            <pc:sldMk cId="3382302677" sldId="347"/>
            <ac:picMk id="7" creationId="{C9DD5BEA-EA9E-ADCE-0012-B9AAAA41C799}"/>
          </ac:picMkLst>
        </pc:picChg>
      </pc:sldChg>
      <pc:sldChg chg="addSp modSp mod">
        <pc:chgData name="Leon, Cesar" userId="f61f4951-a1c7-4be7-bafb-9ca975ab3f4d" providerId="ADAL" clId="{BC3D4F34-3AA0-445D-B2EB-A94BD4915554}" dt="2023-05-22T22:26:06.114" v="4560" actId="27636"/>
        <pc:sldMkLst>
          <pc:docMk/>
          <pc:sldMk cId="3378669241" sldId="348"/>
        </pc:sldMkLst>
        <pc:spChg chg="mod">
          <ac:chgData name="Leon, Cesar" userId="f61f4951-a1c7-4be7-bafb-9ca975ab3f4d" providerId="ADAL" clId="{BC3D4F34-3AA0-445D-B2EB-A94BD4915554}" dt="2023-05-22T22:26:06.114" v="4560" actId="27636"/>
          <ac:spMkLst>
            <pc:docMk/>
            <pc:sldMk cId="3378669241" sldId="348"/>
            <ac:spMk id="3" creationId="{FC1725B6-0590-4FB6-2B7A-65CF374CFD1A}"/>
          </ac:spMkLst>
        </pc:spChg>
        <pc:picChg chg="add mod">
          <ac:chgData name="Leon, Cesar" userId="f61f4951-a1c7-4be7-bafb-9ca975ab3f4d" providerId="ADAL" clId="{BC3D4F34-3AA0-445D-B2EB-A94BD4915554}" dt="2023-05-18T22:45:26.100" v="695" actId="14100"/>
          <ac:picMkLst>
            <pc:docMk/>
            <pc:sldMk cId="3378669241" sldId="348"/>
            <ac:picMk id="7" creationId="{7DBCA8B6-389D-C4C1-F821-BA30D56BF93B}"/>
          </ac:picMkLst>
        </pc:picChg>
      </pc:sldChg>
      <pc:sldChg chg="modSp mod">
        <pc:chgData name="Leon, Cesar" userId="f61f4951-a1c7-4be7-bafb-9ca975ab3f4d" providerId="ADAL" clId="{BC3D4F34-3AA0-445D-B2EB-A94BD4915554}" dt="2023-05-19T19:13:05.775" v="719" actId="20577"/>
        <pc:sldMkLst>
          <pc:docMk/>
          <pc:sldMk cId="614992633" sldId="349"/>
        </pc:sldMkLst>
        <pc:spChg chg="mod">
          <ac:chgData name="Leon, Cesar" userId="f61f4951-a1c7-4be7-bafb-9ca975ab3f4d" providerId="ADAL" clId="{BC3D4F34-3AA0-445D-B2EB-A94BD4915554}" dt="2023-05-19T19:13:05.775" v="719" actId="20577"/>
          <ac:spMkLst>
            <pc:docMk/>
            <pc:sldMk cId="614992633" sldId="349"/>
            <ac:spMk id="2" creationId="{5D924D46-A10A-4DE2-B5BF-52596B4027DC}"/>
          </ac:spMkLst>
        </pc:spChg>
      </pc:sldChg>
      <pc:sldChg chg="ord">
        <pc:chgData name="Leon, Cesar" userId="f61f4951-a1c7-4be7-bafb-9ca975ab3f4d" providerId="ADAL" clId="{BC3D4F34-3AA0-445D-B2EB-A94BD4915554}" dt="2023-05-18T22:06:49.700" v="333"/>
        <pc:sldMkLst>
          <pc:docMk/>
          <pc:sldMk cId="2034053193" sldId="350"/>
        </pc:sldMkLst>
      </pc:sldChg>
      <pc:sldChg chg="addSp modSp mod ord">
        <pc:chgData name="Leon, Cesar" userId="f61f4951-a1c7-4be7-bafb-9ca975ab3f4d" providerId="ADAL" clId="{BC3D4F34-3AA0-445D-B2EB-A94BD4915554}" dt="2023-05-22T20:40:02.867" v="4303" actId="1076"/>
        <pc:sldMkLst>
          <pc:docMk/>
          <pc:sldMk cId="3856286487" sldId="351"/>
        </pc:sldMkLst>
        <pc:cxnChg chg="add mod">
          <ac:chgData name="Leon, Cesar" userId="f61f4951-a1c7-4be7-bafb-9ca975ab3f4d" providerId="ADAL" clId="{BC3D4F34-3AA0-445D-B2EB-A94BD4915554}" dt="2023-05-22T20:40:02.867" v="4303" actId="1076"/>
          <ac:cxnSpMkLst>
            <pc:docMk/>
            <pc:sldMk cId="3856286487" sldId="351"/>
            <ac:cxnSpMk id="4" creationId="{4859AA49-876A-8661-0600-328D6ED7A393}"/>
          </ac:cxnSpMkLst>
        </pc:cxnChg>
      </pc:sldChg>
      <pc:sldChg chg="addSp delSp modSp mod">
        <pc:chgData name="Leon, Cesar" userId="f61f4951-a1c7-4be7-bafb-9ca975ab3f4d" providerId="ADAL" clId="{BC3D4F34-3AA0-445D-B2EB-A94BD4915554}" dt="2023-05-22T18:26:05.760" v="3899" actId="1038"/>
        <pc:sldMkLst>
          <pc:docMk/>
          <pc:sldMk cId="978641697" sldId="354"/>
        </pc:sldMkLst>
        <pc:picChg chg="add mod modCrop">
          <ac:chgData name="Leon, Cesar" userId="f61f4951-a1c7-4be7-bafb-9ca975ab3f4d" providerId="ADAL" clId="{BC3D4F34-3AA0-445D-B2EB-A94BD4915554}" dt="2023-05-22T18:26:05.760" v="3899" actId="1038"/>
          <ac:picMkLst>
            <pc:docMk/>
            <pc:sldMk cId="978641697" sldId="354"/>
            <ac:picMk id="3" creationId="{3A9BAB76-4628-C830-3476-B314F0BD62EC}"/>
          </ac:picMkLst>
        </pc:picChg>
        <pc:picChg chg="mod">
          <ac:chgData name="Leon, Cesar" userId="f61f4951-a1c7-4be7-bafb-9ca975ab3f4d" providerId="ADAL" clId="{BC3D4F34-3AA0-445D-B2EB-A94BD4915554}" dt="2023-05-22T18:25:30.233" v="3846" actId="1037"/>
          <ac:picMkLst>
            <pc:docMk/>
            <pc:sldMk cId="978641697" sldId="354"/>
            <ac:picMk id="7" creationId="{0F588AAF-CEE7-0819-1317-CFE295EC1E93}"/>
          </ac:picMkLst>
        </pc:picChg>
        <pc:picChg chg="del mod">
          <ac:chgData name="Leon, Cesar" userId="f61f4951-a1c7-4be7-bafb-9ca975ab3f4d" providerId="ADAL" clId="{BC3D4F34-3AA0-445D-B2EB-A94BD4915554}" dt="2023-05-22T18:23:24.455" v="3802" actId="478"/>
          <ac:picMkLst>
            <pc:docMk/>
            <pc:sldMk cId="978641697" sldId="354"/>
            <ac:picMk id="9" creationId="{AAB54E78-DE56-3145-03A7-3811CB71276C}"/>
          </ac:picMkLst>
        </pc:picChg>
        <pc:picChg chg="add mod">
          <ac:chgData name="Leon, Cesar" userId="f61f4951-a1c7-4be7-bafb-9ca975ab3f4d" providerId="ADAL" clId="{BC3D4F34-3AA0-445D-B2EB-A94BD4915554}" dt="2023-05-22T18:25:33.067" v="3863" actId="1037"/>
          <ac:picMkLst>
            <pc:docMk/>
            <pc:sldMk cId="978641697" sldId="354"/>
            <ac:picMk id="2050" creationId="{824253AC-D8EB-A952-D39A-BE9098E2E4A4}"/>
          </ac:picMkLst>
        </pc:picChg>
      </pc:sldChg>
      <pc:sldChg chg="modSp mod">
        <pc:chgData name="Leon, Cesar" userId="f61f4951-a1c7-4be7-bafb-9ca975ab3f4d" providerId="ADAL" clId="{BC3D4F34-3AA0-445D-B2EB-A94BD4915554}" dt="2023-05-22T18:27:08.215" v="3900" actId="1076"/>
        <pc:sldMkLst>
          <pc:docMk/>
          <pc:sldMk cId="3157446376" sldId="355"/>
        </pc:sldMkLst>
        <pc:picChg chg="mod">
          <ac:chgData name="Leon, Cesar" userId="f61f4951-a1c7-4be7-bafb-9ca975ab3f4d" providerId="ADAL" clId="{BC3D4F34-3AA0-445D-B2EB-A94BD4915554}" dt="2023-05-22T18:27:08.215" v="3900" actId="1076"/>
          <ac:picMkLst>
            <pc:docMk/>
            <pc:sldMk cId="3157446376" sldId="355"/>
            <ac:picMk id="11" creationId="{C34ED053-BC2C-62C9-B429-C2CB0815FE72}"/>
          </ac:picMkLst>
        </pc:picChg>
      </pc:sldChg>
      <pc:sldChg chg="modSp mod modNotesTx">
        <pc:chgData name="Leon, Cesar" userId="f61f4951-a1c7-4be7-bafb-9ca975ab3f4d" providerId="ADAL" clId="{BC3D4F34-3AA0-445D-B2EB-A94BD4915554}" dt="2023-05-22T00:02:40.347" v="1547" actId="1076"/>
        <pc:sldMkLst>
          <pc:docMk/>
          <pc:sldMk cId="3295525009" sldId="357"/>
        </pc:sldMkLst>
        <pc:spChg chg="mod">
          <ac:chgData name="Leon, Cesar" userId="f61f4951-a1c7-4be7-bafb-9ca975ab3f4d" providerId="ADAL" clId="{BC3D4F34-3AA0-445D-B2EB-A94BD4915554}" dt="2023-05-22T00:02:40.347" v="1547" actId="1076"/>
          <ac:spMkLst>
            <pc:docMk/>
            <pc:sldMk cId="3295525009" sldId="357"/>
            <ac:spMk id="8" creationId="{DE2A3B42-FC13-35EE-0736-2B55C2B5532E}"/>
          </ac:spMkLst>
        </pc:spChg>
        <pc:picChg chg="mod">
          <ac:chgData name="Leon, Cesar" userId="f61f4951-a1c7-4be7-bafb-9ca975ab3f4d" providerId="ADAL" clId="{BC3D4F34-3AA0-445D-B2EB-A94BD4915554}" dt="2023-05-22T00:02:40.347" v="1547" actId="1076"/>
          <ac:picMkLst>
            <pc:docMk/>
            <pc:sldMk cId="3295525009" sldId="357"/>
            <ac:picMk id="7" creationId="{E2504E13-C277-BB69-7762-541CD27AE96D}"/>
          </ac:picMkLst>
        </pc:picChg>
      </pc:sldChg>
      <pc:sldChg chg="del">
        <pc:chgData name="Leon, Cesar" userId="f61f4951-a1c7-4be7-bafb-9ca975ab3f4d" providerId="ADAL" clId="{BC3D4F34-3AA0-445D-B2EB-A94BD4915554}" dt="2023-05-18T21:56:59.097" v="280" actId="47"/>
        <pc:sldMkLst>
          <pc:docMk/>
          <pc:sldMk cId="1916868782" sldId="358"/>
        </pc:sldMkLst>
      </pc:sldChg>
      <pc:sldChg chg="del">
        <pc:chgData name="Leon, Cesar" userId="f61f4951-a1c7-4be7-bafb-9ca975ab3f4d" providerId="ADAL" clId="{BC3D4F34-3AA0-445D-B2EB-A94BD4915554}" dt="2023-05-19T20:08:24.167" v="921" actId="2696"/>
        <pc:sldMkLst>
          <pc:docMk/>
          <pc:sldMk cId="1734173383" sldId="360"/>
        </pc:sldMkLst>
      </pc:sldChg>
      <pc:sldChg chg="addSp modSp mod ord modNotesTx">
        <pc:chgData name="Leon, Cesar" userId="f61f4951-a1c7-4be7-bafb-9ca975ab3f4d" providerId="ADAL" clId="{BC3D4F34-3AA0-445D-B2EB-A94BD4915554}" dt="2023-05-21T20:23:02.968" v="1543" actId="5793"/>
        <pc:sldMkLst>
          <pc:docMk/>
          <pc:sldMk cId="242302258" sldId="361"/>
        </pc:sldMkLst>
        <pc:spChg chg="mod">
          <ac:chgData name="Leon, Cesar" userId="f61f4951-a1c7-4be7-bafb-9ca975ab3f4d" providerId="ADAL" clId="{BC3D4F34-3AA0-445D-B2EB-A94BD4915554}" dt="2023-05-21T20:12:05.871" v="1140" actId="14100"/>
          <ac:spMkLst>
            <pc:docMk/>
            <pc:sldMk cId="242302258" sldId="361"/>
            <ac:spMk id="6" creationId="{620AA922-BBB8-D2A5-6541-5EC8B087CBF3}"/>
          </ac:spMkLst>
        </pc:spChg>
        <pc:spChg chg="mod">
          <ac:chgData name="Leon, Cesar" userId="f61f4951-a1c7-4be7-bafb-9ca975ab3f4d" providerId="ADAL" clId="{BC3D4F34-3AA0-445D-B2EB-A94BD4915554}" dt="2023-05-21T20:23:02.968" v="1543" actId="5793"/>
          <ac:spMkLst>
            <pc:docMk/>
            <pc:sldMk cId="242302258" sldId="361"/>
            <ac:spMk id="10" creationId="{32AE6879-54A1-70C2-0ABB-51359C9F6D59}"/>
          </ac:spMkLst>
        </pc:spChg>
        <pc:spChg chg="add mod">
          <ac:chgData name="Leon, Cesar" userId="f61f4951-a1c7-4be7-bafb-9ca975ab3f4d" providerId="ADAL" clId="{BC3D4F34-3AA0-445D-B2EB-A94BD4915554}" dt="2023-05-21T20:10:40.138" v="1100" actId="1076"/>
          <ac:spMkLst>
            <pc:docMk/>
            <pc:sldMk cId="242302258" sldId="361"/>
            <ac:spMk id="13" creationId="{DF903F5C-1CE8-29EF-FA7A-64A9849C90AE}"/>
          </ac:spMkLst>
        </pc:spChg>
        <pc:picChg chg="add mod">
          <ac:chgData name="Leon, Cesar" userId="f61f4951-a1c7-4be7-bafb-9ca975ab3f4d" providerId="ADAL" clId="{BC3D4F34-3AA0-445D-B2EB-A94BD4915554}" dt="2023-05-21T20:14:44.171" v="1255" actId="108"/>
          <ac:picMkLst>
            <pc:docMk/>
            <pc:sldMk cId="242302258" sldId="361"/>
            <ac:picMk id="11" creationId="{B2358FA7-8379-E60F-E2D1-BE758C03DED1}"/>
          </ac:picMkLst>
        </pc:picChg>
      </pc:sldChg>
      <pc:sldChg chg="del">
        <pc:chgData name="Leon, Cesar" userId="f61f4951-a1c7-4be7-bafb-9ca975ab3f4d" providerId="ADAL" clId="{BC3D4F34-3AA0-445D-B2EB-A94BD4915554}" dt="2023-05-18T21:48:29.616" v="0" actId="47"/>
        <pc:sldMkLst>
          <pc:docMk/>
          <pc:sldMk cId="4201376849" sldId="362"/>
        </pc:sldMkLst>
      </pc:sldChg>
      <pc:sldChg chg="modSp mod">
        <pc:chgData name="Leon, Cesar" userId="f61f4951-a1c7-4be7-bafb-9ca975ab3f4d" providerId="ADAL" clId="{BC3D4F34-3AA0-445D-B2EB-A94BD4915554}" dt="2023-05-18T22:07:35.301" v="335" actId="20577"/>
        <pc:sldMkLst>
          <pc:docMk/>
          <pc:sldMk cId="3363537046" sldId="363"/>
        </pc:sldMkLst>
        <pc:spChg chg="mod">
          <ac:chgData name="Leon, Cesar" userId="f61f4951-a1c7-4be7-bafb-9ca975ab3f4d" providerId="ADAL" clId="{BC3D4F34-3AA0-445D-B2EB-A94BD4915554}" dt="2023-05-18T22:07:35.301" v="335" actId="20577"/>
          <ac:spMkLst>
            <pc:docMk/>
            <pc:sldMk cId="3363537046" sldId="363"/>
            <ac:spMk id="4" creationId="{9BF5DDDB-FCB4-41A3-9319-3ACD96EFFC0E}"/>
          </ac:spMkLst>
        </pc:spChg>
      </pc:sldChg>
      <pc:sldChg chg="modSp del mod addCm delCm">
        <pc:chgData name="Leon, Cesar" userId="f61f4951-a1c7-4be7-bafb-9ca975ab3f4d" providerId="ADAL" clId="{BC3D4F34-3AA0-445D-B2EB-A94BD4915554}" dt="2023-05-22T20:21:58.993" v="4286"/>
        <pc:sldMkLst>
          <pc:docMk/>
          <pc:sldMk cId="2544845262" sldId="364"/>
        </pc:sldMkLst>
        <pc:spChg chg="mod">
          <ac:chgData name="Leon, Cesar" userId="f61f4951-a1c7-4be7-bafb-9ca975ab3f4d" providerId="ADAL" clId="{BC3D4F34-3AA0-445D-B2EB-A94BD4915554}" dt="2023-05-22T20:21:05.775" v="4285" actId="20577"/>
          <ac:spMkLst>
            <pc:docMk/>
            <pc:sldMk cId="2544845262" sldId="364"/>
            <ac:spMk id="3" creationId="{C26C15C3-D6C4-4994-B1EF-189A38BDB95C}"/>
          </ac:spMkLst>
        </pc:spChg>
      </pc:sldChg>
      <pc:sldChg chg="del">
        <pc:chgData name="Leon, Cesar" userId="f61f4951-a1c7-4be7-bafb-9ca975ab3f4d" providerId="ADAL" clId="{BC3D4F34-3AA0-445D-B2EB-A94BD4915554}" dt="2023-05-19T20:08:24.167" v="921" actId="2696"/>
        <pc:sldMkLst>
          <pc:docMk/>
          <pc:sldMk cId="2910842531" sldId="365"/>
        </pc:sldMkLst>
      </pc:sldChg>
      <pc:sldChg chg="modSp mod ord">
        <pc:chgData name="Leon, Cesar" userId="f61f4951-a1c7-4be7-bafb-9ca975ab3f4d" providerId="ADAL" clId="{BC3D4F34-3AA0-445D-B2EB-A94BD4915554}" dt="2023-05-22T22:15:53.281" v="4406" actId="20577"/>
        <pc:sldMkLst>
          <pc:docMk/>
          <pc:sldMk cId="722700792" sldId="366"/>
        </pc:sldMkLst>
        <pc:spChg chg="mod">
          <ac:chgData name="Leon, Cesar" userId="f61f4951-a1c7-4be7-bafb-9ca975ab3f4d" providerId="ADAL" clId="{BC3D4F34-3AA0-445D-B2EB-A94BD4915554}" dt="2023-05-22T22:15:53.281" v="4406" actId="20577"/>
          <ac:spMkLst>
            <pc:docMk/>
            <pc:sldMk cId="722700792" sldId="366"/>
            <ac:spMk id="2" creationId="{CC4A8A4D-62C5-4117-8C7E-0D853D411D59}"/>
          </ac:spMkLst>
        </pc:spChg>
        <pc:spChg chg="mod">
          <ac:chgData name="Leon, Cesar" userId="f61f4951-a1c7-4be7-bafb-9ca975ab3f4d" providerId="ADAL" clId="{BC3D4F34-3AA0-445D-B2EB-A94BD4915554}" dt="2023-05-22T22:14:19.492" v="4397" actId="13926"/>
          <ac:spMkLst>
            <pc:docMk/>
            <pc:sldMk cId="722700792" sldId="366"/>
            <ac:spMk id="8" creationId="{72846B82-B394-6DEF-8121-365D6C6E606F}"/>
          </ac:spMkLst>
        </pc:spChg>
      </pc:sldChg>
      <pc:sldChg chg="addSp delSp modSp">
        <pc:chgData name="Leon, Cesar" userId="f61f4951-a1c7-4be7-bafb-9ca975ab3f4d" providerId="ADAL" clId="{BC3D4F34-3AA0-445D-B2EB-A94BD4915554}" dt="2023-05-22T17:05:46.957" v="3325"/>
        <pc:sldMkLst>
          <pc:docMk/>
          <pc:sldMk cId="556749143" sldId="368"/>
        </pc:sldMkLst>
        <pc:picChg chg="add del">
          <ac:chgData name="Leon, Cesar" userId="f61f4951-a1c7-4be7-bafb-9ca975ab3f4d" providerId="ADAL" clId="{BC3D4F34-3AA0-445D-B2EB-A94BD4915554}" dt="2023-05-22T17:05:43.806" v="3324"/>
          <ac:picMkLst>
            <pc:docMk/>
            <pc:sldMk cId="556749143" sldId="368"/>
            <ac:picMk id="6" creationId="{D2B112C6-B0CD-0182-4540-AB92E82CA5AE}"/>
          </ac:picMkLst>
        </pc:picChg>
        <pc:picChg chg="add mod">
          <ac:chgData name="Leon, Cesar" userId="f61f4951-a1c7-4be7-bafb-9ca975ab3f4d" providerId="ADAL" clId="{BC3D4F34-3AA0-445D-B2EB-A94BD4915554}" dt="2023-05-22T17:05:46.957" v="3325"/>
          <ac:picMkLst>
            <pc:docMk/>
            <pc:sldMk cId="556749143" sldId="368"/>
            <ac:picMk id="7" creationId="{590F1B9C-1E65-F086-9E01-66CB8BD4AA76}"/>
          </ac:picMkLst>
        </pc:picChg>
      </pc:sldChg>
      <pc:sldChg chg="addSp modSp">
        <pc:chgData name="Leon, Cesar" userId="f61f4951-a1c7-4be7-bafb-9ca975ab3f4d" providerId="ADAL" clId="{BC3D4F34-3AA0-445D-B2EB-A94BD4915554}" dt="2023-05-22T17:05:57.892" v="3326"/>
        <pc:sldMkLst>
          <pc:docMk/>
          <pc:sldMk cId="3054867915" sldId="369"/>
        </pc:sldMkLst>
        <pc:picChg chg="add mod">
          <ac:chgData name="Leon, Cesar" userId="f61f4951-a1c7-4be7-bafb-9ca975ab3f4d" providerId="ADAL" clId="{BC3D4F34-3AA0-445D-B2EB-A94BD4915554}" dt="2023-05-22T17:05:57.892" v="3326"/>
          <ac:picMkLst>
            <pc:docMk/>
            <pc:sldMk cId="3054867915" sldId="369"/>
            <ac:picMk id="5" creationId="{75B391CA-8DD7-958C-1833-5C1F61EC810D}"/>
          </ac:picMkLst>
        </pc:picChg>
      </pc:sldChg>
      <pc:sldChg chg="addSp modSp">
        <pc:chgData name="Leon, Cesar" userId="f61f4951-a1c7-4be7-bafb-9ca975ab3f4d" providerId="ADAL" clId="{BC3D4F34-3AA0-445D-B2EB-A94BD4915554}" dt="2023-05-22T17:06:13.394" v="3328"/>
        <pc:sldMkLst>
          <pc:docMk/>
          <pc:sldMk cId="1527246362" sldId="370"/>
        </pc:sldMkLst>
        <pc:picChg chg="add mod">
          <ac:chgData name="Leon, Cesar" userId="f61f4951-a1c7-4be7-bafb-9ca975ab3f4d" providerId="ADAL" clId="{BC3D4F34-3AA0-445D-B2EB-A94BD4915554}" dt="2023-05-22T17:06:13.394" v="3328"/>
          <ac:picMkLst>
            <pc:docMk/>
            <pc:sldMk cId="1527246362" sldId="370"/>
            <ac:picMk id="5" creationId="{C6708B8C-8D2E-2F12-D033-8E2D509557BC}"/>
          </ac:picMkLst>
        </pc:picChg>
      </pc:sldChg>
      <pc:sldChg chg="addSp delSp modSp mod">
        <pc:chgData name="Leon, Cesar" userId="f61f4951-a1c7-4be7-bafb-9ca975ab3f4d" providerId="ADAL" clId="{BC3D4F34-3AA0-445D-B2EB-A94BD4915554}" dt="2023-05-22T17:07:05.944" v="3333" actId="478"/>
        <pc:sldMkLst>
          <pc:docMk/>
          <pc:sldMk cId="3350264390" sldId="371"/>
        </pc:sldMkLst>
        <pc:picChg chg="add del mod">
          <ac:chgData name="Leon, Cesar" userId="f61f4951-a1c7-4be7-bafb-9ca975ab3f4d" providerId="ADAL" clId="{BC3D4F34-3AA0-445D-B2EB-A94BD4915554}" dt="2023-05-22T17:07:05.944" v="3333" actId="478"/>
          <ac:picMkLst>
            <pc:docMk/>
            <pc:sldMk cId="3350264390" sldId="371"/>
            <ac:picMk id="3" creationId="{34492CCC-4CED-DBA4-836A-928E4E0248CE}"/>
          </ac:picMkLst>
        </pc:picChg>
      </pc:sldChg>
      <pc:sldChg chg="addSp modSp">
        <pc:chgData name="Leon, Cesar" userId="f61f4951-a1c7-4be7-bafb-9ca975ab3f4d" providerId="ADAL" clId="{BC3D4F34-3AA0-445D-B2EB-A94BD4915554}" dt="2023-05-22T17:06:04.428" v="3327"/>
        <pc:sldMkLst>
          <pc:docMk/>
          <pc:sldMk cId="4250481872" sldId="375"/>
        </pc:sldMkLst>
        <pc:picChg chg="add mod">
          <ac:chgData name="Leon, Cesar" userId="f61f4951-a1c7-4be7-bafb-9ca975ab3f4d" providerId="ADAL" clId="{BC3D4F34-3AA0-445D-B2EB-A94BD4915554}" dt="2023-05-22T17:06:04.428" v="3327"/>
          <ac:picMkLst>
            <pc:docMk/>
            <pc:sldMk cId="4250481872" sldId="375"/>
            <ac:picMk id="6" creationId="{FE649E37-B2AC-992C-EC17-9C977E4A431D}"/>
          </ac:picMkLst>
        </pc:picChg>
      </pc:sldChg>
      <pc:sldChg chg="del">
        <pc:chgData name="Leon, Cesar" userId="f61f4951-a1c7-4be7-bafb-9ca975ab3f4d" providerId="ADAL" clId="{BC3D4F34-3AA0-445D-B2EB-A94BD4915554}" dt="2023-05-18T21:48:48.989" v="1" actId="47"/>
        <pc:sldMkLst>
          <pc:docMk/>
          <pc:sldMk cId="2447639673" sldId="377"/>
        </pc:sldMkLst>
      </pc:sldChg>
      <pc:sldChg chg="modSp del mod addCm delCm">
        <pc:chgData name="Leon, Cesar" userId="f61f4951-a1c7-4be7-bafb-9ca975ab3f4d" providerId="ADAL" clId="{BC3D4F34-3AA0-445D-B2EB-A94BD4915554}" dt="2023-05-22T22:11:14.461" v="4343"/>
        <pc:sldMkLst>
          <pc:docMk/>
          <pc:sldMk cId="3718773372" sldId="378"/>
        </pc:sldMkLst>
        <pc:spChg chg="mod">
          <ac:chgData name="Leon, Cesar" userId="f61f4951-a1c7-4be7-bafb-9ca975ab3f4d" providerId="ADAL" clId="{BC3D4F34-3AA0-445D-B2EB-A94BD4915554}" dt="2023-05-22T20:13:24.039" v="4134" actId="20577"/>
          <ac:spMkLst>
            <pc:docMk/>
            <pc:sldMk cId="3718773372" sldId="378"/>
            <ac:spMk id="4" creationId="{D806636B-83D6-3B20-1150-BD4893FC2BE2}"/>
          </ac:spMkLst>
        </pc:spChg>
      </pc:sldChg>
      <pc:sldChg chg="addSp delSp modSp mod modClrScheme chgLayout modNotesTx">
        <pc:chgData name="Leon, Cesar" userId="f61f4951-a1c7-4be7-bafb-9ca975ab3f4d" providerId="ADAL" clId="{BC3D4F34-3AA0-445D-B2EB-A94BD4915554}" dt="2023-05-22T18:16:11.708" v="3800" actId="1035"/>
        <pc:sldMkLst>
          <pc:docMk/>
          <pc:sldMk cId="3182163965" sldId="379"/>
        </pc:sldMkLst>
        <pc:spChg chg="mod">
          <ac:chgData name="Leon, Cesar" userId="f61f4951-a1c7-4be7-bafb-9ca975ab3f4d" providerId="ADAL" clId="{BC3D4F34-3AA0-445D-B2EB-A94BD4915554}" dt="2023-05-22T00:14:20.390" v="2662" actId="26606"/>
          <ac:spMkLst>
            <pc:docMk/>
            <pc:sldMk cId="3182163965" sldId="379"/>
            <ac:spMk id="2" creationId="{CC4A8A4D-62C5-4117-8C7E-0D853D411D59}"/>
          </ac:spMkLst>
        </pc:spChg>
        <pc:spChg chg="del">
          <ac:chgData name="Leon, Cesar" userId="f61f4951-a1c7-4be7-bafb-9ca975ab3f4d" providerId="ADAL" clId="{BC3D4F34-3AA0-445D-B2EB-A94BD4915554}" dt="2023-05-19T19:31:47.489" v="814" actId="478"/>
          <ac:spMkLst>
            <pc:docMk/>
            <pc:sldMk cId="3182163965" sldId="379"/>
            <ac:spMk id="4" creationId="{3AFF919C-2F6C-EA34-B787-B393817994E7}"/>
          </ac:spMkLst>
        </pc:spChg>
        <pc:spChg chg="mod">
          <ac:chgData name="Leon, Cesar" userId="f61f4951-a1c7-4be7-bafb-9ca975ab3f4d" providerId="ADAL" clId="{BC3D4F34-3AA0-445D-B2EB-A94BD4915554}" dt="2023-05-22T00:14:20.390" v="2662" actId="26606"/>
          <ac:spMkLst>
            <pc:docMk/>
            <pc:sldMk cId="3182163965" sldId="379"/>
            <ac:spMk id="5" creationId="{D9AB90EC-41B7-47D7-A4A7-C3086CE630F6}"/>
          </ac:spMkLst>
        </pc:spChg>
        <pc:spChg chg="add del mod">
          <ac:chgData name="Leon, Cesar" userId="f61f4951-a1c7-4be7-bafb-9ca975ab3f4d" providerId="ADAL" clId="{BC3D4F34-3AA0-445D-B2EB-A94BD4915554}" dt="2023-05-22T00:14:20.390" v="2662" actId="26606"/>
          <ac:spMkLst>
            <pc:docMk/>
            <pc:sldMk cId="3182163965" sldId="379"/>
            <ac:spMk id="7" creationId="{FC038F0A-22C2-4405-6B9C-9FC8D2C0B460}"/>
          </ac:spMkLst>
        </pc:spChg>
        <pc:spChg chg="add del">
          <ac:chgData name="Leon, Cesar" userId="f61f4951-a1c7-4be7-bafb-9ca975ab3f4d" providerId="ADAL" clId="{BC3D4F34-3AA0-445D-B2EB-A94BD4915554}" dt="2023-05-22T00:14:20.372" v="2661" actId="26606"/>
          <ac:spMkLst>
            <pc:docMk/>
            <pc:sldMk cId="3182163965" sldId="379"/>
            <ac:spMk id="10" creationId="{2B6E4125-0420-698B-ECF3-7762D64ADAC0}"/>
          </ac:spMkLst>
        </pc:spChg>
        <pc:spChg chg="add del">
          <ac:chgData name="Leon, Cesar" userId="f61f4951-a1c7-4be7-bafb-9ca975ab3f4d" providerId="ADAL" clId="{BC3D4F34-3AA0-445D-B2EB-A94BD4915554}" dt="2023-05-22T00:13:16.098" v="2652" actId="26606"/>
          <ac:spMkLst>
            <pc:docMk/>
            <pc:sldMk cId="3182163965" sldId="379"/>
            <ac:spMk id="13" creationId="{B393274C-FE58-9331-16E7-E5A7D6F050D5}"/>
          </ac:spMkLst>
        </pc:spChg>
        <pc:spChg chg="add del">
          <ac:chgData name="Leon, Cesar" userId="f61f4951-a1c7-4be7-bafb-9ca975ab3f4d" providerId="ADAL" clId="{BC3D4F34-3AA0-445D-B2EB-A94BD4915554}" dt="2023-05-22T00:22:04.651" v="2927" actId="478"/>
          <ac:spMkLst>
            <pc:docMk/>
            <pc:sldMk cId="3182163965" sldId="379"/>
            <ac:spMk id="14" creationId="{40E2A451-C9AC-DDEF-613F-52EE59ABAC35}"/>
          </ac:spMkLst>
        </pc:spChg>
        <pc:spChg chg="add del">
          <ac:chgData name="Leon, Cesar" userId="f61f4951-a1c7-4be7-bafb-9ca975ab3f4d" providerId="ADAL" clId="{BC3D4F34-3AA0-445D-B2EB-A94BD4915554}" dt="2023-05-22T00:13:30.846" v="2656" actId="26606"/>
          <ac:spMkLst>
            <pc:docMk/>
            <pc:sldMk cId="3182163965" sldId="379"/>
            <ac:spMk id="17" creationId="{4CE59075-0855-B45C-710E-00CCE97054E6}"/>
          </ac:spMkLst>
        </pc:spChg>
        <pc:graphicFrameChg chg="add del mod">
          <ac:chgData name="Leon, Cesar" userId="f61f4951-a1c7-4be7-bafb-9ca975ab3f4d" providerId="ADAL" clId="{BC3D4F34-3AA0-445D-B2EB-A94BD4915554}" dt="2023-05-22T00:13:03.707" v="2650" actId="26606"/>
          <ac:graphicFrameMkLst>
            <pc:docMk/>
            <pc:sldMk cId="3182163965" sldId="379"/>
            <ac:graphicFrameMk id="9" creationId="{A54E6F02-8362-53C1-9FDC-7B6AB1F0D6E7}"/>
          </ac:graphicFrameMkLst>
        </pc:graphicFrameChg>
        <pc:graphicFrameChg chg="add del">
          <ac:chgData name="Leon, Cesar" userId="f61f4951-a1c7-4be7-bafb-9ca975ab3f4d" providerId="ADAL" clId="{BC3D4F34-3AA0-445D-B2EB-A94BD4915554}" dt="2023-05-22T00:13:16.098" v="2652" actId="26606"/>
          <ac:graphicFrameMkLst>
            <pc:docMk/>
            <pc:sldMk cId="3182163965" sldId="379"/>
            <ac:graphicFrameMk id="11" creationId="{C0BD60D8-C1FF-6157-347F-969085E27702}"/>
          </ac:graphicFrameMkLst>
        </pc:graphicFrameChg>
        <pc:graphicFrameChg chg="add del">
          <ac:chgData name="Leon, Cesar" userId="f61f4951-a1c7-4be7-bafb-9ca975ab3f4d" providerId="ADAL" clId="{BC3D4F34-3AA0-445D-B2EB-A94BD4915554}" dt="2023-05-22T00:14:20.372" v="2661" actId="26606"/>
          <ac:graphicFrameMkLst>
            <pc:docMk/>
            <pc:sldMk cId="3182163965" sldId="379"/>
            <ac:graphicFrameMk id="12" creationId="{9E0D7652-B02C-91F4-9CDA-10EF73AB3E90}"/>
          </ac:graphicFrameMkLst>
        </pc:graphicFrameChg>
        <pc:graphicFrameChg chg="add del mod">
          <ac:chgData name="Leon, Cesar" userId="f61f4951-a1c7-4be7-bafb-9ca975ab3f4d" providerId="ADAL" clId="{BC3D4F34-3AA0-445D-B2EB-A94BD4915554}" dt="2023-05-22T00:13:23.559" v="2654" actId="26606"/>
          <ac:graphicFrameMkLst>
            <pc:docMk/>
            <pc:sldMk cId="3182163965" sldId="379"/>
            <ac:graphicFrameMk id="15" creationId="{AB13DFA0-B32E-1DB1-FC84-A72BAA36C3E8}"/>
          </ac:graphicFrameMkLst>
        </pc:graphicFrameChg>
        <pc:graphicFrameChg chg="add mod">
          <ac:chgData name="Leon, Cesar" userId="f61f4951-a1c7-4be7-bafb-9ca975ab3f4d" providerId="ADAL" clId="{BC3D4F34-3AA0-445D-B2EB-A94BD4915554}" dt="2023-05-22T18:15:39.692" v="3775" actId="20577"/>
          <ac:graphicFrameMkLst>
            <pc:docMk/>
            <pc:sldMk cId="3182163965" sldId="379"/>
            <ac:graphicFrameMk id="16" creationId="{D9569471-C915-40BF-7ADD-C79585DC2876}"/>
          </ac:graphicFrameMkLst>
        </pc:graphicFrameChg>
        <pc:graphicFrameChg chg="add del">
          <ac:chgData name="Leon, Cesar" userId="f61f4951-a1c7-4be7-bafb-9ca975ab3f4d" providerId="ADAL" clId="{BC3D4F34-3AA0-445D-B2EB-A94BD4915554}" dt="2023-05-22T00:13:30.846" v="2656" actId="26606"/>
          <ac:graphicFrameMkLst>
            <pc:docMk/>
            <pc:sldMk cId="3182163965" sldId="379"/>
            <ac:graphicFrameMk id="18" creationId="{9399E189-3CF8-9703-25A2-85BC0CF947ED}"/>
          </ac:graphicFrameMkLst>
        </pc:graphicFrameChg>
        <pc:graphicFrameChg chg="add del mod">
          <ac:chgData name="Leon, Cesar" userId="f61f4951-a1c7-4be7-bafb-9ca975ab3f4d" providerId="ADAL" clId="{BC3D4F34-3AA0-445D-B2EB-A94BD4915554}" dt="2023-05-22T00:13:58.974" v="2659" actId="26606"/>
          <ac:graphicFrameMkLst>
            <pc:docMk/>
            <pc:sldMk cId="3182163965" sldId="379"/>
            <ac:graphicFrameMk id="20" creationId="{A54E6F02-8362-53C1-9FDC-7B6AB1F0D6E7}"/>
          </ac:graphicFrameMkLst>
        </pc:graphicFrameChg>
        <pc:picChg chg="add mod">
          <ac:chgData name="Leon, Cesar" userId="f61f4951-a1c7-4be7-bafb-9ca975ab3f4d" providerId="ADAL" clId="{BC3D4F34-3AA0-445D-B2EB-A94BD4915554}" dt="2023-05-22T00:25:36.257" v="2941" actId="1076"/>
          <ac:picMkLst>
            <pc:docMk/>
            <pc:sldMk cId="3182163965" sldId="379"/>
            <ac:picMk id="3" creationId="{F7BBA4E9-6648-0326-E5E6-9091BC69BDA3}"/>
          </ac:picMkLst>
        </pc:picChg>
        <pc:picChg chg="add mod">
          <ac:chgData name="Leon, Cesar" userId="f61f4951-a1c7-4be7-bafb-9ca975ab3f4d" providerId="ADAL" clId="{BC3D4F34-3AA0-445D-B2EB-A94BD4915554}" dt="2023-05-22T18:16:06.308" v="3798" actId="1036"/>
          <ac:picMkLst>
            <pc:docMk/>
            <pc:sldMk cId="3182163965" sldId="379"/>
            <ac:picMk id="4" creationId="{823B3AD2-DCA7-A685-8140-394D7C50732A}"/>
          </ac:picMkLst>
        </pc:picChg>
        <pc:picChg chg="del">
          <ac:chgData name="Leon, Cesar" userId="f61f4951-a1c7-4be7-bafb-9ca975ab3f4d" providerId="ADAL" clId="{BC3D4F34-3AA0-445D-B2EB-A94BD4915554}" dt="2023-05-19T19:31:44.114" v="813" actId="478"/>
          <ac:picMkLst>
            <pc:docMk/>
            <pc:sldMk cId="3182163965" sldId="379"/>
            <ac:picMk id="6" creationId="{0CB2242F-F6F1-E151-F7CE-D97248CEF18D}"/>
          </ac:picMkLst>
        </pc:picChg>
        <pc:picChg chg="add mod">
          <ac:chgData name="Leon, Cesar" userId="f61f4951-a1c7-4be7-bafb-9ca975ab3f4d" providerId="ADAL" clId="{BC3D4F34-3AA0-445D-B2EB-A94BD4915554}" dt="2023-05-22T00:40:16.721" v="3192" actId="1035"/>
          <ac:picMkLst>
            <pc:docMk/>
            <pc:sldMk cId="3182163965" sldId="379"/>
            <ac:picMk id="1026" creationId="{2BBD80CD-4E46-E2F6-D834-A21F9F4DBA56}"/>
          </ac:picMkLst>
        </pc:picChg>
        <pc:picChg chg="add mod">
          <ac:chgData name="Leon, Cesar" userId="f61f4951-a1c7-4be7-bafb-9ca975ab3f4d" providerId="ADAL" clId="{BC3D4F34-3AA0-445D-B2EB-A94BD4915554}" dt="2023-05-22T18:16:00.818" v="3787" actId="1036"/>
          <ac:picMkLst>
            <pc:docMk/>
            <pc:sldMk cId="3182163965" sldId="379"/>
            <ac:picMk id="1028" creationId="{470E98D8-337D-B6EF-4EAB-37784DBE81CF}"/>
          </ac:picMkLst>
        </pc:picChg>
        <pc:picChg chg="add del">
          <ac:chgData name="Leon, Cesar" userId="f61f4951-a1c7-4be7-bafb-9ca975ab3f4d" providerId="ADAL" clId="{BC3D4F34-3AA0-445D-B2EB-A94BD4915554}" dt="2023-05-22T00:32:47.583" v="3046" actId="478"/>
          <ac:picMkLst>
            <pc:docMk/>
            <pc:sldMk cId="3182163965" sldId="379"/>
            <ac:picMk id="1030" creationId="{91312D97-2BB8-069A-CB1B-E1B00AD8B556}"/>
          </ac:picMkLst>
        </pc:picChg>
        <pc:picChg chg="add del">
          <ac:chgData name="Leon, Cesar" userId="f61f4951-a1c7-4be7-bafb-9ca975ab3f4d" providerId="ADAL" clId="{BC3D4F34-3AA0-445D-B2EB-A94BD4915554}" dt="2023-05-22T00:33:37.735" v="3048"/>
          <ac:picMkLst>
            <pc:docMk/>
            <pc:sldMk cId="3182163965" sldId="379"/>
            <ac:picMk id="1032" creationId="{02009369-C909-22F5-BC84-505F6C54BE8B}"/>
          </ac:picMkLst>
        </pc:picChg>
        <pc:picChg chg="add mod">
          <ac:chgData name="Leon, Cesar" userId="f61f4951-a1c7-4be7-bafb-9ca975ab3f4d" providerId="ADAL" clId="{BC3D4F34-3AA0-445D-B2EB-A94BD4915554}" dt="2023-05-22T18:16:11.708" v="3800" actId="1035"/>
          <ac:picMkLst>
            <pc:docMk/>
            <pc:sldMk cId="3182163965" sldId="379"/>
            <ac:picMk id="1034" creationId="{56CFCA53-9CC2-A4ED-09A7-4854B739ED3D}"/>
          </ac:picMkLst>
        </pc:picChg>
        <pc:cxnChg chg="add del">
          <ac:chgData name="Leon, Cesar" userId="f61f4951-a1c7-4be7-bafb-9ca975ab3f4d" providerId="ADAL" clId="{BC3D4F34-3AA0-445D-B2EB-A94BD4915554}" dt="2023-05-22T00:40:33.438" v="3207" actId="478"/>
          <ac:cxnSpMkLst>
            <pc:docMk/>
            <pc:sldMk cId="3182163965" sldId="379"/>
            <ac:cxnSpMk id="8" creationId="{FCD57615-27DB-E111-B74C-82816E1DAB98}"/>
          </ac:cxnSpMkLst>
        </pc:cxnChg>
      </pc:sldChg>
      <pc:sldMasterChg chg="modSp mod modSldLayout">
        <pc:chgData name="Leon, Cesar" userId="f61f4951-a1c7-4be7-bafb-9ca975ab3f4d" providerId="ADAL" clId="{BC3D4F34-3AA0-445D-B2EB-A94BD4915554}" dt="2023-05-22T17:06:37.828" v="3330" actId="1076"/>
        <pc:sldMasterMkLst>
          <pc:docMk/>
          <pc:sldMasterMk cId="4004872851" sldId="2147483777"/>
        </pc:sldMasterMkLst>
        <pc:picChg chg="mod">
          <ac:chgData name="Leon, Cesar" userId="f61f4951-a1c7-4be7-bafb-9ca975ab3f4d" providerId="ADAL" clId="{BC3D4F34-3AA0-445D-B2EB-A94BD4915554}" dt="2023-05-22T17:03:39.391" v="3291" actId="1036"/>
          <ac:picMkLst>
            <pc:docMk/>
            <pc:sldMasterMk cId="4004872851" sldId="2147483777"/>
            <ac:picMk id="5" creationId="{DD19F251-FEFA-B004-F00D-E68A5FD00BCB}"/>
          </ac:picMkLst>
        </pc:picChg>
        <pc:sldLayoutChg chg="modSp mod">
          <pc:chgData name="Leon, Cesar" userId="f61f4951-a1c7-4be7-bafb-9ca975ab3f4d" providerId="ADAL" clId="{BC3D4F34-3AA0-445D-B2EB-A94BD4915554}" dt="2023-05-22T17:00:20.391" v="3226" actId="1076"/>
          <pc:sldLayoutMkLst>
            <pc:docMk/>
            <pc:sldMasterMk cId="4004872851" sldId="2147483777"/>
            <pc:sldLayoutMk cId="3812610570" sldId="2147483780"/>
          </pc:sldLayoutMkLst>
          <pc:picChg chg="mod">
            <ac:chgData name="Leon, Cesar" userId="f61f4951-a1c7-4be7-bafb-9ca975ab3f4d" providerId="ADAL" clId="{BC3D4F34-3AA0-445D-B2EB-A94BD4915554}" dt="2023-05-22T17:00:08.221" v="3224" actId="1076"/>
            <ac:picMkLst>
              <pc:docMk/>
              <pc:sldMasterMk cId="4004872851" sldId="2147483777"/>
              <pc:sldLayoutMk cId="3812610570" sldId="2147483780"/>
              <ac:picMk id="3" creationId="{8081ACFE-CE81-71D1-3AC2-620CC0471F87}"/>
            </ac:picMkLst>
          </pc:picChg>
          <pc:picChg chg="mod">
            <ac:chgData name="Leon, Cesar" userId="f61f4951-a1c7-4be7-bafb-9ca975ab3f4d" providerId="ADAL" clId="{BC3D4F34-3AA0-445D-B2EB-A94BD4915554}" dt="2023-05-22T17:00:20.391" v="3226" actId="1076"/>
            <ac:picMkLst>
              <pc:docMk/>
              <pc:sldMasterMk cId="4004872851" sldId="2147483777"/>
              <pc:sldLayoutMk cId="3812610570" sldId="2147483780"/>
              <ac:picMk id="5" creationId="{3709E47E-691E-E129-2443-4ED96FFCB286}"/>
            </ac:picMkLst>
          </pc:picChg>
        </pc:sldLayoutChg>
        <pc:sldLayoutChg chg="modSp mod">
          <pc:chgData name="Leon, Cesar" userId="f61f4951-a1c7-4be7-bafb-9ca975ab3f4d" providerId="ADAL" clId="{BC3D4F34-3AA0-445D-B2EB-A94BD4915554}" dt="2023-05-22T17:03:58.922" v="3294" actId="1038"/>
          <pc:sldLayoutMkLst>
            <pc:docMk/>
            <pc:sldMasterMk cId="4004872851" sldId="2147483777"/>
            <pc:sldLayoutMk cId="3956634759" sldId="2147483781"/>
          </pc:sldLayoutMkLst>
          <pc:picChg chg="mod">
            <ac:chgData name="Leon, Cesar" userId="f61f4951-a1c7-4be7-bafb-9ca975ab3f4d" providerId="ADAL" clId="{BC3D4F34-3AA0-445D-B2EB-A94BD4915554}" dt="2023-05-22T17:03:58.922" v="3294" actId="1038"/>
            <ac:picMkLst>
              <pc:docMk/>
              <pc:sldMasterMk cId="4004872851" sldId="2147483777"/>
              <pc:sldLayoutMk cId="3956634759" sldId="2147483781"/>
              <ac:picMk id="7" creationId="{86694268-374A-13C0-41A4-2C218AB6CBB8}"/>
            </ac:picMkLst>
          </pc:picChg>
        </pc:sldLayoutChg>
        <pc:sldLayoutChg chg="modSp mod">
          <pc:chgData name="Leon, Cesar" userId="f61f4951-a1c7-4be7-bafb-9ca975ab3f4d" providerId="ADAL" clId="{BC3D4F34-3AA0-445D-B2EB-A94BD4915554}" dt="2023-05-22T17:01:38.289" v="3228" actId="1076"/>
          <pc:sldLayoutMkLst>
            <pc:docMk/>
            <pc:sldMasterMk cId="4004872851" sldId="2147483777"/>
            <pc:sldLayoutMk cId="2248083666" sldId="2147483782"/>
          </pc:sldLayoutMkLst>
          <pc:picChg chg="mod">
            <ac:chgData name="Leon, Cesar" userId="f61f4951-a1c7-4be7-bafb-9ca975ab3f4d" providerId="ADAL" clId="{BC3D4F34-3AA0-445D-B2EB-A94BD4915554}" dt="2023-05-22T17:01:38.289" v="3228" actId="1076"/>
            <ac:picMkLst>
              <pc:docMk/>
              <pc:sldMasterMk cId="4004872851" sldId="2147483777"/>
              <pc:sldLayoutMk cId="2248083666" sldId="2147483782"/>
              <ac:picMk id="6" creationId="{653C299E-28B1-5C94-7C1D-AEA877DD0EBE}"/>
            </ac:picMkLst>
          </pc:picChg>
        </pc:sldLayoutChg>
        <pc:sldLayoutChg chg="addSp delSp modSp mod">
          <pc:chgData name="Leon, Cesar" userId="f61f4951-a1c7-4be7-bafb-9ca975ab3f4d" providerId="ADAL" clId="{BC3D4F34-3AA0-445D-B2EB-A94BD4915554}" dt="2023-05-22T17:06:37.828" v="3330" actId="1076"/>
          <pc:sldLayoutMkLst>
            <pc:docMk/>
            <pc:sldMasterMk cId="4004872851" sldId="2147483777"/>
            <pc:sldLayoutMk cId="2591855886" sldId="2147483783"/>
          </pc:sldLayoutMkLst>
          <pc:picChg chg="add del mod">
            <ac:chgData name="Leon, Cesar" userId="f61f4951-a1c7-4be7-bafb-9ca975ab3f4d" providerId="ADAL" clId="{BC3D4F34-3AA0-445D-B2EB-A94BD4915554}" dt="2023-05-22T17:06:33.843" v="3329" actId="478"/>
            <ac:picMkLst>
              <pc:docMk/>
              <pc:sldMasterMk cId="4004872851" sldId="2147483777"/>
              <pc:sldLayoutMk cId="2591855886" sldId="2147483783"/>
              <ac:picMk id="4" creationId="{EEBFA939-16F1-D88C-2CA2-6FD870A69A49}"/>
            </ac:picMkLst>
          </pc:picChg>
          <pc:picChg chg="add mod">
            <ac:chgData name="Leon, Cesar" userId="f61f4951-a1c7-4be7-bafb-9ca975ab3f4d" providerId="ADAL" clId="{BC3D4F34-3AA0-445D-B2EB-A94BD4915554}" dt="2023-05-22T17:06:37.828" v="3330" actId="1076"/>
            <ac:picMkLst>
              <pc:docMk/>
              <pc:sldMasterMk cId="4004872851" sldId="2147483777"/>
              <pc:sldLayoutMk cId="2591855886" sldId="2147483783"/>
              <ac:picMk id="5" creationId="{85474DBE-4E66-93A7-A226-CC81BCA6AFF1}"/>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52165-D987-407C-903E-A4F09018CA5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D9947025-7391-43F1-BCDF-3AB91FF2C90D}">
      <dgm:prSet/>
      <dgm:spPr/>
      <dgm:t>
        <a:bodyPr/>
        <a:lstStyle/>
        <a:p>
          <a:r>
            <a:rPr lang="en-US"/>
            <a:t>Extended Producer Responsibility (EPR)</a:t>
          </a:r>
        </a:p>
      </dgm:t>
    </dgm:pt>
    <dgm:pt modelId="{C7C45FCD-867B-4DDF-834E-BE1CDFA2780A}" type="parTrans" cxnId="{23DD1E9B-998D-44EA-BCD1-CAAB0A797AD2}">
      <dgm:prSet/>
      <dgm:spPr/>
      <dgm:t>
        <a:bodyPr/>
        <a:lstStyle/>
        <a:p>
          <a:endParaRPr lang="en-US"/>
        </a:p>
      </dgm:t>
    </dgm:pt>
    <dgm:pt modelId="{37711BAC-1462-4BF8-A081-CA9D781051F8}" type="sibTrans" cxnId="{23DD1E9B-998D-44EA-BCD1-CAAB0A797AD2}">
      <dgm:prSet/>
      <dgm:spPr/>
      <dgm:t>
        <a:bodyPr/>
        <a:lstStyle/>
        <a:p>
          <a:endParaRPr lang="en-US"/>
        </a:p>
      </dgm:t>
    </dgm:pt>
    <dgm:pt modelId="{4C51AB86-A5AC-4D3D-9CEB-F9E0FE339EBF}">
      <dgm:prSet/>
      <dgm:spPr/>
      <dgm:t>
        <a:bodyPr/>
        <a:lstStyle/>
        <a:p>
          <a:r>
            <a:rPr lang="en-US" dirty="0"/>
            <a:t>Manufacturers and/or distributors are compelled to address impacts of their own products on the waste stream.</a:t>
          </a:r>
        </a:p>
      </dgm:t>
    </dgm:pt>
    <dgm:pt modelId="{28E72702-55A6-4FCE-AAD2-042AE64E948E}" type="parTrans" cxnId="{F85887B8-45AC-4412-9900-A216196D6280}">
      <dgm:prSet/>
      <dgm:spPr/>
      <dgm:t>
        <a:bodyPr/>
        <a:lstStyle/>
        <a:p>
          <a:endParaRPr lang="en-US"/>
        </a:p>
      </dgm:t>
    </dgm:pt>
    <dgm:pt modelId="{8B01C01C-0562-486D-A588-F36CBB543FAE}" type="sibTrans" cxnId="{F85887B8-45AC-4412-9900-A216196D6280}">
      <dgm:prSet/>
      <dgm:spPr/>
      <dgm:t>
        <a:bodyPr/>
        <a:lstStyle/>
        <a:p>
          <a:endParaRPr lang="en-US"/>
        </a:p>
      </dgm:t>
    </dgm:pt>
    <dgm:pt modelId="{4CCBB3EE-9F7D-4FA7-92D8-85012DF7C704}">
      <dgm:prSet/>
      <dgm:spPr/>
      <dgm:t>
        <a:bodyPr/>
        <a:lstStyle/>
        <a:p>
          <a:r>
            <a:rPr lang="en-US"/>
            <a:t>Government Programs and Subsidies</a:t>
          </a:r>
        </a:p>
      </dgm:t>
    </dgm:pt>
    <dgm:pt modelId="{5C6B5226-DF66-49DB-9145-E13745ED770A}" type="parTrans" cxnId="{30A82760-F1AC-4BCE-94F9-1A8C8D655BEF}">
      <dgm:prSet/>
      <dgm:spPr/>
      <dgm:t>
        <a:bodyPr/>
        <a:lstStyle/>
        <a:p>
          <a:endParaRPr lang="en-US"/>
        </a:p>
      </dgm:t>
    </dgm:pt>
    <dgm:pt modelId="{24D1675B-9FE9-4EE9-B095-1D49FED6D6EE}" type="sibTrans" cxnId="{30A82760-F1AC-4BCE-94F9-1A8C8D655BEF}">
      <dgm:prSet/>
      <dgm:spPr/>
      <dgm:t>
        <a:bodyPr/>
        <a:lstStyle/>
        <a:p>
          <a:endParaRPr lang="en-US"/>
        </a:p>
      </dgm:t>
    </dgm:pt>
    <dgm:pt modelId="{01B4D274-AC2F-4F8B-870A-A455CC8ED086}">
      <dgm:prSet/>
      <dgm:spPr/>
      <dgm:t>
        <a:bodyPr/>
        <a:lstStyle/>
        <a:p>
          <a:r>
            <a:rPr lang="en-US" dirty="0"/>
            <a:t>Includes revisions to existing statutes and adjustment to existing State programs and personnel.</a:t>
          </a:r>
        </a:p>
      </dgm:t>
    </dgm:pt>
    <dgm:pt modelId="{2150846C-8082-4C35-93B1-5004AD040398}" type="parTrans" cxnId="{6CDF0B70-2FEF-46EA-B20B-304D835A250B}">
      <dgm:prSet/>
      <dgm:spPr/>
      <dgm:t>
        <a:bodyPr/>
        <a:lstStyle/>
        <a:p>
          <a:endParaRPr lang="en-US"/>
        </a:p>
      </dgm:t>
    </dgm:pt>
    <dgm:pt modelId="{ADCCE227-82D0-49BC-9555-9639F6F732EA}" type="sibTrans" cxnId="{6CDF0B70-2FEF-46EA-B20B-304D835A250B}">
      <dgm:prSet/>
      <dgm:spPr/>
      <dgm:t>
        <a:bodyPr/>
        <a:lstStyle/>
        <a:p>
          <a:endParaRPr lang="en-US"/>
        </a:p>
      </dgm:t>
    </dgm:pt>
    <dgm:pt modelId="{84C5F228-A546-410A-8EC5-51EF0C396B55}">
      <dgm:prSet/>
      <dgm:spPr/>
      <dgm:t>
        <a:bodyPr/>
        <a:lstStyle/>
        <a:p>
          <a:r>
            <a:rPr lang="en-US"/>
            <a:t>Free Market Solutions</a:t>
          </a:r>
        </a:p>
      </dgm:t>
    </dgm:pt>
    <dgm:pt modelId="{FC0BEE69-BAB1-4DE2-A01B-8CE6B38B4C36}" type="parTrans" cxnId="{28A2780B-5E1F-4663-B28B-E1077CC3D15E}">
      <dgm:prSet/>
      <dgm:spPr/>
      <dgm:t>
        <a:bodyPr/>
        <a:lstStyle/>
        <a:p>
          <a:endParaRPr lang="en-US"/>
        </a:p>
      </dgm:t>
    </dgm:pt>
    <dgm:pt modelId="{1C200C5B-C901-4EF8-BA2F-89C16B76D002}" type="sibTrans" cxnId="{28A2780B-5E1F-4663-B28B-E1077CC3D15E}">
      <dgm:prSet/>
      <dgm:spPr/>
      <dgm:t>
        <a:bodyPr/>
        <a:lstStyle/>
        <a:p>
          <a:endParaRPr lang="en-US"/>
        </a:p>
      </dgm:t>
    </dgm:pt>
    <dgm:pt modelId="{8DC88E91-5850-45DA-AFD8-B568F4177333}">
      <dgm:prSet/>
      <dgm:spPr/>
      <dgm:t>
        <a:bodyPr/>
        <a:lstStyle/>
        <a:p>
          <a:r>
            <a:rPr lang="en-US"/>
            <a:t>Includes identification of new or expanded local market opportunities for recycling.</a:t>
          </a:r>
        </a:p>
      </dgm:t>
    </dgm:pt>
    <dgm:pt modelId="{3A087D56-31C6-4F22-AF6C-5AC28505E95D}" type="parTrans" cxnId="{0B0FA1DD-EFE4-4C64-9894-EAC29DC68612}">
      <dgm:prSet/>
      <dgm:spPr/>
      <dgm:t>
        <a:bodyPr/>
        <a:lstStyle/>
        <a:p>
          <a:endParaRPr lang="en-US"/>
        </a:p>
      </dgm:t>
    </dgm:pt>
    <dgm:pt modelId="{C14C5FE1-CE0A-489B-97E3-9106C1DD8667}" type="sibTrans" cxnId="{0B0FA1DD-EFE4-4C64-9894-EAC29DC68612}">
      <dgm:prSet/>
      <dgm:spPr/>
      <dgm:t>
        <a:bodyPr/>
        <a:lstStyle/>
        <a:p>
          <a:endParaRPr lang="en-US"/>
        </a:p>
      </dgm:t>
    </dgm:pt>
    <dgm:pt modelId="{BA699D13-06D8-4D98-B29F-96BD8CD68B17}">
      <dgm:prSet/>
      <dgm:spPr/>
      <dgm:t>
        <a:bodyPr/>
        <a:lstStyle/>
        <a:p>
          <a:r>
            <a:rPr lang="en-US" dirty="0"/>
            <a:t>Considers </a:t>
          </a:r>
          <a:r>
            <a:rPr lang="en-US" dirty="0" err="1"/>
            <a:t>Hawai’I’s</a:t>
          </a:r>
          <a:r>
            <a:rPr lang="en-US" dirty="0"/>
            <a:t> remote geography and related logistic and infrastructure challenges. </a:t>
          </a:r>
        </a:p>
      </dgm:t>
    </dgm:pt>
    <dgm:pt modelId="{6AE19196-CC00-41B9-8749-237948417687}" type="parTrans" cxnId="{33DCE156-9C2B-491B-9207-20914243CC49}">
      <dgm:prSet/>
      <dgm:spPr/>
      <dgm:t>
        <a:bodyPr/>
        <a:lstStyle/>
        <a:p>
          <a:endParaRPr lang="en-US"/>
        </a:p>
      </dgm:t>
    </dgm:pt>
    <dgm:pt modelId="{43E0FBED-F1F5-48F4-A362-D0A9910AFB3C}" type="sibTrans" cxnId="{33DCE156-9C2B-491B-9207-20914243CC49}">
      <dgm:prSet/>
      <dgm:spPr/>
      <dgm:t>
        <a:bodyPr/>
        <a:lstStyle/>
        <a:p>
          <a:endParaRPr lang="en-US"/>
        </a:p>
      </dgm:t>
    </dgm:pt>
    <dgm:pt modelId="{4BD2E9BF-C682-4339-918D-21BEEC2BE9FE}">
      <dgm:prSet/>
      <dgm:spPr/>
      <dgm:t>
        <a:bodyPr/>
        <a:lstStyle/>
        <a:p>
          <a:r>
            <a:rPr lang="en-US"/>
            <a:t>Outreach and Education </a:t>
          </a:r>
        </a:p>
      </dgm:t>
    </dgm:pt>
    <dgm:pt modelId="{7C4A8017-5D4E-4567-BC2C-7E8F8D5E5254}" type="parTrans" cxnId="{0F762287-0786-494A-80F9-BECE899E868A}">
      <dgm:prSet/>
      <dgm:spPr/>
      <dgm:t>
        <a:bodyPr/>
        <a:lstStyle/>
        <a:p>
          <a:endParaRPr lang="en-US"/>
        </a:p>
      </dgm:t>
    </dgm:pt>
    <dgm:pt modelId="{8E0987F4-EE1E-4176-9884-04DE91AF816D}" type="sibTrans" cxnId="{0F762287-0786-494A-80F9-BECE899E868A}">
      <dgm:prSet/>
      <dgm:spPr/>
      <dgm:t>
        <a:bodyPr/>
        <a:lstStyle/>
        <a:p>
          <a:endParaRPr lang="en-US"/>
        </a:p>
      </dgm:t>
    </dgm:pt>
    <dgm:pt modelId="{7A092B84-4202-4EC4-AC88-61EC7EAE9B74}">
      <dgm:prSet/>
      <dgm:spPr/>
      <dgm:t>
        <a:bodyPr/>
        <a:lstStyle/>
        <a:p>
          <a:r>
            <a:rPr lang="en-US" dirty="0"/>
            <a:t>Identification of potential outreach opportunities.</a:t>
          </a:r>
        </a:p>
      </dgm:t>
    </dgm:pt>
    <dgm:pt modelId="{1AAD34A9-D9CC-4FDE-895E-29EBC90EBC43}" type="parTrans" cxnId="{CC116156-467D-43BA-A22A-0E6FDC7BBDAF}">
      <dgm:prSet/>
      <dgm:spPr/>
      <dgm:t>
        <a:bodyPr/>
        <a:lstStyle/>
        <a:p>
          <a:endParaRPr lang="en-US"/>
        </a:p>
      </dgm:t>
    </dgm:pt>
    <dgm:pt modelId="{498412F6-1737-4778-8B25-BD44ACE23891}" type="sibTrans" cxnId="{CC116156-467D-43BA-A22A-0E6FDC7BBDAF}">
      <dgm:prSet/>
      <dgm:spPr/>
      <dgm:t>
        <a:bodyPr/>
        <a:lstStyle/>
        <a:p>
          <a:endParaRPr lang="en-US"/>
        </a:p>
      </dgm:t>
    </dgm:pt>
    <dgm:pt modelId="{96766BD1-45EB-46DE-83B7-BC776B32E984}">
      <dgm:prSet/>
      <dgm:spPr/>
      <dgm:t>
        <a:bodyPr/>
        <a:lstStyle/>
        <a:p>
          <a:r>
            <a:rPr lang="en-US"/>
            <a:t>Less Wasteful </a:t>
          </a:r>
        </a:p>
      </dgm:t>
    </dgm:pt>
    <dgm:pt modelId="{84D15588-30A1-4C75-B660-929072EF3235}" type="parTrans" cxnId="{2B9056EB-4B4B-4C3B-BB60-FFAE8FA33743}">
      <dgm:prSet/>
      <dgm:spPr/>
      <dgm:t>
        <a:bodyPr/>
        <a:lstStyle/>
        <a:p>
          <a:endParaRPr lang="en-US"/>
        </a:p>
      </dgm:t>
    </dgm:pt>
    <dgm:pt modelId="{18355DF0-4CEC-43AC-9936-AE4965DE9F13}" type="sibTrans" cxnId="{2B9056EB-4B4B-4C3B-BB60-FFAE8FA33743}">
      <dgm:prSet/>
      <dgm:spPr/>
      <dgm:t>
        <a:bodyPr/>
        <a:lstStyle/>
        <a:p>
          <a:endParaRPr lang="en-US"/>
        </a:p>
      </dgm:t>
    </dgm:pt>
    <dgm:pt modelId="{67B2FE50-24ED-442F-B329-6D2CE532B44B}">
      <dgm:prSet/>
      <dgm:spPr/>
      <dgm:t>
        <a:bodyPr/>
        <a:lstStyle/>
        <a:p>
          <a:r>
            <a:rPr lang="en-US"/>
            <a:t>Identification of less wasteful alternatives. </a:t>
          </a:r>
        </a:p>
      </dgm:t>
    </dgm:pt>
    <dgm:pt modelId="{8F31B1BE-5633-4AF7-8CA2-A25472508842}" type="parTrans" cxnId="{41D7A59A-45FB-4BB6-964D-05EB5071A70C}">
      <dgm:prSet/>
      <dgm:spPr/>
      <dgm:t>
        <a:bodyPr/>
        <a:lstStyle/>
        <a:p>
          <a:endParaRPr lang="en-US"/>
        </a:p>
      </dgm:t>
    </dgm:pt>
    <dgm:pt modelId="{DBDE9919-0D01-4507-9179-2625527595E6}" type="sibTrans" cxnId="{41D7A59A-45FB-4BB6-964D-05EB5071A70C}">
      <dgm:prSet/>
      <dgm:spPr/>
      <dgm:t>
        <a:bodyPr/>
        <a:lstStyle/>
        <a:p>
          <a:endParaRPr lang="en-US"/>
        </a:p>
      </dgm:t>
    </dgm:pt>
    <dgm:pt modelId="{3DC9823F-AC76-4346-B29E-CAF48F80B4B6}">
      <dgm:prSet/>
      <dgm:spPr/>
      <dgm:t>
        <a:bodyPr/>
        <a:lstStyle/>
        <a:p>
          <a:r>
            <a:rPr lang="en-US" dirty="0"/>
            <a:t>EPR also extends to retailers, consumers, and a state or local government’s existing infrastructure to find cost-effective solutions. </a:t>
          </a:r>
        </a:p>
      </dgm:t>
    </dgm:pt>
    <dgm:pt modelId="{CA91AD31-6D62-425B-BF15-26D47D4E0753}" type="parTrans" cxnId="{C5F8C6D8-A59F-4026-BD6D-4F4E14DB7837}">
      <dgm:prSet/>
      <dgm:spPr/>
      <dgm:t>
        <a:bodyPr/>
        <a:lstStyle/>
        <a:p>
          <a:endParaRPr lang="en-US"/>
        </a:p>
      </dgm:t>
    </dgm:pt>
    <dgm:pt modelId="{63DA1F91-DC2C-41D5-AA7B-41A65D36F28F}" type="sibTrans" cxnId="{C5F8C6D8-A59F-4026-BD6D-4F4E14DB7837}">
      <dgm:prSet/>
      <dgm:spPr/>
      <dgm:t>
        <a:bodyPr/>
        <a:lstStyle/>
        <a:p>
          <a:endParaRPr lang="en-US"/>
        </a:p>
      </dgm:t>
    </dgm:pt>
    <dgm:pt modelId="{FAB475B3-56E1-4926-8E00-7004D43DE7F6}">
      <dgm:prSet/>
      <dgm:spPr/>
      <dgm:t>
        <a:bodyPr/>
        <a:lstStyle/>
        <a:p>
          <a:r>
            <a:rPr lang="en-US" dirty="0"/>
            <a:t>Implementing new government regulations and/or prohibitions.</a:t>
          </a:r>
        </a:p>
      </dgm:t>
    </dgm:pt>
    <dgm:pt modelId="{C836D9DA-FD00-4A51-8042-DC59B9D46716}" type="parTrans" cxnId="{43AFFCDF-FC25-456A-98F8-753DB3170E5B}">
      <dgm:prSet/>
      <dgm:spPr/>
      <dgm:t>
        <a:bodyPr/>
        <a:lstStyle/>
        <a:p>
          <a:endParaRPr lang="en-US"/>
        </a:p>
      </dgm:t>
    </dgm:pt>
    <dgm:pt modelId="{2217BCA3-4E83-42CD-AF33-5813A5E278D6}" type="sibTrans" cxnId="{43AFFCDF-FC25-456A-98F8-753DB3170E5B}">
      <dgm:prSet/>
      <dgm:spPr/>
      <dgm:t>
        <a:bodyPr/>
        <a:lstStyle/>
        <a:p>
          <a:endParaRPr lang="en-US"/>
        </a:p>
      </dgm:t>
    </dgm:pt>
    <dgm:pt modelId="{09C8D00E-1ADF-481B-8396-76FB18830183}">
      <dgm:prSet/>
      <dgm:spPr/>
      <dgm:t>
        <a:bodyPr/>
        <a:lstStyle/>
        <a:p>
          <a:r>
            <a:rPr lang="en-US" dirty="0"/>
            <a:t>Examples: Advance Disposal Fee, Deposit Program,  and Expanded Government Services.</a:t>
          </a:r>
        </a:p>
      </dgm:t>
    </dgm:pt>
    <dgm:pt modelId="{F5E4EBC4-CFE3-458D-91CC-451D86B13ADF}" type="parTrans" cxnId="{B553C77E-CA81-427E-8A13-7D1E6F93AC8C}">
      <dgm:prSet/>
      <dgm:spPr/>
      <dgm:t>
        <a:bodyPr/>
        <a:lstStyle/>
        <a:p>
          <a:endParaRPr lang="en-US"/>
        </a:p>
      </dgm:t>
    </dgm:pt>
    <dgm:pt modelId="{E32214AD-8731-4477-9B07-FFCD5F394201}" type="sibTrans" cxnId="{B553C77E-CA81-427E-8A13-7D1E6F93AC8C}">
      <dgm:prSet/>
      <dgm:spPr/>
      <dgm:t>
        <a:bodyPr/>
        <a:lstStyle/>
        <a:p>
          <a:endParaRPr lang="en-US"/>
        </a:p>
      </dgm:t>
    </dgm:pt>
    <dgm:pt modelId="{F56453FF-F874-4FE9-9E33-EAE24F4288EA}">
      <dgm:prSet/>
      <dgm:spPr/>
      <dgm:t>
        <a:bodyPr/>
        <a:lstStyle/>
        <a:p>
          <a:r>
            <a:rPr lang="en-US" dirty="0"/>
            <a:t>Identification of potential education opportunities.</a:t>
          </a:r>
        </a:p>
      </dgm:t>
    </dgm:pt>
    <dgm:pt modelId="{D84EAB2E-A29E-4DD7-B3E0-97B9C1668FD8}" type="parTrans" cxnId="{75EC5C98-FE33-4E48-B0BC-7779400FEA24}">
      <dgm:prSet/>
      <dgm:spPr/>
      <dgm:t>
        <a:bodyPr/>
        <a:lstStyle/>
        <a:p>
          <a:endParaRPr lang="en-US"/>
        </a:p>
      </dgm:t>
    </dgm:pt>
    <dgm:pt modelId="{88885975-8191-4F4D-8D00-9F8C7EAAF4F4}" type="sibTrans" cxnId="{75EC5C98-FE33-4E48-B0BC-7779400FEA24}">
      <dgm:prSet/>
      <dgm:spPr/>
      <dgm:t>
        <a:bodyPr/>
        <a:lstStyle/>
        <a:p>
          <a:endParaRPr lang="en-US"/>
        </a:p>
      </dgm:t>
    </dgm:pt>
    <dgm:pt modelId="{FB96AB88-9EAE-40B4-8929-6CA854A3B129}" type="pres">
      <dgm:prSet presAssocID="{67D52165-D987-407C-903E-A4F09018CA52}" presName="linear" presStyleCnt="0">
        <dgm:presLayoutVars>
          <dgm:animLvl val="lvl"/>
          <dgm:resizeHandles val="exact"/>
        </dgm:presLayoutVars>
      </dgm:prSet>
      <dgm:spPr/>
    </dgm:pt>
    <dgm:pt modelId="{907EB5C0-61C1-4774-B330-A140289F74F4}" type="pres">
      <dgm:prSet presAssocID="{D9947025-7391-43F1-BCDF-3AB91FF2C90D}" presName="parentText" presStyleLbl="node1" presStyleIdx="0" presStyleCnt="5" custLinFactNeighborX="-2328" custLinFactNeighborY="-4898">
        <dgm:presLayoutVars>
          <dgm:chMax val="0"/>
          <dgm:bulletEnabled val="1"/>
        </dgm:presLayoutVars>
      </dgm:prSet>
      <dgm:spPr/>
    </dgm:pt>
    <dgm:pt modelId="{333F21CB-8281-4622-AD5B-45C70A04E515}" type="pres">
      <dgm:prSet presAssocID="{D9947025-7391-43F1-BCDF-3AB91FF2C90D}" presName="childText" presStyleLbl="revTx" presStyleIdx="0" presStyleCnt="5">
        <dgm:presLayoutVars>
          <dgm:bulletEnabled val="1"/>
        </dgm:presLayoutVars>
      </dgm:prSet>
      <dgm:spPr/>
    </dgm:pt>
    <dgm:pt modelId="{118A19C3-E5B0-4306-AA88-6F381FA401EE}" type="pres">
      <dgm:prSet presAssocID="{4CCBB3EE-9F7D-4FA7-92D8-85012DF7C704}" presName="parentText" presStyleLbl="node1" presStyleIdx="1" presStyleCnt="5">
        <dgm:presLayoutVars>
          <dgm:chMax val="0"/>
          <dgm:bulletEnabled val="1"/>
        </dgm:presLayoutVars>
      </dgm:prSet>
      <dgm:spPr/>
    </dgm:pt>
    <dgm:pt modelId="{9D0E10C7-320E-451D-B1E9-11C0A5F7D4AB}" type="pres">
      <dgm:prSet presAssocID="{4CCBB3EE-9F7D-4FA7-92D8-85012DF7C704}" presName="childText" presStyleLbl="revTx" presStyleIdx="1" presStyleCnt="5">
        <dgm:presLayoutVars>
          <dgm:bulletEnabled val="1"/>
        </dgm:presLayoutVars>
      </dgm:prSet>
      <dgm:spPr/>
    </dgm:pt>
    <dgm:pt modelId="{3F8C53EE-F341-4F7D-8B2D-D8D01D77DB82}" type="pres">
      <dgm:prSet presAssocID="{84C5F228-A546-410A-8EC5-51EF0C396B55}" presName="parentText" presStyleLbl="node1" presStyleIdx="2" presStyleCnt="5">
        <dgm:presLayoutVars>
          <dgm:chMax val="0"/>
          <dgm:bulletEnabled val="1"/>
        </dgm:presLayoutVars>
      </dgm:prSet>
      <dgm:spPr/>
    </dgm:pt>
    <dgm:pt modelId="{AD50B280-19F4-40C5-83CF-959B0BB6E24D}" type="pres">
      <dgm:prSet presAssocID="{84C5F228-A546-410A-8EC5-51EF0C396B55}" presName="childText" presStyleLbl="revTx" presStyleIdx="2" presStyleCnt="5">
        <dgm:presLayoutVars>
          <dgm:bulletEnabled val="1"/>
        </dgm:presLayoutVars>
      </dgm:prSet>
      <dgm:spPr/>
    </dgm:pt>
    <dgm:pt modelId="{47E73379-2D98-4E69-A1B0-CA7919818EB6}" type="pres">
      <dgm:prSet presAssocID="{4BD2E9BF-C682-4339-918D-21BEEC2BE9FE}" presName="parentText" presStyleLbl="node1" presStyleIdx="3" presStyleCnt="5">
        <dgm:presLayoutVars>
          <dgm:chMax val="0"/>
          <dgm:bulletEnabled val="1"/>
        </dgm:presLayoutVars>
      </dgm:prSet>
      <dgm:spPr/>
    </dgm:pt>
    <dgm:pt modelId="{15AF1B2B-73EE-47C0-BBB5-B0DCCF24E881}" type="pres">
      <dgm:prSet presAssocID="{4BD2E9BF-C682-4339-918D-21BEEC2BE9FE}" presName="childText" presStyleLbl="revTx" presStyleIdx="3" presStyleCnt="5">
        <dgm:presLayoutVars>
          <dgm:bulletEnabled val="1"/>
        </dgm:presLayoutVars>
      </dgm:prSet>
      <dgm:spPr/>
    </dgm:pt>
    <dgm:pt modelId="{4CA27F8E-D5EA-44B9-A033-95DCC389AFE4}" type="pres">
      <dgm:prSet presAssocID="{96766BD1-45EB-46DE-83B7-BC776B32E984}" presName="parentText" presStyleLbl="node1" presStyleIdx="4" presStyleCnt="5">
        <dgm:presLayoutVars>
          <dgm:chMax val="0"/>
          <dgm:bulletEnabled val="1"/>
        </dgm:presLayoutVars>
      </dgm:prSet>
      <dgm:spPr/>
    </dgm:pt>
    <dgm:pt modelId="{B5527D0F-D0F8-4A43-B1E6-09C6E4D954BB}" type="pres">
      <dgm:prSet presAssocID="{96766BD1-45EB-46DE-83B7-BC776B32E984}" presName="childText" presStyleLbl="revTx" presStyleIdx="4" presStyleCnt="5">
        <dgm:presLayoutVars>
          <dgm:bulletEnabled val="1"/>
        </dgm:presLayoutVars>
      </dgm:prSet>
      <dgm:spPr/>
    </dgm:pt>
  </dgm:ptLst>
  <dgm:cxnLst>
    <dgm:cxn modelId="{B44BFC0A-48F6-4006-9111-EEAD2E2C305F}" type="presOf" srcId="{F56453FF-F874-4FE9-9E33-EAE24F4288EA}" destId="{15AF1B2B-73EE-47C0-BBB5-B0DCCF24E881}" srcOrd="0" destOrd="1" presId="urn:microsoft.com/office/officeart/2005/8/layout/vList2"/>
    <dgm:cxn modelId="{28A2780B-5E1F-4663-B28B-E1077CC3D15E}" srcId="{67D52165-D987-407C-903E-A4F09018CA52}" destId="{84C5F228-A546-410A-8EC5-51EF0C396B55}" srcOrd="2" destOrd="0" parTransId="{FC0BEE69-BAB1-4DE2-A01B-8CE6B38B4C36}" sibTransId="{1C200C5B-C901-4EF8-BA2F-89C16B76D002}"/>
    <dgm:cxn modelId="{473E5717-F918-4FFF-AE59-BA4262E79DFF}" type="presOf" srcId="{8DC88E91-5850-45DA-AFD8-B568F4177333}" destId="{AD50B280-19F4-40C5-83CF-959B0BB6E24D}" srcOrd="0" destOrd="0" presId="urn:microsoft.com/office/officeart/2005/8/layout/vList2"/>
    <dgm:cxn modelId="{97E3E234-3C0C-4403-97A5-28C531B52224}" type="presOf" srcId="{67D52165-D987-407C-903E-A4F09018CA52}" destId="{FB96AB88-9EAE-40B4-8929-6CA854A3B129}" srcOrd="0" destOrd="0" presId="urn:microsoft.com/office/officeart/2005/8/layout/vList2"/>
    <dgm:cxn modelId="{B5AC903D-5D08-4BC6-86B0-D79810DCFF4A}" type="presOf" srcId="{3DC9823F-AC76-4346-B29E-CAF48F80B4B6}" destId="{333F21CB-8281-4622-AD5B-45C70A04E515}" srcOrd="0" destOrd="1" presId="urn:microsoft.com/office/officeart/2005/8/layout/vList2"/>
    <dgm:cxn modelId="{30A82760-F1AC-4BCE-94F9-1A8C8D655BEF}" srcId="{67D52165-D987-407C-903E-A4F09018CA52}" destId="{4CCBB3EE-9F7D-4FA7-92D8-85012DF7C704}" srcOrd="1" destOrd="0" parTransId="{5C6B5226-DF66-49DB-9145-E13745ED770A}" sibTransId="{24D1675B-9FE9-4EE9-B095-1D49FED6D6EE}"/>
    <dgm:cxn modelId="{F8A40441-4403-401D-A8E8-F94B05599A7C}" type="presOf" srcId="{BA699D13-06D8-4D98-B29F-96BD8CD68B17}" destId="{AD50B280-19F4-40C5-83CF-959B0BB6E24D}" srcOrd="0" destOrd="1" presId="urn:microsoft.com/office/officeart/2005/8/layout/vList2"/>
    <dgm:cxn modelId="{8F2E0B42-BCF2-4892-BC4A-D05FB4C12B93}" type="presOf" srcId="{4C51AB86-A5AC-4D3D-9CEB-F9E0FE339EBF}" destId="{333F21CB-8281-4622-AD5B-45C70A04E515}" srcOrd="0" destOrd="0" presId="urn:microsoft.com/office/officeart/2005/8/layout/vList2"/>
    <dgm:cxn modelId="{6CDF0B70-2FEF-46EA-B20B-304D835A250B}" srcId="{4CCBB3EE-9F7D-4FA7-92D8-85012DF7C704}" destId="{01B4D274-AC2F-4F8B-870A-A455CC8ED086}" srcOrd="0" destOrd="0" parTransId="{2150846C-8082-4C35-93B1-5004AD040398}" sibTransId="{ADCCE227-82D0-49BC-9555-9639F6F732EA}"/>
    <dgm:cxn modelId="{6376A871-663C-4B70-9159-3ED639014879}" type="presOf" srcId="{7A092B84-4202-4EC4-AC88-61EC7EAE9B74}" destId="{15AF1B2B-73EE-47C0-BBB5-B0DCCF24E881}" srcOrd="0" destOrd="0" presId="urn:microsoft.com/office/officeart/2005/8/layout/vList2"/>
    <dgm:cxn modelId="{CC116156-467D-43BA-A22A-0E6FDC7BBDAF}" srcId="{4BD2E9BF-C682-4339-918D-21BEEC2BE9FE}" destId="{7A092B84-4202-4EC4-AC88-61EC7EAE9B74}" srcOrd="0" destOrd="0" parTransId="{1AAD34A9-D9CC-4FDE-895E-29EBC90EBC43}" sibTransId="{498412F6-1737-4778-8B25-BD44ACE23891}"/>
    <dgm:cxn modelId="{33DCE156-9C2B-491B-9207-20914243CC49}" srcId="{84C5F228-A546-410A-8EC5-51EF0C396B55}" destId="{BA699D13-06D8-4D98-B29F-96BD8CD68B17}" srcOrd="1" destOrd="0" parTransId="{6AE19196-CC00-41B9-8749-237948417687}" sibTransId="{43E0FBED-F1F5-48F4-A362-D0A9910AFB3C}"/>
    <dgm:cxn modelId="{B553C77E-CA81-427E-8A13-7D1E6F93AC8C}" srcId="{4CCBB3EE-9F7D-4FA7-92D8-85012DF7C704}" destId="{09C8D00E-1ADF-481B-8396-76FB18830183}" srcOrd="2" destOrd="0" parTransId="{F5E4EBC4-CFE3-458D-91CC-451D86B13ADF}" sibTransId="{E32214AD-8731-4477-9B07-FFCD5F394201}"/>
    <dgm:cxn modelId="{7143697F-65ED-4112-A212-7A681C466CDB}" type="presOf" srcId="{01B4D274-AC2F-4F8B-870A-A455CC8ED086}" destId="{9D0E10C7-320E-451D-B1E9-11C0A5F7D4AB}" srcOrd="0" destOrd="0" presId="urn:microsoft.com/office/officeart/2005/8/layout/vList2"/>
    <dgm:cxn modelId="{0F762287-0786-494A-80F9-BECE899E868A}" srcId="{67D52165-D987-407C-903E-A4F09018CA52}" destId="{4BD2E9BF-C682-4339-918D-21BEEC2BE9FE}" srcOrd="3" destOrd="0" parTransId="{7C4A8017-5D4E-4567-BC2C-7E8F8D5E5254}" sibTransId="{8E0987F4-EE1E-4176-9884-04DE91AF816D}"/>
    <dgm:cxn modelId="{72D2C295-0D59-464B-83FB-E4A981C9F4D6}" type="presOf" srcId="{FAB475B3-56E1-4926-8E00-7004D43DE7F6}" destId="{9D0E10C7-320E-451D-B1E9-11C0A5F7D4AB}" srcOrd="0" destOrd="1" presId="urn:microsoft.com/office/officeart/2005/8/layout/vList2"/>
    <dgm:cxn modelId="{75EC5C98-FE33-4E48-B0BC-7779400FEA24}" srcId="{4BD2E9BF-C682-4339-918D-21BEEC2BE9FE}" destId="{F56453FF-F874-4FE9-9E33-EAE24F4288EA}" srcOrd="1" destOrd="0" parTransId="{D84EAB2E-A29E-4DD7-B3E0-97B9C1668FD8}" sibTransId="{88885975-8191-4F4D-8D00-9F8C7EAAF4F4}"/>
    <dgm:cxn modelId="{41D7A59A-45FB-4BB6-964D-05EB5071A70C}" srcId="{96766BD1-45EB-46DE-83B7-BC776B32E984}" destId="{67B2FE50-24ED-442F-B329-6D2CE532B44B}" srcOrd="0" destOrd="0" parTransId="{8F31B1BE-5633-4AF7-8CA2-A25472508842}" sibTransId="{DBDE9919-0D01-4507-9179-2625527595E6}"/>
    <dgm:cxn modelId="{23DD1E9B-998D-44EA-BCD1-CAAB0A797AD2}" srcId="{67D52165-D987-407C-903E-A4F09018CA52}" destId="{D9947025-7391-43F1-BCDF-3AB91FF2C90D}" srcOrd="0" destOrd="0" parTransId="{C7C45FCD-867B-4DDF-834E-BE1CDFA2780A}" sibTransId="{37711BAC-1462-4BF8-A081-CA9D781051F8}"/>
    <dgm:cxn modelId="{06ED9A9F-6776-42F0-A50A-01A2B02F0791}" type="presOf" srcId="{67B2FE50-24ED-442F-B329-6D2CE532B44B}" destId="{B5527D0F-D0F8-4A43-B1E6-09C6E4D954BB}" srcOrd="0" destOrd="0" presId="urn:microsoft.com/office/officeart/2005/8/layout/vList2"/>
    <dgm:cxn modelId="{C717C2A7-A173-4D6E-89BA-B5E42A0EC969}" type="presOf" srcId="{4BD2E9BF-C682-4339-918D-21BEEC2BE9FE}" destId="{47E73379-2D98-4E69-A1B0-CA7919818EB6}" srcOrd="0" destOrd="0" presId="urn:microsoft.com/office/officeart/2005/8/layout/vList2"/>
    <dgm:cxn modelId="{F85887B8-45AC-4412-9900-A216196D6280}" srcId="{D9947025-7391-43F1-BCDF-3AB91FF2C90D}" destId="{4C51AB86-A5AC-4D3D-9CEB-F9E0FE339EBF}" srcOrd="0" destOrd="0" parTransId="{28E72702-55A6-4FCE-AAD2-042AE64E948E}" sibTransId="{8B01C01C-0562-486D-A588-F36CBB543FAE}"/>
    <dgm:cxn modelId="{DD3200BD-F785-4AAB-ADAB-A2656703DCBE}" type="presOf" srcId="{D9947025-7391-43F1-BCDF-3AB91FF2C90D}" destId="{907EB5C0-61C1-4774-B330-A140289F74F4}" srcOrd="0" destOrd="0" presId="urn:microsoft.com/office/officeart/2005/8/layout/vList2"/>
    <dgm:cxn modelId="{2998F7CF-607E-455C-A051-C1C318EDDF79}" type="presOf" srcId="{96766BD1-45EB-46DE-83B7-BC776B32E984}" destId="{4CA27F8E-D5EA-44B9-A033-95DCC389AFE4}" srcOrd="0" destOrd="0" presId="urn:microsoft.com/office/officeart/2005/8/layout/vList2"/>
    <dgm:cxn modelId="{C5F8C6D8-A59F-4026-BD6D-4F4E14DB7837}" srcId="{D9947025-7391-43F1-BCDF-3AB91FF2C90D}" destId="{3DC9823F-AC76-4346-B29E-CAF48F80B4B6}" srcOrd="1" destOrd="0" parTransId="{CA91AD31-6D62-425B-BF15-26D47D4E0753}" sibTransId="{63DA1F91-DC2C-41D5-AA7B-41A65D36F28F}"/>
    <dgm:cxn modelId="{0B0FA1DD-EFE4-4C64-9894-EAC29DC68612}" srcId="{84C5F228-A546-410A-8EC5-51EF0C396B55}" destId="{8DC88E91-5850-45DA-AFD8-B568F4177333}" srcOrd="0" destOrd="0" parTransId="{3A087D56-31C6-4F22-AF6C-5AC28505E95D}" sibTransId="{C14C5FE1-CE0A-489B-97E3-9106C1DD8667}"/>
    <dgm:cxn modelId="{43AFFCDF-FC25-456A-98F8-753DB3170E5B}" srcId="{4CCBB3EE-9F7D-4FA7-92D8-85012DF7C704}" destId="{FAB475B3-56E1-4926-8E00-7004D43DE7F6}" srcOrd="1" destOrd="0" parTransId="{C836D9DA-FD00-4A51-8042-DC59B9D46716}" sibTransId="{2217BCA3-4E83-42CD-AF33-5813A5E278D6}"/>
    <dgm:cxn modelId="{91F488E9-8B80-47F6-BD49-E51F67573D5D}" type="presOf" srcId="{09C8D00E-1ADF-481B-8396-76FB18830183}" destId="{9D0E10C7-320E-451D-B1E9-11C0A5F7D4AB}" srcOrd="0" destOrd="2" presId="urn:microsoft.com/office/officeart/2005/8/layout/vList2"/>
    <dgm:cxn modelId="{1E6656EA-6AF4-47AF-BAC2-01999DA7675D}" type="presOf" srcId="{84C5F228-A546-410A-8EC5-51EF0C396B55}" destId="{3F8C53EE-F341-4F7D-8B2D-D8D01D77DB82}" srcOrd="0" destOrd="0" presId="urn:microsoft.com/office/officeart/2005/8/layout/vList2"/>
    <dgm:cxn modelId="{2B9056EB-4B4B-4C3B-BB60-FFAE8FA33743}" srcId="{67D52165-D987-407C-903E-A4F09018CA52}" destId="{96766BD1-45EB-46DE-83B7-BC776B32E984}" srcOrd="4" destOrd="0" parTransId="{84D15588-30A1-4C75-B660-929072EF3235}" sibTransId="{18355DF0-4CEC-43AC-9936-AE4965DE9F13}"/>
    <dgm:cxn modelId="{1902AFF8-2251-4639-A8E6-C3F7672454DB}" type="presOf" srcId="{4CCBB3EE-9F7D-4FA7-92D8-85012DF7C704}" destId="{118A19C3-E5B0-4306-AA88-6F381FA401EE}" srcOrd="0" destOrd="0" presId="urn:microsoft.com/office/officeart/2005/8/layout/vList2"/>
    <dgm:cxn modelId="{057713EA-9DD0-4B03-B19C-104F6041743A}" type="presParOf" srcId="{FB96AB88-9EAE-40B4-8929-6CA854A3B129}" destId="{907EB5C0-61C1-4774-B330-A140289F74F4}" srcOrd="0" destOrd="0" presId="urn:microsoft.com/office/officeart/2005/8/layout/vList2"/>
    <dgm:cxn modelId="{73E4E352-175E-4BE9-A057-0EAAFC3B5F28}" type="presParOf" srcId="{FB96AB88-9EAE-40B4-8929-6CA854A3B129}" destId="{333F21CB-8281-4622-AD5B-45C70A04E515}" srcOrd="1" destOrd="0" presId="urn:microsoft.com/office/officeart/2005/8/layout/vList2"/>
    <dgm:cxn modelId="{42D20D75-DD5D-4C84-930F-F3021D2765DB}" type="presParOf" srcId="{FB96AB88-9EAE-40B4-8929-6CA854A3B129}" destId="{118A19C3-E5B0-4306-AA88-6F381FA401EE}" srcOrd="2" destOrd="0" presId="urn:microsoft.com/office/officeart/2005/8/layout/vList2"/>
    <dgm:cxn modelId="{D600B166-3BFC-4A63-A56F-5C1E2F948440}" type="presParOf" srcId="{FB96AB88-9EAE-40B4-8929-6CA854A3B129}" destId="{9D0E10C7-320E-451D-B1E9-11C0A5F7D4AB}" srcOrd="3" destOrd="0" presId="urn:microsoft.com/office/officeart/2005/8/layout/vList2"/>
    <dgm:cxn modelId="{622C352A-2F02-4C67-B91B-A090319A0CA3}" type="presParOf" srcId="{FB96AB88-9EAE-40B4-8929-6CA854A3B129}" destId="{3F8C53EE-F341-4F7D-8B2D-D8D01D77DB82}" srcOrd="4" destOrd="0" presId="urn:microsoft.com/office/officeart/2005/8/layout/vList2"/>
    <dgm:cxn modelId="{764E18BC-2D3C-47D2-8896-382DBFDFF6BA}" type="presParOf" srcId="{FB96AB88-9EAE-40B4-8929-6CA854A3B129}" destId="{AD50B280-19F4-40C5-83CF-959B0BB6E24D}" srcOrd="5" destOrd="0" presId="urn:microsoft.com/office/officeart/2005/8/layout/vList2"/>
    <dgm:cxn modelId="{3D53AA2A-5A99-4357-AEEE-CB52380BC6A5}" type="presParOf" srcId="{FB96AB88-9EAE-40B4-8929-6CA854A3B129}" destId="{47E73379-2D98-4E69-A1B0-CA7919818EB6}" srcOrd="6" destOrd="0" presId="urn:microsoft.com/office/officeart/2005/8/layout/vList2"/>
    <dgm:cxn modelId="{F32973EE-D7C3-48EE-9AB3-F016A7DB972C}" type="presParOf" srcId="{FB96AB88-9EAE-40B4-8929-6CA854A3B129}" destId="{15AF1B2B-73EE-47C0-BBB5-B0DCCF24E881}" srcOrd="7" destOrd="0" presId="urn:microsoft.com/office/officeart/2005/8/layout/vList2"/>
    <dgm:cxn modelId="{9EA065EB-1BB3-4E5A-AB85-03366232047F}" type="presParOf" srcId="{FB96AB88-9EAE-40B4-8929-6CA854A3B129}" destId="{4CA27F8E-D5EA-44B9-A033-95DCC389AFE4}" srcOrd="8" destOrd="0" presId="urn:microsoft.com/office/officeart/2005/8/layout/vList2"/>
    <dgm:cxn modelId="{84740216-C993-4342-9F57-B00056443A3A}" type="presParOf" srcId="{FB96AB88-9EAE-40B4-8929-6CA854A3B129}" destId="{B5527D0F-D0F8-4A43-B1E6-09C6E4D954BB}"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EB5C0-61C1-4774-B330-A140289F74F4}">
      <dsp:nvSpPr>
        <dsp:cNvPr id="0" name=""/>
        <dsp:cNvSpPr/>
      </dsp:nvSpPr>
      <dsp:spPr>
        <a:xfrm>
          <a:off x="0" y="8286"/>
          <a:ext cx="10417046" cy="442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Extended Producer Responsibility (EPR)</a:t>
          </a:r>
        </a:p>
      </dsp:txBody>
      <dsp:txXfrm>
        <a:off x="21589" y="29875"/>
        <a:ext cx="10373868" cy="399082"/>
      </dsp:txXfrm>
    </dsp:sp>
    <dsp:sp modelId="{333F21CB-8281-4622-AD5B-45C70A04E515}">
      <dsp:nvSpPr>
        <dsp:cNvPr id="0" name=""/>
        <dsp:cNvSpPr/>
      </dsp:nvSpPr>
      <dsp:spPr>
        <a:xfrm>
          <a:off x="0" y="474727"/>
          <a:ext cx="10417046" cy="49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7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Manufacturers and/or distributors are compelled to address impacts of their own products on the waste stream.</a:t>
          </a:r>
        </a:p>
        <a:p>
          <a:pPr marL="114300" lvl="1" indent="-114300" algn="l" defTabSz="622300">
            <a:lnSpc>
              <a:spcPct val="90000"/>
            </a:lnSpc>
            <a:spcBef>
              <a:spcPct val="0"/>
            </a:spcBef>
            <a:spcAft>
              <a:spcPct val="20000"/>
            </a:spcAft>
            <a:buChar char="•"/>
          </a:pPr>
          <a:r>
            <a:rPr lang="en-US" sz="1400" kern="1200" dirty="0"/>
            <a:t>EPR also extends to retailers, consumers, and a state or local government’s existing infrastructure to find cost-effective solutions. </a:t>
          </a:r>
        </a:p>
      </dsp:txBody>
      <dsp:txXfrm>
        <a:off x="0" y="474727"/>
        <a:ext cx="10417046" cy="493695"/>
      </dsp:txXfrm>
    </dsp:sp>
    <dsp:sp modelId="{118A19C3-E5B0-4306-AA88-6F381FA401EE}">
      <dsp:nvSpPr>
        <dsp:cNvPr id="0" name=""/>
        <dsp:cNvSpPr/>
      </dsp:nvSpPr>
      <dsp:spPr>
        <a:xfrm>
          <a:off x="0" y="968422"/>
          <a:ext cx="10417046" cy="442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Government Programs and Subsidies</a:t>
          </a:r>
        </a:p>
      </dsp:txBody>
      <dsp:txXfrm>
        <a:off x="21589" y="990011"/>
        <a:ext cx="10373868" cy="399082"/>
      </dsp:txXfrm>
    </dsp:sp>
    <dsp:sp modelId="{9D0E10C7-320E-451D-B1E9-11C0A5F7D4AB}">
      <dsp:nvSpPr>
        <dsp:cNvPr id="0" name=""/>
        <dsp:cNvSpPr/>
      </dsp:nvSpPr>
      <dsp:spPr>
        <a:xfrm>
          <a:off x="0" y="1410682"/>
          <a:ext cx="10417046"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7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Includes revisions to existing statutes and adjustment to existing State programs and personnel.</a:t>
          </a:r>
        </a:p>
        <a:p>
          <a:pPr marL="114300" lvl="1" indent="-114300" algn="l" defTabSz="622300">
            <a:lnSpc>
              <a:spcPct val="90000"/>
            </a:lnSpc>
            <a:spcBef>
              <a:spcPct val="0"/>
            </a:spcBef>
            <a:spcAft>
              <a:spcPct val="20000"/>
            </a:spcAft>
            <a:buChar char="•"/>
          </a:pPr>
          <a:r>
            <a:rPr lang="en-US" sz="1400" kern="1200" dirty="0"/>
            <a:t>Implementing new government regulations and/or prohibitions.</a:t>
          </a:r>
        </a:p>
        <a:p>
          <a:pPr marL="114300" lvl="1" indent="-114300" algn="l" defTabSz="622300">
            <a:lnSpc>
              <a:spcPct val="90000"/>
            </a:lnSpc>
            <a:spcBef>
              <a:spcPct val="0"/>
            </a:spcBef>
            <a:spcAft>
              <a:spcPct val="20000"/>
            </a:spcAft>
            <a:buChar char="•"/>
          </a:pPr>
          <a:r>
            <a:rPr lang="en-US" sz="1400" kern="1200" dirty="0"/>
            <a:t>Examples: Advance Disposal Fee, Deposit Program,  and Expanded Government Services.</a:t>
          </a:r>
        </a:p>
      </dsp:txBody>
      <dsp:txXfrm>
        <a:off x="0" y="1410682"/>
        <a:ext cx="10417046" cy="745200"/>
      </dsp:txXfrm>
    </dsp:sp>
    <dsp:sp modelId="{3F8C53EE-F341-4F7D-8B2D-D8D01D77DB82}">
      <dsp:nvSpPr>
        <dsp:cNvPr id="0" name=""/>
        <dsp:cNvSpPr/>
      </dsp:nvSpPr>
      <dsp:spPr>
        <a:xfrm>
          <a:off x="0" y="2155882"/>
          <a:ext cx="10417046" cy="442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Free Market Solutions</a:t>
          </a:r>
        </a:p>
      </dsp:txBody>
      <dsp:txXfrm>
        <a:off x="21589" y="2177471"/>
        <a:ext cx="10373868" cy="399082"/>
      </dsp:txXfrm>
    </dsp:sp>
    <dsp:sp modelId="{AD50B280-19F4-40C5-83CF-959B0BB6E24D}">
      <dsp:nvSpPr>
        <dsp:cNvPr id="0" name=""/>
        <dsp:cNvSpPr/>
      </dsp:nvSpPr>
      <dsp:spPr>
        <a:xfrm>
          <a:off x="0" y="2598142"/>
          <a:ext cx="10417046" cy="49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7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Includes identification of new or expanded local market opportunities for recycling.</a:t>
          </a:r>
        </a:p>
        <a:p>
          <a:pPr marL="114300" lvl="1" indent="-114300" algn="l" defTabSz="622300">
            <a:lnSpc>
              <a:spcPct val="90000"/>
            </a:lnSpc>
            <a:spcBef>
              <a:spcPct val="0"/>
            </a:spcBef>
            <a:spcAft>
              <a:spcPct val="20000"/>
            </a:spcAft>
            <a:buChar char="•"/>
          </a:pPr>
          <a:r>
            <a:rPr lang="en-US" sz="1400" kern="1200" dirty="0"/>
            <a:t>Considers </a:t>
          </a:r>
          <a:r>
            <a:rPr lang="en-US" sz="1400" kern="1200" dirty="0" err="1"/>
            <a:t>Hawai’I’s</a:t>
          </a:r>
          <a:r>
            <a:rPr lang="en-US" sz="1400" kern="1200" dirty="0"/>
            <a:t> remote geography and related logistic and infrastructure challenges. </a:t>
          </a:r>
        </a:p>
      </dsp:txBody>
      <dsp:txXfrm>
        <a:off x="0" y="2598142"/>
        <a:ext cx="10417046" cy="493695"/>
      </dsp:txXfrm>
    </dsp:sp>
    <dsp:sp modelId="{47E73379-2D98-4E69-A1B0-CA7919818EB6}">
      <dsp:nvSpPr>
        <dsp:cNvPr id="0" name=""/>
        <dsp:cNvSpPr/>
      </dsp:nvSpPr>
      <dsp:spPr>
        <a:xfrm>
          <a:off x="0" y="3091837"/>
          <a:ext cx="10417046" cy="442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Outreach and Education </a:t>
          </a:r>
        </a:p>
      </dsp:txBody>
      <dsp:txXfrm>
        <a:off x="21589" y="3113426"/>
        <a:ext cx="10373868" cy="399082"/>
      </dsp:txXfrm>
    </dsp:sp>
    <dsp:sp modelId="{15AF1B2B-73EE-47C0-BBB5-B0DCCF24E881}">
      <dsp:nvSpPr>
        <dsp:cNvPr id="0" name=""/>
        <dsp:cNvSpPr/>
      </dsp:nvSpPr>
      <dsp:spPr>
        <a:xfrm>
          <a:off x="0" y="3534097"/>
          <a:ext cx="10417046" cy="493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7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Identification of potential outreach opportunities.</a:t>
          </a:r>
        </a:p>
        <a:p>
          <a:pPr marL="114300" lvl="1" indent="-114300" algn="l" defTabSz="622300">
            <a:lnSpc>
              <a:spcPct val="90000"/>
            </a:lnSpc>
            <a:spcBef>
              <a:spcPct val="0"/>
            </a:spcBef>
            <a:spcAft>
              <a:spcPct val="20000"/>
            </a:spcAft>
            <a:buChar char="•"/>
          </a:pPr>
          <a:r>
            <a:rPr lang="en-US" sz="1400" kern="1200" dirty="0"/>
            <a:t>Identification of potential education opportunities.</a:t>
          </a:r>
        </a:p>
      </dsp:txBody>
      <dsp:txXfrm>
        <a:off x="0" y="3534097"/>
        <a:ext cx="10417046" cy="493695"/>
      </dsp:txXfrm>
    </dsp:sp>
    <dsp:sp modelId="{4CA27F8E-D5EA-44B9-A033-95DCC389AFE4}">
      <dsp:nvSpPr>
        <dsp:cNvPr id="0" name=""/>
        <dsp:cNvSpPr/>
      </dsp:nvSpPr>
      <dsp:spPr>
        <a:xfrm>
          <a:off x="0" y="4027792"/>
          <a:ext cx="10417046" cy="442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Less Wasteful </a:t>
          </a:r>
        </a:p>
      </dsp:txBody>
      <dsp:txXfrm>
        <a:off x="21589" y="4049381"/>
        <a:ext cx="10373868" cy="399082"/>
      </dsp:txXfrm>
    </dsp:sp>
    <dsp:sp modelId="{B5527D0F-D0F8-4A43-B1E6-09C6E4D954BB}">
      <dsp:nvSpPr>
        <dsp:cNvPr id="0" name=""/>
        <dsp:cNvSpPr/>
      </dsp:nvSpPr>
      <dsp:spPr>
        <a:xfrm>
          <a:off x="0" y="4470052"/>
          <a:ext cx="10417046"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741"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Identification of less wasteful alternatives. </a:t>
          </a:r>
        </a:p>
      </dsp:txBody>
      <dsp:txXfrm>
        <a:off x="0" y="4470052"/>
        <a:ext cx="10417046" cy="2980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6"/>
          </a:xfrm>
          <a:prstGeom prst="rect">
            <a:avLst/>
          </a:prstGeom>
        </p:spPr>
        <p:txBody>
          <a:bodyPr vert="horz" lIns="93280" tIns="46640" rIns="93280" bIns="46640" rtlCol="0"/>
          <a:lstStyle>
            <a:lvl1pPr algn="l">
              <a:defRPr sz="1200"/>
            </a:lvl1pPr>
          </a:lstStyle>
          <a:p>
            <a:endParaRPr lang="en-US"/>
          </a:p>
        </p:txBody>
      </p:sp>
      <p:sp>
        <p:nvSpPr>
          <p:cNvPr id="3" name="Date Placeholder 2"/>
          <p:cNvSpPr>
            <a:spLocks noGrp="1"/>
          </p:cNvSpPr>
          <p:nvPr>
            <p:ph type="dt" sz="quarter" idx="1"/>
          </p:nvPr>
        </p:nvSpPr>
        <p:spPr>
          <a:xfrm>
            <a:off x="3978132" y="1"/>
            <a:ext cx="3043343" cy="465456"/>
          </a:xfrm>
          <a:prstGeom prst="rect">
            <a:avLst/>
          </a:prstGeom>
        </p:spPr>
        <p:txBody>
          <a:bodyPr vert="horz" lIns="93280" tIns="46640" rIns="93280" bIns="46640" rtlCol="0"/>
          <a:lstStyle>
            <a:lvl1pPr algn="r">
              <a:defRPr sz="1200"/>
            </a:lvl1pPr>
          </a:lstStyle>
          <a:p>
            <a:fld id="{E9C3E3CE-3CBC-4AB8-AE34-719F5383802C}" type="datetimeFigureOut">
              <a:rPr lang="en-US" smtClean="0"/>
              <a:t>5/24/2023</a:t>
            </a:fld>
            <a:endParaRPr lang="en-US"/>
          </a:p>
        </p:txBody>
      </p:sp>
      <p:sp>
        <p:nvSpPr>
          <p:cNvPr id="4" name="Footer Placeholder 3"/>
          <p:cNvSpPr>
            <a:spLocks noGrp="1"/>
          </p:cNvSpPr>
          <p:nvPr>
            <p:ph type="ftr" sz="quarter" idx="2"/>
          </p:nvPr>
        </p:nvSpPr>
        <p:spPr>
          <a:xfrm>
            <a:off x="0" y="8842031"/>
            <a:ext cx="3043343" cy="465456"/>
          </a:xfrm>
          <a:prstGeom prst="rect">
            <a:avLst/>
          </a:prstGeom>
        </p:spPr>
        <p:txBody>
          <a:bodyPr vert="horz" lIns="93280" tIns="46640" rIns="93280" bIns="46640"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1"/>
            <a:ext cx="3043343" cy="465456"/>
          </a:xfrm>
          <a:prstGeom prst="rect">
            <a:avLst/>
          </a:prstGeom>
        </p:spPr>
        <p:txBody>
          <a:bodyPr vert="horz" lIns="93280" tIns="46640" rIns="93280" bIns="46640" rtlCol="0" anchor="b"/>
          <a:lstStyle>
            <a:lvl1pPr algn="r">
              <a:defRPr sz="1200"/>
            </a:lvl1pPr>
          </a:lstStyle>
          <a:p>
            <a:fld id="{10C58BCC-678C-4216-8949-9FD93E98BF07}" type="slidenum">
              <a:rPr lang="en-US" smtClean="0"/>
              <a:t>‹#›</a:t>
            </a:fld>
            <a:endParaRPr lang="en-US"/>
          </a:p>
        </p:txBody>
      </p:sp>
    </p:spTree>
    <p:extLst>
      <p:ext uri="{BB962C8B-B14F-4D97-AF65-F5344CB8AC3E}">
        <p14:creationId xmlns:p14="http://schemas.microsoft.com/office/powerpoint/2010/main" val="4286148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238" cy="466725"/>
          </a:xfrm>
          <a:prstGeom prst="rect">
            <a:avLst/>
          </a:prstGeom>
        </p:spPr>
        <p:txBody>
          <a:bodyPr vert="horz" lIns="91397" tIns="45698" rIns="91397" bIns="45698" rtlCol="0"/>
          <a:lstStyle>
            <a:lvl1pPr algn="l">
              <a:defRPr sz="1200"/>
            </a:lvl1pPr>
          </a:lstStyle>
          <a:p>
            <a:endParaRPr lang="en-US"/>
          </a:p>
        </p:txBody>
      </p:sp>
      <p:sp>
        <p:nvSpPr>
          <p:cNvPr id="3" name="Date Placeholder 2"/>
          <p:cNvSpPr>
            <a:spLocks noGrp="1"/>
          </p:cNvSpPr>
          <p:nvPr>
            <p:ph type="dt" idx="1"/>
          </p:nvPr>
        </p:nvSpPr>
        <p:spPr>
          <a:xfrm>
            <a:off x="3978276" y="1"/>
            <a:ext cx="3043238" cy="466725"/>
          </a:xfrm>
          <a:prstGeom prst="rect">
            <a:avLst/>
          </a:prstGeom>
        </p:spPr>
        <p:txBody>
          <a:bodyPr vert="horz" lIns="91397" tIns="45698" rIns="91397" bIns="45698" rtlCol="0"/>
          <a:lstStyle>
            <a:lvl1pPr algn="r">
              <a:defRPr sz="1200"/>
            </a:lvl1pPr>
          </a:lstStyle>
          <a:p>
            <a:fld id="{3C2146A2-312B-4280-A71F-E20384F25B99}" type="datetimeFigureOut">
              <a:rPr lang="en-US" smtClean="0"/>
              <a:t>5/24/2023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397" tIns="45698" rIns="91397" bIns="45698" rtlCol="0" anchor="ctr"/>
          <a:lstStyle/>
          <a:p>
            <a:endParaRPr lang="en-US"/>
          </a:p>
        </p:txBody>
      </p:sp>
      <p:sp>
        <p:nvSpPr>
          <p:cNvPr id="5" name="Notes Placeholder 4"/>
          <p:cNvSpPr>
            <a:spLocks noGrp="1"/>
          </p:cNvSpPr>
          <p:nvPr>
            <p:ph type="body" sz="quarter" idx="3"/>
          </p:nvPr>
        </p:nvSpPr>
        <p:spPr>
          <a:xfrm>
            <a:off x="701676" y="4479926"/>
            <a:ext cx="5619750" cy="3665538"/>
          </a:xfrm>
          <a:prstGeom prst="rect">
            <a:avLst/>
          </a:prstGeom>
        </p:spPr>
        <p:txBody>
          <a:bodyPr vert="horz" lIns="91397" tIns="45698" rIns="91397" bIns="456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377"/>
            <a:ext cx="3043238" cy="466725"/>
          </a:xfrm>
          <a:prstGeom prst="rect">
            <a:avLst/>
          </a:prstGeom>
        </p:spPr>
        <p:txBody>
          <a:bodyPr vert="horz" lIns="91397" tIns="45698" rIns="91397" bIns="45698" rtlCol="0" anchor="b"/>
          <a:lstStyle>
            <a:lvl1pPr algn="l">
              <a:defRPr sz="1200"/>
            </a:lvl1pPr>
          </a:lstStyle>
          <a:p>
            <a:endParaRPr lang="en-US"/>
          </a:p>
        </p:txBody>
      </p:sp>
      <p:sp>
        <p:nvSpPr>
          <p:cNvPr id="7" name="Slide Number Placeholder 6"/>
          <p:cNvSpPr>
            <a:spLocks noGrp="1"/>
          </p:cNvSpPr>
          <p:nvPr>
            <p:ph type="sldNum" sz="quarter" idx="5"/>
          </p:nvPr>
        </p:nvSpPr>
        <p:spPr>
          <a:xfrm>
            <a:off x="3978276" y="8842377"/>
            <a:ext cx="3043238" cy="466725"/>
          </a:xfrm>
          <a:prstGeom prst="rect">
            <a:avLst/>
          </a:prstGeom>
        </p:spPr>
        <p:txBody>
          <a:bodyPr vert="horz" lIns="91397" tIns="45698" rIns="91397" bIns="45698" rtlCol="0" anchor="b"/>
          <a:lstStyle>
            <a:lvl1pPr algn="r">
              <a:defRPr sz="1200"/>
            </a:lvl1pPr>
          </a:lstStyle>
          <a:p>
            <a:fld id="{2873E295-4CD1-4C30-B6A3-BA84516C601B}" type="slidenum">
              <a:rPr lang="en-US" smtClean="0"/>
              <a:t>‹#›</a:t>
            </a:fld>
            <a:endParaRPr lang="en-US"/>
          </a:p>
        </p:txBody>
      </p:sp>
    </p:spTree>
    <p:extLst>
      <p:ext uri="{BB962C8B-B14F-4D97-AF65-F5344CB8AC3E}">
        <p14:creationId xmlns:p14="http://schemas.microsoft.com/office/powerpoint/2010/main" val="278413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apitol.hawaii.gov/hrscurrent/Vol06_Ch0321-0344/HRS0342I/HRS_0342I-0022.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tires.com/articles/tire-disposal-fe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tires.com/articles/tire-disposal-fe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ustires.org/sites/default/files/2019%20USTMA%20Scrap%20Tire%20Management%20Summary%20Report.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zwia.org/zwh/"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Taskforce Intros – this will also serve as our roll call to satisfy sunshine law today, so I will call roll. Taskforce members, please turn your camera on to be counted as present</a:t>
            </a:r>
          </a:p>
        </p:txBody>
      </p:sp>
      <p:sp>
        <p:nvSpPr>
          <p:cNvPr id="4" name="Slide Number Placeholder 3"/>
          <p:cNvSpPr>
            <a:spLocks noGrp="1"/>
          </p:cNvSpPr>
          <p:nvPr>
            <p:ph type="sldNum" sz="quarter" idx="5"/>
          </p:nvPr>
        </p:nvSpPr>
        <p:spPr/>
        <p:txBody>
          <a:bodyPr/>
          <a:lstStyle/>
          <a:p>
            <a:fld id="{2873E295-4CD1-4C30-B6A3-BA84516C601B}" type="slidenum">
              <a:rPr lang="en-US" smtClean="0"/>
              <a:t>4</a:t>
            </a:fld>
            <a:endParaRPr lang="en-US"/>
          </a:p>
        </p:txBody>
      </p:sp>
    </p:spTree>
    <p:extLst>
      <p:ext uri="{BB962C8B-B14F-4D97-AF65-F5344CB8AC3E}">
        <p14:creationId xmlns:p14="http://schemas.microsoft.com/office/powerpoint/2010/main" val="161322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HRS </a:t>
            </a:r>
            <a:r>
              <a:rPr lang="en-CA">
                <a:hlinkClick r:id="rId3"/>
              </a:rPr>
              <a:t>Section 342I-22 </a:t>
            </a:r>
            <a:r>
              <a:rPr lang="en-CA"/>
              <a:t>prohibits the disposal of </a:t>
            </a:r>
            <a:r>
              <a:rPr lang="en-CA" b="1"/>
              <a:t>whole </a:t>
            </a:r>
            <a:r>
              <a:rPr lang="en-CA"/>
              <a:t>tires at any landfill, incinerator, and all island-wide transfer stations, as well as the illegal dumping of tires on public and private property and bodies of water. The law requires dealers to accept old tires and recycle them or use them in landscaping, or as tire-derived aggregate (TDA) for use in construction projects. Customers are required to pay for tire disposal upon point of purchase even if they decide to keep their old tires. </a:t>
            </a:r>
            <a:endParaRPr lang="en-US"/>
          </a:p>
          <a:p>
            <a:endParaRPr lang="en-CA">
              <a:cs typeface="Calibri"/>
            </a:endParaRPr>
          </a:p>
          <a:p>
            <a:r>
              <a:rPr lang="en-CA"/>
              <a:t>HAR 11-58.1: Scrap automobiles, .white goods, and tires. Scrap automobiles may not be accepted at disposal facilities permitted under these rules. White goods and motor vehicle tires may not be accepted at disposal facilities permitted under these rules after June 30, 1994. A plan must be developed by the operator of solid waste disposal facility and included in the facility operations plan to implement this ban. </a:t>
            </a:r>
            <a:endParaRPr lang="en-CA">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17</a:t>
            </a:fld>
            <a:endParaRPr lang="en-US"/>
          </a:p>
        </p:txBody>
      </p:sp>
    </p:spTree>
    <p:extLst>
      <p:ext uri="{BB962C8B-B14F-4D97-AF65-F5344CB8AC3E}">
        <p14:creationId xmlns:p14="http://schemas.microsoft.com/office/powerpoint/2010/main" val="397059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the County’s 2019 ISWMP, scrap tires generated in the County are used as energy feedstock and processed at </a:t>
            </a:r>
            <a:r>
              <a:rPr lang="en-US" dirty="0" err="1"/>
              <a:t>O‘ahu’s</a:t>
            </a:r>
            <a:r>
              <a:rPr lang="en-US" dirty="0"/>
              <a:t> H-Power and AES Hawai‘i Inc. </a:t>
            </a:r>
            <a:r>
              <a:rPr lang="en-US" dirty="0" err="1"/>
              <a:t>WtE</a:t>
            </a:r>
            <a:r>
              <a:rPr lang="en-US" dirty="0"/>
              <a:t> facilities. However, the County has not shipped tires to H-Power in several years and the AES facility closed on September 1, 2022 as part of the State’s goal to reduce greenhouse gas emissions</a:t>
            </a:r>
          </a:p>
        </p:txBody>
      </p:sp>
      <p:sp>
        <p:nvSpPr>
          <p:cNvPr id="4" name="Slide Number Placeholder 3"/>
          <p:cNvSpPr>
            <a:spLocks noGrp="1"/>
          </p:cNvSpPr>
          <p:nvPr>
            <p:ph type="sldNum" sz="quarter" idx="5"/>
          </p:nvPr>
        </p:nvSpPr>
        <p:spPr/>
        <p:txBody>
          <a:bodyPr/>
          <a:lstStyle/>
          <a:p>
            <a:fld id="{2873E295-4CD1-4C30-B6A3-BA84516C601B}" type="slidenum">
              <a:rPr lang="en-US" smtClean="0"/>
              <a:t>18</a:t>
            </a:fld>
            <a:endParaRPr lang="en-US"/>
          </a:p>
        </p:txBody>
      </p:sp>
    </p:spTree>
    <p:extLst>
      <p:ext uri="{BB962C8B-B14F-4D97-AF65-F5344CB8AC3E}">
        <p14:creationId xmlns:p14="http://schemas.microsoft.com/office/powerpoint/2010/main" val="291316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Ordinance </a:t>
            </a:r>
            <a:r>
              <a:rPr lang="en-CA"/>
              <a:t>Prohibits the disposal of whole, cut, sliced, chipped, or shredded tires at both sanitary landfills and island wide recycling and transfer stations.</a:t>
            </a:r>
            <a:endParaRPr lang="en-US">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19</a:t>
            </a:fld>
            <a:endParaRPr lang="en-US"/>
          </a:p>
        </p:txBody>
      </p:sp>
    </p:spTree>
    <p:extLst>
      <p:ext uri="{BB962C8B-B14F-4D97-AF65-F5344CB8AC3E}">
        <p14:creationId xmlns:p14="http://schemas.microsoft.com/office/powerpoint/2010/main" val="271385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CA"/>
              <a:t>Tires are banned from all Citywide disposal facilities.</a:t>
            </a:r>
            <a:endParaRPr lang="en-US"/>
          </a:p>
          <a:p>
            <a:pPr marL="171450" indent="-171450">
              <a:buFont typeface="Arial"/>
              <a:buChar char="•"/>
            </a:pPr>
            <a:r>
              <a:rPr lang="en-US"/>
              <a:t>H-Power has a conditional variance from the DOH to accept used auto tires delivered from refuse and convenience centers/bulky collection crews/illegal tire clean up events. This variance allows H-POWER to receive and process up to 400 tires per day (or 65,000 annually) at the Waste to Energy (</a:t>
            </a:r>
            <a:r>
              <a:rPr lang="en-US" err="1"/>
              <a:t>WtE</a:t>
            </a:r>
            <a:r>
              <a:rPr lang="en-US"/>
              <a:t>) facility. Covanta shall not process commercially-accepted or commercially-generated tires. Variance ends in Feb 2026.</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21</a:t>
            </a:fld>
            <a:endParaRPr lang="en-US"/>
          </a:p>
        </p:txBody>
      </p:sp>
    </p:spTree>
    <p:extLst>
      <p:ext uri="{BB962C8B-B14F-4D97-AF65-F5344CB8AC3E}">
        <p14:creationId xmlns:p14="http://schemas.microsoft.com/office/powerpoint/2010/main" val="2590320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CA"/>
              <a:t>Refuse Transfer Stations (RTS) and County landfills may not accept used motor vehicle and heavy equipment whole, cut, sliced, chipped, or shredded motor vehicle and heavy equipment tires, except for whole automobile and passenger truck tires from residential self-haulers for recycling for consolidation and further processing. </a:t>
            </a:r>
            <a:endParaRPr lang="en-US"/>
          </a:p>
          <a:p>
            <a:pPr marL="285750" indent="-285750">
              <a:buFont typeface="Arial"/>
              <a:buChar char="•"/>
            </a:pPr>
            <a:endParaRPr lang="en-CA">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23</a:t>
            </a:fld>
            <a:endParaRPr lang="en-US"/>
          </a:p>
        </p:txBody>
      </p:sp>
    </p:spTree>
    <p:extLst>
      <p:ext uri="{BB962C8B-B14F-4D97-AF65-F5344CB8AC3E}">
        <p14:creationId xmlns:p14="http://schemas.microsoft.com/office/powerpoint/2010/main" val="2782006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27</a:t>
            </a:fld>
            <a:endParaRPr lang="en-US"/>
          </a:p>
        </p:txBody>
      </p:sp>
    </p:spTree>
    <p:extLst>
      <p:ext uri="{BB962C8B-B14F-4D97-AF65-F5344CB8AC3E}">
        <p14:creationId xmlns:p14="http://schemas.microsoft.com/office/powerpoint/2010/main" val="1936788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29</a:t>
            </a:fld>
            <a:endParaRPr lang="en-US"/>
          </a:p>
        </p:txBody>
      </p:sp>
    </p:spTree>
    <p:extLst>
      <p:ext uri="{BB962C8B-B14F-4D97-AF65-F5344CB8AC3E}">
        <p14:creationId xmlns:p14="http://schemas.microsoft.com/office/powerpoint/2010/main" val="244274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32</a:t>
            </a:fld>
            <a:endParaRPr lang="en-US"/>
          </a:p>
        </p:txBody>
      </p:sp>
    </p:spTree>
    <p:extLst>
      <p:ext uri="{BB962C8B-B14F-4D97-AF65-F5344CB8AC3E}">
        <p14:creationId xmlns:p14="http://schemas.microsoft.com/office/powerpoint/2010/main" val="165263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Map source: </a:t>
            </a:r>
            <a:r>
              <a:rPr lang="en-US">
                <a:hlinkClick r:id="rId3"/>
              </a:rPr>
              <a:t>Where To Recycle Tires + State-by-State Disposal Fees - Tire Reviews, Buying Guide &amp; Interesting Facts - Utires.com</a:t>
            </a:r>
            <a:endParaRPr lang="en-US"/>
          </a:p>
          <a:p>
            <a:endParaRPr lang="en-US"/>
          </a:p>
          <a:p>
            <a:r>
              <a:rPr lang="en-US"/>
              <a:t>See for additional stats: https://archive.epa.gov/epawaste/conserve/materials/tires/web/html/basic.html (last updated 2016)</a:t>
            </a:r>
          </a:p>
          <a:p>
            <a:endParaRPr lang="en-US"/>
          </a:p>
          <a:p>
            <a:r>
              <a:rPr lang="en-US"/>
              <a:t>https://www.ustires.org/sites/default/files/2019%20USTMA%20Scrap%20Tire%20Management%20Summary%20Report.pdf (last updated 2020)</a:t>
            </a:r>
          </a:p>
          <a:p>
            <a:endParaRPr lang="en-US"/>
          </a:p>
          <a:p>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36</a:t>
            </a:fld>
            <a:endParaRPr lang="en-US"/>
          </a:p>
        </p:txBody>
      </p:sp>
    </p:spTree>
    <p:extLst>
      <p:ext uri="{BB962C8B-B14F-4D97-AF65-F5344CB8AC3E}">
        <p14:creationId xmlns:p14="http://schemas.microsoft.com/office/powerpoint/2010/main" val="2366843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a:hlinkClick r:id="rId3"/>
              </a:rPr>
              <a:t>Where To Recycle Tires + State-by-State Disposal Fees - Tire Reviews, Buying Guide &amp; Interesting Facts - Utires.com</a:t>
            </a:r>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37</a:t>
            </a:fld>
            <a:endParaRPr lang="en-US"/>
          </a:p>
        </p:txBody>
      </p:sp>
    </p:spTree>
    <p:extLst>
      <p:ext uri="{BB962C8B-B14F-4D97-AF65-F5344CB8AC3E}">
        <p14:creationId xmlns:p14="http://schemas.microsoft.com/office/powerpoint/2010/main" val="373794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9</a:t>
            </a:fld>
            <a:endParaRPr lang="en-US"/>
          </a:p>
        </p:txBody>
      </p:sp>
    </p:spTree>
    <p:extLst>
      <p:ext uri="{BB962C8B-B14F-4D97-AF65-F5344CB8AC3E}">
        <p14:creationId xmlns:p14="http://schemas.microsoft.com/office/powerpoint/2010/main" val="370627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999999"/>
                </a:solidFill>
                <a:effectLst/>
                <a:latin typeface="Open Sans" panose="020B0606030504020204" pitchFamily="34" charset="0"/>
              </a:rPr>
              <a:t>According to the</a:t>
            </a:r>
            <a:r>
              <a:rPr lang="en-US" b="1" i="0">
                <a:solidFill>
                  <a:srgbClr val="CCCCCC"/>
                </a:solidFill>
                <a:effectLst/>
                <a:latin typeface="Open Sans" panose="020B0606030504020204" pitchFamily="34" charset="0"/>
              </a:rPr>
              <a:t> </a:t>
            </a:r>
            <a:r>
              <a:rPr lang="en-US" b="1" i="0" u="none" strike="noStrike">
                <a:solidFill>
                  <a:srgbClr val="77D3EA"/>
                </a:solidFill>
                <a:effectLst/>
                <a:latin typeface="Open Sans" panose="020B0606030504020204" pitchFamily="34" charset="0"/>
                <a:hlinkClick r:id="rId3"/>
              </a:rPr>
              <a:t>U.S. Tire Manufacturers Association</a:t>
            </a:r>
            <a:r>
              <a:rPr lang="en-US" b="1" i="0">
                <a:solidFill>
                  <a:srgbClr val="999999"/>
                </a:solidFill>
                <a:effectLst/>
                <a:latin typeface="Open Sans" panose="020B0606030504020204" pitchFamily="34" charset="0"/>
              </a:rPr>
              <a:t>, used tires that don’t end up in a landfill are most often used for tire-derived fuel, ground rubber or civil engineering projects.</a:t>
            </a:r>
            <a:endParaRPr lang="en-US" b="1" i="0">
              <a:solidFill>
                <a:srgbClr val="444444"/>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38</a:t>
            </a:fld>
            <a:endParaRPr lang="en-US"/>
          </a:p>
        </p:txBody>
      </p:sp>
    </p:spTree>
    <p:extLst>
      <p:ext uri="{BB962C8B-B14F-4D97-AF65-F5344CB8AC3E}">
        <p14:creationId xmlns:p14="http://schemas.microsoft.com/office/powerpoint/2010/main" val="2222688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t>
            </a:r>
            <a:r>
              <a:rPr lang="en-US" b="1" dirty="0"/>
              <a:t>AES</a:t>
            </a:r>
            <a:r>
              <a:rPr lang="en-US" dirty="0"/>
              <a:t> </a:t>
            </a:r>
            <a:r>
              <a:rPr lang="en-US" sz="1800" dirty="0">
                <a:effectLst/>
                <a:latin typeface="Segoe UI" panose="020B0502040204020203" pitchFamily="34" charset="0"/>
              </a:rPr>
              <a:t>TDF was utilized in small percentage at certain times during operation. They were not accepting TDF during the entire life of operation. AES could only accept up to 2% coal alternative and TDF was not always available. Sometimes was cheaper to bale and ship</a:t>
            </a:r>
            <a:endParaRPr lang="en-US" dirty="0"/>
          </a:p>
        </p:txBody>
      </p:sp>
      <p:sp>
        <p:nvSpPr>
          <p:cNvPr id="4" name="Slide Number Placeholder 3"/>
          <p:cNvSpPr>
            <a:spLocks noGrp="1"/>
          </p:cNvSpPr>
          <p:nvPr>
            <p:ph type="sldNum" sz="quarter" idx="5"/>
          </p:nvPr>
        </p:nvSpPr>
        <p:spPr/>
        <p:txBody>
          <a:bodyPr/>
          <a:lstStyle/>
          <a:p>
            <a:fld id="{2873E295-4CD1-4C30-B6A3-BA84516C601B}" type="slidenum">
              <a:rPr lang="en-US" smtClean="0"/>
              <a:t>39</a:t>
            </a:fld>
            <a:endParaRPr lang="en-US"/>
          </a:p>
        </p:txBody>
      </p:sp>
    </p:spTree>
    <p:extLst>
      <p:ext uri="{BB962C8B-B14F-4D97-AF65-F5344CB8AC3E}">
        <p14:creationId xmlns:p14="http://schemas.microsoft.com/office/powerpoint/2010/main" val="3686937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err="1">
                <a:effectLst/>
                <a:latin typeface="Arial" panose="020B0604020202020204" pitchFamily="34" charset="0"/>
                <a:ea typeface="Times New Roman" panose="02020603050405020304" pitchFamily="18" charset="0"/>
                <a:cs typeface="Times New Roman" panose="02020603050405020304" pitchFamily="18" charset="0"/>
              </a:rPr>
              <a:t>Hawai</a:t>
            </a:r>
            <a:r>
              <a:rPr lang="en-US" sz="1800" b="1">
                <a:solidFill>
                  <a:srgbClr val="000000"/>
                </a:solidFill>
              </a:rPr>
              <a:t>ʻ</a:t>
            </a:r>
            <a:r>
              <a:rPr lang="en-CA" sz="1800" err="1">
                <a:effectLst/>
                <a:latin typeface="Arial" panose="020B0604020202020204" pitchFamily="34" charset="0"/>
                <a:ea typeface="Times New Roman" panose="02020603050405020304" pitchFamily="18" charset="0"/>
                <a:cs typeface="Times New Roman" panose="02020603050405020304" pitchFamily="18" charset="0"/>
              </a:rPr>
              <a:t>i</a:t>
            </a:r>
            <a:r>
              <a:rPr lang="en-CA" sz="1800">
                <a:effectLst/>
                <a:latin typeface="Arial" panose="020B0604020202020204" pitchFamily="34" charset="0"/>
                <a:ea typeface="Times New Roman" panose="02020603050405020304" pitchFamily="18" charset="0"/>
                <a:cs typeface="Times New Roman" panose="02020603050405020304" pitchFamily="18" charset="0"/>
              </a:rPr>
              <a:t> has rules and regulations currently in place to manage tire waste on the various islands. However, more can be done to manage this specific waste stream, and the underlying problems involved with illegal dumping, improper record keeping, and the program direct and indirect costs. This section will explore potential solutions relating to the management of tire waste across the state, including potential EPR legislation, government programs and subsidies, free market solutions, public education components, and resource reduction alternatives. </a:t>
            </a:r>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40</a:t>
            </a:fld>
            <a:endParaRPr lang="en-US"/>
          </a:p>
        </p:txBody>
      </p:sp>
    </p:spTree>
    <p:extLst>
      <p:ext uri="{BB962C8B-B14F-4D97-AF65-F5344CB8AC3E}">
        <p14:creationId xmlns:p14="http://schemas.microsoft.com/office/powerpoint/2010/main" val="85499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EPA Waste Hierarchy since 1970s</a:t>
            </a:r>
          </a:p>
          <a:p>
            <a:r>
              <a:rPr lang="en-US" b="0" dirty="0"/>
              <a:t>There are many strategies to reduce waste. The EPA has categorized and prioritized these strategies by most effective to least effective. Starting with the most effective:</a:t>
            </a:r>
          </a:p>
          <a:p>
            <a:pPr marL="171450" indent="-171450">
              <a:buFont typeface="Arial" panose="020B0604020202020204" pitchFamily="34" charset="0"/>
              <a:buChar char="•"/>
            </a:pPr>
            <a:r>
              <a:rPr lang="en-US" b="0" dirty="0"/>
              <a:t>Reducing waste means taking less and therefore disposing of less. There are many ways to reduce but we can start by learning how to not need something because we came prepared or by asking ourselves if we can go without. </a:t>
            </a:r>
          </a:p>
          <a:p>
            <a:pPr marL="171450" indent="-171450">
              <a:buFont typeface="Arial" panose="020B0604020202020204" pitchFamily="34" charset="0"/>
              <a:buChar char="•"/>
            </a:pPr>
            <a:r>
              <a:rPr lang="en-US" b="0" dirty="0"/>
              <a:t>Reusing items slows the process of taking and disposing. We can reuse materials that were meant to be disposed of, giving them a second life, or we can choose materials that were meant to be reused and make sure we take good care of them so they can be used many more times.</a:t>
            </a:r>
          </a:p>
          <a:p>
            <a:pPr marL="171450" indent="-171450">
              <a:buFont typeface="Arial" panose="020B0604020202020204" pitchFamily="34" charset="0"/>
              <a:buChar char="•"/>
            </a:pPr>
            <a:r>
              <a:rPr lang="en-US" b="0" dirty="0"/>
              <a:t>Recycling the materials of items keeps valuable materials in the materials economy and lets us skip that environmentally disastrous extraction process of raw materials, which benefits the economy and the planet.</a:t>
            </a:r>
            <a:endParaRPr lang="en-US" dirty="0"/>
          </a:p>
          <a:p>
            <a:r>
              <a:rPr lang="en-US" dirty="0"/>
              <a:t>_____________________________________________________________________________</a:t>
            </a:r>
          </a:p>
          <a:p>
            <a:r>
              <a:rPr lang="en-US" b="0" dirty="0"/>
              <a:t>A circular economy keeps materials, products, and services in circulation for as long possible. The Save Our Seas 2.0 Act refers to it as an economy that uses a systems-focused approach and involves industrial processes and economic activities that are restorative or regenerative by design, enables resources used in such processes and activities to maintain their highest value for as long as possible, and aims for the elimination of waste through the superior design of materials, products, and systems (including business models). </a:t>
            </a:r>
          </a:p>
          <a:p>
            <a:endParaRPr lang="en-US" b="1" dirty="0"/>
          </a:p>
          <a:p>
            <a:r>
              <a:rPr lang="en-US" b="1" dirty="0"/>
              <a:t>Circular Economy Hierarchy: </a:t>
            </a:r>
            <a:r>
              <a:rPr lang="en-US" dirty="0"/>
              <a:t>Source – Zero Waste International Alliance, </a:t>
            </a:r>
            <a:r>
              <a:rPr lang="en-US" dirty="0">
                <a:hlinkClick r:id="rId3"/>
              </a:rPr>
              <a:t>Zero Waste Hierarchy of Highest and Best Use 8.0</a:t>
            </a:r>
            <a:endParaRPr lang="en-US" dirty="0"/>
          </a:p>
          <a:p>
            <a:r>
              <a:rPr lang="en-US" b="1" u="sng" dirty="0"/>
              <a:t>Guiding Questions:</a:t>
            </a:r>
          </a:p>
          <a:p>
            <a:r>
              <a:rPr lang="en-US" b="1" dirty="0"/>
              <a:t>Rethink/Redesign </a:t>
            </a:r>
            <a:r>
              <a:rPr lang="en-US" dirty="0"/>
              <a:t>– What has led us to our present linear use of materials and thus, what needs to evolve to move towards a closed loop model? How do we re-design systems to avoid needless and/or wasteful consumption?</a:t>
            </a:r>
          </a:p>
          <a:p>
            <a:r>
              <a:rPr lang="en-US" b="1" dirty="0"/>
              <a:t>Reduce</a:t>
            </a:r>
            <a:r>
              <a:rPr lang="en-US" dirty="0"/>
              <a:t> –  What supports the use of less material and less toxic material?</a:t>
            </a:r>
          </a:p>
          <a:p>
            <a:r>
              <a:rPr lang="en-US" b="1" dirty="0"/>
              <a:t>Reuse</a:t>
            </a:r>
            <a:r>
              <a:rPr lang="en-US" dirty="0"/>
              <a:t> – What supports the better use of those products we already have in ways that retain the value, usefulness and function?</a:t>
            </a:r>
          </a:p>
          <a:p>
            <a:r>
              <a:rPr lang="en-US" b="1" dirty="0"/>
              <a:t>Recycle/Compost </a:t>
            </a:r>
            <a:r>
              <a:rPr lang="en-US" dirty="0"/>
              <a:t>- How do we ensure materials are put back in the materials cycle?</a:t>
            </a:r>
          </a:p>
          <a:p>
            <a:r>
              <a:rPr lang="en-US" b="1" dirty="0"/>
              <a:t>Material Recovery </a:t>
            </a:r>
            <a:r>
              <a:rPr lang="en-US" dirty="0"/>
              <a:t>–  What was salvaged from mixed waste?</a:t>
            </a:r>
          </a:p>
          <a:p>
            <a:r>
              <a:rPr lang="en-US" b="1" dirty="0"/>
              <a:t>Residuals Management </a:t>
            </a:r>
            <a:r>
              <a:rPr lang="en-US" dirty="0"/>
              <a:t>– What is still left and why? What do we need to take out of the system that should not have been circulated in the first place? How do we manage what is left in a flexible manner that continues to encourage movement towards Zero Waste?</a:t>
            </a:r>
          </a:p>
          <a:p>
            <a:r>
              <a:rPr lang="en-US" b="1" dirty="0"/>
              <a:t>Unacceptable/Regulation </a:t>
            </a:r>
            <a:r>
              <a:rPr lang="en-US" dirty="0"/>
              <a:t>- What systems and policies encourage wasting and should not occur?</a:t>
            </a:r>
          </a:p>
        </p:txBody>
      </p:sp>
      <p:sp>
        <p:nvSpPr>
          <p:cNvPr id="4" name="Slide Number Placeholder 3"/>
          <p:cNvSpPr>
            <a:spLocks noGrp="1"/>
          </p:cNvSpPr>
          <p:nvPr>
            <p:ph type="sldNum" sz="quarter" idx="5"/>
          </p:nvPr>
        </p:nvSpPr>
        <p:spPr/>
        <p:txBody>
          <a:bodyPr/>
          <a:lstStyle/>
          <a:p>
            <a:fld id="{2873E295-4CD1-4C30-B6A3-BA84516C601B}" type="slidenum">
              <a:rPr lang="en-US" smtClean="0"/>
              <a:t>41</a:t>
            </a:fld>
            <a:endParaRPr lang="en-US"/>
          </a:p>
        </p:txBody>
      </p:sp>
    </p:spTree>
    <p:extLst>
      <p:ext uri="{BB962C8B-B14F-4D97-AF65-F5344CB8AC3E}">
        <p14:creationId xmlns:p14="http://schemas.microsoft.com/office/powerpoint/2010/main" val="9820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73E295-4CD1-4C30-B6A3-BA84516C601B}" type="slidenum">
              <a:rPr lang="en-US" smtClean="0"/>
              <a:t>42</a:t>
            </a:fld>
            <a:endParaRPr lang="en-US"/>
          </a:p>
        </p:txBody>
      </p:sp>
    </p:spTree>
    <p:extLst>
      <p:ext uri="{BB962C8B-B14F-4D97-AF65-F5344CB8AC3E}">
        <p14:creationId xmlns:p14="http://schemas.microsoft.com/office/powerpoint/2010/main" val="1343059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a:effectLst/>
                <a:latin typeface="Arial" panose="020B0604020202020204" pitchFamily="34" charset="0"/>
                <a:ea typeface="Times New Roman" panose="02020603050405020304" pitchFamily="18" charset="0"/>
                <a:cs typeface="Times New Roman" panose="02020603050405020304" pitchFamily="18" charset="0"/>
              </a:rPr>
              <a:t>According to the US EPA, EPR, or product stewardship, recognizes that product manufacturers must take responsibility to reduce both the short and long term environmental footprint of their products. This product stewardship also extends to retailers, consumers, and a state or local government’s existing solid waste infrastructure to find cost-effective solutions.</a:t>
            </a:r>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43</a:t>
            </a:fld>
            <a:endParaRPr lang="en-US"/>
          </a:p>
        </p:txBody>
      </p:sp>
    </p:spTree>
    <p:extLst>
      <p:ext uri="{BB962C8B-B14F-4D97-AF65-F5344CB8AC3E}">
        <p14:creationId xmlns:p14="http://schemas.microsoft.com/office/powerpoint/2010/main" val="265525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Their hollow, rounded shape takes up valuable shape in landfills. Additionally, tires often don't stay buried. They can trap gases like methane and then bubble up through landfills, ripping through landfill liners in the process. Also hard to properly compact with dozers and other equipment.</a:t>
            </a:r>
            <a:endParaRPr lang="en-US" err="1">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10</a:t>
            </a:fld>
            <a:endParaRPr lang="en-US"/>
          </a:p>
        </p:txBody>
      </p:sp>
    </p:spTree>
    <p:extLst>
      <p:ext uri="{BB962C8B-B14F-4D97-AF65-F5344CB8AC3E}">
        <p14:creationId xmlns:p14="http://schemas.microsoft.com/office/powerpoint/2010/main" val="333308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Nanakuli - There’s about 1,000 or more illegally dumped tires that have been there for quite some time ever since an illegal junkyard got closed down. Tires line a private road. if they take the them to the H-POWER plant or a recycling company, she said the disposal fees will cost thousands of dollars. Some lawmakers are trying to get the city to cover the cost. “I think the waiver would need to be at least $100,000,”</a:t>
            </a:r>
          </a:p>
          <a:p>
            <a:endParaRPr lang="en-US">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11</a:t>
            </a:fld>
            <a:endParaRPr lang="en-US"/>
          </a:p>
        </p:txBody>
      </p:sp>
    </p:spTree>
    <p:extLst>
      <p:ext uri="{BB962C8B-B14F-4D97-AF65-F5344CB8AC3E}">
        <p14:creationId xmlns:p14="http://schemas.microsoft.com/office/powerpoint/2010/main" val="128877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DOH does not consider incineration as a recycling activity Estimation. User fee helps track metrics. </a:t>
            </a:r>
            <a:endParaRPr lang="en-US"/>
          </a:p>
        </p:txBody>
      </p:sp>
      <p:sp>
        <p:nvSpPr>
          <p:cNvPr id="4" name="Slide Number Placeholder 3"/>
          <p:cNvSpPr>
            <a:spLocks noGrp="1"/>
          </p:cNvSpPr>
          <p:nvPr>
            <p:ph type="sldNum" sz="quarter" idx="5"/>
          </p:nvPr>
        </p:nvSpPr>
        <p:spPr/>
        <p:txBody>
          <a:bodyPr/>
          <a:lstStyle/>
          <a:p>
            <a:fld id="{2873E295-4CD1-4C30-B6A3-BA84516C601B}" type="slidenum">
              <a:rPr lang="en-US" smtClean="0"/>
              <a:t>12</a:t>
            </a:fld>
            <a:endParaRPr lang="en-US"/>
          </a:p>
        </p:txBody>
      </p:sp>
    </p:spTree>
    <p:extLst>
      <p:ext uri="{BB962C8B-B14F-4D97-AF65-F5344CB8AC3E}">
        <p14:creationId xmlns:p14="http://schemas.microsoft.com/office/powerpoint/2010/main" val="137983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n-CA" b="1"/>
              <a:t>User Fees help track metrics and prove the effectiveness of programs (see CA, CO, WA)</a:t>
            </a:r>
            <a:endParaRPr lang="en-CA"/>
          </a:p>
          <a:p>
            <a:endParaRPr lang="en-US"/>
          </a:p>
          <a:p>
            <a:endParaRPr lang="en-CA">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13</a:t>
            </a:fld>
            <a:endParaRPr lang="en-US"/>
          </a:p>
        </p:txBody>
      </p:sp>
    </p:spTree>
    <p:extLst>
      <p:ext uri="{BB962C8B-B14F-4D97-AF65-F5344CB8AC3E}">
        <p14:creationId xmlns:p14="http://schemas.microsoft.com/office/powerpoint/2010/main" val="122968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cs typeface="Calibri"/>
            </a:endParaRPr>
          </a:p>
        </p:txBody>
      </p:sp>
      <p:sp>
        <p:nvSpPr>
          <p:cNvPr id="4" name="Slide Number Placeholder 3"/>
          <p:cNvSpPr>
            <a:spLocks noGrp="1"/>
          </p:cNvSpPr>
          <p:nvPr>
            <p:ph type="sldNum" sz="quarter" idx="5"/>
          </p:nvPr>
        </p:nvSpPr>
        <p:spPr/>
        <p:txBody>
          <a:bodyPr/>
          <a:lstStyle/>
          <a:p>
            <a:fld id="{2873E295-4CD1-4C30-B6A3-BA84516C601B}" type="slidenum">
              <a:rPr lang="en-US" smtClean="0"/>
              <a:t>14</a:t>
            </a:fld>
            <a:endParaRPr lang="en-US"/>
          </a:p>
        </p:txBody>
      </p:sp>
    </p:spTree>
    <p:extLst>
      <p:ext uri="{BB962C8B-B14F-4D97-AF65-F5344CB8AC3E}">
        <p14:creationId xmlns:p14="http://schemas.microsoft.com/office/powerpoint/2010/main" val="666704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CA"/>
              <a:t>Assumptions: Assuming that most tires typically last six years, and the average age of vehicles on the roads in </a:t>
            </a:r>
            <a:r>
              <a:rPr lang="en-CA" err="1"/>
              <a:t>Hawai</a:t>
            </a:r>
            <a:r>
              <a:rPr lang="en-US" b="1"/>
              <a:t>ʻ</a:t>
            </a:r>
            <a:r>
              <a:rPr lang="en-CA" err="1"/>
              <a:t>i</a:t>
            </a:r>
            <a:r>
              <a:rPr lang="en-CA"/>
              <a:t> is 11.7 years, it is estimated that the State could expect that on average, 17 percent of passenger vehicles will replace one or more tires annually. For purposes of the table, it is assumed that vehicles would replace all four tires at the same time. 20lbs/tire. </a:t>
            </a:r>
            <a:endParaRPr lang="en-US"/>
          </a:p>
          <a:p>
            <a:pPr algn="just"/>
            <a:endParaRPr lang="en-CA"/>
          </a:p>
        </p:txBody>
      </p:sp>
      <p:sp>
        <p:nvSpPr>
          <p:cNvPr id="4" name="Slide Number Placeholder 3"/>
          <p:cNvSpPr>
            <a:spLocks noGrp="1"/>
          </p:cNvSpPr>
          <p:nvPr>
            <p:ph type="sldNum" sz="quarter" idx="5"/>
          </p:nvPr>
        </p:nvSpPr>
        <p:spPr/>
        <p:txBody>
          <a:bodyPr/>
          <a:lstStyle/>
          <a:p>
            <a:fld id="{2873E295-4CD1-4C30-B6A3-BA84516C601B}" type="slidenum">
              <a:rPr lang="en-US" smtClean="0"/>
              <a:t>15</a:t>
            </a:fld>
            <a:endParaRPr lang="en-US"/>
          </a:p>
        </p:txBody>
      </p:sp>
    </p:spTree>
    <p:extLst>
      <p:ext uri="{BB962C8B-B14F-4D97-AF65-F5344CB8AC3E}">
        <p14:creationId xmlns:p14="http://schemas.microsoft.com/office/powerpoint/2010/main" val="302485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Tires may be a relatively small component of the overall waste stream but is none the less a very difficult item to properly manage given its unique characteristics.</a:t>
            </a:r>
          </a:p>
        </p:txBody>
      </p:sp>
      <p:sp>
        <p:nvSpPr>
          <p:cNvPr id="4" name="Slide Number Placeholder 3"/>
          <p:cNvSpPr>
            <a:spLocks noGrp="1"/>
          </p:cNvSpPr>
          <p:nvPr>
            <p:ph type="sldNum" sz="quarter" idx="5"/>
          </p:nvPr>
        </p:nvSpPr>
        <p:spPr/>
        <p:txBody>
          <a:bodyPr/>
          <a:lstStyle/>
          <a:p>
            <a:fld id="{2873E295-4CD1-4C30-B6A3-BA84516C601B}" type="slidenum">
              <a:rPr lang="en-US" smtClean="0"/>
              <a:t>16</a:t>
            </a:fld>
            <a:endParaRPr lang="en-US"/>
          </a:p>
        </p:txBody>
      </p:sp>
    </p:spTree>
    <p:extLst>
      <p:ext uri="{BB962C8B-B14F-4D97-AF65-F5344CB8AC3E}">
        <p14:creationId xmlns:p14="http://schemas.microsoft.com/office/powerpoint/2010/main" val="2556928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resentation Cover - Option 3">
    <p:spTree>
      <p:nvGrpSpPr>
        <p:cNvPr id="1" name=""/>
        <p:cNvGrpSpPr/>
        <p:nvPr/>
      </p:nvGrpSpPr>
      <p:grpSpPr>
        <a:xfrm>
          <a:off x="0" y="0"/>
          <a:ext cx="0" cy="0"/>
          <a:chOff x="0" y="0"/>
          <a:chExt cx="0" cy="0"/>
        </a:xfrm>
      </p:grpSpPr>
      <p:pic>
        <p:nvPicPr>
          <p:cNvPr id="7" name="Background Image" descr="This background image contains a diamond shape on the left-hand side, cut off in varying degrees on its left, top, and bottom edges, with an interior network of irregular triangular facets. The facets are colored in a ramping fashion, starting from dark blue on the right hand side of the image and gradually transitioning to a medium-light green in the upper left.  The remainder of the background is a mosaic of rounded rectangles in various sizes and various shades of grey.">
            <a:extLs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144" y="0"/>
            <a:ext cx="12192000" cy="6858000"/>
          </a:xfrm>
          <a:prstGeom prst="rect">
            <a:avLst/>
          </a:prstGeom>
          <a:ln w="25400">
            <a:noFill/>
          </a:ln>
        </p:spPr>
      </p:pic>
      <p:pic>
        <p:nvPicPr>
          <p:cNvPr id="17" name="Tetra Tech Logo" descr="This is a logo for the engineering firm Tetra Tech. It consists of a blue rectangle with rounded edges containing a blue uppercase T and a blue lowercase t in block font on a white background. To the right, the words &quot;Tetra Tech&quot; appear in block font as well.">
            <a:extLst>
              <a:ext uri="{FF2B5EF4-FFF2-40B4-BE49-F238E27FC236}">
                <a16:creationId xmlns:a16="http://schemas.microsoft.com/office/drawing/2014/main" id="{028F21A5-D3B4-402A-83E9-8771B4B8C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240" y="914400"/>
            <a:ext cx="2133600" cy="561474"/>
          </a:xfrm>
          <a:prstGeom prst="rect">
            <a:avLst/>
          </a:prstGeom>
        </p:spPr>
      </p:pic>
      <p:sp>
        <p:nvSpPr>
          <p:cNvPr id="2" name="Title Placeholder">
            <a:extLst>
              <a:ext uri="{FF2B5EF4-FFF2-40B4-BE49-F238E27FC236}">
                <a16:creationId xmlns:a16="http://schemas.microsoft.com/office/drawing/2014/main" id="{AB14CCF0-32E3-4E45-A381-85B9473F0672}"/>
              </a:ext>
            </a:extLst>
          </p:cNvPr>
          <p:cNvSpPr>
            <a:spLocks noGrp="1"/>
          </p:cNvSpPr>
          <p:nvPr>
            <p:ph type="title" hasCustomPrompt="1"/>
          </p:nvPr>
        </p:nvSpPr>
        <p:spPr>
          <a:xfrm>
            <a:off x="6309360" y="1920240"/>
            <a:ext cx="5257800" cy="1828800"/>
          </a:xfrm>
        </p:spPr>
        <p:txBody>
          <a:bodyPr>
            <a:normAutofit/>
          </a:bodyPr>
          <a:lstStyle>
            <a:lvl1pPr>
              <a:defRPr lang="en-US" sz="4400" b="1" kern="1200" dirty="0">
                <a:solidFill>
                  <a:schemeClr val="tx2"/>
                </a:solidFill>
                <a:latin typeface="+mn-lt"/>
                <a:ea typeface="Source Sans Pro" panose="020B0503030403020204" pitchFamily="34" charset="0"/>
                <a:cs typeface="+mn-cs"/>
              </a:defRPr>
            </a:lvl1pPr>
          </a:lstStyle>
          <a:p>
            <a:r>
              <a:rPr lang="en-US"/>
              <a:t>Title / Project</a:t>
            </a:r>
          </a:p>
        </p:txBody>
      </p:sp>
      <p:sp>
        <p:nvSpPr>
          <p:cNvPr id="15" name="Blue Footer Bar">
            <a:extLst>
              <a:ext uri="{FF2B5EF4-FFF2-40B4-BE49-F238E27FC236}">
                <a16:creationId xmlns:a16="http://schemas.microsoft.com/office/drawing/2014/main" id="{6FA7A39D-EDDC-4941-82BC-260ED2BD6480}"/>
              </a:ext>
              <a:ext uri="{C183D7F6-B498-43B3-948B-1728B52AA6E4}">
                <adec:decorative xmlns:adec="http://schemas.microsoft.com/office/drawing/2017/decorative" val="1"/>
              </a:ext>
            </a:extLst>
          </p:cNvPr>
          <p:cNvSpPr/>
          <p:nvPr/>
        </p:nvSpPr>
        <p:spPr>
          <a:xfrm>
            <a:off x="0" y="6324599"/>
            <a:ext cx="12192000" cy="533401"/>
          </a:xfrm>
          <a:prstGeom prst="rect">
            <a:avLst/>
          </a:prstGeom>
          <a:gradFill>
            <a:gsLst>
              <a:gs pos="25000">
                <a:srgbClr val="00234E"/>
              </a:gs>
              <a:gs pos="100000">
                <a:srgbClr val="00347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Presenter Name">
            <a:extLst>
              <a:ext uri="{FF2B5EF4-FFF2-40B4-BE49-F238E27FC236}">
                <a16:creationId xmlns:a16="http://schemas.microsoft.com/office/drawing/2014/main" id="{EC3ABA49-0ADC-4965-A6F4-5F1136EB4451}"/>
              </a:ext>
            </a:extLst>
          </p:cNvPr>
          <p:cNvSpPr>
            <a:spLocks noGrp="1"/>
          </p:cNvSpPr>
          <p:nvPr>
            <p:ph type="body" sz="quarter" idx="13" hasCustomPrompt="1"/>
          </p:nvPr>
        </p:nvSpPr>
        <p:spPr>
          <a:xfrm>
            <a:off x="6309360" y="4114800"/>
            <a:ext cx="5257800" cy="457200"/>
          </a:xfrm>
          <a:prstGeom prst="rect">
            <a:avLst/>
          </a:prstGeom>
        </p:spPr>
        <p:txBody>
          <a:bodyPr>
            <a:noAutofit/>
          </a:bodyPr>
          <a:lstStyle>
            <a:lvl1pPr marL="91440" indent="0">
              <a:buNone/>
              <a:defRPr sz="1800" b="1">
                <a:solidFill>
                  <a:schemeClr val="tx2"/>
                </a:solidFill>
                <a:latin typeface="+mn-lt"/>
              </a:defRPr>
            </a:lvl1pPr>
          </a:lstStyle>
          <a:p>
            <a:pPr lvl="0"/>
            <a:r>
              <a:rPr lang="en-US"/>
              <a:t>Presenter(s)</a:t>
            </a:r>
          </a:p>
        </p:txBody>
      </p:sp>
      <p:sp>
        <p:nvSpPr>
          <p:cNvPr id="10" name="Text Placeholder: Title / Date">
            <a:extLst>
              <a:ext uri="{FF2B5EF4-FFF2-40B4-BE49-F238E27FC236}">
                <a16:creationId xmlns:a16="http://schemas.microsoft.com/office/drawing/2014/main" id="{2CCB0CF7-687B-4926-A324-4380AE554746}"/>
              </a:ext>
            </a:extLst>
          </p:cNvPr>
          <p:cNvSpPr>
            <a:spLocks noGrp="1"/>
          </p:cNvSpPr>
          <p:nvPr>
            <p:ph type="body" sz="quarter" idx="14" hasCustomPrompt="1"/>
          </p:nvPr>
        </p:nvSpPr>
        <p:spPr>
          <a:xfrm>
            <a:off x="6309360" y="4572000"/>
            <a:ext cx="5257800" cy="457200"/>
          </a:xfrm>
          <a:prstGeom prst="rect">
            <a:avLst/>
          </a:prstGeom>
        </p:spPr>
        <p:txBody>
          <a:bodyPr>
            <a:normAutofit/>
          </a:bodyPr>
          <a:lstStyle>
            <a:lvl1pPr marL="91440" indent="0">
              <a:buNone/>
              <a:defRPr sz="1400" b="0">
                <a:solidFill>
                  <a:schemeClr val="tx2"/>
                </a:solidFill>
                <a:latin typeface="+mj-lt"/>
                <a:ea typeface="Source Sans Pro Semibold" panose="020B0603030403020204" pitchFamily="34" charset="0"/>
              </a:defRPr>
            </a:lvl1pPr>
          </a:lstStyle>
          <a:p>
            <a:pPr lvl="0"/>
            <a:r>
              <a:rPr lang="en-US"/>
              <a:t>Date and/or Presenter’s Title</a:t>
            </a:r>
          </a:p>
        </p:txBody>
      </p:sp>
      <p:sp>
        <p:nvSpPr>
          <p:cNvPr id="54" name="Diamond Picture Placeholder: Top Left">
            <a:extLst>
              <a:ext uri="{FF2B5EF4-FFF2-40B4-BE49-F238E27FC236}">
                <a16:creationId xmlns:a16="http://schemas.microsoft.com/office/drawing/2014/main" id="{44AE5FBC-75D5-4C98-AF44-B1FAF1B20EDE}"/>
              </a:ext>
            </a:extLst>
          </p:cNvPr>
          <p:cNvSpPr>
            <a:spLocks noGrp="1"/>
          </p:cNvSpPr>
          <p:nvPr>
            <p:ph type="pic" sz="quarter" idx="18" hasCustomPrompt="1"/>
          </p:nvPr>
        </p:nvSpPr>
        <p:spPr>
          <a:xfrm>
            <a:off x="-76200" y="-73152"/>
            <a:ext cx="3884613" cy="5549776"/>
          </a:xfrm>
          <a:custGeom>
            <a:avLst/>
            <a:gdLst>
              <a:gd name="connsiteX0" fmla="*/ 314521 w 3884613"/>
              <a:gd name="connsiteY0" fmla="*/ 0 h 5549776"/>
              <a:gd name="connsiteX1" fmla="*/ 1418386 w 3884613"/>
              <a:gd name="connsiteY1" fmla="*/ 0 h 5549776"/>
              <a:gd name="connsiteX2" fmla="*/ 3845362 w 3884613"/>
              <a:gd name="connsiteY2" fmla="*/ 2426978 h 5549776"/>
              <a:gd name="connsiteX3" fmla="*/ 3874943 w 3884613"/>
              <a:gd name="connsiteY3" fmla="*/ 2471524 h 5549776"/>
              <a:gd name="connsiteX4" fmla="*/ 3884613 w 3884613"/>
              <a:gd name="connsiteY4" fmla="*/ 2521219 h 5549776"/>
              <a:gd name="connsiteX5" fmla="*/ 3884613 w 3884613"/>
              <a:gd name="connsiteY5" fmla="*/ 2524176 h 5549776"/>
              <a:gd name="connsiteX6" fmla="*/ 3884166 w 3884613"/>
              <a:gd name="connsiteY6" fmla="*/ 2528836 h 5549776"/>
              <a:gd name="connsiteX7" fmla="*/ 3884613 w 3884613"/>
              <a:gd name="connsiteY7" fmla="*/ 2533496 h 5549776"/>
              <a:gd name="connsiteX8" fmla="*/ 3884613 w 3884613"/>
              <a:gd name="connsiteY8" fmla="*/ 2536454 h 5549776"/>
              <a:gd name="connsiteX9" fmla="*/ 3874943 w 3884613"/>
              <a:gd name="connsiteY9" fmla="*/ 2586149 h 5549776"/>
              <a:gd name="connsiteX10" fmla="*/ 3845362 w 3884613"/>
              <a:gd name="connsiteY10" fmla="*/ 2630695 h 5549776"/>
              <a:gd name="connsiteX11" fmla="*/ 965722 w 3884613"/>
              <a:gd name="connsiteY11" fmla="*/ 5510336 h 5549776"/>
              <a:gd name="connsiteX12" fmla="*/ 870503 w 3884613"/>
              <a:gd name="connsiteY12" fmla="*/ 5549776 h 5549776"/>
              <a:gd name="connsiteX13" fmla="*/ 866454 w 3884613"/>
              <a:gd name="connsiteY13" fmla="*/ 5549388 h 5549776"/>
              <a:gd name="connsiteX14" fmla="*/ 862405 w 3884613"/>
              <a:gd name="connsiteY14" fmla="*/ 5549776 h 5549776"/>
              <a:gd name="connsiteX15" fmla="*/ 767187 w 3884613"/>
              <a:gd name="connsiteY15" fmla="*/ 5510335 h 5549776"/>
              <a:gd name="connsiteX16" fmla="*/ 0 w 3884613"/>
              <a:gd name="connsiteY16" fmla="*/ 4743150 h 5549776"/>
              <a:gd name="connsiteX17" fmla="*/ 0 w 3884613"/>
              <a:gd name="connsiteY17" fmla="*/ 314521 h 554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4613" h="5549776">
                <a:moveTo>
                  <a:pt x="314521" y="0"/>
                </a:moveTo>
                <a:lnTo>
                  <a:pt x="1418386" y="0"/>
                </a:lnTo>
                <a:lnTo>
                  <a:pt x="3845362" y="2426978"/>
                </a:lnTo>
                <a:cubicBezTo>
                  <a:pt x="3858509" y="2440125"/>
                  <a:pt x="3868369" y="2455314"/>
                  <a:pt x="3874943" y="2471524"/>
                </a:cubicBezTo>
                <a:lnTo>
                  <a:pt x="3884613" y="2521219"/>
                </a:lnTo>
                <a:lnTo>
                  <a:pt x="3884613" y="2524176"/>
                </a:lnTo>
                <a:lnTo>
                  <a:pt x="3884166" y="2528836"/>
                </a:lnTo>
                <a:lnTo>
                  <a:pt x="3884613" y="2533496"/>
                </a:lnTo>
                <a:lnTo>
                  <a:pt x="3884613" y="2536454"/>
                </a:lnTo>
                <a:lnTo>
                  <a:pt x="3874943" y="2586149"/>
                </a:lnTo>
                <a:cubicBezTo>
                  <a:pt x="3868369" y="2602359"/>
                  <a:pt x="3858509" y="2617548"/>
                  <a:pt x="3845362" y="2630695"/>
                </a:cubicBezTo>
                <a:lnTo>
                  <a:pt x="965722" y="5510336"/>
                </a:lnTo>
                <a:cubicBezTo>
                  <a:pt x="939428" y="5536630"/>
                  <a:pt x="904966" y="5549776"/>
                  <a:pt x="870503" y="5549776"/>
                </a:cubicBezTo>
                <a:lnTo>
                  <a:pt x="866454" y="5549388"/>
                </a:lnTo>
                <a:lnTo>
                  <a:pt x="862405" y="5549776"/>
                </a:lnTo>
                <a:cubicBezTo>
                  <a:pt x="827942" y="5549776"/>
                  <a:pt x="793480" y="5536629"/>
                  <a:pt x="767187" y="5510335"/>
                </a:cubicBezTo>
                <a:lnTo>
                  <a:pt x="0" y="4743150"/>
                </a:lnTo>
                <a:lnTo>
                  <a:pt x="0" y="314521"/>
                </a:lnTo>
                <a:close/>
              </a:path>
            </a:pathLst>
          </a:custGeom>
          <a:solidFill>
            <a:schemeClr val="tx1"/>
          </a:solidFill>
          <a:ln w="25400">
            <a:solidFill>
              <a:schemeClr val="bg1"/>
            </a:solidFill>
          </a:ln>
          <a:effectLst>
            <a:outerShdw blurRad="50800" dist="38100" dir="2700000" algn="ctr" rotWithShape="0">
              <a:srgbClr val="000000">
                <a:alpha val="25000"/>
              </a:srgbClr>
            </a:outerShdw>
          </a:effectLst>
        </p:spPr>
        <p:txBody>
          <a:bodyPr wrap="square">
            <a:noAutofit/>
          </a:bodyPr>
          <a:lstStyle>
            <a:lvl1pPr marL="0" indent="0">
              <a:buNone/>
              <a:defRPr/>
            </a:lvl1pPr>
          </a:lstStyle>
          <a:p>
            <a:r>
              <a:rPr lang="en-US"/>
              <a:t> </a:t>
            </a:r>
          </a:p>
        </p:txBody>
      </p:sp>
      <p:sp>
        <p:nvSpPr>
          <p:cNvPr id="70" name="Diamond Picture Placeholder: Top Right">
            <a:extLst>
              <a:ext uri="{FF2B5EF4-FFF2-40B4-BE49-F238E27FC236}">
                <a16:creationId xmlns:a16="http://schemas.microsoft.com/office/drawing/2014/main" id="{DC693DE3-6E73-4D17-A6F0-C31C68A00C6A}"/>
              </a:ext>
            </a:extLst>
          </p:cNvPr>
          <p:cNvSpPr>
            <a:spLocks noGrp="1"/>
          </p:cNvSpPr>
          <p:nvPr>
            <p:ph type="pic" sz="quarter" idx="19" hasCustomPrompt="1"/>
          </p:nvPr>
        </p:nvSpPr>
        <p:spPr>
          <a:xfrm>
            <a:off x="2383536" y="-73152"/>
            <a:ext cx="3191255" cy="2404872"/>
          </a:xfrm>
          <a:custGeom>
            <a:avLst/>
            <a:gdLst>
              <a:gd name="connsiteX0" fmla="*/ 776469 w 3191255"/>
              <a:gd name="connsiteY0" fmla="*/ 0 h 2404872"/>
              <a:gd name="connsiteX1" fmla="*/ 2414785 w 3191255"/>
              <a:gd name="connsiteY1" fmla="*/ 0 h 2404872"/>
              <a:gd name="connsiteX2" fmla="*/ 3170405 w 3191255"/>
              <a:gd name="connsiteY2" fmla="*/ 755120 h 2404872"/>
              <a:gd name="connsiteX3" fmla="*/ 3191255 w 3191255"/>
              <a:gd name="connsiteY3" fmla="*/ 805424 h 2404872"/>
              <a:gd name="connsiteX4" fmla="*/ 3190918 w 3191255"/>
              <a:gd name="connsiteY4" fmla="*/ 808931 h 2404872"/>
              <a:gd name="connsiteX5" fmla="*/ 3191255 w 3191255"/>
              <a:gd name="connsiteY5" fmla="*/ 812440 h 2404872"/>
              <a:gd name="connsiteX6" fmla="*/ 3170405 w 3191255"/>
              <a:gd name="connsiteY6" fmla="*/ 862743 h 2404872"/>
              <a:gd name="connsiteX7" fmla="*/ 1648105 w 3191255"/>
              <a:gd name="connsiteY7" fmla="*/ 2384036 h 2404872"/>
              <a:gd name="connsiteX8" fmla="*/ 1597768 w 3191255"/>
              <a:gd name="connsiteY8" fmla="*/ 2404872 h 2404872"/>
              <a:gd name="connsiteX9" fmla="*/ 1595628 w 3191255"/>
              <a:gd name="connsiteY9" fmla="*/ 2404667 h 2404872"/>
              <a:gd name="connsiteX10" fmla="*/ 1593486 w 3191255"/>
              <a:gd name="connsiteY10" fmla="*/ 2404872 h 2404872"/>
              <a:gd name="connsiteX11" fmla="*/ 1543150 w 3191255"/>
              <a:gd name="connsiteY11" fmla="*/ 2384036 h 2404872"/>
              <a:gd name="connsiteX12" fmla="*/ 20849 w 3191255"/>
              <a:gd name="connsiteY12" fmla="*/ 862743 h 2404872"/>
              <a:gd name="connsiteX13" fmla="*/ 5212 w 3191255"/>
              <a:gd name="connsiteY13" fmla="*/ 839210 h 2404872"/>
              <a:gd name="connsiteX14" fmla="*/ 0 w 3191255"/>
              <a:gd name="connsiteY14" fmla="*/ 812445 h 2404872"/>
              <a:gd name="connsiteX15" fmla="*/ 0 w 3191255"/>
              <a:gd name="connsiteY15" fmla="*/ 812429 h 2404872"/>
              <a:gd name="connsiteX16" fmla="*/ 336 w 3191255"/>
              <a:gd name="connsiteY16" fmla="*/ 808930 h 2404872"/>
              <a:gd name="connsiteX17" fmla="*/ 0 w 3191255"/>
              <a:gd name="connsiteY17" fmla="*/ 805433 h 2404872"/>
              <a:gd name="connsiteX18" fmla="*/ 0 w 3191255"/>
              <a:gd name="connsiteY18" fmla="*/ 805418 h 2404872"/>
              <a:gd name="connsiteX19" fmla="*/ 5212 w 3191255"/>
              <a:gd name="connsiteY19" fmla="*/ 778653 h 2404872"/>
              <a:gd name="connsiteX20" fmla="*/ 20850 w 3191255"/>
              <a:gd name="connsiteY20" fmla="*/ 755119 h 240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91255" h="2404872">
                <a:moveTo>
                  <a:pt x="776469" y="0"/>
                </a:moveTo>
                <a:lnTo>
                  <a:pt x="2414785" y="0"/>
                </a:lnTo>
                <a:lnTo>
                  <a:pt x="3170405" y="755120"/>
                </a:lnTo>
                <a:cubicBezTo>
                  <a:pt x="3184305" y="769012"/>
                  <a:pt x="3191255" y="787217"/>
                  <a:pt x="3191255" y="805424"/>
                </a:cubicBezTo>
                <a:lnTo>
                  <a:pt x="3190918" y="808931"/>
                </a:lnTo>
                <a:lnTo>
                  <a:pt x="3191255" y="812440"/>
                </a:lnTo>
                <a:cubicBezTo>
                  <a:pt x="3191255" y="830646"/>
                  <a:pt x="3184305" y="848852"/>
                  <a:pt x="3170405" y="862743"/>
                </a:cubicBezTo>
                <a:lnTo>
                  <a:pt x="1648105" y="2384036"/>
                </a:lnTo>
                <a:cubicBezTo>
                  <a:pt x="1634204" y="2397926"/>
                  <a:pt x="1615987" y="2404872"/>
                  <a:pt x="1597768" y="2404872"/>
                </a:cubicBezTo>
                <a:lnTo>
                  <a:pt x="1595628" y="2404667"/>
                </a:lnTo>
                <a:lnTo>
                  <a:pt x="1593486" y="2404872"/>
                </a:lnTo>
                <a:cubicBezTo>
                  <a:pt x="1575269" y="2404872"/>
                  <a:pt x="1557050" y="2397926"/>
                  <a:pt x="1543150" y="2384036"/>
                </a:cubicBezTo>
                <a:lnTo>
                  <a:pt x="20849" y="862743"/>
                </a:lnTo>
                <a:cubicBezTo>
                  <a:pt x="13899" y="855798"/>
                  <a:pt x="8687" y="847774"/>
                  <a:pt x="5212" y="839210"/>
                </a:cubicBezTo>
                <a:lnTo>
                  <a:pt x="0" y="812445"/>
                </a:lnTo>
                <a:lnTo>
                  <a:pt x="0" y="812429"/>
                </a:lnTo>
                <a:lnTo>
                  <a:pt x="336" y="808930"/>
                </a:lnTo>
                <a:lnTo>
                  <a:pt x="0" y="805433"/>
                </a:lnTo>
                <a:lnTo>
                  <a:pt x="0" y="805418"/>
                </a:lnTo>
                <a:lnTo>
                  <a:pt x="5212" y="778653"/>
                </a:lnTo>
                <a:cubicBezTo>
                  <a:pt x="8687" y="770089"/>
                  <a:pt x="13900" y="762065"/>
                  <a:pt x="20850" y="755119"/>
                </a:cubicBezTo>
                <a:close/>
              </a:path>
            </a:pathLst>
          </a:custGeom>
          <a:solidFill>
            <a:schemeClr val="tx1"/>
          </a:solidFill>
          <a:ln w="25400">
            <a:solidFill>
              <a:schemeClr val="bg1"/>
            </a:solidFill>
          </a:ln>
          <a:effectLst>
            <a:outerShdw blurRad="50800" dist="38100" dir="2700000" algn="ctr" rotWithShape="0">
              <a:srgbClr val="000000">
                <a:alpha val="25000"/>
              </a:srgbClr>
            </a:outerShdw>
          </a:effectLst>
        </p:spPr>
        <p:txBody>
          <a:bodyPr wrap="square">
            <a:noAutofit/>
          </a:bodyPr>
          <a:lstStyle>
            <a:lvl1pPr marL="0" indent="0">
              <a:buNone/>
              <a:defRPr/>
            </a:lvl1pPr>
          </a:lstStyle>
          <a:p>
            <a:r>
              <a:rPr lang="en-US"/>
              <a:t> </a:t>
            </a:r>
          </a:p>
        </p:txBody>
      </p:sp>
      <p:sp>
        <p:nvSpPr>
          <p:cNvPr id="48" name="Diamond Picture Placeholder: Bottom Left">
            <a:extLst>
              <a:ext uri="{FF2B5EF4-FFF2-40B4-BE49-F238E27FC236}">
                <a16:creationId xmlns:a16="http://schemas.microsoft.com/office/drawing/2014/main" id="{2D684D73-034B-467C-B574-8319B2ACA10C}"/>
              </a:ext>
            </a:extLst>
          </p:cNvPr>
          <p:cNvSpPr>
            <a:spLocks noGrp="1"/>
          </p:cNvSpPr>
          <p:nvPr>
            <p:ph type="pic" sz="quarter" idx="17" hasCustomPrompt="1"/>
          </p:nvPr>
        </p:nvSpPr>
        <p:spPr>
          <a:xfrm>
            <a:off x="691896" y="4663440"/>
            <a:ext cx="2363788" cy="1663700"/>
          </a:xfrm>
          <a:custGeom>
            <a:avLst/>
            <a:gdLst>
              <a:gd name="connsiteX0" fmla="*/ 1180513 w 2363788"/>
              <a:gd name="connsiteY0" fmla="*/ 0 h 1663700"/>
              <a:gd name="connsiteX1" fmla="*/ 1182103 w 2363788"/>
              <a:gd name="connsiteY1" fmla="*/ 153 h 1663700"/>
              <a:gd name="connsiteX2" fmla="*/ 1183685 w 2363788"/>
              <a:gd name="connsiteY2" fmla="*/ 1 h 1663700"/>
              <a:gd name="connsiteX3" fmla="*/ 1220976 w 2363788"/>
              <a:gd name="connsiteY3" fmla="*/ 15447 h 1663700"/>
              <a:gd name="connsiteX4" fmla="*/ 2348751 w 2363788"/>
              <a:gd name="connsiteY4" fmla="*/ 1143222 h 1663700"/>
              <a:gd name="connsiteX5" fmla="*/ 2363788 w 2363788"/>
              <a:gd name="connsiteY5" fmla="*/ 1179526 h 1663700"/>
              <a:gd name="connsiteX6" fmla="*/ 2363788 w 2363788"/>
              <a:gd name="connsiteY6" fmla="*/ 1186702 h 1663700"/>
              <a:gd name="connsiteX7" fmla="*/ 2348751 w 2363788"/>
              <a:gd name="connsiteY7" fmla="*/ 1223005 h 1663700"/>
              <a:gd name="connsiteX8" fmla="*/ 1908056 w 2363788"/>
              <a:gd name="connsiteY8" fmla="*/ 1663700 h 1663700"/>
              <a:gd name="connsiteX9" fmla="*/ 456142 w 2363788"/>
              <a:gd name="connsiteY9" fmla="*/ 1663700 h 1663700"/>
              <a:gd name="connsiteX10" fmla="*/ 15447 w 2363788"/>
              <a:gd name="connsiteY10" fmla="*/ 1223005 h 1663700"/>
              <a:gd name="connsiteX11" fmla="*/ 0 w 2363788"/>
              <a:gd name="connsiteY11" fmla="*/ 1185714 h 1663700"/>
              <a:gd name="connsiteX12" fmla="*/ 250 w 2363788"/>
              <a:gd name="connsiteY12" fmla="*/ 1183113 h 1663700"/>
              <a:gd name="connsiteX13" fmla="*/ 0 w 2363788"/>
              <a:gd name="connsiteY13" fmla="*/ 1180512 h 1663700"/>
              <a:gd name="connsiteX14" fmla="*/ 15447 w 2363788"/>
              <a:gd name="connsiteY14" fmla="*/ 1143221 h 1663700"/>
              <a:gd name="connsiteX15" fmla="*/ 1143222 w 2363788"/>
              <a:gd name="connsiteY15" fmla="*/ 15447 h 1663700"/>
              <a:gd name="connsiteX16" fmla="*/ 1180513 w 2363788"/>
              <a:gd name="connsiteY16"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3788" h="1663700">
                <a:moveTo>
                  <a:pt x="1180513" y="0"/>
                </a:moveTo>
                <a:lnTo>
                  <a:pt x="1182103" y="153"/>
                </a:lnTo>
                <a:lnTo>
                  <a:pt x="1183685" y="1"/>
                </a:lnTo>
                <a:cubicBezTo>
                  <a:pt x="1197181" y="1"/>
                  <a:pt x="1210678" y="5150"/>
                  <a:pt x="1220976" y="15447"/>
                </a:cubicBezTo>
                <a:lnTo>
                  <a:pt x="2348751" y="1143222"/>
                </a:lnTo>
                <a:lnTo>
                  <a:pt x="2363788" y="1179526"/>
                </a:lnTo>
                <a:lnTo>
                  <a:pt x="2363788" y="1186702"/>
                </a:lnTo>
                <a:lnTo>
                  <a:pt x="2348751" y="1223005"/>
                </a:lnTo>
                <a:lnTo>
                  <a:pt x="1908056" y="1663700"/>
                </a:lnTo>
                <a:lnTo>
                  <a:pt x="456142" y="1663700"/>
                </a:lnTo>
                <a:lnTo>
                  <a:pt x="15447" y="1223005"/>
                </a:lnTo>
                <a:cubicBezTo>
                  <a:pt x="5149" y="1212708"/>
                  <a:pt x="0" y="1199211"/>
                  <a:pt x="0" y="1185714"/>
                </a:cubicBezTo>
                <a:lnTo>
                  <a:pt x="250" y="1183113"/>
                </a:lnTo>
                <a:lnTo>
                  <a:pt x="0" y="1180512"/>
                </a:lnTo>
                <a:cubicBezTo>
                  <a:pt x="0" y="1167015"/>
                  <a:pt x="5149" y="1153519"/>
                  <a:pt x="15447" y="1143221"/>
                </a:cubicBezTo>
                <a:lnTo>
                  <a:pt x="1143222" y="15447"/>
                </a:lnTo>
                <a:cubicBezTo>
                  <a:pt x="1153519" y="5149"/>
                  <a:pt x="1167016" y="0"/>
                  <a:pt x="1180513" y="0"/>
                </a:cubicBezTo>
                <a:close/>
              </a:path>
            </a:pathLst>
          </a:custGeom>
          <a:solidFill>
            <a:schemeClr val="tx1"/>
          </a:solidFill>
          <a:ln w="25400">
            <a:solidFill>
              <a:schemeClr val="bg1"/>
            </a:solidFill>
          </a:ln>
          <a:effectLst>
            <a:outerShdw blurRad="50800" dist="38100" dir="2700000" algn="ctr" rotWithShape="0">
              <a:srgbClr val="000000">
                <a:alpha val="25000"/>
              </a:srgbClr>
            </a:outerShdw>
          </a:effectLst>
        </p:spPr>
        <p:txBody>
          <a:bodyPr wrap="square">
            <a:noAutofit/>
          </a:bodyPr>
          <a:lstStyle>
            <a:lvl1pPr marL="0" indent="0">
              <a:buNone/>
              <a:defRPr/>
            </a:lvl1pPr>
          </a:lstStyle>
          <a:p>
            <a:r>
              <a:rPr lang="en-US"/>
              <a:t> </a:t>
            </a:r>
          </a:p>
        </p:txBody>
      </p:sp>
      <p:sp>
        <p:nvSpPr>
          <p:cNvPr id="42" name="Diamond Picture Placeholder: Bottom Right">
            <a:extLst>
              <a:ext uri="{FF2B5EF4-FFF2-40B4-BE49-F238E27FC236}">
                <a16:creationId xmlns:a16="http://schemas.microsoft.com/office/drawing/2014/main" id="{793A0D8C-94B3-483E-86A1-FBEE327F0B5C}"/>
              </a:ext>
            </a:extLst>
          </p:cNvPr>
          <p:cNvSpPr>
            <a:spLocks noGrp="1"/>
          </p:cNvSpPr>
          <p:nvPr>
            <p:ph type="pic" sz="quarter" idx="16" hasCustomPrompt="1"/>
          </p:nvPr>
        </p:nvSpPr>
        <p:spPr>
          <a:xfrm>
            <a:off x="2008632" y="2587752"/>
            <a:ext cx="3884613" cy="3736973"/>
          </a:xfrm>
          <a:custGeom>
            <a:avLst/>
            <a:gdLst>
              <a:gd name="connsiteX0" fmla="*/ 1939796 w 3884613"/>
              <a:gd name="connsiteY0" fmla="*/ 0 h 3739896"/>
              <a:gd name="connsiteX1" fmla="*/ 1942408 w 3884613"/>
              <a:gd name="connsiteY1" fmla="*/ 251 h 3739896"/>
              <a:gd name="connsiteX2" fmla="*/ 1945008 w 3884613"/>
              <a:gd name="connsiteY2" fmla="*/ 1 h 3739896"/>
              <a:gd name="connsiteX3" fmla="*/ 2006284 w 3884613"/>
              <a:gd name="connsiteY3" fmla="*/ 25382 h 3739896"/>
              <a:gd name="connsiteX4" fmla="*/ 3859422 w 3884613"/>
              <a:gd name="connsiteY4" fmla="*/ 1878520 h 3739896"/>
              <a:gd name="connsiteX5" fmla="*/ 3878458 w 3884613"/>
              <a:gd name="connsiteY5" fmla="*/ 1907187 h 3739896"/>
              <a:gd name="connsiteX6" fmla="*/ 3884613 w 3884613"/>
              <a:gd name="connsiteY6" fmla="*/ 1938820 h 3739896"/>
              <a:gd name="connsiteX7" fmla="*/ 3884613 w 3884613"/>
              <a:gd name="connsiteY7" fmla="*/ 1941776 h 3739896"/>
              <a:gd name="connsiteX8" fmla="*/ 3884393 w 3884613"/>
              <a:gd name="connsiteY8" fmla="*/ 1944070 h 3739896"/>
              <a:gd name="connsiteX9" fmla="*/ 3884613 w 3884613"/>
              <a:gd name="connsiteY9" fmla="*/ 1946363 h 3739896"/>
              <a:gd name="connsiteX10" fmla="*/ 3884613 w 3884613"/>
              <a:gd name="connsiteY10" fmla="*/ 1949319 h 3739896"/>
              <a:gd name="connsiteX11" fmla="*/ 3878458 w 3884613"/>
              <a:gd name="connsiteY11" fmla="*/ 1980952 h 3739896"/>
              <a:gd name="connsiteX12" fmla="*/ 3859422 w 3884613"/>
              <a:gd name="connsiteY12" fmla="*/ 2009619 h 3739896"/>
              <a:gd name="connsiteX13" fmla="*/ 2132068 w 3884613"/>
              <a:gd name="connsiteY13" fmla="*/ 3736973 h 3739896"/>
              <a:gd name="connsiteX14" fmla="*/ 3884613 w 3884613"/>
              <a:gd name="connsiteY14" fmla="*/ 3736973 h 3739896"/>
              <a:gd name="connsiteX15" fmla="*/ 3884613 w 3884613"/>
              <a:gd name="connsiteY15" fmla="*/ 3739896 h 3739896"/>
              <a:gd name="connsiteX16" fmla="*/ 0 w 3884613"/>
              <a:gd name="connsiteY16" fmla="*/ 3739896 h 3739896"/>
              <a:gd name="connsiteX17" fmla="*/ 0 w 3884613"/>
              <a:gd name="connsiteY17" fmla="*/ 3736973 h 3739896"/>
              <a:gd name="connsiteX18" fmla="*/ 1752736 w 3884613"/>
              <a:gd name="connsiteY18" fmla="*/ 3736973 h 3739896"/>
              <a:gd name="connsiteX19" fmla="*/ 25382 w 3884613"/>
              <a:gd name="connsiteY19" fmla="*/ 2009619 h 3739896"/>
              <a:gd name="connsiteX20" fmla="*/ 0 w 3884613"/>
              <a:gd name="connsiteY20" fmla="*/ 1948343 h 3739896"/>
              <a:gd name="connsiteX21" fmla="*/ 410 w 3884613"/>
              <a:gd name="connsiteY21" fmla="*/ 1944068 h 3739896"/>
              <a:gd name="connsiteX22" fmla="*/ 0 w 3884613"/>
              <a:gd name="connsiteY22" fmla="*/ 1939795 h 3739896"/>
              <a:gd name="connsiteX23" fmla="*/ 25382 w 3884613"/>
              <a:gd name="connsiteY23" fmla="*/ 1878519 h 3739896"/>
              <a:gd name="connsiteX24" fmla="*/ 1878519 w 3884613"/>
              <a:gd name="connsiteY24" fmla="*/ 25381 h 3739896"/>
              <a:gd name="connsiteX25" fmla="*/ 1939796 w 3884613"/>
              <a:gd name="connsiteY25" fmla="*/ 0 h 3739896"/>
              <a:gd name="connsiteX0" fmla="*/ 1939796 w 3884613"/>
              <a:gd name="connsiteY0" fmla="*/ 0 h 3739896"/>
              <a:gd name="connsiteX1" fmla="*/ 1942408 w 3884613"/>
              <a:gd name="connsiteY1" fmla="*/ 251 h 3739896"/>
              <a:gd name="connsiteX2" fmla="*/ 1945008 w 3884613"/>
              <a:gd name="connsiteY2" fmla="*/ 1 h 3739896"/>
              <a:gd name="connsiteX3" fmla="*/ 2006284 w 3884613"/>
              <a:gd name="connsiteY3" fmla="*/ 25382 h 3739896"/>
              <a:gd name="connsiteX4" fmla="*/ 3859422 w 3884613"/>
              <a:gd name="connsiteY4" fmla="*/ 1878520 h 3739896"/>
              <a:gd name="connsiteX5" fmla="*/ 3878458 w 3884613"/>
              <a:gd name="connsiteY5" fmla="*/ 1907187 h 3739896"/>
              <a:gd name="connsiteX6" fmla="*/ 3884613 w 3884613"/>
              <a:gd name="connsiteY6" fmla="*/ 1938820 h 3739896"/>
              <a:gd name="connsiteX7" fmla="*/ 3884613 w 3884613"/>
              <a:gd name="connsiteY7" fmla="*/ 1941776 h 3739896"/>
              <a:gd name="connsiteX8" fmla="*/ 3884393 w 3884613"/>
              <a:gd name="connsiteY8" fmla="*/ 1944070 h 3739896"/>
              <a:gd name="connsiteX9" fmla="*/ 3884613 w 3884613"/>
              <a:gd name="connsiteY9" fmla="*/ 1946363 h 3739896"/>
              <a:gd name="connsiteX10" fmla="*/ 3884613 w 3884613"/>
              <a:gd name="connsiteY10" fmla="*/ 1949319 h 3739896"/>
              <a:gd name="connsiteX11" fmla="*/ 3878458 w 3884613"/>
              <a:gd name="connsiteY11" fmla="*/ 1980952 h 3739896"/>
              <a:gd name="connsiteX12" fmla="*/ 3859422 w 3884613"/>
              <a:gd name="connsiteY12" fmla="*/ 2009619 h 3739896"/>
              <a:gd name="connsiteX13" fmla="*/ 2132068 w 3884613"/>
              <a:gd name="connsiteY13" fmla="*/ 3736973 h 3739896"/>
              <a:gd name="connsiteX14" fmla="*/ 3884613 w 3884613"/>
              <a:gd name="connsiteY14" fmla="*/ 3736973 h 3739896"/>
              <a:gd name="connsiteX15" fmla="*/ 3884613 w 3884613"/>
              <a:gd name="connsiteY15" fmla="*/ 3739896 h 3739896"/>
              <a:gd name="connsiteX16" fmla="*/ 0 w 3884613"/>
              <a:gd name="connsiteY16" fmla="*/ 3739896 h 3739896"/>
              <a:gd name="connsiteX17" fmla="*/ 1752736 w 3884613"/>
              <a:gd name="connsiteY17" fmla="*/ 3736973 h 3739896"/>
              <a:gd name="connsiteX18" fmla="*/ 25382 w 3884613"/>
              <a:gd name="connsiteY18" fmla="*/ 2009619 h 3739896"/>
              <a:gd name="connsiteX19" fmla="*/ 0 w 3884613"/>
              <a:gd name="connsiteY19" fmla="*/ 1948343 h 3739896"/>
              <a:gd name="connsiteX20" fmla="*/ 410 w 3884613"/>
              <a:gd name="connsiteY20" fmla="*/ 1944068 h 3739896"/>
              <a:gd name="connsiteX21" fmla="*/ 0 w 3884613"/>
              <a:gd name="connsiteY21" fmla="*/ 1939795 h 3739896"/>
              <a:gd name="connsiteX22" fmla="*/ 25382 w 3884613"/>
              <a:gd name="connsiteY22" fmla="*/ 1878519 h 3739896"/>
              <a:gd name="connsiteX23" fmla="*/ 1878519 w 3884613"/>
              <a:gd name="connsiteY23" fmla="*/ 25381 h 3739896"/>
              <a:gd name="connsiteX24" fmla="*/ 1939796 w 3884613"/>
              <a:gd name="connsiteY24" fmla="*/ 0 h 3739896"/>
              <a:gd name="connsiteX0" fmla="*/ 1939796 w 3884613"/>
              <a:gd name="connsiteY0" fmla="*/ 0 h 3739896"/>
              <a:gd name="connsiteX1" fmla="*/ 1942408 w 3884613"/>
              <a:gd name="connsiteY1" fmla="*/ 251 h 3739896"/>
              <a:gd name="connsiteX2" fmla="*/ 1945008 w 3884613"/>
              <a:gd name="connsiteY2" fmla="*/ 1 h 3739896"/>
              <a:gd name="connsiteX3" fmla="*/ 2006284 w 3884613"/>
              <a:gd name="connsiteY3" fmla="*/ 25382 h 3739896"/>
              <a:gd name="connsiteX4" fmla="*/ 3859422 w 3884613"/>
              <a:gd name="connsiteY4" fmla="*/ 1878520 h 3739896"/>
              <a:gd name="connsiteX5" fmla="*/ 3878458 w 3884613"/>
              <a:gd name="connsiteY5" fmla="*/ 1907187 h 3739896"/>
              <a:gd name="connsiteX6" fmla="*/ 3884613 w 3884613"/>
              <a:gd name="connsiteY6" fmla="*/ 1938820 h 3739896"/>
              <a:gd name="connsiteX7" fmla="*/ 3884613 w 3884613"/>
              <a:gd name="connsiteY7" fmla="*/ 1941776 h 3739896"/>
              <a:gd name="connsiteX8" fmla="*/ 3884393 w 3884613"/>
              <a:gd name="connsiteY8" fmla="*/ 1944070 h 3739896"/>
              <a:gd name="connsiteX9" fmla="*/ 3884613 w 3884613"/>
              <a:gd name="connsiteY9" fmla="*/ 1946363 h 3739896"/>
              <a:gd name="connsiteX10" fmla="*/ 3884613 w 3884613"/>
              <a:gd name="connsiteY10" fmla="*/ 1949319 h 3739896"/>
              <a:gd name="connsiteX11" fmla="*/ 3878458 w 3884613"/>
              <a:gd name="connsiteY11" fmla="*/ 1980952 h 3739896"/>
              <a:gd name="connsiteX12" fmla="*/ 3859422 w 3884613"/>
              <a:gd name="connsiteY12" fmla="*/ 2009619 h 3739896"/>
              <a:gd name="connsiteX13" fmla="*/ 2132068 w 3884613"/>
              <a:gd name="connsiteY13" fmla="*/ 3736973 h 3739896"/>
              <a:gd name="connsiteX14" fmla="*/ 3884613 w 3884613"/>
              <a:gd name="connsiteY14" fmla="*/ 3736973 h 3739896"/>
              <a:gd name="connsiteX15" fmla="*/ 0 w 3884613"/>
              <a:gd name="connsiteY15" fmla="*/ 3739896 h 3739896"/>
              <a:gd name="connsiteX16" fmla="*/ 1752736 w 3884613"/>
              <a:gd name="connsiteY16" fmla="*/ 3736973 h 3739896"/>
              <a:gd name="connsiteX17" fmla="*/ 25382 w 3884613"/>
              <a:gd name="connsiteY17" fmla="*/ 2009619 h 3739896"/>
              <a:gd name="connsiteX18" fmla="*/ 0 w 3884613"/>
              <a:gd name="connsiteY18" fmla="*/ 1948343 h 3739896"/>
              <a:gd name="connsiteX19" fmla="*/ 410 w 3884613"/>
              <a:gd name="connsiteY19" fmla="*/ 1944068 h 3739896"/>
              <a:gd name="connsiteX20" fmla="*/ 0 w 3884613"/>
              <a:gd name="connsiteY20" fmla="*/ 1939795 h 3739896"/>
              <a:gd name="connsiteX21" fmla="*/ 25382 w 3884613"/>
              <a:gd name="connsiteY21" fmla="*/ 1878519 h 3739896"/>
              <a:gd name="connsiteX22" fmla="*/ 1878519 w 3884613"/>
              <a:gd name="connsiteY22" fmla="*/ 25381 h 3739896"/>
              <a:gd name="connsiteX23" fmla="*/ 1939796 w 3884613"/>
              <a:gd name="connsiteY23" fmla="*/ 0 h 3739896"/>
              <a:gd name="connsiteX0" fmla="*/ 1939796 w 3884613"/>
              <a:gd name="connsiteY0" fmla="*/ 0 h 3739896"/>
              <a:gd name="connsiteX1" fmla="*/ 1942408 w 3884613"/>
              <a:gd name="connsiteY1" fmla="*/ 251 h 3739896"/>
              <a:gd name="connsiteX2" fmla="*/ 1945008 w 3884613"/>
              <a:gd name="connsiteY2" fmla="*/ 1 h 3739896"/>
              <a:gd name="connsiteX3" fmla="*/ 2006284 w 3884613"/>
              <a:gd name="connsiteY3" fmla="*/ 25382 h 3739896"/>
              <a:gd name="connsiteX4" fmla="*/ 3859422 w 3884613"/>
              <a:gd name="connsiteY4" fmla="*/ 1878520 h 3739896"/>
              <a:gd name="connsiteX5" fmla="*/ 3878458 w 3884613"/>
              <a:gd name="connsiteY5" fmla="*/ 1907187 h 3739896"/>
              <a:gd name="connsiteX6" fmla="*/ 3884613 w 3884613"/>
              <a:gd name="connsiteY6" fmla="*/ 1938820 h 3739896"/>
              <a:gd name="connsiteX7" fmla="*/ 3884613 w 3884613"/>
              <a:gd name="connsiteY7" fmla="*/ 1941776 h 3739896"/>
              <a:gd name="connsiteX8" fmla="*/ 3884393 w 3884613"/>
              <a:gd name="connsiteY8" fmla="*/ 1944070 h 3739896"/>
              <a:gd name="connsiteX9" fmla="*/ 3884613 w 3884613"/>
              <a:gd name="connsiteY9" fmla="*/ 1946363 h 3739896"/>
              <a:gd name="connsiteX10" fmla="*/ 3884613 w 3884613"/>
              <a:gd name="connsiteY10" fmla="*/ 1949319 h 3739896"/>
              <a:gd name="connsiteX11" fmla="*/ 3878458 w 3884613"/>
              <a:gd name="connsiteY11" fmla="*/ 1980952 h 3739896"/>
              <a:gd name="connsiteX12" fmla="*/ 3859422 w 3884613"/>
              <a:gd name="connsiteY12" fmla="*/ 2009619 h 3739896"/>
              <a:gd name="connsiteX13" fmla="*/ 2132068 w 3884613"/>
              <a:gd name="connsiteY13" fmla="*/ 3736973 h 3739896"/>
              <a:gd name="connsiteX14" fmla="*/ 0 w 3884613"/>
              <a:gd name="connsiteY14" fmla="*/ 3739896 h 3739896"/>
              <a:gd name="connsiteX15" fmla="*/ 1752736 w 3884613"/>
              <a:gd name="connsiteY15" fmla="*/ 3736973 h 3739896"/>
              <a:gd name="connsiteX16" fmla="*/ 25382 w 3884613"/>
              <a:gd name="connsiteY16" fmla="*/ 2009619 h 3739896"/>
              <a:gd name="connsiteX17" fmla="*/ 0 w 3884613"/>
              <a:gd name="connsiteY17" fmla="*/ 1948343 h 3739896"/>
              <a:gd name="connsiteX18" fmla="*/ 410 w 3884613"/>
              <a:gd name="connsiteY18" fmla="*/ 1944068 h 3739896"/>
              <a:gd name="connsiteX19" fmla="*/ 0 w 3884613"/>
              <a:gd name="connsiteY19" fmla="*/ 1939795 h 3739896"/>
              <a:gd name="connsiteX20" fmla="*/ 25382 w 3884613"/>
              <a:gd name="connsiteY20" fmla="*/ 1878519 h 3739896"/>
              <a:gd name="connsiteX21" fmla="*/ 1878519 w 3884613"/>
              <a:gd name="connsiteY21" fmla="*/ 25381 h 3739896"/>
              <a:gd name="connsiteX22" fmla="*/ 1939796 w 3884613"/>
              <a:gd name="connsiteY22" fmla="*/ 0 h 3739896"/>
              <a:gd name="connsiteX0" fmla="*/ 1939796 w 3884613"/>
              <a:gd name="connsiteY0" fmla="*/ 0 h 3736973"/>
              <a:gd name="connsiteX1" fmla="*/ 1942408 w 3884613"/>
              <a:gd name="connsiteY1" fmla="*/ 251 h 3736973"/>
              <a:gd name="connsiteX2" fmla="*/ 1945008 w 3884613"/>
              <a:gd name="connsiteY2" fmla="*/ 1 h 3736973"/>
              <a:gd name="connsiteX3" fmla="*/ 2006284 w 3884613"/>
              <a:gd name="connsiteY3" fmla="*/ 25382 h 3736973"/>
              <a:gd name="connsiteX4" fmla="*/ 3859422 w 3884613"/>
              <a:gd name="connsiteY4" fmla="*/ 1878520 h 3736973"/>
              <a:gd name="connsiteX5" fmla="*/ 3878458 w 3884613"/>
              <a:gd name="connsiteY5" fmla="*/ 1907187 h 3736973"/>
              <a:gd name="connsiteX6" fmla="*/ 3884613 w 3884613"/>
              <a:gd name="connsiteY6" fmla="*/ 1938820 h 3736973"/>
              <a:gd name="connsiteX7" fmla="*/ 3884613 w 3884613"/>
              <a:gd name="connsiteY7" fmla="*/ 1941776 h 3736973"/>
              <a:gd name="connsiteX8" fmla="*/ 3884393 w 3884613"/>
              <a:gd name="connsiteY8" fmla="*/ 1944070 h 3736973"/>
              <a:gd name="connsiteX9" fmla="*/ 3884613 w 3884613"/>
              <a:gd name="connsiteY9" fmla="*/ 1946363 h 3736973"/>
              <a:gd name="connsiteX10" fmla="*/ 3884613 w 3884613"/>
              <a:gd name="connsiteY10" fmla="*/ 1949319 h 3736973"/>
              <a:gd name="connsiteX11" fmla="*/ 3878458 w 3884613"/>
              <a:gd name="connsiteY11" fmla="*/ 1980952 h 3736973"/>
              <a:gd name="connsiteX12" fmla="*/ 3859422 w 3884613"/>
              <a:gd name="connsiteY12" fmla="*/ 2009619 h 3736973"/>
              <a:gd name="connsiteX13" fmla="*/ 2132068 w 3884613"/>
              <a:gd name="connsiteY13" fmla="*/ 3736973 h 3736973"/>
              <a:gd name="connsiteX14" fmla="*/ 1752736 w 3884613"/>
              <a:gd name="connsiteY14" fmla="*/ 3736973 h 3736973"/>
              <a:gd name="connsiteX15" fmla="*/ 25382 w 3884613"/>
              <a:gd name="connsiteY15" fmla="*/ 2009619 h 3736973"/>
              <a:gd name="connsiteX16" fmla="*/ 0 w 3884613"/>
              <a:gd name="connsiteY16" fmla="*/ 1948343 h 3736973"/>
              <a:gd name="connsiteX17" fmla="*/ 410 w 3884613"/>
              <a:gd name="connsiteY17" fmla="*/ 1944068 h 3736973"/>
              <a:gd name="connsiteX18" fmla="*/ 0 w 3884613"/>
              <a:gd name="connsiteY18" fmla="*/ 1939795 h 3736973"/>
              <a:gd name="connsiteX19" fmla="*/ 25382 w 3884613"/>
              <a:gd name="connsiteY19" fmla="*/ 1878519 h 3736973"/>
              <a:gd name="connsiteX20" fmla="*/ 1878519 w 3884613"/>
              <a:gd name="connsiteY20" fmla="*/ 25381 h 3736973"/>
              <a:gd name="connsiteX21" fmla="*/ 1939796 w 3884613"/>
              <a:gd name="connsiteY21" fmla="*/ 0 h 373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4613" h="3736973">
                <a:moveTo>
                  <a:pt x="1939796" y="0"/>
                </a:moveTo>
                <a:lnTo>
                  <a:pt x="1942408" y="251"/>
                </a:lnTo>
                <a:lnTo>
                  <a:pt x="1945008" y="1"/>
                </a:lnTo>
                <a:cubicBezTo>
                  <a:pt x="1967185" y="1"/>
                  <a:pt x="1989363" y="8462"/>
                  <a:pt x="2006284" y="25382"/>
                </a:cubicBezTo>
                <a:lnTo>
                  <a:pt x="3859422" y="1878520"/>
                </a:lnTo>
                <a:cubicBezTo>
                  <a:pt x="3867883" y="1886981"/>
                  <a:pt x="3874228" y="1896756"/>
                  <a:pt x="3878458" y="1907187"/>
                </a:cubicBezTo>
                <a:lnTo>
                  <a:pt x="3884613" y="1938820"/>
                </a:lnTo>
                <a:lnTo>
                  <a:pt x="3884613" y="1941776"/>
                </a:lnTo>
                <a:cubicBezTo>
                  <a:pt x="3884540" y="1942541"/>
                  <a:pt x="3884466" y="1943305"/>
                  <a:pt x="3884393" y="1944070"/>
                </a:cubicBezTo>
                <a:cubicBezTo>
                  <a:pt x="3884466" y="1944834"/>
                  <a:pt x="3884540" y="1945599"/>
                  <a:pt x="3884613" y="1946363"/>
                </a:cubicBezTo>
                <a:lnTo>
                  <a:pt x="3884613" y="1949319"/>
                </a:lnTo>
                <a:lnTo>
                  <a:pt x="3878458" y="1980952"/>
                </a:lnTo>
                <a:cubicBezTo>
                  <a:pt x="3874228" y="1991384"/>
                  <a:pt x="3867883" y="2001159"/>
                  <a:pt x="3859422" y="2009619"/>
                </a:cubicBezTo>
                <a:lnTo>
                  <a:pt x="2132068" y="3736973"/>
                </a:lnTo>
                <a:lnTo>
                  <a:pt x="1752736" y="3736973"/>
                </a:lnTo>
                <a:lnTo>
                  <a:pt x="25382" y="2009619"/>
                </a:lnTo>
                <a:cubicBezTo>
                  <a:pt x="8460" y="1992698"/>
                  <a:pt x="0" y="1970520"/>
                  <a:pt x="0" y="1948343"/>
                </a:cubicBezTo>
                <a:cubicBezTo>
                  <a:pt x="137" y="1946918"/>
                  <a:pt x="273" y="1945493"/>
                  <a:pt x="410" y="1944068"/>
                </a:cubicBezTo>
                <a:cubicBezTo>
                  <a:pt x="273" y="1942644"/>
                  <a:pt x="137" y="1941219"/>
                  <a:pt x="0" y="1939795"/>
                </a:cubicBezTo>
                <a:cubicBezTo>
                  <a:pt x="0" y="1917618"/>
                  <a:pt x="8461" y="1895440"/>
                  <a:pt x="25382" y="1878519"/>
                </a:cubicBezTo>
                <a:lnTo>
                  <a:pt x="1878519" y="25381"/>
                </a:lnTo>
                <a:cubicBezTo>
                  <a:pt x="1895441" y="8461"/>
                  <a:pt x="1917618" y="0"/>
                  <a:pt x="1939796" y="0"/>
                </a:cubicBezTo>
                <a:close/>
              </a:path>
            </a:pathLst>
          </a:custGeom>
          <a:solidFill>
            <a:schemeClr val="tx1"/>
          </a:solidFill>
          <a:ln w="25400">
            <a:solidFill>
              <a:schemeClr val="bg1"/>
            </a:solidFill>
          </a:ln>
          <a:effectLst>
            <a:outerShdw blurRad="50800" dist="38100" dir="2700000" algn="ctr" rotWithShape="0">
              <a:srgbClr val="000000">
                <a:alpha val="25000"/>
              </a:srgbClr>
            </a:outerShdw>
          </a:effectLst>
        </p:spPr>
        <p:txBody>
          <a:bodyPr wrap="square">
            <a:noAutofit/>
          </a:bodyPr>
          <a:lstStyle>
            <a:lvl1pPr marL="0" indent="0">
              <a:buNone/>
              <a:defRPr/>
            </a:lvl1pPr>
          </a:lstStyle>
          <a:p>
            <a:r>
              <a:rPr lang="en-US"/>
              <a:t> </a:t>
            </a:r>
          </a:p>
        </p:txBody>
      </p:sp>
      <p:pic>
        <p:nvPicPr>
          <p:cNvPr id="16" name="Tagline: Leading with Science" descr="This image contains a Tetra Tech tagline: &quot;Leading with Science.&quot;">
            <a:extLst>
              <a:ext uri="{FF2B5EF4-FFF2-40B4-BE49-F238E27FC236}">
                <a16:creationId xmlns:a16="http://schemas.microsoft.com/office/drawing/2014/main" id="{4D29F919-F05D-4A5A-B2A8-5F71719FEB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6492875"/>
            <a:ext cx="1526542" cy="165295"/>
          </a:xfrm>
          <a:prstGeom prst="rect">
            <a:avLst/>
          </a:prstGeom>
        </p:spPr>
      </p:pic>
      <p:pic>
        <p:nvPicPr>
          <p:cNvPr id="3" name="Picture 2">
            <a:extLst>
              <a:ext uri="{FF2B5EF4-FFF2-40B4-BE49-F238E27FC236}">
                <a16:creationId xmlns:a16="http://schemas.microsoft.com/office/drawing/2014/main" id="{8081ACFE-CE81-71D1-3AC2-620CC0471F87}"/>
              </a:ext>
            </a:extLst>
          </p:cNvPr>
          <p:cNvPicPr>
            <a:picLocks noChangeAspect="1"/>
          </p:cNvPicPr>
          <p:nvPr userDrawn="1"/>
        </p:nvPicPr>
        <p:blipFill>
          <a:blip r:embed="rId5"/>
          <a:stretch>
            <a:fillRect/>
          </a:stretch>
        </p:blipFill>
        <p:spPr>
          <a:xfrm>
            <a:off x="6492240" y="111192"/>
            <a:ext cx="1407979" cy="565952"/>
          </a:xfrm>
          <a:prstGeom prst="rect">
            <a:avLst/>
          </a:prstGeom>
        </p:spPr>
      </p:pic>
      <p:pic>
        <p:nvPicPr>
          <p:cNvPr id="5" name="Picture 4">
            <a:extLst>
              <a:ext uri="{FF2B5EF4-FFF2-40B4-BE49-F238E27FC236}">
                <a16:creationId xmlns:a16="http://schemas.microsoft.com/office/drawing/2014/main" id="{3709E47E-691E-E129-2443-4ED96FFCB286}"/>
              </a:ext>
            </a:extLst>
          </p:cNvPr>
          <p:cNvPicPr>
            <a:picLocks noChangeAspect="1"/>
          </p:cNvPicPr>
          <p:nvPr userDrawn="1"/>
        </p:nvPicPr>
        <p:blipFill>
          <a:blip r:embed="rId6"/>
          <a:stretch>
            <a:fillRect/>
          </a:stretch>
        </p:blipFill>
        <p:spPr>
          <a:xfrm>
            <a:off x="8034527" y="90204"/>
            <a:ext cx="602013" cy="602013"/>
          </a:xfrm>
          <a:prstGeom prst="rect">
            <a:avLst/>
          </a:prstGeom>
        </p:spPr>
      </p:pic>
    </p:spTree>
    <p:extLst>
      <p:ext uri="{BB962C8B-B14F-4D97-AF65-F5344CB8AC3E}">
        <p14:creationId xmlns:p14="http://schemas.microsoft.com/office/powerpoint/2010/main" val="381261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yout with Images - Option 2">
    <p:spTree>
      <p:nvGrpSpPr>
        <p:cNvPr id="1" name=""/>
        <p:cNvGrpSpPr/>
        <p:nvPr/>
      </p:nvGrpSpPr>
      <p:grpSpPr>
        <a:xfrm>
          <a:off x="0" y="0"/>
          <a:ext cx="0" cy="0"/>
          <a:chOff x="0" y="0"/>
          <a:chExt cx="0" cy="0"/>
        </a:xfrm>
      </p:grpSpPr>
      <p:sp>
        <p:nvSpPr>
          <p:cNvPr id="11" name="Rainbow Matte">
            <a:extLst>
              <a:ext uri="{FF2B5EF4-FFF2-40B4-BE49-F238E27FC236}">
                <a16:creationId xmlns:a16="http://schemas.microsoft.com/office/drawing/2014/main" id="{CC3ADCCA-75EC-4333-9F24-AA85CD5C23C5}"/>
              </a:ext>
              <a:ext uri="{C183D7F6-B498-43B3-948B-1728B52AA6E4}">
                <adec:decorative xmlns:adec="http://schemas.microsoft.com/office/drawing/2017/decorative" val="1"/>
              </a:ext>
            </a:extLst>
          </p:cNvPr>
          <p:cNvSpPr/>
          <p:nvPr/>
        </p:nvSpPr>
        <p:spPr>
          <a:xfrm>
            <a:off x="8534401" y="1376772"/>
            <a:ext cx="3429000" cy="1436649"/>
          </a:xfrm>
          <a:prstGeom prst="roundRect">
            <a:avLst>
              <a:gd name="adj" fmla="val 3867"/>
            </a:avLst>
          </a:prstGeom>
          <a:blipFill>
            <a:blip r:embed="rId2"/>
            <a:srcRect/>
            <a:stretch>
              <a:fillRect l="-53347" t="-79560" r="-53967" b="-803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p:cNvSpPr>
            <a:spLocks noGrp="1"/>
          </p:cNvSpPr>
          <p:nvPr>
            <p:ph type="title" hasCustomPrompt="1"/>
          </p:nvPr>
        </p:nvSpPr>
        <p:spPr>
          <a:xfrm>
            <a:off x="609600" y="274638"/>
            <a:ext cx="9144000" cy="868362"/>
          </a:xfrm>
          <a:prstGeom prst="rect">
            <a:avLst/>
          </a:prstGeom>
        </p:spPr>
        <p:txBody>
          <a:bodyPr anchor="ctr"/>
          <a:lstStyle>
            <a:lvl1pPr>
              <a:defRPr/>
            </a:lvl1pPr>
          </a:lstStyle>
          <a:p>
            <a:r>
              <a:rPr lang="en-US"/>
              <a:t>Click to add title</a:t>
            </a:r>
          </a:p>
        </p:txBody>
      </p:sp>
      <p:sp>
        <p:nvSpPr>
          <p:cNvPr id="5" name="Content Placeholder: Left 3/4"/>
          <p:cNvSpPr>
            <a:spLocks noGrp="1"/>
          </p:cNvSpPr>
          <p:nvPr>
            <p:ph idx="11" hasCustomPrompt="1"/>
          </p:nvPr>
        </p:nvSpPr>
        <p:spPr>
          <a:xfrm>
            <a:off x="609600" y="1371599"/>
            <a:ext cx="7315200" cy="4800600"/>
          </a:xfrm>
          <a:prstGeom prst="rect">
            <a:avLst/>
          </a:prstGeom>
        </p:spPr>
        <p:txBody>
          <a:bodyPr/>
          <a:lstStyle>
            <a:lvl1pPr>
              <a:spcAft>
                <a:spcPts val="0"/>
              </a:spcAft>
              <a:defRPr>
                <a:solidFill>
                  <a:schemeClr val="tx2"/>
                </a:solidFill>
              </a:defRPr>
            </a:lvl1pPr>
            <a:lvl2pPr>
              <a:spcBef>
                <a:spcPts val="500"/>
              </a:spcBef>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Picture Placeholder: Upper Right">
            <a:extLst>
              <a:ext uri="{FF2B5EF4-FFF2-40B4-BE49-F238E27FC236}">
                <a16:creationId xmlns:a16="http://schemas.microsoft.com/office/drawing/2014/main" id="{12D3AF12-B875-4313-8ACF-7AA3D6598788}"/>
              </a:ext>
            </a:extLst>
          </p:cNvPr>
          <p:cNvSpPr>
            <a:spLocks noGrp="1"/>
          </p:cNvSpPr>
          <p:nvPr>
            <p:ph type="pic" sz="quarter" idx="12" hasCustomPrompt="1"/>
          </p:nvPr>
        </p:nvSpPr>
        <p:spPr>
          <a:xfrm>
            <a:off x="8641080" y="1463040"/>
            <a:ext cx="3566160" cy="1463040"/>
          </a:xfrm>
          <a:prstGeom prst="snipRoundRect">
            <a:avLst>
              <a:gd name="adj1" fmla="val 2816"/>
              <a:gd name="adj2" fmla="val 0"/>
            </a:avLst>
          </a:prstGeom>
          <a:solidFill>
            <a:schemeClr val="tx1"/>
          </a:solidFill>
        </p:spPr>
        <p:txBody>
          <a:bodyPr/>
          <a:lstStyle>
            <a:lvl1pPr marL="0" indent="0">
              <a:buNone/>
              <a:defRPr/>
            </a:lvl1pPr>
          </a:lstStyle>
          <a:p>
            <a:r>
              <a:rPr lang="en-US"/>
              <a:t> </a:t>
            </a:r>
          </a:p>
        </p:txBody>
      </p:sp>
      <p:sp>
        <p:nvSpPr>
          <p:cNvPr id="15" name="Picture Placeholder: Middle Right">
            <a:extLst>
              <a:ext uri="{FF2B5EF4-FFF2-40B4-BE49-F238E27FC236}">
                <a16:creationId xmlns:a16="http://schemas.microsoft.com/office/drawing/2014/main" id="{A4DEC3E8-B0D2-4D8C-91FB-C4172D1FC7F5}"/>
              </a:ext>
            </a:extLst>
          </p:cNvPr>
          <p:cNvSpPr>
            <a:spLocks noGrp="1"/>
          </p:cNvSpPr>
          <p:nvPr>
            <p:ph type="pic" sz="quarter" idx="13" hasCustomPrompt="1"/>
          </p:nvPr>
        </p:nvSpPr>
        <p:spPr>
          <a:xfrm>
            <a:off x="8641080" y="3086100"/>
            <a:ext cx="3566160" cy="1463040"/>
          </a:xfrm>
          <a:prstGeom prst="rect">
            <a:avLst/>
          </a:prstGeom>
          <a:solidFill>
            <a:schemeClr val="tx1"/>
          </a:solidFill>
        </p:spPr>
        <p:txBody>
          <a:bodyPr/>
          <a:lstStyle>
            <a:lvl1pPr marL="0" indent="0">
              <a:buNone/>
              <a:defRPr/>
            </a:lvl1pPr>
          </a:lstStyle>
          <a:p>
            <a:r>
              <a:rPr lang="en-US"/>
              <a:t> </a:t>
            </a:r>
          </a:p>
        </p:txBody>
      </p:sp>
      <p:sp>
        <p:nvSpPr>
          <p:cNvPr id="2" name="Background: White Wipeout">
            <a:extLst>
              <a:ext uri="{FF2B5EF4-FFF2-40B4-BE49-F238E27FC236}">
                <a16:creationId xmlns:a16="http://schemas.microsoft.com/office/drawing/2014/main" id="{D4A97986-E19B-4E81-8DE5-8B91536C0687}"/>
              </a:ext>
              <a:ext uri="{C183D7F6-B498-43B3-948B-1728B52AA6E4}">
                <adec:decorative xmlns:adec="http://schemas.microsoft.com/office/drawing/2017/decorative" val="1"/>
              </a:ext>
            </a:extLst>
          </p:cNvPr>
          <p:cNvSpPr/>
          <p:nvPr/>
        </p:nvSpPr>
        <p:spPr>
          <a:xfrm>
            <a:off x="9753600" y="4953000"/>
            <a:ext cx="2438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Bottom Right">
            <a:extLst>
              <a:ext uri="{FF2B5EF4-FFF2-40B4-BE49-F238E27FC236}">
                <a16:creationId xmlns:a16="http://schemas.microsoft.com/office/drawing/2014/main" id="{D3D88C81-C712-49A8-8892-9F74A628C6CD}"/>
              </a:ext>
            </a:extLst>
          </p:cNvPr>
          <p:cNvSpPr>
            <a:spLocks noGrp="1"/>
          </p:cNvSpPr>
          <p:nvPr>
            <p:ph type="pic" sz="quarter" idx="14" hasCustomPrompt="1"/>
          </p:nvPr>
        </p:nvSpPr>
        <p:spPr>
          <a:xfrm>
            <a:off x="8641080" y="4709160"/>
            <a:ext cx="3566160" cy="1463040"/>
          </a:xfrm>
          <a:prstGeom prst="rect">
            <a:avLst/>
          </a:prstGeom>
          <a:solidFill>
            <a:schemeClr val="tx1"/>
          </a:solidFill>
        </p:spPr>
        <p:txBody>
          <a:bodyPr/>
          <a:lstStyle>
            <a:lvl1pPr marL="0" indent="0">
              <a:buNone/>
              <a:defRPr/>
            </a:lvl1pPr>
          </a:lstStyle>
          <a:p>
            <a:r>
              <a:rPr lang="en-US"/>
              <a:t> </a:t>
            </a:r>
          </a:p>
        </p:txBody>
      </p:sp>
      <p:sp>
        <p:nvSpPr>
          <p:cNvPr id="9" name="Slide Number Placeholder">
            <a:extLst>
              <a:ext uri="{FF2B5EF4-FFF2-40B4-BE49-F238E27FC236}">
                <a16:creationId xmlns:a16="http://schemas.microsoft.com/office/drawing/2014/main" id="{7646BD80-FC0A-4D66-A89B-BC6486D5E009}"/>
              </a:ext>
            </a:extLst>
          </p:cNvPr>
          <p:cNvSpPr>
            <a:spLocks noGrp="1"/>
          </p:cNvSpPr>
          <p:nvPr>
            <p:ph type="sldNum" sz="quarter" idx="4"/>
          </p:nvPr>
        </p:nvSpPr>
        <p:spPr>
          <a:xfrm>
            <a:off x="11154484" y="6492876"/>
            <a:ext cx="426619" cy="365125"/>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302545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yout with Images - Option 3">
    <p:spTree>
      <p:nvGrpSpPr>
        <p:cNvPr id="1" name=""/>
        <p:cNvGrpSpPr/>
        <p:nvPr/>
      </p:nvGrpSpPr>
      <p:grpSpPr>
        <a:xfrm>
          <a:off x="0" y="0"/>
          <a:ext cx="0" cy="0"/>
          <a:chOff x="0" y="0"/>
          <a:chExt cx="0" cy="0"/>
        </a:xfrm>
      </p:grpSpPr>
      <p:sp>
        <p:nvSpPr>
          <p:cNvPr id="8" name="Title Placeholder"/>
          <p:cNvSpPr>
            <a:spLocks noGrp="1"/>
          </p:cNvSpPr>
          <p:nvPr>
            <p:ph type="title" hasCustomPrompt="1"/>
          </p:nvPr>
        </p:nvSpPr>
        <p:spPr>
          <a:xfrm>
            <a:off x="609600" y="274638"/>
            <a:ext cx="9144000" cy="868362"/>
          </a:xfrm>
          <a:prstGeom prst="rect">
            <a:avLst/>
          </a:prstGeom>
        </p:spPr>
        <p:txBody>
          <a:bodyPr anchor="ctr"/>
          <a:lstStyle>
            <a:lvl1pPr>
              <a:defRPr/>
            </a:lvl1pPr>
          </a:lstStyle>
          <a:p>
            <a:r>
              <a:rPr lang="en-US"/>
              <a:t>Click to add title</a:t>
            </a:r>
          </a:p>
        </p:txBody>
      </p:sp>
      <p:sp>
        <p:nvSpPr>
          <p:cNvPr id="6" name="Image Placeholder: Top">
            <a:extLst>
              <a:ext uri="{FF2B5EF4-FFF2-40B4-BE49-F238E27FC236}">
                <a16:creationId xmlns:a16="http://schemas.microsoft.com/office/drawing/2014/main" id="{12D3AF12-B875-4313-8ACF-7AA3D6598788}"/>
              </a:ext>
            </a:extLst>
          </p:cNvPr>
          <p:cNvSpPr>
            <a:spLocks noGrp="1"/>
          </p:cNvSpPr>
          <p:nvPr>
            <p:ph type="pic" sz="quarter" idx="12" hasCustomPrompt="1"/>
          </p:nvPr>
        </p:nvSpPr>
        <p:spPr>
          <a:xfrm>
            <a:off x="7772400" y="1554480"/>
            <a:ext cx="3429000" cy="2286000"/>
          </a:xfrm>
          <a:prstGeom prst="round1Rect">
            <a:avLst>
              <a:gd name="adj" fmla="val 3357"/>
            </a:avLst>
          </a:prstGeom>
          <a:solidFill>
            <a:schemeClr val="tx1"/>
          </a:solidFill>
        </p:spPr>
        <p:txBody>
          <a:bodyPr/>
          <a:lstStyle>
            <a:lvl1pPr marL="0" indent="0">
              <a:buNone/>
              <a:defRPr/>
            </a:lvl1pPr>
          </a:lstStyle>
          <a:p>
            <a:r>
              <a:rPr lang="en-US"/>
              <a:t> </a:t>
            </a:r>
          </a:p>
        </p:txBody>
      </p:sp>
      <p:sp>
        <p:nvSpPr>
          <p:cNvPr id="15" name="Image Placeholder: Bottom Left">
            <a:extLst>
              <a:ext uri="{FF2B5EF4-FFF2-40B4-BE49-F238E27FC236}">
                <a16:creationId xmlns:a16="http://schemas.microsoft.com/office/drawing/2014/main" id="{A4DEC3E8-B0D2-4D8C-91FB-C4172D1FC7F5}"/>
              </a:ext>
            </a:extLst>
          </p:cNvPr>
          <p:cNvSpPr>
            <a:spLocks noGrp="1" noChangeAspect="1"/>
          </p:cNvSpPr>
          <p:nvPr>
            <p:ph type="pic" sz="quarter" idx="13" hasCustomPrompt="1"/>
          </p:nvPr>
        </p:nvSpPr>
        <p:spPr>
          <a:xfrm>
            <a:off x="7772400" y="3886201"/>
            <a:ext cx="1691640" cy="1124761"/>
          </a:xfrm>
          <a:prstGeom prst="rect">
            <a:avLst/>
          </a:prstGeom>
          <a:solidFill>
            <a:schemeClr val="tx1"/>
          </a:solidFill>
        </p:spPr>
        <p:txBody>
          <a:bodyPr/>
          <a:lstStyle>
            <a:lvl1pPr marL="0" indent="0">
              <a:buNone/>
              <a:defRPr/>
            </a:lvl1pPr>
          </a:lstStyle>
          <a:p>
            <a:r>
              <a:rPr lang="en-US"/>
              <a:t> </a:t>
            </a:r>
          </a:p>
        </p:txBody>
      </p:sp>
      <p:sp>
        <p:nvSpPr>
          <p:cNvPr id="2" name="Background: White Wipeout">
            <a:extLst>
              <a:ext uri="{FF2B5EF4-FFF2-40B4-BE49-F238E27FC236}">
                <a16:creationId xmlns:a16="http://schemas.microsoft.com/office/drawing/2014/main" id="{D4A97986-E19B-4E81-8DE5-8B91536C0687}"/>
              </a:ext>
              <a:ext uri="{C183D7F6-B498-43B3-948B-1728B52AA6E4}">
                <adec:decorative xmlns:adec="http://schemas.microsoft.com/office/drawing/2017/decorative" val="1"/>
              </a:ext>
            </a:extLst>
          </p:cNvPr>
          <p:cNvSpPr/>
          <p:nvPr/>
        </p:nvSpPr>
        <p:spPr>
          <a:xfrm>
            <a:off x="9753600" y="4953000"/>
            <a:ext cx="2438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mage Placeholder: Bottom Right">
            <a:extLst>
              <a:ext uri="{FF2B5EF4-FFF2-40B4-BE49-F238E27FC236}">
                <a16:creationId xmlns:a16="http://schemas.microsoft.com/office/drawing/2014/main" id="{D3D88C81-C712-49A8-8892-9F74A628C6CD}"/>
              </a:ext>
            </a:extLst>
          </p:cNvPr>
          <p:cNvSpPr>
            <a:spLocks noGrp="1" noChangeAspect="1"/>
          </p:cNvSpPr>
          <p:nvPr>
            <p:ph type="pic" sz="quarter" idx="14" hasCustomPrompt="1"/>
          </p:nvPr>
        </p:nvSpPr>
        <p:spPr>
          <a:xfrm>
            <a:off x="9509760" y="3886201"/>
            <a:ext cx="1691640" cy="1124761"/>
          </a:xfrm>
          <a:prstGeom prst="rect">
            <a:avLst/>
          </a:prstGeom>
          <a:solidFill>
            <a:schemeClr val="tx1"/>
          </a:solidFill>
        </p:spPr>
        <p:txBody>
          <a:bodyPr/>
          <a:lstStyle>
            <a:lvl1pPr marL="0" indent="0">
              <a:buNone/>
              <a:defRPr/>
            </a:lvl1pPr>
          </a:lstStyle>
          <a:p>
            <a:r>
              <a:rPr lang="en-US"/>
              <a:t> </a:t>
            </a:r>
          </a:p>
        </p:txBody>
      </p:sp>
      <p:sp>
        <p:nvSpPr>
          <p:cNvPr id="10" name="Rainbow Accent Bar">
            <a:extLst>
              <a:ext uri="{FF2B5EF4-FFF2-40B4-BE49-F238E27FC236}">
                <a16:creationId xmlns:a16="http://schemas.microsoft.com/office/drawing/2014/main" id="{114A48D1-4036-469F-BB82-EE99A86EDDC2}"/>
              </a:ext>
              <a:ext uri="{C183D7F6-B498-43B3-948B-1728B52AA6E4}">
                <adec:decorative xmlns:adec="http://schemas.microsoft.com/office/drawing/2017/decorative" val="1"/>
              </a:ext>
            </a:extLst>
          </p:cNvPr>
          <p:cNvSpPr/>
          <p:nvPr/>
        </p:nvSpPr>
        <p:spPr>
          <a:xfrm>
            <a:off x="7772400" y="5010912"/>
            <a:ext cx="3429000" cy="108104"/>
          </a:xfrm>
          <a:prstGeom prst="rect">
            <a:avLst/>
          </a:prstGeom>
          <a:blipFill>
            <a:blip r:embed="rId2"/>
            <a:stretch>
              <a:fillRect l="-11514" t="-1027132" r="-13275" b="-642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Left 3/4"/>
          <p:cNvSpPr>
            <a:spLocks noGrp="1"/>
          </p:cNvSpPr>
          <p:nvPr>
            <p:ph idx="11" hasCustomPrompt="1"/>
          </p:nvPr>
        </p:nvSpPr>
        <p:spPr>
          <a:xfrm>
            <a:off x="609600" y="1371599"/>
            <a:ext cx="6172200" cy="4800600"/>
          </a:xfrm>
          <a:prstGeom prst="rect">
            <a:avLst/>
          </a:prstGeom>
        </p:spPr>
        <p:txBody>
          <a:bodyPr/>
          <a:lstStyle>
            <a:lvl1pPr>
              <a:spcAft>
                <a:spcPts val="0"/>
              </a:spcAft>
              <a:defRPr>
                <a:solidFill>
                  <a:schemeClr val="tx2"/>
                </a:solidFill>
              </a:defRPr>
            </a:lvl1pPr>
            <a:lvl2pPr>
              <a:spcBef>
                <a:spcPts val="500"/>
              </a:spcBef>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a:extLst>
              <a:ext uri="{FF2B5EF4-FFF2-40B4-BE49-F238E27FC236}">
                <a16:creationId xmlns:a16="http://schemas.microsoft.com/office/drawing/2014/main" id="{7646BD80-FC0A-4D66-A89B-BC6486D5E009}"/>
              </a:ext>
            </a:extLst>
          </p:cNvPr>
          <p:cNvSpPr>
            <a:spLocks noGrp="1"/>
          </p:cNvSpPr>
          <p:nvPr>
            <p:ph type="sldNum" sz="quarter" idx="4"/>
          </p:nvPr>
        </p:nvSpPr>
        <p:spPr>
          <a:xfrm>
            <a:off x="11154484" y="6492876"/>
            <a:ext cx="426619" cy="365125"/>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524729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with Images - Option 4">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4AA9142A-DE7C-44E1-BD4E-DCE4492F77CF}"/>
              </a:ext>
            </a:extLst>
          </p:cNvPr>
          <p:cNvSpPr>
            <a:spLocks noGrp="1"/>
          </p:cNvSpPr>
          <p:nvPr>
            <p:ph type="title" hasCustomPrompt="1"/>
          </p:nvPr>
        </p:nvSpPr>
        <p:spPr>
          <a:xfrm>
            <a:off x="612648" y="274320"/>
            <a:ext cx="9144000" cy="868680"/>
          </a:xfrm>
          <a:prstGeom prst="rect">
            <a:avLst/>
          </a:prstGeom>
        </p:spPr>
        <p:txBody>
          <a:bodyPr/>
          <a:lstStyle>
            <a:lvl1pPr>
              <a:defRPr/>
            </a:lvl1pPr>
          </a:lstStyle>
          <a:p>
            <a:r>
              <a:rPr lang="en-US"/>
              <a:t>Click to add title</a:t>
            </a:r>
          </a:p>
        </p:txBody>
      </p:sp>
      <p:sp>
        <p:nvSpPr>
          <p:cNvPr id="5" name="Content Placeholder: Body"/>
          <p:cNvSpPr>
            <a:spLocks noGrp="1"/>
          </p:cNvSpPr>
          <p:nvPr>
            <p:ph idx="11" hasCustomPrompt="1"/>
          </p:nvPr>
        </p:nvSpPr>
        <p:spPr>
          <a:xfrm>
            <a:off x="609600" y="1371600"/>
            <a:ext cx="9144000" cy="2971800"/>
          </a:xfrm>
          <a:prstGeom prst="rect">
            <a:avLst/>
          </a:prstGeom>
        </p:spPr>
        <p:txBody>
          <a:bodyPr/>
          <a:lstStyle>
            <a:lvl1pPr>
              <a:spcAft>
                <a:spcPts val="0"/>
              </a:spcAft>
              <a:defRPr>
                <a:solidFill>
                  <a:schemeClr val="tx2"/>
                </a:solidFill>
              </a:defRPr>
            </a:lvl1pPr>
            <a:lvl2pPr>
              <a:spcBef>
                <a:spcPts val="500"/>
              </a:spcBef>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Rainbow Runner Bar">
            <a:extLst>
              <a:ext uri="{FF2B5EF4-FFF2-40B4-BE49-F238E27FC236}">
                <a16:creationId xmlns:a16="http://schemas.microsoft.com/office/drawing/2014/main" id="{815BC9E4-09B4-4510-AC86-72B198087956}"/>
              </a:ext>
              <a:ext uri="{C183D7F6-B498-43B3-948B-1728B52AA6E4}">
                <adec:decorative xmlns:adec="http://schemas.microsoft.com/office/drawing/2017/decorative" val="1"/>
              </a:ext>
            </a:extLst>
          </p:cNvPr>
          <p:cNvSpPr/>
          <p:nvPr/>
        </p:nvSpPr>
        <p:spPr>
          <a:xfrm flipH="1" flipV="1">
            <a:off x="0" y="5257796"/>
            <a:ext cx="9982200" cy="868361"/>
          </a:xfrm>
          <a:custGeom>
            <a:avLst/>
            <a:gdLst>
              <a:gd name="connsiteX0" fmla="*/ 144730 w 9982200"/>
              <a:gd name="connsiteY0" fmla="*/ 0 h 868361"/>
              <a:gd name="connsiteX1" fmla="*/ 9982200 w 9982200"/>
              <a:gd name="connsiteY1" fmla="*/ 0 h 868361"/>
              <a:gd name="connsiteX2" fmla="*/ 9982200 w 9982200"/>
              <a:gd name="connsiteY2" fmla="*/ 0 h 868361"/>
              <a:gd name="connsiteX3" fmla="*/ 9982200 w 9982200"/>
              <a:gd name="connsiteY3" fmla="*/ 723631 h 868361"/>
              <a:gd name="connsiteX4" fmla="*/ 9837470 w 9982200"/>
              <a:gd name="connsiteY4" fmla="*/ 868361 h 868361"/>
              <a:gd name="connsiteX5" fmla="*/ 0 w 9982200"/>
              <a:gd name="connsiteY5" fmla="*/ 868361 h 868361"/>
              <a:gd name="connsiteX6" fmla="*/ 0 w 9982200"/>
              <a:gd name="connsiteY6" fmla="*/ 868361 h 868361"/>
              <a:gd name="connsiteX7" fmla="*/ 0 w 9982200"/>
              <a:gd name="connsiteY7" fmla="*/ 144730 h 868361"/>
              <a:gd name="connsiteX8" fmla="*/ 144730 w 9982200"/>
              <a:gd name="connsiteY8" fmla="*/ 0 h 868361"/>
              <a:gd name="connsiteX0" fmla="*/ 144730 w 10018577"/>
              <a:gd name="connsiteY0" fmla="*/ 0 h 868361"/>
              <a:gd name="connsiteX1" fmla="*/ 9982200 w 10018577"/>
              <a:gd name="connsiteY1" fmla="*/ 0 h 868361"/>
              <a:gd name="connsiteX2" fmla="*/ 9982200 w 10018577"/>
              <a:gd name="connsiteY2" fmla="*/ 0 h 868361"/>
              <a:gd name="connsiteX3" fmla="*/ 9982200 w 10018577"/>
              <a:gd name="connsiteY3" fmla="*/ 723631 h 868361"/>
              <a:gd name="connsiteX4" fmla="*/ 9983347 w 10018577"/>
              <a:gd name="connsiteY4" fmla="*/ 864803 h 868361"/>
              <a:gd name="connsiteX5" fmla="*/ 0 w 10018577"/>
              <a:gd name="connsiteY5" fmla="*/ 868361 h 868361"/>
              <a:gd name="connsiteX6" fmla="*/ 0 w 10018577"/>
              <a:gd name="connsiteY6" fmla="*/ 868361 h 868361"/>
              <a:gd name="connsiteX7" fmla="*/ 0 w 10018577"/>
              <a:gd name="connsiteY7" fmla="*/ 144730 h 868361"/>
              <a:gd name="connsiteX8" fmla="*/ 144730 w 10018577"/>
              <a:gd name="connsiteY8" fmla="*/ 0 h 868361"/>
              <a:gd name="connsiteX0" fmla="*/ 144730 w 9983870"/>
              <a:gd name="connsiteY0" fmla="*/ 0 h 868361"/>
              <a:gd name="connsiteX1" fmla="*/ 9982200 w 9983870"/>
              <a:gd name="connsiteY1" fmla="*/ 0 h 868361"/>
              <a:gd name="connsiteX2" fmla="*/ 9982200 w 9983870"/>
              <a:gd name="connsiteY2" fmla="*/ 0 h 868361"/>
              <a:gd name="connsiteX3" fmla="*/ 9982200 w 9983870"/>
              <a:gd name="connsiteY3" fmla="*/ 723631 h 868361"/>
              <a:gd name="connsiteX4" fmla="*/ 9983347 w 9983870"/>
              <a:gd name="connsiteY4" fmla="*/ 864803 h 868361"/>
              <a:gd name="connsiteX5" fmla="*/ 0 w 9983870"/>
              <a:gd name="connsiteY5" fmla="*/ 868361 h 868361"/>
              <a:gd name="connsiteX6" fmla="*/ 0 w 9983870"/>
              <a:gd name="connsiteY6" fmla="*/ 868361 h 868361"/>
              <a:gd name="connsiteX7" fmla="*/ 0 w 9983870"/>
              <a:gd name="connsiteY7" fmla="*/ 144730 h 868361"/>
              <a:gd name="connsiteX8" fmla="*/ 144730 w 9983870"/>
              <a:gd name="connsiteY8" fmla="*/ 0 h 86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3870" h="868361">
                <a:moveTo>
                  <a:pt x="144730" y="0"/>
                </a:moveTo>
                <a:lnTo>
                  <a:pt x="9982200" y="0"/>
                </a:lnTo>
                <a:lnTo>
                  <a:pt x="9982200" y="0"/>
                </a:lnTo>
                <a:lnTo>
                  <a:pt x="9982200" y="723631"/>
                </a:lnTo>
                <a:cubicBezTo>
                  <a:pt x="9982200" y="803563"/>
                  <a:pt x="9985004" y="864803"/>
                  <a:pt x="9983347" y="864803"/>
                </a:cubicBezTo>
                <a:lnTo>
                  <a:pt x="0" y="868361"/>
                </a:lnTo>
                <a:lnTo>
                  <a:pt x="0" y="868361"/>
                </a:lnTo>
                <a:lnTo>
                  <a:pt x="0" y="144730"/>
                </a:lnTo>
                <a:cubicBezTo>
                  <a:pt x="0" y="64798"/>
                  <a:pt x="64798" y="0"/>
                  <a:pt x="144730" y="0"/>
                </a:cubicBezTo>
                <a:close/>
              </a:path>
            </a:pathLst>
          </a:custGeom>
          <a:blipFill>
            <a:blip r:embed="rId2"/>
            <a:stretch>
              <a:fillRect l="-26023" t="-650000" r="-32653" b="-1579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Picture Placeholder: Left">
            <a:extLst>
              <a:ext uri="{FF2B5EF4-FFF2-40B4-BE49-F238E27FC236}">
                <a16:creationId xmlns:a16="http://schemas.microsoft.com/office/drawing/2014/main" id="{12D3AF12-B875-4313-8ACF-7AA3D6598788}"/>
              </a:ext>
            </a:extLst>
          </p:cNvPr>
          <p:cNvSpPr>
            <a:spLocks noGrp="1"/>
          </p:cNvSpPr>
          <p:nvPr>
            <p:ph type="pic" sz="quarter" idx="12" hasCustomPrompt="1"/>
          </p:nvPr>
        </p:nvSpPr>
        <p:spPr>
          <a:xfrm>
            <a:off x="609600" y="4572000"/>
            <a:ext cx="2971800" cy="1371600"/>
          </a:xfrm>
          <a:prstGeom prst="rect">
            <a:avLst/>
          </a:prstGeom>
          <a:solidFill>
            <a:schemeClr val="tx1"/>
          </a:solidFill>
        </p:spPr>
        <p:txBody>
          <a:bodyPr/>
          <a:lstStyle>
            <a:lvl1pPr marL="0" indent="0">
              <a:buNone/>
              <a:defRPr/>
            </a:lvl1pPr>
          </a:lstStyle>
          <a:p>
            <a:r>
              <a:rPr lang="en-US"/>
              <a:t> </a:t>
            </a:r>
          </a:p>
        </p:txBody>
      </p:sp>
      <p:sp>
        <p:nvSpPr>
          <p:cNvPr id="15" name="Picture Placeholder: Middle">
            <a:extLst>
              <a:ext uri="{FF2B5EF4-FFF2-40B4-BE49-F238E27FC236}">
                <a16:creationId xmlns:a16="http://schemas.microsoft.com/office/drawing/2014/main" id="{A4DEC3E8-B0D2-4D8C-91FB-C4172D1FC7F5}"/>
              </a:ext>
            </a:extLst>
          </p:cNvPr>
          <p:cNvSpPr>
            <a:spLocks noGrp="1"/>
          </p:cNvSpPr>
          <p:nvPr>
            <p:ph type="pic" sz="quarter" idx="13" hasCustomPrompt="1"/>
          </p:nvPr>
        </p:nvSpPr>
        <p:spPr>
          <a:xfrm>
            <a:off x="3697356" y="4572000"/>
            <a:ext cx="2971800" cy="1371600"/>
          </a:xfrm>
          <a:prstGeom prst="rect">
            <a:avLst/>
          </a:prstGeom>
          <a:solidFill>
            <a:schemeClr val="tx1"/>
          </a:solidFill>
        </p:spPr>
        <p:txBody>
          <a:bodyPr/>
          <a:lstStyle>
            <a:lvl1pPr marL="0" indent="0">
              <a:buNone/>
              <a:defRPr/>
            </a:lvl1pPr>
          </a:lstStyle>
          <a:p>
            <a:r>
              <a:rPr lang="en-US"/>
              <a:t> </a:t>
            </a:r>
          </a:p>
        </p:txBody>
      </p:sp>
      <p:sp>
        <p:nvSpPr>
          <p:cNvPr id="16" name="Image Placeholder: Right">
            <a:extLst>
              <a:ext uri="{FF2B5EF4-FFF2-40B4-BE49-F238E27FC236}">
                <a16:creationId xmlns:a16="http://schemas.microsoft.com/office/drawing/2014/main" id="{D3D88C81-C712-49A8-8892-9F74A628C6CD}"/>
              </a:ext>
            </a:extLst>
          </p:cNvPr>
          <p:cNvSpPr>
            <a:spLocks noGrp="1"/>
          </p:cNvSpPr>
          <p:nvPr>
            <p:ph type="pic" sz="quarter" idx="14" hasCustomPrompt="1"/>
          </p:nvPr>
        </p:nvSpPr>
        <p:spPr>
          <a:xfrm>
            <a:off x="6785113" y="4572000"/>
            <a:ext cx="2971800" cy="1371600"/>
          </a:xfrm>
          <a:prstGeom prst="rect">
            <a:avLst/>
          </a:prstGeom>
          <a:solidFill>
            <a:schemeClr val="tx1"/>
          </a:solidFill>
        </p:spPr>
        <p:txBody>
          <a:bodyPr/>
          <a:lstStyle>
            <a:lvl1pPr marL="0" indent="0">
              <a:buNone/>
              <a:defRPr/>
            </a:lvl1pPr>
          </a:lstStyle>
          <a:p>
            <a:r>
              <a:rPr lang="en-US"/>
              <a:t> </a:t>
            </a:r>
          </a:p>
        </p:txBody>
      </p:sp>
      <p:sp>
        <p:nvSpPr>
          <p:cNvPr id="9" name="Slide Number Placeholder">
            <a:extLst>
              <a:ext uri="{FF2B5EF4-FFF2-40B4-BE49-F238E27FC236}">
                <a16:creationId xmlns:a16="http://schemas.microsoft.com/office/drawing/2014/main" id="{7646BD80-FC0A-4D66-A89B-BC6486D5E009}"/>
              </a:ext>
            </a:extLst>
          </p:cNvPr>
          <p:cNvSpPr>
            <a:spLocks noGrp="1"/>
          </p:cNvSpPr>
          <p:nvPr>
            <p:ph type="sldNum" sz="quarter" idx="4"/>
          </p:nvPr>
        </p:nvSpPr>
        <p:spPr>
          <a:xfrm>
            <a:off x="11154484" y="6492876"/>
            <a:ext cx="426619" cy="365125"/>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111543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esentation Cover - Option 4, no Placeholders">
    <p:spTree>
      <p:nvGrpSpPr>
        <p:cNvPr id="1" name=""/>
        <p:cNvGrpSpPr/>
        <p:nvPr/>
      </p:nvGrpSpPr>
      <p:grpSpPr>
        <a:xfrm>
          <a:off x="0" y="0"/>
          <a:ext cx="0" cy="0"/>
          <a:chOff x="0" y="0"/>
          <a:chExt cx="0" cy="0"/>
        </a:xfrm>
      </p:grpSpPr>
      <p:sp>
        <p:nvSpPr>
          <p:cNvPr id="23" name="Background: White Wipeout">
            <a:extLst>
              <a:ext uri="{FF2B5EF4-FFF2-40B4-BE49-F238E27FC236}">
                <a16:creationId xmlns:a16="http://schemas.microsoft.com/office/drawing/2014/main" id="{9CF902DB-A62D-4184-ADF5-EC56969E0979}"/>
              </a:ext>
              <a:ext uri="{C183D7F6-B498-43B3-948B-1728B52AA6E4}">
                <adec:decorative xmlns:adec="http://schemas.microsoft.com/office/drawing/2017/decorative" val="1"/>
              </a:ext>
            </a:extLst>
          </p:cNvPr>
          <p:cNvSpPr/>
          <p:nvPr/>
        </p:nvSpPr>
        <p:spPr>
          <a:xfrm>
            <a:off x="0" y="0"/>
            <a:ext cx="12185446" cy="649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ue Footer Bar">
            <a:extLst>
              <a:ext uri="{FF2B5EF4-FFF2-40B4-BE49-F238E27FC236}">
                <a16:creationId xmlns:a16="http://schemas.microsoft.com/office/drawing/2014/main" id="{1EF31C21-72CE-424F-8B8F-9DA4631D2B16}"/>
              </a:ext>
              <a:ext uri="{C183D7F6-B498-43B3-948B-1728B52AA6E4}">
                <adec:decorative xmlns:adec="http://schemas.microsoft.com/office/drawing/2017/decorative" val="1"/>
              </a:ext>
            </a:extLst>
          </p:cNvPr>
          <p:cNvSpPr/>
          <p:nvPr/>
        </p:nvSpPr>
        <p:spPr>
          <a:xfrm>
            <a:off x="0" y="6324599"/>
            <a:ext cx="12192000" cy="533401"/>
          </a:xfrm>
          <a:prstGeom prst="rect">
            <a:avLst/>
          </a:prstGeom>
          <a:gradFill>
            <a:gsLst>
              <a:gs pos="25000">
                <a:srgbClr val="00234E"/>
              </a:gs>
              <a:gs pos="100000">
                <a:srgbClr val="00347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etra Tech Logo" descr="This is a logo for the engineering firm Tetra Tech. It consists of a blue rectangle with rounded edges containing a blue uppercase T and a blue lowercase t in block font on a white background. To the right, the words &quot;Tetra Tech&quot; appear in block font as well.">
            <a:extLst>
              <a:ext uri="{FF2B5EF4-FFF2-40B4-BE49-F238E27FC236}">
                <a16:creationId xmlns:a16="http://schemas.microsoft.com/office/drawing/2014/main" id="{4F5ACB5A-8CA7-42EC-8741-34F9C64C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520" y="1097280"/>
            <a:ext cx="2133600" cy="561474"/>
          </a:xfrm>
          <a:prstGeom prst="rect">
            <a:avLst/>
          </a:prstGeom>
        </p:spPr>
      </p:pic>
      <p:sp>
        <p:nvSpPr>
          <p:cNvPr id="3" name="Title Placeholder">
            <a:extLst>
              <a:ext uri="{FF2B5EF4-FFF2-40B4-BE49-F238E27FC236}">
                <a16:creationId xmlns:a16="http://schemas.microsoft.com/office/drawing/2014/main" id="{52D5CF0D-57B2-4D03-994C-E7CD7D209D43}"/>
              </a:ext>
            </a:extLst>
          </p:cNvPr>
          <p:cNvSpPr>
            <a:spLocks noGrp="1"/>
          </p:cNvSpPr>
          <p:nvPr>
            <p:ph type="title" hasCustomPrompt="1"/>
          </p:nvPr>
        </p:nvSpPr>
        <p:spPr>
          <a:xfrm>
            <a:off x="7406640" y="2286000"/>
            <a:ext cx="4114800" cy="1828800"/>
          </a:xfrm>
        </p:spPr>
        <p:txBody>
          <a:bodyPr>
            <a:normAutofit/>
          </a:bodyPr>
          <a:lstStyle>
            <a:lvl1pPr>
              <a:defRPr lang="en-US" sz="4400" b="1" kern="1200" dirty="0">
                <a:solidFill>
                  <a:schemeClr val="tx2"/>
                </a:solidFill>
                <a:latin typeface="+mn-lt"/>
                <a:ea typeface="Source Sans Pro" panose="020B0503030403020204" pitchFamily="34" charset="0"/>
                <a:cs typeface="+mn-cs"/>
              </a:defRPr>
            </a:lvl1pPr>
          </a:lstStyle>
          <a:p>
            <a:r>
              <a:rPr lang="en-US"/>
              <a:t>Title / Project</a:t>
            </a:r>
          </a:p>
        </p:txBody>
      </p:sp>
      <p:sp>
        <p:nvSpPr>
          <p:cNvPr id="14" name="Text Placeholder: Presenters">
            <a:extLst>
              <a:ext uri="{FF2B5EF4-FFF2-40B4-BE49-F238E27FC236}">
                <a16:creationId xmlns:a16="http://schemas.microsoft.com/office/drawing/2014/main" id="{1DAD78C8-76D5-4045-8D87-FF38CE7CDABC}"/>
              </a:ext>
            </a:extLst>
          </p:cNvPr>
          <p:cNvSpPr>
            <a:spLocks noGrp="1"/>
          </p:cNvSpPr>
          <p:nvPr>
            <p:ph type="body" sz="quarter" idx="13" hasCustomPrompt="1"/>
          </p:nvPr>
        </p:nvSpPr>
        <p:spPr>
          <a:xfrm>
            <a:off x="7406640" y="4297680"/>
            <a:ext cx="4114800" cy="457200"/>
          </a:xfrm>
          <a:prstGeom prst="rect">
            <a:avLst/>
          </a:prstGeom>
        </p:spPr>
        <p:txBody>
          <a:bodyPr>
            <a:noAutofit/>
          </a:bodyPr>
          <a:lstStyle>
            <a:lvl1pPr marL="91440" indent="0">
              <a:buNone/>
              <a:defRPr sz="1800" b="1">
                <a:solidFill>
                  <a:schemeClr val="tx2"/>
                </a:solidFill>
                <a:latin typeface="+mn-lt"/>
              </a:defRPr>
            </a:lvl1pPr>
          </a:lstStyle>
          <a:p>
            <a:pPr lvl="0"/>
            <a:r>
              <a:rPr lang="en-US"/>
              <a:t>Presenter(s)</a:t>
            </a:r>
          </a:p>
        </p:txBody>
      </p:sp>
      <p:sp>
        <p:nvSpPr>
          <p:cNvPr id="15" name="Text Placeholder: Date">
            <a:extLst>
              <a:ext uri="{FF2B5EF4-FFF2-40B4-BE49-F238E27FC236}">
                <a16:creationId xmlns:a16="http://schemas.microsoft.com/office/drawing/2014/main" id="{3D355539-3454-4C24-9CB0-2CD76B3F198B}"/>
              </a:ext>
            </a:extLst>
          </p:cNvPr>
          <p:cNvSpPr>
            <a:spLocks noGrp="1"/>
          </p:cNvSpPr>
          <p:nvPr>
            <p:ph type="body" sz="quarter" idx="14" hasCustomPrompt="1"/>
          </p:nvPr>
        </p:nvSpPr>
        <p:spPr>
          <a:xfrm>
            <a:off x="7406640" y="4754879"/>
            <a:ext cx="4114800" cy="457200"/>
          </a:xfrm>
          <a:prstGeom prst="rect">
            <a:avLst/>
          </a:prstGeom>
        </p:spPr>
        <p:txBody>
          <a:bodyPr>
            <a:normAutofit/>
          </a:bodyPr>
          <a:lstStyle>
            <a:lvl1pPr marL="91440" indent="0">
              <a:buNone/>
              <a:defRPr sz="1400" b="0">
                <a:solidFill>
                  <a:schemeClr val="tx2"/>
                </a:solidFill>
                <a:latin typeface="+mj-lt"/>
                <a:ea typeface="Source Sans Pro Semibold" panose="020B0603030403020204" pitchFamily="34" charset="0"/>
              </a:defRPr>
            </a:lvl1pPr>
          </a:lstStyle>
          <a:p>
            <a:pPr lvl="0"/>
            <a:r>
              <a:rPr lang="en-US"/>
              <a:t>Date and/or Title and/or Project</a:t>
            </a:r>
          </a:p>
        </p:txBody>
      </p:sp>
      <p:pic>
        <p:nvPicPr>
          <p:cNvPr id="17" name="Rainbow Background Matte">
            <a:extLst>
              <a:ext uri="{FF2B5EF4-FFF2-40B4-BE49-F238E27FC236}">
                <a16:creationId xmlns:a16="http://schemas.microsoft.com/office/drawing/2014/main" id="{93A6D0CA-8861-4222-B592-AF17A7069C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 y="838200"/>
            <a:ext cx="3568883" cy="1371600"/>
          </a:xfrm>
          <a:prstGeom prst="rect">
            <a:avLst/>
          </a:prstGeom>
        </p:spPr>
      </p:pic>
      <p:sp>
        <p:nvSpPr>
          <p:cNvPr id="4" name="Picture Placeholder: Left">
            <a:extLst>
              <a:ext uri="{FF2B5EF4-FFF2-40B4-BE49-F238E27FC236}">
                <a16:creationId xmlns:a16="http://schemas.microsoft.com/office/drawing/2014/main" id="{E8E6B7CC-D974-EAA1-C8D6-D9468414C0D3}"/>
              </a:ext>
            </a:extLst>
          </p:cNvPr>
          <p:cNvSpPr>
            <a:spLocks noGrp="1"/>
          </p:cNvSpPr>
          <p:nvPr>
            <p:ph type="pic" sz="quarter" idx="15" hasCustomPrompt="1"/>
          </p:nvPr>
        </p:nvSpPr>
        <p:spPr>
          <a:xfrm>
            <a:off x="-5558" y="1112838"/>
            <a:ext cx="4654550" cy="4419600"/>
          </a:xfrm>
          <a:solidFill>
            <a:schemeClr val="tx1"/>
          </a:solidFill>
          <a:ln>
            <a:noFill/>
          </a:ln>
        </p:spPr>
        <p:txBody>
          <a:bodyPr/>
          <a:lstStyle>
            <a:lvl1pPr marL="0" indent="0">
              <a:buNone/>
              <a:defRPr/>
            </a:lvl1pPr>
          </a:lstStyle>
          <a:p>
            <a:r>
              <a:rPr lang="en-US"/>
              <a:t> </a:t>
            </a:r>
          </a:p>
        </p:txBody>
      </p:sp>
      <p:sp>
        <p:nvSpPr>
          <p:cNvPr id="8" name="Picture Placeholder: Top Right">
            <a:extLst>
              <a:ext uri="{FF2B5EF4-FFF2-40B4-BE49-F238E27FC236}">
                <a16:creationId xmlns:a16="http://schemas.microsoft.com/office/drawing/2014/main" id="{3BBADB8F-1579-AF93-F74A-98F5DF97868B}"/>
              </a:ext>
            </a:extLst>
          </p:cNvPr>
          <p:cNvSpPr>
            <a:spLocks noGrp="1"/>
          </p:cNvSpPr>
          <p:nvPr>
            <p:ph type="pic" sz="quarter" idx="17" hasCustomPrompt="1"/>
          </p:nvPr>
        </p:nvSpPr>
        <p:spPr>
          <a:xfrm>
            <a:off x="4733130" y="1112838"/>
            <a:ext cx="2430461" cy="2057400"/>
          </a:xfrm>
          <a:prstGeom prst="round1Rect">
            <a:avLst>
              <a:gd name="adj" fmla="val 5319"/>
            </a:avLst>
          </a:prstGeom>
          <a:solidFill>
            <a:schemeClr val="tx1"/>
          </a:solidFill>
        </p:spPr>
        <p:txBody>
          <a:bodyPr/>
          <a:lstStyle>
            <a:lvl1pPr marL="0" indent="0">
              <a:buNone/>
              <a:defRPr/>
            </a:lvl1pPr>
          </a:lstStyle>
          <a:p>
            <a:r>
              <a:rPr lang="en-US"/>
              <a:t> </a:t>
            </a:r>
          </a:p>
        </p:txBody>
      </p:sp>
      <p:sp>
        <p:nvSpPr>
          <p:cNvPr id="6" name="Picture Placeholder: Bottom Right">
            <a:extLst>
              <a:ext uri="{FF2B5EF4-FFF2-40B4-BE49-F238E27FC236}">
                <a16:creationId xmlns:a16="http://schemas.microsoft.com/office/drawing/2014/main" id="{648AA993-F359-87F8-26D1-7D323DFDAA8E}"/>
              </a:ext>
            </a:extLst>
          </p:cNvPr>
          <p:cNvSpPr>
            <a:spLocks noGrp="1"/>
          </p:cNvSpPr>
          <p:nvPr>
            <p:ph type="pic" sz="quarter" idx="16" hasCustomPrompt="1"/>
          </p:nvPr>
        </p:nvSpPr>
        <p:spPr>
          <a:xfrm>
            <a:off x="4733129" y="3230299"/>
            <a:ext cx="2430463" cy="2302139"/>
          </a:xfrm>
          <a:prstGeom prst="rect">
            <a:avLst/>
          </a:prstGeom>
          <a:solidFill>
            <a:schemeClr val="tx1"/>
          </a:solidFill>
        </p:spPr>
        <p:txBody>
          <a:bodyPr/>
          <a:lstStyle>
            <a:lvl1pPr marL="0" indent="0">
              <a:buNone/>
              <a:defRPr/>
            </a:lvl1pPr>
          </a:lstStyle>
          <a:p>
            <a:r>
              <a:rPr lang="en-US"/>
              <a:t> </a:t>
            </a:r>
          </a:p>
        </p:txBody>
      </p:sp>
      <p:pic>
        <p:nvPicPr>
          <p:cNvPr id="22" name="Tagline: Leading with Science" descr="This image contains a Tetra Tech tagline: &quot;Leading with Science.&quot;">
            <a:extLst>
              <a:ext uri="{FF2B5EF4-FFF2-40B4-BE49-F238E27FC236}">
                <a16:creationId xmlns:a16="http://schemas.microsoft.com/office/drawing/2014/main" id="{7D0B5946-2B0A-4967-9C9E-672C680A5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6492875"/>
            <a:ext cx="1526542" cy="165295"/>
          </a:xfrm>
          <a:prstGeom prst="rect">
            <a:avLst/>
          </a:prstGeom>
        </p:spPr>
      </p:pic>
      <p:pic>
        <p:nvPicPr>
          <p:cNvPr id="7" name="Picture 6">
            <a:extLst>
              <a:ext uri="{FF2B5EF4-FFF2-40B4-BE49-F238E27FC236}">
                <a16:creationId xmlns:a16="http://schemas.microsoft.com/office/drawing/2014/main" id="{86694268-374A-13C0-41A4-2C218AB6CBB8}"/>
              </a:ext>
            </a:extLst>
          </p:cNvPr>
          <p:cNvPicPr>
            <a:picLocks noChangeAspect="1"/>
          </p:cNvPicPr>
          <p:nvPr userDrawn="1"/>
        </p:nvPicPr>
        <p:blipFill>
          <a:blip r:embed="rId5"/>
          <a:stretch>
            <a:fillRect/>
          </a:stretch>
        </p:blipFill>
        <p:spPr>
          <a:xfrm>
            <a:off x="7589520" y="330635"/>
            <a:ext cx="1408298" cy="566977"/>
          </a:xfrm>
          <a:prstGeom prst="rect">
            <a:avLst/>
          </a:prstGeom>
        </p:spPr>
      </p:pic>
    </p:spTree>
    <p:extLst>
      <p:ext uri="{BB962C8B-B14F-4D97-AF65-F5344CB8AC3E}">
        <p14:creationId xmlns:p14="http://schemas.microsoft.com/office/powerpoint/2010/main" val="395663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with Images">
    <p:spTree>
      <p:nvGrpSpPr>
        <p:cNvPr id="1" name=""/>
        <p:cNvGrpSpPr/>
        <p:nvPr/>
      </p:nvGrpSpPr>
      <p:grpSpPr>
        <a:xfrm>
          <a:off x="0" y="0"/>
          <a:ext cx="0" cy="0"/>
          <a:chOff x="0" y="0"/>
          <a:chExt cx="0" cy="0"/>
        </a:xfrm>
      </p:grpSpPr>
      <p:sp>
        <p:nvSpPr>
          <p:cNvPr id="13" name="White Background Wipeout">
            <a:extLst>
              <a:ext uri="{FF2B5EF4-FFF2-40B4-BE49-F238E27FC236}">
                <a16:creationId xmlns:a16="http://schemas.microsoft.com/office/drawing/2014/main" id="{FEE6A019-3CCD-4D6D-A224-4B7CEA969D9C}"/>
              </a:ext>
              <a:ext uri="{C183D7F6-B498-43B3-948B-1728B52AA6E4}">
                <adec:decorative xmlns:adec="http://schemas.microsoft.com/office/drawing/2017/decorative" val="1"/>
              </a:ext>
            </a:extLst>
          </p:cNvPr>
          <p:cNvSpPr/>
          <p:nvPr/>
        </p:nvSpPr>
        <p:spPr>
          <a:xfrm>
            <a:off x="0" y="-2203"/>
            <a:ext cx="12185446" cy="6492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rey Keystone">
            <a:extLst>
              <a:ext uri="{FF2B5EF4-FFF2-40B4-BE49-F238E27FC236}">
                <a16:creationId xmlns:a16="http://schemas.microsoft.com/office/drawing/2014/main" id="{9734242F-E362-46F3-A92E-30E75CD7D571}"/>
              </a:ext>
              <a:ext uri="{C183D7F6-B498-43B3-948B-1728B52AA6E4}">
                <adec:decorative xmlns:adec="http://schemas.microsoft.com/office/drawing/2017/decorative" val="1"/>
              </a:ext>
            </a:extLst>
          </p:cNvPr>
          <p:cNvSpPr/>
          <p:nvPr/>
        </p:nvSpPr>
        <p:spPr>
          <a:xfrm>
            <a:off x="8033324" y="2667022"/>
            <a:ext cx="2857727" cy="2857727"/>
          </a:xfrm>
          <a:prstGeom prst="roundRect">
            <a:avLst>
              <a:gd name="adj" fmla="val 10980"/>
            </a:avLst>
          </a:prstGeom>
          <a:noFill/>
          <a:ln w="120650">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ainbow Background Matte">
            <a:extLst>
              <a:ext uri="{FF2B5EF4-FFF2-40B4-BE49-F238E27FC236}">
                <a16:creationId xmlns:a16="http://schemas.microsoft.com/office/drawing/2014/main" id="{AF1705A3-B1EA-4523-8733-48125C29B5BF}"/>
              </a:ext>
              <a:ext uri="{C183D7F6-B498-43B3-948B-1728B52AA6E4}">
                <adec:decorative xmlns:adec="http://schemas.microsoft.com/office/drawing/2017/decorative" val="1"/>
              </a:ext>
            </a:extLst>
          </p:cNvPr>
          <p:cNvSpPr/>
          <p:nvPr/>
        </p:nvSpPr>
        <p:spPr>
          <a:xfrm>
            <a:off x="1" y="0"/>
            <a:ext cx="4953000" cy="5105400"/>
          </a:xfrm>
          <a:prstGeom prst="rect">
            <a:avLst/>
          </a:prstGeom>
          <a:blipFill>
            <a:blip r:embed="rId2"/>
            <a:srcRect/>
            <a:stretch>
              <a:fillRect l="-82471" t="-21657" r="-57444" b="-176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ue Background Matte">
            <a:extLst>
              <a:ext uri="{FF2B5EF4-FFF2-40B4-BE49-F238E27FC236}">
                <a16:creationId xmlns:a16="http://schemas.microsoft.com/office/drawing/2014/main" id="{27B1B590-9246-4997-9422-6F13A832E58B}"/>
              </a:ext>
              <a:ext uri="{C183D7F6-B498-43B3-948B-1728B52AA6E4}">
                <adec:decorative xmlns:adec="http://schemas.microsoft.com/office/drawing/2017/decorative" val="1"/>
              </a:ext>
            </a:extLst>
          </p:cNvPr>
          <p:cNvSpPr/>
          <p:nvPr/>
        </p:nvSpPr>
        <p:spPr>
          <a:xfrm>
            <a:off x="5486400" y="3505178"/>
            <a:ext cx="3810000" cy="2346085"/>
          </a:xfrm>
          <a:prstGeom prst="round1Rect">
            <a:avLst>
              <a:gd name="adj" fmla="val 3610"/>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etra Tech Logo" descr="This is a logo for the engineering firm Tetra Tech. It consists of a blue rectangle with rounded edges containing a blue uppercase T and a blue lowercase t in block font on a white background. To the right, the words &quot;Tetra Tech&quot; appear in block font as well.">
            <a:extLst>
              <a:ext uri="{FF2B5EF4-FFF2-40B4-BE49-F238E27FC236}">
                <a16:creationId xmlns:a16="http://schemas.microsoft.com/office/drawing/2014/main" id="{624DD46E-6D75-4F38-ABFA-79238BAF9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560" y="1371600"/>
            <a:ext cx="2133600" cy="561474"/>
          </a:xfrm>
          <a:prstGeom prst="rect">
            <a:avLst/>
          </a:prstGeom>
        </p:spPr>
      </p:pic>
      <p:sp>
        <p:nvSpPr>
          <p:cNvPr id="10" name="Text Placeholder: Section Number">
            <a:extLst>
              <a:ext uri="{FF2B5EF4-FFF2-40B4-BE49-F238E27FC236}">
                <a16:creationId xmlns:a16="http://schemas.microsoft.com/office/drawing/2014/main" id="{60D51095-95E8-4C08-AFAD-6076E140B331}"/>
              </a:ext>
            </a:extLst>
          </p:cNvPr>
          <p:cNvSpPr>
            <a:spLocks noGrp="1"/>
          </p:cNvSpPr>
          <p:nvPr>
            <p:ph type="body" sz="quarter" idx="13" hasCustomPrompt="1"/>
          </p:nvPr>
        </p:nvSpPr>
        <p:spPr>
          <a:xfrm>
            <a:off x="5715000" y="3657600"/>
            <a:ext cx="2743200" cy="685800"/>
          </a:xfrm>
          <a:prstGeom prst="rect">
            <a:avLst/>
          </a:prstGeom>
        </p:spPr>
        <p:txBody>
          <a:bodyPr>
            <a:normAutofit/>
          </a:bodyPr>
          <a:lstStyle>
            <a:lvl1pPr marL="91440" indent="0">
              <a:buNone/>
              <a:defRPr sz="3200" b="0">
                <a:solidFill>
                  <a:schemeClr val="bg1"/>
                </a:solidFill>
                <a:latin typeface="+mj-lt"/>
              </a:defRPr>
            </a:lvl1pPr>
          </a:lstStyle>
          <a:p>
            <a:pPr lvl="0"/>
            <a:r>
              <a:rPr lang="en-US"/>
              <a:t>Section #</a:t>
            </a:r>
          </a:p>
        </p:txBody>
      </p:sp>
      <p:sp>
        <p:nvSpPr>
          <p:cNvPr id="2" name="Title Placeholder">
            <a:extLst>
              <a:ext uri="{FF2B5EF4-FFF2-40B4-BE49-F238E27FC236}">
                <a16:creationId xmlns:a16="http://schemas.microsoft.com/office/drawing/2014/main" id="{1354BA2D-65AE-4B05-A879-373529EB604C}"/>
              </a:ext>
            </a:extLst>
          </p:cNvPr>
          <p:cNvSpPr>
            <a:spLocks noGrp="1"/>
          </p:cNvSpPr>
          <p:nvPr>
            <p:ph type="title" hasCustomPrompt="1"/>
          </p:nvPr>
        </p:nvSpPr>
        <p:spPr>
          <a:xfrm>
            <a:off x="4151376" y="4562856"/>
            <a:ext cx="8046720" cy="960120"/>
          </a:xfrm>
          <a:prstGeom prst="snipRoundRect">
            <a:avLst>
              <a:gd name="adj1" fmla="val 16667"/>
              <a:gd name="adj2" fmla="val 0"/>
            </a:avLst>
          </a:prstGeom>
          <a:solidFill>
            <a:schemeClr val="tx1"/>
          </a:solidFill>
        </p:spPr>
        <p:txBody>
          <a:bodyPr>
            <a:normAutofit/>
          </a:bodyPr>
          <a:lstStyle>
            <a:lvl1pPr>
              <a:tabLst/>
              <a:defRPr lang="en-US" sz="4400" b="1" kern="1200" dirty="0">
                <a:solidFill>
                  <a:schemeClr val="tx2"/>
                </a:solidFill>
                <a:latin typeface="+mn-lt"/>
                <a:ea typeface="Source Sans Pro" panose="020B0503030403020204" pitchFamily="34" charset="0"/>
                <a:cs typeface="+mn-cs"/>
              </a:defRPr>
            </a:lvl1pPr>
          </a:lstStyle>
          <a:p>
            <a:r>
              <a:rPr lang="en-US"/>
              <a:t>Section Title</a:t>
            </a:r>
          </a:p>
        </p:txBody>
      </p:sp>
      <p:sp>
        <p:nvSpPr>
          <p:cNvPr id="25" name="Picture Placeholder: Left">
            <a:extLst>
              <a:ext uri="{FF2B5EF4-FFF2-40B4-BE49-F238E27FC236}">
                <a16:creationId xmlns:a16="http://schemas.microsoft.com/office/drawing/2014/main" id="{55572E7D-F0AB-46C3-B9DD-31B105738DFA}"/>
              </a:ext>
            </a:extLst>
          </p:cNvPr>
          <p:cNvSpPr>
            <a:spLocks noGrp="1"/>
          </p:cNvSpPr>
          <p:nvPr>
            <p:ph type="pic" sz="quarter" idx="14" hasCustomPrompt="1"/>
          </p:nvPr>
        </p:nvSpPr>
        <p:spPr>
          <a:xfrm>
            <a:off x="685800" y="521208"/>
            <a:ext cx="4800601" cy="5330952"/>
          </a:xfrm>
          <a:custGeom>
            <a:avLst/>
            <a:gdLst>
              <a:gd name="connsiteX0" fmla="*/ 0 w 4800601"/>
              <a:gd name="connsiteY0" fmla="*/ 0 h 5330952"/>
              <a:gd name="connsiteX1" fmla="*/ 4643428 w 4800601"/>
              <a:gd name="connsiteY1" fmla="*/ 0 h 5330952"/>
              <a:gd name="connsiteX2" fmla="*/ 4800601 w 4800601"/>
              <a:gd name="connsiteY2" fmla="*/ 157172 h 5330952"/>
              <a:gd name="connsiteX3" fmla="*/ 4800601 w 4800601"/>
              <a:gd name="connsiteY3" fmla="*/ 4049205 h 5330952"/>
              <a:gd name="connsiteX4" fmla="*/ 3632468 w 4800601"/>
              <a:gd name="connsiteY4" fmla="*/ 4049205 h 5330952"/>
              <a:gd name="connsiteX5" fmla="*/ 3473450 w 4800601"/>
              <a:gd name="connsiteY5" fmla="*/ 4208223 h 5330952"/>
              <a:gd name="connsiteX6" fmla="*/ 3473450 w 4800601"/>
              <a:gd name="connsiteY6" fmla="*/ 5003292 h 5330952"/>
              <a:gd name="connsiteX7" fmla="*/ 4800601 w 4800601"/>
              <a:gd name="connsiteY7" fmla="*/ 5003292 h 5330952"/>
              <a:gd name="connsiteX8" fmla="*/ 4800601 w 4800601"/>
              <a:gd name="connsiteY8" fmla="*/ 5330952 h 5330952"/>
              <a:gd name="connsiteX9" fmla="*/ 0 w 4800601"/>
              <a:gd name="connsiteY9" fmla="*/ 5330952 h 5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01" h="5330952">
                <a:moveTo>
                  <a:pt x="0" y="0"/>
                </a:moveTo>
                <a:lnTo>
                  <a:pt x="4643428" y="0"/>
                </a:lnTo>
                <a:cubicBezTo>
                  <a:pt x="4730232" y="0"/>
                  <a:pt x="4800601" y="70368"/>
                  <a:pt x="4800601" y="157172"/>
                </a:cubicBezTo>
                <a:lnTo>
                  <a:pt x="4800601" y="4049205"/>
                </a:lnTo>
                <a:lnTo>
                  <a:pt x="3632468" y="4049205"/>
                </a:lnTo>
                <a:cubicBezTo>
                  <a:pt x="3544645" y="4049205"/>
                  <a:pt x="3473450" y="4120400"/>
                  <a:pt x="3473450" y="4208223"/>
                </a:cubicBezTo>
                <a:lnTo>
                  <a:pt x="3473450" y="5003292"/>
                </a:lnTo>
                <a:lnTo>
                  <a:pt x="4800601" y="5003292"/>
                </a:lnTo>
                <a:lnTo>
                  <a:pt x="4800601" y="5330952"/>
                </a:lnTo>
                <a:lnTo>
                  <a:pt x="0" y="5330952"/>
                </a:lnTo>
                <a:close/>
              </a:path>
            </a:pathLst>
          </a:custGeom>
          <a:solidFill>
            <a:schemeClr val="tx1"/>
          </a:solidFill>
        </p:spPr>
        <p:txBody>
          <a:bodyPr wrap="square">
            <a:noAutofit/>
          </a:bodyPr>
          <a:lstStyle>
            <a:lvl1pPr marL="0" indent="0">
              <a:buNone/>
              <a:defRPr/>
            </a:lvl1pPr>
          </a:lstStyle>
          <a:p>
            <a:r>
              <a:rPr lang="en-US"/>
              <a:t> </a:t>
            </a:r>
          </a:p>
        </p:txBody>
      </p:sp>
      <p:sp>
        <p:nvSpPr>
          <p:cNvPr id="21" name="Picture Placeholder: Right">
            <a:extLst>
              <a:ext uri="{FF2B5EF4-FFF2-40B4-BE49-F238E27FC236}">
                <a16:creationId xmlns:a16="http://schemas.microsoft.com/office/drawing/2014/main" id="{A2FAEF15-710B-42E7-AD78-EB39B1368879}"/>
              </a:ext>
            </a:extLst>
          </p:cNvPr>
          <p:cNvSpPr>
            <a:spLocks noGrp="1"/>
          </p:cNvSpPr>
          <p:nvPr>
            <p:ph type="pic" sz="quarter" idx="15" hasCustomPrompt="1"/>
          </p:nvPr>
        </p:nvSpPr>
        <p:spPr>
          <a:xfrm>
            <a:off x="5486400" y="1161288"/>
            <a:ext cx="3127248" cy="2350008"/>
          </a:xfrm>
          <a:prstGeom prst="round1Rect">
            <a:avLst>
              <a:gd name="adj" fmla="val 3274"/>
            </a:avLst>
          </a:prstGeom>
          <a:solidFill>
            <a:schemeClr val="tx1"/>
          </a:solidFill>
        </p:spPr>
        <p:txBody>
          <a:bodyPr/>
          <a:lstStyle>
            <a:lvl1pPr marL="0" indent="0">
              <a:buNone/>
              <a:defRPr/>
            </a:lvl1pPr>
          </a:lstStyle>
          <a:p>
            <a:r>
              <a:rPr lang="en-US"/>
              <a:t> </a:t>
            </a:r>
          </a:p>
        </p:txBody>
      </p:sp>
      <p:sp>
        <p:nvSpPr>
          <p:cNvPr id="22" name="Slide Number Placeholder">
            <a:extLst>
              <a:ext uri="{FF2B5EF4-FFF2-40B4-BE49-F238E27FC236}">
                <a16:creationId xmlns:a16="http://schemas.microsoft.com/office/drawing/2014/main" id="{809802B3-5C11-40B4-9F37-C790C2569A71}"/>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pic>
        <p:nvPicPr>
          <p:cNvPr id="6" name="Picture 5">
            <a:extLst>
              <a:ext uri="{FF2B5EF4-FFF2-40B4-BE49-F238E27FC236}">
                <a16:creationId xmlns:a16="http://schemas.microsoft.com/office/drawing/2014/main" id="{653C299E-28B1-5C94-7C1D-AEA877DD0EBE}"/>
              </a:ext>
            </a:extLst>
          </p:cNvPr>
          <p:cNvPicPr>
            <a:picLocks noChangeAspect="1"/>
          </p:cNvPicPr>
          <p:nvPr userDrawn="1"/>
        </p:nvPicPr>
        <p:blipFill>
          <a:blip r:embed="rId4"/>
          <a:stretch>
            <a:fillRect/>
          </a:stretch>
        </p:blipFill>
        <p:spPr>
          <a:xfrm>
            <a:off x="9052560" y="504151"/>
            <a:ext cx="1408298" cy="566977"/>
          </a:xfrm>
          <a:prstGeom prst="rect">
            <a:avLst/>
          </a:prstGeom>
        </p:spPr>
      </p:pic>
    </p:spTree>
    <p:extLst>
      <p:ext uri="{BB962C8B-B14F-4D97-AF65-F5344CB8AC3E}">
        <p14:creationId xmlns:p14="http://schemas.microsoft.com/office/powerpoint/2010/main" val="224808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mphasis / Highlight Page">
    <p:spTree>
      <p:nvGrpSpPr>
        <p:cNvPr id="1" name=""/>
        <p:cNvGrpSpPr/>
        <p:nvPr/>
      </p:nvGrpSpPr>
      <p:grpSpPr>
        <a:xfrm>
          <a:off x="0" y="0"/>
          <a:ext cx="0" cy="0"/>
          <a:chOff x="0" y="0"/>
          <a:chExt cx="0" cy="0"/>
        </a:xfrm>
      </p:grpSpPr>
      <p:sp>
        <p:nvSpPr>
          <p:cNvPr id="16" name="Background: White Wipeout">
            <a:extLst>
              <a:ext uri="{FF2B5EF4-FFF2-40B4-BE49-F238E27FC236}">
                <a16:creationId xmlns:a16="http://schemas.microsoft.com/office/drawing/2014/main" id="{7682D1A6-EA8C-454F-880F-6E1CA2A33914}"/>
              </a:ext>
              <a:ext uri="{C183D7F6-B498-43B3-948B-1728B52AA6E4}">
                <adec:decorative xmlns:adec="http://schemas.microsoft.com/office/drawing/2017/decorative" val="1"/>
              </a:ext>
            </a:extLst>
          </p:cNvPr>
          <p:cNvSpPr/>
          <p:nvPr/>
        </p:nvSpPr>
        <p:spPr>
          <a:xfrm>
            <a:off x="0" y="-1"/>
            <a:ext cx="12192000" cy="4000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arge Blue Footer Bar">
            <a:extLst>
              <a:ext uri="{FF2B5EF4-FFF2-40B4-BE49-F238E27FC236}">
                <a16:creationId xmlns:a16="http://schemas.microsoft.com/office/drawing/2014/main" id="{CA96D26A-8324-4F33-B264-6617F91BDCC7}"/>
              </a:ext>
              <a:ext uri="{C183D7F6-B498-43B3-948B-1728B52AA6E4}">
                <adec:decorative xmlns:adec="http://schemas.microsoft.com/office/drawing/2017/decorative" val="1"/>
              </a:ext>
            </a:extLst>
          </p:cNvPr>
          <p:cNvSpPr/>
          <p:nvPr/>
        </p:nvSpPr>
        <p:spPr>
          <a:xfrm>
            <a:off x="0" y="4000001"/>
            <a:ext cx="12192000" cy="2857999"/>
          </a:xfrm>
          <a:prstGeom prst="rect">
            <a:avLst/>
          </a:prstGeom>
          <a:gradFill>
            <a:gsLst>
              <a:gs pos="25000">
                <a:srgbClr val="00234E"/>
              </a:gs>
              <a:gs pos="100000">
                <a:srgbClr val="00347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ey Keystone">
            <a:extLst>
              <a:ext uri="{FF2B5EF4-FFF2-40B4-BE49-F238E27FC236}">
                <a16:creationId xmlns:a16="http://schemas.microsoft.com/office/drawing/2014/main" id="{3C794B1E-9B48-4F11-B3FA-5A885FC9C73B}"/>
              </a:ext>
              <a:ext uri="{C183D7F6-B498-43B3-948B-1728B52AA6E4}">
                <adec:decorative xmlns:adec="http://schemas.microsoft.com/office/drawing/2017/decorative" val="1"/>
              </a:ext>
            </a:extLst>
          </p:cNvPr>
          <p:cNvSpPr/>
          <p:nvPr/>
        </p:nvSpPr>
        <p:spPr>
          <a:xfrm>
            <a:off x="848958" y="762001"/>
            <a:ext cx="3747701" cy="3556973"/>
          </a:xfrm>
          <a:prstGeom prst="roundRect">
            <a:avLst>
              <a:gd name="adj" fmla="val 4665"/>
            </a:avLst>
          </a:prstGeom>
          <a:noFill/>
          <a:ln w="120650">
            <a:solidFill>
              <a:schemeClr val="bg1">
                <a:lumMod val="85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colored Background Matte">
            <a:extLst>
              <a:ext uri="{FF2B5EF4-FFF2-40B4-BE49-F238E27FC236}">
                <a16:creationId xmlns:a16="http://schemas.microsoft.com/office/drawing/2014/main" id="{AF807304-5363-440D-8A3F-DDBDB2124DB9}"/>
              </a:ext>
              <a:ext uri="{C183D7F6-B498-43B3-948B-1728B52AA6E4}">
                <adec:decorative xmlns:adec="http://schemas.microsoft.com/office/drawing/2017/decorative" val="1"/>
              </a:ext>
            </a:extLst>
          </p:cNvPr>
          <p:cNvSpPr/>
          <p:nvPr/>
        </p:nvSpPr>
        <p:spPr>
          <a:xfrm>
            <a:off x="465235" y="2057400"/>
            <a:ext cx="4034053" cy="4158178"/>
          </a:xfrm>
          <a:prstGeom prst="roundRect">
            <a:avLst>
              <a:gd name="adj" fmla="val 3067"/>
            </a:avLst>
          </a:prstGeom>
          <a:blipFill>
            <a:blip r:embed="rId2"/>
            <a:srcRect/>
            <a:stretch>
              <a:fillRect l="-82471" t="-21657" r="-57444" b="-176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Left">
            <a:extLst>
              <a:ext uri="{FF2B5EF4-FFF2-40B4-BE49-F238E27FC236}">
                <a16:creationId xmlns:a16="http://schemas.microsoft.com/office/drawing/2014/main" id="{E0180A70-BD40-4AD8-8C53-79ED56F55B42}"/>
              </a:ext>
            </a:extLst>
          </p:cNvPr>
          <p:cNvSpPr>
            <a:spLocks noGrp="1"/>
          </p:cNvSpPr>
          <p:nvPr>
            <p:ph type="pic" sz="quarter" idx="12" hasCustomPrompt="1"/>
          </p:nvPr>
        </p:nvSpPr>
        <p:spPr>
          <a:xfrm>
            <a:off x="1234440" y="1143000"/>
            <a:ext cx="4572000" cy="4526280"/>
          </a:xfrm>
          <a:prstGeom prst="round1Rect">
            <a:avLst>
              <a:gd name="adj" fmla="val 3406"/>
            </a:avLst>
          </a:prstGeom>
          <a:solidFill>
            <a:schemeClr val="tx1"/>
          </a:solidFill>
        </p:spPr>
        <p:txBody>
          <a:bodyPr/>
          <a:lstStyle>
            <a:lvl1pPr marL="0" indent="0">
              <a:buNone/>
              <a:defRPr/>
            </a:lvl1pPr>
          </a:lstStyle>
          <a:p>
            <a:r>
              <a:rPr lang="en-US"/>
              <a:t> </a:t>
            </a:r>
          </a:p>
        </p:txBody>
      </p:sp>
      <p:sp>
        <p:nvSpPr>
          <p:cNvPr id="3" name="Text Placeholder: Potential Quote">
            <a:extLst>
              <a:ext uri="{FF2B5EF4-FFF2-40B4-BE49-F238E27FC236}">
                <a16:creationId xmlns:a16="http://schemas.microsoft.com/office/drawing/2014/main" id="{37D77D96-04E7-47D5-8257-547915F269AD}"/>
              </a:ext>
            </a:extLst>
          </p:cNvPr>
          <p:cNvSpPr>
            <a:spLocks noGrp="1"/>
          </p:cNvSpPr>
          <p:nvPr>
            <p:ph type="body" sz="quarter" idx="13" hasCustomPrompt="1"/>
          </p:nvPr>
        </p:nvSpPr>
        <p:spPr>
          <a:xfrm>
            <a:off x="6400800" y="2057400"/>
            <a:ext cx="5257800" cy="1600200"/>
          </a:xfrm>
          <a:prstGeom prst="rect">
            <a:avLst/>
          </a:prstGeom>
        </p:spPr>
        <p:txBody>
          <a:bodyPr anchor="ctr" anchorCtr="0"/>
          <a:lstStyle>
            <a:lvl1pPr marL="0" indent="0">
              <a:buNone/>
              <a:defRPr b="1" i="1">
                <a:solidFill>
                  <a:schemeClr val="accent1"/>
                </a:solidFill>
                <a:latin typeface="+mj-lt"/>
              </a:defRPr>
            </a:lvl1pPr>
          </a:lstStyle>
          <a:p>
            <a:pPr lvl="0"/>
            <a:r>
              <a:rPr lang="en-US"/>
              <a:t>Potential Quote Text</a:t>
            </a:r>
          </a:p>
        </p:txBody>
      </p:sp>
      <p:sp>
        <p:nvSpPr>
          <p:cNvPr id="2" name="Title 1">
            <a:extLst>
              <a:ext uri="{FF2B5EF4-FFF2-40B4-BE49-F238E27FC236}">
                <a16:creationId xmlns:a16="http://schemas.microsoft.com/office/drawing/2014/main" id="{80835311-3478-41C8-A733-68F5AAF6D440}"/>
              </a:ext>
            </a:extLst>
          </p:cNvPr>
          <p:cNvSpPr>
            <a:spLocks noGrp="1"/>
          </p:cNvSpPr>
          <p:nvPr>
            <p:ph type="title" hasCustomPrompt="1"/>
          </p:nvPr>
        </p:nvSpPr>
        <p:spPr>
          <a:xfrm>
            <a:off x="6400800" y="4343400"/>
            <a:ext cx="5257800" cy="1828800"/>
          </a:xfrm>
          <a:prstGeom prst="rect">
            <a:avLst/>
          </a:prstGeom>
        </p:spPr>
        <p:txBody>
          <a:bodyPr anchor="t" anchorCtr="0">
            <a:normAutofit/>
          </a:bodyPr>
          <a:lstStyle>
            <a:lvl1pPr>
              <a:defRPr lang="en-US" sz="2000" b="0" kern="1200" dirty="0">
                <a:solidFill>
                  <a:schemeClr val="bg1"/>
                </a:solidFill>
                <a:latin typeface="+mj-lt"/>
                <a:ea typeface="Source Sans Pro" panose="020B0503030403020204" pitchFamily="34" charset="0"/>
                <a:cs typeface="+mn-cs"/>
              </a:defRPr>
            </a:lvl1pPr>
          </a:lstStyle>
          <a:p>
            <a:r>
              <a:rPr lang="en-US"/>
              <a:t>Potential Descriptive Text</a:t>
            </a:r>
          </a:p>
        </p:txBody>
      </p:sp>
      <p:sp>
        <p:nvSpPr>
          <p:cNvPr id="17" name="Slide Number Placeholder">
            <a:extLst>
              <a:ext uri="{FF2B5EF4-FFF2-40B4-BE49-F238E27FC236}">
                <a16:creationId xmlns:a16="http://schemas.microsoft.com/office/drawing/2014/main" id="{1FA810A2-A6E4-49EA-90B7-CCDAD01A754A}"/>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pic>
        <p:nvPicPr>
          <p:cNvPr id="5" name="Picture 4">
            <a:extLst>
              <a:ext uri="{FF2B5EF4-FFF2-40B4-BE49-F238E27FC236}">
                <a16:creationId xmlns:a16="http://schemas.microsoft.com/office/drawing/2014/main" id="{85474DBE-4E66-93A7-A226-CC81BCA6AFF1}"/>
              </a:ext>
            </a:extLst>
          </p:cNvPr>
          <p:cNvPicPr>
            <a:picLocks noChangeAspect="1"/>
          </p:cNvPicPr>
          <p:nvPr userDrawn="1"/>
        </p:nvPicPr>
        <p:blipFill>
          <a:blip r:embed="rId3"/>
          <a:stretch>
            <a:fillRect/>
          </a:stretch>
        </p:blipFill>
        <p:spPr>
          <a:xfrm>
            <a:off x="10576560" y="118823"/>
            <a:ext cx="1408298" cy="566977"/>
          </a:xfrm>
          <a:prstGeom prst="rect">
            <a:avLst/>
          </a:prstGeom>
        </p:spPr>
      </p:pic>
    </p:spTree>
    <p:extLst>
      <p:ext uri="{BB962C8B-B14F-4D97-AF65-F5344CB8AC3E}">
        <p14:creationId xmlns:p14="http://schemas.microsoft.com/office/powerpoint/2010/main" val="2591855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Layout">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93A79215-7173-48EB-ADAE-981BD33590EB}"/>
              </a:ext>
            </a:extLst>
          </p:cNvPr>
          <p:cNvSpPr>
            <a:spLocks noGrp="1"/>
          </p:cNvSpPr>
          <p:nvPr>
            <p:ph type="title" hasCustomPrompt="1"/>
          </p:nvPr>
        </p:nvSpPr>
        <p:spPr>
          <a:xfrm>
            <a:off x="609601" y="251460"/>
            <a:ext cx="9144000" cy="868680"/>
          </a:xfrm>
        </p:spPr>
        <p:txBody>
          <a:bodyPr/>
          <a:lstStyle>
            <a:lvl1pPr>
              <a:defRPr/>
            </a:lvl1pPr>
          </a:lstStyle>
          <a:p>
            <a:r>
              <a:rPr lang="en-US"/>
              <a:t>Click to add title</a:t>
            </a:r>
          </a:p>
        </p:txBody>
      </p:sp>
      <p:sp>
        <p:nvSpPr>
          <p:cNvPr id="5" name="Content Placeholder: Body"/>
          <p:cNvSpPr>
            <a:spLocks noGrp="1"/>
          </p:cNvSpPr>
          <p:nvPr>
            <p:ph idx="11" hasCustomPrompt="1"/>
          </p:nvPr>
        </p:nvSpPr>
        <p:spPr>
          <a:xfrm>
            <a:off x="609601" y="1371600"/>
            <a:ext cx="10972800" cy="4800600"/>
          </a:xfrm>
          <a:prstGeom prst="rect">
            <a:avLst/>
          </a:prstGeom>
        </p:spPr>
        <p:txBody>
          <a:bodyPr/>
          <a:lstStyle>
            <a:lvl1pPr>
              <a:lnSpc>
                <a:spcPct val="90000"/>
              </a:lnSpc>
              <a:spcAft>
                <a:spcPts val="0"/>
              </a:spcAft>
              <a:defRPr>
                <a:solidFill>
                  <a:schemeClr val="tx2"/>
                </a:solidFill>
                <a:latin typeface="+mn-lt"/>
              </a:defRPr>
            </a:lvl1pPr>
            <a:lvl2pPr>
              <a:lnSpc>
                <a:spcPct val="90000"/>
              </a:lnSpc>
              <a:spcBef>
                <a:spcPts val="500"/>
              </a:spcBef>
              <a:defRPr>
                <a:solidFill>
                  <a:schemeClr val="tx2"/>
                </a:solidFill>
                <a:latin typeface="+mn-lt"/>
              </a:defRPr>
            </a:lvl2pPr>
            <a:lvl3pPr>
              <a:lnSpc>
                <a:spcPct val="90000"/>
              </a:lnSpc>
              <a:defRPr>
                <a:solidFill>
                  <a:schemeClr val="tx2"/>
                </a:solidFill>
                <a:latin typeface="+mn-lt"/>
              </a:defRPr>
            </a:lvl3pPr>
            <a:lvl4pPr>
              <a:lnSpc>
                <a:spcPct val="90000"/>
              </a:lnSpc>
              <a:defRPr>
                <a:solidFill>
                  <a:schemeClr val="tx2"/>
                </a:solidFill>
                <a:latin typeface="+mn-lt"/>
              </a:defRPr>
            </a:lvl4pPr>
            <a:lvl5pPr>
              <a:lnSpc>
                <a:spcPct val="90000"/>
              </a:lnSpc>
              <a:defRPr>
                <a:solidFill>
                  <a:schemeClr val="tx2"/>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a:extLst>
              <a:ext uri="{FF2B5EF4-FFF2-40B4-BE49-F238E27FC236}">
                <a16:creationId xmlns:a16="http://schemas.microsoft.com/office/drawing/2014/main" id="{CBA9B166-899B-407B-A52E-05F03BEE4037}"/>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8576728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 2-Column">
    <p:spTree>
      <p:nvGrpSpPr>
        <p:cNvPr id="1" name=""/>
        <p:cNvGrpSpPr/>
        <p:nvPr/>
      </p:nvGrpSpPr>
      <p:grpSpPr>
        <a:xfrm>
          <a:off x="0" y="0"/>
          <a:ext cx="0" cy="0"/>
          <a:chOff x="0" y="0"/>
          <a:chExt cx="0" cy="0"/>
        </a:xfrm>
      </p:grpSpPr>
      <p:sp>
        <p:nvSpPr>
          <p:cNvPr id="8" name="Title Placeholder"/>
          <p:cNvSpPr>
            <a:spLocks noGrp="1"/>
          </p:cNvSpPr>
          <p:nvPr>
            <p:ph type="title" hasCustomPrompt="1"/>
          </p:nvPr>
        </p:nvSpPr>
        <p:spPr>
          <a:xfrm>
            <a:off x="612648" y="274320"/>
            <a:ext cx="9144000" cy="868680"/>
          </a:xfrm>
          <a:prstGeom prst="rect">
            <a:avLst/>
          </a:prstGeom>
        </p:spPr>
        <p:txBody>
          <a:bodyPr anchor="ctr" anchorCtr="0"/>
          <a:lstStyle>
            <a:lvl1pPr>
              <a:defRPr/>
            </a:lvl1pPr>
          </a:lstStyle>
          <a:p>
            <a:r>
              <a:rPr lang="en-US"/>
              <a:t>Click to add title</a:t>
            </a:r>
          </a:p>
        </p:txBody>
      </p:sp>
      <p:sp>
        <p:nvSpPr>
          <p:cNvPr id="3" name="Content Placeholder: Left Column"/>
          <p:cNvSpPr>
            <a:spLocks noGrp="1"/>
          </p:cNvSpPr>
          <p:nvPr>
            <p:ph idx="1" hasCustomPrompt="1"/>
          </p:nvPr>
        </p:nvSpPr>
        <p:spPr>
          <a:xfrm>
            <a:off x="609600" y="1371600"/>
            <a:ext cx="5181600" cy="4800600"/>
          </a:xfrm>
          <a:prstGeom prst="rect">
            <a:avLst/>
          </a:prstGeom>
        </p:spPr>
        <p:txBody>
          <a:bodyPr/>
          <a:lstStyle>
            <a:lvl1pPr>
              <a:spcAft>
                <a:spcPts val="0"/>
              </a:spcAft>
              <a:defRPr>
                <a:solidFill>
                  <a:schemeClr val="tx2"/>
                </a:solidFill>
              </a:defRPr>
            </a:lvl1pPr>
            <a:lvl2pPr>
              <a:spcBef>
                <a:spcPts val="500"/>
              </a:spcBef>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Right Column"/>
          <p:cNvSpPr>
            <a:spLocks noGrp="1"/>
          </p:cNvSpPr>
          <p:nvPr>
            <p:ph idx="11" hasCustomPrompt="1"/>
          </p:nvPr>
        </p:nvSpPr>
        <p:spPr>
          <a:xfrm>
            <a:off x="6400802" y="1371600"/>
            <a:ext cx="5184648" cy="4800600"/>
          </a:xfrm>
          <a:prstGeom prst="rect">
            <a:avLst/>
          </a:prstGeom>
        </p:spPr>
        <p:txBody>
          <a:bodyPr/>
          <a:lstStyle>
            <a:lvl1pPr>
              <a:spcAft>
                <a:spcPts val="0"/>
              </a:spcAft>
              <a:defRPr>
                <a:solidFill>
                  <a:schemeClr val="tx2"/>
                </a:solidFill>
              </a:defRPr>
            </a:lvl1pPr>
            <a:lvl2pPr>
              <a:spcBef>
                <a:spcPts val="500"/>
              </a:spcBef>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a:extLst>
              <a:ext uri="{FF2B5EF4-FFF2-40B4-BE49-F238E27FC236}">
                <a16:creationId xmlns:a16="http://schemas.microsoft.com/office/drawing/2014/main" id="{34FEE4E6-9E6E-4E53-9100-358D82AA8FAD}"/>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126196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4F6E7A15-6292-4ADB-B129-F57B32CAC676}"/>
              </a:ext>
            </a:extLst>
          </p:cNvPr>
          <p:cNvSpPr>
            <a:spLocks noGrp="1"/>
          </p:cNvSpPr>
          <p:nvPr>
            <p:ph type="title" hasCustomPrompt="1"/>
          </p:nvPr>
        </p:nvSpPr>
        <p:spPr>
          <a:xfrm>
            <a:off x="612648" y="274320"/>
            <a:ext cx="9144000" cy="868680"/>
          </a:xfrm>
          <a:prstGeom prst="rect">
            <a:avLst/>
          </a:prstGeom>
        </p:spPr>
        <p:txBody>
          <a:bodyPr/>
          <a:lstStyle>
            <a:lvl1pPr>
              <a:defRPr/>
            </a:lvl1pPr>
          </a:lstStyle>
          <a:p>
            <a:r>
              <a:rPr lang="en-US"/>
              <a:t>Click to add title</a:t>
            </a:r>
          </a:p>
        </p:txBody>
      </p:sp>
      <p:sp>
        <p:nvSpPr>
          <p:cNvPr id="6" name="Slide Number Placeholder">
            <a:extLst>
              <a:ext uri="{FF2B5EF4-FFF2-40B4-BE49-F238E27FC236}">
                <a16:creationId xmlns:a16="http://schemas.microsoft.com/office/drawing/2014/main" id="{DDD76C19-44CA-47BD-9493-0A9EC966D721}"/>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14899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9AAA3E9C-79D5-4CFF-8DD2-49BB7B96A842}"/>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269621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 No Logo">
    <p:spTree>
      <p:nvGrpSpPr>
        <p:cNvPr id="1" name=""/>
        <p:cNvGrpSpPr/>
        <p:nvPr/>
      </p:nvGrpSpPr>
      <p:grpSpPr>
        <a:xfrm>
          <a:off x="0" y="0"/>
          <a:ext cx="0" cy="0"/>
          <a:chOff x="0" y="0"/>
          <a:chExt cx="0" cy="0"/>
        </a:xfrm>
      </p:grpSpPr>
      <p:sp>
        <p:nvSpPr>
          <p:cNvPr id="4" name="Background: White Wipeout">
            <a:extLst>
              <a:ext uri="{C183D7F6-B498-43B3-948B-1728B52AA6E4}">
                <adec:decorative xmlns:adec="http://schemas.microsoft.com/office/drawing/2017/decorative" val="1"/>
              </a:ext>
            </a:extLst>
          </p:cNvPr>
          <p:cNvSpPr/>
          <p:nvPr/>
        </p:nvSpPr>
        <p:spPr>
          <a:xfrm>
            <a:off x="0" y="2"/>
            <a:ext cx="12192000" cy="6400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a:extLst>
              <a:ext uri="{FF2B5EF4-FFF2-40B4-BE49-F238E27FC236}">
                <a16:creationId xmlns:a16="http://schemas.microsoft.com/office/drawing/2014/main" id="{4648D894-936E-4864-B944-E661E4E38D10}"/>
              </a:ext>
            </a:extLst>
          </p:cNvPr>
          <p:cNvSpPr>
            <a:spLocks noGrp="1"/>
          </p:cNvSpPr>
          <p:nvPr>
            <p:ph type="sldNum" sz="quarter" idx="4"/>
          </p:nvPr>
        </p:nvSpPr>
        <p:spPr>
          <a:xfrm>
            <a:off x="11201400" y="6519672"/>
            <a:ext cx="320040" cy="320040"/>
          </a:xfrm>
          <a:prstGeom prst="rect">
            <a:avLst/>
          </a:prstGeom>
        </p:spPr>
        <p:txBody>
          <a:bodyPr vert="horz" lIns="91440" tIns="45720" rIns="91440" bIns="45720" rtlCol="0" anchor="ctr"/>
          <a:lstStyle>
            <a:lvl1pPr algn="ctr">
              <a:defRPr sz="1000">
                <a:solidFill>
                  <a:schemeClr val="bg1"/>
                </a:solidFill>
                <a:latin typeface="+mn-lt"/>
                <a:ea typeface="Source Sans Pro" panose="020B0503030403020204" pitchFamily="34" charset="0"/>
              </a:defRPr>
            </a:lvl1pPr>
          </a:lstStyle>
          <a:p>
            <a:fld id="{A15C5EC1-1BEF-49A0-A8DA-B672C63EDCC2}" type="slidenum">
              <a:rPr lang="en-US" smtClean="0"/>
              <a:pPr/>
              <a:t>‹#›</a:t>
            </a:fld>
            <a:endParaRPr lang="en-US"/>
          </a:p>
        </p:txBody>
      </p:sp>
    </p:spTree>
    <p:extLst>
      <p:ext uri="{BB962C8B-B14F-4D97-AF65-F5344CB8AC3E}">
        <p14:creationId xmlns:p14="http://schemas.microsoft.com/office/powerpoint/2010/main" val="3857258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Bottom-Right-Corner Keystone">
            <a:extLst>
              <a:ext uri="{FF2B5EF4-FFF2-40B4-BE49-F238E27FC236}">
                <a16:creationId xmlns:a16="http://schemas.microsoft.com/office/drawing/2014/main" id="{710E6A9B-C35B-4C8D-B83D-883D1158B5D2}"/>
              </a:ext>
              <a:ext uri="{C183D7F6-B498-43B3-948B-1728B52AA6E4}">
                <adec:decorative xmlns:adec="http://schemas.microsoft.com/office/drawing/2017/decorative" val="1"/>
              </a:ext>
            </a:extLst>
          </p:cNvPr>
          <p:cNvSpPr/>
          <p:nvPr/>
        </p:nvSpPr>
        <p:spPr>
          <a:xfrm>
            <a:off x="10896600" y="5157192"/>
            <a:ext cx="789718" cy="789718"/>
          </a:xfrm>
          <a:prstGeom prst="roundRect">
            <a:avLst>
              <a:gd name="adj" fmla="val 10980"/>
            </a:avLst>
          </a:prstGeom>
          <a:noFill/>
          <a:ln w="57150">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ottom-Right-Corner Small Keystone">
            <a:extLst>
              <a:ext uri="{FF2B5EF4-FFF2-40B4-BE49-F238E27FC236}">
                <a16:creationId xmlns:a16="http://schemas.microsoft.com/office/drawing/2014/main" id="{EBBA6AE1-1DE0-494B-903A-09012C6AD4A0}"/>
              </a:ext>
              <a:ext uri="{C183D7F6-B498-43B3-948B-1728B52AA6E4}">
                <adec:decorative xmlns:adec="http://schemas.microsoft.com/office/drawing/2017/decorative" val="1"/>
              </a:ext>
            </a:extLst>
          </p:cNvPr>
          <p:cNvSpPr/>
          <p:nvPr/>
        </p:nvSpPr>
        <p:spPr>
          <a:xfrm>
            <a:off x="10767281" y="5320142"/>
            <a:ext cx="228601" cy="228601"/>
          </a:xfrm>
          <a:prstGeom prst="roundRect">
            <a:avLst>
              <a:gd name="adj" fmla="val 6893"/>
            </a:avLst>
          </a:prstGeom>
          <a:noFill/>
          <a:ln w="25400">
            <a:solidFill>
              <a:schemeClr val="bg1">
                <a:lumMod val="8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ottom-Right-Corner Stretched Keystone">
            <a:extLst>
              <a:ext uri="{FF2B5EF4-FFF2-40B4-BE49-F238E27FC236}">
                <a16:creationId xmlns:a16="http://schemas.microsoft.com/office/drawing/2014/main" id="{E335FCA7-18AE-4358-8C58-E3B4DE4239D3}"/>
              </a:ext>
              <a:ext uri="{C183D7F6-B498-43B3-948B-1728B52AA6E4}">
                <adec:decorative xmlns:adec="http://schemas.microsoft.com/office/drawing/2017/decorative" val="1"/>
              </a:ext>
            </a:extLst>
          </p:cNvPr>
          <p:cNvSpPr/>
          <p:nvPr/>
        </p:nvSpPr>
        <p:spPr>
          <a:xfrm>
            <a:off x="11201399" y="5410201"/>
            <a:ext cx="1119919" cy="1654752"/>
          </a:xfrm>
          <a:custGeom>
            <a:avLst/>
            <a:gdLst>
              <a:gd name="connsiteX0" fmla="*/ 136564 w 990600"/>
              <a:gd name="connsiteY0" fmla="*/ 0 h 1463675"/>
              <a:gd name="connsiteX1" fmla="*/ 990600 w 990600"/>
              <a:gd name="connsiteY1" fmla="*/ 0 h 1463675"/>
              <a:gd name="connsiteX2" fmla="*/ 990600 w 990600"/>
              <a:gd name="connsiteY2" fmla="*/ 1463675 h 1463675"/>
              <a:gd name="connsiteX3" fmla="*/ 0 w 990600"/>
              <a:gd name="connsiteY3" fmla="*/ 1463675 h 1463675"/>
              <a:gd name="connsiteX4" fmla="*/ 0 w 990600"/>
              <a:gd name="connsiteY4" fmla="*/ 136564 h 1463675"/>
              <a:gd name="connsiteX5" fmla="*/ 136564 w 990600"/>
              <a:gd name="connsiteY5" fmla="*/ 0 h 146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00" h="1463675">
                <a:moveTo>
                  <a:pt x="136564" y="0"/>
                </a:moveTo>
                <a:lnTo>
                  <a:pt x="990600" y="0"/>
                </a:lnTo>
                <a:lnTo>
                  <a:pt x="990600" y="1463675"/>
                </a:lnTo>
                <a:lnTo>
                  <a:pt x="0" y="1463675"/>
                </a:lnTo>
                <a:lnTo>
                  <a:pt x="0" y="136564"/>
                </a:lnTo>
                <a:cubicBezTo>
                  <a:pt x="0" y="61142"/>
                  <a:pt x="61142" y="0"/>
                  <a:pt x="136564" y="0"/>
                </a:cubicBezTo>
                <a:close/>
              </a:path>
            </a:pathLst>
          </a:custGeom>
          <a:noFill/>
          <a:ln w="73025">
            <a:solidFill>
              <a:schemeClr val="bg1">
                <a:lumMod val="85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Multicolored Footer Bar" descr="This decorative footer image is composed of two parts; the first, bottommost element is a blue bar with a dark-to-light, left-to-right gradient. Above this is a thinner rectangle with an interior network if irregular triangular facets. The facets are colored in a ramped fashion, beginning with purple on the left-hand-side and transitioning through blue, green, yellow, and finally a pale orange on the far right.">
            <a:extLst>
              <a:ext uri="{FF2B5EF4-FFF2-40B4-BE49-F238E27FC236}">
                <a16:creationId xmlns:a16="http://schemas.microsoft.com/office/drawing/2014/main" id="{5F286088-3441-4FED-9F9D-30338F833E15}"/>
              </a:ext>
            </a:extLst>
          </p:cNvPr>
          <p:cNvSpPr/>
          <p:nvPr/>
        </p:nvSpPr>
        <p:spPr>
          <a:xfrm>
            <a:off x="0" y="6400800"/>
            <a:ext cx="12192000" cy="457200"/>
          </a:xfrm>
          <a:prstGeom prst="rect">
            <a:avLst/>
          </a:prstGeom>
          <a:blipFill>
            <a:blip r:embed="rId14"/>
            <a:stretch>
              <a:fillRect l="-5000" t="-650000" r="-12500" b="-42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Blue Footer Bar" descr="This decorative footer image is composed of two parts; the first, bottommost element is a blue bar with a dark-to-light, left-to-right gradient. Above this is a thinner rectangle with an interior network if irregular triangular facets. The facets are colored in a ramped fashion, beginning with purple on the left-hand-side and transitioning through blue, green, yellow, and finally a pale orange on the far right.">
            <a:extLst>
              <a:ext uri="{FF2B5EF4-FFF2-40B4-BE49-F238E27FC236}">
                <a16:creationId xmlns:a16="http://schemas.microsoft.com/office/drawing/2014/main" id="{CE45C7C4-679D-4E4F-A5F8-B7251EC4EC04}"/>
              </a:ext>
            </a:extLst>
          </p:cNvPr>
          <p:cNvSpPr/>
          <p:nvPr/>
        </p:nvSpPr>
        <p:spPr>
          <a:xfrm>
            <a:off x="0" y="6477001"/>
            <a:ext cx="12192000" cy="381000"/>
          </a:xfrm>
          <a:prstGeom prst="rect">
            <a:avLst/>
          </a:prstGeom>
          <a:gradFill>
            <a:gsLst>
              <a:gs pos="25000">
                <a:srgbClr val="00234E"/>
              </a:gs>
              <a:gs pos="100000">
                <a:srgbClr val="00347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Blue Shadow">
            <a:extLst>
              <a:ext uri="{FF2B5EF4-FFF2-40B4-BE49-F238E27FC236}">
                <a16:creationId xmlns:a16="http://schemas.microsoft.com/office/drawing/2014/main" id="{F7ADFFEE-5D55-4C2E-AA59-41176E8C4AEF}"/>
              </a:ext>
              <a:ext uri="{C183D7F6-B498-43B3-948B-1728B52AA6E4}">
                <adec:decorative xmlns:adec="http://schemas.microsoft.com/office/drawing/2017/decorative" val="1"/>
              </a:ext>
            </a:extLst>
          </p:cNvPr>
          <p:cNvSpPr/>
          <p:nvPr/>
        </p:nvSpPr>
        <p:spPr>
          <a:xfrm>
            <a:off x="11201400" y="6521262"/>
            <a:ext cx="320040" cy="320040"/>
          </a:xfrm>
          <a:prstGeom prst="roundRect">
            <a:avLst>
              <a:gd name="adj" fmla="val 11625"/>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Keystone">
            <a:extLst>
              <a:ext uri="{FF2B5EF4-FFF2-40B4-BE49-F238E27FC236}">
                <a16:creationId xmlns:a16="http://schemas.microsoft.com/office/drawing/2014/main" id="{B78B0971-F0EC-4E03-80C1-564E9B3312A0}"/>
              </a:ext>
              <a:ext uri="{C183D7F6-B498-43B3-948B-1728B52AA6E4}">
                <adec:decorative xmlns:adec="http://schemas.microsoft.com/office/drawing/2017/decorative" val="1"/>
              </a:ext>
            </a:extLst>
          </p:cNvPr>
          <p:cNvSpPr/>
          <p:nvPr/>
        </p:nvSpPr>
        <p:spPr>
          <a:xfrm>
            <a:off x="11465259" y="6544123"/>
            <a:ext cx="81881" cy="82569"/>
          </a:xfrm>
          <a:prstGeom prst="roundRect">
            <a:avLst>
              <a:gd name="adj" fmla="val 11625"/>
            </a:avLst>
          </a:prstGeom>
          <a:noFill/>
          <a:ln w="9525">
            <a:solidFill>
              <a:schemeClr val="accent1">
                <a:lumMod val="40000"/>
                <a:lumOff val="60000"/>
                <a:alpha val="1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Tetra Tech Logo" descr="This is a logo for the engineering firm Tetra Tech. It consists of a blue rectangle with rounded edges containing a blue uppercase T and a blue lowercase t in block font on a white background. To the right, the words &quot;Tetra Tech&quot; appear in block font as well.">
            <a:extLst>
              <a:ext uri="{FF2B5EF4-FFF2-40B4-BE49-F238E27FC236}">
                <a16:creationId xmlns:a16="http://schemas.microsoft.com/office/drawing/2014/main" id="{6AEE4F3F-87F9-4FC0-97B7-A48407A54BC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87000" y="548640"/>
            <a:ext cx="1320394" cy="347472"/>
          </a:xfrm>
          <a:prstGeom prst="rect">
            <a:avLst/>
          </a:prstGeom>
        </p:spPr>
      </p:pic>
      <p:sp>
        <p:nvSpPr>
          <p:cNvPr id="23" name="Upper-Left-Corner Multicolor Matte">
            <a:extLst>
              <a:ext uri="{FF2B5EF4-FFF2-40B4-BE49-F238E27FC236}">
                <a16:creationId xmlns:a16="http://schemas.microsoft.com/office/drawing/2014/main" id="{EDC1D519-9F8F-4771-A838-F2B7DBDF8480}"/>
              </a:ext>
              <a:ext uri="{C183D7F6-B498-43B3-948B-1728B52AA6E4}">
                <adec:decorative xmlns:adec="http://schemas.microsoft.com/office/drawing/2017/decorative" val="1"/>
              </a:ext>
            </a:extLst>
          </p:cNvPr>
          <p:cNvSpPr/>
          <p:nvPr/>
        </p:nvSpPr>
        <p:spPr>
          <a:xfrm>
            <a:off x="1" y="254019"/>
            <a:ext cx="457199" cy="838200"/>
          </a:xfrm>
          <a:custGeom>
            <a:avLst/>
            <a:gdLst>
              <a:gd name="connsiteX0" fmla="*/ 0 w 459819"/>
              <a:gd name="connsiteY0" fmla="*/ 0 h 838200"/>
              <a:gd name="connsiteX1" fmla="*/ 411547 w 459819"/>
              <a:gd name="connsiteY1" fmla="*/ 0 h 838200"/>
              <a:gd name="connsiteX2" fmla="*/ 459819 w 459819"/>
              <a:gd name="connsiteY2" fmla="*/ 48272 h 838200"/>
              <a:gd name="connsiteX3" fmla="*/ 459819 w 459819"/>
              <a:gd name="connsiteY3" fmla="*/ 789928 h 838200"/>
              <a:gd name="connsiteX4" fmla="*/ 411547 w 459819"/>
              <a:gd name="connsiteY4" fmla="*/ 838200 h 838200"/>
              <a:gd name="connsiteX5" fmla="*/ 0 w 459819"/>
              <a:gd name="connsiteY5" fmla="*/ 838200 h 838200"/>
              <a:gd name="connsiteX6" fmla="*/ 0 w 459819"/>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19" h="838200">
                <a:moveTo>
                  <a:pt x="0" y="0"/>
                </a:moveTo>
                <a:lnTo>
                  <a:pt x="411547" y="0"/>
                </a:lnTo>
                <a:cubicBezTo>
                  <a:pt x="438207" y="0"/>
                  <a:pt x="459819" y="21612"/>
                  <a:pt x="459819" y="48272"/>
                </a:cubicBezTo>
                <a:lnTo>
                  <a:pt x="459819" y="789928"/>
                </a:lnTo>
                <a:cubicBezTo>
                  <a:pt x="459819" y="816588"/>
                  <a:pt x="438207" y="838200"/>
                  <a:pt x="411547" y="838200"/>
                </a:cubicBezTo>
                <a:lnTo>
                  <a:pt x="0" y="838200"/>
                </a:lnTo>
                <a:lnTo>
                  <a:pt x="0" y="0"/>
                </a:lnTo>
                <a:close/>
              </a:path>
            </a:pathLst>
          </a:custGeom>
          <a:blipFill>
            <a:blip r:embed="rId14"/>
            <a:stretch>
              <a:fillRect l="-159750" t="-3777" r="-147522" b="-72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Upper-Left-Corner Blue Matte">
            <a:extLst>
              <a:ext uri="{FF2B5EF4-FFF2-40B4-BE49-F238E27FC236}">
                <a16:creationId xmlns:a16="http://schemas.microsoft.com/office/drawing/2014/main" id="{3FC858A8-D66B-4A45-B306-F5644F68D275}"/>
              </a:ext>
              <a:ext uri="{C183D7F6-B498-43B3-948B-1728B52AA6E4}">
                <adec:decorative xmlns:adec="http://schemas.microsoft.com/office/drawing/2017/decorative" val="1"/>
              </a:ext>
            </a:extLst>
          </p:cNvPr>
          <p:cNvSpPr/>
          <p:nvPr/>
        </p:nvSpPr>
        <p:spPr>
          <a:xfrm>
            <a:off x="1" y="314901"/>
            <a:ext cx="304799" cy="838200"/>
          </a:xfrm>
          <a:custGeom>
            <a:avLst/>
            <a:gdLst>
              <a:gd name="connsiteX0" fmla="*/ 0 w 459819"/>
              <a:gd name="connsiteY0" fmla="*/ 0 h 838200"/>
              <a:gd name="connsiteX1" fmla="*/ 411547 w 459819"/>
              <a:gd name="connsiteY1" fmla="*/ 0 h 838200"/>
              <a:gd name="connsiteX2" fmla="*/ 459819 w 459819"/>
              <a:gd name="connsiteY2" fmla="*/ 48272 h 838200"/>
              <a:gd name="connsiteX3" fmla="*/ 459819 w 459819"/>
              <a:gd name="connsiteY3" fmla="*/ 789928 h 838200"/>
              <a:gd name="connsiteX4" fmla="*/ 411547 w 459819"/>
              <a:gd name="connsiteY4" fmla="*/ 838200 h 838200"/>
              <a:gd name="connsiteX5" fmla="*/ 0 w 459819"/>
              <a:gd name="connsiteY5" fmla="*/ 838200 h 838200"/>
              <a:gd name="connsiteX6" fmla="*/ 0 w 459819"/>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19" h="838200">
                <a:moveTo>
                  <a:pt x="0" y="0"/>
                </a:moveTo>
                <a:lnTo>
                  <a:pt x="411547" y="0"/>
                </a:lnTo>
                <a:cubicBezTo>
                  <a:pt x="438207" y="0"/>
                  <a:pt x="459819" y="21612"/>
                  <a:pt x="459819" y="48272"/>
                </a:cubicBezTo>
                <a:lnTo>
                  <a:pt x="459819" y="789928"/>
                </a:lnTo>
                <a:cubicBezTo>
                  <a:pt x="459819" y="816588"/>
                  <a:pt x="438207" y="838200"/>
                  <a:pt x="411547" y="838200"/>
                </a:cubicBezTo>
                <a:lnTo>
                  <a:pt x="0" y="838200"/>
                </a:lnTo>
                <a:lnTo>
                  <a:pt x="0" y="0"/>
                </a:lnTo>
                <a:close/>
              </a:path>
            </a:pathLst>
          </a:cu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Body">
            <a:extLst>
              <a:ext uri="{FF2B5EF4-FFF2-40B4-BE49-F238E27FC236}">
                <a16:creationId xmlns:a16="http://schemas.microsoft.com/office/drawing/2014/main" id="{73C14EDF-00BC-4F38-AEFA-C5707A8461DD}"/>
              </a:ext>
            </a:extLst>
          </p:cNvPr>
          <p:cNvSpPr>
            <a:spLocks noGrp="1"/>
          </p:cNvSpPr>
          <p:nvPr>
            <p:ph type="body" idx="1"/>
          </p:nvPr>
        </p:nvSpPr>
        <p:spPr>
          <a:xfrm>
            <a:off x="612648" y="1371600"/>
            <a:ext cx="10972800" cy="4800600"/>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Placeholder">
            <a:extLst>
              <a:ext uri="{FF2B5EF4-FFF2-40B4-BE49-F238E27FC236}">
                <a16:creationId xmlns:a16="http://schemas.microsoft.com/office/drawing/2014/main" id="{65CD5A54-5313-46C1-A3B8-8970A73F638D}"/>
              </a:ext>
            </a:extLst>
          </p:cNvPr>
          <p:cNvSpPr>
            <a:spLocks noGrp="1"/>
          </p:cNvSpPr>
          <p:nvPr>
            <p:ph type="title"/>
          </p:nvPr>
        </p:nvSpPr>
        <p:spPr>
          <a:xfrm>
            <a:off x="612648" y="274320"/>
            <a:ext cx="9144000" cy="868680"/>
          </a:xfrm>
          <a:prstGeom prst="rect">
            <a:avLst/>
          </a:prstGeom>
        </p:spPr>
        <p:txBody>
          <a:bodyPr vert="horz" lIns="91440" tIns="45720" rIns="91440" bIns="45720" rtlCol="0" anchor="ctr">
            <a:normAutofit/>
          </a:bodyPr>
          <a:lstStyle/>
          <a:p>
            <a:r>
              <a:rPr lang="en-US"/>
              <a:t>Click to add title</a:t>
            </a:r>
          </a:p>
        </p:txBody>
      </p:sp>
      <p:pic>
        <p:nvPicPr>
          <p:cNvPr id="5" name="Picture 4">
            <a:extLst>
              <a:ext uri="{FF2B5EF4-FFF2-40B4-BE49-F238E27FC236}">
                <a16:creationId xmlns:a16="http://schemas.microsoft.com/office/drawing/2014/main" id="{DD19F251-FEFA-B004-F00D-E68A5FD00BCB}"/>
              </a:ext>
            </a:extLst>
          </p:cNvPr>
          <p:cNvPicPr>
            <a:picLocks noChangeAspect="1"/>
          </p:cNvPicPr>
          <p:nvPr userDrawn="1"/>
        </p:nvPicPr>
        <p:blipFill>
          <a:blip r:embed="rId16"/>
          <a:stretch>
            <a:fillRect/>
          </a:stretch>
        </p:blipFill>
        <p:spPr>
          <a:xfrm>
            <a:off x="10258567" y="99876"/>
            <a:ext cx="964087" cy="388139"/>
          </a:xfrm>
          <a:prstGeom prst="rect">
            <a:avLst/>
          </a:prstGeom>
        </p:spPr>
      </p:pic>
    </p:spTree>
    <p:extLst>
      <p:ext uri="{BB962C8B-B14F-4D97-AF65-F5344CB8AC3E}">
        <p14:creationId xmlns:p14="http://schemas.microsoft.com/office/powerpoint/2010/main" val="400487285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90" r:id="rId10"/>
    <p:sldLayoutId id="2147483791" r:id="rId11"/>
    <p:sldLayoutId id="2147483792" r:id="rId12"/>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Source Sans Pro" panose="020B0503030403020204" pitchFamily="34" charset="0"/>
        <a:buChar char="—"/>
        <a:defRPr sz="2000" kern="1200">
          <a:solidFill>
            <a:schemeClr val="tx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www.hawaiinewsnow.com/2023/01/04/frustration-grows-along-with-eyesore-walls-dumped-tires-fill-private-road-nanakul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bigislandscrapmetal.com/services/"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8.jfi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65.png"/><Relationship Id="rId5" Type="http://schemas.openxmlformats.org/officeDocument/2006/relationships/diagramQuickStyle" Target="../diagrams/quickStyle1.xml"/><Relationship Id="rId10" Type="http://schemas.openxmlformats.org/officeDocument/2006/relationships/image" Target="../media/image64.jpeg"/><Relationship Id="rId4" Type="http://schemas.openxmlformats.org/officeDocument/2006/relationships/diagramLayout" Target="../diagrams/layout1.xml"/><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8.jfif"/><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jfif"/><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1.jf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1DFEBBB7-3981-41A2-99E2-1B81ADD9C7F9}"/>
              </a:ext>
            </a:extLst>
          </p:cNvPr>
          <p:cNvSpPr>
            <a:spLocks noGrp="1"/>
          </p:cNvSpPr>
          <p:nvPr>
            <p:ph type="title"/>
          </p:nvPr>
        </p:nvSpPr>
        <p:spPr>
          <a:xfrm>
            <a:off x="6309360" y="2116454"/>
            <a:ext cx="5654040" cy="1828800"/>
          </a:xfrm>
        </p:spPr>
        <p:txBody>
          <a:bodyPr>
            <a:normAutofit fontScale="90000"/>
          </a:bodyPr>
          <a:lstStyle/>
          <a:p>
            <a:r>
              <a:rPr lang="en-US" sz="4000"/>
              <a:t>Integrated Solid Waste Management Plan Update: </a:t>
            </a:r>
            <a:br>
              <a:rPr lang="en-US"/>
            </a:br>
            <a:r>
              <a:rPr lang="en-US"/>
              <a:t>Tire Waste</a:t>
            </a:r>
          </a:p>
        </p:txBody>
      </p:sp>
      <p:sp>
        <p:nvSpPr>
          <p:cNvPr id="10" name="Text Placeholder: Presenter">
            <a:extLst>
              <a:ext uri="{FF2B5EF4-FFF2-40B4-BE49-F238E27FC236}">
                <a16:creationId xmlns:a16="http://schemas.microsoft.com/office/drawing/2014/main" id="{1B1D19D8-06F7-4772-9362-DEEEFF39163A}"/>
              </a:ext>
            </a:extLst>
          </p:cNvPr>
          <p:cNvSpPr>
            <a:spLocks noGrp="1"/>
          </p:cNvSpPr>
          <p:nvPr>
            <p:ph type="body" sz="quarter" idx="13"/>
          </p:nvPr>
        </p:nvSpPr>
        <p:spPr>
          <a:xfrm>
            <a:off x="6309360" y="4114800"/>
            <a:ext cx="6044566" cy="1361824"/>
          </a:xfrm>
        </p:spPr>
        <p:txBody>
          <a:bodyPr vert="horz" lIns="91440" tIns="45720" rIns="91440" bIns="45720" rtlCol="0" anchor="t">
            <a:noAutofit/>
          </a:bodyPr>
          <a:lstStyle/>
          <a:p>
            <a:r>
              <a:rPr lang="en-US" sz="1600" dirty="0">
                <a:ea typeface="Source Sans Pro"/>
              </a:rPr>
              <a:t>State of </a:t>
            </a:r>
            <a:r>
              <a:rPr lang="en-US" sz="1600" dirty="0" err="1">
                <a:ea typeface="Source Sans Pro"/>
              </a:rPr>
              <a:t>Hawaiʻi</a:t>
            </a:r>
            <a:r>
              <a:rPr lang="en-US" sz="1600" dirty="0">
                <a:ea typeface="Source Sans Pro"/>
              </a:rPr>
              <a:t> Solid and Hazardous Waste Branch (SHWB) Office of Solid Waste Management (OSWM): </a:t>
            </a:r>
            <a:r>
              <a:rPr lang="en-US" sz="1600" b="0" dirty="0">
                <a:ea typeface="Source Sans Pro"/>
              </a:rPr>
              <a:t>Lane Otsu and Michael Burke</a:t>
            </a:r>
          </a:p>
          <a:p>
            <a:r>
              <a:rPr lang="en-US" sz="1600" dirty="0">
                <a:ea typeface="Source Sans Pro"/>
              </a:rPr>
              <a:t>Tetra Tech: </a:t>
            </a:r>
            <a:r>
              <a:rPr lang="en-US" sz="1600" b="0" dirty="0">
                <a:ea typeface="Source Sans Pro"/>
              </a:rPr>
              <a:t>Cesar Leon and Christian Ferguson                        </a:t>
            </a:r>
          </a:p>
          <a:p>
            <a:r>
              <a:rPr lang="en-US" sz="1600" dirty="0">
                <a:ea typeface="Source Sans Pro"/>
              </a:rPr>
              <a:t>PBR HAWAII: </a:t>
            </a:r>
            <a:r>
              <a:rPr lang="en-US" sz="1600" b="0" dirty="0">
                <a:ea typeface="Source Sans Pro"/>
              </a:rPr>
              <a:t>Catie Cullison, Sunny Rosario, and Ramsay Taum</a:t>
            </a:r>
          </a:p>
        </p:txBody>
      </p:sp>
      <p:sp>
        <p:nvSpPr>
          <p:cNvPr id="11" name="Text Placeholder: Date or Presenter's Title">
            <a:extLst>
              <a:ext uri="{FF2B5EF4-FFF2-40B4-BE49-F238E27FC236}">
                <a16:creationId xmlns:a16="http://schemas.microsoft.com/office/drawing/2014/main" id="{2B44F08C-85E9-4155-B324-E12A3DCF3CDB}"/>
              </a:ext>
            </a:extLst>
          </p:cNvPr>
          <p:cNvSpPr>
            <a:spLocks noGrp="1"/>
          </p:cNvSpPr>
          <p:nvPr>
            <p:ph type="body" sz="quarter" idx="14"/>
          </p:nvPr>
        </p:nvSpPr>
        <p:spPr>
          <a:xfrm>
            <a:off x="6309360" y="5874323"/>
            <a:ext cx="5257800" cy="457200"/>
          </a:xfrm>
        </p:spPr>
        <p:txBody>
          <a:bodyPr/>
          <a:lstStyle/>
          <a:p>
            <a:r>
              <a:rPr lang="en-US" b="1"/>
              <a:t>May 25, 2023</a:t>
            </a:r>
          </a:p>
        </p:txBody>
      </p:sp>
      <p:pic>
        <p:nvPicPr>
          <p:cNvPr id="16" name="Picture Placeholder 15" descr="A picture containing outdoor, ground, pile, trash&#10;&#10;Description automatically generated">
            <a:extLst>
              <a:ext uri="{FF2B5EF4-FFF2-40B4-BE49-F238E27FC236}">
                <a16:creationId xmlns:a16="http://schemas.microsoft.com/office/drawing/2014/main" id="{D2F9BDA2-2CDE-93B2-4A56-429C4B661AB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5724" r="5724"/>
          <a:stretch/>
        </p:blipFill>
        <p:spPr/>
      </p:pic>
      <p:pic>
        <p:nvPicPr>
          <p:cNvPr id="7" name="Picture Placeholder 6" descr="A picture containing outdoor, sky, rock, rocky&#10;&#10;Description automatically generated">
            <a:extLst>
              <a:ext uri="{FF2B5EF4-FFF2-40B4-BE49-F238E27FC236}">
                <a16:creationId xmlns:a16="http://schemas.microsoft.com/office/drawing/2014/main" id="{01DDAD01-EC99-7E8D-9DC7-6856E31390F3}"/>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5717" b="5717"/>
          <a:stretch/>
        </p:blipFill>
        <p:spPr/>
      </p:pic>
      <p:pic>
        <p:nvPicPr>
          <p:cNvPr id="13" name="Picture Placeholder 12" descr="A pile of tires&#10;&#10;Description automatically generated with medium confidence">
            <a:extLst>
              <a:ext uri="{FF2B5EF4-FFF2-40B4-BE49-F238E27FC236}">
                <a16:creationId xmlns:a16="http://schemas.microsoft.com/office/drawing/2014/main" id="{93576E82-123E-CB8C-D5DC-4A223483D4C9}"/>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1018" r="11018"/>
          <a:stretch>
            <a:fillRect/>
          </a:stretch>
        </p:blipFill>
        <p:spPr/>
      </p:pic>
      <p:pic>
        <p:nvPicPr>
          <p:cNvPr id="18" name="Picture Placeholder 17" descr="A stack of tires&#10;&#10;Description automatically generated with low confidence">
            <a:extLst>
              <a:ext uri="{FF2B5EF4-FFF2-40B4-BE49-F238E27FC236}">
                <a16:creationId xmlns:a16="http://schemas.microsoft.com/office/drawing/2014/main" id="{B210D98F-0B0B-E697-9B05-4BD75C4A2333}"/>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3337" r="3337"/>
          <a:stretch>
            <a:fillRect/>
          </a:stretch>
        </p:blipFill>
        <p:spPr/>
      </p:pic>
      <p:pic>
        <p:nvPicPr>
          <p:cNvPr id="4" name="Picture 3" descr="A picture containing design, graphic design, graphics, screenshot&#10;&#10;Description automatically generated">
            <a:extLst>
              <a:ext uri="{FF2B5EF4-FFF2-40B4-BE49-F238E27FC236}">
                <a16:creationId xmlns:a16="http://schemas.microsoft.com/office/drawing/2014/main" id="{EE1CE22E-AFBF-3C38-B936-B886AF7B0C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594" y="1630064"/>
            <a:ext cx="1682361" cy="316845"/>
          </a:xfrm>
          <a:prstGeom prst="rect">
            <a:avLst/>
          </a:prstGeom>
        </p:spPr>
      </p:pic>
    </p:spTree>
    <p:extLst>
      <p:ext uri="{BB962C8B-B14F-4D97-AF65-F5344CB8AC3E}">
        <p14:creationId xmlns:p14="http://schemas.microsoft.com/office/powerpoint/2010/main" val="370289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Solid Waste Stream Topic: Tires</a:t>
            </a:r>
          </a:p>
        </p:txBody>
      </p:sp>
      <p:sp>
        <p:nvSpPr>
          <p:cNvPr id="3" name="Content Placeholder: Left Column">
            <a:extLst>
              <a:ext uri="{FF2B5EF4-FFF2-40B4-BE49-F238E27FC236}">
                <a16:creationId xmlns:a16="http://schemas.microsoft.com/office/drawing/2014/main" id="{C26C15C3-D6C4-4994-B1EF-189A38BDB95C}"/>
              </a:ext>
            </a:extLst>
          </p:cNvPr>
          <p:cNvSpPr>
            <a:spLocks noGrp="1"/>
          </p:cNvSpPr>
          <p:nvPr>
            <p:ph idx="1"/>
          </p:nvPr>
        </p:nvSpPr>
        <p:spPr>
          <a:xfrm>
            <a:off x="276224" y="1421039"/>
            <a:ext cx="5607339" cy="4796881"/>
          </a:xfrm>
        </p:spPr>
        <p:txBody>
          <a:bodyPr vert="horz" lIns="91440" tIns="45720" rIns="91440" bIns="45720" rtlCol="0" anchor="t">
            <a:normAutofit/>
          </a:bodyPr>
          <a:lstStyle/>
          <a:p>
            <a:pPr marL="0" indent="0">
              <a:buNone/>
            </a:pPr>
            <a:r>
              <a:rPr lang="en-CA" sz="2400" dirty="0">
                <a:effectLst/>
                <a:latin typeface="Arial"/>
                <a:ea typeface="Times New Roman" panose="02020603050405020304" pitchFamily="18" charset="0"/>
                <a:cs typeface="Arial"/>
              </a:rPr>
              <a:t>More than one million (1,000,000) motor vehicle tires are imported into the State of </a:t>
            </a:r>
            <a:r>
              <a:rPr lang="en-CA" sz="2400" dirty="0" err="1">
                <a:latin typeface="Arial"/>
                <a:ea typeface="Source Sans Pro"/>
                <a:cs typeface="Arial"/>
              </a:rPr>
              <a:t>Hawai</a:t>
            </a:r>
            <a:r>
              <a:rPr lang="en-US" sz="2400" dirty="0">
                <a:latin typeface="Arial"/>
                <a:ea typeface="Source Sans Pro"/>
                <a:cs typeface="Arial"/>
              </a:rPr>
              <a:t>ʻ</a:t>
            </a:r>
            <a:r>
              <a:rPr lang="en-CA" sz="2400" dirty="0" err="1">
                <a:latin typeface="Arial"/>
                <a:ea typeface="Times New Roman" panose="02020603050405020304" pitchFamily="18" charset="0"/>
                <a:cs typeface="Arial"/>
              </a:rPr>
              <a:t>i</a:t>
            </a:r>
            <a:r>
              <a:rPr lang="en-CA" sz="2400" dirty="0">
                <a:latin typeface="Arial"/>
                <a:ea typeface="Times New Roman" panose="02020603050405020304" pitchFamily="18" charset="0"/>
                <a:cs typeface="Arial"/>
              </a:rPr>
              <a:t> </a:t>
            </a:r>
            <a:r>
              <a:rPr lang="en-CA" sz="2400" dirty="0">
                <a:effectLst/>
                <a:latin typeface="Arial"/>
                <a:ea typeface="Times New Roman" panose="02020603050405020304" pitchFamily="18" charset="0"/>
                <a:cs typeface="Arial"/>
              </a:rPr>
              <a:t>annually, and the disposal of used motor vehicle tires poses a waste management challenge for the State. Motor vehicle tires can create potential health risks when illegally dumped, harboring rodents and vectors (i.e., mosquitoes), or catching on fire. State law bans the landfill disposal or incineration of whole tires</a:t>
            </a:r>
            <a:r>
              <a:rPr lang="en-CA" sz="2400" dirty="0">
                <a:latin typeface="Arial"/>
                <a:ea typeface="Times New Roman" panose="02020603050405020304" pitchFamily="18" charset="0"/>
                <a:cs typeface="Arial"/>
              </a:rPr>
              <a:t>  </a:t>
            </a:r>
            <a:r>
              <a:rPr lang="en-CA" sz="2400" dirty="0">
                <a:effectLst/>
                <a:latin typeface="Arial"/>
                <a:ea typeface="Times New Roman" panose="02020603050405020304" pitchFamily="18" charset="0"/>
                <a:cs typeface="Arial"/>
              </a:rPr>
              <a:t>and requires </a:t>
            </a:r>
            <a:r>
              <a:rPr lang="en-CA" sz="2400" dirty="0">
                <a:latin typeface="Arial"/>
                <a:ea typeface="Times New Roman" panose="02020603050405020304" pitchFamily="18" charset="0"/>
                <a:cs typeface="Arial"/>
              </a:rPr>
              <a:t>retailers</a:t>
            </a:r>
            <a:r>
              <a:rPr lang="en-CA" sz="2400" dirty="0">
                <a:effectLst/>
                <a:latin typeface="Arial"/>
                <a:ea typeface="Times New Roman" panose="02020603050405020304" pitchFamily="18" charset="0"/>
                <a:cs typeface="Arial"/>
              </a:rPr>
              <a:t> to accept old tires and recycle them. However, illegal dumping persists.</a:t>
            </a:r>
            <a:endParaRPr lang="en-US" sz="2400" dirty="0">
              <a:latin typeface="Arial"/>
              <a:cs typeface="Arial"/>
            </a:endParaRP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10</a:t>
            </a:fld>
            <a:endParaRPr lang="en-US"/>
          </a:p>
        </p:txBody>
      </p:sp>
      <p:pic>
        <p:nvPicPr>
          <p:cNvPr id="7" name="Picture 6" descr="A picture containing cloud, sky, tire, outdoor&#10;&#10;Description automatically generated">
            <a:extLst>
              <a:ext uri="{FF2B5EF4-FFF2-40B4-BE49-F238E27FC236}">
                <a16:creationId xmlns:a16="http://schemas.microsoft.com/office/drawing/2014/main" id="{13BA270A-691D-34A7-08B9-C3C5533F3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563" y="1655806"/>
            <a:ext cx="6096000" cy="4064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59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E14B58-52D2-A2BE-C000-59EAFD2920E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305" r="16305"/>
          <a:stretch>
            <a:fillRect/>
          </a:stretch>
        </p:blipFill>
        <p:spPr/>
      </p:pic>
      <p:sp>
        <p:nvSpPr>
          <p:cNvPr id="3" name="Text Placeholder: Potential Quote">
            <a:extLst>
              <a:ext uri="{FF2B5EF4-FFF2-40B4-BE49-F238E27FC236}">
                <a16:creationId xmlns:a16="http://schemas.microsoft.com/office/drawing/2014/main" id="{E8B02D69-8508-493B-BADF-C4136B7C95AB}"/>
              </a:ext>
            </a:extLst>
          </p:cNvPr>
          <p:cNvSpPr>
            <a:spLocks noGrp="1"/>
          </p:cNvSpPr>
          <p:nvPr>
            <p:ph type="body" sz="quarter" idx="13"/>
          </p:nvPr>
        </p:nvSpPr>
        <p:spPr/>
        <p:txBody>
          <a:bodyPr/>
          <a:lstStyle/>
          <a:p>
            <a:r>
              <a:rPr lang="en-CA" sz="2800">
                <a:effectLst/>
                <a:latin typeface="Arial" panose="020B0604020202020204" pitchFamily="34" charset="0"/>
                <a:ea typeface="Times New Roman" panose="02020603050405020304" pitchFamily="18" charset="0"/>
              </a:rPr>
              <a:t>Motor vehicle tires can create potential health risks when illegally dumped.</a:t>
            </a:r>
            <a:endParaRPr lang="en-US"/>
          </a:p>
        </p:txBody>
      </p:sp>
      <p:sp>
        <p:nvSpPr>
          <p:cNvPr id="4" name="Title Placeholder">
            <a:extLst>
              <a:ext uri="{FF2B5EF4-FFF2-40B4-BE49-F238E27FC236}">
                <a16:creationId xmlns:a16="http://schemas.microsoft.com/office/drawing/2014/main" id="{9BF5DDDB-FCB4-41A3-9319-3ACD96EFFC0E}"/>
              </a:ext>
            </a:extLst>
          </p:cNvPr>
          <p:cNvSpPr>
            <a:spLocks noGrp="1"/>
          </p:cNvSpPr>
          <p:nvPr>
            <p:ph type="title"/>
          </p:nvPr>
        </p:nvSpPr>
        <p:spPr/>
        <p:txBody>
          <a:bodyPr>
            <a:normAutofit/>
          </a:bodyPr>
          <a:lstStyle/>
          <a:p>
            <a:r>
              <a:rPr lang="en-US">
                <a:hlinkClick r:id="rId4">
                  <a:extLst>
                    <a:ext uri="{A12FA001-AC4F-418D-AE19-62706E023703}">
                      <ahyp:hlinkClr xmlns:ahyp="http://schemas.microsoft.com/office/drawing/2018/hyperlinkcolor" val="tx"/>
                    </a:ext>
                  </a:extLst>
                </a:hlinkClick>
              </a:rPr>
              <a:t>Frustration grows, along with eyesore, as walls of dumped tires fill a private road in Nanakuli (hawaiinewsnow.com)</a:t>
            </a:r>
            <a:endParaRPr lang="en-US"/>
          </a:p>
        </p:txBody>
      </p:sp>
      <p:sp>
        <p:nvSpPr>
          <p:cNvPr id="5" name="Slide Number Placeholder">
            <a:extLst>
              <a:ext uri="{FF2B5EF4-FFF2-40B4-BE49-F238E27FC236}">
                <a16:creationId xmlns:a16="http://schemas.microsoft.com/office/drawing/2014/main" id="{EF3839DD-A5E0-4D3D-8128-C91404E737E0}"/>
              </a:ext>
            </a:extLst>
          </p:cNvPr>
          <p:cNvSpPr>
            <a:spLocks noGrp="1"/>
          </p:cNvSpPr>
          <p:nvPr>
            <p:ph type="sldNum" sz="quarter" idx="4"/>
          </p:nvPr>
        </p:nvSpPr>
        <p:spPr/>
        <p:txBody>
          <a:bodyPr/>
          <a:lstStyle/>
          <a:p>
            <a:fld id="{A15C5EC1-1BEF-49A0-A8DA-B672C63EDCC2}" type="slidenum">
              <a:rPr lang="en-US" smtClean="0"/>
              <a:pPr/>
              <a:t>11</a:t>
            </a:fld>
            <a:endParaRPr lang="en-US"/>
          </a:p>
        </p:txBody>
      </p:sp>
    </p:spTree>
    <p:extLst>
      <p:ext uri="{BB962C8B-B14F-4D97-AF65-F5344CB8AC3E}">
        <p14:creationId xmlns:p14="http://schemas.microsoft.com/office/powerpoint/2010/main" val="241602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Tires  – Overview</a:t>
            </a:r>
          </a:p>
        </p:txBody>
      </p:sp>
      <p:sp>
        <p:nvSpPr>
          <p:cNvPr id="3" name="Content Placeholder: Left Column">
            <a:extLst>
              <a:ext uri="{FF2B5EF4-FFF2-40B4-BE49-F238E27FC236}">
                <a16:creationId xmlns:a16="http://schemas.microsoft.com/office/drawing/2014/main" id="{C26C15C3-D6C4-4994-B1EF-189A38BDB95C}"/>
              </a:ext>
            </a:extLst>
          </p:cNvPr>
          <p:cNvSpPr>
            <a:spLocks noGrp="1"/>
          </p:cNvSpPr>
          <p:nvPr>
            <p:ph idx="1"/>
          </p:nvPr>
        </p:nvSpPr>
        <p:spPr>
          <a:xfrm>
            <a:off x="4252729" y="1531333"/>
            <a:ext cx="7725046" cy="4908795"/>
          </a:xfrm>
        </p:spPr>
        <p:txBody>
          <a:bodyPr vert="horz" lIns="91440" tIns="45720" rIns="91440" bIns="45720" rtlCol="0" anchor="t">
            <a:normAutofit fontScale="47500" lnSpcReduction="20000"/>
          </a:bodyPr>
          <a:lstStyle/>
          <a:p>
            <a:pPr>
              <a:lnSpc>
                <a:spcPct val="120000"/>
              </a:lnSpc>
              <a:spcBef>
                <a:spcPts val="0"/>
              </a:spcBef>
              <a:spcAft>
                <a:spcPts val="1800"/>
              </a:spcAft>
            </a:pPr>
            <a:r>
              <a:rPr lang="en-CA" sz="4900" dirty="0">
                <a:solidFill>
                  <a:schemeClr val="tx2">
                    <a:lumMod val="95000"/>
                    <a:lumOff val="5000"/>
                  </a:schemeClr>
                </a:solidFill>
                <a:latin typeface="Source Sans Pro"/>
                <a:ea typeface="Source Sans Pro"/>
              </a:rPr>
              <a:t>The majority of tires imported replace damaged or worn-out tires on existing motor vehicles. Remainder are tires  already on new motor vehicles imported into the state.</a:t>
            </a:r>
            <a:endParaRPr lang="en-US" sz="4900" dirty="0">
              <a:solidFill>
                <a:schemeClr val="tx2">
                  <a:lumMod val="95000"/>
                  <a:lumOff val="5000"/>
                </a:schemeClr>
              </a:solidFill>
              <a:latin typeface="Source Sans Pro"/>
              <a:ea typeface="Source Sans Pro"/>
            </a:endParaRPr>
          </a:p>
          <a:p>
            <a:pPr>
              <a:lnSpc>
                <a:spcPct val="120000"/>
              </a:lnSpc>
              <a:spcBef>
                <a:spcPts val="0"/>
              </a:spcBef>
              <a:spcAft>
                <a:spcPts val="1800"/>
              </a:spcAft>
            </a:pPr>
            <a:r>
              <a:rPr lang="en-US" sz="4900" dirty="0">
                <a:solidFill>
                  <a:schemeClr val="tx2">
                    <a:lumMod val="95000"/>
                    <a:lumOff val="5000"/>
                  </a:schemeClr>
                </a:solidFill>
                <a:latin typeface="Source Sans Pro"/>
                <a:ea typeface="Source Sans Pro"/>
              </a:rPr>
              <a:t>Customers pay an upfront non-refundable disposal fee and leave their used tires with the  retailer/wholesaler.  </a:t>
            </a:r>
          </a:p>
          <a:p>
            <a:pPr>
              <a:lnSpc>
                <a:spcPct val="120000"/>
              </a:lnSpc>
              <a:spcBef>
                <a:spcPts val="0"/>
              </a:spcBef>
              <a:spcAft>
                <a:spcPts val="1800"/>
              </a:spcAft>
            </a:pPr>
            <a:r>
              <a:rPr lang="en-US" sz="4900" dirty="0">
                <a:solidFill>
                  <a:schemeClr val="tx2">
                    <a:lumMod val="95000"/>
                    <a:lumOff val="5000"/>
                  </a:schemeClr>
                </a:solidFill>
                <a:latin typeface="Source Sans Pro"/>
                <a:ea typeface="Source Sans Pro"/>
              </a:rPr>
              <a:t>Permitted recyclers or county establishments (i.e., convenience centers) can also accept used tires (sometimes for a fee) from  residents/commercial businesses not purchasing new tires.</a:t>
            </a:r>
            <a:br>
              <a:rPr lang="en-US" dirty="0"/>
            </a:br>
            <a:endParaRPr lang="en-US" dirty="0"/>
          </a:p>
          <a:p>
            <a:pPr algn="just">
              <a:buNone/>
            </a:pPr>
            <a:endParaRPr lang="en-CA" sz="2000" dirty="0">
              <a:solidFill>
                <a:srgbClr val="0000FF"/>
              </a:solidFill>
            </a:endParaRPr>
          </a:p>
          <a:p>
            <a:pPr marL="0" indent="0" algn="just">
              <a:buNone/>
            </a:pPr>
            <a:endParaRPr lang="en-US" sz="2000" dirty="0">
              <a:solidFill>
                <a:schemeClr val="tx2">
                  <a:lumMod val="95000"/>
                  <a:lumOff val="5000"/>
                </a:schemeClr>
              </a:solidFill>
              <a:latin typeface="Source Sans Pro"/>
              <a:ea typeface="Source Sans Pro"/>
            </a:endParaRP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12</a:t>
            </a:fld>
            <a:endParaRPr lang="en-US"/>
          </a:p>
        </p:txBody>
      </p:sp>
      <p:pic>
        <p:nvPicPr>
          <p:cNvPr id="12" name="Picture 11">
            <a:extLst>
              <a:ext uri="{FF2B5EF4-FFF2-40B4-BE49-F238E27FC236}">
                <a16:creationId xmlns:a16="http://schemas.microsoft.com/office/drawing/2014/main" id="{9E7E73F7-E585-81C4-C220-AC47D70A5396}"/>
              </a:ext>
            </a:extLst>
          </p:cNvPr>
          <p:cNvPicPr>
            <a:picLocks noChangeAspect="1"/>
          </p:cNvPicPr>
          <p:nvPr/>
        </p:nvPicPr>
        <p:blipFill>
          <a:blip r:embed="rId3"/>
          <a:stretch>
            <a:fillRect/>
          </a:stretch>
        </p:blipFill>
        <p:spPr>
          <a:xfrm>
            <a:off x="214225" y="2034773"/>
            <a:ext cx="3989981" cy="2788453"/>
          </a:xfrm>
          <a:prstGeom prst="rect">
            <a:avLst/>
          </a:prstGeom>
        </p:spPr>
      </p:pic>
    </p:spTree>
    <p:extLst>
      <p:ext uri="{BB962C8B-B14F-4D97-AF65-F5344CB8AC3E}">
        <p14:creationId xmlns:p14="http://schemas.microsoft.com/office/powerpoint/2010/main" val="199739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Tires  – Overview, cont’d.</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13</a:t>
            </a:fld>
            <a:endParaRPr lang="en-US"/>
          </a:p>
        </p:txBody>
      </p:sp>
      <p:pic>
        <p:nvPicPr>
          <p:cNvPr id="6" name="Picture Placeholder 9" descr="A picture containing diagram&#10;&#10;Description automatically generated">
            <a:extLst>
              <a:ext uri="{FF2B5EF4-FFF2-40B4-BE49-F238E27FC236}">
                <a16:creationId xmlns:a16="http://schemas.microsoft.com/office/drawing/2014/main" id="{72345CCA-C85A-5744-690E-2D464784F080}"/>
              </a:ext>
            </a:extLst>
          </p:cNvPr>
          <p:cNvPicPr>
            <a:picLocks noChangeAspect="1"/>
          </p:cNvPicPr>
          <p:nvPr/>
        </p:nvPicPr>
        <p:blipFill>
          <a:blip r:embed="rId3"/>
          <a:srcRect l="22517" r="22517"/>
          <a:stretch>
            <a:fillRect/>
          </a:stretch>
        </p:blipFill>
        <p:spPr>
          <a:xfrm>
            <a:off x="8583561" y="1383850"/>
            <a:ext cx="3200123" cy="4338914"/>
          </a:xfrm>
          <a:custGeom>
            <a:avLst/>
            <a:gdLst>
              <a:gd name="connsiteX0" fmla="*/ 0 w 4800601"/>
              <a:gd name="connsiteY0" fmla="*/ 0 h 5330952"/>
              <a:gd name="connsiteX1" fmla="*/ 4643428 w 4800601"/>
              <a:gd name="connsiteY1" fmla="*/ 0 h 5330952"/>
              <a:gd name="connsiteX2" fmla="*/ 4800601 w 4800601"/>
              <a:gd name="connsiteY2" fmla="*/ 157172 h 5330952"/>
              <a:gd name="connsiteX3" fmla="*/ 4800601 w 4800601"/>
              <a:gd name="connsiteY3" fmla="*/ 4049205 h 5330952"/>
              <a:gd name="connsiteX4" fmla="*/ 3632468 w 4800601"/>
              <a:gd name="connsiteY4" fmla="*/ 4049205 h 5330952"/>
              <a:gd name="connsiteX5" fmla="*/ 3473450 w 4800601"/>
              <a:gd name="connsiteY5" fmla="*/ 4208223 h 5330952"/>
              <a:gd name="connsiteX6" fmla="*/ 3473450 w 4800601"/>
              <a:gd name="connsiteY6" fmla="*/ 5003292 h 5330952"/>
              <a:gd name="connsiteX7" fmla="*/ 4800601 w 4800601"/>
              <a:gd name="connsiteY7" fmla="*/ 5003292 h 5330952"/>
              <a:gd name="connsiteX8" fmla="*/ 4800601 w 4800601"/>
              <a:gd name="connsiteY8" fmla="*/ 5330952 h 5330952"/>
              <a:gd name="connsiteX9" fmla="*/ 0 w 4800601"/>
              <a:gd name="connsiteY9" fmla="*/ 5330952 h 5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01" h="5330952">
                <a:moveTo>
                  <a:pt x="0" y="0"/>
                </a:moveTo>
                <a:lnTo>
                  <a:pt x="4643428" y="0"/>
                </a:lnTo>
                <a:cubicBezTo>
                  <a:pt x="4730232" y="0"/>
                  <a:pt x="4800601" y="70368"/>
                  <a:pt x="4800601" y="157172"/>
                </a:cubicBezTo>
                <a:lnTo>
                  <a:pt x="4800601" y="4049205"/>
                </a:lnTo>
                <a:lnTo>
                  <a:pt x="3632468" y="4049205"/>
                </a:lnTo>
                <a:cubicBezTo>
                  <a:pt x="3544645" y="4049205"/>
                  <a:pt x="3473450" y="4120400"/>
                  <a:pt x="3473450" y="4208223"/>
                </a:cubicBezTo>
                <a:lnTo>
                  <a:pt x="3473450" y="5003292"/>
                </a:lnTo>
                <a:lnTo>
                  <a:pt x="4800601" y="5003292"/>
                </a:lnTo>
                <a:lnTo>
                  <a:pt x="4800601" y="5330952"/>
                </a:lnTo>
                <a:lnTo>
                  <a:pt x="0" y="5330952"/>
                </a:lnTo>
                <a:close/>
              </a:path>
            </a:pathLst>
          </a:custGeom>
        </p:spPr>
      </p:pic>
      <p:sp>
        <p:nvSpPr>
          <p:cNvPr id="4" name="TextBox 3">
            <a:extLst>
              <a:ext uri="{FF2B5EF4-FFF2-40B4-BE49-F238E27FC236}">
                <a16:creationId xmlns:a16="http://schemas.microsoft.com/office/drawing/2014/main" id="{D806636B-83D6-3B20-1150-BD4893FC2BE2}"/>
              </a:ext>
            </a:extLst>
          </p:cNvPr>
          <p:cNvSpPr txBox="1"/>
          <p:nvPr/>
        </p:nvSpPr>
        <p:spPr>
          <a:xfrm>
            <a:off x="370243" y="1132718"/>
            <a:ext cx="8155580" cy="5237459"/>
          </a:xfrm>
          <a:prstGeom prst="rect">
            <a:avLst/>
          </a:prstGeom>
          <a:noFill/>
        </p:spPr>
        <p:txBody>
          <a:bodyPr wrap="square" lIns="91440" tIns="45720" rIns="91440" bIns="45720" rtlCol="0" anchor="t">
            <a:spAutoFit/>
          </a:bodyPr>
          <a:lstStyle/>
          <a:p>
            <a:pPr marL="0" indent="0" algn="just">
              <a:buNone/>
            </a:pPr>
            <a:r>
              <a:rPr lang="en-US" sz="2400" b="1" dirty="0">
                <a:solidFill>
                  <a:schemeClr val="tx2">
                    <a:lumMod val="95000"/>
                    <a:lumOff val="5000"/>
                  </a:schemeClr>
                </a:solidFill>
                <a:latin typeface="Source Sans Pro"/>
                <a:ea typeface="Source Sans Pro"/>
              </a:rPr>
              <a:t>Previous  State Funding /Revenue Mechanisms</a:t>
            </a:r>
          </a:p>
          <a:p>
            <a:pPr marL="225425" indent="-225425" algn="just">
              <a:buAutoNum type="arabicPeriod"/>
            </a:pPr>
            <a:r>
              <a:rPr lang="en-US" sz="2000" dirty="0">
                <a:solidFill>
                  <a:schemeClr val="tx2">
                    <a:lumMod val="95000"/>
                    <a:lumOff val="5000"/>
                  </a:schemeClr>
                </a:solidFill>
                <a:latin typeface="Source Sans Pro"/>
                <a:ea typeface="Source Sans Pro"/>
              </a:rPr>
              <a:t>$1.00 motor vehicle tire surcharge </a:t>
            </a:r>
            <a:r>
              <a:rPr lang="en-US" sz="2000" b="1" dirty="0">
                <a:solidFill>
                  <a:schemeClr val="tx2">
                    <a:lumMod val="95000"/>
                    <a:lumOff val="5000"/>
                  </a:schemeClr>
                </a:solidFill>
                <a:latin typeface="Source Sans Pro"/>
                <a:ea typeface="Source Sans Pro"/>
              </a:rPr>
              <a:t>on all imported/replacement tires</a:t>
            </a:r>
            <a:r>
              <a:rPr lang="en-US" sz="2000" dirty="0">
                <a:solidFill>
                  <a:schemeClr val="tx2">
                    <a:lumMod val="95000"/>
                    <a:lumOff val="5000"/>
                  </a:schemeClr>
                </a:solidFill>
                <a:latin typeface="Source Sans Pro"/>
                <a:ea typeface="Source Sans Pro"/>
              </a:rPr>
              <a:t> </a:t>
            </a:r>
            <a:endParaRPr lang="en-US" sz="2000" dirty="0">
              <a:solidFill>
                <a:schemeClr val="tx2">
                  <a:lumMod val="95000"/>
                  <a:lumOff val="5000"/>
                </a:schemeClr>
              </a:solidFill>
              <a:highlight>
                <a:srgbClr val="FFFF00"/>
              </a:highlight>
              <a:latin typeface="Source Sans Pro"/>
              <a:ea typeface="Source Sans Pro"/>
            </a:endParaRPr>
          </a:p>
          <a:p>
            <a:pPr marL="688975" lvl="1" indent="-231775" algn="just">
              <a:buFont typeface="Arial" panose="020B0604020202020204" pitchFamily="34" charset="0"/>
              <a:buChar char="•"/>
            </a:pPr>
            <a:r>
              <a:rPr lang="en-US" sz="2000" dirty="0">
                <a:solidFill>
                  <a:schemeClr val="tx2">
                    <a:lumMod val="95000"/>
                    <a:lumOff val="5000"/>
                  </a:schemeClr>
                </a:solidFill>
                <a:latin typeface="Source Sans Pro"/>
                <a:ea typeface="Source Sans Pro"/>
              </a:rPr>
              <a:t>Implemented in 2000. Purpose was to remove illegal tire dump sites, monitoring and enforcement. </a:t>
            </a:r>
          </a:p>
          <a:p>
            <a:pPr marL="688975" lvl="1" indent="-231775" algn="just">
              <a:buFont typeface="Arial" panose="020B0604020202020204" pitchFamily="34" charset="0"/>
              <a:buChar char="•"/>
            </a:pPr>
            <a:r>
              <a:rPr lang="en-US" sz="2000" dirty="0">
                <a:solidFill>
                  <a:schemeClr val="tx2">
                    <a:lumMod val="95000"/>
                    <a:lumOff val="5000"/>
                  </a:schemeClr>
                </a:solidFill>
                <a:latin typeface="Source Sans Pro"/>
                <a:ea typeface="Source Sans Pro"/>
              </a:rPr>
              <a:t>Capped the total amount department able to collect - $3M. Reached in June of 2003. </a:t>
            </a:r>
          </a:p>
          <a:p>
            <a:pPr marL="688975" lvl="1" indent="-231775" algn="just">
              <a:buFont typeface="Arial" panose="020B0604020202020204" pitchFamily="34" charset="0"/>
              <a:buChar char="•"/>
            </a:pPr>
            <a:r>
              <a:rPr lang="en-US" sz="2000" b="0" i="0" u="none" strike="noStrike" dirty="0">
                <a:solidFill>
                  <a:srgbClr val="0D0D0D"/>
                </a:solidFill>
                <a:effectLst/>
                <a:latin typeface="Source Sans Pro"/>
                <a:ea typeface="Source Sans Pro"/>
              </a:rPr>
              <a:t>The department’s authority to collect the surcharge sunset on January 1, 2006.</a:t>
            </a:r>
            <a:endParaRPr lang="en-US" sz="2000" dirty="0">
              <a:solidFill>
                <a:schemeClr val="tx2">
                  <a:lumMod val="95000"/>
                  <a:lumOff val="5000"/>
                </a:schemeClr>
              </a:solidFill>
              <a:latin typeface="Source Sans Pro"/>
              <a:ea typeface="Source Sans Pro"/>
            </a:endParaRPr>
          </a:p>
          <a:p>
            <a:pPr marL="688975" lvl="1" indent="-231775" algn="just">
              <a:buFont typeface="Arial" panose="020B0604020202020204" pitchFamily="34" charset="0"/>
              <a:buChar char="•"/>
            </a:pPr>
            <a:r>
              <a:rPr lang="en-US" sz="2000" dirty="0">
                <a:solidFill>
                  <a:schemeClr val="tx2">
                    <a:lumMod val="95000"/>
                    <a:lumOff val="5000"/>
                  </a:schemeClr>
                </a:solidFill>
                <a:latin typeface="Source Sans Pro"/>
                <a:ea typeface="Source Sans Pro"/>
              </a:rPr>
              <a:t>As of April 2023, the fund balance was $308,786. </a:t>
            </a:r>
          </a:p>
          <a:p>
            <a:pPr marL="225425" indent="-225425" algn="just">
              <a:buAutoNum type="arabicPeriod"/>
            </a:pPr>
            <a:r>
              <a:rPr lang="en-CA" sz="2000" dirty="0">
                <a:solidFill>
                  <a:schemeClr val="tx2">
                    <a:lumMod val="95000"/>
                    <a:lumOff val="5000"/>
                  </a:schemeClr>
                </a:solidFill>
                <a:latin typeface="Source Sans Pro"/>
                <a:ea typeface="Source Sans Pro"/>
              </a:rPr>
              <a:t>January 25, 2023, [HB] 921 was introduced in the Legislature to re-establish the $1.00 surcharge</a:t>
            </a:r>
            <a:r>
              <a:rPr lang="en-CA" sz="1400" dirty="0">
                <a:solidFill>
                  <a:schemeClr val="tx2">
                    <a:lumMod val="95000"/>
                    <a:lumOff val="5000"/>
                  </a:schemeClr>
                </a:solidFill>
                <a:latin typeface="Source Sans Pro"/>
                <a:ea typeface="Source Sans Pro"/>
              </a:rPr>
              <a:t>.</a:t>
            </a:r>
            <a:r>
              <a:rPr lang="en-CA" sz="2000" dirty="0">
                <a:solidFill>
                  <a:schemeClr val="tx2">
                    <a:lumMod val="95000"/>
                    <a:lumOff val="5000"/>
                  </a:schemeClr>
                </a:solidFill>
                <a:latin typeface="Source Sans Pro"/>
                <a:ea typeface="Source Sans Pro"/>
              </a:rPr>
              <a:t> Bill Status: Deferred in Committee – Not passed into law.</a:t>
            </a:r>
          </a:p>
          <a:p>
            <a:pPr algn="just"/>
            <a:endParaRPr lang="en-CA" sz="2000" dirty="0">
              <a:solidFill>
                <a:schemeClr val="tx2">
                  <a:lumMod val="95000"/>
                  <a:lumOff val="5000"/>
                </a:schemeClr>
              </a:solidFill>
              <a:latin typeface="Source Sans Pro"/>
              <a:ea typeface="Source Sans Pro"/>
            </a:endParaRPr>
          </a:p>
          <a:p>
            <a:pPr marL="0" indent="0" algn="just">
              <a:lnSpc>
                <a:spcPct val="120000"/>
              </a:lnSpc>
              <a:buNone/>
            </a:pPr>
            <a:r>
              <a:rPr lang="en-CA" sz="2000" b="1" dirty="0">
                <a:latin typeface="Source Sans Pro"/>
                <a:ea typeface="Source Sans Pro"/>
              </a:rPr>
              <a:t>The department is only aware of illegal dumping activity if someone files a complaint with the Solid and Hazardous Waste Branch (SHWB) or by calling 911</a:t>
            </a:r>
            <a:endParaRPr lang="en-CA" sz="2000" b="1" dirty="0">
              <a:ea typeface="Source Sans Pro"/>
            </a:endParaRPr>
          </a:p>
        </p:txBody>
      </p:sp>
    </p:spTree>
    <p:extLst>
      <p:ext uri="{BB962C8B-B14F-4D97-AF65-F5344CB8AC3E}">
        <p14:creationId xmlns:p14="http://schemas.microsoft.com/office/powerpoint/2010/main" val="3718773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Tires  – Disposal/Recycling Data</a:t>
            </a:r>
          </a:p>
        </p:txBody>
      </p:sp>
      <p:sp>
        <p:nvSpPr>
          <p:cNvPr id="3" name="Content Placeholder: Left Column">
            <a:extLst>
              <a:ext uri="{FF2B5EF4-FFF2-40B4-BE49-F238E27FC236}">
                <a16:creationId xmlns:a16="http://schemas.microsoft.com/office/drawing/2014/main" id="{C26C15C3-D6C4-4994-B1EF-189A38BDB95C}"/>
              </a:ext>
            </a:extLst>
          </p:cNvPr>
          <p:cNvSpPr>
            <a:spLocks noGrp="1"/>
          </p:cNvSpPr>
          <p:nvPr>
            <p:ph idx="1"/>
          </p:nvPr>
        </p:nvSpPr>
        <p:spPr>
          <a:xfrm>
            <a:off x="322888" y="1533947"/>
            <a:ext cx="8031422" cy="4001614"/>
          </a:xfrm>
        </p:spPr>
        <p:txBody>
          <a:bodyPr vert="horz" lIns="91440" tIns="45720" rIns="91440" bIns="45720" rtlCol="0" anchor="t">
            <a:normAutofit/>
          </a:bodyPr>
          <a:lstStyle/>
          <a:p>
            <a:pPr marL="0" indent="0">
              <a:buNone/>
            </a:pPr>
            <a:r>
              <a:rPr lang="en-CA" sz="2000" dirty="0">
                <a:latin typeface="Source Sans Pro"/>
                <a:ea typeface="Source Sans Pro"/>
              </a:rPr>
              <a:t>The DOH tracks some components of the waste tire recycling stream, including tires dropped off at permitted recyclers and convenience centers.</a:t>
            </a:r>
          </a:p>
          <a:p>
            <a:pPr marL="0" indent="0" algn="just">
              <a:buNone/>
            </a:pPr>
            <a:endParaRPr lang="en-US" sz="2000" dirty="0">
              <a:latin typeface="Source Sans Pro"/>
              <a:ea typeface="Source Sans Pro"/>
            </a:endParaRPr>
          </a:p>
          <a:p>
            <a:pPr marL="0" indent="0" algn="just">
              <a:buNone/>
            </a:pPr>
            <a:r>
              <a:rPr lang="en-US" sz="2000" dirty="0">
                <a:latin typeface="Source Sans Pro"/>
                <a:ea typeface="Source Sans Pro"/>
              </a:rPr>
              <a:t>For FY 22, the </a:t>
            </a:r>
            <a:r>
              <a:rPr lang="en-US" sz="2000" dirty="0" err="1">
                <a:latin typeface="Source Sans Pro"/>
                <a:ea typeface="Source Sans Pro"/>
              </a:rPr>
              <a:t>Hawaiʻi</a:t>
            </a:r>
            <a:r>
              <a:rPr lang="en-US" sz="2000" dirty="0">
                <a:latin typeface="Source Sans Pro"/>
                <a:ea typeface="Source Sans Pro"/>
              </a:rPr>
              <a:t> DOH reported that </a:t>
            </a:r>
            <a:r>
              <a:rPr lang="en-US" sz="2000" b="1" dirty="0">
                <a:latin typeface="Source Sans Pro"/>
                <a:ea typeface="Source Sans Pro"/>
              </a:rPr>
              <a:t>2,528 tons of tires were recycled statewide </a:t>
            </a:r>
            <a:r>
              <a:rPr lang="en-US" sz="2000" dirty="0">
                <a:latin typeface="Source Sans Pro"/>
                <a:ea typeface="Source Sans Pro"/>
              </a:rPr>
              <a:t>(from residential use)</a:t>
            </a:r>
            <a:r>
              <a:rPr lang="en-US" sz="2000" b="1" dirty="0">
                <a:latin typeface="Source Sans Pro"/>
                <a:ea typeface="Source Sans Pro"/>
              </a:rPr>
              <a:t> </a:t>
            </a:r>
            <a:r>
              <a:rPr lang="en-US" sz="2000" dirty="0">
                <a:latin typeface="Source Sans Pro"/>
                <a:ea typeface="Source Sans Pro"/>
              </a:rPr>
              <a:t>in DOH permitted SWM Facilities.</a:t>
            </a:r>
            <a:endParaRPr lang="en-US" sz="2000" dirty="0"/>
          </a:p>
          <a:p>
            <a:pPr algn="just"/>
            <a:r>
              <a:rPr lang="en-CA" sz="2000" dirty="0">
                <a:solidFill>
                  <a:schemeClr val="tx2">
                    <a:lumMod val="95000"/>
                    <a:lumOff val="5000"/>
                  </a:schemeClr>
                </a:solidFill>
                <a:latin typeface="Source Sans Pro"/>
                <a:ea typeface="Source Sans Pro"/>
              </a:rPr>
              <a:t>These tonnages do not include:</a:t>
            </a:r>
          </a:p>
          <a:p>
            <a:pPr marL="800100" lvl="1" indent="-342900" algn="just">
              <a:buFont typeface="+mj-lt"/>
              <a:buAutoNum type="arabicParenR"/>
            </a:pPr>
            <a:r>
              <a:rPr lang="en-CA" sz="2000" dirty="0">
                <a:solidFill>
                  <a:schemeClr val="tx2">
                    <a:lumMod val="95000"/>
                    <a:lumOff val="5000"/>
                  </a:schemeClr>
                </a:solidFill>
                <a:latin typeface="Source Sans Pro"/>
                <a:ea typeface="Source Sans Pro"/>
              </a:rPr>
              <a:t>tires collected by private retailers not sent to a permitted SWM facility for recycling (i.e., were shipped off-island for recycling); </a:t>
            </a:r>
          </a:p>
          <a:p>
            <a:pPr marL="800100" lvl="1" indent="-342900" algn="just">
              <a:buFont typeface="+mj-lt"/>
              <a:buAutoNum type="arabicParenR"/>
            </a:pPr>
            <a:endParaRPr lang="en-CA" sz="2000" dirty="0">
              <a:solidFill>
                <a:schemeClr val="tx2">
                  <a:lumMod val="95000"/>
                  <a:lumOff val="5000"/>
                </a:schemeClr>
              </a:solidFill>
              <a:latin typeface="Source Sans Pro"/>
              <a:ea typeface="Source Sans Pro"/>
            </a:endParaRPr>
          </a:p>
          <a:p>
            <a:pPr marL="800100" lvl="1" indent="-342900" algn="just">
              <a:buFont typeface="+mj-lt"/>
              <a:buAutoNum type="arabicParenR"/>
            </a:pPr>
            <a:r>
              <a:rPr lang="en-CA" sz="2000" dirty="0">
                <a:solidFill>
                  <a:schemeClr val="tx2">
                    <a:lumMod val="95000"/>
                    <a:lumOff val="5000"/>
                  </a:schemeClr>
                </a:solidFill>
                <a:latin typeface="Source Sans Pro"/>
                <a:ea typeface="Source Sans Pro"/>
              </a:rPr>
              <a:t>And tires incinerated for energy at H-POWER. </a:t>
            </a:r>
            <a:endParaRPr lang="en-US" sz="2000" dirty="0">
              <a:solidFill>
                <a:schemeClr val="tx2">
                  <a:lumMod val="95000"/>
                  <a:lumOff val="5000"/>
                </a:schemeClr>
              </a:solidFill>
              <a:latin typeface="Source Sans Pro"/>
              <a:ea typeface="Source Sans Pro"/>
            </a:endParaRPr>
          </a:p>
          <a:p>
            <a:pPr marL="0" indent="0" algn="just">
              <a:buNone/>
            </a:pPr>
            <a:endParaRPr lang="en-US" sz="2000" dirty="0">
              <a:solidFill>
                <a:schemeClr val="tx2">
                  <a:lumMod val="95000"/>
                  <a:lumOff val="5000"/>
                </a:schemeClr>
              </a:solidFill>
              <a:latin typeface="Source Sans Pro"/>
              <a:ea typeface="Source Sans Pro"/>
            </a:endParaRP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14</a:t>
            </a:fld>
            <a:endParaRPr lang="en-US"/>
          </a:p>
        </p:txBody>
      </p:sp>
      <p:pic>
        <p:nvPicPr>
          <p:cNvPr id="4" name="Picture 6">
            <a:extLst>
              <a:ext uri="{FF2B5EF4-FFF2-40B4-BE49-F238E27FC236}">
                <a16:creationId xmlns:a16="http://schemas.microsoft.com/office/drawing/2014/main" id="{30CBB0C6-EF2C-0C11-1440-7A64BAE49F25}"/>
              </a:ext>
            </a:extLst>
          </p:cNvPr>
          <p:cNvPicPr>
            <a:picLocks noChangeAspect="1"/>
          </p:cNvPicPr>
          <p:nvPr/>
        </p:nvPicPr>
        <p:blipFill>
          <a:blip r:embed="rId3"/>
          <a:stretch>
            <a:fillRect/>
          </a:stretch>
        </p:blipFill>
        <p:spPr>
          <a:xfrm>
            <a:off x="8606287" y="1442737"/>
            <a:ext cx="3347049" cy="3771243"/>
          </a:xfrm>
          <a:prstGeom prst="rect">
            <a:avLst/>
          </a:prstGeom>
        </p:spPr>
      </p:pic>
    </p:spTree>
    <p:extLst>
      <p:ext uri="{BB962C8B-B14F-4D97-AF65-F5344CB8AC3E}">
        <p14:creationId xmlns:p14="http://schemas.microsoft.com/office/powerpoint/2010/main" val="254484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 picture containing tree, outdoor, yellow, road&#10;&#10;Description automatically generated">
            <a:extLst>
              <a:ext uri="{FF2B5EF4-FFF2-40B4-BE49-F238E27FC236}">
                <a16:creationId xmlns:a16="http://schemas.microsoft.com/office/drawing/2014/main" id="{C7580E2A-EB96-FF82-D8B1-2B66CB7A5351}"/>
              </a:ext>
            </a:extLst>
          </p:cNvPr>
          <p:cNvPicPr>
            <a:picLocks noChangeAspect="1"/>
          </p:cNvPicPr>
          <p:nvPr/>
        </p:nvPicPr>
        <p:blipFill>
          <a:blip r:embed="rId3"/>
          <a:stretch>
            <a:fillRect/>
          </a:stretch>
        </p:blipFill>
        <p:spPr>
          <a:xfrm>
            <a:off x="227936" y="3227253"/>
            <a:ext cx="4510318" cy="3015108"/>
          </a:xfrm>
          <a:prstGeom prst="rect">
            <a:avLst/>
          </a:prstGeom>
        </p:spPr>
      </p:pic>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Tires  – Estimated Number of Tires Managed</a:t>
            </a:r>
          </a:p>
        </p:txBody>
      </p:sp>
      <p:sp>
        <p:nvSpPr>
          <p:cNvPr id="3" name="Content Placeholder: Left Column">
            <a:extLst>
              <a:ext uri="{FF2B5EF4-FFF2-40B4-BE49-F238E27FC236}">
                <a16:creationId xmlns:a16="http://schemas.microsoft.com/office/drawing/2014/main" id="{C26C15C3-D6C4-4994-B1EF-189A38BDB95C}"/>
              </a:ext>
            </a:extLst>
          </p:cNvPr>
          <p:cNvSpPr>
            <a:spLocks noGrp="1"/>
          </p:cNvSpPr>
          <p:nvPr>
            <p:ph idx="1"/>
          </p:nvPr>
        </p:nvSpPr>
        <p:spPr>
          <a:xfrm>
            <a:off x="480204" y="973347"/>
            <a:ext cx="8031422" cy="5312765"/>
          </a:xfrm>
        </p:spPr>
        <p:txBody>
          <a:bodyPr vert="horz" lIns="91440" tIns="45720" rIns="91440" bIns="45720" rtlCol="0" anchor="t">
            <a:normAutofit/>
          </a:bodyPr>
          <a:lstStyle/>
          <a:p>
            <a:pPr marL="0" indent="0" algn="just">
              <a:buNone/>
            </a:pPr>
            <a:endParaRPr lang="en-CA" sz="1000">
              <a:solidFill>
                <a:srgbClr val="000000"/>
              </a:solidFill>
              <a:latin typeface="Arial"/>
              <a:ea typeface="Source Sans Pro"/>
              <a:cs typeface="Arial"/>
            </a:endParaRPr>
          </a:p>
          <a:p>
            <a:pPr marL="0" indent="0" algn="just">
              <a:buNone/>
            </a:pPr>
            <a:endParaRPr lang="en-US" sz="2000">
              <a:solidFill>
                <a:schemeClr val="tx2">
                  <a:lumMod val="95000"/>
                  <a:lumOff val="5000"/>
                </a:schemeClr>
              </a:solidFill>
              <a:latin typeface="Source Sans Pro"/>
              <a:ea typeface="Source Sans Pro"/>
            </a:endParaRP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15</a:t>
            </a:fld>
            <a:endParaRPr lang="en-US"/>
          </a:p>
        </p:txBody>
      </p:sp>
      <p:sp>
        <p:nvSpPr>
          <p:cNvPr id="4" name="TextBox 3">
            <a:extLst>
              <a:ext uri="{FF2B5EF4-FFF2-40B4-BE49-F238E27FC236}">
                <a16:creationId xmlns:a16="http://schemas.microsoft.com/office/drawing/2014/main" id="{377192FB-F7AA-DC90-72AD-E7D8582BC1D5}"/>
              </a:ext>
            </a:extLst>
          </p:cNvPr>
          <p:cNvSpPr txBox="1"/>
          <p:nvPr/>
        </p:nvSpPr>
        <p:spPr>
          <a:xfrm>
            <a:off x="222246" y="1610965"/>
            <a:ext cx="112177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Calibri"/>
                <a:cs typeface="Calibri"/>
              </a:rPr>
              <a:t>The table below  provides an estimated annual number of scrap tires to be managed every year.  Estimate developed based on the number of passenger vehicles registered statewide in 2022. </a:t>
            </a:r>
            <a:endParaRPr lang="en-US" sz="2000" b="1">
              <a:solidFill>
                <a:schemeClr val="tx2"/>
              </a:solidFill>
            </a:endParaRPr>
          </a:p>
        </p:txBody>
      </p:sp>
      <p:graphicFrame>
        <p:nvGraphicFramePr>
          <p:cNvPr id="8" name="Table 7">
            <a:extLst>
              <a:ext uri="{FF2B5EF4-FFF2-40B4-BE49-F238E27FC236}">
                <a16:creationId xmlns:a16="http://schemas.microsoft.com/office/drawing/2014/main" id="{9D8E1563-2306-99F9-FDBC-5CB22A95ECC3}"/>
              </a:ext>
            </a:extLst>
          </p:cNvPr>
          <p:cNvGraphicFramePr>
            <a:graphicFrameLocks noGrp="1"/>
          </p:cNvGraphicFramePr>
          <p:nvPr/>
        </p:nvGraphicFramePr>
        <p:xfrm>
          <a:off x="3649326" y="2781444"/>
          <a:ext cx="7756624" cy="1584960"/>
        </p:xfrm>
        <a:graphic>
          <a:graphicData uri="http://schemas.openxmlformats.org/drawingml/2006/table">
            <a:tbl>
              <a:tblPr firstRow="1" firstCol="1" bandRow="1">
                <a:tableStyleId>{5C22544A-7EE6-4342-B048-85BDC9FD1C3A}</a:tableStyleId>
              </a:tblPr>
              <a:tblGrid>
                <a:gridCol w="1277758">
                  <a:extLst>
                    <a:ext uri="{9D8B030D-6E8A-4147-A177-3AD203B41FA5}">
                      <a16:colId xmlns:a16="http://schemas.microsoft.com/office/drawing/2014/main" val="1024083580"/>
                    </a:ext>
                  </a:extLst>
                </a:gridCol>
                <a:gridCol w="1450109">
                  <a:extLst>
                    <a:ext uri="{9D8B030D-6E8A-4147-A177-3AD203B41FA5}">
                      <a16:colId xmlns:a16="http://schemas.microsoft.com/office/drawing/2014/main" val="1216118630"/>
                    </a:ext>
                  </a:extLst>
                </a:gridCol>
                <a:gridCol w="1570182">
                  <a:extLst>
                    <a:ext uri="{9D8B030D-6E8A-4147-A177-3AD203B41FA5}">
                      <a16:colId xmlns:a16="http://schemas.microsoft.com/office/drawing/2014/main" val="281965879"/>
                    </a:ext>
                  </a:extLst>
                </a:gridCol>
                <a:gridCol w="2183957">
                  <a:extLst>
                    <a:ext uri="{9D8B030D-6E8A-4147-A177-3AD203B41FA5}">
                      <a16:colId xmlns:a16="http://schemas.microsoft.com/office/drawing/2014/main" val="3169779386"/>
                    </a:ext>
                  </a:extLst>
                </a:gridCol>
                <a:gridCol w="1274618">
                  <a:extLst>
                    <a:ext uri="{9D8B030D-6E8A-4147-A177-3AD203B41FA5}">
                      <a16:colId xmlns:a16="http://schemas.microsoft.com/office/drawing/2014/main" val="233385057"/>
                    </a:ext>
                  </a:extLst>
                </a:gridCol>
              </a:tblGrid>
              <a:tr h="501650">
                <a:tc>
                  <a:txBody>
                    <a:bodyPr/>
                    <a:lstStyle/>
                    <a:p>
                      <a:pPr algn="l">
                        <a:spcAft>
                          <a:spcPts val="0"/>
                        </a:spcAft>
                      </a:pPr>
                      <a:endParaRPr lang="en-CA">
                        <a:effectLst/>
                      </a:endParaRPr>
                    </a:p>
                  </a:txBody>
                  <a:tcPr marL="73025" marR="73025" marT="27305" marB="27305"/>
                </a:tc>
                <a:tc>
                  <a:txBody>
                    <a:bodyPr/>
                    <a:lstStyle/>
                    <a:p>
                      <a:pPr marL="635" algn="ctr">
                        <a:lnSpc>
                          <a:spcPct val="115000"/>
                        </a:lnSpc>
                        <a:tabLst>
                          <a:tab pos="1524635" algn="l"/>
                        </a:tabLst>
                      </a:pPr>
                      <a:r>
                        <a:rPr lang="en-CA">
                          <a:effectLst/>
                        </a:rPr>
                        <a:t>Passenger Vehicles</a:t>
                      </a:r>
                    </a:p>
                  </a:txBody>
                  <a:tcPr marL="73025" marR="73025" marT="27305" marB="27305" anchor="ctr"/>
                </a:tc>
                <a:tc>
                  <a:txBody>
                    <a:bodyPr/>
                    <a:lstStyle/>
                    <a:p>
                      <a:pPr marL="635" algn="ctr">
                        <a:lnSpc>
                          <a:spcPct val="115000"/>
                        </a:lnSpc>
                        <a:tabLst>
                          <a:tab pos="1524635" algn="l"/>
                        </a:tabLst>
                      </a:pPr>
                      <a:r>
                        <a:rPr lang="en-CA">
                          <a:effectLst/>
                        </a:rPr>
                        <a:t>Percent of Tires to be Replaced</a:t>
                      </a:r>
                    </a:p>
                  </a:txBody>
                  <a:tcPr marL="73025" marR="73025" marT="27305" marB="27305" anchor="ctr"/>
                </a:tc>
                <a:tc>
                  <a:txBody>
                    <a:bodyPr/>
                    <a:lstStyle/>
                    <a:p>
                      <a:pPr marL="635" algn="ctr">
                        <a:lnSpc>
                          <a:spcPct val="115000"/>
                        </a:lnSpc>
                        <a:tabLst>
                          <a:tab pos="1524635" algn="l"/>
                        </a:tabLst>
                      </a:pPr>
                      <a:r>
                        <a:rPr lang="en-CA">
                          <a:effectLst/>
                        </a:rPr>
                        <a:t>Estimated Number of Tires to be Managed Annually</a:t>
                      </a:r>
                    </a:p>
                  </a:txBody>
                  <a:tcPr marL="73025" marR="73025" marT="27305" marB="27305" anchor="ctr"/>
                </a:tc>
                <a:tc>
                  <a:txBody>
                    <a:bodyPr/>
                    <a:lstStyle/>
                    <a:p>
                      <a:pPr marL="635" algn="ctr">
                        <a:lnSpc>
                          <a:spcPct val="115000"/>
                        </a:lnSpc>
                        <a:tabLst>
                          <a:tab pos="1524635" algn="l"/>
                        </a:tabLst>
                      </a:pPr>
                      <a:r>
                        <a:rPr lang="en-CA">
                          <a:effectLst/>
                        </a:rPr>
                        <a:t>Estimated Tons</a:t>
                      </a:r>
                    </a:p>
                  </a:txBody>
                  <a:tcPr marL="73025" marR="73025" marT="27305" marB="27305" anchor="ctr"/>
                </a:tc>
                <a:extLst>
                  <a:ext uri="{0D108BD9-81ED-4DB2-BD59-A6C34878D82A}">
                    <a16:rowId xmlns:a16="http://schemas.microsoft.com/office/drawing/2014/main" val="4134097795"/>
                  </a:ext>
                </a:extLst>
              </a:tr>
              <a:tr h="501650">
                <a:tc>
                  <a:txBody>
                    <a:bodyPr/>
                    <a:lstStyle/>
                    <a:p>
                      <a:pPr algn="ctr">
                        <a:spcAft>
                          <a:spcPts val="0"/>
                        </a:spcAft>
                      </a:pPr>
                      <a:r>
                        <a:rPr lang="en-CA">
                          <a:effectLst/>
                        </a:rPr>
                        <a:t>State of Hawa</a:t>
                      </a:r>
                      <a:r>
                        <a:rPr lang="en-CA" sz="1800" b="1" kern="1200">
                          <a:solidFill>
                            <a:schemeClr val="lt1"/>
                          </a:solidFill>
                          <a:effectLst/>
                          <a:latin typeface="+mn-lt"/>
                          <a:ea typeface="+mn-ea"/>
                          <a:cs typeface="+mn-cs"/>
                        </a:rPr>
                        <a:t>i</a:t>
                      </a:r>
                      <a:r>
                        <a:rPr lang="en-US" sz="1800" b="1" kern="1200" noProof="0">
                          <a:solidFill>
                            <a:schemeClr val="lt1"/>
                          </a:solidFill>
                          <a:effectLst/>
                          <a:latin typeface="+mn-lt"/>
                          <a:ea typeface="+mn-ea"/>
                          <a:cs typeface="+mn-cs"/>
                        </a:rPr>
                        <a:t>ʻ</a:t>
                      </a:r>
                      <a:r>
                        <a:rPr lang="en-CA">
                          <a:effectLst/>
                        </a:rPr>
                        <a:t>i </a:t>
                      </a:r>
                    </a:p>
                  </a:txBody>
                  <a:tcPr marL="73025" marR="73025" marT="27305" marB="27305" anchor="ctr"/>
                </a:tc>
                <a:tc>
                  <a:txBody>
                    <a:bodyPr/>
                    <a:lstStyle/>
                    <a:p>
                      <a:pPr algn="ctr">
                        <a:lnSpc>
                          <a:spcPct val="115000"/>
                        </a:lnSpc>
                        <a:spcAft>
                          <a:spcPts val="0"/>
                        </a:spcAft>
                      </a:pPr>
                      <a:r>
                        <a:rPr lang="en-US" sz="1800" b="1">
                          <a:solidFill>
                            <a:schemeClr val="tx2"/>
                          </a:solidFill>
                          <a:effectLst/>
                        </a:rPr>
                        <a:t>1,056,699</a:t>
                      </a:r>
                      <a:endParaRPr lang="en-US" sz="4000" b="1">
                        <a:solidFill>
                          <a:schemeClr val="tx2"/>
                        </a:solidFill>
                        <a:effectLst/>
                      </a:endParaRPr>
                    </a:p>
                  </a:txBody>
                  <a:tcPr marL="73025" marR="73025" marT="27305" marB="27305" anchor="ctr"/>
                </a:tc>
                <a:tc>
                  <a:txBody>
                    <a:bodyPr/>
                    <a:lstStyle/>
                    <a:p>
                      <a:pPr algn="ctr">
                        <a:lnSpc>
                          <a:spcPct val="115000"/>
                        </a:lnSpc>
                        <a:spcAft>
                          <a:spcPts val="0"/>
                        </a:spcAft>
                      </a:pPr>
                      <a:r>
                        <a:rPr lang="en-US" sz="1800" b="1">
                          <a:solidFill>
                            <a:schemeClr val="tx2"/>
                          </a:solidFill>
                          <a:effectLst/>
                        </a:rPr>
                        <a:t>17%</a:t>
                      </a:r>
                      <a:endParaRPr lang="en-US" sz="4000" b="1">
                        <a:solidFill>
                          <a:schemeClr val="tx2"/>
                        </a:solidFill>
                        <a:effectLst/>
                      </a:endParaRPr>
                    </a:p>
                  </a:txBody>
                  <a:tcPr marL="73025" marR="73025" marT="27305" marB="27305" anchor="ctr"/>
                </a:tc>
                <a:tc>
                  <a:txBody>
                    <a:bodyPr/>
                    <a:lstStyle/>
                    <a:p>
                      <a:pPr algn="ctr">
                        <a:lnSpc>
                          <a:spcPct val="115000"/>
                        </a:lnSpc>
                        <a:spcAft>
                          <a:spcPts val="0"/>
                        </a:spcAft>
                      </a:pPr>
                      <a:r>
                        <a:rPr lang="en-US" sz="1800" b="1">
                          <a:solidFill>
                            <a:schemeClr val="tx2"/>
                          </a:solidFill>
                          <a:effectLst/>
                        </a:rPr>
                        <a:t>718,555</a:t>
                      </a:r>
                      <a:endParaRPr lang="en-US" sz="4000" b="1">
                        <a:solidFill>
                          <a:schemeClr val="tx2"/>
                        </a:solidFill>
                        <a:effectLst/>
                      </a:endParaRPr>
                    </a:p>
                  </a:txBody>
                  <a:tcPr marL="73025" marR="73025" marT="27305" marB="27305" anchor="ctr"/>
                </a:tc>
                <a:tc>
                  <a:txBody>
                    <a:bodyPr/>
                    <a:lstStyle/>
                    <a:p>
                      <a:pPr algn="ctr">
                        <a:lnSpc>
                          <a:spcPct val="115000"/>
                        </a:lnSpc>
                        <a:spcAft>
                          <a:spcPts val="0"/>
                        </a:spcAft>
                      </a:pPr>
                      <a:r>
                        <a:rPr lang="en-US" sz="1800" b="1">
                          <a:solidFill>
                            <a:schemeClr val="tx2"/>
                          </a:solidFill>
                          <a:effectLst/>
                        </a:rPr>
                        <a:t>7,200</a:t>
                      </a:r>
                      <a:endParaRPr lang="en-US" sz="4000" b="1">
                        <a:solidFill>
                          <a:schemeClr val="tx2"/>
                        </a:solidFill>
                        <a:effectLst/>
                      </a:endParaRPr>
                    </a:p>
                  </a:txBody>
                  <a:tcPr marL="73025" marR="73025" marT="27305" marB="27305" anchor="ctr"/>
                </a:tc>
                <a:extLst>
                  <a:ext uri="{0D108BD9-81ED-4DB2-BD59-A6C34878D82A}">
                    <a16:rowId xmlns:a16="http://schemas.microsoft.com/office/drawing/2014/main" val="2250790103"/>
                  </a:ext>
                </a:extLst>
              </a:tr>
            </a:tbl>
          </a:graphicData>
        </a:graphic>
      </p:graphicFrame>
    </p:spTree>
    <p:extLst>
      <p:ext uri="{BB962C8B-B14F-4D97-AF65-F5344CB8AC3E}">
        <p14:creationId xmlns:p14="http://schemas.microsoft.com/office/powerpoint/2010/main" val="291084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Ocean Defenders Alliance - Hawai'i">
            <a:extLst>
              <a:ext uri="{FF2B5EF4-FFF2-40B4-BE49-F238E27FC236}">
                <a16:creationId xmlns:a16="http://schemas.microsoft.com/office/drawing/2014/main" id="{F8111A5B-C1A2-4239-08FE-B56A73DB21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9" t="17054" r="6921" b="17279"/>
          <a:stretch/>
        </p:blipFill>
        <p:spPr bwMode="auto">
          <a:xfrm>
            <a:off x="8658225" y="4133849"/>
            <a:ext cx="2990852" cy="1962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State of Hawaiʻi</a:t>
            </a:r>
          </a:p>
        </p:txBody>
      </p:sp>
      <p:sp>
        <p:nvSpPr>
          <p:cNvPr id="3" name="Content Placeholder: Left Column">
            <a:extLst>
              <a:ext uri="{FF2B5EF4-FFF2-40B4-BE49-F238E27FC236}">
                <a16:creationId xmlns:a16="http://schemas.microsoft.com/office/drawing/2014/main" id="{C26C15C3-D6C4-4994-B1EF-189A38BDB95C}"/>
              </a:ext>
            </a:extLst>
          </p:cNvPr>
          <p:cNvSpPr>
            <a:spLocks noGrp="1"/>
          </p:cNvSpPr>
          <p:nvPr>
            <p:ph idx="1"/>
          </p:nvPr>
        </p:nvSpPr>
        <p:spPr>
          <a:xfrm>
            <a:off x="609599" y="1371600"/>
            <a:ext cx="8362951" cy="4800600"/>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393939"/>
                </a:solidFill>
                <a:effectLst/>
                <a:uLnTx/>
                <a:uFillTx/>
                <a:latin typeface="Source Sans Pro"/>
                <a:ea typeface="+mn-ea"/>
                <a:cs typeface="+mn-cs"/>
              </a:rPr>
              <a:t>Population: </a:t>
            </a:r>
            <a:r>
              <a:rPr lang="en-US">
                <a:solidFill>
                  <a:srgbClr val="393939"/>
                </a:solidFill>
                <a:latin typeface="Source Sans Pro"/>
                <a:ea typeface="+mn-ea"/>
              </a:rPr>
              <a:t>1.44</a:t>
            </a:r>
            <a:r>
              <a:rPr kumimoji="0" lang="en-US" b="0" i="0" u="none" strike="noStrike" kern="1200" cap="none" spc="0" normalizeH="0" baseline="0" noProof="0">
                <a:ln>
                  <a:noFill/>
                </a:ln>
                <a:solidFill>
                  <a:srgbClr val="393939"/>
                </a:solidFill>
                <a:effectLst/>
                <a:uLnTx/>
                <a:uFillTx/>
                <a:latin typeface="Source Sans Pro"/>
                <a:ea typeface="+mn-ea"/>
                <a:cs typeface="+mn-cs"/>
              </a:rPr>
              <a:t> million</a:t>
            </a:r>
            <a:endParaRPr kumimoji="0" lang="en-US" b="0" i="0" u="none" strike="noStrike" kern="1200" cap="none" spc="0" normalizeH="0" baseline="30000" noProof="0">
              <a:ln>
                <a:noFill/>
              </a:ln>
              <a:solidFill>
                <a:srgbClr val="393939"/>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393939"/>
                </a:solidFill>
                <a:effectLst/>
                <a:uLnTx/>
                <a:uFillTx/>
                <a:latin typeface="Source Sans Pro"/>
                <a:ea typeface="+mn-ea"/>
                <a:cs typeface="+mn-cs"/>
              </a:rPr>
              <a:t>Last Update to ISWMP: </a:t>
            </a:r>
            <a:r>
              <a:rPr kumimoji="0" lang="en-US" b="0" i="0" u="none" strike="noStrike" kern="1200" cap="none" spc="0" normalizeH="0" baseline="0" noProof="0">
                <a:ln>
                  <a:noFill/>
                </a:ln>
                <a:solidFill>
                  <a:srgbClr val="393939"/>
                </a:solidFill>
                <a:effectLst/>
                <a:uLnTx/>
                <a:uFillTx/>
                <a:latin typeface="Source Sans Pro"/>
                <a:ea typeface="+mn-ea"/>
                <a:cs typeface="+mn-cs"/>
              </a:rPr>
              <a:t>2000</a:t>
            </a:r>
            <a:endParaRPr lang="en-US" b="0" i="0" u="none" strike="noStrike" kern="1200" cap="none" spc="0" normalizeH="0" baseline="0" noProof="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b="1" i="0" u="none" strike="noStrike" kern="1200" cap="none" spc="0" normalizeH="0" baseline="0" noProof="0">
                <a:ln>
                  <a:noFill/>
                </a:ln>
                <a:solidFill>
                  <a:srgbClr val="393939"/>
                </a:solidFill>
                <a:effectLst/>
                <a:uLnTx/>
                <a:uFillTx/>
                <a:latin typeface="Source Sans Pro"/>
                <a:ea typeface="+mn-ea"/>
                <a:cs typeface="+mn-cs"/>
              </a:rPr>
              <a:t>Waste </a:t>
            </a:r>
            <a:r>
              <a:rPr lang="en-US" b="1">
                <a:solidFill>
                  <a:srgbClr val="393939"/>
                </a:solidFill>
                <a:latin typeface="Source Sans Pro"/>
                <a:ea typeface="+mn-ea"/>
              </a:rPr>
              <a:t>Diversion</a:t>
            </a:r>
            <a:r>
              <a:rPr kumimoji="0" lang="en-US" b="1" i="0" u="none" strike="noStrike" kern="1200" cap="none" spc="0" normalizeH="0" baseline="0" noProof="0">
                <a:ln>
                  <a:noFill/>
                </a:ln>
                <a:solidFill>
                  <a:srgbClr val="393939"/>
                </a:solidFill>
                <a:effectLst/>
                <a:uLnTx/>
                <a:uFillTx/>
                <a:latin typeface="Source Sans Pro"/>
                <a:ea typeface="+mn-ea"/>
                <a:cs typeface="+mn-cs"/>
              </a:rPr>
              <a:t> Data: </a:t>
            </a:r>
            <a:r>
              <a:rPr kumimoji="0" lang="en-US" b="0" i="0" u="none" strike="noStrike" kern="1200" cap="none" spc="0" normalizeH="0" baseline="0" noProof="0">
                <a:ln>
                  <a:noFill/>
                </a:ln>
                <a:effectLst/>
                <a:uLnTx/>
                <a:uFillTx/>
                <a:latin typeface="Source Sans Pro"/>
                <a:ea typeface="+mn-ea"/>
                <a:cs typeface="+mn-cs"/>
              </a:rPr>
              <a:t>7,054 tons/y</a:t>
            </a:r>
            <a:r>
              <a:rPr kumimoji="0" lang="en-US" b="0" i="0" u="none" strike="noStrike" kern="1200" cap="none" spc="0" normalizeH="0" baseline="0" noProof="0">
                <a:ln>
                  <a:noFill/>
                </a:ln>
                <a:solidFill>
                  <a:schemeClr val="tx2">
                    <a:lumMod val="95000"/>
                    <a:lumOff val="5000"/>
                  </a:schemeClr>
                </a:solidFill>
                <a:effectLst/>
                <a:uLnTx/>
                <a:uFillTx/>
                <a:latin typeface="Source Sans Pro"/>
                <a:ea typeface="+mn-ea"/>
                <a:cs typeface="+mn-cs"/>
              </a:rPr>
              <a:t>ear</a:t>
            </a:r>
            <a:r>
              <a:rPr lang="en-US">
                <a:solidFill>
                  <a:srgbClr val="FF0000"/>
                </a:solidFill>
                <a:latin typeface="Source Sans Pro"/>
                <a:ea typeface="+mn-ea"/>
              </a:rPr>
              <a:t> </a:t>
            </a:r>
            <a:r>
              <a:rPr lang="en-US">
                <a:solidFill>
                  <a:schemeClr val="tx2">
                    <a:lumMod val="95000"/>
                    <a:lumOff val="5000"/>
                  </a:schemeClr>
                </a:solidFill>
                <a:latin typeface="Source Sans Pro"/>
                <a:ea typeface="+mn-ea"/>
              </a:rPr>
              <a:t>[2000]</a:t>
            </a:r>
            <a:endParaRPr kumimoji="0" lang="en-US" b="0" i="0" u="none" kern="1200" cap="none" spc="0" normalizeH="0" baseline="30000" noProof="0">
              <a:ln>
                <a:noFill/>
              </a:ln>
              <a:solidFill>
                <a:schemeClr val="tx2">
                  <a:lumMod val="95000"/>
                  <a:lumOff val="5000"/>
                </a:schemeClr>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393939"/>
                </a:solidFill>
                <a:effectLst/>
                <a:uLnTx/>
                <a:uFillTx/>
                <a:latin typeface="Source Sans Pro"/>
                <a:ea typeface="+mn-ea"/>
                <a:cs typeface="+mn-cs"/>
              </a:rPr>
              <a:t>Estimated Number of Registered Passenger Vehicles in 2022: </a:t>
            </a:r>
            <a:r>
              <a:rPr kumimoji="0" lang="en-US" b="0" i="0" u="none" strike="noStrike" kern="1200" cap="none" spc="0" normalizeH="0" baseline="0" noProof="0">
                <a:ln>
                  <a:noFill/>
                </a:ln>
                <a:solidFill>
                  <a:srgbClr val="393939"/>
                </a:solidFill>
                <a:effectLst/>
                <a:uLnTx/>
                <a:uFillTx/>
                <a:latin typeface="Source Sans Pro"/>
                <a:ea typeface="+mn-ea"/>
                <a:cs typeface="+mn-cs"/>
              </a:rPr>
              <a:t>1,056,699 registered passenger vehicles</a:t>
            </a:r>
            <a:endParaRPr lang="en-US" b="0" i="0" u="none" strike="noStrike" kern="1200" cap="none" spc="0" normalizeH="0" baseline="0" noProof="0">
              <a:ln>
                <a:noFill/>
              </a:ln>
              <a:solidFill>
                <a:srgbClr val="393939"/>
              </a:solidFill>
              <a:effectLst/>
              <a:uLnTx/>
              <a:uFillTx/>
              <a:latin typeface="Source Sans Pro"/>
              <a:ea typeface="Source Sans Pro"/>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393939"/>
                </a:solidFill>
                <a:effectLst/>
                <a:uLnTx/>
                <a:uFillTx/>
                <a:latin typeface="Source Sans Pro"/>
                <a:ea typeface="+mn-ea"/>
                <a:cs typeface="+mn-cs"/>
              </a:rPr>
              <a:t>Estimated # of Tires to be Managed Annually: </a:t>
            </a:r>
            <a:r>
              <a:rPr kumimoji="0" lang="en-US" b="0" i="0" u="none" strike="noStrike" kern="1200" cap="none" spc="0" normalizeH="0" baseline="0" noProof="0">
                <a:ln>
                  <a:noFill/>
                </a:ln>
                <a:solidFill>
                  <a:srgbClr val="393939"/>
                </a:solidFill>
                <a:effectLst/>
                <a:uLnTx/>
                <a:uFillTx/>
                <a:latin typeface="Source Sans Pro"/>
                <a:ea typeface="+mn-ea"/>
                <a:cs typeface="+mn-cs"/>
              </a:rPr>
              <a:t>718,555</a:t>
            </a:r>
            <a:endParaRPr lang="en-US" b="0" i="0" u="none" strike="noStrike" kern="1200" cap="none" spc="0" normalizeH="0" baseline="0" noProof="0">
              <a:ln>
                <a:noFill/>
              </a:ln>
              <a:solidFill>
                <a:srgbClr val="393939"/>
              </a:solidFill>
              <a:effectLst/>
              <a:uLnTx/>
              <a:uFillTx/>
              <a:latin typeface="Source Sans Pro"/>
              <a:ea typeface="Source Sans Pro"/>
            </a:endParaRPr>
          </a:p>
          <a:p>
            <a:pPr lvl="2"/>
            <a:endParaRPr lang="en-US"/>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16</a:t>
            </a:fld>
            <a:endParaRPr lang="en-US"/>
          </a:p>
        </p:txBody>
      </p:sp>
      <p:pic>
        <p:nvPicPr>
          <p:cNvPr id="8" name="Picture 7">
            <a:extLst>
              <a:ext uri="{FF2B5EF4-FFF2-40B4-BE49-F238E27FC236}">
                <a16:creationId xmlns:a16="http://schemas.microsoft.com/office/drawing/2014/main" id="{61170799-1FC4-195C-D09A-562467D683DA}"/>
              </a:ext>
            </a:extLst>
          </p:cNvPr>
          <p:cNvPicPr>
            <a:picLocks noChangeAspect="1"/>
          </p:cNvPicPr>
          <p:nvPr/>
        </p:nvPicPr>
        <p:blipFill>
          <a:blip r:embed="rId4"/>
          <a:stretch>
            <a:fillRect/>
          </a:stretch>
        </p:blipFill>
        <p:spPr>
          <a:xfrm>
            <a:off x="9545957" y="1586864"/>
            <a:ext cx="2103120" cy="2103120"/>
          </a:xfrm>
          <a:prstGeom prst="rect">
            <a:avLst/>
          </a:prstGeom>
        </p:spPr>
      </p:pic>
    </p:spTree>
    <p:extLst>
      <p:ext uri="{BB962C8B-B14F-4D97-AF65-F5344CB8AC3E}">
        <p14:creationId xmlns:p14="http://schemas.microsoft.com/office/powerpoint/2010/main" val="3078595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State of Hawai</a:t>
            </a:r>
            <a:r>
              <a:rPr lang="en-US">
                <a:ea typeface="+mn-lt"/>
                <a:cs typeface="+mn-lt"/>
              </a:rPr>
              <a:t>ʻ</a:t>
            </a:r>
            <a:r>
              <a:rPr lang="en-US"/>
              <a:t>i</a:t>
            </a:r>
          </a:p>
        </p:txBody>
      </p:sp>
      <p:sp>
        <p:nvSpPr>
          <p:cNvPr id="3" name="Content Placeholder: Left Column">
            <a:extLst>
              <a:ext uri="{FF2B5EF4-FFF2-40B4-BE49-F238E27FC236}">
                <a16:creationId xmlns:a16="http://schemas.microsoft.com/office/drawing/2014/main" id="{C26C15C3-D6C4-4994-B1EF-189A38BDB95C}"/>
              </a:ext>
            </a:extLst>
          </p:cNvPr>
          <p:cNvSpPr>
            <a:spLocks noGrp="1"/>
          </p:cNvSpPr>
          <p:nvPr>
            <p:ph idx="1"/>
          </p:nvPr>
        </p:nvSpPr>
        <p:spPr>
          <a:xfrm>
            <a:off x="609599" y="1371600"/>
            <a:ext cx="10808971" cy="4800600"/>
          </a:xfrm>
        </p:spPr>
        <p:txBody>
          <a:bodyPr vert="horz" lIns="91440" tIns="45720" rIns="91440" bIns="45720" rtlCol="0" anchor="t">
            <a:normAutofit lnSpcReduction="10000"/>
          </a:bodyPr>
          <a:lstStyle/>
          <a:p>
            <a:pPr marL="0" indent="0">
              <a:lnSpc>
                <a:spcPct val="100000"/>
              </a:lnSpc>
              <a:spcBef>
                <a:spcPts val="0"/>
              </a:spcBef>
              <a:spcAft>
                <a:spcPts val="600"/>
              </a:spcAft>
              <a:buNone/>
              <a:defRPr/>
            </a:pPr>
            <a:r>
              <a:rPr lang="en-US" b="1">
                <a:solidFill>
                  <a:srgbClr val="393939"/>
                </a:solidFill>
                <a:latin typeface="Source Sans Pro"/>
                <a:ea typeface="+mn-ea"/>
              </a:rPr>
              <a:t>Laws &amp; Regulations</a:t>
            </a:r>
            <a:r>
              <a:rPr kumimoji="0" lang="en-US" b="1" i="0" u="none" strike="noStrike" kern="1200" cap="none" spc="0" normalizeH="0" baseline="0" noProof="0" dirty="0">
                <a:ln>
                  <a:noFill/>
                </a:ln>
                <a:solidFill>
                  <a:srgbClr val="393939"/>
                </a:solidFill>
                <a:effectLst/>
                <a:uLnTx/>
                <a:uFillTx/>
                <a:latin typeface="Source Sans Pro"/>
                <a:ea typeface="+mn-ea"/>
                <a:cs typeface="+mn-cs"/>
              </a:rPr>
              <a:t>:</a:t>
            </a:r>
            <a:r>
              <a:rPr lang="en-US" b="1" dirty="0">
                <a:solidFill>
                  <a:srgbClr val="393939"/>
                </a:solidFill>
                <a:latin typeface="Source Sans Pro"/>
                <a:ea typeface="+mn-ea"/>
              </a:rPr>
              <a:t> </a:t>
            </a:r>
            <a:endParaRPr lang="en-US" dirty="0">
              <a:solidFill>
                <a:srgbClr val="393939"/>
              </a:solidFill>
              <a:latin typeface="Source Sans Pro"/>
              <a:ea typeface="Source Sans Pro"/>
            </a:endParaRPr>
          </a:p>
          <a:p>
            <a:pPr marL="0" indent="0">
              <a:lnSpc>
                <a:spcPct val="100000"/>
              </a:lnSpc>
              <a:spcBef>
                <a:spcPts val="0"/>
              </a:spcBef>
              <a:spcAft>
                <a:spcPts val="600"/>
              </a:spcAft>
              <a:buNone/>
              <a:defRPr/>
            </a:pPr>
            <a:r>
              <a:rPr lang="en-US" dirty="0">
                <a:solidFill>
                  <a:srgbClr val="393939"/>
                </a:solidFill>
                <a:latin typeface="Source Sans Pro"/>
                <a:ea typeface="+mn-ea"/>
              </a:rPr>
              <a:t>HRS 342I, Part II</a:t>
            </a:r>
            <a:endParaRPr lang="en-US" dirty="0">
              <a:solidFill>
                <a:srgbClr val="393939"/>
              </a:solidFill>
              <a:latin typeface="Source Sans Pro"/>
              <a:ea typeface="Source Sans Pro"/>
            </a:endParaRPr>
          </a:p>
          <a:p>
            <a:pPr marL="0" indent="0">
              <a:lnSpc>
                <a:spcPct val="100000"/>
              </a:lnSpc>
              <a:spcBef>
                <a:spcPts val="0"/>
              </a:spcBef>
              <a:spcAft>
                <a:spcPts val="600"/>
              </a:spcAft>
              <a:buNone/>
              <a:defRPr/>
            </a:pPr>
            <a:r>
              <a:rPr kumimoji="0" lang="en-US" b="0" i="0" u="none" strike="noStrike" kern="1200" cap="none" spc="0" normalizeH="0" baseline="0" noProof="0" dirty="0">
                <a:ln>
                  <a:noFill/>
                </a:ln>
                <a:solidFill>
                  <a:srgbClr val="393939"/>
                </a:solidFill>
                <a:effectLst/>
                <a:uLnTx/>
                <a:uFillTx/>
                <a:latin typeface="Source Sans Pro"/>
                <a:ea typeface="+mn-ea"/>
                <a:cs typeface="+mn-cs"/>
              </a:rPr>
              <a:t>HAR </a:t>
            </a:r>
            <a:r>
              <a:rPr lang="en-US">
                <a:solidFill>
                  <a:srgbClr val="393939"/>
                </a:solidFill>
                <a:latin typeface="Source Sans Pro"/>
                <a:ea typeface="+mn-ea"/>
              </a:rPr>
              <a:t>Chapter 11-58.1</a:t>
            </a:r>
            <a:r>
              <a:rPr kumimoji="0" lang="en-US" b="0" i="0" u="none" strike="noStrike" kern="1200" cap="none" spc="0" normalizeH="0" baseline="0" noProof="0" dirty="0">
                <a:ln>
                  <a:noFill/>
                </a:ln>
                <a:solidFill>
                  <a:srgbClr val="393939"/>
                </a:solidFill>
                <a:effectLst/>
                <a:uLnTx/>
                <a:uFillTx/>
                <a:latin typeface="Source Sans Pro"/>
                <a:ea typeface="+mn-ea"/>
                <a:cs typeface="+mn-cs"/>
              </a:rPr>
              <a:t> </a:t>
            </a:r>
            <a:r>
              <a:rPr kumimoji="0" lang="en-US" b="0" i="0" u="none" strike="noStrike" kern="1200" cap="none" spc="0" normalizeH="0" baseline="0" noProof="0">
                <a:ln>
                  <a:noFill/>
                </a:ln>
                <a:solidFill>
                  <a:srgbClr val="393939"/>
                </a:solidFill>
                <a:effectLst/>
                <a:uLnTx/>
                <a:uFillTx/>
                <a:latin typeface="Source Sans Pro"/>
                <a:ea typeface="+mn-ea"/>
                <a:cs typeface="+mn-cs"/>
              </a:rPr>
              <a:t>Solid Waste </a:t>
            </a:r>
            <a:r>
              <a:rPr lang="en-US">
                <a:solidFill>
                  <a:srgbClr val="393939"/>
                </a:solidFill>
                <a:latin typeface="Source Sans Pro"/>
                <a:ea typeface="+mn-ea"/>
              </a:rPr>
              <a:t>Management Control </a:t>
            </a:r>
            <a:endParaRPr lang="en-US" b="0" i="0" u="none" strike="noStrike" kern="1200" cap="none" spc="0" normalizeH="0" baseline="0" noProof="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b="0" i="0" u="none" strike="noStrike" kern="1200" cap="none" spc="0" normalizeH="0" baseline="0" noProof="0" dirty="0">
                <a:ln>
                  <a:noFill/>
                </a:ln>
                <a:solidFill>
                  <a:srgbClr val="393939"/>
                </a:solidFill>
                <a:effectLst/>
                <a:uLnTx/>
                <a:uFillTx/>
                <a:latin typeface="Source Sans Pro"/>
                <a:ea typeface="+mn-ea"/>
                <a:cs typeface="+mn-cs"/>
              </a:rPr>
              <a:t>Solid Waste Management Control</a:t>
            </a:r>
            <a:r>
              <a:rPr lang="en-US" dirty="0">
                <a:solidFill>
                  <a:srgbClr val="393939"/>
                </a:solidFill>
                <a:latin typeface="Source Sans Pro"/>
                <a:ea typeface="Source Sans Pro"/>
              </a:rPr>
              <a:t> </a:t>
            </a:r>
            <a:endParaRPr lang="en-US" b="0" i="0" u="none" strike="noStrike" kern="1200" cap="none" spc="0" normalizeH="0" baseline="0" noProof="0" dirty="0">
              <a:ln>
                <a:noFill/>
              </a:ln>
              <a:solidFill>
                <a:srgbClr val="FF0000"/>
              </a:solidFill>
              <a:effectLst/>
              <a:uLnTx/>
              <a:uFillTx/>
              <a:latin typeface="Source Sans Pro"/>
              <a:ea typeface="Source Sans Pro"/>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Number of Permitted Collectors and Recyclers/Processors: </a:t>
            </a:r>
            <a:r>
              <a:rPr kumimoji="0" lang="en-US" b="0" i="0" u="none" strike="noStrike" kern="1200" cap="none" spc="0" normalizeH="0" baseline="0" noProof="0" dirty="0">
                <a:ln>
                  <a:noFill/>
                </a:ln>
                <a:solidFill>
                  <a:srgbClr val="393939"/>
                </a:solidFill>
                <a:effectLst/>
                <a:uLnTx/>
                <a:uFillTx/>
                <a:latin typeface="Source Sans Pro"/>
                <a:ea typeface="+mn-ea"/>
                <a:cs typeface="+mn-cs"/>
              </a:rPr>
              <a:t>10</a:t>
            </a:r>
            <a:endParaRPr lang="en-US" b="0" i="0" u="none" strike="noStrike" kern="1200" cap="none" spc="0" normalizeH="0" baseline="0" noProof="0" dirty="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Tire Management Complaints: </a:t>
            </a:r>
            <a:r>
              <a:rPr kumimoji="0" lang="en-US" b="0" i="0" u="none" strike="noStrike" kern="1200" cap="none" spc="0" normalizeH="0" baseline="0" noProof="0" dirty="0">
                <a:ln>
                  <a:noFill/>
                </a:ln>
                <a:solidFill>
                  <a:srgbClr val="393939"/>
                </a:solidFill>
                <a:effectLst/>
                <a:uLnTx/>
                <a:uFillTx/>
                <a:latin typeface="Source Sans Pro"/>
                <a:ea typeface="+mn-ea"/>
                <a:cs typeface="+mn-cs"/>
              </a:rPr>
              <a:t>25 total, 2 significant</a:t>
            </a:r>
            <a:r>
              <a:rPr lang="en-US" dirty="0">
                <a:solidFill>
                  <a:srgbClr val="393939"/>
                </a:solidFill>
                <a:latin typeface="Source Sans Pro"/>
                <a:ea typeface="+mn-ea"/>
              </a:rPr>
              <a:t> </a:t>
            </a:r>
            <a:r>
              <a:rPr kumimoji="0" lang="en-US" b="0" i="0" u="none" strike="noStrike" kern="1200" cap="none" spc="0" normalizeH="0" baseline="0" noProof="0" dirty="0">
                <a:ln>
                  <a:noFill/>
                </a:ln>
                <a:solidFill>
                  <a:srgbClr val="393939"/>
                </a:solidFill>
                <a:effectLst/>
                <a:uLnTx/>
                <a:uFillTx/>
                <a:latin typeface="Source Sans Pro"/>
                <a:ea typeface="+mn-ea"/>
                <a:cs typeface="+mn-cs"/>
              </a:rPr>
              <a:t> (2018 – 2023)</a:t>
            </a:r>
            <a:endParaRPr lang="en-US" b="0" i="0" u="none" strike="noStrike" kern="1200" cap="none" spc="0" normalizeH="0" baseline="0" noProof="0" dirty="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lang="en-US" b="1">
                <a:solidFill>
                  <a:srgbClr val="393939"/>
                </a:solidFill>
                <a:latin typeface="Source Sans Pro"/>
                <a:ea typeface="+mn-ea"/>
              </a:rPr>
              <a:t>Former Tire Surcharge:</a:t>
            </a:r>
            <a:r>
              <a:rPr kumimoji="0" lang="en-US" b="1" i="0" u="none" strike="noStrike" kern="1200" cap="none" spc="0" normalizeH="0" baseline="0" noProof="0">
                <a:ln>
                  <a:noFill/>
                </a:ln>
                <a:solidFill>
                  <a:srgbClr val="393939"/>
                </a:solidFill>
                <a:effectLst/>
                <a:uLnTx/>
                <a:uFillTx/>
                <a:latin typeface="Source Sans Pro"/>
                <a:ea typeface="+mn-ea"/>
                <a:cs typeface="+mn-cs"/>
              </a:rPr>
              <a:t> </a:t>
            </a:r>
            <a:r>
              <a:rPr kumimoji="0" lang="en-US" b="0" i="0" u="none" strike="noStrike" kern="1200" cap="none" spc="0" normalizeH="0" baseline="0" noProof="0">
                <a:ln>
                  <a:noFill/>
                </a:ln>
                <a:solidFill>
                  <a:srgbClr val="393939"/>
                </a:solidFill>
                <a:effectLst/>
                <a:uLnTx/>
                <a:uFillTx/>
                <a:latin typeface="Source Sans Pro"/>
                <a:ea typeface="+mn-ea"/>
                <a:cs typeface="+mn-cs"/>
              </a:rPr>
              <a:t>Section </a:t>
            </a:r>
            <a:r>
              <a:rPr lang="en-US">
                <a:solidFill>
                  <a:srgbClr val="393939"/>
                </a:solidFill>
                <a:latin typeface="Source Sans Pro"/>
                <a:ea typeface="+mn-ea"/>
              </a:rPr>
              <a:t>342I-27, HRS, previously allowed for the collection of a $1 surcharge per imported tire until the state collected $3M</a:t>
            </a:r>
            <a:r>
              <a:rPr kumimoji="0" lang="en-US" b="0" i="0" u="none" strike="noStrike" kern="1200" cap="none" spc="0" normalizeH="0" baseline="0" noProof="0">
                <a:ln>
                  <a:noFill/>
                </a:ln>
                <a:solidFill>
                  <a:srgbClr val="393939"/>
                </a:solidFill>
                <a:effectLst/>
                <a:uLnTx/>
                <a:uFillTx/>
                <a:latin typeface="Source Sans Pro"/>
                <a:ea typeface="+mn-ea"/>
                <a:cs typeface="+mn-cs"/>
              </a:rPr>
              <a:t>, </a:t>
            </a:r>
            <a:r>
              <a:rPr lang="en-US">
                <a:solidFill>
                  <a:srgbClr val="393939"/>
                </a:solidFill>
                <a:latin typeface="Source Sans Pro"/>
                <a:ea typeface="+mn-ea"/>
              </a:rPr>
              <a:t>which occurred by 2003. The fund was primarily used to remove tire piles</a:t>
            </a:r>
            <a:r>
              <a:rPr kumimoji="0" lang="en-US" b="0" i="0" u="none" strike="noStrike" kern="1200" cap="none" spc="0" normalizeH="0" baseline="0" noProof="0">
                <a:ln>
                  <a:noFill/>
                </a:ln>
                <a:solidFill>
                  <a:srgbClr val="393939"/>
                </a:solidFill>
                <a:effectLst/>
                <a:uLnTx/>
                <a:uFillTx/>
                <a:latin typeface="Source Sans Pro"/>
                <a:ea typeface="+mn-ea"/>
                <a:cs typeface="+mn-cs"/>
              </a:rPr>
              <a:t>.</a:t>
            </a:r>
            <a:endParaRPr lang="en-US">
              <a:solidFill>
                <a:srgbClr val="393939"/>
              </a:solidFill>
              <a:latin typeface="Source Sans Pro"/>
              <a:ea typeface="Source Sans Pro"/>
            </a:endParaRPr>
          </a:p>
          <a:p>
            <a:pPr marL="0" indent="0">
              <a:lnSpc>
                <a:spcPct val="100000"/>
              </a:lnSpc>
              <a:spcBef>
                <a:spcPts val="0"/>
              </a:spcBef>
              <a:spcAft>
                <a:spcPts val="600"/>
              </a:spcAft>
              <a:buNone/>
              <a:defRPr/>
            </a:pPr>
            <a:endParaRPr lang="en-US" b="1" i="0" u="none" strike="noStrike" kern="1200" cap="none" spc="0" normalizeH="0" baseline="0" noProof="0">
              <a:ln>
                <a:noFill/>
              </a:ln>
              <a:solidFill>
                <a:srgbClr val="393939"/>
              </a:solidFill>
              <a:effectLst/>
              <a:highlight>
                <a:srgbClr val="FFFF00"/>
              </a:highlight>
              <a:uLnTx/>
              <a:uFillTx/>
              <a:latin typeface="Source Sans Pro"/>
              <a:ea typeface="Source Sans Pro"/>
            </a:endParaRPr>
          </a:p>
          <a:p>
            <a:pPr lvl="2"/>
            <a:endParaRPr lang="en-US" dirty="0"/>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dirty="0" smtClean="0"/>
              <a:pPr/>
              <a:t>17</a:t>
            </a:fld>
            <a:endParaRPr lang="en-US"/>
          </a:p>
        </p:txBody>
      </p:sp>
    </p:spTree>
    <p:extLst>
      <p:ext uri="{BB962C8B-B14F-4D97-AF65-F5344CB8AC3E}">
        <p14:creationId xmlns:p14="http://schemas.microsoft.com/office/powerpoint/2010/main" val="2267956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dirty="0"/>
              <a:t>County of </a:t>
            </a:r>
            <a:r>
              <a:rPr lang="en-US" dirty="0" err="1"/>
              <a:t>Hawaiʻi</a:t>
            </a:r>
            <a:endParaRPr lang="en-US" dirty="0">
              <a:ea typeface="Source Sans Pro"/>
            </a:endParaRP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18</a:t>
            </a:fld>
            <a:endParaRPr lang="en-US"/>
          </a:p>
        </p:txBody>
      </p:sp>
      <p:sp>
        <p:nvSpPr>
          <p:cNvPr id="6" name="Content Placeholder: Left Column">
            <a:extLst>
              <a:ext uri="{FF2B5EF4-FFF2-40B4-BE49-F238E27FC236}">
                <a16:creationId xmlns:a16="http://schemas.microsoft.com/office/drawing/2014/main" id="{B83D6BF5-1CD1-03A6-20F8-AC042AFBB720}"/>
              </a:ext>
            </a:extLst>
          </p:cNvPr>
          <p:cNvSpPr>
            <a:spLocks noGrp="1"/>
          </p:cNvSpPr>
          <p:nvPr>
            <p:ph idx="1"/>
          </p:nvPr>
        </p:nvSpPr>
        <p:spPr>
          <a:xfrm>
            <a:off x="612648" y="1620012"/>
            <a:ext cx="9144000" cy="5219700"/>
          </a:xfrm>
        </p:spPr>
        <p:txBody>
          <a:bodyPr vert="horz" lIns="91440" tIns="45720" rIns="91440" bIns="45720" rtlCol="0" anchor="t">
            <a:normAutofit/>
          </a:bodyPr>
          <a:lstStyle/>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Population: </a:t>
            </a:r>
            <a:r>
              <a:rPr kumimoji="0" lang="en-US" sz="2400" i="0" u="none" strike="noStrike" kern="1200" cap="none" spc="0" normalizeH="0" baseline="0" noProof="0" dirty="0">
                <a:ln>
                  <a:noFill/>
                </a:ln>
                <a:solidFill>
                  <a:srgbClr val="393939"/>
                </a:solidFill>
                <a:effectLst/>
                <a:uLnTx/>
                <a:uFillTx/>
                <a:latin typeface="Source Sans Pro"/>
                <a:ea typeface="+mn-ea"/>
                <a:cs typeface="+mn-cs"/>
              </a:rPr>
              <a:t>201,000</a:t>
            </a:r>
            <a:r>
              <a:rPr kumimoji="0" lang="en-US" sz="2400" b="1" i="0" u="none" strike="noStrike" kern="1200" cap="none" spc="0" normalizeH="0" baseline="0" noProof="0" dirty="0">
                <a:ln>
                  <a:noFill/>
                </a:ln>
                <a:solidFill>
                  <a:srgbClr val="393939"/>
                </a:solidFill>
                <a:effectLst/>
                <a:uLnTx/>
                <a:uFillTx/>
                <a:latin typeface="Source Sans Pro"/>
                <a:ea typeface="+mn-ea"/>
                <a:cs typeface="+mn-cs"/>
              </a:rPr>
              <a:t> </a:t>
            </a:r>
          </a:p>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Last Update to ISWMP: </a:t>
            </a:r>
            <a:r>
              <a:rPr kumimoji="0" lang="en-US" sz="2400" b="0" i="0" u="none" strike="noStrike" kern="1200" cap="none" spc="0" normalizeH="0" baseline="0" noProof="0" dirty="0">
                <a:ln>
                  <a:noFill/>
                </a:ln>
                <a:solidFill>
                  <a:srgbClr val="393939"/>
                </a:solidFill>
                <a:effectLst/>
                <a:uLnTx/>
                <a:uFillTx/>
                <a:latin typeface="Source Sans Pro"/>
                <a:ea typeface="+mn-ea"/>
                <a:cs typeface="+mn-cs"/>
              </a:rPr>
              <a:t>2019</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Waste Characterization Data: </a:t>
            </a:r>
            <a:r>
              <a:rPr kumimoji="0" lang="en-US" sz="2400" b="0" i="0" u="none" strike="noStrike" kern="1200" cap="none" spc="0" normalizeH="0" baseline="0" noProof="0" dirty="0">
                <a:ln>
                  <a:noFill/>
                </a:ln>
                <a:effectLst/>
                <a:uLnTx/>
                <a:uFillTx/>
                <a:latin typeface="Source Sans Pro"/>
                <a:ea typeface="+mn-ea"/>
                <a:cs typeface="+mn-cs"/>
              </a:rPr>
              <a:t>1,124 tons disposed (0.5% of total waste </a:t>
            </a:r>
            <a:r>
              <a:rPr kumimoji="0" lang="en-US" sz="2400" b="0" i="0" u="none" strike="noStrike" kern="1200" cap="none" spc="0" normalizeH="0" baseline="0" noProof="0" dirty="0">
                <a:ln>
                  <a:noFill/>
                </a:ln>
                <a:solidFill>
                  <a:schemeClr val="tx2">
                    <a:lumMod val="95000"/>
                    <a:lumOff val="5000"/>
                  </a:schemeClr>
                </a:solidFill>
                <a:effectLst/>
                <a:uLnTx/>
                <a:uFillTx/>
                <a:latin typeface="Source Sans Pro"/>
                <a:ea typeface="+mn-ea"/>
                <a:cs typeface="+mn-cs"/>
              </a:rPr>
              <a:t>composition)</a:t>
            </a:r>
            <a:r>
              <a:rPr lang="en-US" sz="2400" dirty="0">
                <a:solidFill>
                  <a:schemeClr val="tx2">
                    <a:lumMod val="95000"/>
                    <a:lumOff val="5000"/>
                  </a:schemeClr>
                </a:solidFill>
                <a:latin typeface="Source Sans Pro"/>
                <a:ea typeface="+mn-ea"/>
              </a:rPr>
              <a:t> 2008 data </a:t>
            </a:r>
          </a:p>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Waste Diversion Data:</a:t>
            </a:r>
            <a:r>
              <a:rPr lang="en-US" sz="2400" b="1" dirty="0">
                <a:solidFill>
                  <a:srgbClr val="393939"/>
                </a:solidFill>
                <a:latin typeface="Source Sans Pro"/>
                <a:ea typeface="+mn-ea"/>
              </a:rPr>
              <a:t> </a:t>
            </a:r>
            <a:r>
              <a:rPr kumimoji="0" lang="en-US" sz="2400" b="1" i="0" u="none" strike="noStrike" kern="1200" cap="none" spc="0" normalizeH="0" baseline="0" noProof="0" dirty="0">
                <a:ln>
                  <a:noFill/>
                </a:ln>
                <a:solidFill>
                  <a:srgbClr val="393939"/>
                </a:solidFill>
                <a:effectLst/>
                <a:uLnTx/>
                <a:uFillTx/>
                <a:latin typeface="Source Sans Pro"/>
                <a:ea typeface="+mn-ea"/>
                <a:cs typeface="+mn-cs"/>
              </a:rPr>
              <a:t> </a:t>
            </a:r>
            <a:r>
              <a:rPr lang="en-US" sz="2400" dirty="0">
                <a:solidFill>
                  <a:schemeClr val="tx2">
                    <a:lumMod val="95000"/>
                    <a:lumOff val="5000"/>
                  </a:schemeClr>
                </a:solidFill>
                <a:latin typeface="Source Sans Pro"/>
                <a:ea typeface="+mn-ea"/>
              </a:rPr>
              <a:t>In FY 2022 – 2023, 57 tons of tires were diverted by the DEM. No data on other gov agencies or private tire recyclers ​</a:t>
            </a:r>
            <a:endParaRPr lang="en-US" sz="3600" dirty="0"/>
          </a:p>
          <a:p>
            <a:pPr marL="0" indent="0">
              <a:lnSpc>
                <a:spcPct val="100000"/>
              </a:lnSpc>
              <a:spcBef>
                <a:spcPts val="0"/>
              </a:spcBef>
              <a:spcAft>
                <a:spcPts val="600"/>
              </a:spcAft>
              <a:buNone/>
              <a:defRPr/>
            </a:pPr>
            <a:r>
              <a:rPr lang="en-US" sz="2400" b="1" dirty="0">
                <a:solidFill>
                  <a:schemeClr val="tx2">
                    <a:lumMod val="95000"/>
                    <a:lumOff val="5000"/>
                  </a:schemeClr>
                </a:solidFill>
                <a:latin typeface="Source Sans Pro"/>
                <a:ea typeface="+mn-ea"/>
              </a:rPr>
              <a:t>Estimated Number of Registered Passenger Vehicles in 2022:</a:t>
            </a:r>
            <a:r>
              <a:rPr lang="en-US" sz="1050" dirty="0">
                <a:solidFill>
                  <a:schemeClr val="tx2">
                    <a:lumMod val="95000"/>
                    <a:lumOff val="5000"/>
                  </a:schemeClr>
                </a:solidFill>
                <a:latin typeface="Segoe UI"/>
                <a:ea typeface="+mn-ea"/>
                <a:cs typeface="Segoe UI"/>
              </a:rPr>
              <a:t>:</a:t>
            </a:r>
            <a:r>
              <a:rPr lang="en-US" sz="2400" dirty="0">
                <a:solidFill>
                  <a:schemeClr val="tx2">
                    <a:lumMod val="95000"/>
                    <a:lumOff val="5000"/>
                  </a:schemeClr>
                </a:solidFill>
                <a:latin typeface="Source Sans Pro"/>
                <a:ea typeface="+mn-ea"/>
              </a:rPr>
              <a:t> 186,259</a:t>
            </a:r>
            <a:endParaRPr lang="en-US" sz="2400" dirty="0">
              <a:solidFill>
                <a:schemeClr val="tx2">
                  <a:lumMod val="95000"/>
                  <a:lumOff val="5000"/>
                </a:schemeClr>
              </a:solidFill>
              <a:latin typeface="Source Sans Pro"/>
              <a:ea typeface="Source Sans Pro"/>
            </a:endParaRPr>
          </a:p>
          <a:p>
            <a:pPr marL="0" indent="0">
              <a:lnSpc>
                <a:spcPct val="100000"/>
              </a:lnSpc>
              <a:spcBef>
                <a:spcPts val="0"/>
              </a:spcBef>
              <a:spcAft>
                <a:spcPts val="600"/>
              </a:spcAft>
              <a:buNone/>
              <a:defRPr/>
            </a:pPr>
            <a:r>
              <a:rPr lang="en-US" sz="2400" b="1" dirty="0">
                <a:solidFill>
                  <a:schemeClr val="tx2">
                    <a:lumMod val="95000"/>
                    <a:lumOff val="5000"/>
                  </a:schemeClr>
                </a:solidFill>
                <a:latin typeface="Source Sans Pro"/>
                <a:ea typeface="Source Sans Pro"/>
              </a:rPr>
              <a:t>Estimated # of Tires to be Managed Annually: </a:t>
            </a:r>
            <a:r>
              <a:rPr lang="en-US" sz="2000" dirty="0">
                <a:solidFill>
                  <a:schemeClr val="tx2">
                    <a:lumMod val="95000"/>
                    <a:lumOff val="5000"/>
                  </a:schemeClr>
                </a:solidFill>
                <a:latin typeface="Source Sans Pro"/>
                <a:ea typeface="Source Sans Pro"/>
              </a:rPr>
              <a:t>127,000</a:t>
            </a:r>
            <a:endParaRPr lang="en-US" sz="3600" dirty="0">
              <a:solidFill>
                <a:schemeClr val="tx2">
                  <a:lumMod val="95000"/>
                  <a:lumOff val="5000"/>
                </a:schemeClr>
              </a:solidFill>
              <a:ea typeface="+mn-ea"/>
            </a:endParaRPr>
          </a:p>
        </p:txBody>
      </p:sp>
      <p:pic>
        <p:nvPicPr>
          <p:cNvPr id="8" name="Picture 2" descr="County announces online appointment request form - West Hawaii Today">
            <a:extLst>
              <a:ext uri="{FF2B5EF4-FFF2-40B4-BE49-F238E27FC236}">
                <a16:creationId xmlns:a16="http://schemas.microsoft.com/office/drawing/2014/main" id="{301086A3-EE12-6E0D-E62E-AD359AF596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4" t="5233" r="3310" b="8354"/>
          <a:stretch/>
        </p:blipFill>
        <p:spPr bwMode="auto">
          <a:xfrm>
            <a:off x="9416415" y="1659255"/>
            <a:ext cx="210502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25ADA42C-B986-3E18-A193-C8C058456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248" y="4251960"/>
            <a:ext cx="281353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09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County of Hawai</a:t>
            </a:r>
            <a:r>
              <a:rPr kumimoji="0" lang="en-US" sz="2800" b="1" i="0" u="none" strike="noStrike" kern="1200" cap="none" spc="0" normalizeH="0" baseline="0" noProof="0">
                <a:ln>
                  <a:noFill/>
                </a:ln>
                <a:solidFill>
                  <a:srgbClr val="003478">
                    <a:lumMod val="50000"/>
                  </a:srgbClr>
                </a:solidFill>
                <a:effectLst/>
                <a:uLnTx/>
                <a:uFillTx/>
                <a:latin typeface="Franklin Gothic Demi Cond" pitchFamily="34" charset="0"/>
                <a:ea typeface="Source Sans Pro Semibold" panose="020B0603030403020204" pitchFamily="34" charset="0"/>
                <a:cs typeface="Calibri" pitchFamily="34" charset="0"/>
              </a:rPr>
              <a:t>ʻ</a:t>
            </a:r>
            <a:r>
              <a:rPr lang="en-US"/>
              <a:t>i</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19</a:t>
            </a:fld>
            <a:endParaRPr lang="en-US"/>
          </a:p>
        </p:txBody>
      </p:sp>
      <p:sp>
        <p:nvSpPr>
          <p:cNvPr id="6" name="Content Placeholder: Left Column">
            <a:extLst>
              <a:ext uri="{FF2B5EF4-FFF2-40B4-BE49-F238E27FC236}">
                <a16:creationId xmlns:a16="http://schemas.microsoft.com/office/drawing/2014/main" id="{B83D6BF5-1CD1-03A6-20F8-AC042AFBB720}"/>
              </a:ext>
            </a:extLst>
          </p:cNvPr>
          <p:cNvSpPr>
            <a:spLocks noGrp="1"/>
          </p:cNvSpPr>
          <p:nvPr>
            <p:ph idx="1"/>
          </p:nvPr>
        </p:nvSpPr>
        <p:spPr>
          <a:xfrm>
            <a:off x="612648" y="1299972"/>
            <a:ext cx="10207924" cy="5219700"/>
          </a:xfrm>
        </p:spPr>
        <p:txBody>
          <a:bodyPr vert="horz" lIns="91440" tIns="45720" rIns="91440" bIns="45720" rtlCol="0" anchor="t">
            <a:normAutofit fontScale="92500" lnSpcReduction="10000"/>
          </a:bodyPr>
          <a:lstStyle/>
          <a:p>
            <a:pPr marL="0" indent="0">
              <a:lnSpc>
                <a:spcPct val="100000"/>
              </a:lnSpc>
              <a:spcBef>
                <a:spcPts val="0"/>
              </a:spcBef>
              <a:spcAft>
                <a:spcPts val="600"/>
              </a:spcAft>
              <a:buNone/>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County Ordinances: </a:t>
            </a:r>
            <a:r>
              <a:rPr lang="en-US" dirty="0">
                <a:solidFill>
                  <a:srgbClr val="393939"/>
                </a:solidFill>
                <a:latin typeface="Source Sans Pro"/>
                <a:ea typeface="+mn-ea"/>
              </a:rPr>
              <a:t>A</a:t>
            </a:r>
            <a:r>
              <a:rPr lang="en-CA" dirty="0" err="1">
                <a:solidFill>
                  <a:srgbClr val="393939"/>
                </a:solidFill>
                <a:latin typeface="Source Sans Pro"/>
                <a:ea typeface="+mn-ea"/>
              </a:rPr>
              <a:t>dmin</a:t>
            </a:r>
            <a:r>
              <a:rPr lang="en-CA" dirty="0">
                <a:solidFill>
                  <a:srgbClr val="393939"/>
                </a:solidFill>
                <a:latin typeface="Source Sans Pro"/>
                <a:ea typeface="+mn-ea"/>
              </a:rPr>
              <a:t> Rules §2-1-3</a:t>
            </a:r>
            <a:r>
              <a:rPr lang="en-US" dirty="0">
                <a:solidFill>
                  <a:srgbClr val="393939"/>
                </a:solidFill>
                <a:latin typeface="Source Sans Pro"/>
                <a:ea typeface="+mn-ea"/>
              </a:rPr>
              <a:t> </a:t>
            </a:r>
            <a:r>
              <a:rPr lang="en-CA" dirty="0">
                <a:solidFill>
                  <a:srgbClr val="393939"/>
                </a:solidFill>
                <a:latin typeface="Source Sans Pro"/>
                <a:ea typeface="+mn-ea"/>
              </a:rPr>
              <a:t>Prohibits the disposal of whole tires at the sanitary landfill reload facility and island wide recycling and TS's.</a:t>
            </a:r>
            <a:endParaRPr lang="en-US" dirty="0">
              <a:solidFill>
                <a:srgbClr val="393939"/>
              </a:solidFill>
              <a:latin typeface="Source Sans Pro"/>
              <a:ea typeface="+mn-ea"/>
            </a:endParaRPr>
          </a:p>
          <a:p>
            <a:pPr marL="0" indent="0">
              <a:lnSpc>
                <a:spcPct val="100000"/>
              </a:lnSpc>
              <a:spcBef>
                <a:spcPts val="0"/>
              </a:spcBef>
              <a:spcAft>
                <a:spcPts val="600"/>
              </a:spcAft>
              <a:buNone/>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County Programs and Funding: </a:t>
            </a:r>
            <a:r>
              <a:rPr kumimoji="0" lang="en-US" i="0" u="none" strike="noStrike" kern="1200" cap="none" spc="0" normalizeH="0" baseline="0" noProof="0" dirty="0">
                <a:ln>
                  <a:noFill/>
                </a:ln>
                <a:solidFill>
                  <a:srgbClr val="393939"/>
                </a:solidFill>
                <a:effectLst/>
                <a:uLnTx/>
                <a:uFillTx/>
                <a:latin typeface="Source Sans Pro"/>
                <a:ea typeface="+mn-ea"/>
                <a:cs typeface="+mn-cs"/>
              </a:rPr>
              <a:t>The County has established a tire recycling educational program that targets both businesses and the general</a:t>
            </a:r>
            <a:r>
              <a:rPr lang="en-US">
                <a:solidFill>
                  <a:srgbClr val="393939"/>
                </a:solidFill>
                <a:latin typeface="Source Sans Pro"/>
                <a:ea typeface="+mn-ea"/>
              </a:rPr>
              <a:t> </a:t>
            </a:r>
            <a:r>
              <a:rPr kumimoji="0" lang="en-US" i="0" u="none" strike="noStrike" kern="1200" cap="none" spc="0" normalizeH="0" baseline="0" noProof="0" dirty="0">
                <a:ln>
                  <a:noFill/>
                </a:ln>
                <a:solidFill>
                  <a:srgbClr val="393939"/>
                </a:solidFill>
                <a:effectLst/>
                <a:uLnTx/>
                <a:uFillTx/>
                <a:latin typeface="Source Sans Pro"/>
                <a:ea typeface="+mn-ea"/>
                <a:cs typeface="+mn-cs"/>
              </a:rPr>
              <a:t>public.</a:t>
            </a:r>
            <a:r>
              <a:rPr lang="en-US" dirty="0">
                <a:solidFill>
                  <a:srgbClr val="393939"/>
                </a:solidFill>
                <a:latin typeface="Source Sans Pro"/>
                <a:ea typeface="+mn-ea"/>
              </a:rPr>
              <a:t> </a:t>
            </a:r>
            <a:r>
              <a:rPr lang="en-US">
                <a:solidFill>
                  <a:srgbClr val="393939"/>
                </a:solidFill>
                <a:latin typeface="Source Sans Pro"/>
                <a:ea typeface="+mn-ea"/>
              </a:rPr>
              <a:t>Radio/newspaper ads along with signs are used to inform businesses and the public of the program.</a:t>
            </a:r>
            <a:endParaRPr lang="en-US">
              <a:solidFill>
                <a:srgbClr val="393939"/>
              </a:solidFill>
              <a:latin typeface="Source Sans Pro"/>
              <a:ea typeface="Source Sans Pro"/>
            </a:endParaRPr>
          </a:p>
          <a:p>
            <a:pPr marL="0" indent="0">
              <a:lnSpc>
                <a:spcPct val="100000"/>
              </a:lnSpc>
              <a:spcBef>
                <a:spcPts val="0"/>
              </a:spcBef>
              <a:spcAft>
                <a:spcPts val="600"/>
              </a:spcAft>
              <a:buNone/>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Permitted Collectors</a:t>
            </a:r>
            <a:r>
              <a:rPr lang="en-US" b="1">
                <a:solidFill>
                  <a:srgbClr val="393939"/>
                </a:solidFill>
                <a:latin typeface="Source Sans Pro"/>
                <a:ea typeface="+mn-ea"/>
              </a:rPr>
              <a:t>/Retailers</a:t>
            </a:r>
            <a:r>
              <a:rPr kumimoji="0" lang="en-US" b="1" i="0" u="none" strike="noStrike" kern="1200" cap="none" spc="0" normalizeH="0" baseline="0" noProof="0" dirty="0">
                <a:ln>
                  <a:noFill/>
                </a:ln>
                <a:solidFill>
                  <a:srgbClr val="393939"/>
                </a:solidFill>
                <a:effectLst/>
                <a:uLnTx/>
                <a:uFillTx/>
                <a:latin typeface="Source Sans Pro"/>
                <a:ea typeface="+mn-ea"/>
                <a:cs typeface="+mn-cs"/>
              </a:rPr>
              <a:t> and Recyclers/Processors:</a:t>
            </a:r>
            <a:r>
              <a:rPr lang="en-US" b="1" dirty="0">
                <a:solidFill>
                  <a:srgbClr val="393939"/>
                </a:solidFill>
                <a:latin typeface="Source Sans Pro"/>
                <a:ea typeface="+mn-ea"/>
              </a:rPr>
              <a:t> </a:t>
            </a:r>
            <a:endParaRPr lang="en-US" b="1">
              <a:solidFill>
                <a:srgbClr val="393939"/>
              </a:solidFill>
              <a:latin typeface="Source Sans Pro"/>
              <a:ea typeface="Source Sans Pro"/>
            </a:endParaRPr>
          </a:p>
          <a:p>
            <a:pPr>
              <a:buFont typeface="Arial"/>
              <a:buChar char="•"/>
              <a:defRPr/>
            </a:pPr>
            <a:r>
              <a:rPr lang="en-US">
                <a:latin typeface="Source Sans Pro"/>
                <a:ea typeface="Source Sans Pro"/>
                <a:hlinkClick r:id="rId3"/>
              </a:rPr>
              <a:t>Big </a:t>
            </a:r>
            <a:r>
              <a:rPr lang="en-US" dirty="0">
                <a:latin typeface="Source Sans Pro"/>
                <a:ea typeface="Source Sans Pro"/>
                <a:hlinkClick r:id="rId3"/>
              </a:rPr>
              <a:t>Island Scrap Metal</a:t>
            </a:r>
            <a:r>
              <a:rPr lang="en-US" dirty="0">
                <a:latin typeface="Source Sans Pro"/>
                <a:ea typeface="Source Sans Pro"/>
              </a:rPr>
              <a:t> (</a:t>
            </a:r>
            <a:r>
              <a:rPr lang="en-US" dirty="0" err="1">
                <a:latin typeface="Source Sans Pro"/>
                <a:ea typeface="Source Sans Pro"/>
              </a:rPr>
              <a:t>Keaʻau</a:t>
            </a:r>
            <a:r>
              <a:rPr lang="en-US" dirty="0">
                <a:latin typeface="Source Sans Pro"/>
                <a:ea typeface="Source Sans Pro"/>
              </a:rPr>
              <a:t> &amp; Kona)</a:t>
            </a:r>
          </a:p>
          <a:p>
            <a:pPr>
              <a:buFont typeface="Arial"/>
              <a:buChar char="•"/>
              <a:defRPr/>
            </a:pPr>
            <a:r>
              <a:rPr lang="en-US" dirty="0">
                <a:latin typeface="Source Sans Pro"/>
                <a:ea typeface="Source Sans Pro"/>
              </a:rPr>
              <a:t>Goodyear Auto Service Centers, Hilo </a:t>
            </a:r>
            <a:endParaRPr lang="en-US" dirty="0"/>
          </a:p>
          <a:p>
            <a:pPr>
              <a:buFont typeface="Arial"/>
              <a:buChar char="•"/>
              <a:defRPr/>
            </a:pPr>
            <a:r>
              <a:rPr lang="en-US" dirty="0">
                <a:latin typeface="Source Sans Pro"/>
                <a:ea typeface="Source Sans Pro"/>
              </a:rPr>
              <a:t>Leo’s Rubbish Service (Hilo)</a:t>
            </a:r>
          </a:p>
          <a:p>
            <a:pPr>
              <a:buFont typeface="Arial"/>
              <a:buChar char="•"/>
              <a:defRPr/>
            </a:pPr>
            <a:r>
              <a:rPr lang="en-US" dirty="0">
                <a:latin typeface="Source Sans Pro"/>
                <a:ea typeface="Source Sans Pro"/>
              </a:rPr>
              <a:t>R &amp; G Tire Center, Inc. (Kona)</a:t>
            </a:r>
          </a:p>
          <a:p>
            <a:pPr marL="0" indent="0">
              <a:lnSpc>
                <a:spcPct val="100000"/>
              </a:lnSpc>
              <a:spcBef>
                <a:spcPts val="0"/>
              </a:spcBef>
              <a:spcAft>
                <a:spcPts val="600"/>
              </a:spcAft>
              <a:buNone/>
              <a:defRPr/>
            </a:pPr>
            <a:endParaRPr lang="en-US" b="1" dirty="0">
              <a:solidFill>
                <a:srgbClr val="393939"/>
              </a:solidFill>
            </a:endParaRPr>
          </a:p>
        </p:txBody>
      </p:sp>
      <p:pic>
        <p:nvPicPr>
          <p:cNvPr id="3" name="Picture 2">
            <a:extLst>
              <a:ext uri="{FF2B5EF4-FFF2-40B4-BE49-F238E27FC236}">
                <a16:creationId xmlns:a16="http://schemas.microsoft.com/office/drawing/2014/main" id="{24200D2F-7ED8-EC6A-E4B2-0D23FA77B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0138" y="3544019"/>
            <a:ext cx="2643088" cy="257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05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AD2A275-5E58-4343-A90C-D389B6B6360A}"/>
              </a:ext>
            </a:extLst>
          </p:cNvPr>
          <p:cNvSpPr>
            <a:spLocks noGrp="1"/>
          </p:cNvSpPr>
          <p:nvPr>
            <p:ph type="title"/>
          </p:nvPr>
        </p:nvSpPr>
        <p:spPr/>
        <p:txBody>
          <a:bodyPr/>
          <a:lstStyle/>
          <a:p>
            <a:r>
              <a:rPr lang="en-US"/>
              <a:t>Agenda  </a:t>
            </a:r>
          </a:p>
        </p:txBody>
      </p:sp>
      <p:sp>
        <p:nvSpPr>
          <p:cNvPr id="3" name="Content Placeholder: Body">
            <a:extLst>
              <a:ext uri="{FF2B5EF4-FFF2-40B4-BE49-F238E27FC236}">
                <a16:creationId xmlns:a16="http://schemas.microsoft.com/office/drawing/2014/main" id="{599B2EE3-89F8-40F1-BB40-2B513B6B8469}"/>
              </a:ext>
            </a:extLst>
          </p:cNvPr>
          <p:cNvSpPr>
            <a:spLocks noGrp="1"/>
          </p:cNvSpPr>
          <p:nvPr>
            <p:ph idx="11"/>
          </p:nvPr>
        </p:nvSpPr>
        <p:spPr>
          <a:xfrm>
            <a:off x="609600" y="1153070"/>
            <a:ext cx="5163127" cy="4834072"/>
          </a:xfrm>
        </p:spPr>
        <p:txBody>
          <a:bodyPr vert="horz" lIns="91440" tIns="45720" rIns="91440" bIns="45720" rtlCol="0" anchor="t">
            <a:normAutofit fontScale="92500" lnSpcReduction="20000"/>
          </a:bodyPr>
          <a:lstStyle/>
          <a:p>
            <a:r>
              <a:rPr lang="en-US">
                <a:ea typeface="Source Sans Pro"/>
              </a:rPr>
              <a:t>Introductions</a:t>
            </a:r>
          </a:p>
          <a:p>
            <a:pPr lvl="1"/>
            <a:r>
              <a:rPr lang="en-US">
                <a:ea typeface="Source Sans Pro"/>
              </a:rPr>
              <a:t>DOH &amp; Consultant Team</a:t>
            </a:r>
          </a:p>
          <a:p>
            <a:pPr lvl="1"/>
            <a:r>
              <a:rPr lang="en-US">
                <a:ea typeface="Source Sans Pro"/>
              </a:rPr>
              <a:t>Taskforce</a:t>
            </a:r>
          </a:p>
          <a:p>
            <a:pPr lvl="1"/>
            <a:r>
              <a:rPr lang="en-US">
                <a:ea typeface="Source Sans Pro"/>
              </a:rPr>
              <a:t>Members of the Public</a:t>
            </a:r>
          </a:p>
          <a:p>
            <a:pPr>
              <a:lnSpc>
                <a:spcPct val="120000"/>
              </a:lnSpc>
            </a:pPr>
            <a:r>
              <a:rPr lang="en-US">
                <a:ea typeface="Source Sans Pro"/>
              </a:rPr>
              <a:t>Purpose of Taskforce and Plan Update</a:t>
            </a:r>
          </a:p>
          <a:p>
            <a:pPr lvl="1"/>
            <a:r>
              <a:rPr lang="en-US">
                <a:ea typeface="Source Sans Pro"/>
              </a:rPr>
              <a:t>Review current plan and intention for updates</a:t>
            </a:r>
          </a:p>
          <a:p>
            <a:pPr lvl="1"/>
            <a:r>
              <a:rPr lang="en-US">
                <a:ea typeface="Source Sans Pro"/>
              </a:rPr>
              <a:t>Taskforce’s role in plan updates</a:t>
            </a:r>
          </a:p>
          <a:p>
            <a:pPr lvl="1"/>
            <a:r>
              <a:rPr lang="en-US">
                <a:ea typeface="Source Sans Pro"/>
              </a:rPr>
              <a:t>Preface schedule and purpose of meetings</a:t>
            </a:r>
          </a:p>
          <a:p>
            <a:pPr lvl="1"/>
            <a:r>
              <a:rPr lang="en-US">
                <a:ea typeface="Source Sans Pro"/>
              </a:rPr>
              <a:t>Ground rules for productive meetings</a:t>
            </a:r>
          </a:p>
          <a:p>
            <a:pPr marL="228600" lvl="1">
              <a:spcBef>
                <a:spcPts val="1000"/>
              </a:spcBef>
              <a:buFont typeface="Arial" panose="020B0604020202020204" pitchFamily="34" charset="0"/>
              <a:buChar char="•"/>
            </a:pPr>
            <a:r>
              <a:rPr lang="en-US" sz="2800">
                <a:ea typeface="Source Sans Pro"/>
              </a:rPr>
              <a:t>Ice Breaker</a:t>
            </a:r>
          </a:p>
          <a:p>
            <a:pPr marL="0" indent="0">
              <a:buNone/>
            </a:pPr>
            <a:endParaRPr lang="en-US"/>
          </a:p>
          <a:p>
            <a:pPr lvl="1"/>
            <a:endParaRPr lang="en-US"/>
          </a:p>
        </p:txBody>
      </p:sp>
      <p:sp>
        <p:nvSpPr>
          <p:cNvPr id="4" name="Slide Number Placeholder">
            <a:extLst>
              <a:ext uri="{FF2B5EF4-FFF2-40B4-BE49-F238E27FC236}">
                <a16:creationId xmlns:a16="http://schemas.microsoft.com/office/drawing/2014/main" id="{6DC9EAC6-8BA6-4A6F-89F1-3A3C696A8623}"/>
              </a:ext>
            </a:extLst>
          </p:cNvPr>
          <p:cNvSpPr>
            <a:spLocks noGrp="1"/>
          </p:cNvSpPr>
          <p:nvPr>
            <p:ph type="sldNum" sz="quarter" idx="4"/>
          </p:nvPr>
        </p:nvSpPr>
        <p:spPr/>
        <p:txBody>
          <a:bodyPr/>
          <a:lstStyle/>
          <a:p>
            <a:fld id="{A15C5EC1-1BEF-49A0-A8DA-B672C63EDCC2}" type="slidenum">
              <a:rPr lang="en-US" smtClean="0"/>
              <a:pPr/>
              <a:t>2</a:t>
            </a:fld>
            <a:endParaRPr lang="en-US"/>
          </a:p>
        </p:txBody>
      </p:sp>
      <p:pic>
        <p:nvPicPr>
          <p:cNvPr id="5" name="Picture 5" descr="A picture containing indoor, toy, decorated, colorful&#10;&#10;Description automatically generated">
            <a:extLst>
              <a:ext uri="{FF2B5EF4-FFF2-40B4-BE49-F238E27FC236}">
                <a16:creationId xmlns:a16="http://schemas.microsoft.com/office/drawing/2014/main" id="{F036B03C-8B88-4172-C3BE-C3A2D49B6759}"/>
              </a:ext>
            </a:extLst>
          </p:cNvPr>
          <p:cNvPicPr>
            <a:picLocks noChangeAspect="1"/>
          </p:cNvPicPr>
          <p:nvPr/>
        </p:nvPicPr>
        <p:blipFill>
          <a:blip r:embed="rId2"/>
          <a:stretch>
            <a:fillRect/>
          </a:stretch>
        </p:blipFill>
        <p:spPr>
          <a:xfrm>
            <a:off x="6678706" y="784412"/>
            <a:ext cx="5065058" cy="5065058"/>
          </a:xfrm>
          <a:prstGeom prst="rect">
            <a:avLst/>
          </a:prstGeom>
        </p:spPr>
      </p:pic>
      <p:sp>
        <p:nvSpPr>
          <p:cNvPr id="6" name="TextBox 5">
            <a:extLst>
              <a:ext uri="{FF2B5EF4-FFF2-40B4-BE49-F238E27FC236}">
                <a16:creationId xmlns:a16="http://schemas.microsoft.com/office/drawing/2014/main" id="{3D95F131-66D5-A07B-9E65-EAC794FCA451}"/>
              </a:ext>
            </a:extLst>
          </p:cNvPr>
          <p:cNvSpPr txBox="1"/>
          <p:nvPr/>
        </p:nvSpPr>
        <p:spPr>
          <a:xfrm>
            <a:off x="6177642" y="5987142"/>
            <a:ext cx="4902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r"/>
            <a:r>
              <a:rPr lang="en-US">
                <a:ea typeface="Source Sans Pro"/>
              </a:rPr>
              <a:t>Please note, this meeting will be recorded</a:t>
            </a:r>
            <a:endParaRPr lang="en-US"/>
          </a:p>
        </p:txBody>
      </p:sp>
      <p:pic>
        <p:nvPicPr>
          <p:cNvPr id="7" name="Picture 6" descr="A picture containing design, graphic design, graphics, screenshot&#10;&#10;Description automatically generated">
            <a:extLst>
              <a:ext uri="{FF2B5EF4-FFF2-40B4-BE49-F238E27FC236}">
                <a16:creationId xmlns:a16="http://schemas.microsoft.com/office/drawing/2014/main" id="{86EFB56B-89A1-1AA7-74E6-21A95B374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425" y="969230"/>
            <a:ext cx="1254446" cy="236254"/>
          </a:xfrm>
          <a:prstGeom prst="rect">
            <a:avLst/>
          </a:prstGeom>
        </p:spPr>
      </p:pic>
    </p:spTree>
    <p:extLst>
      <p:ext uri="{BB962C8B-B14F-4D97-AF65-F5344CB8AC3E}">
        <p14:creationId xmlns:p14="http://schemas.microsoft.com/office/powerpoint/2010/main" val="1483627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City and County of Honolulu</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20</a:t>
            </a:fld>
            <a:endParaRPr lang="en-US"/>
          </a:p>
        </p:txBody>
      </p:sp>
      <p:sp>
        <p:nvSpPr>
          <p:cNvPr id="6" name="Content Placeholder: Left Column">
            <a:extLst>
              <a:ext uri="{FF2B5EF4-FFF2-40B4-BE49-F238E27FC236}">
                <a16:creationId xmlns:a16="http://schemas.microsoft.com/office/drawing/2014/main" id="{9550ED78-CB52-038B-F276-D63EB0FFF95E}"/>
              </a:ext>
            </a:extLst>
          </p:cNvPr>
          <p:cNvSpPr>
            <a:spLocks noGrp="1"/>
          </p:cNvSpPr>
          <p:nvPr>
            <p:ph idx="1"/>
          </p:nvPr>
        </p:nvSpPr>
        <p:spPr>
          <a:xfrm>
            <a:off x="612648" y="1143000"/>
            <a:ext cx="8808720" cy="5165034"/>
          </a:xfrm>
        </p:spPr>
        <p:txBody>
          <a:bodyPr vert="horz" lIns="91440" tIns="45720" rIns="91440" bIns="45720" rtlCol="0" anchor="t">
            <a:normAutofit/>
          </a:bodyPr>
          <a:lstStyle/>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Population: </a:t>
            </a:r>
            <a:r>
              <a:rPr kumimoji="0" lang="en-US" sz="2400" i="0" u="none" strike="noStrike" kern="1200" cap="none" spc="0" normalizeH="0" baseline="0" noProof="0">
                <a:ln>
                  <a:noFill/>
                </a:ln>
                <a:solidFill>
                  <a:srgbClr val="393939"/>
                </a:solidFill>
                <a:effectLst/>
                <a:uLnTx/>
                <a:uFillTx/>
                <a:latin typeface="Source Sans Pro"/>
                <a:ea typeface="+mn-ea"/>
                <a:cs typeface="+mn-cs"/>
              </a:rPr>
              <a:t>1.02 million</a:t>
            </a:r>
            <a:r>
              <a:rPr lang="en-US" sz="2400">
                <a:solidFill>
                  <a:srgbClr val="393939"/>
                </a:solidFill>
                <a:latin typeface="Source Sans Pro"/>
                <a:ea typeface="+mn-ea"/>
              </a:rPr>
              <a:t> </a:t>
            </a:r>
            <a:endParaRPr kumimoji="0" lang="en-US" sz="2400" i="0" u="none" strike="noStrike" kern="1200" cap="none" spc="0" normalizeH="0" baseline="0" noProof="0">
              <a:ln>
                <a:noFill/>
              </a:ln>
              <a:solidFill>
                <a:srgbClr val="393939"/>
              </a:solidFill>
              <a:effectLst/>
              <a:uLnTx/>
              <a:uFillTx/>
              <a:latin typeface="Source Sans Pro"/>
              <a:ea typeface="+mn-ea"/>
              <a:cs typeface="+mn-cs"/>
            </a:endParaRPr>
          </a:p>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Last Update to ISWMP: </a:t>
            </a:r>
            <a:r>
              <a:rPr kumimoji="0" lang="en-US" sz="2400" b="0" i="0" u="none" strike="noStrike" kern="1200" cap="none" spc="0" normalizeH="0" baseline="0" noProof="0">
                <a:ln>
                  <a:noFill/>
                </a:ln>
                <a:solidFill>
                  <a:srgbClr val="393939"/>
                </a:solidFill>
                <a:effectLst/>
                <a:uLnTx/>
                <a:uFillTx/>
                <a:latin typeface="Source Sans Pro"/>
                <a:ea typeface="+mn-ea"/>
                <a:cs typeface="+mn-cs"/>
              </a:rPr>
              <a:t>2019</a:t>
            </a:r>
            <a:endParaRPr lang="en-US" sz="2400" b="0" i="0" u="none" strike="noStrike" kern="1200" cap="none" spc="0" normalizeH="0" baseline="0" noProof="0">
              <a:ln>
                <a:noFill/>
              </a:ln>
              <a:solidFill>
                <a:srgbClr val="393939"/>
              </a:solidFill>
              <a:effectLst/>
              <a:uLnTx/>
              <a:uFillTx/>
              <a:latin typeface="Source Sans Pro"/>
              <a:ea typeface="Source Sans Pro"/>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Waste Characterization Data: </a:t>
            </a:r>
            <a:r>
              <a:rPr kumimoji="0" lang="en-US" sz="2400" b="0" i="0" u="none" strike="noStrike" kern="1200" cap="none" spc="0" normalizeH="0" baseline="0" noProof="0">
                <a:ln>
                  <a:noFill/>
                </a:ln>
                <a:solidFill>
                  <a:srgbClr val="393939"/>
                </a:solidFill>
                <a:effectLst/>
                <a:uLnTx/>
                <a:uFillTx/>
                <a:latin typeface="Source Sans Pro"/>
                <a:ea typeface="+mn-ea"/>
                <a:cs typeface="+mn-cs"/>
              </a:rPr>
              <a:t>Estimated 828 tons of tires between Sep 2016 and Aug 2017 (approximately 0.1% of the overall waste stream)</a:t>
            </a:r>
            <a:endParaRPr lang="en-US" sz="2400" b="0" i="0" u="none" strike="noStrike" kern="1200" cap="none" spc="0" normalizeH="0" baseline="0" noProof="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Waste </a:t>
            </a:r>
            <a:r>
              <a:rPr kumimoji="0" lang="en-US" sz="2400" b="1" i="0" u="none" strike="noStrike" kern="1200" cap="none" spc="0" normalizeH="0" baseline="0" noProof="0">
                <a:ln>
                  <a:noFill/>
                </a:ln>
                <a:solidFill>
                  <a:schemeClr val="tx2">
                    <a:lumMod val="95000"/>
                    <a:lumOff val="5000"/>
                  </a:schemeClr>
                </a:solidFill>
                <a:effectLst/>
                <a:uLnTx/>
                <a:uFillTx/>
                <a:latin typeface="Source Sans Pro"/>
                <a:ea typeface="+mn-ea"/>
                <a:cs typeface="+mn-cs"/>
              </a:rPr>
              <a:t>Diversion Data:</a:t>
            </a:r>
            <a:r>
              <a:rPr lang="en-US" sz="2400" b="1">
                <a:solidFill>
                  <a:schemeClr val="tx2">
                    <a:lumMod val="95000"/>
                    <a:lumOff val="5000"/>
                  </a:schemeClr>
                </a:solidFill>
                <a:latin typeface="Source Sans Pro"/>
                <a:ea typeface="+mn-ea"/>
              </a:rPr>
              <a:t> </a:t>
            </a:r>
            <a:r>
              <a:rPr lang="en-US" sz="2400">
                <a:solidFill>
                  <a:schemeClr val="tx2">
                    <a:lumMod val="95000"/>
                    <a:lumOff val="5000"/>
                  </a:schemeClr>
                </a:solidFill>
                <a:latin typeface="Source Sans Pro"/>
                <a:ea typeface="+mn-ea"/>
              </a:rPr>
              <a:t> In FY 22, 34,539 tires were accepted at the City’s refuse disposal sites (i.e., transfer stations and convenience centers)</a:t>
            </a:r>
            <a:endParaRPr lang="en-US" sz="2400" i="0" u="none" strike="noStrike" kern="1200" cap="none" spc="0" normalizeH="0" baseline="0" noProof="0">
              <a:ln>
                <a:noFill/>
              </a:ln>
              <a:solidFill>
                <a:schemeClr val="tx2">
                  <a:lumMod val="95000"/>
                  <a:lumOff val="5000"/>
                </a:schemeClr>
              </a:solidFill>
              <a:effectLst/>
              <a:uLnTx/>
              <a:uFillTx/>
              <a:latin typeface="Source Sans Pro"/>
              <a:ea typeface="Source Sans Pro"/>
            </a:endParaRPr>
          </a:p>
          <a:p>
            <a:pPr marL="0" indent="0">
              <a:lnSpc>
                <a:spcPct val="100000"/>
              </a:lnSpc>
              <a:spcBef>
                <a:spcPts val="0"/>
              </a:spcBef>
              <a:spcAft>
                <a:spcPts val="600"/>
              </a:spcAft>
              <a:buNone/>
              <a:defRPr/>
            </a:pPr>
            <a:r>
              <a:rPr lang="en-US" sz="2400" b="1">
                <a:solidFill>
                  <a:schemeClr val="tx2">
                    <a:lumMod val="95000"/>
                    <a:lumOff val="5000"/>
                  </a:schemeClr>
                </a:solidFill>
                <a:latin typeface="Source Sans Pro"/>
                <a:ea typeface="Source Sans Pro"/>
              </a:rPr>
              <a:t>Estimated Number of Registered Passenger Vehicles in 2022:</a:t>
            </a:r>
            <a:r>
              <a:rPr lang="en-US" sz="1100">
                <a:solidFill>
                  <a:schemeClr val="tx2">
                    <a:lumMod val="95000"/>
                    <a:lumOff val="5000"/>
                  </a:schemeClr>
                </a:solidFill>
                <a:latin typeface="Segoe UI"/>
                <a:ea typeface="+mn-ea"/>
                <a:cs typeface="Segoe UI"/>
              </a:rPr>
              <a:t>:</a:t>
            </a:r>
            <a:r>
              <a:rPr lang="en-US" sz="2400">
                <a:solidFill>
                  <a:schemeClr val="tx2">
                    <a:lumMod val="95000"/>
                    <a:lumOff val="5000"/>
                  </a:schemeClr>
                </a:solidFill>
                <a:latin typeface="Source Sans Pro"/>
                <a:ea typeface="Source Sans Pro"/>
              </a:rPr>
              <a:t> 631,568</a:t>
            </a:r>
          </a:p>
          <a:p>
            <a:pPr marL="0" indent="0">
              <a:lnSpc>
                <a:spcPct val="100000"/>
              </a:lnSpc>
              <a:spcBef>
                <a:spcPts val="0"/>
              </a:spcBef>
              <a:spcAft>
                <a:spcPts val="600"/>
              </a:spcAft>
              <a:buNone/>
              <a:defRPr/>
            </a:pPr>
            <a:r>
              <a:rPr lang="en-US" sz="2400" b="1">
                <a:solidFill>
                  <a:schemeClr val="tx2">
                    <a:lumMod val="95000"/>
                    <a:lumOff val="5000"/>
                  </a:schemeClr>
                </a:solidFill>
                <a:latin typeface="Source Sans Pro"/>
                <a:ea typeface="Source Sans Pro"/>
              </a:rPr>
              <a:t>Estimated # of Tires to be Managed Annually: </a:t>
            </a:r>
            <a:r>
              <a:rPr lang="en-US" sz="2400">
                <a:solidFill>
                  <a:schemeClr val="tx2">
                    <a:lumMod val="95000"/>
                    <a:lumOff val="5000"/>
                  </a:schemeClr>
                </a:solidFill>
                <a:latin typeface="Source Sans Pro"/>
                <a:ea typeface="Source Sans Pro"/>
              </a:rPr>
              <a:t>430,000</a:t>
            </a:r>
          </a:p>
        </p:txBody>
      </p:sp>
      <p:pic>
        <p:nvPicPr>
          <p:cNvPr id="8" name="Picture 7">
            <a:extLst>
              <a:ext uri="{FF2B5EF4-FFF2-40B4-BE49-F238E27FC236}">
                <a16:creationId xmlns:a16="http://schemas.microsoft.com/office/drawing/2014/main" id="{6AC7719E-621F-E3DA-E236-54139EC64494}"/>
              </a:ext>
            </a:extLst>
          </p:cNvPr>
          <p:cNvPicPr>
            <a:picLocks noChangeAspect="1"/>
          </p:cNvPicPr>
          <p:nvPr/>
        </p:nvPicPr>
        <p:blipFill>
          <a:blip r:embed="rId2"/>
          <a:stretch>
            <a:fillRect/>
          </a:stretch>
        </p:blipFill>
        <p:spPr>
          <a:xfrm>
            <a:off x="9418320" y="1645027"/>
            <a:ext cx="2103120" cy="2103120"/>
          </a:xfrm>
          <a:prstGeom prst="rect">
            <a:avLst/>
          </a:prstGeom>
        </p:spPr>
      </p:pic>
      <p:pic>
        <p:nvPicPr>
          <p:cNvPr id="9" name="Picture 4">
            <a:extLst>
              <a:ext uri="{FF2B5EF4-FFF2-40B4-BE49-F238E27FC236}">
                <a16:creationId xmlns:a16="http://schemas.microsoft.com/office/drawing/2014/main" id="{A2230F3A-E440-A340-D6B4-2E60D7C52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22" y="4250175"/>
            <a:ext cx="2813539"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3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City and County of Honolulu</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21</a:t>
            </a:fld>
            <a:endParaRPr lang="en-US"/>
          </a:p>
        </p:txBody>
      </p:sp>
      <p:sp>
        <p:nvSpPr>
          <p:cNvPr id="6" name="Content Placeholder: Left Column">
            <a:extLst>
              <a:ext uri="{FF2B5EF4-FFF2-40B4-BE49-F238E27FC236}">
                <a16:creationId xmlns:a16="http://schemas.microsoft.com/office/drawing/2014/main" id="{9550ED78-CB52-038B-F276-D63EB0FFF95E}"/>
              </a:ext>
            </a:extLst>
          </p:cNvPr>
          <p:cNvSpPr>
            <a:spLocks noGrp="1"/>
          </p:cNvSpPr>
          <p:nvPr>
            <p:ph idx="1"/>
          </p:nvPr>
        </p:nvSpPr>
        <p:spPr>
          <a:xfrm>
            <a:off x="612648" y="1143000"/>
            <a:ext cx="9207260" cy="5165034"/>
          </a:xfrm>
        </p:spPr>
        <p:txBody>
          <a:bodyPr vert="horz" lIns="91440" tIns="45720" rIns="91440" bIns="45720" rtlCol="0" anchor="t">
            <a:normAutofit lnSpcReduction="10000"/>
          </a:bodyPr>
          <a:lstStyle/>
          <a:p>
            <a:pPr marL="0" indent="0">
              <a:lnSpc>
                <a:spcPct val="100000"/>
              </a:lnSpc>
              <a:spcBef>
                <a:spcPts val="0"/>
              </a:spcBef>
              <a:spcAft>
                <a:spcPts val="600"/>
              </a:spcAft>
              <a:buNone/>
              <a:defRPr/>
            </a:pPr>
            <a:r>
              <a:rPr lang="en-US" sz="2400" b="1" dirty="0">
                <a:solidFill>
                  <a:srgbClr val="393939"/>
                </a:solidFill>
                <a:latin typeface="Source Sans Pro"/>
                <a:ea typeface="+mn-ea"/>
              </a:rPr>
              <a:t>City/County</a:t>
            </a:r>
            <a:r>
              <a:rPr kumimoji="0" lang="en-US" sz="2400" b="1" i="0" u="none" strike="noStrike" kern="1200" cap="none" spc="0" normalizeH="0" baseline="0" noProof="0" dirty="0">
                <a:ln>
                  <a:noFill/>
                </a:ln>
                <a:solidFill>
                  <a:srgbClr val="393939"/>
                </a:solidFill>
                <a:effectLst/>
                <a:uLnTx/>
                <a:uFillTx/>
                <a:latin typeface="Source Sans Pro"/>
                <a:ea typeface="+mn-ea"/>
                <a:cs typeface="+mn-cs"/>
              </a:rPr>
              <a:t> Ordinances: </a:t>
            </a:r>
            <a:r>
              <a:rPr kumimoji="0" lang="en-US" sz="2400" b="0" i="0" u="none" strike="noStrike" kern="1200" cap="none" spc="0" normalizeH="0" baseline="0" noProof="0" dirty="0">
                <a:ln>
                  <a:noFill/>
                </a:ln>
                <a:solidFill>
                  <a:srgbClr val="393939"/>
                </a:solidFill>
                <a:effectLst/>
                <a:uLnTx/>
                <a:uFillTx/>
                <a:latin typeface="Source Sans Pro"/>
                <a:ea typeface="+mn-ea"/>
                <a:cs typeface="+mn-cs"/>
              </a:rPr>
              <a:t>City Ordinance, Chapter 9-1.7 (Collection and Disposal of Refuse – Acceptable and Non-acceptable Refuse at Disposal Facilities)</a:t>
            </a:r>
            <a:r>
              <a:rPr lang="en-US" sz="2400" dirty="0">
                <a:solidFill>
                  <a:srgbClr val="393939"/>
                </a:solidFill>
                <a:latin typeface="Source Sans Pro"/>
                <a:ea typeface="+mn-ea"/>
              </a:rPr>
              <a:t> - </a:t>
            </a:r>
            <a:r>
              <a:rPr lang="en-CA" sz="2400" dirty="0">
                <a:solidFill>
                  <a:srgbClr val="000000"/>
                </a:solidFill>
                <a:latin typeface="Source Sans Pro"/>
                <a:ea typeface="+mn-ea"/>
              </a:rPr>
              <a:t>tires are banned from all Citywide disposal facilities.</a:t>
            </a:r>
            <a:endParaRPr lang="en-US" dirty="0"/>
          </a:p>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County Programs and Funding: </a:t>
            </a:r>
            <a:r>
              <a:rPr lang="en-US" sz="2400" dirty="0">
                <a:solidFill>
                  <a:srgbClr val="393939"/>
                </a:solidFill>
                <a:latin typeface="Source Sans Pro"/>
                <a:ea typeface="+mn-ea"/>
              </a:rPr>
              <a:t> Disposal Clearance Waiver -</a:t>
            </a:r>
            <a:r>
              <a:rPr lang="en-US" sz="2400" dirty="0">
                <a:latin typeface="Source Sans Pro"/>
                <a:ea typeface="+mn-ea"/>
              </a:rPr>
              <a:t>exemption from disposal charges for 1-day solid waste cleanup events.</a:t>
            </a:r>
            <a:endParaRPr lang="en-US" sz="2400" dirty="0">
              <a:solidFill>
                <a:srgbClr val="393939"/>
              </a:solidFill>
              <a:latin typeface="Source Sans Pro"/>
              <a:ea typeface="Source Sans Pro"/>
            </a:endParaRPr>
          </a:p>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Permitted Collectors</a:t>
            </a:r>
            <a:r>
              <a:rPr lang="en-US" sz="2400" b="1" dirty="0">
                <a:solidFill>
                  <a:srgbClr val="393939"/>
                </a:solidFill>
                <a:latin typeface="Source Sans Pro"/>
                <a:ea typeface="+mn-ea"/>
              </a:rPr>
              <a:t>/Retailers</a:t>
            </a:r>
            <a:r>
              <a:rPr kumimoji="0" lang="en-US" sz="2400" b="1" i="0" u="none" strike="noStrike" kern="1200" cap="none" spc="0" normalizeH="0" baseline="0" noProof="0" dirty="0">
                <a:ln>
                  <a:noFill/>
                </a:ln>
                <a:solidFill>
                  <a:srgbClr val="393939"/>
                </a:solidFill>
                <a:effectLst/>
                <a:uLnTx/>
                <a:uFillTx/>
                <a:latin typeface="Source Sans Pro"/>
                <a:ea typeface="+mn-ea"/>
                <a:cs typeface="+mn-cs"/>
              </a:rPr>
              <a:t> and Recyclers/Processors: 	</a:t>
            </a:r>
            <a:endParaRPr lang="en-US" sz="2400" b="1"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93939"/>
                </a:solidFill>
                <a:effectLst/>
                <a:uLnTx/>
                <a:uFillTx/>
                <a:latin typeface="Source Sans Pro"/>
                <a:ea typeface="+mn-ea"/>
                <a:cs typeface="+mn-cs"/>
              </a:rPr>
              <a:t>H-Power </a:t>
            </a:r>
            <a:r>
              <a:rPr kumimoji="0" lang="en-US" sz="2400" b="0" i="0" u="none" strike="noStrike" kern="1200" cap="none" spc="0" normalizeH="0" baseline="0" noProof="0" dirty="0" err="1">
                <a:ln>
                  <a:noFill/>
                </a:ln>
                <a:solidFill>
                  <a:srgbClr val="393939"/>
                </a:solidFill>
                <a:effectLst/>
                <a:uLnTx/>
                <a:uFillTx/>
                <a:latin typeface="Source Sans Pro"/>
                <a:ea typeface="+mn-ea"/>
                <a:cs typeface="+mn-cs"/>
              </a:rPr>
              <a:t>WtE</a:t>
            </a:r>
            <a:r>
              <a:rPr kumimoji="0" lang="en-US" sz="2400" b="0" i="0" u="none" strike="noStrike" kern="1200" cap="none" spc="0" normalizeH="0" baseline="0" noProof="0" dirty="0">
                <a:ln>
                  <a:noFill/>
                </a:ln>
                <a:solidFill>
                  <a:srgbClr val="393939"/>
                </a:solidFill>
                <a:effectLst/>
                <a:uLnTx/>
                <a:uFillTx/>
                <a:latin typeface="Source Sans Pro"/>
                <a:ea typeface="+mn-ea"/>
                <a:cs typeface="+mn-cs"/>
              </a:rPr>
              <a:t> Facility (conditional variance)</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93939"/>
                </a:solidFill>
                <a:effectLst/>
                <a:uLnTx/>
                <a:uFillTx/>
                <a:latin typeface="Source Sans Pro"/>
                <a:ea typeface="+mn-ea"/>
                <a:cs typeface="+mn-cs"/>
              </a:rPr>
              <a:t>Unitek Solvent Services</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393939"/>
                </a:solidFill>
                <a:effectLst/>
                <a:uLnTx/>
                <a:uFillTx/>
                <a:latin typeface="Source Sans Pro"/>
                <a:ea typeface="+mn-ea"/>
                <a:cs typeface="+mn-cs"/>
              </a:rPr>
              <a:t>Kapa</a:t>
            </a:r>
            <a:r>
              <a:rPr lang="en-US" sz="2400" dirty="0" err="1">
                <a:solidFill>
                  <a:srgbClr val="393939"/>
                </a:solidFill>
                <a:latin typeface="Source Sans Pro"/>
                <a:ea typeface="+mn-ea"/>
              </a:rPr>
              <a:t>ʻ</a:t>
            </a:r>
            <a:r>
              <a:rPr kumimoji="0" lang="en-US" sz="2400" b="0" i="0" u="none" strike="noStrike" kern="1200" cap="none" spc="0" normalizeH="0" baseline="0" noProof="0" dirty="0" err="1">
                <a:ln>
                  <a:noFill/>
                </a:ln>
                <a:solidFill>
                  <a:srgbClr val="393939"/>
                </a:solidFill>
                <a:effectLst/>
                <a:uLnTx/>
                <a:uFillTx/>
                <a:latin typeface="Source Sans Pro"/>
                <a:ea typeface="+mn-ea"/>
                <a:cs typeface="+mn-cs"/>
              </a:rPr>
              <a:t>a</a:t>
            </a:r>
            <a:r>
              <a:rPr kumimoji="0" lang="en-US" sz="2400" b="0" i="0" u="none" strike="noStrike" kern="1200" cap="none" spc="0" normalizeH="0" baseline="0" noProof="0" dirty="0">
                <a:ln>
                  <a:noFill/>
                </a:ln>
                <a:solidFill>
                  <a:srgbClr val="393939"/>
                </a:solidFill>
                <a:effectLst/>
                <a:uLnTx/>
                <a:uFillTx/>
                <a:latin typeface="Source Sans Pro"/>
                <a:ea typeface="+mn-ea"/>
                <a:cs typeface="+mn-cs"/>
              </a:rPr>
              <a:t> TS</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393939"/>
                </a:solidFill>
                <a:effectLst/>
                <a:uLnTx/>
                <a:uFillTx/>
                <a:latin typeface="Source Sans Pro"/>
                <a:ea typeface="+mn-ea"/>
                <a:cs typeface="+mn-cs"/>
              </a:rPr>
              <a:t>Kawailoa</a:t>
            </a:r>
            <a:r>
              <a:rPr kumimoji="0" lang="en-US" sz="2400" b="0" i="0" u="none" strike="noStrike" kern="1200" cap="none" spc="0" normalizeH="0" baseline="0" noProof="0" dirty="0">
                <a:ln>
                  <a:noFill/>
                </a:ln>
                <a:solidFill>
                  <a:srgbClr val="393939"/>
                </a:solidFill>
                <a:effectLst/>
                <a:uLnTx/>
                <a:uFillTx/>
                <a:latin typeface="Source Sans Pro"/>
                <a:ea typeface="+mn-ea"/>
                <a:cs typeface="+mn-cs"/>
              </a:rPr>
              <a:t> TS</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93939"/>
                </a:solidFill>
                <a:effectLst/>
                <a:uLnTx/>
                <a:uFillTx/>
                <a:latin typeface="Source Sans Pro"/>
                <a:ea typeface="+mn-ea"/>
                <a:cs typeface="+mn-cs"/>
              </a:rPr>
              <a:t>Island Recycling</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93939"/>
                </a:solidFill>
                <a:effectLst/>
                <a:uLnTx/>
                <a:uFillTx/>
                <a:latin typeface="Source Sans Pro"/>
                <a:ea typeface="+mn-ea"/>
                <a:cs typeface="+mn-cs"/>
              </a:rPr>
              <a:t>Retired Tires</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lvl="2"/>
            <a:endParaRPr lang="en-US"/>
          </a:p>
          <a:p>
            <a:pPr lvl="2"/>
            <a:endParaRPr lang="en-US"/>
          </a:p>
          <a:p>
            <a:pPr marL="914400" lvl="2" indent="0">
              <a:buNone/>
            </a:pPr>
            <a:endParaRPr lang="en-US"/>
          </a:p>
        </p:txBody>
      </p:sp>
    </p:spTree>
    <p:extLst>
      <p:ext uri="{BB962C8B-B14F-4D97-AF65-F5344CB8AC3E}">
        <p14:creationId xmlns:p14="http://schemas.microsoft.com/office/powerpoint/2010/main" val="536132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County of Kaua</a:t>
            </a:r>
            <a:r>
              <a:rPr kumimoji="0" lang="en-US" sz="2800" b="1" i="0" u="none" strike="noStrike" kern="1200" cap="none" spc="0" normalizeH="0" baseline="0" noProof="0">
                <a:ln>
                  <a:noFill/>
                </a:ln>
                <a:solidFill>
                  <a:srgbClr val="003478">
                    <a:lumMod val="50000"/>
                  </a:srgbClr>
                </a:solidFill>
                <a:effectLst/>
                <a:uLnTx/>
                <a:uFillTx/>
                <a:latin typeface="Franklin Gothic Demi Cond" pitchFamily="34" charset="0"/>
                <a:ea typeface="Source Sans Pro Semibold" panose="020B0603030403020204" pitchFamily="34" charset="0"/>
                <a:cs typeface="Calibri" pitchFamily="34" charset="0"/>
              </a:rPr>
              <a:t>ʻ</a:t>
            </a:r>
            <a:r>
              <a:rPr lang="en-US" err="1"/>
              <a:t>i</a:t>
            </a:r>
            <a:endParaRPr lang="en-US"/>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22</a:t>
            </a:fld>
            <a:endParaRPr lang="en-US"/>
          </a:p>
        </p:txBody>
      </p:sp>
      <p:sp>
        <p:nvSpPr>
          <p:cNvPr id="6" name="Content Placeholder: Left Column">
            <a:extLst>
              <a:ext uri="{FF2B5EF4-FFF2-40B4-BE49-F238E27FC236}">
                <a16:creationId xmlns:a16="http://schemas.microsoft.com/office/drawing/2014/main" id="{9550ED78-CB52-038B-F276-D63EB0FFF95E}"/>
              </a:ext>
            </a:extLst>
          </p:cNvPr>
          <p:cNvSpPr>
            <a:spLocks noGrp="1"/>
          </p:cNvSpPr>
          <p:nvPr>
            <p:ph idx="1"/>
          </p:nvPr>
        </p:nvSpPr>
        <p:spPr>
          <a:xfrm>
            <a:off x="612648" y="1418646"/>
            <a:ext cx="8808720" cy="5165034"/>
          </a:xfrm>
        </p:spPr>
        <p:txBody>
          <a:bodyPr vert="horz" lIns="91440" tIns="45720" rIns="91440" bIns="45720" rtlCol="0" anchor="t">
            <a:normAutofit/>
          </a:bodyPr>
          <a:lstStyle/>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Population: </a:t>
            </a:r>
            <a:r>
              <a:rPr kumimoji="0" lang="en-US" sz="2400" i="0" u="none" strike="noStrike" kern="1200" cap="none" spc="0" normalizeH="0" baseline="0" noProof="0">
                <a:ln>
                  <a:noFill/>
                </a:ln>
                <a:solidFill>
                  <a:srgbClr val="393939"/>
                </a:solidFill>
                <a:effectLst/>
                <a:uLnTx/>
                <a:uFillTx/>
                <a:latin typeface="Source Sans Pro"/>
                <a:ea typeface="+mn-ea"/>
                <a:cs typeface="+mn-cs"/>
              </a:rPr>
              <a:t>73,200</a:t>
            </a:r>
          </a:p>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Last Update to ISWMP: </a:t>
            </a:r>
            <a:r>
              <a:rPr kumimoji="0" lang="en-US" sz="2400" i="0" u="none" strike="noStrike" kern="1200" cap="none" spc="0" normalizeH="0" baseline="0" noProof="0">
                <a:ln>
                  <a:noFill/>
                </a:ln>
                <a:solidFill>
                  <a:srgbClr val="393939"/>
                </a:solidFill>
                <a:effectLst/>
                <a:uLnTx/>
                <a:uFillTx/>
                <a:latin typeface="Source Sans Pro"/>
                <a:ea typeface="+mn-ea"/>
                <a:cs typeface="+mn-cs"/>
              </a:rPr>
              <a:t>2021</a:t>
            </a:r>
            <a:endParaRPr lang="en-US" sz="2400" i="0" u="none" strike="noStrike" kern="1200" cap="none" spc="0" normalizeH="0" baseline="0" noProof="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Waste Characterization Data: </a:t>
            </a:r>
            <a:r>
              <a:rPr kumimoji="0" lang="en-US" sz="2400" i="0" u="none" strike="noStrike" kern="1200" cap="none" spc="0" normalizeH="0" baseline="0" noProof="0">
                <a:ln>
                  <a:noFill/>
                </a:ln>
                <a:solidFill>
                  <a:srgbClr val="393939"/>
                </a:solidFill>
                <a:effectLst/>
                <a:uLnTx/>
                <a:uFillTx/>
                <a:latin typeface="Source Sans Pro"/>
                <a:ea typeface="+mn-ea"/>
                <a:cs typeface="+mn-cs"/>
              </a:rPr>
              <a:t>In FY 2016, approximately 9 tons of tires were disposed (&gt;0.1% of total waste composition)</a:t>
            </a:r>
            <a:r>
              <a:rPr lang="en-US" sz="2400">
                <a:solidFill>
                  <a:srgbClr val="393939"/>
                </a:solidFill>
                <a:latin typeface="Source Sans Pro"/>
                <a:ea typeface="+mn-ea"/>
              </a:rPr>
              <a:t> </a:t>
            </a:r>
            <a:endParaRPr lang="en-US" sz="2400" i="0" u="none" strike="noStrike" kern="1200" cap="none" spc="0" normalizeH="0" baseline="0" noProof="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sz="2400" b="1" i="0" u="none" strike="noStrike" kern="1200" cap="none" spc="0" normalizeH="0" baseline="0" noProof="0">
                <a:ln>
                  <a:noFill/>
                </a:ln>
                <a:solidFill>
                  <a:srgbClr val="393939"/>
                </a:solidFill>
                <a:effectLst/>
                <a:uLnTx/>
                <a:uFillTx/>
                <a:latin typeface="Source Sans Pro"/>
                <a:ea typeface="+mn-ea"/>
                <a:cs typeface="+mn-cs"/>
              </a:rPr>
              <a:t>Waste </a:t>
            </a:r>
            <a:r>
              <a:rPr kumimoji="0" lang="en-US" sz="2400" b="1" i="0" u="none" strike="noStrike" kern="1200" cap="none" spc="0" normalizeH="0" baseline="0" noProof="0">
                <a:ln>
                  <a:noFill/>
                </a:ln>
                <a:solidFill>
                  <a:schemeClr val="tx2">
                    <a:lumMod val="95000"/>
                    <a:lumOff val="5000"/>
                  </a:schemeClr>
                </a:solidFill>
                <a:effectLst/>
                <a:uLnTx/>
                <a:uFillTx/>
                <a:latin typeface="Source Sans Pro"/>
                <a:ea typeface="+mn-ea"/>
                <a:cs typeface="+mn-cs"/>
              </a:rPr>
              <a:t>Diversion Data:</a:t>
            </a:r>
            <a:r>
              <a:rPr lang="en-US" sz="2400" b="1">
                <a:solidFill>
                  <a:schemeClr val="tx2">
                    <a:lumMod val="95000"/>
                    <a:lumOff val="5000"/>
                  </a:schemeClr>
                </a:solidFill>
                <a:latin typeface="Source Sans Pro"/>
                <a:ea typeface="+mn-ea"/>
              </a:rPr>
              <a:t> </a:t>
            </a:r>
            <a:r>
              <a:rPr lang="en-US" sz="2400">
                <a:solidFill>
                  <a:schemeClr val="tx2">
                    <a:lumMod val="95000"/>
                    <a:lumOff val="5000"/>
                  </a:schemeClr>
                </a:solidFill>
                <a:latin typeface="Source Sans Pro"/>
                <a:ea typeface="+mn-ea"/>
              </a:rPr>
              <a:t> </a:t>
            </a:r>
            <a:r>
              <a:rPr lang="en-US" sz="2400">
                <a:solidFill>
                  <a:schemeClr val="tx2">
                    <a:lumMod val="95000"/>
                    <a:lumOff val="5000"/>
                  </a:schemeClr>
                </a:solidFill>
                <a:latin typeface="Source Sans Pro"/>
                <a:ea typeface="Source Sans Pro"/>
                <a:cs typeface="Calibri"/>
              </a:rPr>
              <a:t>In FY 22, </a:t>
            </a:r>
            <a:r>
              <a:rPr lang="en-US" sz="2400">
                <a:solidFill>
                  <a:schemeClr val="tx2">
                    <a:lumMod val="95000"/>
                    <a:lumOff val="5000"/>
                  </a:schemeClr>
                </a:solidFill>
                <a:latin typeface="Source Sans Pro"/>
                <a:ea typeface="+mn-ea"/>
              </a:rPr>
              <a:t>the County tracked 16,734 tires collected via recycling contract with </a:t>
            </a:r>
            <a:r>
              <a:rPr lang="en-US" sz="2400" err="1">
                <a:solidFill>
                  <a:schemeClr val="tx2">
                    <a:lumMod val="95000"/>
                    <a:lumOff val="5000"/>
                  </a:schemeClr>
                </a:solidFill>
                <a:latin typeface="Source Sans Pro"/>
                <a:ea typeface="+mn-ea"/>
              </a:rPr>
              <a:t>Unitek</a:t>
            </a:r>
            <a:endParaRPr lang="en-US" sz="2400">
              <a:solidFill>
                <a:schemeClr val="tx2">
                  <a:lumMod val="95000"/>
                  <a:lumOff val="5000"/>
                </a:schemeClr>
              </a:solidFill>
              <a:latin typeface="Source Sans Pro"/>
              <a:ea typeface="Source Sans Pro"/>
            </a:endParaRPr>
          </a:p>
          <a:p>
            <a:pPr marL="0" indent="0">
              <a:lnSpc>
                <a:spcPct val="100000"/>
              </a:lnSpc>
              <a:spcBef>
                <a:spcPts val="0"/>
              </a:spcBef>
              <a:spcAft>
                <a:spcPts val="600"/>
              </a:spcAft>
              <a:buNone/>
              <a:defRPr/>
            </a:pPr>
            <a:r>
              <a:rPr lang="en-US" sz="2400" b="1">
                <a:solidFill>
                  <a:schemeClr val="tx2">
                    <a:lumMod val="95000"/>
                    <a:lumOff val="5000"/>
                  </a:schemeClr>
                </a:solidFill>
                <a:latin typeface="Source Sans Pro"/>
                <a:ea typeface="Source Sans Pro"/>
              </a:rPr>
              <a:t>Estimated Number of Registered Passenger Vehicles in 2022:</a:t>
            </a:r>
            <a:r>
              <a:rPr lang="en-US" sz="1100">
                <a:solidFill>
                  <a:schemeClr val="tx2">
                    <a:lumMod val="95000"/>
                    <a:lumOff val="5000"/>
                  </a:schemeClr>
                </a:solidFill>
                <a:latin typeface="Segoe UI"/>
                <a:ea typeface="+mn-ea"/>
                <a:cs typeface="Segoe UI"/>
              </a:rPr>
              <a:t>:</a:t>
            </a:r>
            <a:r>
              <a:rPr lang="en-US" sz="2400">
                <a:solidFill>
                  <a:schemeClr val="tx2">
                    <a:lumMod val="95000"/>
                    <a:lumOff val="5000"/>
                  </a:schemeClr>
                </a:solidFill>
                <a:latin typeface="Source Sans Pro"/>
                <a:ea typeface="Source Sans Pro"/>
              </a:rPr>
              <a:t> 75,765</a:t>
            </a:r>
          </a:p>
          <a:p>
            <a:pPr marL="0" indent="0">
              <a:lnSpc>
                <a:spcPct val="100000"/>
              </a:lnSpc>
              <a:spcBef>
                <a:spcPts val="0"/>
              </a:spcBef>
              <a:spcAft>
                <a:spcPts val="600"/>
              </a:spcAft>
              <a:buNone/>
              <a:defRPr/>
            </a:pPr>
            <a:r>
              <a:rPr lang="en-US" sz="2400" b="1">
                <a:solidFill>
                  <a:schemeClr val="tx2">
                    <a:lumMod val="95000"/>
                    <a:lumOff val="5000"/>
                  </a:schemeClr>
                </a:solidFill>
                <a:latin typeface="Source Sans Pro"/>
                <a:ea typeface="Source Sans Pro"/>
              </a:rPr>
              <a:t>Estimated # of Tires to be Managed Annually: </a:t>
            </a:r>
            <a:r>
              <a:rPr lang="en-US" sz="2400">
                <a:solidFill>
                  <a:schemeClr val="tx2">
                    <a:lumMod val="95000"/>
                    <a:lumOff val="5000"/>
                  </a:schemeClr>
                </a:solidFill>
                <a:latin typeface="Source Sans Pro"/>
                <a:ea typeface="Source Sans Pro"/>
              </a:rPr>
              <a:t>51,500</a:t>
            </a:r>
          </a:p>
        </p:txBody>
      </p:sp>
      <p:pic>
        <p:nvPicPr>
          <p:cNvPr id="3" name="Picture 2">
            <a:extLst>
              <a:ext uri="{FF2B5EF4-FFF2-40B4-BE49-F238E27FC236}">
                <a16:creationId xmlns:a16="http://schemas.microsoft.com/office/drawing/2014/main" id="{54929209-0533-1A01-FB9B-1CFCE1C62A14}"/>
              </a:ext>
            </a:extLst>
          </p:cNvPr>
          <p:cNvPicPr>
            <a:picLocks noChangeAspect="1"/>
          </p:cNvPicPr>
          <p:nvPr/>
        </p:nvPicPr>
        <p:blipFill rotWithShape="1">
          <a:blip r:embed="rId2"/>
          <a:srcRect t="288" b="1"/>
          <a:stretch/>
        </p:blipFill>
        <p:spPr>
          <a:xfrm>
            <a:off x="9332947" y="1645920"/>
            <a:ext cx="2188493" cy="2103120"/>
          </a:xfrm>
          <a:prstGeom prst="rect">
            <a:avLst/>
          </a:prstGeom>
        </p:spPr>
      </p:pic>
      <p:pic>
        <p:nvPicPr>
          <p:cNvPr id="7" name="Picture 6">
            <a:extLst>
              <a:ext uri="{FF2B5EF4-FFF2-40B4-BE49-F238E27FC236}">
                <a16:creationId xmlns:a16="http://schemas.microsoft.com/office/drawing/2014/main" id="{2E675C22-6AB2-D77F-CE49-BAA39D5BE930}"/>
              </a:ext>
            </a:extLst>
          </p:cNvPr>
          <p:cNvPicPr>
            <a:picLocks noChangeAspect="1"/>
          </p:cNvPicPr>
          <p:nvPr/>
        </p:nvPicPr>
        <p:blipFill>
          <a:blip r:embed="rId3"/>
          <a:stretch>
            <a:fillRect/>
          </a:stretch>
        </p:blipFill>
        <p:spPr>
          <a:xfrm>
            <a:off x="8844081" y="4251960"/>
            <a:ext cx="2813539" cy="1828800"/>
          </a:xfrm>
          <a:prstGeom prst="rect">
            <a:avLst/>
          </a:prstGeom>
        </p:spPr>
      </p:pic>
    </p:spTree>
    <p:extLst>
      <p:ext uri="{BB962C8B-B14F-4D97-AF65-F5344CB8AC3E}">
        <p14:creationId xmlns:p14="http://schemas.microsoft.com/office/powerpoint/2010/main" val="173417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County of </a:t>
            </a:r>
            <a:r>
              <a:rPr lang="en-US" err="1"/>
              <a:t>Kaua</a:t>
            </a:r>
            <a:r>
              <a:rPr kumimoji="0" lang="en-US" sz="2800" b="1" i="0" u="none" strike="noStrike" kern="1200" cap="none" spc="0" normalizeH="0" baseline="0" noProof="0">
                <a:ln>
                  <a:noFill/>
                </a:ln>
                <a:solidFill>
                  <a:srgbClr val="003478">
                    <a:lumMod val="50000"/>
                  </a:srgbClr>
                </a:solidFill>
                <a:effectLst/>
                <a:uLnTx/>
                <a:uFillTx/>
                <a:latin typeface="Franklin Gothic Demi Cond" pitchFamily="34" charset="0"/>
                <a:ea typeface="Source Sans Pro Semibold" panose="020B0603030403020204" pitchFamily="34" charset="0"/>
                <a:cs typeface="Calibri" pitchFamily="34" charset="0"/>
              </a:rPr>
              <a:t>ʻ</a:t>
            </a:r>
            <a:r>
              <a:rPr lang="en-US" err="1"/>
              <a:t>i</a:t>
            </a:r>
            <a:endParaRPr lang="en-US"/>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23</a:t>
            </a:fld>
            <a:endParaRPr lang="en-US"/>
          </a:p>
        </p:txBody>
      </p:sp>
      <p:sp>
        <p:nvSpPr>
          <p:cNvPr id="6" name="Content Placeholder: Left Column">
            <a:extLst>
              <a:ext uri="{FF2B5EF4-FFF2-40B4-BE49-F238E27FC236}">
                <a16:creationId xmlns:a16="http://schemas.microsoft.com/office/drawing/2014/main" id="{AA27CDB2-A238-2A62-7B98-EC6906FB83C3}"/>
              </a:ext>
            </a:extLst>
          </p:cNvPr>
          <p:cNvSpPr>
            <a:spLocks noGrp="1"/>
          </p:cNvSpPr>
          <p:nvPr>
            <p:ph idx="1"/>
          </p:nvPr>
        </p:nvSpPr>
        <p:spPr>
          <a:xfrm>
            <a:off x="612648" y="1012723"/>
            <a:ext cx="11244882" cy="5329083"/>
          </a:xfrm>
        </p:spPr>
        <p:txBody>
          <a:bodyPr vert="horz" lIns="91440" tIns="45720" rIns="91440" bIns="45720" rtlCol="0" anchor="t">
            <a:normAutofit fontScale="92500" lnSpcReduction="10000"/>
          </a:bodyPr>
          <a:lstStyle/>
          <a:p>
            <a:pPr marL="0" marR="0" lvl="0" indent="0" algn="l" defTabSz="914400">
              <a:lnSpc>
                <a:spcPct val="100000"/>
              </a:lnSpc>
              <a:spcBef>
                <a:spcPts val="0"/>
              </a:spcBef>
              <a:buClrTx/>
              <a:buSzTx/>
              <a:buFontTx/>
              <a:buNone/>
              <a:tabLst/>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County Ordinances: </a:t>
            </a:r>
            <a:r>
              <a:rPr kumimoji="0" lang="en-US" b="0" i="0" u="none" strike="noStrike" kern="1200" cap="none" spc="0" normalizeH="0" baseline="0" noProof="0" dirty="0" err="1">
                <a:ln>
                  <a:noFill/>
                </a:ln>
                <a:solidFill>
                  <a:srgbClr val="393939"/>
                </a:solidFill>
                <a:effectLst/>
                <a:uLnTx/>
                <a:uFillTx/>
                <a:latin typeface="Source Sans Pro"/>
                <a:ea typeface="+mn-ea"/>
                <a:cs typeface="+mn-cs"/>
              </a:rPr>
              <a:t>Kauaʻi</a:t>
            </a:r>
            <a:r>
              <a:rPr kumimoji="0" lang="en-US" b="0" i="0" u="none" strike="noStrike" kern="1200" cap="none" spc="0" normalizeH="0" baseline="0" noProof="0" dirty="0">
                <a:ln>
                  <a:noFill/>
                </a:ln>
                <a:solidFill>
                  <a:srgbClr val="393939"/>
                </a:solidFill>
                <a:effectLst/>
                <a:uLnTx/>
                <a:uFillTx/>
                <a:latin typeface="Source Sans Pro"/>
                <a:ea typeface="+mn-ea"/>
                <a:cs typeface="+mn-cs"/>
              </a:rPr>
              <a:t> County Code (KCC) Sec. 21-3.2, 3.3 and 7.3</a:t>
            </a:r>
            <a:endParaRPr lang="en-US" b="0" i="0" u="none" strike="noStrike" kern="1200" cap="none" spc="0" normalizeH="0" baseline="0" noProof="0" dirty="0">
              <a:ln>
                <a:noFill/>
              </a:ln>
              <a:solidFill>
                <a:srgbClr val="393939"/>
              </a:solidFill>
              <a:effectLst/>
              <a:uLnTx/>
              <a:uFillTx/>
              <a:latin typeface="Source Sans Pro"/>
              <a:ea typeface="Source Sans Pro"/>
            </a:endParaRPr>
          </a:p>
          <a:p>
            <a:pPr>
              <a:spcBef>
                <a:spcPts val="0"/>
              </a:spcBef>
              <a:buFont typeface="Arial"/>
              <a:buChar char="•"/>
              <a:defRPr/>
            </a:pPr>
            <a:r>
              <a:rPr lang="en-CA" dirty="0">
                <a:solidFill>
                  <a:srgbClr val="393939"/>
                </a:solidFill>
                <a:latin typeface="Source Sans Pro"/>
                <a:ea typeface="+mn-ea"/>
              </a:rPr>
              <a:t>Under certain conditions, the Department of Public Works may accept used passenger car and light truck tires from residential self-haulers only at RTS.</a:t>
            </a:r>
            <a:endParaRPr lang="en-US" dirty="0">
              <a:solidFill>
                <a:srgbClr val="393939"/>
              </a:solidFill>
              <a:latin typeface="Source Sans Pro"/>
              <a:ea typeface="+mn-ea"/>
            </a:endParaRPr>
          </a:p>
          <a:p>
            <a:pPr>
              <a:lnSpc>
                <a:spcPct val="100000"/>
              </a:lnSpc>
              <a:spcBef>
                <a:spcPts val="0"/>
              </a:spcBef>
              <a:defRPr/>
            </a:pPr>
            <a:r>
              <a:rPr lang="en-US" dirty="0">
                <a:solidFill>
                  <a:srgbClr val="393939"/>
                </a:solidFill>
                <a:latin typeface="Source Sans Pro"/>
                <a:ea typeface="+mn-ea"/>
              </a:rPr>
              <a:t>Under certain conditions, the County Engineer may approve the use of county-owned tires whether chipped, chopped or shredded for daily landfill cover.</a:t>
            </a:r>
            <a:endParaRPr lang="en-US" dirty="0">
              <a:solidFill>
                <a:srgbClr val="393939"/>
              </a:solidFill>
              <a:latin typeface="Source Sans Pro"/>
              <a:ea typeface="Source Sans Pro"/>
            </a:endParaRPr>
          </a:p>
          <a:p>
            <a:pPr marL="0" indent="0">
              <a:lnSpc>
                <a:spcPct val="100000"/>
              </a:lnSpc>
              <a:spcBef>
                <a:spcPts val="1800"/>
              </a:spcBef>
              <a:buNone/>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County Programs and Funding: </a:t>
            </a:r>
            <a:r>
              <a:rPr lang="en-US" dirty="0">
                <a:latin typeface="Source Sans Pro"/>
                <a:ea typeface="+mn-ea"/>
              </a:rPr>
              <a:t>Program cost approximately $155,000/year. Anticipate higher costs in the future due to increased shipping costs and other costs of doing business. Funding for this program comes from the County’s general fund. </a:t>
            </a:r>
            <a:endParaRPr lang="en-US" dirty="0">
              <a:solidFill>
                <a:srgbClr val="393939"/>
              </a:solidFill>
              <a:latin typeface="Source Sans Pro"/>
              <a:ea typeface="+mn-ea"/>
            </a:endParaRPr>
          </a:p>
          <a:p>
            <a:pPr marL="0" indent="0">
              <a:lnSpc>
                <a:spcPct val="100000"/>
              </a:lnSpc>
              <a:spcBef>
                <a:spcPts val="1800"/>
              </a:spcBef>
              <a:buNone/>
              <a:defRPr/>
            </a:pPr>
            <a:r>
              <a:rPr kumimoji="0" lang="en-US" b="1" i="0" u="none" strike="noStrike" kern="1200" cap="none" spc="0" normalizeH="0" baseline="0" noProof="0" dirty="0">
                <a:ln>
                  <a:noFill/>
                </a:ln>
                <a:solidFill>
                  <a:srgbClr val="393939"/>
                </a:solidFill>
                <a:effectLst/>
                <a:uLnTx/>
                <a:uFillTx/>
                <a:latin typeface="Source Sans Pro"/>
                <a:ea typeface="+mn-ea"/>
                <a:cs typeface="+mn-cs"/>
              </a:rPr>
              <a:t>Permitted Collectors</a:t>
            </a:r>
            <a:r>
              <a:rPr lang="en-US" b="1" dirty="0">
                <a:solidFill>
                  <a:srgbClr val="393939"/>
                </a:solidFill>
                <a:latin typeface="Source Sans Pro"/>
                <a:ea typeface="+mn-ea"/>
              </a:rPr>
              <a:t>/Retailers</a:t>
            </a:r>
            <a:r>
              <a:rPr kumimoji="0" lang="en-US" b="1" i="0" u="none" strike="noStrike" kern="1200" cap="none" spc="0" normalizeH="0" baseline="0" noProof="0" dirty="0">
                <a:ln>
                  <a:noFill/>
                </a:ln>
                <a:solidFill>
                  <a:srgbClr val="393939"/>
                </a:solidFill>
                <a:effectLst/>
                <a:uLnTx/>
                <a:uFillTx/>
                <a:latin typeface="Source Sans Pro"/>
                <a:ea typeface="+mn-ea"/>
                <a:cs typeface="+mn-cs"/>
              </a:rPr>
              <a:t> and Recyclers/Processors:</a:t>
            </a:r>
            <a:r>
              <a:rPr lang="en-US" b="1" dirty="0">
                <a:solidFill>
                  <a:srgbClr val="393939"/>
                </a:solidFill>
                <a:latin typeface="Source Sans Pro"/>
                <a:ea typeface="+mn-ea"/>
              </a:rPr>
              <a:t> </a:t>
            </a:r>
            <a:endParaRPr lang="en-US" b="1" i="0" u="none" strike="noStrike" kern="1200" cap="none" spc="0" normalizeH="0" baseline="0" noProof="0" dirty="0">
              <a:ln>
                <a:noFill/>
              </a:ln>
              <a:solidFill>
                <a:srgbClr val="393939"/>
              </a:solidFill>
              <a:effectLst/>
              <a:uLnTx/>
              <a:uFillTx/>
              <a:latin typeface="Source Sans Pro"/>
              <a:ea typeface="Source Sans Pro"/>
            </a:endParaRPr>
          </a:p>
          <a:p>
            <a:pPr marL="285750" indent="-285750">
              <a:lnSpc>
                <a:spcPct val="100000"/>
              </a:lnSpc>
              <a:spcBef>
                <a:spcPts val="0"/>
              </a:spcBef>
              <a:defRPr/>
            </a:pPr>
            <a:r>
              <a:rPr kumimoji="0" lang="en-US" b="0" i="0" u="none" strike="noStrike" kern="1200" cap="none" spc="0" normalizeH="0" baseline="0" noProof="0" dirty="0">
                <a:ln>
                  <a:noFill/>
                </a:ln>
                <a:solidFill>
                  <a:srgbClr val="393939"/>
                </a:solidFill>
                <a:effectLst/>
                <a:uLnTx/>
                <a:uFillTx/>
                <a:latin typeface="Source Sans Pro"/>
                <a:ea typeface="+mn-ea"/>
                <a:cs typeface="+mn-cs"/>
              </a:rPr>
              <a:t>Four Refuse Transfer Stations</a:t>
            </a:r>
            <a:r>
              <a:rPr lang="en-US" dirty="0">
                <a:solidFill>
                  <a:srgbClr val="393939"/>
                </a:solidFill>
                <a:latin typeface="Source Sans Pro"/>
                <a:ea typeface="+mn-ea"/>
              </a:rPr>
              <a:t> </a:t>
            </a:r>
            <a:endParaRPr lang="en-US" b="0" i="0" u="none" strike="noStrike" kern="1200" cap="none" spc="0" normalizeH="0" baseline="0" noProof="0" dirty="0">
              <a:ln>
                <a:noFill/>
              </a:ln>
              <a:solidFill>
                <a:srgbClr val="393939"/>
              </a:solidFill>
              <a:effectLst/>
              <a:uLnTx/>
              <a:uFillTx/>
              <a:latin typeface="Source Sans Pro"/>
              <a:ea typeface="Source Sans Pro"/>
            </a:endParaRPr>
          </a:p>
          <a:p>
            <a:pPr marL="285750" indent="-285750">
              <a:lnSpc>
                <a:spcPct val="100000"/>
              </a:lnSpc>
              <a:spcBef>
                <a:spcPts val="0"/>
              </a:spcBef>
              <a:defRPr/>
            </a:pPr>
            <a:r>
              <a:rPr kumimoji="0" lang="en-US" b="0" i="0" u="none" strike="noStrike" kern="1200" cap="none" spc="0" normalizeH="0" baseline="0" noProof="0" dirty="0">
                <a:ln>
                  <a:noFill/>
                </a:ln>
                <a:solidFill>
                  <a:srgbClr val="393939"/>
                </a:solidFill>
                <a:effectLst/>
                <a:uLnTx/>
                <a:uFillTx/>
                <a:latin typeface="Source Sans Pro"/>
                <a:ea typeface="+mn-ea"/>
                <a:cs typeface="+mn-cs"/>
              </a:rPr>
              <a:t>Kekaha Landfill</a:t>
            </a:r>
            <a:r>
              <a:rPr lang="en-US" dirty="0">
                <a:solidFill>
                  <a:srgbClr val="393939"/>
                </a:solidFill>
                <a:latin typeface="Source Sans Pro"/>
                <a:ea typeface="+mn-ea"/>
              </a:rPr>
              <a:t> </a:t>
            </a:r>
            <a:endParaRPr lang="en-US" b="0" i="0" u="none" strike="noStrike" kern="1200" cap="none" spc="0" normalizeH="0" baseline="0" noProof="0" dirty="0">
              <a:ln>
                <a:noFill/>
              </a:ln>
              <a:solidFill>
                <a:srgbClr val="393939"/>
              </a:solidFill>
              <a:effectLst/>
              <a:uLnTx/>
              <a:uFillTx/>
              <a:latin typeface="Source Sans Pro"/>
              <a:ea typeface="Source Sans Pro"/>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b="0" i="0" u="none" strike="noStrike" kern="1200" cap="none" spc="0" normalizeH="0" baseline="0" noProof="0" dirty="0">
                <a:ln>
                  <a:noFill/>
                </a:ln>
                <a:solidFill>
                  <a:srgbClr val="393939"/>
                </a:solidFill>
                <a:effectLst/>
                <a:uLnTx/>
                <a:uFillTx/>
                <a:latin typeface="Source Sans Pro"/>
                <a:ea typeface="+mn-ea"/>
                <a:cs typeface="+mn-cs"/>
              </a:rPr>
              <a:t>Unitek Solvent Services</a:t>
            </a:r>
            <a:endParaRPr kumimoji="0" lang="en-US" b="1" i="0" u="none" strike="noStrike" kern="1200" cap="none" spc="0" normalizeH="0" baseline="0" noProof="0" dirty="0">
              <a:ln>
                <a:noFill/>
              </a:ln>
              <a:solidFill>
                <a:srgbClr val="393939"/>
              </a:solidFill>
              <a:effectLst/>
              <a:uLnTx/>
              <a:uFillTx/>
              <a:latin typeface="Source Sans Pro"/>
              <a:ea typeface="+mn-ea"/>
              <a:cs typeface="+mn-cs"/>
            </a:endParaRPr>
          </a:p>
          <a:p>
            <a:pPr lvl="2"/>
            <a:endParaRPr lang="en-US"/>
          </a:p>
          <a:p>
            <a:pPr lvl="2"/>
            <a:endParaRPr lang="en-US"/>
          </a:p>
          <a:p>
            <a:pPr marL="914400" lvl="2" indent="0">
              <a:buNone/>
            </a:pPr>
            <a:endParaRPr lang="en-US"/>
          </a:p>
        </p:txBody>
      </p:sp>
    </p:spTree>
    <p:extLst>
      <p:ext uri="{BB962C8B-B14F-4D97-AF65-F5344CB8AC3E}">
        <p14:creationId xmlns:p14="http://schemas.microsoft.com/office/powerpoint/2010/main" val="116216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County of Maui</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24</a:t>
            </a:fld>
            <a:endParaRPr lang="en-US"/>
          </a:p>
        </p:txBody>
      </p:sp>
      <p:sp>
        <p:nvSpPr>
          <p:cNvPr id="6" name="Content Placeholder: Left Column">
            <a:extLst>
              <a:ext uri="{FF2B5EF4-FFF2-40B4-BE49-F238E27FC236}">
                <a16:creationId xmlns:a16="http://schemas.microsoft.com/office/drawing/2014/main" id="{0E3F856C-6E3D-E295-45BE-DAAB6419D4DC}"/>
              </a:ext>
            </a:extLst>
          </p:cNvPr>
          <p:cNvSpPr>
            <a:spLocks noGrp="1"/>
          </p:cNvSpPr>
          <p:nvPr>
            <p:ph idx="1"/>
          </p:nvPr>
        </p:nvSpPr>
        <p:spPr>
          <a:xfrm>
            <a:off x="609601" y="1371600"/>
            <a:ext cx="8640433" cy="4800600"/>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a:ln>
                  <a:noFill/>
                </a:ln>
                <a:solidFill>
                  <a:srgbClr val="393939"/>
                </a:solidFill>
                <a:effectLst/>
                <a:uLnTx/>
                <a:uFillTx/>
                <a:latin typeface="Source Sans Pro"/>
                <a:ea typeface="+mn-ea"/>
                <a:cs typeface="+mn-cs"/>
              </a:rPr>
              <a:t>Population: </a:t>
            </a:r>
            <a:r>
              <a:rPr kumimoji="0" lang="en-US" b="0" i="0" u="none" strike="noStrike" kern="1200" cap="none" spc="0" normalizeH="0" baseline="0" noProof="0">
                <a:ln>
                  <a:noFill/>
                </a:ln>
                <a:solidFill>
                  <a:srgbClr val="393939"/>
                </a:solidFill>
                <a:effectLst/>
                <a:uLnTx/>
                <a:uFillTx/>
                <a:latin typeface="Source Sans Pro"/>
                <a:ea typeface="+mn-ea"/>
                <a:cs typeface="+mn-cs"/>
              </a:rPr>
              <a:t>165,000</a:t>
            </a:r>
          </a:p>
          <a:p>
            <a:pPr marL="0" indent="0">
              <a:lnSpc>
                <a:spcPct val="100000"/>
              </a:lnSpc>
              <a:spcBef>
                <a:spcPts val="0"/>
              </a:spcBef>
              <a:spcAft>
                <a:spcPts val="600"/>
              </a:spcAft>
              <a:buNone/>
              <a:defRPr/>
            </a:pPr>
            <a:r>
              <a:rPr kumimoji="0" lang="en-US" b="1" i="0" u="none" strike="noStrike" kern="1200" cap="none" spc="0" normalizeH="0" baseline="0" noProof="0">
                <a:ln>
                  <a:noFill/>
                </a:ln>
                <a:solidFill>
                  <a:srgbClr val="393939"/>
                </a:solidFill>
                <a:effectLst/>
                <a:uLnTx/>
                <a:uFillTx/>
                <a:latin typeface="Source Sans Pro"/>
                <a:ea typeface="+mn-ea"/>
                <a:cs typeface="+mn-cs"/>
              </a:rPr>
              <a:t>Last Update to ISWMP: </a:t>
            </a:r>
            <a:r>
              <a:rPr lang="en-US">
                <a:solidFill>
                  <a:srgbClr val="393939"/>
                </a:solidFill>
                <a:latin typeface="Source Sans Pro"/>
                <a:ea typeface="+mn-ea"/>
              </a:rPr>
              <a:t>2023 </a:t>
            </a:r>
            <a:r>
              <a:rPr lang="en-US" sz="2600">
                <a:solidFill>
                  <a:srgbClr val="393939"/>
                </a:solidFill>
                <a:latin typeface="Source Sans Pro"/>
                <a:ea typeface="+mn-ea"/>
              </a:rPr>
              <a:t>{not released}</a:t>
            </a:r>
            <a:endParaRPr lang="en-US" sz="2600" b="0" i="0" u="none" strike="noStrike" kern="1200" cap="none" spc="0" normalizeH="0" baseline="0" noProof="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b="1" i="0" u="none" strike="noStrike" kern="1200" cap="none" spc="0" normalizeH="0" baseline="0" noProof="0">
                <a:ln>
                  <a:noFill/>
                </a:ln>
                <a:solidFill>
                  <a:srgbClr val="393939"/>
                </a:solidFill>
                <a:effectLst/>
                <a:uLnTx/>
                <a:uFillTx/>
                <a:latin typeface="Source Sans Pro"/>
                <a:ea typeface="+mn-ea"/>
                <a:cs typeface="+mn-cs"/>
              </a:rPr>
              <a:t>Waste </a:t>
            </a:r>
            <a:r>
              <a:rPr kumimoji="0" lang="en-US" b="1" i="0" u="none" strike="noStrike" kern="1200" cap="none" spc="0" normalizeH="0" baseline="0" noProof="0">
                <a:ln>
                  <a:noFill/>
                </a:ln>
                <a:solidFill>
                  <a:schemeClr val="tx2">
                    <a:lumMod val="95000"/>
                    <a:lumOff val="5000"/>
                  </a:schemeClr>
                </a:solidFill>
                <a:effectLst/>
                <a:uLnTx/>
                <a:uFillTx/>
                <a:latin typeface="Source Sans Pro"/>
                <a:ea typeface="+mn-ea"/>
                <a:cs typeface="+mn-cs"/>
              </a:rPr>
              <a:t>Characterization Data: </a:t>
            </a:r>
            <a:r>
              <a:rPr lang="en-US">
                <a:solidFill>
                  <a:schemeClr val="tx2">
                    <a:lumMod val="95000"/>
                    <a:lumOff val="5000"/>
                  </a:schemeClr>
                </a:solidFill>
                <a:latin typeface="Source Sans Pro"/>
                <a:ea typeface="+mn-ea"/>
              </a:rPr>
              <a:t>(1994) 685 tons of commercial and residential tires combined - 0.4% of total MSW</a:t>
            </a:r>
            <a:endParaRPr lang="en-US">
              <a:solidFill>
                <a:schemeClr val="tx2">
                  <a:lumMod val="95000"/>
                  <a:lumOff val="5000"/>
                </a:schemeClr>
              </a:solidFill>
              <a:latin typeface="Source Sans Pro"/>
              <a:ea typeface="Source Sans Pro"/>
            </a:endParaRPr>
          </a:p>
          <a:p>
            <a:pPr marL="0" indent="0">
              <a:lnSpc>
                <a:spcPct val="100000"/>
              </a:lnSpc>
              <a:spcBef>
                <a:spcPts val="0"/>
              </a:spcBef>
              <a:spcAft>
                <a:spcPts val="600"/>
              </a:spcAft>
              <a:buNone/>
              <a:defRPr/>
            </a:pPr>
            <a:r>
              <a:rPr kumimoji="0" lang="en-US" b="1" i="0" u="none" strike="noStrike" kern="1200" cap="none" spc="0" normalizeH="0" baseline="0" noProof="0">
                <a:ln>
                  <a:noFill/>
                </a:ln>
                <a:solidFill>
                  <a:schemeClr val="tx2">
                    <a:lumMod val="95000"/>
                    <a:lumOff val="5000"/>
                  </a:schemeClr>
                </a:solidFill>
                <a:effectLst/>
                <a:uLnTx/>
                <a:uFillTx/>
                <a:latin typeface="Source Sans Pro"/>
                <a:ea typeface="+mn-ea"/>
                <a:cs typeface="+mn-cs"/>
              </a:rPr>
              <a:t>Waste Diversion Data:</a:t>
            </a:r>
            <a:r>
              <a:rPr lang="en-US" sz="2600">
                <a:solidFill>
                  <a:srgbClr val="393939"/>
                </a:solidFill>
                <a:latin typeface="Source Sans Pro"/>
                <a:ea typeface="+mn-ea"/>
              </a:rPr>
              <a:t> FY 2009 – 2014: 8,011 tons of tires  diverted </a:t>
            </a:r>
          </a:p>
          <a:p>
            <a:pPr marL="0" indent="0">
              <a:lnSpc>
                <a:spcPct val="100000"/>
              </a:lnSpc>
              <a:spcBef>
                <a:spcPts val="0"/>
              </a:spcBef>
              <a:spcAft>
                <a:spcPts val="600"/>
              </a:spcAft>
              <a:buNone/>
              <a:defRPr/>
            </a:pPr>
            <a:r>
              <a:rPr lang="en-US" b="1">
                <a:solidFill>
                  <a:schemeClr val="tx2">
                    <a:lumMod val="95000"/>
                    <a:lumOff val="5000"/>
                  </a:schemeClr>
                </a:solidFill>
                <a:latin typeface="Source Sans Pro"/>
                <a:ea typeface="Source Sans Pro"/>
              </a:rPr>
              <a:t>Estimated Number of Registered Passenger Vehicles in 2022</a:t>
            </a:r>
            <a:r>
              <a:rPr lang="en-US">
                <a:solidFill>
                  <a:schemeClr val="tx2">
                    <a:lumMod val="95000"/>
                    <a:lumOff val="5000"/>
                  </a:schemeClr>
                </a:solidFill>
                <a:latin typeface="Segoe UI"/>
                <a:ea typeface="Source Sans Pro"/>
                <a:cs typeface="Segoe UI"/>
              </a:rPr>
              <a:t>:</a:t>
            </a:r>
            <a:r>
              <a:rPr lang="en-US">
                <a:solidFill>
                  <a:schemeClr val="tx2">
                    <a:lumMod val="95000"/>
                    <a:lumOff val="5000"/>
                  </a:schemeClr>
                </a:solidFill>
                <a:latin typeface="Source Sans Pro"/>
                <a:ea typeface="Source Sans Pro"/>
              </a:rPr>
              <a:t> 163,110</a:t>
            </a:r>
          </a:p>
          <a:p>
            <a:pPr marL="0" indent="0">
              <a:lnSpc>
                <a:spcPct val="100000"/>
              </a:lnSpc>
              <a:spcBef>
                <a:spcPts val="0"/>
              </a:spcBef>
              <a:spcAft>
                <a:spcPts val="600"/>
              </a:spcAft>
              <a:buNone/>
              <a:defRPr/>
            </a:pPr>
            <a:r>
              <a:rPr lang="en-US" b="1">
                <a:solidFill>
                  <a:schemeClr val="tx2">
                    <a:lumMod val="95000"/>
                    <a:lumOff val="5000"/>
                  </a:schemeClr>
                </a:solidFill>
                <a:latin typeface="Source Sans Pro"/>
                <a:ea typeface="Source Sans Pro"/>
              </a:rPr>
              <a:t>Estimated # of Tires to be Managed Annually: </a:t>
            </a:r>
            <a:r>
              <a:rPr lang="en-US">
                <a:solidFill>
                  <a:schemeClr val="tx2">
                    <a:lumMod val="95000"/>
                    <a:lumOff val="5000"/>
                  </a:schemeClr>
                </a:solidFill>
                <a:latin typeface="Source Sans Pro"/>
                <a:ea typeface="Source Sans Pro"/>
              </a:rPr>
              <a:t>111,000</a:t>
            </a:r>
            <a:endParaRPr lang="en-US">
              <a:solidFill>
                <a:schemeClr val="tx2">
                  <a:lumMod val="95000"/>
                  <a:lumOff val="5000"/>
                </a:schemeClr>
              </a:solidFill>
            </a:endParaRPr>
          </a:p>
          <a:p>
            <a:pPr lvl="2"/>
            <a:endParaRPr lang="en-US" sz="2800"/>
          </a:p>
          <a:p>
            <a:pPr marL="914400" lvl="2" indent="0">
              <a:buNone/>
            </a:pPr>
            <a:endParaRPr lang="en-US" sz="2800"/>
          </a:p>
        </p:txBody>
      </p:sp>
      <p:pic>
        <p:nvPicPr>
          <p:cNvPr id="8" name="Picture 7">
            <a:extLst>
              <a:ext uri="{FF2B5EF4-FFF2-40B4-BE49-F238E27FC236}">
                <a16:creationId xmlns:a16="http://schemas.microsoft.com/office/drawing/2014/main" id="{8E42DEC6-B25A-27FB-9A09-BE1E94F4C2A1}"/>
              </a:ext>
            </a:extLst>
          </p:cNvPr>
          <p:cNvPicPr>
            <a:picLocks noChangeAspect="1"/>
          </p:cNvPicPr>
          <p:nvPr/>
        </p:nvPicPr>
        <p:blipFill>
          <a:blip r:embed="rId2"/>
          <a:stretch>
            <a:fillRect/>
          </a:stretch>
        </p:blipFill>
        <p:spPr>
          <a:xfrm>
            <a:off x="9624348" y="1920240"/>
            <a:ext cx="2111116" cy="2103120"/>
          </a:xfrm>
          <a:prstGeom prst="rect">
            <a:avLst/>
          </a:prstGeom>
        </p:spPr>
      </p:pic>
      <p:pic>
        <p:nvPicPr>
          <p:cNvPr id="9" name="Picture 4">
            <a:extLst>
              <a:ext uri="{FF2B5EF4-FFF2-40B4-BE49-F238E27FC236}">
                <a16:creationId xmlns:a16="http://schemas.microsoft.com/office/drawing/2014/main" id="{93C9B6E6-842E-A8CE-180F-86298058C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4135" y="4237583"/>
            <a:ext cx="281353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961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County of Maui</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25</a:t>
            </a:fld>
            <a:endParaRPr lang="en-US"/>
          </a:p>
        </p:txBody>
      </p:sp>
      <p:sp>
        <p:nvSpPr>
          <p:cNvPr id="6" name="Content Placeholder: Left Column">
            <a:extLst>
              <a:ext uri="{FF2B5EF4-FFF2-40B4-BE49-F238E27FC236}">
                <a16:creationId xmlns:a16="http://schemas.microsoft.com/office/drawing/2014/main" id="{0E3F856C-6E3D-E295-45BE-DAAB6419D4DC}"/>
              </a:ext>
            </a:extLst>
          </p:cNvPr>
          <p:cNvSpPr>
            <a:spLocks noGrp="1"/>
          </p:cNvSpPr>
          <p:nvPr>
            <p:ph idx="1"/>
          </p:nvPr>
        </p:nvSpPr>
        <p:spPr>
          <a:xfrm>
            <a:off x="609600" y="1371600"/>
            <a:ext cx="10745011" cy="4800600"/>
          </a:xfrm>
        </p:spPr>
        <p:txBody>
          <a:bodyPr vert="horz" lIns="91440" tIns="45720" rIns="91440" bIns="45720" rtlCol="0" anchor="t">
            <a:normAutofit fontScale="92500"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County Ordinances: </a:t>
            </a:r>
            <a:r>
              <a:rPr kumimoji="0" lang="en-US" sz="2400" b="0" i="0" u="none" strike="noStrike" kern="1200" cap="none" spc="0" normalizeH="0" baseline="0" noProof="0" dirty="0">
                <a:ln>
                  <a:noFill/>
                </a:ln>
                <a:solidFill>
                  <a:srgbClr val="393939"/>
                </a:solidFill>
                <a:effectLst/>
                <a:uLnTx/>
                <a:uFillTx/>
                <a:latin typeface="Source Sans Pro"/>
                <a:ea typeface="+mn-ea"/>
                <a:cs typeface="+mn-cs"/>
              </a:rPr>
              <a:t>None Identified</a:t>
            </a:r>
            <a:endParaRPr lang="en-US" sz="2400" b="0" i="0" u="none" strike="noStrike" kern="1200" cap="none" spc="0" normalizeH="0" baseline="0" noProof="0" dirty="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County Programs and Funding:</a:t>
            </a:r>
            <a:r>
              <a:rPr lang="en-US" sz="2400" b="1" dirty="0">
                <a:solidFill>
                  <a:srgbClr val="393939"/>
                </a:solidFill>
                <a:latin typeface="Source Sans Pro"/>
                <a:ea typeface="+mn-ea"/>
              </a:rPr>
              <a:t> </a:t>
            </a:r>
            <a:r>
              <a:rPr lang="en-US" sz="2400" dirty="0">
                <a:solidFill>
                  <a:srgbClr val="393939"/>
                </a:solidFill>
                <a:latin typeface="Source Sans Pro"/>
                <a:ea typeface="+mn-ea"/>
              </a:rPr>
              <a:t>The County currently bans disposal of tires at landfill facilities. Tires can be taken to permitted facilities for a fee.</a:t>
            </a:r>
            <a:endParaRPr lang="en-US" sz="2400" dirty="0">
              <a:solidFill>
                <a:srgbClr val="393939"/>
              </a:solidFill>
              <a:latin typeface="Source Sans Pro"/>
              <a:ea typeface="Source Sans Pro"/>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393939"/>
                </a:solidFill>
                <a:effectLst/>
                <a:uLnTx/>
                <a:uFillTx/>
                <a:latin typeface="Source Sans Pro"/>
                <a:ea typeface="+mn-ea"/>
                <a:cs typeface="+mn-cs"/>
              </a:rPr>
              <a:t>Permitted Collectors</a:t>
            </a:r>
            <a:r>
              <a:rPr lang="en-US" sz="2400" b="1" dirty="0">
                <a:solidFill>
                  <a:srgbClr val="393939"/>
                </a:solidFill>
                <a:latin typeface="Source Sans Pro"/>
                <a:ea typeface="+mn-ea"/>
              </a:rPr>
              <a:t>/Retailers</a:t>
            </a:r>
            <a:r>
              <a:rPr kumimoji="0" lang="en-US" sz="2400" b="1" i="0" u="none" strike="noStrike" kern="1200" cap="none" spc="0" normalizeH="0" baseline="0" noProof="0" dirty="0">
                <a:ln>
                  <a:noFill/>
                </a:ln>
                <a:solidFill>
                  <a:srgbClr val="393939"/>
                </a:solidFill>
                <a:effectLst/>
                <a:uLnTx/>
                <a:uFillTx/>
                <a:latin typeface="Source Sans Pro"/>
                <a:ea typeface="+mn-ea"/>
                <a:cs typeface="+mn-cs"/>
              </a:rPr>
              <a:t> and Recyclers/Processors:</a:t>
            </a:r>
            <a:endParaRPr lang="en-US" sz="2400" b="1" i="0" u="none" strike="noStrike" kern="1200" cap="none" spc="0" normalizeH="0" baseline="0" noProof="0" dirty="0">
              <a:ln>
                <a:noFill/>
              </a:ln>
              <a:solidFill>
                <a:srgbClr val="393939"/>
              </a:solidFill>
              <a:effectLst/>
              <a:uLnTx/>
              <a:uFillTx/>
              <a:latin typeface="Source Sans Pro"/>
              <a:ea typeface="Source Sans Pro"/>
            </a:endParaRPr>
          </a:p>
          <a:p>
            <a:pPr marL="0" indent="0">
              <a:lnSpc>
                <a:spcPct val="100000"/>
              </a:lnSpc>
              <a:spcBef>
                <a:spcPts val="0"/>
              </a:spcBef>
              <a:spcAft>
                <a:spcPts val="600"/>
              </a:spcAft>
              <a:buNone/>
              <a:defRPr/>
            </a:pPr>
            <a:r>
              <a:rPr lang="en-US" sz="2400" dirty="0">
                <a:solidFill>
                  <a:srgbClr val="393939"/>
                </a:solidFill>
                <a:latin typeface="Source Sans Pro"/>
                <a:ea typeface="+mn-ea"/>
              </a:rPr>
              <a:t>1. E-H International; 2. Unitek – Kahului; 3. Olowalu Recycling and Refuse CC; 4. </a:t>
            </a:r>
            <a:r>
              <a:rPr lang="en-US" sz="2400" dirty="0" err="1">
                <a:solidFill>
                  <a:srgbClr val="393939"/>
                </a:solidFill>
                <a:latin typeface="Source Sans Pro"/>
                <a:ea typeface="+mn-ea"/>
              </a:rPr>
              <a:t>Molokaʻi</a:t>
            </a:r>
            <a:r>
              <a:rPr lang="en-US" sz="2400" dirty="0">
                <a:solidFill>
                  <a:srgbClr val="393939"/>
                </a:solidFill>
                <a:latin typeface="Source Sans Pro"/>
                <a:ea typeface="+mn-ea"/>
              </a:rPr>
              <a:t> Metals; 5. Maui Tire Recycling, LLC.</a:t>
            </a:r>
            <a:endParaRPr lang="en-US" sz="2400" dirty="0">
              <a:solidFill>
                <a:srgbClr val="393939"/>
              </a:solidFill>
              <a:latin typeface="Source Sans Pro"/>
              <a:ea typeface="Source Sans Pro"/>
            </a:endParaRPr>
          </a:p>
          <a:p>
            <a:pPr marL="0" indent="0">
              <a:lnSpc>
                <a:spcPct val="100000"/>
              </a:lnSpc>
              <a:spcBef>
                <a:spcPts val="0"/>
              </a:spcBef>
              <a:spcAft>
                <a:spcPts val="600"/>
              </a:spcAft>
              <a:buNone/>
            </a:pPr>
            <a:r>
              <a:rPr lang="en-US" sz="2400" b="1" dirty="0">
                <a:solidFill>
                  <a:srgbClr val="393939"/>
                </a:solidFill>
                <a:latin typeface="Source Sans Pro"/>
                <a:ea typeface="+mn-ea"/>
              </a:rPr>
              <a:t>Planning Issues:</a:t>
            </a:r>
            <a:endParaRPr lang="en-US" sz="2400" b="1" dirty="0">
              <a:solidFill>
                <a:srgbClr val="393939"/>
              </a:solidFill>
              <a:latin typeface="Source Sans Pro"/>
              <a:ea typeface="Source Sans Pro"/>
            </a:endParaRPr>
          </a:p>
          <a:p>
            <a:pPr marL="285750" indent="-285750">
              <a:lnSpc>
                <a:spcPct val="100000"/>
              </a:lnSpc>
              <a:spcBef>
                <a:spcPts val="0"/>
              </a:spcBef>
              <a:spcAft>
                <a:spcPts val="600"/>
              </a:spcAft>
            </a:pPr>
            <a:r>
              <a:rPr lang="en-US" sz="2400" dirty="0">
                <a:solidFill>
                  <a:srgbClr val="393939"/>
                </a:solidFill>
                <a:latin typeface="Source Sans Pro"/>
                <a:ea typeface="+mn-ea"/>
              </a:rPr>
              <a:t>Recycling practices for tires are generally adequate. </a:t>
            </a:r>
            <a:endParaRPr lang="en-US" sz="2400" dirty="0">
              <a:solidFill>
                <a:srgbClr val="393939"/>
              </a:solidFill>
              <a:latin typeface="Source Sans Pro"/>
              <a:ea typeface="Source Sans Pro"/>
            </a:endParaRPr>
          </a:p>
          <a:p>
            <a:pPr marL="285750" indent="-285750">
              <a:lnSpc>
                <a:spcPct val="100000"/>
              </a:lnSpc>
              <a:spcBef>
                <a:spcPts val="0"/>
              </a:spcBef>
              <a:spcAft>
                <a:spcPts val="600"/>
              </a:spcAft>
            </a:pPr>
            <a:r>
              <a:rPr lang="en-US" sz="2400" dirty="0">
                <a:solidFill>
                  <a:srgbClr val="393939"/>
                </a:solidFill>
                <a:latin typeface="Source Sans Pro"/>
                <a:ea typeface="+mn-ea"/>
              </a:rPr>
              <a:t>Areas of concern include large tire stockpiles, tires illegally dumped on public/private property, and small quantities of tires stored by residents and businesses for disposal or recycling at an indeterminate date. </a:t>
            </a:r>
            <a:endParaRPr lang="en-US" dirty="0">
              <a:solidFill>
                <a:srgbClr val="000000"/>
              </a:solidFill>
            </a:endParaRPr>
          </a:p>
          <a:p>
            <a:pPr marL="285750" indent="-285750">
              <a:lnSpc>
                <a:spcPct val="100000"/>
              </a:lnSpc>
              <a:spcBef>
                <a:spcPts val="0"/>
              </a:spcBef>
              <a:spcAft>
                <a:spcPts val="600"/>
              </a:spcAft>
            </a:pPr>
            <a:r>
              <a:rPr lang="en-US" sz="2400" dirty="0">
                <a:solidFill>
                  <a:srgbClr val="393939"/>
                </a:solidFill>
                <a:latin typeface="Source Sans Pro"/>
                <a:ea typeface="+mn-ea"/>
              </a:rPr>
              <a:t>State funding for implementation of residential tire disposal programs should be considered.</a:t>
            </a:r>
            <a:endParaRPr lang="en-US" dirty="0">
              <a:ea typeface="Source Sans Pro"/>
            </a:endParaRPr>
          </a:p>
          <a:p>
            <a:pPr lvl="2"/>
            <a:endParaRPr lang="en-US" dirty="0"/>
          </a:p>
          <a:p>
            <a:pPr lvl="2"/>
            <a:endParaRPr lang="en-US" dirty="0"/>
          </a:p>
          <a:p>
            <a:pPr marL="914400" lvl="2" indent="0">
              <a:buNone/>
            </a:pPr>
            <a:endParaRPr lang="en-US" dirty="0"/>
          </a:p>
        </p:txBody>
      </p:sp>
    </p:spTree>
    <p:extLst>
      <p:ext uri="{BB962C8B-B14F-4D97-AF65-F5344CB8AC3E}">
        <p14:creationId xmlns:p14="http://schemas.microsoft.com/office/powerpoint/2010/main" val="3094716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dhesive notes on glass wall">
            <a:extLst>
              <a:ext uri="{FF2B5EF4-FFF2-40B4-BE49-F238E27FC236}">
                <a16:creationId xmlns:a16="http://schemas.microsoft.com/office/drawing/2014/main" id="{DFB7A43A-969F-19B8-DDA9-194A411581D8}"/>
              </a:ext>
            </a:extLst>
          </p:cNvPr>
          <p:cNvPicPr>
            <a:picLocks noGrp="1" noChangeAspect="1"/>
          </p:cNvPicPr>
          <p:nvPr>
            <p:ph type="pic" sz="quarter" idx="12"/>
          </p:nvPr>
        </p:nvPicPr>
        <p:blipFill>
          <a:blip r:embed="rId2"/>
          <a:srcRect l="16338" r="16338"/>
          <a:stretch/>
        </p:blipFill>
        <p:spPr>
          <a:xfrm>
            <a:off x="1234440" y="1143000"/>
            <a:ext cx="4572000" cy="4526280"/>
          </a:xfrm>
        </p:spPr>
      </p:pic>
      <p:sp>
        <p:nvSpPr>
          <p:cNvPr id="4" name="Content Placeholder 3">
            <a:extLst>
              <a:ext uri="{FF2B5EF4-FFF2-40B4-BE49-F238E27FC236}">
                <a16:creationId xmlns:a16="http://schemas.microsoft.com/office/drawing/2014/main" id="{EF8992CF-54F4-4B2B-E146-457C16AD90E6}"/>
              </a:ext>
            </a:extLst>
          </p:cNvPr>
          <p:cNvSpPr>
            <a:spLocks noGrp="1"/>
          </p:cNvSpPr>
          <p:nvPr>
            <p:ph type="body" sz="quarter" idx="13"/>
          </p:nvPr>
        </p:nvSpPr>
        <p:spPr/>
        <p:txBody>
          <a:bodyPr/>
          <a:lstStyle/>
          <a:p>
            <a:r>
              <a:rPr lang="en-US">
                <a:ea typeface="Source Sans Pro"/>
              </a:rPr>
              <a:t>What gaps in our existing plans do you observe?</a:t>
            </a:r>
            <a:endParaRPr lang="en-US"/>
          </a:p>
        </p:txBody>
      </p:sp>
      <p:sp>
        <p:nvSpPr>
          <p:cNvPr id="2" name="Title 1">
            <a:extLst>
              <a:ext uri="{FF2B5EF4-FFF2-40B4-BE49-F238E27FC236}">
                <a16:creationId xmlns:a16="http://schemas.microsoft.com/office/drawing/2014/main" id="{EAF01985-227E-1523-D0B9-920B655FE0B7}"/>
              </a:ext>
            </a:extLst>
          </p:cNvPr>
          <p:cNvSpPr>
            <a:spLocks noGrp="1"/>
          </p:cNvSpPr>
          <p:nvPr>
            <p:ph type="title"/>
          </p:nvPr>
        </p:nvSpPr>
        <p:spPr/>
        <p:txBody>
          <a:bodyPr/>
          <a:lstStyle/>
          <a:p>
            <a:r>
              <a:rPr lang="en-US">
                <a:ea typeface="Source Sans Pro"/>
              </a:rPr>
              <a:t>Challenge Identification Activity</a:t>
            </a:r>
            <a:endParaRPr lang="en-US"/>
          </a:p>
        </p:txBody>
      </p:sp>
      <p:sp>
        <p:nvSpPr>
          <p:cNvPr id="5" name="Slide Number Placeholder 4">
            <a:extLst>
              <a:ext uri="{FF2B5EF4-FFF2-40B4-BE49-F238E27FC236}">
                <a16:creationId xmlns:a16="http://schemas.microsoft.com/office/drawing/2014/main" id="{62E01592-6AEA-C282-F25E-C599A35A77BB}"/>
              </a:ext>
            </a:extLst>
          </p:cNvPr>
          <p:cNvSpPr>
            <a:spLocks noGrp="1"/>
          </p:cNvSpPr>
          <p:nvPr>
            <p:ph type="sldNum" sz="quarter" idx="4"/>
          </p:nvPr>
        </p:nvSpPr>
        <p:spPr/>
        <p:txBody>
          <a:bodyPr/>
          <a:lstStyle/>
          <a:p>
            <a:fld id="{A15C5EC1-1BEF-49A0-A8DA-B672C63EDCC2}" type="slidenum">
              <a:rPr lang="en-US" smtClean="0"/>
              <a:pPr/>
              <a:t>26</a:t>
            </a:fld>
            <a:endParaRPr lang="en-US"/>
          </a:p>
        </p:txBody>
      </p:sp>
    </p:spTree>
    <p:extLst>
      <p:ext uri="{BB962C8B-B14F-4D97-AF65-F5344CB8AC3E}">
        <p14:creationId xmlns:p14="http://schemas.microsoft.com/office/powerpoint/2010/main" val="1635862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Section Number">
            <a:extLst>
              <a:ext uri="{FF2B5EF4-FFF2-40B4-BE49-F238E27FC236}">
                <a16:creationId xmlns:a16="http://schemas.microsoft.com/office/drawing/2014/main" id="{5D924D46-A10A-4DE2-B5BF-52596B4027DC}"/>
              </a:ext>
            </a:extLst>
          </p:cNvPr>
          <p:cNvSpPr>
            <a:spLocks noGrp="1"/>
          </p:cNvSpPr>
          <p:nvPr>
            <p:ph type="body" sz="quarter" idx="13"/>
          </p:nvPr>
        </p:nvSpPr>
        <p:spPr/>
        <p:txBody>
          <a:bodyPr>
            <a:normAutofit fontScale="40000" lnSpcReduction="20000"/>
          </a:bodyPr>
          <a:lstStyle/>
          <a:p>
            <a:r>
              <a:rPr lang="en-US" dirty="0"/>
              <a:t>Joaquin Wright</a:t>
            </a:r>
          </a:p>
          <a:p>
            <a:r>
              <a:rPr lang="en-US" dirty="0"/>
              <a:t>Tire Derived Aggregate Specialist</a:t>
            </a:r>
          </a:p>
        </p:txBody>
      </p:sp>
      <p:sp>
        <p:nvSpPr>
          <p:cNvPr id="3" name="Title Placeholder">
            <a:extLst>
              <a:ext uri="{FF2B5EF4-FFF2-40B4-BE49-F238E27FC236}">
                <a16:creationId xmlns:a16="http://schemas.microsoft.com/office/drawing/2014/main" id="{C6976DFD-29E1-4485-A05A-0A4C765B111D}"/>
              </a:ext>
            </a:extLst>
          </p:cNvPr>
          <p:cNvSpPr>
            <a:spLocks noGrp="1"/>
          </p:cNvSpPr>
          <p:nvPr>
            <p:ph type="title"/>
          </p:nvPr>
        </p:nvSpPr>
        <p:spPr/>
        <p:txBody>
          <a:bodyPr>
            <a:normAutofit/>
          </a:bodyPr>
          <a:lstStyle/>
          <a:p>
            <a:r>
              <a:rPr lang="en-US"/>
              <a:t>Industry Representative</a:t>
            </a:r>
          </a:p>
        </p:txBody>
      </p:sp>
      <p:pic>
        <p:nvPicPr>
          <p:cNvPr id="7" name="Picture Placeholder 6">
            <a:extLst>
              <a:ext uri="{FF2B5EF4-FFF2-40B4-BE49-F238E27FC236}">
                <a16:creationId xmlns:a16="http://schemas.microsoft.com/office/drawing/2014/main" id="{0155F3A2-99F5-F008-DAFC-8AAC5831EF9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231" r="16231"/>
          <a:stretch/>
        </p:blipFill>
        <p:spPr/>
      </p:pic>
      <p:pic>
        <p:nvPicPr>
          <p:cNvPr id="8" name="Picture Placeholder 7">
            <a:extLst>
              <a:ext uri="{FF2B5EF4-FFF2-40B4-BE49-F238E27FC236}">
                <a16:creationId xmlns:a16="http://schemas.microsoft.com/office/drawing/2014/main" id="{DB0036F4-9681-DAE6-8A6C-0830BFE1616E}"/>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1203" t="9569" r="-1583" b="35261"/>
          <a:stretch/>
        </p:blipFill>
        <p:spPr>
          <a:xfrm>
            <a:off x="5486400" y="1161288"/>
            <a:ext cx="3127248" cy="2350008"/>
          </a:xfrm>
        </p:spPr>
      </p:pic>
      <p:sp>
        <p:nvSpPr>
          <p:cNvPr id="6" name="Slide Number Placeholder">
            <a:extLst>
              <a:ext uri="{FF2B5EF4-FFF2-40B4-BE49-F238E27FC236}">
                <a16:creationId xmlns:a16="http://schemas.microsoft.com/office/drawing/2014/main" id="{A30CEBA0-E3B7-4F81-AC5D-FDDE0C045EA6}"/>
              </a:ext>
            </a:extLst>
          </p:cNvPr>
          <p:cNvSpPr>
            <a:spLocks noGrp="1"/>
          </p:cNvSpPr>
          <p:nvPr>
            <p:ph type="sldNum" sz="quarter" idx="4"/>
          </p:nvPr>
        </p:nvSpPr>
        <p:spPr/>
        <p:txBody>
          <a:bodyPr/>
          <a:lstStyle/>
          <a:p>
            <a:fld id="{A15C5EC1-1BEF-49A0-A8DA-B672C63EDCC2}" type="slidenum">
              <a:rPr lang="en-US" smtClean="0"/>
              <a:pPr/>
              <a:t>27</a:t>
            </a:fld>
            <a:endParaRPr lang="en-US"/>
          </a:p>
        </p:txBody>
      </p:sp>
    </p:spTree>
    <p:extLst>
      <p:ext uri="{BB962C8B-B14F-4D97-AF65-F5344CB8AC3E}">
        <p14:creationId xmlns:p14="http://schemas.microsoft.com/office/powerpoint/2010/main" val="61499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Industry Representative</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28</a:t>
            </a:fld>
            <a:endParaRPr lang="en-US"/>
          </a:p>
        </p:txBody>
      </p:sp>
      <p:sp>
        <p:nvSpPr>
          <p:cNvPr id="4" name="Title Placeholder">
            <a:extLst>
              <a:ext uri="{FF2B5EF4-FFF2-40B4-BE49-F238E27FC236}">
                <a16:creationId xmlns:a16="http://schemas.microsoft.com/office/drawing/2014/main" id="{430891BA-CD5B-3FCF-D2D7-C1C1ABE44D81}"/>
              </a:ext>
            </a:extLst>
          </p:cNvPr>
          <p:cNvSpPr txBox="1">
            <a:spLocks/>
          </p:cNvSpPr>
          <p:nvPr/>
        </p:nvSpPr>
        <p:spPr>
          <a:xfrm>
            <a:off x="0" y="2302897"/>
            <a:ext cx="12192000" cy="225220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t>Pathways for End of Life Tires (ELTs)</a:t>
            </a:r>
          </a:p>
          <a:p>
            <a:pPr algn="ctr"/>
            <a:r>
              <a:rPr lang="en-US" sz="2600" b="0" dirty="0"/>
              <a:t>Speaker: Joaquin Wright</a:t>
            </a:r>
            <a:endParaRPr lang="en-US" sz="2600" b="0" dirty="0">
              <a:ea typeface="Source Sans Pro"/>
            </a:endParaRPr>
          </a:p>
          <a:p>
            <a:pPr algn="ctr"/>
            <a:r>
              <a:rPr lang="en-US" sz="2600" b="0" dirty="0">
                <a:ea typeface="Source Sans Pro"/>
              </a:rPr>
              <a:t>Bio: </a:t>
            </a:r>
            <a:r>
              <a:rPr lang="en-US" sz="1300" b="0" dirty="0">
                <a:latin typeface="Calibri"/>
                <a:ea typeface="Source Sans Pro"/>
                <a:cs typeface="Calibri"/>
              </a:rPr>
              <a:t>J</a:t>
            </a:r>
            <a:r>
              <a:rPr lang="en-US" sz="1400" b="0" dirty="0">
                <a:ea typeface="+mn-lt"/>
                <a:cs typeface="+mn-lt"/>
              </a:rPr>
              <a:t>oaquin Wright is a Technical Director, Sustainable Resource Engineer, and a Tire Derived Aggregate (TDA) specialist for GHD Inc.  </a:t>
            </a:r>
            <a:endParaRPr lang="en-US" sz="2600" b="0" dirty="0">
              <a:ea typeface="Source Sans Pro"/>
            </a:endParaRPr>
          </a:p>
        </p:txBody>
      </p:sp>
    </p:spTree>
    <p:extLst>
      <p:ext uri="{BB962C8B-B14F-4D97-AF65-F5344CB8AC3E}">
        <p14:creationId xmlns:p14="http://schemas.microsoft.com/office/powerpoint/2010/main" val="2938989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Section Number">
            <a:extLst>
              <a:ext uri="{FF2B5EF4-FFF2-40B4-BE49-F238E27FC236}">
                <a16:creationId xmlns:a16="http://schemas.microsoft.com/office/drawing/2014/main" id="{5D924D46-A10A-4DE2-B5BF-52596B4027DC}"/>
              </a:ext>
            </a:extLst>
          </p:cNvPr>
          <p:cNvSpPr>
            <a:spLocks noGrp="1"/>
          </p:cNvSpPr>
          <p:nvPr>
            <p:ph type="body" sz="quarter" idx="13"/>
          </p:nvPr>
        </p:nvSpPr>
        <p:spPr>
          <a:xfrm>
            <a:off x="5783826" y="3808476"/>
            <a:ext cx="2743200" cy="685800"/>
          </a:xfrm>
        </p:spPr>
        <p:txBody>
          <a:bodyPr>
            <a:normAutofit/>
          </a:bodyPr>
          <a:lstStyle/>
          <a:p>
            <a:r>
              <a:rPr lang="en-US"/>
              <a:t>Out-of-State</a:t>
            </a:r>
          </a:p>
        </p:txBody>
      </p:sp>
      <p:sp>
        <p:nvSpPr>
          <p:cNvPr id="3" name="Title Placeholder">
            <a:extLst>
              <a:ext uri="{FF2B5EF4-FFF2-40B4-BE49-F238E27FC236}">
                <a16:creationId xmlns:a16="http://schemas.microsoft.com/office/drawing/2014/main" id="{C6976DFD-29E1-4485-A05A-0A4C765B111D}"/>
              </a:ext>
            </a:extLst>
          </p:cNvPr>
          <p:cNvSpPr>
            <a:spLocks noGrp="1"/>
          </p:cNvSpPr>
          <p:nvPr>
            <p:ph type="title"/>
          </p:nvPr>
        </p:nvSpPr>
        <p:spPr>
          <a:xfrm>
            <a:off x="4151376" y="4562856"/>
            <a:ext cx="8046720" cy="960120"/>
          </a:xfrm>
        </p:spPr>
        <p:txBody>
          <a:bodyPr anchor="ctr">
            <a:normAutofit/>
          </a:bodyPr>
          <a:lstStyle/>
          <a:p>
            <a:r>
              <a:rPr lang="en-US"/>
              <a:t>Potential Solutions Evaluation</a:t>
            </a:r>
          </a:p>
        </p:txBody>
      </p:sp>
      <p:pic>
        <p:nvPicPr>
          <p:cNvPr id="8" name="Picture Placeholder 7" descr="A picture containing outdoor, text, sky, tree&#10;&#10;Description automatically generated">
            <a:extLst>
              <a:ext uri="{FF2B5EF4-FFF2-40B4-BE49-F238E27FC236}">
                <a16:creationId xmlns:a16="http://schemas.microsoft.com/office/drawing/2014/main" id="{F554457D-D6AB-7AE6-AC62-F6C06AA6AB02}"/>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19945" r="19945" b="-1"/>
          <a:stretch/>
        </p:blipFill>
        <p:spPr>
          <a:xfrm>
            <a:off x="685800" y="521208"/>
            <a:ext cx="4800601" cy="5330952"/>
          </a:xfrm>
          <a:noFill/>
        </p:spPr>
      </p:pic>
      <p:pic>
        <p:nvPicPr>
          <p:cNvPr id="10" name="Picture Placeholder 9" descr="A picture containing outdoor, sky, building, facade&#10;&#10;Description automatically generated">
            <a:extLst>
              <a:ext uri="{FF2B5EF4-FFF2-40B4-BE49-F238E27FC236}">
                <a16:creationId xmlns:a16="http://schemas.microsoft.com/office/drawing/2014/main" id="{4F55908B-E139-2B87-CB3C-9FFC16CDC4A4}"/>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9275" r="1903" b="5"/>
          <a:stretch/>
        </p:blipFill>
        <p:spPr>
          <a:xfrm>
            <a:off x="5486400" y="1161288"/>
            <a:ext cx="3127248" cy="2350008"/>
          </a:xfrm>
          <a:noFill/>
        </p:spPr>
      </p:pic>
      <p:sp>
        <p:nvSpPr>
          <p:cNvPr id="6" name="Slide Number Placeholder">
            <a:extLst>
              <a:ext uri="{FF2B5EF4-FFF2-40B4-BE49-F238E27FC236}">
                <a16:creationId xmlns:a16="http://schemas.microsoft.com/office/drawing/2014/main" id="{A30CEBA0-E3B7-4F81-AC5D-FDDE0C045EA6}"/>
              </a:ext>
            </a:extLst>
          </p:cNvPr>
          <p:cNvSpPr>
            <a:spLocks noGrp="1"/>
          </p:cNvSpPr>
          <p:nvPr>
            <p:ph type="sldNum" sz="quarter" idx="4"/>
          </p:nvPr>
        </p:nvSpPr>
        <p:spPr>
          <a:xfrm>
            <a:off x="11201400" y="6519672"/>
            <a:ext cx="320040" cy="320040"/>
          </a:xfrm>
        </p:spPr>
        <p:txBody>
          <a:bodyPr anchor="ctr">
            <a:normAutofit/>
          </a:bodyPr>
          <a:lstStyle/>
          <a:p>
            <a:pPr>
              <a:spcAft>
                <a:spcPts val="600"/>
              </a:spcAft>
            </a:pPr>
            <a:fld id="{A15C5EC1-1BEF-49A0-A8DA-B672C63EDCC2}" type="slidenum">
              <a:rPr lang="en-US" smtClean="0"/>
              <a:pPr>
                <a:spcAft>
                  <a:spcPts val="600"/>
                </a:spcAft>
              </a:pPr>
              <a:t>29</a:t>
            </a:fld>
            <a:endParaRPr lang="en-US"/>
          </a:p>
        </p:txBody>
      </p:sp>
    </p:spTree>
    <p:extLst>
      <p:ext uri="{BB962C8B-B14F-4D97-AF65-F5344CB8AC3E}">
        <p14:creationId xmlns:p14="http://schemas.microsoft.com/office/powerpoint/2010/main" val="3116904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AD2A275-5E58-4343-A90C-D389B6B6360A}"/>
              </a:ext>
            </a:extLst>
          </p:cNvPr>
          <p:cNvSpPr>
            <a:spLocks noGrp="1"/>
          </p:cNvSpPr>
          <p:nvPr>
            <p:ph type="title"/>
          </p:nvPr>
        </p:nvSpPr>
        <p:spPr/>
        <p:txBody>
          <a:bodyPr/>
          <a:lstStyle/>
          <a:p>
            <a:r>
              <a:rPr lang="en-US"/>
              <a:t>Agenda, cont'd.</a:t>
            </a:r>
          </a:p>
        </p:txBody>
      </p:sp>
      <p:sp>
        <p:nvSpPr>
          <p:cNvPr id="3" name="Content Placeholder: Body">
            <a:extLst>
              <a:ext uri="{FF2B5EF4-FFF2-40B4-BE49-F238E27FC236}">
                <a16:creationId xmlns:a16="http://schemas.microsoft.com/office/drawing/2014/main" id="{599B2EE3-89F8-40F1-BB40-2B513B6B8469}"/>
              </a:ext>
            </a:extLst>
          </p:cNvPr>
          <p:cNvSpPr>
            <a:spLocks noGrp="1"/>
          </p:cNvSpPr>
          <p:nvPr>
            <p:ph idx="11"/>
          </p:nvPr>
        </p:nvSpPr>
        <p:spPr>
          <a:xfrm>
            <a:off x="609600" y="1153070"/>
            <a:ext cx="5163127" cy="4966252"/>
          </a:xfrm>
        </p:spPr>
        <p:txBody>
          <a:bodyPr vert="horz" lIns="91440" tIns="45720" rIns="91440" bIns="45720" rtlCol="0" anchor="t">
            <a:normAutofit fontScale="77500" lnSpcReduction="20000"/>
          </a:bodyPr>
          <a:lstStyle/>
          <a:p>
            <a:r>
              <a:rPr lang="en-US">
                <a:ea typeface="Source Sans Pro"/>
              </a:rPr>
              <a:t>Introduction</a:t>
            </a:r>
          </a:p>
          <a:p>
            <a:pPr lvl="1"/>
            <a:r>
              <a:rPr lang="en-US">
                <a:ea typeface="Source Sans Pro"/>
              </a:rPr>
              <a:t>Solid Waste Stream Topic: Tires</a:t>
            </a:r>
          </a:p>
          <a:p>
            <a:r>
              <a:rPr lang="en-US">
                <a:ea typeface="Source Sans Pro"/>
              </a:rPr>
              <a:t>State and County Existing Conditions</a:t>
            </a:r>
          </a:p>
          <a:p>
            <a:pPr lvl="1"/>
            <a:r>
              <a:rPr lang="en-US">
                <a:ea typeface="Source Sans Pro"/>
              </a:rPr>
              <a:t>Tire Waste Generation</a:t>
            </a:r>
          </a:p>
          <a:p>
            <a:pPr lvl="1"/>
            <a:r>
              <a:rPr lang="en-US">
                <a:ea typeface="Source Sans Pro"/>
              </a:rPr>
              <a:t>Regulations and Programs </a:t>
            </a:r>
            <a:endParaRPr lang="en-US">
              <a:highlight>
                <a:srgbClr val="FFFF00"/>
              </a:highlight>
              <a:ea typeface="Source Sans Pro"/>
            </a:endParaRPr>
          </a:p>
          <a:p>
            <a:pPr marL="228600" lvl="1">
              <a:spcBef>
                <a:spcPts val="1000"/>
              </a:spcBef>
              <a:buFont typeface="Arial" panose="020B0604020202020204" pitchFamily="34" charset="0"/>
              <a:buChar char="•"/>
            </a:pPr>
            <a:r>
              <a:rPr lang="en-US" sz="2800">
                <a:ea typeface="Source Sans Pro"/>
              </a:rPr>
              <a:t>Industry Representative</a:t>
            </a:r>
          </a:p>
          <a:p>
            <a:r>
              <a:rPr lang="en-US">
                <a:ea typeface="Source Sans Pro"/>
              </a:rPr>
              <a:t>Potential Solutions Evaluation</a:t>
            </a:r>
          </a:p>
          <a:p>
            <a:pPr lvl="1"/>
            <a:r>
              <a:rPr lang="en-US">
                <a:ea typeface="Source Sans Pro"/>
              </a:rPr>
              <a:t>States Evaluated</a:t>
            </a:r>
          </a:p>
          <a:p>
            <a:pPr lvl="1"/>
            <a:r>
              <a:rPr lang="en-US">
                <a:ea typeface="Source Sans Pro"/>
              </a:rPr>
              <a:t>Waste-to-Energy (WTE)</a:t>
            </a:r>
          </a:p>
          <a:p>
            <a:r>
              <a:rPr lang="en-US">
                <a:ea typeface="Source Sans Pro"/>
              </a:rPr>
              <a:t>Comparative Analysis </a:t>
            </a:r>
          </a:p>
          <a:p>
            <a:pPr lvl="1"/>
            <a:r>
              <a:rPr lang="en-US">
                <a:ea typeface="Source Sans Pro"/>
              </a:rPr>
              <a:t>Extended Producer Responsibility (EPR)</a:t>
            </a:r>
          </a:p>
          <a:p>
            <a:pPr lvl="1"/>
            <a:r>
              <a:rPr lang="en-US">
                <a:ea typeface="Source Sans Pro"/>
              </a:rPr>
              <a:t>Government Programs and Subsidies</a:t>
            </a:r>
          </a:p>
          <a:p>
            <a:pPr lvl="1"/>
            <a:r>
              <a:rPr lang="en-US">
                <a:ea typeface="Source Sans Pro"/>
              </a:rPr>
              <a:t>Free Market Solutions</a:t>
            </a:r>
          </a:p>
          <a:p>
            <a:pPr lvl="1"/>
            <a:r>
              <a:rPr lang="en-US">
                <a:ea typeface="Source Sans Pro"/>
              </a:rPr>
              <a:t>Outreach and Education Opportunities</a:t>
            </a:r>
          </a:p>
          <a:p>
            <a:pPr lvl="1"/>
            <a:r>
              <a:rPr lang="en-US">
                <a:ea typeface="Source Sans Pro"/>
              </a:rPr>
              <a:t>Resource Reduction Alternatives</a:t>
            </a:r>
          </a:p>
          <a:p>
            <a:pPr marL="228600" lvl="1">
              <a:spcBef>
                <a:spcPts val="1000"/>
              </a:spcBef>
              <a:buFont typeface="Arial" panose="020B0604020202020204" pitchFamily="34" charset="0"/>
              <a:buChar char="•"/>
            </a:pPr>
            <a:r>
              <a:rPr lang="en-US" sz="2800">
                <a:ea typeface="Source Sans Pro"/>
              </a:rPr>
              <a:t>Feedback Activity</a:t>
            </a:r>
          </a:p>
          <a:p>
            <a:pPr lvl="1"/>
            <a:endParaRPr lang="en-US"/>
          </a:p>
        </p:txBody>
      </p:sp>
      <p:sp>
        <p:nvSpPr>
          <p:cNvPr id="4" name="Slide Number Placeholder">
            <a:extLst>
              <a:ext uri="{FF2B5EF4-FFF2-40B4-BE49-F238E27FC236}">
                <a16:creationId xmlns:a16="http://schemas.microsoft.com/office/drawing/2014/main" id="{6DC9EAC6-8BA6-4A6F-89F1-3A3C696A8623}"/>
              </a:ext>
            </a:extLst>
          </p:cNvPr>
          <p:cNvSpPr>
            <a:spLocks noGrp="1"/>
          </p:cNvSpPr>
          <p:nvPr>
            <p:ph type="sldNum" sz="quarter" idx="4"/>
          </p:nvPr>
        </p:nvSpPr>
        <p:spPr/>
        <p:txBody>
          <a:bodyPr/>
          <a:lstStyle/>
          <a:p>
            <a:fld id="{A15C5EC1-1BEF-49A0-A8DA-B672C63EDCC2}" type="slidenum">
              <a:rPr lang="en-US" smtClean="0"/>
              <a:pPr/>
              <a:t>3</a:t>
            </a:fld>
            <a:endParaRPr lang="en-US"/>
          </a:p>
        </p:txBody>
      </p:sp>
      <p:pic>
        <p:nvPicPr>
          <p:cNvPr id="1026" name="Picture 2" descr="About - Waste Tires Pickup">
            <a:extLst>
              <a:ext uri="{FF2B5EF4-FFF2-40B4-BE49-F238E27FC236}">
                <a16:creationId xmlns:a16="http://schemas.microsoft.com/office/drawing/2014/main" id="{92D5B500-2ABF-1F55-D1E5-0B636B142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727" y="1656687"/>
            <a:ext cx="6112619" cy="3959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337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State of California</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30</a:t>
            </a:fld>
            <a:endParaRPr lang="en-US"/>
          </a:p>
        </p:txBody>
      </p:sp>
      <p:sp>
        <p:nvSpPr>
          <p:cNvPr id="8" name="Content Placeholder: Left Column">
            <a:extLst>
              <a:ext uri="{FF2B5EF4-FFF2-40B4-BE49-F238E27FC236}">
                <a16:creationId xmlns:a16="http://schemas.microsoft.com/office/drawing/2014/main" id="{5A3260AF-9712-A269-8648-C51F1A10449F}"/>
              </a:ext>
            </a:extLst>
          </p:cNvPr>
          <p:cNvSpPr>
            <a:spLocks noGrp="1"/>
          </p:cNvSpPr>
          <p:nvPr>
            <p:ph idx="1"/>
          </p:nvPr>
        </p:nvSpPr>
        <p:spPr>
          <a:xfrm>
            <a:off x="609600" y="1371600"/>
            <a:ext cx="4195665" cy="4800600"/>
          </a:xfrm>
        </p:spPr>
        <p:txBody>
          <a:bodyPr>
            <a:normAutofit/>
          </a:bodyPr>
          <a:lstStyle/>
          <a:p>
            <a:r>
              <a:rPr lang="en-US"/>
              <a:t>Statutory Regulations</a:t>
            </a:r>
          </a:p>
          <a:p>
            <a:pPr lvl="1"/>
            <a:r>
              <a:rPr lang="en-US"/>
              <a:t>AB 1843 (1989) California Tire Recycling Act</a:t>
            </a:r>
          </a:p>
          <a:p>
            <a:pPr lvl="1"/>
            <a:r>
              <a:rPr lang="en-US"/>
              <a:t>SB 744 (1993) Waste Tire Hauler and  Manifest Program</a:t>
            </a:r>
          </a:p>
          <a:p>
            <a:pPr lvl="1"/>
            <a:r>
              <a:rPr lang="en-US"/>
              <a:t>SB 876 (2000) Five-Year Plan for Waste Tire Management and Recycling </a:t>
            </a:r>
          </a:p>
          <a:p>
            <a:pPr lvl="2"/>
            <a:endParaRPr lang="en-US"/>
          </a:p>
          <a:p>
            <a:pPr marL="914400" lvl="2" indent="0">
              <a:buNone/>
            </a:pPr>
            <a:endParaRPr lang="en-US"/>
          </a:p>
        </p:txBody>
      </p:sp>
      <p:pic>
        <p:nvPicPr>
          <p:cNvPr id="3" name="Picture 2">
            <a:extLst>
              <a:ext uri="{FF2B5EF4-FFF2-40B4-BE49-F238E27FC236}">
                <a16:creationId xmlns:a16="http://schemas.microsoft.com/office/drawing/2014/main" id="{27BF9EA3-4375-36ED-3C85-A73F50928BF8}"/>
              </a:ext>
            </a:extLst>
          </p:cNvPr>
          <p:cNvPicPr>
            <a:picLocks noChangeAspect="1"/>
          </p:cNvPicPr>
          <p:nvPr/>
        </p:nvPicPr>
        <p:blipFill>
          <a:blip r:embed="rId2"/>
          <a:stretch>
            <a:fillRect/>
          </a:stretch>
        </p:blipFill>
        <p:spPr>
          <a:xfrm>
            <a:off x="4805264" y="906780"/>
            <a:ext cx="7305455" cy="5479091"/>
          </a:xfrm>
          <a:prstGeom prst="rect">
            <a:avLst/>
          </a:prstGeom>
        </p:spPr>
      </p:pic>
      <p:pic>
        <p:nvPicPr>
          <p:cNvPr id="1026" name="Picture 2" descr="Regulatory Compliance — Premier Recycle Company">
            <a:extLst>
              <a:ext uri="{FF2B5EF4-FFF2-40B4-BE49-F238E27FC236}">
                <a16:creationId xmlns:a16="http://schemas.microsoft.com/office/drawing/2014/main" id="{1114D6EC-B002-D621-2DBB-56027442F2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58" b="33921"/>
          <a:stretch/>
        </p:blipFill>
        <p:spPr bwMode="auto">
          <a:xfrm>
            <a:off x="7796980" y="1647640"/>
            <a:ext cx="1130709" cy="255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7314DD-D191-A88C-A3DA-124812E91DF1}"/>
              </a:ext>
            </a:extLst>
          </p:cNvPr>
          <p:cNvPicPr>
            <a:picLocks noChangeAspect="1"/>
          </p:cNvPicPr>
          <p:nvPr/>
        </p:nvPicPr>
        <p:blipFill>
          <a:blip r:embed="rId4"/>
          <a:stretch>
            <a:fillRect/>
          </a:stretch>
        </p:blipFill>
        <p:spPr>
          <a:xfrm>
            <a:off x="4861344" y="762917"/>
            <a:ext cx="3004460" cy="678426"/>
          </a:xfrm>
          <a:prstGeom prst="rect">
            <a:avLst/>
          </a:prstGeom>
        </p:spPr>
      </p:pic>
    </p:spTree>
    <p:extLst>
      <p:ext uri="{BB962C8B-B14F-4D97-AF65-F5344CB8AC3E}">
        <p14:creationId xmlns:p14="http://schemas.microsoft.com/office/powerpoint/2010/main" val="3721609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a:xfrm>
            <a:off x="612648" y="274320"/>
            <a:ext cx="9144000" cy="868680"/>
          </a:xfrm>
        </p:spPr>
        <p:txBody>
          <a:bodyPr anchor="ctr">
            <a:normAutofit/>
          </a:bodyPr>
          <a:lstStyle/>
          <a:p>
            <a:r>
              <a:rPr lang="en-US"/>
              <a:t>State of California</a:t>
            </a:r>
          </a:p>
        </p:txBody>
      </p:sp>
      <p:pic>
        <p:nvPicPr>
          <p:cNvPr id="7" name="Picture 6">
            <a:extLst>
              <a:ext uri="{FF2B5EF4-FFF2-40B4-BE49-F238E27FC236}">
                <a16:creationId xmlns:a16="http://schemas.microsoft.com/office/drawing/2014/main" id="{5D078F44-E511-E571-96AF-0ED89EB2C88C}"/>
              </a:ext>
            </a:extLst>
          </p:cNvPr>
          <p:cNvPicPr>
            <a:picLocks noChangeAspect="1"/>
          </p:cNvPicPr>
          <p:nvPr/>
        </p:nvPicPr>
        <p:blipFill rotWithShape="1">
          <a:blip r:embed="rId2"/>
          <a:srcRect t="7353"/>
          <a:stretch/>
        </p:blipFill>
        <p:spPr>
          <a:xfrm>
            <a:off x="609600" y="1371600"/>
            <a:ext cx="5181600" cy="4800600"/>
          </a:xfrm>
          <a:prstGeom prst="rect">
            <a:avLst/>
          </a:prstGeom>
          <a:noFill/>
        </p:spPr>
      </p:pic>
      <p:sp>
        <p:nvSpPr>
          <p:cNvPr id="4" name="Content Placeholder 3">
            <a:extLst>
              <a:ext uri="{FF2B5EF4-FFF2-40B4-BE49-F238E27FC236}">
                <a16:creationId xmlns:a16="http://schemas.microsoft.com/office/drawing/2014/main" id="{EC1EEFD8-6DA6-EDC8-EC72-BA0E6B3E3E9F}"/>
              </a:ext>
            </a:extLst>
          </p:cNvPr>
          <p:cNvSpPr>
            <a:spLocks noGrp="1"/>
          </p:cNvSpPr>
          <p:nvPr>
            <p:ph idx="11"/>
          </p:nvPr>
        </p:nvSpPr>
        <p:spPr>
          <a:xfrm>
            <a:off x="5926240" y="1371600"/>
            <a:ext cx="6134580" cy="4800600"/>
          </a:xfrm>
        </p:spPr>
        <p:txBody>
          <a:bodyPr>
            <a:normAutofit lnSpcReduction="1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rPr>
              <a:t>Programs</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California Uniform Waste and Used Tire Manifest</a:t>
            </a:r>
          </a:p>
          <a:p>
            <a:pPr marR="0" lvl="2" defTabSz="914400" rtl="0" eaLnBrk="1" fontAlgn="auto" latinLnBrk="0" hangingPunct="1">
              <a:spcBef>
                <a:spcPts val="500"/>
              </a:spcBef>
              <a:spcAft>
                <a:spcPts val="0"/>
              </a:spcAft>
              <a:buClrTx/>
              <a:buSzTx/>
              <a:buFont typeface="Source Sans Pro" panose="020B0503030403020204" pitchFamily="34" charset="0"/>
              <a:buChar char="–"/>
              <a:tabLst/>
              <a:defRPr/>
            </a:pPr>
            <a:r>
              <a:rPr kumimoji="0" lang="en-US" b="0" i="0" u="none" strike="noStrike" kern="1200" cap="none" spc="0" normalizeH="0" baseline="0" noProof="0" dirty="0">
                <a:ln>
                  <a:noFill/>
                </a:ln>
                <a:effectLst/>
                <a:uLnTx/>
                <a:uFillTx/>
              </a:rPr>
              <a:t>Storage Requirements</a:t>
            </a:r>
          </a:p>
          <a:p>
            <a:pPr marR="0" lvl="2" defTabSz="914400" rtl="0" eaLnBrk="1" fontAlgn="auto" latinLnBrk="0" hangingPunct="1">
              <a:spcBef>
                <a:spcPts val="500"/>
              </a:spcBef>
              <a:spcAft>
                <a:spcPts val="0"/>
              </a:spcAft>
              <a:buClrTx/>
              <a:buSzTx/>
              <a:buFont typeface="Source Sans Pro" panose="020B0503030403020204" pitchFamily="34" charset="0"/>
              <a:buChar char="–"/>
              <a:tabLst/>
              <a:defRPr/>
            </a:pPr>
            <a:r>
              <a:rPr kumimoji="0" lang="en-US" b="0" i="0" u="none" strike="noStrike" kern="1200" cap="none" spc="0" normalizeH="0" baseline="0" noProof="0" dirty="0">
                <a:ln>
                  <a:noFill/>
                </a:ln>
                <a:effectLst/>
                <a:uLnTx/>
                <a:uFillTx/>
              </a:rPr>
              <a:t>Inspection/Enforcement (generators, haulers, and processing facilities) </a:t>
            </a:r>
          </a:p>
          <a:p>
            <a:pPr marR="0" lvl="2" defTabSz="914400" rtl="0" eaLnBrk="1" fontAlgn="auto" latinLnBrk="0" hangingPunct="1">
              <a:spcBef>
                <a:spcPts val="500"/>
              </a:spcBef>
              <a:spcAft>
                <a:spcPts val="0"/>
              </a:spcAft>
              <a:buClrTx/>
              <a:buSzTx/>
              <a:buFont typeface="Source Sans Pro" panose="020B0503030403020204" pitchFamily="34" charset="0"/>
              <a:buChar char="–"/>
              <a:tabLst/>
              <a:defRPr/>
            </a:pPr>
            <a:r>
              <a:rPr kumimoji="0" lang="en-US" b="0" i="0" u="none" strike="noStrike" kern="1200" cap="none" spc="0" normalizeH="0" baseline="0" noProof="0" dirty="0">
                <a:ln>
                  <a:noFill/>
                </a:ln>
                <a:effectLst/>
                <a:uLnTx/>
                <a:uFillTx/>
              </a:rPr>
              <a:t>Outreach and Education (Tire Conference)</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Grants/Subsidies</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Tire-Derived Products (TPD) Studies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rPr>
              <a:t>Funding Structure</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$1.75 California Tire Fee Program (includes new vehicles and replacement tires)</a:t>
            </a:r>
          </a:p>
          <a:p>
            <a:endParaRPr lang="en-US" sz="2000" dirty="0"/>
          </a:p>
        </p:txBody>
      </p:sp>
      <p:sp>
        <p:nvSpPr>
          <p:cNvPr id="12" name="Slide Number Placeholder 4">
            <a:extLst>
              <a:ext uri="{FF2B5EF4-FFF2-40B4-BE49-F238E27FC236}">
                <a16:creationId xmlns:a16="http://schemas.microsoft.com/office/drawing/2014/main" id="{E9279A9F-1B50-88ED-648D-7C74D5755CF5}"/>
              </a:ext>
            </a:extLst>
          </p:cNvPr>
          <p:cNvSpPr>
            <a:spLocks noGrp="1"/>
          </p:cNvSpPr>
          <p:nvPr>
            <p:ph type="sldNum" sz="quarter" idx="4"/>
          </p:nvPr>
        </p:nvSpPr>
        <p:spPr>
          <a:xfrm>
            <a:off x="11201400" y="6519672"/>
            <a:ext cx="320040" cy="320040"/>
          </a:xfrm>
        </p:spPr>
        <p:txBody>
          <a:bodyPr/>
          <a:lstStyle/>
          <a:p>
            <a:pPr>
              <a:spcAft>
                <a:spcPts val="600"/>
              </a:spcAft>
            </a:pPr>
            <a:fld id="{A15C5EC1-1BEF-49A0-A8DA-B672C63EDCC2}" type="slidenum">
              <a:rPr lang="en-US" smtClean="0"/>
              <a:pPr>
                <a:spcAft>
                  <a:spcPts val="600"/>
                </a:spcAft>
              </a:pPr>
              <a:t>31</a:t>
            </a:fld>
            <a:endParaRPr lang="en-US"/>
          </a:p>
        </p:txBody>
      </p:sp>
    </p:spTree>
    <p:extLst>
      <p:ext uri="{BB962C8B-B14F-4D97-AF65-F5344CB8AC3E}">
        <p14:creationId xmlns:p14="http://schemas.microsoft.com/office/powerpoint/2010/main" val="2393800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State of Colorado</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32</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09599" y="1371600"/>
            <a:ext cx="3785119" cy="4800600"/>
          </a:xfrm>
        </p:spPr>
        <p:txBody>
          <a:bodyPr>
            <a:normAutofit fontScale="92500"/>
          </a:bodyPr>
          <a:lstStyle/>
          <a:p>
            <a:r>
              <a:rPr lang="en-US" dirty="0"/>
              <a:t>Statutory Regulations</a:t>
            </a:r>
          </a:p>
          <a:p>
            <a:pPr lvl="1"/>
            <a:r>
              <a:rPr lang="en-US" dirty="0"/>
              <a:t>HB 05-1126 (2005) Waste Motor Vehicle Tire Hauler Act </a:t>
            </a:r>
          </a:p>
          <a:p>
            <a:pPr lvl="1"/>
            <a:r>
              <a:rPr lang="en-US" dirty="0"/>
              <a:t>SB 09-289 (2009) Point of Sale Fee Collection</a:t>
            </a:r>
          </a:p>
          <a:p>
            <a:pPr lvl="1"/>
            <a:r>
              <a:rPr lang="en-US" dirty="0"/>
              <a:t>HB 10-1018 (2011) New Manifest Requirements for Haulers and Retailers</a:t>
            </a:r>
          </a:p>
          <a:p>
            <a:pPr lvl="1"/>
            <a:r>
              <a:rPr lang="en-US" dirty="0"/>
              <a:t>HB 1352 (2014) Tire </a:t>
            </a:r>
            <a:r>
              <a:rPr lang="en-US" dirty="0" err="1"/>
              <a:t>Monofills</a:t>
            </a:r>
            <a:r>
              <a:rPr lang="en-US" dirty="0"/>
              <a:t> Phase Out</a:t>
            </a:r>
          </a:p>
          <a:p>
            <a:pPr lvl="1"/>
            <a:r>
              <a:rPr lang="en-US" dirty="0"/>
              <a:t>SB 19-198 (2019) Continued Management of Waste Tires</a:t>
            </a:r>
          </a:p>
          <a:p>
            <a:pPr lvl="1"/>
            <a:endParaRPr lang="en-US" dirty="0"/>
          </a:p>
          <a:p>
            <a:pPr lvl="2"/>
            <a:endParaRPr lang="en-US" dirty="0"/>
          </a:p>
          <a:p>
            <a:pPr marL="914400" lvl="2" indent="0">
              <a:buNone/>
            </a:pPr>
            <a:endParaRPr lang="en-US" dirty="0"/>
          </a:p>
        </p:txBody>
      </p:sp>
      <p:pic>
        <p:nvPicPr>
          <p:cNvPr id="3" name="Picture 2">
            <a:extLst>
              <a:ext uri="{FF2B5EF4-FFF2-40B4-BE49-F238E27FC236}">
                <a16:creationId xmlns:a16="http://schemas.microsoft.com/office/drawing/2014/main" id="{0B3FDAC6-F261-0CB0-21B1-C4322790C575}"/>
              </a:ext>
            </a:extLst>
          </p:cNvPr>
          <p:cNvPicPr>
            <a:picLocks noChangeAspect="1"/>
          </p:cNvPicPr>
          <p:nvPr/>
        </p:nvPicPr>
        <p:blipFill>
          <a:blip r:embed="rId3"/>
          <a:stretch>
            <a:fillRect/>
          </a:stretch>
        </p:blipFill>
        <p:spPr>
          <a:xfrm>
            <a:off x="4644924" y="1280510"/>
            <a:ext cx="7342706" cy="4891690"/>
          </a:xfrm>
          <a:prstGeom prst="rect">
            <a:avLst/>
          </a:prstGeom>
        </p:spPr>
      </p:pic>
    </p:spTree>
    <p:extLst>
      <p:ext uri="{BB962C8B-B14F-4D97-AF65-F5344CB8AC3E}">
        <p14:creationId xmlns:p14="http://schemas.microsoft.com/office/powerpoint/2010/main" val="2166732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a:xfrm>
            <a:off x="612648" y="274320"/>
            <a:ext cx="9144000" cy="868680"/>
          </a:xfrm>
        </p:spPr>
        <p:txBody>
          <a:bodyPr anchor="ctr">
            <a:normAutofit/>
          </a:bodyPr>
          <a:lstStyle/>
          <a:p>
            <a:r>
              <a:rPr lang="en-US"/>
              <a:t>State of Colorado</a:t>
            </a:r>
          </a:p>
        </p:txBody>
      </p:sp>
      <p:pic>
        <p:nvPicPr>
          <p:cNvPr id="3" name="Picture 2">
            <a:extLst>
              <a:ext uri="{FF2B5EF4-FFF2-40B4-BE49-F238E27FC236}">
                <a16:creationId xmlns:a16="http://schemas.microsoft.com/office/drawing/2014/main" id="{D2A08165-5C8B-0E3F-E766-4BDF431260A2}"/>
              </a:ext>
            </a:extLst>
          </p:cNvPr>
          <p:cNvPicPr>
            <a:picLocks noChangeAspect="1"/>
          </p:cNvPicPr>
          <p:nvPr/>
        </p:nvPicPr>
        <p:blipFill rotWithShape="1">
          <a:blip r:embed="rId2"/>
          <a:srcRect l="802" r="42532"/>
          <a:stretch/>
        </p:blipFill>
        <p:spPr>
          <a:xfrm>
            <a:off x="609600" y="1371600"/>
            <a:ext cx="5181600" cy="4800600"/>
          </a:xfrm>
          <a:prstGeom prst="rect">
            <a:avLst/>
          </a:prstGeom>
          <a:noFill/>
        </p:spPr>
      </p:pic>
      <p:sp>
        <p:nvSpPr>
          <p:cNvPr id="6" name="Content Placeholder: Left Column">
            <a:extLst>
              <a:ext uri="{FF2B5EF4-FFF2-40B4-BE49-F238E27FC236}">
                <a16:creationId xmlns:a16="http://schemas.microsoft.com/office/drawing/2014/main" id="{FA3A64EC-F191-8710-079A-A9BCE628C672}"/>
              </a:ext>
            </a:extLst>
          </p:cNvPr>
          <p:cNvSpPr>
            <a:spLocks noGrp="1"/>
          </p:cNvSpPr>
          <p:nvPr>
            <p:ph idx="11"/>
          </p:nvPr>
        </p:nvSpPr>
        <p:spPr>
          <a:xfrm>
            <a:off x="6400802" y="1371600"/>
            <a:ext cx="5184648" cy="4800600"/>
          </a:xfrm>
        </p:spPr>
        <p:txBody>
          <a:bodyPr>
            <a:normAutofit fontScale="92500" lnSpcReduction="1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rPr>
              <a:t>Programs</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Colorado Waste Tire Fee Program</a:t>
            </a:r>
          </a:p>
          <a:p>
            <a:pPr lvl="2">
              <a:buFont typeface="Source Sans Pro" panose="020B0503030403020204" pitchFamily="34" charset="0"/>
              <a:buChar char="–"/>
              <a:defRPr/>
            </a:pPr>
            <a:r>
              <a:rPr lang="en-US" dirty="0"/>
              <a:t>Waste Tire Administration</a:t>
            </a:r>
            <a:endParaRPr kumimoji="0" lang="en-US" b="0" i="0" u="none" strike="noStrike" kern="1200" cap="none" spc="0" normalizeH="0" baseline="0" noProof="0" dirty="0">
              <a:ln>
                <a:noFill/>
              </a:ln>
              <a:effectLst/>
              <a:uLnTx/>
              <a:uFillTx/>
            </a:endParaRPr>
          </a:p>
          <a:p>
            <a:pPr lvl="2">
              <a:buFont typeface="Source Sans Pro" panose="020B0503030403020204" pitchFamily="34" charset="0"/>
              <a:buChar char="–"/>
              <a:defRPr/>
            </a:pPr>
            <a:r>
              <a:rPr lang="en-US" dirty="0"/>
              <a:t>Regulation Enforcement</a:t>
            </a:r>
          </a:p>
          <a:p>
            <a:pPr lvl="2">
              <a:buFont typeface="Source Sans Pro" panose="020B0503030403020204" pitchFamily="34" charset="0"/>
              <a:buChar char="–"/>
              <a:defRPr/>
            </a:pPr>
            <a:r>
              <a:rPr lang="en-US" dirty="0"/>
              <a:t>Waste Tire Removal Services</a:t>
            </a:r>
          </a:p>
          <a:p>
            <a:pPr lvl="2">
              <a:buFont typeface="Source Sans Pro" panose="020B0503030403020204" pitchFamily="34" charset="0"/>
              <a:buChar char="–"/>
              <a:defRPr/>
            </a:pPr>
            <a:r>
              <a:rPr lang="en-US" dirty="0"/>
              <a:t>Market Development</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Grants/Subsidies</a:t>
            </a:r>
          </a:p>
          <a:p>
            <a:pPr lvl="2">
              <a:buFont typeface="Source Sans Pro" panose="020B0503030403020204" pitchFamily="34" charset="0"/>
              <a:buChar char="–"/>
              <a:defRPr/>
            </a:pPr>
            <a:r>
              <a:rPr lang="en-US" dirty="0"/>
              <a:t>Waste Tire Inspection Grant Program</a:t>
            </a:r>
          </a:p>
          <a:p>
            <a:pPr lvl="2">
              <a:buFont typeface="Source Sans Pro" panose="020B0503030403020204" pitchFamily="34" charset="0"/>
              <a:buChar char="–"/>
              <a:defRPr/>
            </a:pPr>
            <a:r>
              <a:rPr kumimoji="0" lang="en-US" b="0" i="0" u="none" strike="noStrike" kern="1200" cap="none" spc="0" normalizeH="0" baseline="0" noProof="0" dirty="0">
                <a:ln>
                  <a:noFill/>
                </a:ln>
                <a:effectLst/>
                <a:uLnTx/>
                <a:uFillTx/>
              </a:rPr>
              <a:t>Illegal Waste Tire Cleanup Grant Program</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lang="en-US" dirty="0"/>
              <a:t>Collection Events</a:t>
            </a:r>
            <a:endParaRPr kumimoji="0" lang="en-US" b="0" i="0" u="none" strike="noStrike" kern="1200" cap="none" spc="0" normalizeH="0" baseline="0" noProof="0" dirty="0">
              <a:ln>
                <a:noFill/>
              </a:ln>
              <a:effectLst/>
              <a:uLnTx/>
              <a:uFillTx/>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rPr>
              <a:t>Funding Structure</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effectLst/>
                <a:uLnTx/>
                <a:uFillTx/>
              </a:rPr>
              <a:t>$0.55 Waste Tire Administration </a:t>
            </a:r>
            <a:r>
              <a:rPr lang="en-US" sz="2200" dirty="0"/>
              <a:t>Fund</a:t>
            </a:r>
          </a:p>
          <a:p>
            <a:pPr marL="685800" marR="0" lvl="1" indent="-228600" defTabSz="914400" rtl="0" eaLnBrk="1" fontAlgn="auto" latinLnBrk="0" hangingPunct="1">
              <a:spcBef>
                <a:spcPts val="5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effectLst/>
                <a:uLnTx/>
                <a:uFillTx/>
              </a:rPr>
              <a:t>$1.25 Waste Tire End User </a:t>
            </a:r>
            <a:r>
              <a:rPr lang="en-US" sz="2200" dirty="0"/>
              <a:t>Fund</a:t>
            </a:r>
          </a:p>
          <a:p>
            <a:pPr lvl="2"/>
            <a:endParaRPr lang="en-US" sz="1800" dirty="0"/>
          </a:p>
          <a:p>
            <a:pPr marL="914400" lvl="2" indent="0">
              <a:buNone/>
            </a:pPr>
            <a:endParaRPr lang="en-US" sz="1800" dirty="0"/>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a:xfrm>
            <a:off x="11201400" y="6519672"/>
            <a:ext cx="320040" cy="320040"/>
          </a:xfrm>
        </p:spPr>
        <p:txBody>
          <a:bodyPr anchor="ctr">
            <a:normAutofit/>
          </a:bodyPr>
          <a:lstStyle/>
          <a:p>
            <a:pPr>
              <a:spcAft>
                <a:spcPts val="600"/>
              </a:spcAft>
            </a:pPr>
            <a:fld id="{A15C5EC1-1BEF-49A0-A8DA-B672C63EDCC2}" type="slidenum">
              <a:rPr lang="en-US" smtClean="0"/>
              <a:pPr>
                <a:spcAft>
                  <a:spcPts val="600"/>
                </a:spcAft>
              </a:pPr>
              <a:t>33</a:t>
            </a:fld>
            <a:endParaRPr lang="en-US"/>
          </a:p>
        </p:txBody>
      </p:sp>
    </p:spTree>
    <p:extLst>
      <p:ext uri="{BB962C8B-B14F-4D97-AF65-F5344CB8AC3E}">
        <p14:creationId xmlns:p14="http://schemas.microsoft.com/office/powerpoint/2010/main" val="1815481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State of Washington</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34</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09600" y="1371600"/>
            <a:ext cx="4223658" cy="4800600"/>
          </a:xfrm>
        </p:spPr>
        <p:txBody>
          <a:bodyPr>
            <a:normAutofit/>
          </a:bodyPr>
          <a:lstStyle/>
          <a:p>
            <a:r>
              <a:rPr lang="en-US" dirty="0"/>
              <a:t>Statutory Regulations</a:t>
            </a:r>
          </a:p>
          <a:p>
            <a:pPr lvl="1"/>
            <a:r>
              <a:rPr lang="en-US" dirty="0"/>
              <a:t>HB 1671 (1989) “Waste not Washington” Act – Established $1 Fee on Retail Sales of New Tires</a:t>
            </a:r>
          </a:p>
          <a:p>
            <a:pPr lvl="1"/>
            <a:r>
              <a:rPr lang="en-US" dirty="0"/>
              <a:t>HB 2085 (2005) Reinstated the Tire Fee Program</a:t>
            </a:r>
          </a:p>
          <a:p>
            <a:pPr lvl="1"/>
            <a:r>
              <a:rPr lang="en-US" dirty="0"/>
              <a:t>Washington Administrative Code (WAC) 458-20-272 Tire Fee, Studded Tire Fee, and Fee on Core (Title 70A, Chapter 205)</a:t>
            </a:r>
          </a:p>
          <a:p>
            <a:pPr lvl="1"/>
            <a:endParaRPr lang="en-US" dirty="0"/>
          </a:p>
          <a:p>
            <a:pPr lvl="2"/>
            <a:endParaRPr lang="en-US" dirty="0"/>
          </a:p>
          <a:p>
            <a:pPr marL="914400" lvl="2" indent="0">
              <a:buNone/>
            </a:pPr>
            <a:endParaRPr lang="en-US" dirty="0"/>
          </a:p>
        </p:txBody>
      </p:sp>
      <p:pic>
        <p:nvPicPr>
          <p:cNvPr id="3" name="Picture 2">
            <a:extLst>
              <a:ext uri="{FF2B5EF4-FFF2-40B4-BE49-F238E27FC236}">
                <a16:creationId xmlns:a16="http://schemas.microsoft.com/office/drawing/2014/main" id="{E3D51A57-26A8-3FB4-BA3A-A0C5D3C531BF}"/>
              </a:ext>
            </a:extLst>
          </p:cNvPr>
          <p:cNvPicPr>
            <a:picLocks noChangeAspect="1"/>
          </p:cNvPicPr>
          <p:nvPr/>
        </p:nvPicPr>
        <p:blipFill>
          <a:blip r:embed="rId2"/>
          <a:stretch>
            <a:fillRect/>
          </a:stretch>
        </p:blipFill>
        <p:spPr>
          <a:xfrm>
            <a:off x="5184648" y="1495425"/>
            <a:ext cx="6858000" cy="4552950"/>
          </a:xfrm>
          <a:prstGeom prst="rect">
            <a:avLst/>
          </a:prstGeom>
        </p:spPr>
      </p:pic>
    </p:spTree>
    <p:extLst>
      <p:ext uri="{BB962C8B-B14F-4D97-AF65-F5344CB8AC3E}">
        <p14:creationId xmlns:p14="http://schemas.microsoft.com/office/powerpoint/2010/main" val="1868552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State of Washington</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35</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948924" y="1371600"/>
            <a:ext cx="4949851" cy="4346294"/>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Programs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Washington Waste Tire Fee Program</a:t>
            </a:r>
          </a:p>
          <a:p>
            <a:pPr marR="0" lvl="2" algn="l" defTabSz="914400" rtl="0" eaLnBrk="1" fontAlgn="auto" latinLnBrk="0" hangingPunct="1">
              <a:lnSpc>
                <a:spcPct val="90000"/>
              </a:lnSpc>
              <a:spcBef>
                <a:spcPts val="500"/>
              </a:spcBef>
              <a:spcAft>
                <a:spcPts val="0"/>
              </a:spcAft>
              <a:buClrTx/>
              <a:buSzTx/>
              <a:buFont typeface="Source Sans Pro" panose="020B0503030403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Waste Tire Removal Services</a:t>
            </a:r>
          </a:p>
          <a:p>
            <a:pPr marR="0" lvl="2" algn="l" defTabSz="914400" rtl="0" eaLnBrk="1" fontAlgn="auto" latinLnBrk="0" hangingPunct="1">
              <a:lnSpc>
                <a:spcPct val="90000"/>
              </a:lnSpc>
              <a:spcBef>
                <a:spcPts val="500"/>
              </a:spcBef>
              <a:spcAft>
                <a:spcPts val="0"/>
              </a:spcAft>
              <a:buClrTx/>
              <a:buSzTx/>
              <a:buFont typeface="Source Sans Pro" panose="020B0503030403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Waste Tire Pile Prevention Assistance</a:t>
            </a:r>
          </a:p>
          <a:p>
            <a:pPr marR="0" lvl="2" algn="l" defTabSz="914400" rtl="0" eaLnBrk="1" fontAlgn="auto" latinLnBrk="0" hangingPunct="1">
              <a:lnSpc>
                <a:spcPct val="90000"/>
              </a:lnSpc>
              <a:spcBef>
                <a:spcPts val="500"/>
              </a:spcBef>
              <a:spcAft>
                <a:spcPts val="0"/>
              </a:spcAft>
              <a:buClrTx/>
              <a:buSzTx/>
              <a:buFont typeface="Source Sans Pro" panose="020B0503030403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Outreach and Education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Grants/Subsidies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Funding Structure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$1.00 Washington Tire Fee Program</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$5.00 Studded Tire Fee </a:t>
            </a:r>
          </a:p>
          <a:p>
            <a:pPr lvl="1"/>
            <a:endParaRPr lang="en-US" dirty="0"/>
          </a:p>
          <a:p>
            <a:pPr lvl="2"/>
            <a:endParaRPr lang="en-US" dirty="0"/>
          </a:p>
          <a:p>
            <a:pPr marL="914400" lvl="2" indent="0">
              <a:buNone/>
            </a:pPr>
            <a:endParaRPr lang="en-US" dirty="0"/>
          </a:p>
        </p:txBody>
      </p:sp>
      <p:pic>
        <p:nvPicPr>
          <p:cNvPr id="3" name="Picture 2">
            <a:extLst>
              <a:ext uri="{FF2B5EF4-FFF2-40B4-BE49-F238E27FC236}">
                <a16:creationId xmlns:a16="http://schemas.microsoft.com/office/drawing/2014/main" id="{5B130544-9CF0-D25D-C49D-3E90FC62BAA8}"/>
              </a:ext>
            </a:extLst>
          </p:cNvPr>
          <p:cNvPicPr>
            <a:picLocks noChangeAspect="1"/>
          </p:cNvPicPr>
          <p:nvPr/>
        </p:nvPicPr>
        <p:blipFill rotWithShape="1">
          <a:blip r:embed="rId2"/>
          <a:srcRect l="22140" r="5800"/>
          <a:stretch/>
        </p:blipFill>
        <p:spPr>
          <a:xfrm>
            <a:off x="477609" y="1371600"/>
            <a:ext cx="5965531" cy="4346294"/>
          </a:xfrm>
          <a:prstGeom prst="rect">
            <a:avLst/>
          </a:prstGeom>
        </p:spPr>
      </p:pic>
    </p:spTree>
    <p:extLst>
      <p:ext uri="{BB962C8B-B14F-4D97-AF65-F5344CB8AC3E}">
        <p14:creationId xmlns:p14="http://schemas.microsoft.com/office/powerpoint/2010/main" val="736976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36</a:t>
            </a:fld>
            <a:endParaRPr lang="en-US"/>
          </a:p>
        </p:txBody>
      </p:sp>
      <p:pic>
        <p:nvPicPr>
          <p:cNvPr id="6" name="Picture 5">
            <a:extLst>
              <a:ext uri="{FF2B5EF4-FFF2-40B4-BE49-F238E27FC236}">
                <a16:creationId xmlns:a16="http://schemas.microsoft.com/office/drawing/2014/main" id="{737901F8-3553-7D3B-88AB-A172A7D55AF1}"/>
              </a:ext>
            </a:extLst>
          </p:cNvPr>
          <p:cNvPicPr>
            <a:picLocks noChangeAspect="1"/>
          </p:cNvPicPr>
          <p:nvPr/>
        </p:nvPicPr>
        <p:blipFill rotWithShape="1">
          <a:blip r:embed="rId3"/>
          <a:srcRect r="2523"/>
          <a:stretch/>
        </p:blipFill>
        <p:spPr>
          <a:xfrm>
            <a:off x="2785355" y="0"/>
            <a:ext cx="6621289" cy="6667175"/>
          </a:xfrm>
          <a:prstGeom prst="rect">
            <a:avLst/>
          </a:prstGeom>
        </p:spPr>
      </p:pic>
    </p:spTree>
    <p:extLst>
      <p:ext uri="{BB962C8B-B14F-4D97-AF65-F5344CB8AC3E}">
        <p14:creationId xmlns:p14="http://schemas.microsoft.com/office/powerpoint/2010/main" val="2034053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37</a:t>
            </a:fld>
            <a:endParaRPr lang="en-US"/>
          </a:p>
        </p:txBody>
      </p:sp>
      <p:sp>
        <p:nvSpPr>
          <p:cNvPr id="2" name="Title Placeholder">
            <a:extLst>
              <a:ext uri="{FF2B5EF4-FFF2-40B4-BE49-F238E27FC236}">
                <a16:creationId xmlns:a16="http://schemas.microsoft.com/office/drawing/2014/main" id="{CC4A8A4D-62C5-4117-8C7E-0D853D411D59}"/>
              </a:ext>
            </a:extLst>
          </p:cNvPr>
          <p:cNvSpPr>
            <a:spLocks noGrp="1"/>
          </p:cNvSpPr>
          <p:nvPr>
            <p:ph type="title" idx="4294967295"/>
          </p:nvPr>
        </p:nvSpPr>
        <p:spPr>
          <a:xfrm>
            <a:off x="0" y="63946"/>
            <a:ext cx="9144000" cy="868362"/>
          </a:xfrm>
        </p:spPr>
        <p:txBody>
          <a:bodyPr/>
          <a:lstStyle/>
          <a:p>
            <a:r>
              <a:rPr lang="en-US"/>
              <a:t>List of State Tire Fees (as of Jan. 2020)</a:t>
            </a:r>
          </a:p>
        </p:txBody>
      </p:sp>
      <p:pic>
        <p:nvPicPr>
          <p:cNvPr id="6" name="Picture 5">
            <a:extLst>
              <a:ext uri="{FF2B5EF4-FFF2-40B4-BE49-F238E27FC236}">
                <a16:creationId xmlns:a16="http://schemas.microsoft.com/office/drawing/2014/main" id="{AFB54E3F-4AF6-B43A-9BA2-D09D0B4EA420}"/>
              </a:ext>
            </a:extLst>
          </p:cNvPr>
          <p:cNvPicPr>
            <a:picLocks noChangeAspect="1"/>
          </p:cNvPicPr>
          <p:nvPr/>
        </p:nvPicPr>
        <p:blipFill>
          <a:blip r:embed="rId3"/>
          <a:stretch>
            <a:fillRect/>
          </a:stretch>
        </p:blipFill>
        <p:spPr>
          <a:xfrm>
            <a:off x="5832714" y="851372"/>
            <a:ext cx="6176857" cy="5828319"/>
          </a:xfrm>
          <a:prstGeom prst="rect">
            <a:avLst/>
          </a:prstGeom>
        </p:spPr>
      </p:pic>
      <p:pic>
        <p:nvPicPr>
          <p:cNvPr id="7" name="Picture 6">
            <a:extLst>
              <a:ext uri="{FF2B5EF4-FFF2-40B4-BE49-F238E27FC236}">
                <a16:creationId xmlns:a16="http://schemas.microsoft.com/office/drawing/2014/main" id="{2C27918A-DA9C-CB1E-624B-36D650D1B591}"/>
              </a:ext>
            </a:extLst>
          </p:cNvPr>
          <p:cNvPicPr>
            <a:picLocks noChangeAspect="1"/>
          </p:cNvPicPr>
          <p:nvPr/>
        </p:nvPicPr>
        <p:blipFill>
          <a:blip r:embed="rId4"/>
          <a:stretch>
            <a:fillRect/>
          </a:stretch>
        </p:blipFill>
        <p:spPr>
          <a:xfrm>
            <a:off x="296492" y="851371"/>
            <a:ext cx="5239730" cy="5828319"/>
          </a:xfrm>
          <a:prstGeom prst="rect">
            <a:avLst/>
          </a:prstGeom>
        </p:spPr>
      </p:pic>
      <p:cxnSp>
        <p:nvCxnSpPr>
          <p:cNvPr id="4" name="Straight Connector 3">
            <a:extLst>
              <a:ext uri="{FF2B5EF4-FFF2-40B4-BE49-F238E27FC236}">
                <a16:creationId xmlns:a16="http://schemas.microsoft.com/office/drawing/2014/main" id="{4859AA49-876A-8661-0600-328D6ED7A393}"/>
              </a:ext>
            </a:extLst>
          </p:cNvPr>
          <p:cNvCxnSpPr>
            <a:cxnSpLocks/>
          </p:cNvCxnSpPr>
          <p:nvPr/>
        </p:nvCxnSpPr>
        <p:spPr>
          <a:xfrm>
            <a:off x="1544320" y="3352800"/>
            <a:ext cx="3779520"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856286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dirty="0"/>
              <a:t>What Happens to Used Tires in the U.S. (2022)?</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38</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6EAB7ABA-AB39-6256-2FFB-D55E92C31FAA}"/>
              </a:ext>
            </a:extLst>
          </p:cNvPr>
          <p:cNvPicPr>
            <a:picLocks noChangeAspect="1"/>
          </p:cNvPicPr>
          <p:nvPr/>
        </p:nvPicPr>
        <p:blipFill rotWithShape="1">
          <a:blip r:embed="rId3">
            <a:extLst>
              <a:ext uri="{28A0092B-C50C-407E-A947-70E740481C1C}">
                <a14:useLocalDpi xmlns:a14="http://schemas.microsoft.com/office/drawing/2010/main" val="0"/>
              </a:ext>
            </a:extLst>
          </a:blip>
          <a:srcRect l="9419" t="37923" r="61366" b="28103"/>
          <a:stretch/>
        </p:blipFill>
        <p:spPr>
          <a:xfrm>
            <a:off x="210814" y="1288053"/>
            <a:ext cx="4973834" cy="3253562"/>
          </a:xfrm>
          <a:prstGeom prst="rect">
            <a:avLst/>
          </a:prstGeom>
        </p:spPr>
      </p:pic>
      <p:pic>
        <p:nvPicPr>
          <p:cNvPr id="7" name="Picture 6" descr="A screen shot of a machine&#10;&#10;Description automatically generated with low confidence">
            <a:extLst>
              <a:ext uri="{FF2B5EF4-FFF2-40B4-BE49-F238E27FC236}">
                <a16:creationId xmlns:a16="http://schemas.microsoft.com/office/drawing/2014/main" id="{2DA1E419-E71A-168A-28F5-28B0CB0E1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637" y="3912782"/>
            <a:ext cx="7413773" cy="2330043"/>
          </a:xfrm>
          <a:prstGeom prst="rect">
            <a:avLst/>
          </a:prstGeom>
        </p:spPr>
      </p:pic>
      <p:sp>
        <p:nvSpPr>
          <p:cNvPr id="8" name="Title Placeholder">
            <a:extLst>
              <a:ext uri="{FF2B5EF4-FFF2-40B4-BE49-F238E27FC236}">
                <a16:creationId xmlns:a16="http://schemas.microsoft.com/office/drawing/2014/main" id="{72846B82-B394-6DEF-8121-365D6C6E606F}"/>
              </a:ext>
            </a:extLst>
          </p:cNvPr>
          <p:cNvSpPr txBox="1">
            <a:spLocks/>
          </p:cNvSpPr>
          <p:nvPr/>
        </p:nvSpPr>
        <p:spPr>
          <a:xfrm>
            <a:off x="5883089" y="2188857"/>
            <a:ext cx="9144000" cy="8686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Tire-Derived Fuel (TDF) = 37%</a:t>
            </a:r>
          </a:p>
        </p:txBody>
      </p:sp>
      <p:sp>
        <p:nvSpPr>
          <p:cNvPr id="9" name="Title Placeholder">
            <a:extLst>
              <a:ext uri="{FF2B5EF4-FFF2-40B4-BE49-F238E27FC236}">
                <a16:creationId xmlns:a16="http://schemas.microsoft.com/office/drawing/2014/main" id="{8E8C73B4-69E9-2F3C-5B96-7E5FC36C9783}"/>
              </a:ext>
            </a:extLst>
          </p:cNvPr>
          <p:cNvSpPr txBox="1">
            <a:spLocks/>
          </p:cNvSpPr>
          <p:nvPr/>
        </p:nvSpPr>
        <p:spPr>
          <a:xfrm>
            <a:off x="0" y="5827319"/>
            <a:ext cx="9144000" cy="8686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00" b="0"/>
              <a:t>Source: U.S. Tire Manufacturers Association</a:t>
            </a:r>
          </a:p>
        </p:txBody>
      </p:sp>
    </p:spTree>
    <p:extLst>
      <p:ext uri="{BB962C8B-B14F-4D97-AF65-F5344CB8AC3E}">
        <p14:creationId xmlns:p14="http://schemas.microsoft.com/office/powerpoint/2010/main" val="722700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39</a:t>
            </a:fld>
            <a:endParaRPr lang="en-US"/>
          </a:p>
        </p:txBody>
      </p:sp>
      <p:sp>
        <p:nvSpPr>
          <p:cNvPr id="6" name="Title Placeholder">
            <a:extLst>
              <a:ext uri="{FF2B5EF4-FFF2-40B4-BE49-F238E27FC236}">
                <a16:creationId xmlns:a16="http://schemas.microsoft.com/office/drawing/2014/main" id="{620AA922-BBB8-D2A5-6541-5EC8B087CBF3}"/>
              </a:ext>
            </a:extLst>
          </p:cNvPr>
          <p:cNvSpPr txBox="1">
            <a:spLocks/>
          </p:cNvSpPr>
          <p:nvPr/>
        </p:nvSpPr>
        <p:spPr>
          <a:xfrm>
            <a:off x="612647" y="461376"/>
            <a:ext cx="8206887" cy="868680"/>
          </a:xfrm>
          <a:prstGeom prst="rect">
            <a:avLst/>
          </a:prstGeom>
        </p:spPr>
        <p:txBody>
          <a:bodyPr lIns="91440" tIns="45720" rIns="91440" bIns="45720" anchor="t"/>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Tire Derived Fuel (TDF) and Waste-to-Energy (</a:t>
            </a:r>
            <a:r>
              <a:rPr lang="en-US" dirty="0" err="1"/>
              <a:t>WtE</a:t>
            </a:r>
            <a:r>
              <a:rPr lang="en-US" dirty="0"/>
              <a:t>)</a:t>
            </a:r>
          </a:p>
        </p:txBody>
      </p:sp>
      <p:pic>
        <p:nvPicPr>
          <p:cNvPr id="7" name="Picture 4">
            <a:extLst>
              <a:ext uri="{FF2B5EF4-FFF2-40B4-BE49-F238E27FC236}">
                <a16:creationId xmlns:a16="http://schemas.microsoft.com/office/drawing/2014/main" id="{EEAAAF33-F4B8-1B2F-C116-779744216CDF}"/>
              </a:ext>
            </a:extLst>
          </p:cNvPr>
          <p:cNvPicPr>
            <a:picLocks noChangeAspect="1"/>
          </p:cNvPicPr>
          <p:nvPr/>
        </p:nvPicPr>
        <p:blipFill>
          <a:blip r:embed="rId3"/>
          <a:stretch>
            <a:fillRect/>
          </a:stretch>
        </p:blipFill>
        <p:spPr>
          <a:xfrm>
            <a:off x="5142303" y="1453103"/>
            <a:ext cx="6704257" cy="448053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2AE6879-54A1-70C2-0ABB-51359C9F6D59}"/>
              </a:ext>
            </a:extLst>
          </p:cNvPr>
          <p:cNvSpPr txBox="1"/>
          <p:nvPr/>
        </p:nvSpPr>
        <p:spPr>
          <a:xfrm>
            <a:off x="612647" y="1217050"/>
            <a:ext cx="392985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200" dirty="0">
                <a:solidFill>
                  <a:schemeClr val="tx2"/>
                </a:solidFill>
                <a:latin typeface="Source Sans Pro"/>
                <a:ea typeface="Source Sans Pro"/>
              </a:rPr>
              <a:t>AES Coal Fired Plant            shut down in Sept 2022        </a:t>
            </a:r>
            <a:r>
              <a:rPr lang="en-US" sz="1200" dirty="0">
                <a:solidFill>
                  <a:schemeClr val="tx2"/>
                </a:solidFill>
                <a:latin typeface="Source Sans Pro"/>
                <a:ea typeface="Source Sans Pro"/>
              </a:rPr>
              <a:t>(TDF was used occasionally in small amounts)</a:t>
            </a:r>
          </a:p>
          <a:p>
            <a:pPr marL="342900" indent="-342900">
              <a:buFont typeface="Arial"/>
              <a:buChar char="•"/>
            </a:pPr>
            <a:r>
              <a:rPr lang="en-US" sz="2200" dirty="0">
                <a:solidFill>
                  <a:schemeClr val="tx2"/>
                </a:solidFill>
                <a:latin typeface="Source Sans Pro"/>
                <a:ea typeface="Source Sans Pro"/>
              </a:rPr>
              <a:t>H-POWER Honolulu                       </a:t>
            </a:r>
            <a:r>
              <a:rPr lang="en-US" sz="1200" dirty="0">
                <a:solidFill>
                  <a:schemeClr val="tx2"/>
                </a:solidFill>
                <a:ea typeface="Source Sans Pro"/>
              </a:rPr>
              <a:t>(Tires from Honolulu County – Existing Variance)</a:t>
            </a:r>
          </a:p>
          <a:p>
            <a:endParaRPr lang="en-US" sz="1200" dirty="0">
              <a:solidFill>
                <a:schemeClr val="tx2"/>
              </a:solidFill>
              <a:latin typeface="Source Sans Pro"/>
              <a:ea typeface="Source Sans Pro"/>
            </a:endParaRPr>
          </a:p>
          <a:p>
            <a:endParaRPr lang="en-US" sz="2200" dirty="0">
              <a:solidFill>
                <a:schemeClr val="tx2"/>
              </a:solidFill>
              <a:ea typeface="Source Sans Pro"/>
            </a:endParaRPr>
          </a:p>
        </p:txBody>
      </p:sp>
      <p:sp>
        <p:nvSpPr>
          <p:cNvPr id="12" name="Title Placeholder">
            <a:extLst>
              <a:ext uri="{FF2B5EF4-FFF2-40B4-BE49-F238E27FC236}">
                <a16:creationId xmlns:a16="http://schemas.microsoft.com/office/drawing/2014/main" id="{4AD53D7B-981E-72D9-1E79-9F8C9FBE3C34}"/>
              </a:ext>
            </a:extLst>
          </p:cNvPr>
          <p:cNvSpPr txBox="1">
            <a:spLocks/>
          </p:cNvSpPr>
          <p:nvPr/>
        </p:nvSpPr>
        <p:spPr>
          <a:xfrm>
            <a:off x="7105015" y="5905975"/>
            <a:ext cx="3435985" cy="462983"/>
          </a:xfrm>
          <a:prstGeom prst="rect">
            <a:avLst/>
          </a:prstGeom>
        </p:spPr>
        <p:txBody>
          <a:bodyPr lIns="91440" tIns="45720" rIns="91440" bIns="45720" anchor="t"/>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H-POWER Honolulu</a:t>
            </a:r>
          </a:p>
        </p:txBody>
      </p:sp>
      <p:pic>
        <p:nvPicPr>
          <p:cNvPr id="11" name="Picture 10" descr="A picture containing auto part, tire, wheel, red&#10;&#10;Description automatically generated">
            <a:extLst>
              <a:ext uri="{FF2B5EF4-FFF2-40B4-BE49-F238E27FC236}">
                <a16:creationId xmlns:a16="http://schemas.microsoft.com/office/drawing/2014/main" id="{B2358FA7-8379-E60F-E2D1-BE758C03D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 y="3075748"/>
            <a:ext cx="4257040" cy="2388972"/>
          </a:xfrm>
          <a:prstGeom prst="rect">
            <a:avLst/>
          </a:prstGeom>
          <a:ln>
            <a:noFill/>
          </a:ln>
          <a:effectLst>
            <a:outerShdw blurRad="292100" dist="139700" dir="2700000" algn="tl" rotWithShape="0">
              <a:srgbClr val="333333">
                <a:alpha val="65000"/>
              </a:srgbClr>
            </a:outerShdw>
          </a:effectLst>
        </p:spPr>
      </p:pic>
      <p:sp>
        <p:nvSpPr>
          <p:cNvPr id="13" name="Title Placeholder">
            <a:extLst>
              <a:ext uri="{FF2B5EF4-FFF2-40B4-BE49-F238E27FC236}">
                <a16:creationId xmlns:a16="http://schemas.microsoft.com/office/drawing/2014/main" id="{DF903F5C-1CE8-29EF-FA7A-64A9849C90AE}"/>
              </a:ext>
            </a:extLst>
          </p:cNvPr>
          <p:cNvSpPr txBox="1">
            <a:spLocks/>
          </p:cNvSpPr>
          <p:nvPr/>
        </p:nvSpPr>
        <p:spPr>
          <a:xfrm>
            <a:off x="1364707" y="5594188"/>
            <a:ext cx="2577153" cy="462983"/>
          </a:xfrm>
          <a:prstGeom prst="rect">
            <a:avLst/>
          </a:prstGeom>
        </p:spPr>
        <p:txBody>
          <a:bodyPr lIns="91440" tIns="45720" rIns="91440" bIns="45720" anchor="t"/>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Tires to TDF </a:t>
            </a:r>
            <a:r>
              <a:rPr lang="en-US" sz="2000" b="0" dirty="0"/>
              <a:t>(cut/shredded tires)</a:t>
            </a:r>
          </a:p>
        </p:txBody>
      </p:sp>
    </p:spTree>
    <p:extLst>
      <p:ext uri="{BB962C8B-B14F-4D97-AF65-F5344CB8AC3E}">
        <p14:creationId xmlns:p14="http://schemas.microsoft.com/office/powerpoint/2010/main" val="24230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74F4-F42B-C0AB-3964-4B89E983E208}"/>
              </a:ext>
            </a:extLst>
          </p:cNvPr>
          <p:cNvSpPr>
            <a:spLocks noGrp="1"/>
          </p:cNvSpPr>
          <p:nvPr>
            <p:ph type="title"/>
          </p:nvPr>
        </p:nvSpPr>
        <p:spPr/>
        <p:txBody>
          <a:bodyPr/>
          <a:lstStyle/>
          <a:p>
            <a:r>
              <a:rPr lang="en-US">
                <a:ea typeface="Source Sans Pro"/>
              </a:rPr>
              <a:t>Introductions</a:t>
            </a:r>
            <a:endParaRPr lang="en-US"/>
          </a:p>
        </p:txBody>
      </p:sp>
      <p:sp>
        <p:nvSpPr>
          <p:cNvPr id="3" name="Content Placeholder 2">
            <a:extLst>
              <a:ext uri="{FF2B5EF4-FFF2-40B4-BE49-F238E27FC236}">
                <a16:creationId xmlns:a16="http://schemas.microsoft.com/office/drawing/2014/main" id="{9E070069-CD0F-AD0F-6130-7431677A9D1E}"/>
              </a:ext>
            </a:extLst>
          </p:cNvPr>
          <p:cNvSpPr>
            <a:spLocks noGrp="1"/>
          </p:cNvSpPr>
          <p:nvPr>
            <p:ph idx="11"/>
          </p:nvPr>
        </p:nvSpPr>
        <p:spPr/>
        <p:txBody>
          <a:bodyPr vert="horz" lIns="91440" tIns="45720" rIns="91440" bIns="45720" rtlCol="0" anchor="t">
            <a:normAutofit/>
          </a:bodyPr>
          <a:lstStyle/>
          <a:p>
            <a:r>
              <a:rPr lang="en-US" dirty="0">
                <a:ea typeface="Source Sans Pro"/>
              </a:rPr>
              <a:t>State of </a:t>
            </a:r>
            <a:r>
              <a:rPr lang="en-US" dirty="0" err="1">
                <a:ea typeface="Source Sans Pro"/>
              </a:rPr>
              <a:t>Hawaiʻi</a:t>
            </a:r>
            <a:r>
              <a:rPr lang="en-US" dirty="0">
                <a:ea typeface="Source Sans Pro"/>
              </a:rPr>
              <a:t>, Department of Health </a:t>
            </a:r>
            <a:endParaRPr lang="en-US" dirty="0"/>
          </a:p>
          <a:p>
            <a:r>
              <a:rPr lang="en-US" dirty="0">
                <a:ea typeface="Source Sans Pro"/>
              </a:rPr>
              <a:t>Project Team Consultants</a:t>
            </a:r>
          </a:p>
          <a:p>
            <a:r>
              <a:rPr lang="en-US" dirty="0">
                <a:ea typeface="Source Sans Pro"/>
              </a:rPr>
              <a:t>Taskforce members – roll call</a:t>
            </a:r>
          </a:p>
          <a:p>
            <a:r>
              <a:rPr lang="en-US" dirty="0">
                <a:ea typeface="Source Sans Pro"/>
              </a:rPr>
              <a:t>Members of the public</a:t>
            </a:r>
          </a:p>
          <a:p>
            <a:endParaRPr lang="en-US" dirty="0">
              <a:ea typeface="Source Sans Pro"/>
            </a:endParaRPr>
          </a:p>
          <a:p>
            <a:endParaRPr lang="en-US" dirty="0">
              <a:ea typeface="Source Sans Pro"/>
            </a:endParaRPr>
          </a:p>
        </p:txBody>
      </p:sp>
      <p:sp>
        <p:nvSpPr>
          <p:cNvPr id="4" name="Slide Number Placeholder 3">
            <a:extLst>
              <a:ext uri="{FF2B5EF4-FFF2-40B4-BE49-F238E27FC236}">
                <a16:creationId xmlns:a16="http://schemas.microsoft.com/office/drawing/2014/main" id="{90E480D0-3916-E86A-F996-9D02A9944F32}"/>
              </a:ext>
            </a:extLst>
          </p:cNvPr>
          <p:cNvSpPr>
            <a:spLocks noGrp="1"/>
          </p:cNvSpPr>
          <p:nvPr>
            <p:ph type="sldNum" sz="quarter" idx="4"/>
          </p:nvPr>
        </p:nvSpPr>
        <p:spPr/>
        <p:txBody>
          <a:bodyPr/>
          <a:lstStyle/>
          <a:p>
            <a:fld id="{A15C5EC1-1BEF-49A0-A8DA-B672C63EDCC2}" type="slidenum">
              <a:rPr lang="en-US" smtClean="0"/>
              <a:pPr/>
              <a:t>4</a:t>
            </a:fld>
            <a:endParaRPr lang="en-US"/>
          </a:p>
        </p:txBody>
      </p:sp>
      <p:pic>
        <p:nvPicPr>
          <p:cNvPr id="5" name="Picture 5" descr="Frangipani flower">
            <a:extLst>
              <a:ext uri="{FF2B5EF4-FFF2-40B4-BE49-F238E27FC236}">
                <a16:creationId xmlns:a16="http://schemas.microsoft.com/office/drawing/2014/main" id="{7EC651C3-615D-435F-895B-179276C18959}"/>
              </a:ext>
            </a:extLst>
          </p:cNvPr>
          <p:cNvPicPr>
            <a:picLocks noChangeAspect="1"/>
          </p:cNvPicPr>
          <p:nvPr/>
        </p:nvPicPr>
        <p:blipFill>
          <a:blip r:embed="rId3"/>
          <a:stretch>
            <a:fillRect/>
          </a:stretch>
        </p:blipFill>
        <p:spPr>
          <a:xfrm>
            <a:off x="5532863" y="1901506"/>
            <a:ext cx="5902710" cy="3919206"/>
          </a:xfrm>
          <a:prstGeom prst="rect">
            <a:avLst/>
          </a:prstGeom>
        </p:spPr>
      </p:pic>
      <p:pic>
        <p:nvPicPr>
          <p:cNvPr id="7" name="Picture 6" descr="A picture containing design, graphic design, graphics, screenshot&#10;&#10;Description automatically generated">
            <a:extLst>
              <a:ext uri="{FF2B5EF4-FFF2-40B4-BE49-F238E27FC236}">
                <a16:creationId xmlns:a16="http://schemas.microsoft.com/office/drawing/2014/main" id="{590F1B9C-1E65-F086-9E01-66CB8BD4AA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4425" y="969230"/>
            <a:ext cx="1254446" cy="236254"/>
          </a:xfrm>
          <a:prstGeom prst="rect">
            <a:avLst/>
          </a:prstGeom>
        </p:spPr>
      </p:pic>
    </p:spTree>
    <p:extLst>
      <p:ext uri="{BB962C8B-B14F-4D97-AF65-F5344CB8AC3E}">
        <p14:creationId xmlns:p14="http://schemas.microsoft.com/office/powerpoint/2010/main" val="556749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Section Number">
            <a:extLst>
              <a:ext uri="{FF2B5EF4-FFF2-40B4-BE49-F238E27FC236}">
                <a16:creationId xmlns:a16="http://schemas.microsoft.com/office/drawing/2014/main" id="{5D924D46-A10A-4DE2-B5BF-52596B4027DC}"/>
              </a:ext>
            </a:extLst>
          </p:cNvPr>
          <p:cNvSpPr>
            <a:spLocks noGrp="1"/>
          </p:cNvSpPr>
          <p:nvPr>
            <p:ph type="body" sz="quarter" idx="13"/>
          </p:nvPr>
        </p:nvSpPr>
        <p:spPr>
          <a:xfrm>
            <a:off x="5936673" y="3694176"/>
            <a:ext cx="2743200" cy="685800"/>
          </a:xfrm>
        </p:spPr>
        <p:txBody>
          <a:bodyPr>
            <a:normAutofit fontScale="85000" lnSpcReduction="20000"/>
          </a:bodyPr>
          <a:lstStyle/>
          <a:p>
            <a:r>
              <a:rPr lang="en-US"/>
              <a:t>Comparative  Analysis </a:t>
            </a:r>
          </a:p>
        </p:txBody>
      </p:sp>
      <p:sp>
        <p:nvSpPr>
          <p:cNvPr id="3" name="Title Placeholder">
            <a:extLst>
              <a:ext uri="{FF2B5EF4-FFF2-40B4-BE49-F238E27FC236}">
                <a16:creationId xmlns:a16="http://schemas.microsoft.com/office/drawing/2014/main" id="{C6976DFD-29E1-4485-A05A-0A4C765B111D}"/>
              </a:ext>
            </a:extLst>
          </p:cNvPr>
          <p:cNvSpPr>
            <a:spLocks noGrp="1"/>
          </p:cNvSpPr>
          <p:nvPr>
            <p:ph type="title"/>
          </p:nvPr>
        </p:nvSpPr>
        <p:spPr/>
        <p:txBody>
          <a:bodyPr>
            <a:normAutofit/>
          </a:bodyPr>
          <a:lstStyle/>
          <a:p>
            <a:r>
              <a:rPr lang="en-US"/>
              <a:t>Potential Solutions</a:t>
            </a:r>
          </a:p>
        </p:txBody>
      </p:sp>
      <p:pic>
        <p:nvPicPr>
          <p:cNvPr id="8" name="Picture Placeholder 7" descr="A child sitting on a tire swing&#10;&#10;Description automatically generated with medium confidence">
            <a:extLst>
              <a:ext uri="{FF2B5EF4-FFF2-40B4-BE49-F238E27FC236}">
                <a16:creationId xmlns:a16="http://schemas.microsoft.com/office/drawing/2014/main" id="{DC3E083A-7B69-3D97-685A-CD0C0160E2E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2985" b="12985"/>
          <a:stretch>
            <a:fillRect/>
          </a:stretch>
        </p:blipFill>
        <p:spPr/>
      </p:pic>
      <p:pic>
        <p:nvPicPr>
          <p:cNvPr id="10" name="Picture Placeholder 9">
            <a:extLst>
              <a:ext uri="{FF2B5EF4-FFF2-40B4-BE49-F238E27FC236}">
                <a16:creationId xmlns:a16="http://schemas.microsoft.com/office/drawing/2014/main" id="{85B11014-1E76-146F-8C52-7BC34ADD08FF}"/>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5630" r="5630"/>
          <a:stretch/>
        </p:blipFill>
        <p:spPr/>
      </p:pic>
      <p:sp>
        <p:nvSpPr>
          <p:cNvPr id="6" name="Slide Number Placeholder">
            <a:extLst>
              <a:ext uri="{FF2B5EF4-FFF2-40B4-BE49-F238E27FC236}">
                <a16:creationId xmlns:a16="http://schemas.microsoft.com/office/drawing/2014/main" id="{A30CEBA0-E3B7-4F81-AC5D-FDDE0C045EA6}"/>
              </a:ext>
            </a:extLst>
          </p:cNvPr>
          <p:cNvSpPr>
            <a:spLocks noGrp="1"/>
          </p:cNvSpPr>
          <p:nvPr>
            <p:ph type="sldNum" sz="quarter" idx="4"/>
          </p:nvPr>
        </p:nvSpPr>
        <p:spPr/>
        <p:txBody>
          <a:bodyPr/>
          <a:lstStyle/>
          <a:p>
            <a:fld id="{A15C5EC1-1BEF-49A0-A8DA-B672C63EDCC2}" type="slidenum">
              <a:rPr lang="en-US" smtClean="0"/>
              <a:pPr/>
              <a:t>40</a:t>
            </a:fld>
            <a:endParaRPr lang="en-US"/>
          </a:p>
        </p:txBody>
      </p:sp>
    </p:spTree>
    <p:extLst>
      <p:ext uri="{BB962C8B-B14F-4D97-AF65-F5344CB8AC3E}">
        <p14:creationId xmlns:p14="http://schemas.microsoft.com/office/powerpoint/2010/main" val="1901684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41</a:t>
            </a:fld>
            <a:endParaRPr lang="en-US"/>
          </a:p>
        </p:txBody>
      </p:sp>
      <p:pic>
        <p:nvPicPr>
          <p:cNvPr id="7" name="Google Shape;223;p12">
            <a:extLst>
              <a:ext uri="{FF2B5EF4-FFF2-40B4-BE49-F238E27FC236}">
                <a16:creationId xmlns:a16="http://schemas.microsoft.com/office/drawing/2014/main" id="{E2504E13-C277-BB69-7762-541CD27AE96D}"/>
              </a:ext>
            </a:extLst>
          </p:cNvPr>
          <p:cNvPicPr preferRelativeResize="0">
            <a:picLocks/>
          </p:cNvPicPr>
          <p:nvPr/>
        </p:nvPicPr>
        <p:blipFill rotWithShape="1">
          <a:blip r:embed="rId3">
            <a:alphaModFix/>
          </a:blip>
          <a:srcRect/>
          <a:stretch/>
        </p:blipFill>
        <p:spPr>
          <a:xfrm>
            <a:off x="3439796" y="2134072"/>
            <a:ext cx="6019262" cy="3886414"/>
          </a:xfrm>
          <a:prstGeom prst="rect">
            <a:avLst/>
          </a:prstGeom>
          <a:noFill/>
          <a:ln>
            <a:noFill/>
          </a:ln>
        </p:spPr>
      </p:pic>
      <p:sp>
        <p:nvSpPr>
          <p:cNvPr id="8" name="Google Shape;227;p12">
            <a:extLst>
              <a:ext uri="{FF2B5EF4-FFF2-40B4-BE49-F238E27FC236}">
                <a16:creationId xmlns:a16="http://schemas.microsoft.com/office/drawing/2014/main" id="{DE2A3B42-FC13-35EE-0736-2B55C2B5532E}"/>
              </a:ext>
            </a:extLst>
          </p:cNvPr>
          <p:cNvSpPr txBox="1">
            <a:spLocks noGrp="1"/>
          </p:cNvSpPr>
          <p:nvPr>
            <p:ph type="title"/>
          </p:nvPr>
        </p:nvSpPr>
        <p:spPr>
          <a:xfrm>
            <a:off x="4180201" y="1542364"/>
            <a:ext cx="3970870" cy="535491"/>
          </a:xfrm>
          <a:prstGeom prst="rect">
            <a:avLst/>
          </a:prstGeom>
          <a:noFill/>
          <a:ln>
            <a:noFill/>
          </a:ln>
        </p:spPr>
        <p:txBody>
          <a:bodyPr spcFirstLastPara="1" wrap="square" lIns="91425" tIns="45700" rIns="91425" bIns="45700" anchor="b" anchorCtr="0">
            <a:spAutoFit/>
          </a:bodyPr>
          <a:lstStyle/>
          <a:p>
            <a:pPr marL="0" lvl="0" indent="0" algn="ctr" rtl="0">
              <a:lnSpc>
                <a:spcPct val="90000"/>
              </a:lnSpc>
              <a:spcBef>
                <a:spcPts val="0"/>
              </a:spcBef>
              <a:spcAft>
                <a:spcPts val="0"/>
              </a:spcAft>
              <a:buSzPts val="2800"/>
              <a:buNone/>
            </a:pPr>
            <a:r>
              <a:rPr lang="en-US" sz="3200" dirty="0">
                <a:solidFill>
                  <a:schemeClr val="accent6"/>
                </a:solidFill>
              </a:rPr>
              <a:t>EPA Waste Hierarchy </a:t>
            </a:r>
            <a:endParaRPr sz="3200" i="1" dirty="0">
              <a:solidFill>
                <a:schemeClr val="accent6"/>
              </a:solidFill>
            </a:endParaRPr>
          </a:p>
        </p:txBody>
      </p:sp>
      <p:cxnSp>
        <p:nvCxnSpPr>
          <p:cNvPr id="9" name="Google Shape;228;p12">
            <a:extLst>
              <a:ext uri="{FF2B5EF4-FFF2-40B4-BE49-F238E27FC236}">
                <a16:creationId xmlns:a16="http://schemas.microsoft.com/office/drawing/2014/main" id="{91C317F4-942E-C60C-EB0E-39802927C680}"/>
              </a:ext>
            </a:extLst>
          </p:cNvPr>
          <p:cNvCxnSpPr/>
          <p:nvPr/>
        </p:nvCxnSpPr>
        <p:spPr>
          <a:xfrm>
            <a:off x="990109" y="1386799"/>
            <a:ext cx="10531331" cy="0"/>
          </a:xfrm>
          <a:prstGeom prst="straightConnector1">
            <a:avLst/>
          </a:prstGeom>
          <a:noFill/>
          <a:ln w="38100" cap="flat" cmpd="sng">
            <a:solidFill>
              <a:srgbClr val="C00000"/>
            </a:solidFill>
            <a:prstDash val="solid"/>
            <a:round/>
            <a:headEnd type="none" w="sm" len="sm"/>
            <a:tailEnd type="none" w="sm" len="sm"/>
          </a:ln>
        </p:spPr>
      </p:cxnSp>
      <p:sp>
        <p:nvSpPr>
          <p:cNvPr id="12" name="Title Placeholder">
            <a:extLst>
              <a:ext uri="{FF2B5EF4-FFF2-40B4-BE49-F238E27FC236}">
                <a16:creationId xmlns:a16="http://schemas.microsoft.com/office/drawing/2014/main" id="{275F072C-FB50-5EA5-7CF8-2505571D08EF}"/>
              </a:ext>
            </a:extLst>
          </p:cNvPr>
          <p:cNvSpPr txBox="1">
            <a:spLocks/>
          </p:cNvSpPr>
          <p:nvPr/>
        </p:nvSpPr>
        <p:spPr>
          <a:xfrm>
            <a:off x="612648" y="274320"/>
            <a:ext cx="9144000" cy="8686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kern="1200">
                <a:solidFill>
                  <a:schemeClr val="accent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Sustainable Materials Management </a:t>
            </a:r>
          </a:p>
        </p:txBody>
      </p:sp>
    </p:spTree>
    <p:extLst>
      <p:ext uri="{BB962C8B-B14F-4D97-AF65-F5344CB8AC3E}">
        <p14:creationId xmlns:p14="http://schemas.microsoft.com/office/powerpoint/2010/main" val="3295525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a:xfrm>
            <a:off x="612648" y="274320"/>
            <a:ext cx="9144000" cy="868680"/>
          </a:xfrm>
        </p:spPr>
        <p:txBody>
          <a:bodyPr anchor="ctr">
            <a:normAutofit/>
          </a:bodyPr>
          <a:lstStyle/>
          <a:p>
            <a:r>
              <a:rPr lang="en-US" dirty="0"/>
              <a:t>Solid Waste Management Stream: Solution Categories </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a:xfrm>
            <a:off x="11201400" y="6519672"/>
            <a:ext cx="320040" cy="320040"/>
          </a:xfrm>
        </p:spPr>
        <p:txBody>
          <a:bodyPr anchor="ctr">
            <a:normAutofit/>
          </a:bodyPr>
          <a:lstStyle/>
          <a:p>
            <a:pPr>
              <a:spcAft>
                <a:spcPts val="600"/>
              </a:spcAft>
            </a:pPr>
            <a:fld id="{A15C5EC1-1BEF-49A0-A8DA-B672C63EDCC2}" type="slidenum">
              <a:rPr lang="en-US" smtClean="0"/>
              <a:pPr>
                <a:spcAft>
                  <a:spcPts val="600"/>
                </a:spcAft>
              </a:pPr>
              <a:t>42</a:t>
            </a:fld>
            <a:endParaRPr lang="en-US"/>
          </a:p>
        </p:txBody>
      </p:sp>
      <p:graphicFrame>
        <p:nvGraphicFramePr>
          <p:cNvPr id="16" name="Content Placeholder 6">
            <a:extLst>
              <a:ext uri="{FF2B5EF4-FFF2-40B4-BE49-F238E27FC236}">
                <a16:creationId xmlns:a16="http://schemas.microsoft.com/office/drawing/2014/main" id="{D9569471-C915-40BF-7ADD-C79585DC2876}"/>
              </a:ext>
            </a:extLst>
          </p:cNvPr>
          <p:cNvGraphicFramePr>
            <a:graphicFrameLocks noGrp="1"/>
          </p:cNvGraphicFramePr>
          <p:nvPr>
            <p:ph idx="11"/>
            <p:extLst>
              <p:ext uri="{D42A27DB-BD31-4B8C-83A1-F6EECF244321}">
                <p14:modId xmlns:p14="http://schemas.microsoft.com/office/powerpoint/2010/main" val="717613269"/>
              </p:ext>
            </p:extLst>
          </p:nvPr>
        </p:nvGraphicFramePr>
        <p:xfrm>
          <a:off x="1541274" y="1483360"/>
          <a:ext cx="10417046"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text, graphics, graphic design, logo&#10;&#10;Description automatically generated">
            <a:extLst>
              <a:ext uri="{FF2B5EF4-FFF2-40B4-BE49-F238E27FC236}">
                <a16:creationId xmlns:a16="http://schemas.microsoft.com/office/drawing/2014/main" id="{F7BBA4E9-6648-0326-E5E6-9091BC69BD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8" y="1249680"/>
            <a:ext cx="891032" cy="906903"/>
          </a:xfrm>
          <a:prstGeom prst="rect">
            <a:avLst/>
          </a:prstGeom>
        </p:spPr>
      </p:pic>
      <p:pic>
        <p:nvPicPr>
          <p:cNvPr id="1026" name="Picture 2" descr="Subsidy Icon - Tohono O'odham Utility">
            <a:extLst>
              <a:ext uri="{FF2B5EF4-FFF2-40B4-BE49-F238E27FC236}">
                <a16:creationId xmlns:a16="http://schemas.microsoft.com/office/drawing/2014/main" id="{2BBD80CD-4E46-E2F6-D834-A21F9F4DBA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12" y="2478750"/>
            <a:ext cx="891032" cy="594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 idea icon - Free green light bulb icons">
            <a:extLst>
              <a:ext uri="{FF2B5EF4-FFF2-40B4-BE49-F238E27FC236}">
                <a16:creationId xmlns:a16="http://schemas.microsoft.com/office/drawing/2014/main" id="{470E98D8-337D-B6EF-4EAB-37784DBE81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973" y="3441750"/>
            <a:ext cx="741342" cy="7413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23B3AD2-DCA7-A685-8140-394D7C50732A}"/>
              </a:ext>
            </a:extLst>
          </p:cNvPr>
          <p:cNvPicPr>
            <a:picLocks noChangeAspect="1"/>
          </p:cNvPicPr>
          <p:nvPr/>
        </p:nvPicPr>
        <p:blipFill>
          <a:blip r:embed="rId11"/>
          <a:stretch>
            <a:fillRect/>
          </a:stretch>
        </p:blipFill>
        <p:spPr>
          <a:xfrm>
            <a:off x="500159" y="4386381"/>
            <a:ext cx="743585" cy="743585"/>
          </a:xfrm>
          <a:prstGeom prst="rect">
            <a:avLst/>
          </a:prstGeom>
        </p:spPr>
      </p:pic>
      <p:pic>
        <p:nvPicPr>
          <p:cNvPr id="1034" name="Picture 10" descr="Waste Reduction | Sabert">
            <a:extLst>
              <a:ext uri="{FF2B5EF4-FFF2-40B4-BE49-F238E27FC236}">
                <a16:creationId xmlns:a16="http://schemas.microsoft.com/office/drawing/2014/main" id="{56CFCA53-9CC2-A4ED-09A7-4854B739ED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440" y="5316249"/>
            <a:ext cx="835784" cy="83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16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Extended Producer Responsibility (EPR)</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43</a:t>
            </a:fld>
            <a:endParaRPr lang="en-US"/>
          </a:p>
        </p:txBody>
      </p:sp>
      <p:sp>
        <p:nvSpPr>
          <p:cNvPr id="4" name="Content Placeholder 3">
            <a:extLst>
              <a:ext uri="{FF2B5EF4-FFF2-40B4-BE49-F238E27FC236}">
                <a16:creationId xmlns:a16="http://schemas.microsoft.com/office/drawing/2014/main" id="{3AFF919C-2F6C-EA34-B787-B393817994E7}"/>
              </a:ext>
            </a:extLst>
          </p:cNvPr>
          <p:cNvSpPr>
            <a:spLocks noGrp="1"/>
          </p:cNvSpPr>
          <p:nvPr>
            <p:ph idx="1"/>
          </p:nvPr>
        </p:nvSpPr>
        <p:spPr>
          <a:xfrm>
            <a:off x="428625" y="5524500"/>
            <a:ext cx="11468100" cy="4800600"/>
          </a:xfrm>
        </p:spPr>
        <p:txBody>
          <a:bodyPr/>
          <a:lstStyle/>
          <a:p>
            <a:pPr marL="0" indent="0">
              <a:buNone/>
            </a:pPr>
            <a:r>
              <a:rPr lang="en-CA" sz="1800">
                <a:effectLst/>
                <a:latin typeface="Arial" panose="020B0604020202020204" pitchFamily="34" charset="0"/>
                <a:ea typeface="Times New Roman" panose="02020603050405020304" pitchFamily="18" charset="0"/>
                <a:cs typeface="Times New Roman" panose="02020603050405020304" pitchFamily="18" charset="0"/>
              </a:rPr>
              <a:t>EPR is “an </a:t>
            </a:r>
            <a:r>
              <a:rPr lang="en-CA" sz="1800" b="1">
                <a:effectLst/>
                <a:latin typeface="Arial" panose="020B0604020202020204" pitchFamily="34" charset="0"/>
                <a:ea typeface="Times New Roman" panose="02020603050405020304" pitchFamily="18" charset="0"/>
                <a:cs typeface="Times New Roman" panose="02020603050405020304" pitchFamily="18" charset="0"/>
              </a:rPr>
              <a:t>environmental protection strategy</a:t>
            </a:r>
            <a:r>
              <a:rPr lang="en-CA" sz="1800">
                <a:effectLst/>
                <a:latin typeface="Arial" panose="020B0604020202020204" pitchFamily="34" charset="0"/>
                <a:ea typeface="Times New Roman" panose="02020603050405020304" pitchFamily="18" charset="0"/>
                <a:cs typeface="Times New Roman" panose="02020603050405020304" pitchFamily="18" charset="0"/>
              </a:rPr>
              <a:t> aimed at decreasing total environmental impact from a product and its packaging, by ensuring that the producers of the product take responsibility for the entire lifecycle of their products through the take-back, recycling, and final disposal of their products, including its packaging.”</a:t>
            </a:r>
            <a:endParaRPr lang="en-US"/>
          </a:p>
        </p:txBody>
      </p:sp>
      <p:pic>
        <p:nvPicPr>
          <p:cNvPr id="6" name="Picture 5" descr="A picture containing text, graphics, graphic design, logo&#10;&#10;Description automatically generated">
            <a:extLst>
              <a:ext uri="{FF2B5EF4-FFF2-40B4-BE49-F238E27FC236}">
                <a16:creationId xmlns:a16="http://schemas.microsoft.com/office/drawing/2014/main" id="{0CB2242F-F6F1-E151-F7CE-D97248CEF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609" y="933450"/>
            <a:ext cx="4538781" cy="4619625"/>
          </a:xfrm>
          <a:prstGeom prst="rect">
            <a:avLst/>
          </a:prstGeom>
        </p:spPr>
      </p:pic>
    </p:spTree>
    <p:extLst>
      <p:ext uri="{BB962C8B-B14F-4D97-AF65-F5344CB8AC3E}">
        <p14:creationId xmlns:p14="http://schemas.microsoft.com/office/powerpoint/2010/main" val="1385398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Extended Producer Responsibility (EPR)</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44</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70560" y="1641040"/>
            <a:ext cx="7284335" cy="4800600"/>
          </a:xfrm>
        </p:spPr>
        <p:txBody>
          <a:bodyPr numCol="2">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sz="2400" b="1" dirty="0">
                <a:solidFill>
                  <a:srgbClr val="000000"/>
                </a:solidFill>
              </a:rPr>
              <a:t>State of </a:t>
            </a:r>
            <a:r>
              <a:rPr lang="en-US" sz="2400" b="1" dirty="0" err="1">
                <a:solidFill>
                  <a:srgbClr val="000000"/>
                </a:solidFill>
              </a:rPr>
              <a:t>Hawaiʻi</a:t>
            </a:r>
            <a:r>
              <a:rPr lang="en-US" sz="2400" b="1" dirty="0">
                <a:solidFill>
                  <a:srgbClr val="000000"/>
                </a:solidFill>
              </a:rPr>
              <a:t>:  </a:t>
            </a:r>
          </a:p>
          <a:p>
            <a:pPr>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Revised Statutes Section 342I-23, Part II</a:t>
            </a:r>
          </a:p>
          <a:p>
            <a:pPr marL="0" marR="0" lvl="0" indent="0" algn="l" defTabSz="914400" rtl="0" eaLnBrk="1" fontAlgn="auto" latinLnBrk="0" hangingPunct="1">
              <a:lnSpc>
                <a:spcPct val="120000"/>
              </a:lnSpc>
              <a:spcBef>
                <a:spcPts val="1000"/>
              </a:spcBef>
              <a:spcAft>
                <a:spcPts val="0"/>
              </a:spcAft>
              <a:buClrTx/>
              <a:buSzTx/>
              <a:buNone/>
              <a:tabLst/>
              <a:defRPr/>
            </a:pPr>
            <a:r>
              <a:rPr lang="en-US" sz="2400" b="1" noProof="0" dirty="0" err="1">
                <a:solidFill>
                  <a:srgbClr val="000000"/>
                </a:solidFill>
              </a:rPr>
              <a:t>Hawaiʻi</a:t>
            </a:r>
            <a:r>
              <a:rPr lang="en-US" sz="2400" b="1" noProof="0" dirty="0">
                <a:solidFill>
                  <a:srgbClr val="000000"/>
                </a:solidFill>
              </a:rPr>
              <a:t> Counties: </a:t>
            </a:r>
          </a:p>
          <a:p>
            <a:pPr>
              <a:defRPr/>
            </a:pPr>
            <a:r>
              <a:rPr lang="en-US" sz="2400" noProof="0" dirty="0">
                <a:solidFill>
                  <a:srgbClr val="000000"/>
                </a:solidFill>
              </a:rPr>
              <a:t>Defer to State legislation</a:t>
            </a:r>
          </a:p>
          <a:p>
            <a:pPr>
              <a:defRPr/>
            </a:pPr>
            <a:r>
              <a:rPr kumimoji="0" lang="en-US" sz="2400" b="0" i="0" u="none" strike="noStrike" kern="1200" cap="none" spc="0" normalizeH="0" baseline="0" dirty="0">
                <a:ln>
                  <a:noFill/>
                </a:ln>
                <a:solidFill>
                  <a:srgbClr val="000000"/>
                </a:solidFill>
                <a:effectLst/>
                <a:uLnTx/>
                <a:uFillTx/>
                <a:latin typeface="Source Sans Pro" panose="020B0503030403020204" pitchFamily="34" charset="0"/>
                <a:ea typeface="Source Sans Pro" panose="020B0503030403020204" pitchFamily="34" charset="0"/>
                <a:cs typeface="+mn-cs"/>
              </a:rPr>
              <a:t>Automotive Service Center </a:t>
            </a:r>
            <a:r>
              <a:rPr lang="en-US" sz="2400" dirty="0">
                <a:solidFill>
                  <a:srgbClr val="000000"/>
                </a:solidFill>
              </a:rPr>
              <a:t>Take Back</a:t>
            </a:r>
          </a:p>
          <a:p>
            <a:pPr>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a:defRPr/>
            </a:pPr>
            <a:endParaRPr lang="en-US" sz="2400" dirty="0">
              <a:solidFill>
                <a:srgbClr val="000000"/>
              </a:solidFill>
            </a:endParaRPr>
          </a:p>
          <a:p>
            <a:pPr>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509588" marR="0" lvl="0" indent="-220663" algn="l" defTabSz="914400" rtl="0" eaLnBrk="1" fontAlgn="auto" latinLnBrk="0" hangingPunct="1">
              <a:lnSpc>
                <a:spcPct val="100000"/>
              </a:lnSpc>
              <a:spcBef>
                <a:spcPts val="1000"/>
              </a:spcBef>
              <a:spcAft>
                <a:spcPts val="0"/>
              </a:spcAft>
              <a:buClrTx/>
              <a:buSzTx/>
              <a:buNone/>
              <a:tabLst/>
              <a:defRPr/>
            </a:pPr>
            <a:r>
              <a:rPr lang="en-US" sz="2400" b="1" dirty="0">
                <a:solidFill>
                  <a:srgbClr val="000000"/>
                </a:solidFill>
              </a:rPr>
              <a:t>State of California: </a:t>
            </a:r>
          </a:p>
          <a:p>
            <a:pPr marL="509588" indent="-220663">
              <a:defRPr/>
            </a:pPr>
            <a:r>
              <a:rPr lang="en-US" sz="2400" dirty="0">
                <a:solidFill>
                  <a:srgbClr val="000000"/>
                </a:solidFill>
              </a:rPr>
              <a:t>California Tire Fee</a:t>
            </a:r>
          </a:p>
          <a:p>
            <a:pPr marL="509588" indent="-220663">
              <a:buNone/>
              <a:defRPr/>
            </a:pPr>
            <a:r>
              <a:rPr lang="en-US" sz="2400" b="1" dirty="0">
                <a:solidFill>
                  <a:srgbClr val="000000"/>
                </a:solidFill>
              </a:rPr>
              <a:t>State of Colorado:</a:t>
            </a:r>
          </a:p>
          <a:p>
            <a:pPr marL="509588" indent="-220663">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Colorado Waste Tire Fee Program</a:t>
            </a:r>
            <a:endParaRPr lang="en-US" sz="2400" dirty="0">
              <a:solidFill>
                <a:srgbClr val="000000"/>
              </a:solidFill>
            </a:endParaRPr>
          </a:p>
          <a:p>
            <a:pPr marL="509588" indent="-220663">
              <a:lnSpc>
                <a:spcPct val="110000"/>
              </a:lnSpc>
              <a:buNone/>
              <a:defRPr/>
            </a:pPr>
            <a:r>
              <a:rPr lang="en-US" sz="2400" b="1" dirty="0">
                <a:solidFill>
                  <a:srgbClr val="000000"/>
                </a:solidFill>
              </a:rPr>
              <a:t>State of Washington:</a:t>
            </a:r>
          </a:p>
          <a:p>
            <a:pPr marL="509588" indent="-220663">
              <a:defRPr/>
            </a:pPr>
            <a:r>
              <a:rPr lang="en-US" sz="2400" dirty="0">
                <a:solidFill>
                  <a:srgbClr val="000000"/>
                </a:solidFill>
              </a:rPr>
              <a:t>Waste Tire Removal Fee</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lvl="1"/>
            <a:endParaRPr lang="en-US" dirty="0"/>
          </a:p>
          <a:p>
            <a:pPr lvl="2"/>
            <a:endParaRPr lang="en-US" dirty="0"/>
          </a:p>
          <a:p>
            <a:pPr marL="914400" lvl="2" indent="0">
              <a:buNone/>
            </a:pPr>
            <a:endParaRPr lang="en-US" dirty="0"/>
          </a:p>
        </p:txBody>
      </p:sp>
      <p:pic>
        <p:nvPicPr>
          <p:cNvPr id="8" name="Picture 7" descr="A green tape on a tire&#10;&#10;Description automatically generated with low confidence">
            <a:extLst>
              <a:ext uri="{FF2B5EF4-FFF2-40B4-BE49-F238E27FC236}">
                <a16:creationId xmlns:a16="http://schemas.microsoft.com/office/drawing/2014/main" id="{44A20CA8-959C-DC60-7B0E-A96BF4C62FEB}"/>
              </a:ext>
            </a:extLst>
          </p:cNvPr>
          <p:cNvPicPr>
            <a:picLocks noChangeAspect="1"/>
          </p:cNvPicPr>
          <p:nvPr/>
        </p:nvPicPr>
        <p:blipFill rotWithShape="1">
          <a:blip r:embed="rId2">
            <a:extLst>
              <a:ext uri="{28A0092B-C50C-407E-A947-70E740481C1C}">
                <a14:useLocalDpi xmlns:a14="http://schemas.microsoft.com/office/drawing/2010/main" val="0"/>
              </a:ext>
            </a:extLst>
          </a:blip>
          <a:srcRect l="11000" r="17417"/>
          <a:stretch/>
        </p:blipFill>
        <p:spPr>
          <a:xfrm>
            <a:off x="8153823" y="1736632"/>
            <a:ext cx="4038177" cy="1757103"/>
          </a:xfrm>
          <a:prstGeom prst="rect">
            <a:avLst/>
          </a:prstGeom>
        </p:spPr>
      </p:pic>
      <p:pic>
        <p:nvPicPr>
          <p:cNvPr id="10" name="Picture 9" descr="A picture containing text, outdoor, sky, scene&#10;&#10;Description automatically generated">
            <a:extLst>
              <a:ext uri="{FF2B5EF4-FFF2-40B4-BE49-F238E27FC236}">
                <a16:creationId xmlns:a16="http://schemas.microsoft.com/office/drawing/2014/main" id="{6A4B7BB0-E6CD-322A-41C2-B143573A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371" y="3716220"/>
            <a:ext cx="4071630" cy="2298500"/>
          </a:xfrm>
          <a:prstGeom prst="rect">
            <a:avLst/>
          </a:prstGeom>
        </p:spPr>
      </p:pic>
    </p:spTree>
    <p:extLst>
      <p:ext uri="{BB962C8B-B14F-4D97-AF65-F5344CB8AC3E}">
        <p14:creationId xmlns:p14="http://schemas.microsoft.com/office/powerpoint/2010/main" val="2272757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Government Programs and Subsidies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45</a:t>
            </a:fld>
            <a:endParaRPr lang="en-US"/>
          </a:p>
        </p:txBody>
      </p:sp>
      <p:sp>
        <p:nvSpPr>
          <p:cNvPr id="4" name="Content Placeholder 3">
            <a:extLst>
              <a:ext uri="{FF2B5EF4-FFF2-40B4-BE49-F238E27FC236}">
                <a16:creationId xmlns:a16="http://schemas.microsoft.com/office/drawing/2014/main" id="{A5BDF43C-A5AD-D121-055B-B24599773995}"/>
              </a:ext>
            </a:extLst>
          </p:cNvPr>
          <p:cNvSpPr>
            <a:spLocks noGrp="1"/>
          </p:cNvSpPr>
          <p:nvPr>
            <p:ph idx="1"/>
          </p:nvPr>
        </p:nvSpPr>
        <p:spPr/>
        <p:txBody>
          <a:bodyPr/>
          <a:lstStyle/>
          <a:p>
            <a:r>
              <a:rPr lang="en-US"/>
              <a:t>State will explore updates or improvements to:</a:t>
            </a:r>
          </a:p>
          <a:p>
            <a:pPr lvl="1"/>
            <a:r>
              <a:rPr lang="en-US"/>
              <a:t>Existing infrastructure;</a:t>
            </a:r>
          </a:p>
          <a:p>
            <a:pPr lvl="1"/>
            <a:r>
              <a:rPr lang="en-US"/>
              <a:t>Policies and regulations;</a:t>
            </a:r>
          </a:p>
          <a:p>
            <a:pPr lvl="1"/>
            <a:r>
              <a:rPr lang="en-US"/>
              <a:t>grants</a:t>
            </a:r>
          </a:p>
          <a:p>
            <a:pPr lvl="1"/>
            <a:r>
              <a:rPr lang="en-US"/>
              <a:t>Outreach and education opportunities.</a:t>
            </a:r>
          </a:p>
        </p:txBody>
      </p:sp>
      <p:pic>
        <p:nvPicPr>
          <p:cNvPr id="6" name="Picture 5" descr="Close-up of several folders with labels&#10;&#10;Description automatically generated with low confidence">
            <a:extLst>
              <a:ext uri="{FF2B5EF4-FFF2-40B4-BE49-F238E27FC236}">
                <a16:creationId xmlns:a16="http://schemas.microsoft.com/office/drawing/2014/main" id="{A3F5C319-2D9B-B102-B9F2-940387BD8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815" y="2065931"/>
            <a:ext cx="6143625" cy="4095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4205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dirty="0"/>
              <a:t>Government Programs and Subsidies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46</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12648" y="1290577"/>
            <a:ext cx="7552297" cy="4800600"/>
          </a:xfrm>
        </p:spPr>
        <p:txBody>
          <a:bodyPr numCol="2">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State of </a:t>
            </a:r>
            <a:r>
              <a:rPr kumimoji="0" lang="en-US" sz="2400" b="1" i="0" u="none" strike="noStrike" kern="1200" cap="none" spc="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mn-cs"/>
              </a:rPr>
              <a:t>Hawaiʻi</a:t>
            </a:r>
            <a:r>
              <a:rPr kumimoji="0" lang="en-US"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a:t>
            </a:r>
          </a:p>
          <a:p>
            <a:pPr>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Retailers to Take Ba</a:t>
            </a:r>
            <a:r>
              <a:rPr lang="en-US" sz="2400" dirty="0">
                <a:solidFill>
                  <a:srgbClr val="000000"/>
                </a:solidFill>
              </a:rPr>
              <a:t>ck Old Tires (</a:t>
            </a: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342I Part II)</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mn-cs"/>
              </a:rPr>
              <a:t>Hawaiʻi</a:t>
            </a:r>
            <a:r>
              <a:rPr kumimoji="0" lang="en-US"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Counties: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Tires collected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rgbClr val="000000"/>
                </a:solidFill>
              </a:rPr>
              <a:t>Local DOH permitted businesses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Automotive Service Centers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Convenience Centers </a:t>
            </a:r>
          </a:p>
          <a:p>
            <a:pPr marL="0" marR="0" lvl="0" indent="0" algn="l" defTabSz="914400" rtl="0" eaLnBrk="1" fontAlgn="auto" latinLnBrk="0" hangingPunct="1">
              <a:lnSpc>
                <a:spcPct val="90000"/>
              </a:lnSpc>
              <a:spcBef>
                <a:spcPts val="1000"/>
              </a:spcBef>
              <a:spcAft>
                <a:spcPts val="0"/>
              </a:spcAft>
              <a:buClrTx/>
              <a:buSzTx/>
              <a:buNone/>
              <a:tabLst/>
              <a:defRPr/>
            </a:pPr>
            <a:endParaRPr lang="en-US" sz="2400" dirty="0">
              <a:solidFill>
                <a:srgbClr val="000000"/>
              </a:solidFill>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20000"/>
              </a:lnSpc>
              <a:spcBef>
                <a:spcPts val="1000"/>
              </a:spcBef>
              <a:spcAft>
                <a:spcPts val="0"/>
              </a:spcAft>
              <a:buClrTx/>
              <a:buSzTx/>
              <a:buNone/>
              <a:tabLst/>
              <a:defRPr/>
            </a:pPr>
            <a:r>
              <a:rPr lang="en-US" sz="2400" b="1" dirty="0">
                <a:solidFill>
                  <a:srgbClr val="000000"/>
                </a:solidFill>
              </a:rPr>
              <a:t>State</a:t>
            </a:r>
            <a:r>
              <a:rPr kumimoji="0" lang="en-US"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 of California:</a:t>
            </a:r>
          </a:p>
          <a:p>
            <a:pPr>
              <a:defRPr/>
            </a:pPr>
            <a:r>
              <a:rPr lang="en-US" sz="2400" dirty="0">
                <a:solidFill>
                  <a:srgbClr val="000000"/>
                </a:solidFill>
              </a:rPr>
              <a:t>California Tire Fee</a:t>
            </a: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lang="en-US" sz="2400" b="1" dirty="0">
                <a:solidFill>
                  <a:srgbClr val="000000"/>
                </a:solidFill>
              </a:rPr>
              <a:t>State of Colorado:</a:t>
            </a:r>
          </a:p>
          <a:p>
            <a:pPr>
              <a:defRPr/>
            </a:pPr>
            <a:r>
              <a:rPr lang="en-US" sz="2400" dirty="0">
                <a:solidFill>
                  <a:srgbClr val="000000"/>
                </a:solidFill>
              </a:rPr>
              <a:t>Colorado Waste Tire Fee Program</a:t>
            </a: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lang="en-US" sz="2400" b="1" dirty="0">
              <a:solidFill>
                <a:srgbClr val="000000"/>
              </a:solidFill>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40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State of Washington: </a:t>
            </a:r>
          </a:p>
          <a:p>
            <a:pPr>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Waste Tire Removal Fee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lvl="1"/>
            <a:endParaRPr lang="en-US" dirty="0"/>
          </a:p>
          <a:p>
            <a:pPr lvl="2"/>
            <a:endParaRPr lang="en-US" dirty="0"/>
          </a:p>
          <a:p>
            <a:pPr marL="914400" lvl="2" indent="0">
              <a:buNone/>
            </a:pPr>
            <a:endParaRPr lang="en-US" dirty="0"/>
          </a:p>
        </p:txBody>
      </p:sp>
      <p:pic>
        <p:nvPicPr>
          <p:cNvPr id="8" name="Picture 7" descr="A picture containing text, screenshot, font, number&#10;&#10;Description automatically generated">
            <a:extLst>
              <a:ext uri="{FF2B5EF4-FFF2-40B4-BE49-F238E27FC236}">
                <a16:creationId xmlns:a16="http://schemas.microsoft.com/office/drawing/2014/main" id="{F5981BCF-D16A-4C4E-FB5F-C3253FED3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927" y="919806"/>
            <a:ext cx="4140465" cy="5358248"/>
          </a:xfrm>
          <a:prstGeom prst="rect">
            <a:avLst/>
          </a:prstGeom>
        </p:spPr>
      </p:pic>
    </p:spTree>
    <p:extLst>
      <p:ext uri="{BB962C8B-B14F-4D97-AF65-F5344CB8AC3E}">
        <p14:creationId xmlns:p14="http://schemas.microsoft.com/office/powerpoint/2010/main" val="125363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Free Market Solutions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47</a:t>
            </a:fld>
            <a:endParaRPr lang="en-US"/>
          </a:p>
        </p:txBody>
      </p:sp>
      <p:sp>
        <p:nvSpPr>
          <p:cNvPr id="4" name="Content Placeholder 3">
            <a:extLst>
              <a:ext uri="{FF2B5EF4-FFF2-40B4-BE49-F238E27FC236}">
                <a16:creationId xmlns:a16="http://schemas.microsoft.com/office/drawing/2014/main" id="{453B4DAE-3322-A0D6-4086-ACC0718FB034}"/>
              </a:ext>
            </a:extLst>
          </p:cNvPr>
          <p:cNvSpPr>
            <a:spLocks noGrp="1"/>
          </p:cNvSpPr>
          <p:nvPr>
            <p:ph idx="1"/>
          </p:nvPr>
        </p:nvSpPr>
        <p:spPr>
          <a:xfrm>
            <a:off x="428625" y="5800725"/>
            <a:ext cx="11468100" cy="600075"/>
          </a:xfrm>
        </p:spPr>
        <p:txBody>
          <a:bodyPr/>
          <a:lstStyle/>
          <a:p>
            <a:pPr marL="0" indent="0">
              <a:buNone/>
            </a:pPr>
            <a:r>
              <a:rPr lang="en-CA" sz="1800">
                <a:effectLst/>
                <a:latin typeface="Arial" panose="020B0604020202020204" pitchFamily="34" charset="0"/>
                <a:ea typeface="Times New Roman" panose="02020603050405020304" pitchFamily="18" charset="0"/>
                <a:cs typeface="Times New Roman" panose="02020603050405020304" pitchFamily="18" charset="0"/>
              </a:rPr>
              <a:t>According to the U.S. Tire Manufactures Association (USTMA), roughly 76 percent of scrap tires in the United States enters end-use markets, with the largest market being from TDF.</a:t>
            </a:r>
            <a:endParaRPr lang="en-US"/>
          </a:p>
        </p:txBody>
      </p:sp>
      <p:pic>
        <p:nvPicPr>
          <p:cNvPr id="7" name="Picture 6" descr="A group of power lines in a field&#10;&#10;Description automatically generated with low confidence">
            <a:extLst>
              <a:ext uri="{FF2B5EF4-FFF2-40B4-BE49-F238E27FC236}">
                <a16:creationId xmlns:a16="http://schemas.microsoft.com/office/drawing/2014/main" id="{0F588AAF-CEE7-0819-1317-CFE295EC1E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12" y="1560560"/>
            <a:ext cx="3410607" cy="3965273"/>
          </a:xfrm>
          <a:prstGeom prst="rect">
            <a:avLst/>
          </a:prstGeom>
        </p:spPr>
      </p:pic>
      <p:pic>
        <p:nvPicPr>
          <p:cNvPr id="2050" name="Picture 2" descr="Recycled Tire Playground Surface - Flooring : Home Design Ideas #z5nkX0J6D897604">
            <a:extLst>
              <a:ext uri="{FF2B5EF4-FFF2-40B4-BE49-F238E27FC236}">
                <a16:creationId xmlns:a16="http://schemas.microsoft.com/office/drawing/2014/main" id="{824253AC-D8EB-A952-D39A-BE9098E2E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315" y="1487786"/>
            <a:ext cx="3067364" cy="40380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9BAB76-4628-C830-3476-B314F0BD62EC}"/>
              </a:ext>
            </a:extLst>
          </p:cNvPr>
          <p:cNvPicPr>
            <a:picLocks noChangeAspect="1"/>
          </p:cNvPicPr>
          <p:nvPr/>
        </p:nvPicPr>
        <p:blipFill rotWithShape="1">
          <a:blip r:embed="rId4"/>
          <a:srcRect l="8240" t="1" r="8383" b="-10"/>
          <a:stretch/>
        </p:blipFill>
        <p:spPr>
          <a:xfrm>
            <a:off x="8275898" y="1534445"/>
            <a:ext cx="3194613" cy="3991388"/>
          </a:xfrm>
          <a:prstGeom prst="rect">
            <a:avLst/>
          </a:prstGeom>
        </p:spPr>
      </p:pic>
    </p:spTree>
    <p:extLst>
      <p:ext uri="{BB962C8B-B14F-4D97-AF65-F5344CB8AC3E}">
        <p14:creationId xmlns:p14="http://schemas.microsoft.com/office/powerpoint/2010/main" val="978641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Free Market Solutions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48</a:t>
            </a:fld>
            <a:endParaRPr lang="en-US"/>
          </a:p>
        </p:txBody>
      </p:sp>
      <p:sp>
        <p:nvSpPr>
          <p:cNvPr id="3" name="Content Placeholder: Left Column">
            <a:extLst>
              <a:ext uri="{FF2B5EF4-FFF2-40B4-BE49-F238E27FC236}">
                <a16:creationId xmlns:a16="http://schemas.microsoft.com/office/drawing/2014/main" id="{8560DB59-751E-0A2F-3E83-D7CC8D9546C6}"/>
              </a:ext>
            </a:extLst>
          </p:cNvPr>
          <p:cNvSpPr txBox="1">
            <a:spLocks/>
          </p:cNvSpPr>
          <p:nvPr/>
        </p:nvSpPr>
        <p:spPr>
          <a:xfrm>
            <a:off x="612648" y="1280932"/>
            <a:ext cx="6105525"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Source Sans Pro" panose="020B0503030403020204" pitchFamily="34" charset="0"/>
              <a:buChar char="—"/>
              <a:defRPr sz="2000" kern="1200">
                <a:solidFill>
                  <a:schemeClr val="tx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defRPr/>
            </a:pPr>
            <a:r>
              <a:rPr lang="en-US" sz="2400" b="1" dirty="0">
                <a:solidFill>
                  <a:srgbClr val="000000"/>
                </a:solidFill>
              </a:rPr>
              <a:t>Potential Options</a:t>
            </a:r>
          </a:p>
          <a:p>
            <a:pPr>
              <a:defRPr/>
            </a:pPr>
            <a:r>
              <a:rPr lang="en-US" sz="2400" dirty="0">
                <a:solidFill>
                  <a:srgbClr val="000000"/>
                </a:solidFill>
              </a:rPr>
              <a:t>Tire Derived Fuel (TDF)</a:t>
            </a:r>
          </a:p>
          <a:p>
            <a:pPr>
              <a:defRPr/>
            </a:pPr>
            <a:r>
              <a:rPr lang="en-US" sz="2400" dirty="0">
                <a:solidFill>
                  <a:srgbClr val="000000"/>
                </a:solidFill>
              </a:rPr>
              <a:t>Tire Derived Products (TDP)</a:t>
            </a:r>
          </a:p>
          <a:p>
            <a:pPr>
              <a:defRPr/>
            </a:pPr>
            <a:r>
              <a:rPr lang="en-US" sz="2400" dirty="0">
                <a:solidFill>
                  <a:srgbClr val="000000"/>
                </a:solidFill>
              </a:rPr>
              <a:t>Tire Derived Aggregate (TDA)</a:t>
            </a:r>
          </a:p>
          <a:p>
            <a:pPr>
              <a:defRPr/>
            </a:pPr>
            <a:r>
              <a:rPr lang="en-US" sz="2400" dirty="0">
                <a:solidFill>
                  <a:srgbClr val="000000"/>
                </a:solidFill>
              </a:rPr>
              <a:t>Tire Retreading</a:t>
            </a:r>
          </a:p>
          <a:p>
            <a:pPr>
              <a:defRPr/>
            </a:pPr>
            <a:endParaRPr lang="en-US" sz="2400" dirty="0">
              <a:solidFill>
                <a:srgbClr val="000000"/>
              </a:solidFill>
            </a:endParaRPr>
          </a:p>
          <a:p>
            <a:pPr lvl="1"/>
            <a:endParaRPr lang="en-US" dirty="0"/>
          </a:p>
          <a:p>
            <a:pPr lvl="2"/>
            <a:endParaRPr lang="en-US" dirty="0"/>
          </a:p>
          <a:p>
            <a:pPr marL="914400" lvl="2" indent="0">
              <a:buFont typeface="Source Sans Pro" panose="020B0503030403020204" pitchFamily="34" charset="0"/>
              <a:buNone/>
            </a:pPr>
            <a:endParaRPr lang="en-US" dirty="0"/>
          </a:p>
        </p:txBody>
      </p:sp>
      <p:pic>
        <p:nvPicPr>
          <p:cNvPr id="6" name="Picture 5" descr="A picture containing fire, heat, flame, smoke&#10;&#10;Description automatically generated">
            <a:extLst>
              <a:ext uri="{FF2B5EF4-FFF2-40B4-BE49-F238E27FC236}">
                <a16:creationId xmlns:a16="http://schemas.microsoft.com/office/drawing/2014/main" id="{C8F2AEF4-20B9-6DBE-5280-B5082B11E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103" y="3901123"/>
            <a:ext cx="3271036" cy="2180409"/>
          </a:xfrm>
          <a:prstGeom prst="rect">
            <a:avLst/>
          </a:prstGeom>
        </p:spPr>
      </p:pic>
      <p:pic>
        <p:nvPicPr>
          <p:cNvPr id="8" name="Picture 7" descr="A close-up of a power line&#10;&#10;Description automatically generated with medium confidence">
            <a:extLst>
              <a:ext uri="{FF2B5EF4-FFF2-40B4-BE49-F238E27FC236}">
                <a16:creationId xmlns:a16="http://schemas.microsoft.com/office/drawing/2014/main" id="{E8195552-13DC-BCB5-17D8-BF8B36A19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103" y="1528966"/>
            <a:ext cx="3271036" cy="2453277"/>
          </a:xfrm>
          <a:prstGeom prst="rect">
            <a:avLst/>
          </a:prstGeom>
        </p:spPr>
      </p:pic>
      <p:pic>
        <p:nvPicPr>
          <p:cNvPr id="10" name="Picture 9" descr="A bulldozer in front of a building&#10;&#10;Description automatically generated with low confidence">
            <a:extLst>
              <a:ext uri="{FF2B5EF4-FFF2-40B4-BE49-F238E27FC236}">
                <a16:creationId xmlns:a16="http://schemas.microsoft.com/office/drawing/2014/main" id="{140E346C-F36A-8909-72B3-F83CEE117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641" y="3628255"/>
            <a:ext cx="3879266" cy="2453277"/>
          </a:xfrm>
          <a:prstGeom prst="rect">
            <a:avLst/>
          </a:prstGeom>
        </p:spPr>
      </p:pic>
      <p:pic>
        <p:nvPicPr>
          <p:cNvPr id="12" name="Picture 11" descr="A picture containing person, hand, outdoor, holding&#10;&#10;Description automatically generated">
            <a:extLst>
              <a:ext uri="{FF2B5EF4-FFF2-40B4-BE49-F238E27FC236}">
                <a16:creationId xmlns:a16="http://schemas.microsoft.com/office/drawing/2014/main" id="{1F3FEF9D-50F7-E03F-F805-91F1D0D2F781}"/>
              </a:ext>
            </a:extLst>
          </p:cNvPr>
          <p:cNvPicPr>
            <a:picLocks noChangeAspect="1"/>
          </p:cNvPicPr>
          <p:nvPr/>
        </p:nvPicPr>
        <p:blipFill rotWithShape="1">
          <a:blip r:embed="rId5">
            <a:extLst>
              <a:ext uri="{28A0092B-C50C-407E-A947-70E740481C1C}">
                <a14:useLocalDpi xmlns:a14="http://schemas.microsoft.com/office/drawing/2010/main" val="0"/>
              </a:ext>
            </a:extLst>
          </a:blip>
          <a:srcRect b="7294"/>
          <a:stretch/>
        </p:blipFill>
        <p:spPr>
          <a:xfrm>
            <a:off x="8035639" y="1592931"/>
            <a:ext cx="3879267" cy="2389312"/>
          </a:xfrm>
          <a:prstGeom prst="rect">
            <a:avLst/>
          </a:prstGeom>
        </p:spPr>
      </p:pic>
    </p:spTree>
    <p:extLst>
      <p:ext uri="{BB962C8B-B14F-4D97-AF65-F5344CB8AC3E}">
        <p14:creationId xmlns:p14="http://schemas.microsoft.com/office/powerpoint/2010/main" val="3730606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letter, screenshot, font&#10;&#10;Description automatically generated">
            <a:extLst>
              <a:ext uri="{FF2B5EF4-FFF2-40B4-BE49-F238E27FC236}">
                <a16:creationId xmlns:a16="http://schemas.microsoft.com/office/drawing/2014/main" id="{D3B17AD9-4530-F259-1FE5-DAE3C8778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546" y="2238375"/>
            <a:ext cx="2649682" cy="3429000"/>
          </a:xfrm>
          <a:prstGeom prst="rect">
            <a:avLst/>
          </a:prstGeom>
        </p:spPr>
      </p:pic>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Education and Outreach Opportunities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49</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09599" y="1371600"/>
            <a:ext cx="6105525" cy="480060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lvl="1"/>
            <a:endParaRPr lang="en-US"/>
          </a:p>
          <a:p>
            <a:pPr lvl="2"/>
            <a:endParaRPr lang="en-US"/>
          </a:p>
          <a:p>
            <a:pPr marL="914400" lvl="2" indent="0">
              <a:buNone/>
            </a:pPr>
            <a:endParaRPr lang="en-US"/>
          </a:p>
        </p:txBody>
      </p:sp>
      <p:sp>
        <p:nvSpPr>
          <p:cNvPr id="3" name="Content Placeholder 3">
            <a:extLst>
              <a:ext uri="{FF2B5EF4-FFF2-40B4-BE49-F238E27FC236}">
                <a16:creationId xmlns:a16="http://schemas.microsoft.com/office/drawing/2014/main" id="{5A6B6839-0921-9DE7-703C-B42128F70F4C}"/>
              </a:ext>
            </a:extLst>
          </p:cNvPr>
          <p:cNvSpPr txBox="1">
            <a:spLocks/>
          </p:cNvSpPr>
          <p:nvPr/>
        </p:nvSpPr>
        <p:spPr>
          <a:xfrm>
            <a:off x="361950" y="5931766"/>
            <a:ext cx="11468100" cy="6000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Source Sans Pro" panose="020B0503030403020204" pitchFamily="34" charset="0"/>
              <a:buChar char="—"/>
              <a:defRPr sz="2000" kern="1200">
                <a:solidFill>
                  <a:schemeClr val="tx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1800">
                <a:effectLst/>
                <a:latin typeface="Arial" panose="020B0604020202020204" pitchFamily="34" charset="0"/>
                <a:ea typeface="Times New Roman" panose="02020603050405020304" pitchFamily="18" charset="0"/>
                <a:cs typeface="Times New Roman" panose="02020603050405020304" pitchFamily="18" charset="0"/>
              </a:rPr>
              <a:t>Due to the potential environmental impacts of improper end-of-life tire management, it is important to have a dedicated education and outreach program that targets both tire retailers as well as the customers who purchase or replace them.</a:t>
            </a:r>
            <a:endParaRPr lang="en-US"/>
          </a:p>
        </p:txBody>
      </p:sp>
      <p:pic>
        <p:nvPicPr>
          <p:cNvPr id="7" name="Picture 6" descr="A close-up of a fact sheet&#10;&#10;Description automatically generated with low confidence">
            <a:extLst>
              <a:ext uri="{FF2B5EF4-FFF2-40B4-BE49-F238E27FC236}">
                <a16:creationId xmlns:a16="http://schemas.microsoft.com/office/drawing/2014/main" id="{E856B6D7-528E-A804-CCDC-711D36250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3974" y="1373909"/>
            <a:ext cx="2913370" cy="3769614"/>
          </a:xfrm>
          <a:prstGeom prst="rect">
            <a:avLst/>
          </a:prstGeom>
        </p:spPr>
      </p:pic>
      <p:pic>
        <p:nvPicPr>
          <p:cNvPr id="11" name="Picture 10" descr="A screenshot of a computer&#10;&#10;Description automatically generated with low confidence">
            <a:extLst>
              <a:ext uri="{FF2B5EF4-FFF2-40B4-BE49-F238E27FC236}">
                <a16:creationId xmlns:a16="http://schemas.microsoft.com/office/drawing/2014/main" id="{C34ED053-BC2C-62C9-B429-C2CB0815F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1" y="1227570"/>
            <a:ext cx="8263145" cy="4619625"/>
          </a:xfrm>
          <a:prstGeom prst="rect">
            <a:avLst/>
          </a:prstGeom>
        </p:spPr>
      </p:pic>
    </p:spTree>
    <p:extLst>
      <p:ext uri="{BB962C8B-B14F-4D97-AF65-F5344CB8AC3E}">
        <p14:creationId xmlns:p14="http://schemas.microsoft.com/office/powerpoint/2010/main" val="315744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369F-6D88-2B08-47BD-D7587D0A1A4A}"/>
              </a:ext>
            </a:extLst>
          </p:cNvPr>
          <p:cNvSpPr>
            <a:spLocks noGrp="1"/>
          </p:cNvSpPr>
          <p:nvPr>
            <p:ph type="title"/>
          </p:nvPr>
        </p:nvSpPr>
        <p:spPr/>
        <p:txBody>
          <a:bodyPr/>
          <a:lstStyle/>
          <a:p>
            <a:r>
              <a:rPr lang="en-US">
                <a:ea typeface="Source Sans Pro"/>
              </a:rPr>
              <a:t>Purpose of Taskforce and Plan Update</a:t>
            </a:r>
            <a:endParaRPr lang="en-US"/>
          </a:p>
        </p:txBody>
      </p:sp>
      <p:sp>
        <p:nvSpPr>
          <p:cNvPr id="3" name="Content Placeholder 2">
            <a:extLst>
              <a:ext uri="{FF2B5EF4-FFF2-40B4-BE49-F238E27FC236}">
                <a16:creationId xmlns:a16="http://schemas.microsoft.com/office/drawing/2014/main" id="{0A235608-14A7-5F65-6C13-61B7FABDCB82}"/>
              </a:ext>
            </a:extLst>
          </p:cNvPr>
          <p:cNvSpPr>
            <a:spLocks noGrp="1"/>
          </p:cNvSpPr>
          <p:nvPr>
            <p:ph idx="11"/>
          </p:nvPr>
        </p:nvSpPr>
        <p:spPr/>
        <p:txBody>
          <a:bodyPr vert="horz" lIns="91440" tIns="45720" rIns="91440" bIns="45720" rtlCol="0" anchor="t">
            <a:normAutofit/>
          </a:bodyPr>
          <a:lstStyle/>
          <a:p>
            <a:r>
              <a:rPr lang="en-US">
                <a:ea typeface="+mn-lt"/>
                <a:cs typeface="+mn-lt"/>
              </a:rPr>
              <a:t>State law mandates an Integrated Solid Waste Management Plan with regular updates and convening this Taskforce </a:t>
            </a:r>
            <a:r>
              <a:rPr lang="en-US" sz="2400">
                <a:ea typeface="+mn-lt"/>
                <a:cs typeface="+mn-lt"/>
              </a:rPr>
              <a:t>(HRS Chapter 342G)</a:t>
            </a:r>
            <a:endParaRPr lang="en-US">
              <a:ea typeface="Source Sans Pro"/>
            </a:endParaRPr>
          </a:p>
          <a:p>
            <a:pPr lvl="1"/>
            <a:r>
              <a:rPr lang="en-US" i="1">
                <a:ea typeface="Source Sans Pro"/>
              </a:rPr>
              <a:t>Revise and update material contained in previous plan</a:t>
            </a:r>
          </a:p>
          <a:p>
            <a:pPr lvl="1"/>
            <a:r>
              <a:rPr lang="en-US" i="1">
                <a:ea typeface="Source Sans Pro"/>
              </a:rPr>
              <a:t>With comment from the Taskforce, address other issues of statewide concern regarding integrated solid waste management</a:t>
            </a:r>
          </a:p>
          <a:p>
            <a:pPr>
              <a:buFont typeface="Arial" panose="05000000000000000000" pitchFamily="2" charset="2"/>
              <a:buChar char="•"/>
            </a:pPr>
            <a:r>
              <a:rPr lang="en-US">
                <a:ea typeface="Source Sans Pro"/>
              </a:rPr>
              <a:t>Expectation of the Taskforce regarding potential solid waste solutions </a:t>
            </a:r>
          </a:p>
          <a:p>
            <a:pPr>
              <a:buFont typeface="Arial" panose="05000000000000000000" pitchFamily="2" charset="2"/>
              <a:buChar char="•"/>
            </a:pPr>
            <a:r>
              <a:rPr lang="en-US">
                <a:ea typeface="Source Sans Pro"/>
              </a:rPr>
              <a:t>Recommendations from the Taskforce</a:t>
            </a:r>
          </a:p>
        </p:txBody>
      </p:sp>
      <p:sp>
        <p:nvSpPr>
          <p:cNvPr id="4" name="Slide Number Placeholder 3">
            <a:extLst>
              <a:ext uri="{FF2B5EF4-FFF2-40B4-BE49-F238E27FC236}">
                <a16:creationId xmlns:a16="http://schemas.microsoft.com/office/drawing/2014/main" id="{98D26475-E438-675A-A771-13330D3E26F3}"/>
              </a:ext>
            </a:extLst>
          </p:cNvPr>
          <p:cNvSpPr>
            <a:spLocks noGrp="1"/>
          </p:cNvSpPr>
          <p:nvPr>
            <p:ph type="sldNum" sz="quarter" idx="4"/>
          </p:nvPr>
        </p:nvSpPr>
        <p:spPr/>
        <p:txBody>
          <a:bodyPr/>
          <a:lstStyle/>
          <a:p>
            <a:fld id="{A15C5EC1-1BEF-49A0-A8DA-B672C63EDCC2}" type="slidenum">
              <a:rPr lang="en-US" smtClean="0"/>
              <a:pPr/>
              <a:t>5</a:t>
            </a:fld>
            <a:endParaRPr lang="en-US"/>
          </a:p>
        </p:txBody>
      </p:sp>
      <p:pic>
        <p:nvPicPr>
          <p:cNvPr id="7" name="Picture 6" descr="A picture containing text, ceramic ware, porcelain&#10;&#10;Description automatically generated">
            <a:extLst>
              <a:ext uri="{FF2B5EF4-FFF2-40B4-BE49-F238E27FC236}">
                <a16:creationId xmlns:a16="http://schemas.microsoft.com/office/drawing/2014/main" id="{1C7893A6-F1B2-310D-DE24-B28A6F0CA8FB}"/>
              </a:ext>
            </a:extLst>
          </p:cNvPr>
          <p:cNvPicPr>
            <a:picLocks noChangeAspect="1"/>
          </p:cNvPicPr>
          <p:nvPr/>
        </p:nvPicPr>
        <p:blipFill>
          <a:blip r:embed="rId2"/>
          <a:stretch>
            <a:fillRect/>
          </a:stretch>
        </p:blipFill>
        <p:spPr>
          <a:xfrm>
            <a:off x="9258300" y="3955801"/>
            <a:ext cx="2103120" cy="2103120"/>
          </a:xfrm>
          <a:prstGeom prst="rect">
            <a:avLst/>
          </a:prstGeom>
        </p:spPr>
      </p:pic>
      <p:pic>
        <p:nvPicPr>
          <p:cNvPr id="5" name="Picture 4" descr="A picture containing design, graphic design, graphics, screenshot&#10;&#10;Description automatically generated">
            <a:extLst>
              <a:ext uri="{FF2B5EF4-FFF2-40B4-BE49-F238E27FC236}">
                <a16:creationId xmlns:a16="http://schemas.microsoft.com/office/drawing/2014/main" id="{75B391CA-8DD7-958C-1833-5C1F61EC8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425" y="969230"/>
            <a:ext cx="1254446" cy="236254"/>
          </a:xfrm>
          <a:prstGeom prst="rect">
            <a:avLst/>
          </a:prstGeom>
        </p:spPr>
      </p:pic>
    </p:spTree>
    <p:extLst>
      <p:ext uri="{BB962C8B-B14F-4D97-AF65-F5344CB8AC3E}">
        <p14:creationId xmlns:p14="http://schemas.microsoft.com/office/powerpoint/2010/main" val="3054867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Education and Outreach Opportunities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50</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09599" y="1371600"/>
            <a:ext cx="6105525" cy="480060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lvl="1"/>
            <a:endParaRPr lang="en-US"/>
          </a:p>
          <a:p>
            <a:pPr lvl="2"/>
            <a:endParaRPr lang="en-US"/>
          </a:p>
          <a:p>
            <a:pPr marL="914400" lvl="2" indent="0">
              <a:buNone/>
            </a:pPr>
            <a:endParaRPr lang="en-US"/>
          </a:p>
        </p:txBody>
      </p:sp>
      <p:sp>
        <p:nvSpPr>
          <p:cNvPr id="3" name="Content Placeholder: Left Column">
            <a:extLst>
              <a:ext uri="{FF2B5EF4-FFF2-40B4-BE49-F238E27FC236}">
                <a16:creationId xmlns:a16="http://schemas.microsoft.com/office/drawing/2014/main" id="{529AAE42-5DEF-11D8-1B0F-2E45CBA5905D}"/>
              </a:ext>
            </a:extLst>
          </p:cNvPr>
          <p:cNvSpPr txBox="1">
            <a:spLocks/>
          </p:cNvSpPr>
          <p:nvPr/>
        </p:nvSpPr>
        <p:spPr>
          <a:xfrm>
            <a:off x="612648" y="1280932"/>
            <a:ext cx="6105525" cy="4800600"/>
          </a:xfrm>
          <a:prstGeom prst="rect">
            <a:avLst/>
          </a:prstGeom>
        </p:spPr>
        <p:txBody>
          <a:bodyPr vert="horz" lIns="91440" tIns="45720" rIns="91440" bIns="45720" numCol="2" rtlCol="0">
            <a:normAutofit fontScale="85000" lnSpcReduction="10000"/>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Source Sans Pro" panose="020B0503030403020204" pitchFamily="34" charset="0"/>
              <a:buChar char="—"/>
              <a:defRPr sz="2000" kern="1200">
                <a:solidFill>
                  <a:schemeClr val="tx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rgbClr val="000000"/>
                </a:solidFill>
              </a:rPr>
              <a:t>State of </a:t>
            </a:r>
            <a:r>
              <a:rPr lang="en-US" sz="2400" b="1" dirty="0" err="1">
                <a:solidFill>
                  <a:srgbClr val="000000"/>
                </a:solidFill>
              </a:rPr>
              <a:t>Hawaiʻi</a:t>
            </a:r>
            <a:r>
              <a:rPr lang="en-US" sz="2400" b="1" dirty="0">
                <a:solidFill>
                  <a:srgbClr val="000000"/>
                </a:solidFill>
              </a:rPr>
              <a:t>:  </a:t>
            </a:r>
          </a:p>
          <a:p>
            <a:pPr>
              <a:defRPr/>
            </a:pPr>
            <a:r>
              <a:rPr lang="en-US" sz="2400" dirty="0">
                <a:solidFill>
                  <a:srgbClr val="000000"/>
                </a:solidFill>
              </a:rPr>
              <a:t>Used Tires Recycling Signage for Retailers</a:t>
            </a:r>
          </a:p>
          <a:p>
            <a:pPr>
              <a:defRPr/>
            </a:pPr>
            <a:r>
              <a:rPr lang="en-US" sz="2400" dirty="0">
                <a:solidFill>
                  <a:srgbClr val="000000"/>
                </a:solidFill>
              </a:rPr>
              <a:t>Illegal Dumping Posters</a:t>
            </a:r>
          </a:p>
          <a:p>
            <a:pPr>
              <a:defRPr/>
            </a:pPr>
            <a:r>
              <a:rPr lang="en-US" sz="2400" dirty="0">
                <a:solidFill>
                  <a:srgbClr val="000000"/>
                </a:solidFill>
              </a:rPr>
              <a:t>Fact Sheet </a:t>
            </a:r>
            <a:r>
              <a:rPr lang="en-US" sz="1900" dirty="0">
                <a:solidFill>
                  <a:srgbClr val="000000"/>
                </a:solidFill>
              </a:rPr>
              <a:t>(How to Manager Your Scrap Tires)</a:t>
            </a:r>
          </a:p>
          <a:p>
            <a:pPr marL="0" indent="0">
              <a:lnSpc>
                <a:spcPct val="120000"/>
              </a:lnSpc>
              <a:buFont typeface="Arial" panose="020B0604020202020204" pitchFamily="34" charset="0"/>
              <a:buNone/>
              <a:defRPr/>
            </a:pPr>
            <a:r>
              <a:rPr lang="en-US" sz="2400" b="1" dirty="0" err="1">
                <a:solidFill>
                  <a:srgbClr val="000000"/>
                </a:solidFill>
              </a:rPr>
              <a:t>Hawaiʻi</a:t>
            </a:r>
            <a:r>
              <a:rPr lang="en-US" sz="2400" b="1" dirty="0">
                <a:solidFill>
                  <a:srgbClr val="000000"/>
                </a:solidFill>
              </a:rPr>
              <a:t> Counties: </a:t>
            </a:r>
          </a:p>
          <a:p>
            <a:pPr>
              <a:defRPr/>
            </a:pPr>
            <a:r>
              <a:rPr lang="en-US" sz="2400" dirty="0">
                <a:solidFill>
                  <a:srgbClr val="000000"/>
                </a:solidFill>
              </a:rPr>
              <a:t>Tire Recycling Educational Program</a:t>
            </a:r>
          </a:p>
          <a:p>
            <a:pPr>
              <a:defRPr/>
            </a:pPr>
            <a:r>
              <a:rPr lang="en-US" sz="2400" dirty="0">
                <a:solidFill>
                  <a:srgbClr val="000000"/>
                </a:solidFill>
              </a:rPr>
              <a:t>Solid Waste Management Education and Awareness Program</a:t>
            </a:r>
          </a:p>
          <a:p>
            <a:pPr>
              <a:defRPr/>
            </a:pPr>
            <a:r>
              <a:rPr lang="en-US" sz="2400" dirty="0">
                <a:solidFill>
                  <a:srgbClr val="000000"/>
                </a:solidFill>
              </a:rPr>
              <a:t>Tire Recycling Web Page </a:t>
            </a:r>
          </a:p>
          <a:p>
            <a:pPr>
              <a:defRPr/>
            </a:pPr>
            <a:endParaRPr lang="en-US" sz="2400" dirty="0">
              <a:solidFill>
                <a:srgbClr val="000000"/>
              </a:solidFill>
              <a:highlight>
                <a:srgbClr val="FFFF00"/>
              </a:highlight>
            </a:endParaRPr>
          </a:p>
          <a:p>
            <a:pPr marL="0" indent="0">
              <a:lnSpc>
                <a:spcPct val="120000"/>
              </a:lnSpc>
              <a:buFont typeface="Arial" panose="020B0604020202020204" pitchFamily="34" charset="0"/>
              <a:buNone/>
              <a:defRPr/>
            </a:pPr>
            <a:r>
              <a:rPr lang="en-US" sz="2400" b="1" dirty="0">
                <a:solidFill>
                  <a:srgbClr val="000000"/>
                </a:solidFill>
              </a:rPr>
              <a:t>State of California:</a:t>
            </a:r>
          </a:p>
          <a:p>
            <a:pPr>
              <a:defRPr/>
            </a:pPr>
            <a:r>
              <a:rPr lang="en-US" sz="2400" dirty="0">
                <a:solidFill>
                  <a:srgbClr val="000000"/>
                </a:solidFill>
              </a:rPr>
              <a:t>Tire Recycling Amnesty Events</a:t>
            </a:r>
          </a:p>
          <a:p>
            <a:pPr>
              <a:defRPr/>
            </a:pPr>
            <a:r>
              <a:rPr lang="en-US" sz="2400" dirty="0">
                <a:solidFill>
                  <a:srgbClr val="000000"/>
                </a:solidFill>
              </a:rPr>
              <a:t>Dedicated Tire Waste Management websites</a:t>
            </a:r>
            <a:endParaRPr lang="en-US" sz="2400" b="1" dirty="0">
              <a:solidFill>
                <a:srgbClr val="000000"/>
              </a:solidFill>
            </a:endParaRPr>
          </a:p>
          <a:p>
            <a:pPr marL="0" indent="0">
              <a:lnSpc>
                <a:spcPct val="120000"/>
              </a:lnSpc>
              <a:buFont typeface="Arial" panose="020B0604020202020204" pitchFamily="34" charset="0"/>
              <a:buNone/>
              <a:defRPr/>
            </a:pPr>
            <a:r>
              <a:rPr lang="en-US" sz="2400" b="1" dirty="0">
                <a:solidFill>
                  <a:srgbClr val="000000"/>
                </a:solidFill>
              </a:rPr>
              <a:t>State of Colorado:</a:t>
            </a:r>
          </a:p>
          <a:p>
            <a:pPr>
              <a:defRPr/>
            </a:pPr>
            <a:r>
              <a:rPr lang="en-US" sz="2400" dirty="0">
                <a:solidFill>
                  <a:srgbClr val="000000"/>
                </a:solidFill>
              </a:rPr>
              <a:t>Waste Tire drop off events</a:t>
            </a:r>
            <a:endParaRPr lang="en-US" sz="2400" b="1" dirty="0">
              <a:solidFill>
                <a:srgbClr val="000000"/>
              </a:solidFill>
            </a:endParaRPr>
          </a:p>
          <a:p>
            <a:pPr marL="0" indent="0">
              <a:lnSpc>
                <a:spcPct val="110000"/>
              </a:lnSpc>
              <a:buFont typeface="Arial" panose="020B0604020202020204" pitchFamily="34" charset="0"/>
              <a:buNone/>
              <a:defRPr/>
            </a:pPr>
            <a:r>
              <a:rPr lang="en-US" sz="2400" b="1" dirty="0">
                <a:solidFill>
                  <a:srgbClr val="000000"/>
                </a:solidFill>
              </a:rPr>
              <a:t>State of Washington: </a:t>
            </a:r>
          </a:p>
          <a:p>
            <a:pPr>
              <a:defRPr/>
            </a:pPr>
            <a:r>
              <a:rPr lang="en-US" sz="2400" dirty="0">
                <a:solidFill>
                  <a:srgbClr val="000000"/>
                </a:solidFill>
              </a:rPr>
              <a:t>Dedicated Tire Waste Management websites </a:t>
            </a:r>
          </a:p>
          <a:p>
            <a:pPr lvl="1"/>
            <a:endParaRPr lang="en-US" dirty="0"/>
          </a:p>
          <a:p>
            <a:pPr lvl="2"/>
            <a:endParaRPr lang="en-US" dirty="0"/>
          </a:p>
          <a:p>
            <a:pPr marL="914400" lvl="2" indent="0">
              <a:buFont typeface="Source Sans Pro" panose="020B0503030403020204" pitchFamily="34" charset="0"/>
              <a:buNone/>
            </a:pPr>
            <a:endParaRPr lang="en-US" dirty="0"/>
          </a:p>
        </p:txBody>
      </p:sp>
      <p:pic>
        <p:nvPicPr>
          <p:cNvPr id="7" name="Picture 6" descr="A poster for a tire recycling event&#10;&#10;Description automatically generated with medium confidence">
            <a:extLst>
              <a:ext uri="{FF2B5EF4-FFF2-40B4-BE49-F238E27FC236}">
                <a16:creationId xmlns:a16="http://schemas.microsoft.com/office/drawing/2014/main" id="{C9DD5BEA-EA9E-ADCE-0012-B9AAAA41C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854" y="1450108"/>
            <a:ext cx="3639128" cy="4912822"/>
          </a:xfrm>
          <a:prstGeom prst="rect">
            <a:avLst/>
          </a:prstGeom>
        </p:spPr>
      </p:pic>
    </p:spTree>
    <p:extLst>
      <p:ext uri="{BB962C8B-B14F-4D97-AF65-F5344CB8AC3E}">
        <p14:creationId xmlns:p14="http://schemas.microsoft.com/office/powerpoint/2010/main" val="3382302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Resource Reduction Alternatives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51</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09599" y="1371600"/>
            <a:ext cx="6105525" cy="480060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lvl="1"/>
            <a:endParaRPr lang="en-US"/>
          </a:p>
          <a:p>
            <a:pPr lvl="2"/>
            <a:endParaRPr lang="en-US"/>
          </a:p>
          <a:p>
            <a:pPr marL="914400" lvl="2" indent="0">
              <a:buNone/>
            </a:pPr>
            <a:endParaRPr lang="en-US"/>
          </a:p>
        </p:txBody>
      </p:sp>
      <p:pic>
        <p:nvPicPr>
          <p:cNvPr id="4" name="Picture 3" descr="A group of people standing around a train&#10;&#10;Description automatically generated with low confidence">
            <a:extLst>
              <a:ext uri="{FF2B5EF4-FFF2-40B4-BE49-F238E27FC236}">
                <a16:creationId xmlns:a16="http://schemas.microsoft.com/office/drawing/2014/main" id="{02C83FAD-F25B-1F9B-6D64-C8C6AA3DB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851" y="1518583"/>
            <a:ext cx="6991350" cy="4653617"/>
          </a:xfrm>
          <a:prstGeom prst="rect">
            <a:avLst/>
          </a:prstGeom>
        </p:spPr>
      </p:pic>
      <p:sp>
        <p:nvSpPr>
          <p:cNvPr id="7" name="Content Placeholder 3">
            <a:extLst>
              <a:ext uri="{FF2B5EF4-FFF2-40B4-BE49-F238E27FC236}">
                <a16:creationId xmlns:a16="http://schemas.microsoft.com/office/drawing/2014/main" id="{88AFB2AF-8C88-008F-D6AE-D4617DC855BA}"/>
              </a:ext>
            </a:extLst>
          </p:cNvPr>
          <p:cNvSpPr txBox="1">
            <a:spLocks/>
          </p:cNvSpPr>
          <p:nvPr/>
        </p:nvSpPr>
        <p:spPr>
          <a:xfrm>
            <a:off x="609600" y="1371600"/>
            <a:ext cx="4219575"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Source Sans Pro" panose="020B0503030403020204" pitchFamily="34" charset="0"/>
              <a:buChar char="—"/>
              <a:defRPr sz="2000" kern="1200">
                <a:solidFill>
                  <a:schemeClr val="tx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effectLst/>
                <a:latin typeface="+mn-lt"/>
                <a:ea typeface="Times New Roman" panose="02020603050405020304" pitchFamily="18" charset="0"/>
                <a:cs typeface="Times New Roman" panose="02020603050405020304" pitchFamily="18" charset="0"/>
              </a:rPr>
              <a:t>In </a:t>
            </a:r>
            <a:r>
              <a:rPr lang="en-CA" err="1">
                <a:effectLst/>
                <a:latin typeface="+mn-lt"/>
                <a:ea typeface="Times New Roman" panose="02020603050405020304" pitchFamily="18" charset="0"/>
                <a:cs typeface="Times New Roman" panose="02020603050405020304" pitchFamily="18" charset="0"/>
              </a:rPr>
              <a:t>Hawai</a:t>
            </a:r>
            <a:r>
              <a:rPr lang="en-US">
                <a:latin typeface="+mn-lt"/>
                <a:cs typeface="Times New Roman" panose="02020603050405020304" pitchFamily="18" charset="0"/>
              </a:rPr>
              <a:t>ʻ</a:t>
            </a:r>
            <a:r>
              <a:rPr lang="en-CA" err="1">
                <a:effectLst/>
                <a:latin typeface="+mn-lt"/>
                <a:ea typeface="Times New Roman" panose="02020603050405020304" pitchFamily="18" charset="0"/>
                <a:cs typeface="Times New Roman" panose="02020603050405020304" pitchFamily="18" charset="0"/>
              </a:rPr>
              <a:t>i</a:t>
            </a:r>
            <a:r>
              <a:rPr lang="en-CA">
                <a:effectLst/>
                <a:latin typeface="+mn-lt"/>
                <a:ea typeface="Times New Roman" panose="02020603050405020304" pitchFamily="18" charset="0"/>
                <a:cs typeface="Times New Roman" panose="02020603050405020304" pitchFamily="18" charset="0"/>
              </a:rPr>
              <a:t>, most transportation occurs through private and commercial passenger vehicles</a:t>
            </a:r>
            <a:endParaRPr lang="en-US">
              <a:latin typeface="+mn-lt"/>
            </a:endParaRPr>
          </a:p>
        </p:txBody>
      </p:sp>
    </p:spTree>
    <p:extLst>
      <p:ext uri="{BB962C8B-B14F-4D97-AF65-F5344CB8AC3E}">
        <p14:creationId xmlns:p14="http://schemas.microsoft.com/office/powerpoint/2010/main" val="4155738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CC4A8A4D-62C5-4117-8C7E-0D853D411D59}"/>
              </a:ext>
            </a:extLst>
          </p:cNvPr>
          <p:cNvSpPr>
            <a:spLocks noGrp="1"/>
          </p:cNvSpPr>
          <p:nvPr>
            <p:ph type="title"/>
          </p:nvPr>
        </p:nvSpPr>
        <p:spPr/>
        <p:txBody>
          <a:bodyPr/>
          <a:lstStyle/>
          <a:p>
            <a:r>
              <a:rPr lang="en-US"/>
              <a:t>Resource Reduction Alternatives</a:t>
            </a:r>
          </a:p>
        </p:txBody>
      </p:sp>
      <p:sp>
        <p:nvSpPr>
          <p:cNvPr id="5" name="Slide Number Placeholder">
            <a:extLst>
              <a:ext uri="{FF2B5EF4-FFF2-40B4-BE49-F238E27FC236}">
                <a16:creationId xmlns:a16="http://schemas.microsoft.com/office/drawing/2014/main" id="{D9AB90EC-41B7-47D7-A4A7-C3086CE630F6}"/>
              </a:ext>
            </a:extLst>
          </p:cNvPr>
          <p:cNvSpPr>
            <a:spLocks noGrp="1"/>
          </p:cNvSpPr>
          <p:nvPr>
            <p:ph type="sldNum" sz="quarter" idx="4"/>
          </p:nvPr>
        </p:nvSpPr>
        <p:spPr/>
        <p:txBody>
          <a:bodyPr/>
          <a:lstStyle/>
          <a:p>
            <a:fld id="{A15C5EC1-1BEF-49A0-A8DA-B672C63EDCC2}" type="slidenum">
              <a:rPr lang="en-US" smtClean="0"/>
              <a:pPr/>
              <a:t>52</a:t>
            </a:fld>
            <a:endParaRPr lang="en-US"/>
          </a:p>
        </p:txBody>
      </p:sp>
      <p:sp>
        <p:nvSpPr>
          <p:cNvPr id="6" name="Content Placeholder: Left Column">
            <a:extLst>
              <a:ext uri="{FF2B5EF4-FFF2-40B4-BE49-F238E27FC236}">
                <a16:creationId xmlns:a16="http://schemas.microsoft.com/office/drawing/2014/main" id="{FA3A64EC-F191-8710-079A-A9BCE628C672}"/>
              </a:ext>
            </a:extLst>
          </p:cNvPr>
          <p:cNvSpPr>
            <a:spLocks noGrp="1"/>
          </p:cNvSpPr>
          <p:nvPr>
            <p:ph idx="1"/>
          </p:nvPr>
        </p:nvSpPr>
        <p:spPr>
          <a:xfrm>
            <a:off x="609599" y="1371600"/>
            <a:ext cx="6105525" cy="4800600"/>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4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endParaRPr>
          </a:p>
          <a:p>
            <a:pPr lvl="1"/>
            <a:endParaRPr lang="en-US"/>
          </a:p>
          <a:p>
            <a:pPr lvl="2"/>
            <a:endParaRPr lang="en-US"/>
          </a:p>
          <a:p>
            <a:pPr marL="914400" lvl="2" indent="0">
              <a:buNone/>
            </a:pPr>
            <a:endParaRPr lang="en-US"/>
          </a:p>
        </p:txBody>
      </p:sp>
      <p:sp>
        <p:nvSpPr>
          <p:cNvPr id="3" name="Content Placeholder: Left Column">
            <a:extLst>
              <a:ext uri="{FF2B5EF4-FFF2-40B4-BE49-F238E27FC236}">
                <a16:creationId xmlns:a16="http://schemas.microsoft.com/office/drawing/2014/main" id="{FC1725B6-0590-4FB6-2B7A-65CF374CFD1A}"/>
              </a:ext>
            </a:extLst>
          </p:cNvPr>
          <p:cNvSpPr txBox="1">
            <a:spLocks/>
          </p:cNvSpPr>
          <p:nvPr/>
        </p:nvSpPr>
        <p:spPr>
          <a:xfrm>
            <a:off x="612648" y="1280932"/>
            <a:ext cx="5557243" cy="48006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800" kern="1200">
                <a:solidFill>
                  <a:schemeClr val="tx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Source Sans Pro" panose="020B0503030403020204" pitchFamily="34" charset="0"/>
              <a:buChar char="—"/>
              <a:defRPr sz="2000" kern="1200">
                <a:solidFill>
                  <a:schemeClr val="tx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400" b="1" dirty="0">
                <a:solidFill>
                  <a:srgbClr val="000000"/>
                </a:solidFill>
              </a:rPr>
              <a:t>State of </a:t>
            </a:r>
            <a:r>
              <a:rPr lang="en-US" sz="2400" b="1" dirty="0" err="1">
                <a:solidFill>
                  <a:srgbClr val="000000"/>
                </a:solidFill>
              </a:rPr>
              <a:t>Hawaiʻi</a:t>
            </a:r>
            <a:r>
              <a:rPr lang="en-US" sz="2400" b="1" dirty="0">
                <a:solidFill>
                  <a:srgbClr val="000000"/>
                </a:solidFill>
              </a:rPr>
              <a:t>:  </a:t>
            </a:r>
          </a:p>
          <a:p>
            <a:pPr>
              <a:defRPr/>
            </a:pPr>
            <a:r>
              <a:rPr lang="en-US" sz="2400" dirty="0">
                <a:solidFill>
                  <a:srgbClr val="000000"/>
                </a:solidFill>
              </a:rPr>
              <a:t>Support public transportation options that reduce the use of personal vehicles for travel</a:t>
            </a:r>
          </a:p>
          <a:p>
            <a:pPr marL="0" indent="0">
              <a:buNone/>
              <a:defRPr/>
            </a:pPr>
            <a:r>
              <a:rPr lang="en-US" sz="2400" b="1" dirty="0" err="1">
                <a:solidFill>
                  <a:srgbClr val="000000"/>
                </a:solidFill>
              </a:rPr>
              <a:t>Hawaiʻi</a:t>
            </a:r>
            <a:r>
              <a:rPr lang="en-US" sz="2400" b="1" dirty="0">
                <a:solidFill>
                  <a:srgbClr val="000000"/>
                </a:solidFill>
              </a:rPr>
              <a:t> Counties: </a:t>
            </a:r>
          </a:p>
          <a:p>
            <a:pPr>
              <a:defRPr/>
            </a:pPr>
            <a:r>
              <a:rPr lang="en-US" sz="2400" dirty="0">
                <a:solidFill>
                  <a:srgbClr val="000000"/>
                </a:solidFill>
              </a:rPr>
              <a:t>Honolulu Authority for Rapid Transportation Light-Rail </a:t>
            </a:r>
          </a:p>
          <a:p>
            <a:pPr marL="0" indent="0">
              <a:buNone/>
              <a:defRPr/>
            </a:pPr>
            <a:r>
              <a:rPr lang="en-US" sz="2400" b="1" dirty="0">
                <a:solidFill>
                  <a:srgbClr val="000000"/>
                </a:solidFill>
              </a:rPr>
              <a:t>Other</a:t>
            </a:r>
          </a:p>
          <a:p>
            <a:pPr>
              <a:defRPr/>
            </a:pPr>
            <a:r>
              <a:rPr lang="en-US" sz="2400" dirty="0">
                <a:solidFill>
                  <a:srgbClr val="000000"/>
                </a:solidFill>
              </a:rPr>
              <a:t>Use of Alternative Transportation Options</a:t>
            </a:r>
          </a:p>
          <a:p>
            <a:pPr>
              <a:defRPr/>
            </a:pPr>
            <a:r>
              <a:rPr lang="en-US" sz="2400" dirty="0">
                <a:solidFill>
                  <a:srgbClr val="000000"/>
                </a:solidFill>
              </a:rPr>
              <a:t>Use of Carbon Black</a:t>
            </a:r>
          </a:p>
          <a:p>
            <a:pPr>
              <a:defRPr/>
            </a:pPr>
            <a:r>
              <a:rPr lang="en-US" sz="2400" dirty="0">
                <a:solidFill>
                  <a:srgbClr val="000000"/>
                </a:solidFill>
              </a:rPr>
              <a:t>Rubber Alternatives </a:t>
            </a:r>
          </a:p>
          <a:p>
            <a:pPr>
              <a:defRPr/>
            </a:pPr>
            <a:endParaRPr lang="en-US" sz="2400" dirty="0">
              <a:solidFill>
                <a:srgbClr val="000000"/>
              </a:solidFill>
            </a:endParaRPr>
          </a:p>
          <a:p>
            <a:pPr lvl="1"/>
            <a:endParaRPr lang="en-US" dirty="0"/>
          </a:p>
          <a:p>
            <a:pPr lvl="2"/>
            <a:endParaRPr lang="en-US" dirty="0"/>
          </a:p>
          <a:p>
            <a:pPr marL="914400" lvl="2" indent="0">
              <a:buFont typeface="Source Sans Pro" panose="020B0503030403020204" pitchFamily="34" charset="0"/>
              <a:buNone/>
            </a:pPr>
            <a:endParaRPr lang="en-US" dirty="0"/>
          </a:p>
        </p:txBody>
      </p:sp>
      <p:pic>
        <p:nvPicPr>
          <p:cNvPr id="7" name="Picture 6" descr="A person riding a scooter on a street&#10;&#10;Description automatically generated with medium confidence">
            <a:extLst>
              <a:ext uri="{FF2B5EF4-FFF2-40B4-BE49-F238E27FC236}">
                <a16:creationId xmlns:a16="http://schemas.microsoft.com/office/drawing/2014/main" id="{7DBCA8B6-389D-C4C1-F821-BA30D56BF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408" y="2021608"/>
            <a:ext cx="5876060" cy="3917374"/>
          </a:xfrm>
          <a:prstGeom prst="rect">
            <a:avLst/>
          </a:prstGeom>
        </p:spPr>
      </p:pic>
    </p:spTree>
    <p:extLst>
      <p:ext uri="{BB962C8B-B14F-4D97-AF65-F5344CB8AC3E}">
        <p14:creationId xmlns:p14="http://schemas.microsoft.com/office/powerpoint/2010/main" val="3378669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Bright ladder against dull ladders">
            <a:extLst>
              <a:ext uri="{FF2B5EF4-FFF2-40B4-BE49-F238E27FC236}">
                <a16:creationId xmlns:a16="http://schemas.microsoft.com/office/drawing/2014/main" id="{EDCB105E-EBD2-F072-11C5-6C06DA46360D}"/>
              </a:ext>
            </a:extLst>
          </p:cNvPr>
          <p:cNvPicPr>
            <a:picLocks noGrp="1" noChangeAspect="1"/>
          </p:cNvPicPr>
          <p:nvPr>
            <p:ph type="pic" sz="quarter" idx="12"/>
          </p:nvPr>
        </p:nvPicPr>
        <p:blipFill>
          <a:blip r:embed="rId2"/>
          <a:srcRect l="12121" r="12121"/>
          <a:stretch/>
        </p:blipFill>
        <p:spPr>
          <a:xfrm>
            <a:off x="1234440" y="1143000"/>
            <a:ext cx="4572000" cy="4526280"/>
          </a:xfrm>
        </p:spPr>
      </p:pic>
      <p:sp>
        <p:nvSpPr>
          <p:cNvPr id="4" name="Content Placeholder 3">
            <a:extLst>
              <a:ext uri="{FF2B5EF4-FFF2-40B4-BE49-F238E27FC236}">
                <a16:creationId xmlns:a16="http://schemas.microsoft.com/office/drawing/2014/main" id="{8CB02DC7-1F53-FCB6-D387-3F4B30855DAF}"/>
              </a:ext>
            </a:extLst>
          </p:cNvPr>
          <p:cNvSpPr>
            <a:spLocks noGrp="1"/>
          </p:cNvSpPr>
          <p:nvPr>
            <p:ph type="body" sz="quarter" idx="13"/>
          </p:nvPr>
        </p:nvSpPr>
        <p:spPr/>
        <p:txBody>
          <a:bodyPr>
            <a:normAutofit/>
          </a:bodyPr>
          <a:lstStyle/>
          <a:p>
            <a:r>
              <a:rPr lang="en-US">
                <a:ea typeface="Source Sans Pro"/>
              </a:rPr>
              <a:t>Share your thoughts on solutions presented. In your opinion, which show most promise? </a:t>
            </a:r>
            <a:endParaRPr lang="en-US"/>
          </a:p>
        </p:txBody>
      </p:sp>
      <p:sp>
        <p:nvSpPr>
          <p:cNvPr id="2" name="Title 1">
            <a:extLst>
              <a:ext uri="{FF2B5EF4-FFF2-40B4-BE49-F238E27FC236}">
                <a16:creationId xmlns:a16="http://schemas.microsoft.com/office/drawing/2014/main" id="{32E439F2-9CAD-EE1D-A57A-841CB5C08956}"/>
              </a:ext>
            </a:extLst>
          </p:cNvPr>
          <p:cNvSpPr>
            <a:spLocks noGrp="1"/>
          </p:cNvSpPr>
          <p:nvPr>
            <p:ph type="title"/>
          </p:nvPr>
        </p:nvSpPr>
        <p:spPr/>
        <p:txBody>
          <a:bodyPr/>
          <a:lstStyle/>
          <a:p>
            <a:r>
              <a:rPr lang="en-US">
                <a:ea typeface="Source Sans Pro"/>
              </a:rPr>
              <a:t>Feedback activity</a:t>
            </a:r>
            <a:endParaRPr lang="en-US"/>
          </a:p>
        </p:txBody>
      </p:sp>
      <p:sp>
        <p:nvSpPr>
          <p:cNvPr id="5" name="Slide Number Placeholder 4">
            <a:extLst>
              <a:ext uri="{FF2B5EF4-FFF2-40B4-BE49-F238E27FC236}">
                <a16:creationId xmlns:a16="http://schemas.microsoft.com/office/drawing/2014/main" id="{7EE060FB-D7F7-155C-856A-F5C0A360DC8A}"/>
              </a:ext>
            </a:extLst>
          </p:cNvPr>
          <p:cNvSpPr>
            <a:spLocks noGrp="1"/>
          </p:cNvSpPr>
          <p:nvPr>
            <p:ph type="sldNum" sz="quarter" idx="4"/>
          </p:nvPr>
        </p:nvSpPr>
        <p:spPr/>
        <p:txBody>
          <a:bodyPr/>
          <a:lstStyle/>
          <a:p>
            <a:fld id="{A15C5EC1-1BEF-49A0-A8DA-B672C63EDCC2}" type="slidenum">
              <a:rPr lang="en-US" smtClean="0"/>
              <a:pPr/>
              <a:t>53</a:t>
            </a:fld>
            <a:endParaRPr lang="en-US"/>
          </a:p>
        </p:txBody>
      </p:sp>
    </p:spTree>
    <p:extLst>
      <p:ext uri="{BB962C8B-B14F-4D97-AF65-F5344CB8AC3E}">
        <p14:creationId xmlns:p14="http://schemas.microsoft.com/office/powerpoint/2010/main" val="29134996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Empty speech bubbles">
            <a:extLst>
              <a:ext uri="{FF2B5EF4-FFF2-40B4-BE49-F238E27FC236}">
                <a16:creationId xmlns:a16="http://schemas.microsoft.com/office/drawing/2014/main" id="{EDCB105E-EBD2-F072-11C5-6C06DA46360D}"/>
              </a:ext>
            </a:extLst>
          </p:cNvPr>
          <p:cNvPicPr>
            <a:picLocks noGrp="1" noChangeAspect="1"/>
          </p:cNvPicPr>
          <p:nvPr>
            <p:ph type="pic" sz="quarter" idx="12"/>
          </p:nvPr>
        </p:nvPicPr>
        <p:blipFill>
          <a:blip r:embed="rId2"/>
          <a:srcRect l="16336" r="16336"/>
          <a:stretch/>
        </p:blipFill>
        <p:spPr/>
      </p:pic>
      <p:sp>
        <p:nvSpPr>
          <p:cNvPr id="4" name="Content Placeholder 3">
            <a:extLst>
              <a:ext uri="{FF2B5EF4-FFF2-40B4-BE49-F238E27FC236}">
                <a16:creationId xmlns:a16="http://schemas.microsoft.com/office/drawing/2014/main" id="{8CB02DC7-1F53-FCB6-D387-3F4B30855DAF}"/>
              </a:ext>
            </a:extLst>
          </p:cNvPr>
          <p:cNvSpPr>
            <a:spLocks noGrp="1"/>
          </p:cNvSpPr>
          <p:nvPr>
            <p:ph type="body" sz="quarter" idx="13"/>
          </p:nvPr>
        </p:nvSpPr>
        <p:spPr/>
        <p:txBody>
          <a:bodyPr>
            <a:normAutofit/>
          </a:bodyPr>
          <a:lstStyle/>
          <a:p>
            <a:r>
              <a:rPr lang="en-US">
                <a:ea typeface="Source Sans Pro"/>
              </a:rPr>
              <a:t>Share your thoughts on materials presented. What solutions would you like to encourage?</a:t>
            </a:r>
            <a:endParaRPr lang="en-US"/>
          </a:p>
        </p:txBody>
      </p:sp>
      <p:sp>
        <p:nvSpPr>
          <p:cNvPr id="2" name="Title 1">
            <a:extLst>
              <a:ext uri="{FF2B5EF4-FFF2-40B4-BE49-F238E27FC236}">
                <a16:creationId xmlns:a16="http://schemas.microsoft.com/office/drawing/2014/main" id="{32E439F2-9CAD-EE1D-A57A-841CB5C08956}"/>
              </a:ext>
            </a:extLst>
          </p:cNvPr>
          <p:cNvSpPr>
            <a:spLocks noGrp="1"/>
          </p:cNvSpPr>
          <p:nvPr>
            <p:ph type="title"/>
          </p:nvPr>
        </p:nvSpPr>
        <p:spPr/>
        <p:txBody>
          <a:bodyPr/>
          <a:lstStyle/>
          <a:p>
            <a:r>
              <a:rPr lang="en-US">
                <a:ea typeface="Source Sans Pro"/>
              </a:rPr>
              <a:t>Public Comment</a:t>
            </a:r>
            <a:endParaRPr lang="en-US"/>
          </a:p>
        </p:txBody>
      </p:sp>
      <p:sp>
        <p:nvSpPr>
          <p:cNvPr id="5" name="Slide Number Placeholder 4">
            <a:extLst>
              <a:ext uri="{FF2B5EF4-FFF2-40B4-BE49-F238E27FC236}">
                <a16:creationId xmlns:a16="http://schemas.microsoft.com/office/drawing/2014/main" id="{7EE060FB-D7F7-155C-856A-F5C0A360DC8A}"/>
              </a:ext>
            </a:extLst>
          </p:cNvPr>
          <p:cNvSpPr>
            <a:spLocks noGrp="1"/>
          </p:cNvSpPr>
          <p:nvPr>
            <p:ph type="sldNum" sz="quarter" idx="4"/>
          </p:nvPr>
        </p:nvSpPr>
        <p:spPr/>
        <p:txBody>
          <a:bodyPr/>
          <a:lstStyle/>
          <a:p>
            <a:fld id="{A15C5EC1-1BEF-49A0-A8DA-B672C63EDCC2}" type="slidenum">
              <a:rPr lang="en-US" smtClean="0"/>
              <a:pPr/>
              <a:t>54</a:t>
            </a:fld>
            <a:endParaRPr lang="en-US"/>
          </a:p>
        </p:txBody>
      </p:sp>
    </p:spTree>
    <p:extLst>
      <p:ext uri="{BB962C8B-B14F-4D97-AF65-F5344CB8AC3E}">
        <p14:creationId xmlns:p14="http://schemas.microsoft.com/office/powerpoint/2010/main" val="2584058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E14B58-52D2-A2BE-C000-59EAFD2920E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316" r="16316"/>
          <a:stretch/>
        </p:blipFill>
        <p:spPr/>
      </p:pic>
      <p:sp>
        <p:nvSpPr>
          <p:cNvPr id="3" name="Text Placeholder: Potential Quote">
            <a:extLst>
              <a:ext uri="{FF2B5EF4-FFF2-40B4-BE49-F238E27FC236}">
                <a16:creationId xmlns:a16="http://schemas.microsoft.com/office/drawing/2014/main" id="{E8B02D69-8508-493B-BADF-C4136B7C95AB}"/>
              </a:ext>
            </a:extLst>
          </p:cNvPr>
          <p:cNvSpPr>
            <a:spLocks noGrp="1"/>
          </p:cNvSpPr>
          <p:nvPr>
            <p:ph type="body" sz="quarter" idx="13"/>
          </p:nvPr>
        </p:nvSpPr>
        <p:spPr/>
        <p:txBody>
          <a:bodyPr/>
          <a:lstStyle/>
          <a:p>
            <a:r>
              <a:rPr lang="en-CA" sz="2800" i="0" dirty="0">
                <a:effectLst/>
                <a:latin typeface="Arial" panose="020B0604020202020204" pitchFamily="34" charset="0"/>
                <a:ea typeface="Times New Roman" panose="02020603050405020304" pitchFamily="18" charset="0"/>
              </a:rPr>
              <a:t>Questions</a:t>
            </a:r>
            <a:endParaRPr lang="en-US" i="0" dirty="0"/>
          </a:p>
        </p:txBody>
      </p:sp>
      <p:sp>
        <p:nvSpPr>
          <p:cNvPr id="4" name="Title Placeholder">
            <a:extLst>
              <a:ext uri="{FF2B5EF4-FFF2-40B4-BE49-F238E27FC236}">
                <a16:creationId xmlns:a16="http://schemas.microsoft.com/office/drawing/2014/main" id="{9BF5DDDB-FCB4-41A3-9319-3ACD96EFFC0E}"/>
              </a:ext>
            </a:extLst>
          </p:cNvPr>
          <p:cNvSpPr>
            <a:spLocks noGrp="1"/>
          </p:cNvSpPr>
          <p:nvPr>
            <p:ph type="title"/>
          </p:nvPr>
        </p:nvSpPr>
        <p:spPr/>
        <p:txBody>
          <a:bodyPr>
            <a:normAutofit/>
          </a:bodyPr>
          <a:lstStyle/>
          <a:p>
            <a:r>
              <a:rPr lang="en-US" sz="2000" dirty="0">
                <a:ea typeface="Source Sans Pro"/>
              </a:rPr>
              <a:t>State of </a:t>
            </a:r>
            <a:r>
              <a:rPr lang="en-US" sz="2000" dirty="0" err="1">
                <a:ea typeface="Source Sans Pro"/>
              </a:rPr>
              <a:t>Hawaiʻi</a:t>
            </a:r>
            <a:r>
              <a:rPr lang="en-US" sz="2000" dirty="0">
                <a:ea typeface="Source Sans Pro"/>
              </a:rPr>
              <a:t> </a:t>
            </a:r>
            <a:br>
              <a:rPr lang="en-US" sz="2000" dirty="0">
                <a:ea typeface="Source Sans Pro"/>
              </a:rPr>
            </a:br>
            <a:r>
              <a:rPr lang="en-US" dirty="0"/>
              <a:t>Integrated Solid Waste Management Plan Update</a:t>
            </a:r>
          </a:p>
        </p:txBody>
      </p:sp>
      <p:sp>
        <p:nvSpPr>
          <p:cNvPr id="5" name="Slide Number Placeholder">
            <a:extLst>
              <a:ext uri="{FF2B5EF4-FFF2-40B4-BE49-F238E27FC236}">
                <a16:creationId xmlns:a16="http://schemas.microsoft.com/office/drawing/2014/main" id="{EF3839DD-A5E0-4D3D-8128-C91404E737E0}"/>
              </a:ext>
            </a:extLst>
          </p:cNvPr>
          <p:cNvSpPr>
            <a:spLocks noGrp="1"/>
          </p:cNvSpPr>
          <p:nvPr>
            <p:ph type="sldNum" sz="quarter" idx="4"/>
          </p:nvPr>
        </p:nvSpPr>
        <p:spPr/>
        <p:txBody>
          <a:bodyPr/>
          <a:lstStyle/>
          <a:p>
            <a:fld id="{A15C5EC1-1BEF-49A0-A8DA-B672C63EDCC2}" type="slidenum">
              <a:rPr lang="en-US" smtClean="0"/>
              <a:pPr/>
              <a:t>55</a:t>
            </a:fld>
            <a:endParaRPr lang="en-US"/>
          </a:p>
        </p:txBody>
      </p:sp>
    </p:spTree>
    <p:extLst>
      <p:ext uri="{BB962C8B-B14F-4D97-AF65-F5344CB8AC3E}">
        <p14:creationId xmlns:p14="http://schemas.microsoft.com/office/powerpoint/2010/main" val="336353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5" descr="Sun with solid fill">
            <a:extLst>
              <a:ext uri="{FF2B5EF4-FFF2-40B4-BE49-F238E27FC236}">
                <a16:creationId xmlns:a16="http://schemas.microsoft.com/office/drawing/2014/main" id="{9C2B4AA7-4979-4744-DFE7-160954C3FE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18730" y="470648"/>
            <a:ext cx="6051176" cy="6051176"/>
          </a:xfrm>
          <a:prstGeom prst="rect">
            <a:avLst/>
          </a:prstGeom>
        </p:spPr>
      </p:pic>
      <p:sp>
        <p:nvSpPr>
          <p:cNvPr id="2" name="Title 1">
            <a:extLst>
              <a:ext uri="{FF2B5EF4-FFF2-40B4-BE49-F238E27FC236}">
                <a16:creationId xmlns:a16="http://schemas.microsoft.com/office/drawing/2014/main" id="{9B67369F-6D88-2B08-47BD-D7587D0A1A4A}"/>
              </a:ext>
            </a:extLst>
          </p:cNvPr>
          <p:cNvSpPr>
            <a:spLocks noGrp="1"/>
          </p:cNvSpPr>
          <p:nvPr>
            <p:ph type="title"/>
          </p:nvPr>
        </p:nvSpPr>
        <p:spPr/>
        <p:txBody>
          <a:bodyPr/>
          <a:lstStyle/>
          <a:p>
            <a:r>
              <a:rPr lang="en-US">
                <a:ea typeface="Source Sans Pro"/>
              </a:rPr>
              <a:t>Sunshine Law </a:t>
            </a:r>
            <a:endParaRPr lang="en-US"/>
          </a:p>
        </p:txBody>
      </p:sp>
      <p:sp>
        <p:nvSpPr>
          <p:cNvPr id="3" name="Content Placeholder 2">
            <a:extLst>
              <a:ext uri="{FF2B5EF4-FFF2-40B4-BE49-F238E27FC236}">
                <a16:creationId xmlns:a16="http://schemas.microsoft.com/office/drawing/2014/main" id="{0A235608-14A7-5F65-6C13-61B7FABDCB82}"/>
              </a:ext>
            </a:extLst>
          </p:cNvPr>
          <p:cNvSpPr>
            <a:spLocks noGrp="1"/>
          </p:cNvSpPr>
          <p:nvPr>
            <p:ph idx="11"/>
          </p:nvPr>
        </p:nvSpPr>
        <p:spPr/>
        <p:txBody>
          <a:bodyPr vert="horz" lIns="91440" tIns="45720" rIns="91440" bIns="45720" rtlCol="0" anchor="t">
            <a:normAutofit/>
          </a:bodyPr>
          <a:lstStyle/>
          <a:p>
            <a:r>
              <a:rPr lang="en-US">
                <a:ea typeface="Source Sans Pro"/>
              </a:rPr>
              <a:t>The Sunshine Law is Hawaiʻi's open meeting law</a:t>
            </a:r>
            <a:endParaRPr lang="en-US">
              <a:highlight>
                <a:srgbClr val="FFFF00"/>
              </a:highlight>
              <a:ea typeface="Source Sans Pro"/>
            </a:endParaRPr>
          </a:p>
          <a:p>
            <a:r>
              <a:rPr lang="en-US">
                <a:ea typeface="Source Sans Pro"/>
              </a:rPr>
              <a:t>The purpose is to help ensure the public can meaningfully  participate in the government processes, such as this plan revision</a:t>
            </a:r>
            <a:endParaRPr lang="en-US"/>
          </a:p>
          <a:p>
            <a:r>
              <a:rPr lang="en-US">
                <a:ea typeface="Source Sans Pro"/>
              </a:rPr>
              <a:t>All ISWMP Taskforce meetings are open to the public, and will follow the State's Sunshine Law</a:t>
            </a:r>
            <a:endParaRPr lang="en-US"/>
          </a:p>
          <a:p>
            <a:r>
              <a:rPr lang="en-US">
                <a:ea typeface="Source Sans Pro"/>
              </a:rPr>
              <a:t>NOTE to Taskforce: Discussion on Taskforce business outside the public meeting is prohibited. This includes in-person communications as well as phone, email, and social media communications</a:t>
            </a:r>
            <a:endParaRPr lang="en-US"/>
          </a:p>
          <a:p>
            <a:pPr marL="6629400" lvl="2" indent="0">
              <a:buNone/>
            </a:pPr>
            <a:endParaRPr lang="en-US" sz="2400"/>
          </a:p>
        </p:txBody>
      </p:sp>
      <p:sp>
        <p:nvSpPr>
          <p:cNvPr id="4" name="Slide Number Placeholder 3">
            <a:extLst>
              <a:ext uri="{FF2B5EF4-FFF2-40B4-BE49-F238E27FC236}">
                <a16:creationId xmlns:a16="http://schemas.microsoft.com/office/drawing/2014/main" id="{98D26475-E438-675A-A771-13330D3E26F3}"/>
              </a:ext>
            </a:extLst>
          </p:cNvPr>
          <p:cNvSpPr>
            <a:spLocks noGrp="1"/>
          </p:cNvSpPr>
          <p:nvPr>
            <p:ph type="sldNum" sz="quarter" idx="4"/>
          </p:nvPr>
        </p:nvSpPr>
        <p:spPr/>
        <p:txBody>
          <a:bodyPr/>
          <a:lstStyle/>
          <a:p>
            <a:fld id="{A15C5EC1-1BEF-49A0-A8DA-B672C63EDCC2}" type="slidenum">
              <a:rPr lang="en-US" smtClean="0"/>
              <a:pPr/>
              <a:t>6</a:t>
            </a:fld>
            <a:endParaRPr lang="en-US"/>
          </a:p>
        </p:txBody>
      </p:sp>
      <p:pic>
        <p:nvPicPr>
          <p:cNvPr id="6" name="Picture 5" descr="A picture containing design, graphic design, graphics, screenshot&#10;&#10;Description automatically generated">
            <a:extLst>
              <a:ext uri="{FF2B5EF4-FFF2-40B4-BE49-F238E27FC236}">
                <a16:creationId xmlns:a16="http://schemas.microsoft.com/office/drawing/2014/main" id="{FE649E37-B2AC-992C-EC17-9C977E4A4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4425" y="969230"/>
            <a:ext cx="1254446" cy="236254"/>
          </a:xfrm>
          <a:prstGeom prst="rect">
            <a:avLst/>
          </a:prstGeom>
        </p:spPr>
      </p:pic>
    </p:spTree>
    <p:extLst>
      <p:ext uri="{BB962C8B-B14F-4D97-AF65-F5344CB8AC3E}">
        <p14:creationId xmlns:p14="http://schemas.microsoft.com/office/powerpoint/2010/main" val="425048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1DE1-0732-AFB6-FC4A-BDE606236032}"/>
              </a:ext>
            </a:extLst>
          </p:cNvPr>
          <p:cNvSpPr>
            <a:spLocks noGrp="1"/>
          </p:cNvSpPr>
          <p:nvPr>
            <p:ph type="title"/>
          </p:nvPr>
        </p:nvSpPr>
        <p:spPr/>
        <p:txBody>
          <a:bodyPr/>
          <a:lstStyle/>
          <a:p>
            <a:r>
              <a:rPr lang="en-US">
                <a:ea typeface="Source Sans Pro"/>
              </a:rPr>
              <a:t>Meeting Ground Rules</a:t>
            </a:r>
          </a:p>
        </p:txBody>
      </p:sp>
      <p:sp>
        <p:nvSpPr>
          <p:cNvPr id="3" name="Content Placeholder 2">
            <a:extLst>
              <a:ext uri="{FF2B5EF4-FFF2-40B4-BE49-F238E27FC236}">
                <a16:creationId xmlns:a16="http://schemas.microsoft.com/office/drawing/2014/main" id="{3B503347-9253-7CFB-49B1-657CF51D6D3F}"/>
              </a:ext>
            </a:extLst>
          </p:cNvPr>
          <p:cNvSpPr>
            <a:spLocks noGrp="1"/>
          </p:cNvSpPr>
          <p:nvPr>
            <p:ph idx="11"/>
          </p:nvPr>
        </p:nvSpPr>
        <p:spPr>
          <a:xfrm>
            <a:off x="388620" y="1641107"/>
            <a:ext cx="10972800" cy="4800600"/>
          </a:xfrm>
        </p:spPr>
        <p:txBody>
          <a:bodyPr vert="horz" lIns="91440" tIns="45720" rIns="91440" bIns="45720" rtlCol="0" anchor="t">
            <a:normAutofit/>
          </a:bodyPr>
          <a:lstStyle/>
          <a:p>
            <a:r>
              <a:rPr lang="en-US">
                <a:ea typeface="Source Sans Pro"/>
              </a:rPr>
              <a:t>Acknowledge the contributions of others</a:t>
            </a:r>
          </a:p>
          <a:p>
            <a:r>
              <a:rPr lang="en-US">
                <a:ea typeface="Source Sans Pro"/>
              </a:rPr>
              <a:t>Raise hand to speak</a:t>
            </a:r>
          </a:p>
          <a:p>
            <a:r>
              <a:rPr lang="en-US">
                <a:ea typeface="Source Sans Pro"/>
              </a:rPr>
              <a:t>Mic off, unless speaking</a:t>
            </a:r>
          </a:p>
          <a:p>
            <a:r>
              <a:rPr lang="en-US">
                <a:ea typeface="Source Sans Pro"/>
              </a:rPr>
              <a:t>Engage with an open mind</a:t>
            </a:r>
            <a:endParaRPr lang="en-US"/>
          </a:p>
          <a:p>
            <a:r>
              <a:rPr lang="en-US">
                <a:ea typeface="Source Sans Pro"/>
              </a:rPr>
              <a:t>Listen, then respond</a:t>
            </a:r>
          </a:p>
          <a:p>
            <a:r>
              <a:rPr lang="en-US">
                <a:ea typeface="Source Sans Pro"/>
              </a:rPr>
              <a:t>Respect others and their ideas</a:t>
            </a:r>
          </a:p>
          <a:p>
            <a:pPr marL="0" indent="0">
              <a:buNone/>
            </a:pPr>
            <a:endParaRPr lang="en-US">
              <a:ea typeface="Source Sans Pro"/>
            </a:endParaRPr>
          </a:p>
          <a:p>
            <a:endParaRPr lang="en-US"/>
          </a:p>
        </p:txBody>
      </p:sp>
      <p:sp>
        <p:nvSpPr>
          <p:cNvPr id="4" name="Slide Number Placeholder 3">
            <a:extLst>
              <a:ext uri="{FF2B5EF4-FFF2-40B4-BE49-F238E27FC236}">
                <a16:creationId xmlns:a16="http://schemas.microsoft.com/office/drawing/2014/main" id="{65A0D2FC-1C3C-D52F-7EEB-3A7EBC759552}"/>
              </a:ext>
            </a:extLst>
          </p:cNvPr>
          <p:cNvSpPr>
            <a:spLocks noGrp="1"/>
          </p:cNvSpPr>
          <p:nvPr>
            <p:ph type="sldNum" sz="quarter" idx="4"/>
          </p:nvPr>
        </p:nvSpPr>
        <p:spPr/>
        <p:txBody>
          <a:bodyPr/>
          <a:lstStyle/>
          <a:p>
            <a:fld id="{A15C5EC1-1BEF-49A0-A8DA-B672C63EDCC2}" type="slidenum">
              <a:rPr lang="en-US" smtClean="0"/>
              <a:pPr/>
              <a:t>7</a:t>
            </a:fld>
            <a:endParaRPr lang="en-US"/>
          </a:p>
        </p:txBody>
      </p:sp>
      <p:pic>
        <p:nvPicPr>
          <p:cNvPr id="6" name="Picture 6">
            <a:extLst>
              <a:ext uri="{FF2B5EF4-FFF2-40B4-BE49-F238E27FC236}">
                <a16:creationId xmlns:a16="http://schemas.microsoft.com/office/drawing/2014/main" id="{307B6CDC-B469-1FB9-5519-40F7BA4A33F1}"/>
              </a:ext>
            </a:extLst>
          </p:cNvPr>
          <p:cNvPicPr>
            <a:picLocks noChangeAspect="1"/>
          </p:cNvPicPr>
          <p:nvPr/>
        </p:nvPicPr>
        <p:blipFill rotWithShape="1">
          <a:blip r:embed="rId2"/>
          <a:srcRect l="7591" r="-146" b="308"/>
          <a:stretch/>
        </p:blipFill>
        <p:spPr>
          <a:xfrm>
            <a:off x="5529095" y="2330267"/>
            <a:ext cx="6274285" cy="3204450"/>
          </a:xfrm>
          <a:prstGeom prst="rect">
            <a:avLst/>
          </a:prstGeom>
        </p:spPr>
      </p:pic>
      <p:pic>
        <p:nvPicPr>
          <p:cNvPr id="5" name="Picture 4" descr="A picture containing design, graphic design, graphics, screenshot&#10;&#10;Description automatically generated">
            <a:extLst>
              <a:ext uri="{FF2B5EF4-FFF2-40B4-BE49-F238E27FC236}">
                <a16:creationId xmlns:a16="http://schemas.microsoft.com/office/drawing/2014/main" id="{C6708B8C-8D2E-2F12-D033-8E2D509557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425" y="969230"/>
            <a:ext cx="1254446" cy="236254"/>
          </a:xfrm>
          <a:prstGeom prst="rect">
            <a:avLst/>
          </a:prstGeom>
        </p:spPr>
      </p:pic>
    </p:spTree>
    <p:extLst>
      <p:ext uri="{BB962C8B-B14F-4D97-AF65-F5344CB8AC3E}">
        <p14:creationId xmlns:p14="http://schemas.microsoft.com/office/powerpoint/2010/main" val="152724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ouple reading newspaper">
            <a:extLst>
              <a:ext uri="{FF2B5EF4-FFF2-40B4-BE49-F238E27FC236}">
                <a16:creationId xmlns:a16="http://schemas.microsoft.com/office/drawing/2014/main" id="{69DFE4FA-344E-263F-4435-07B07D5609ED}"/>
              </a:ext>
            </a:extLst>
          </p:cNvPr>
          <p:cNvPicPr>
            <a:picLocks noGrp="1" noChangeAspect="1"/>
          </p:cNvPicPr>
          <p:nvPr>
            <p:ph type="pic" sz="quarter" idx="12"/>
          </p:nvPr>
        </p:nvPicPr>
        <p:blipFill>
          <a:blip r:embed="rId2"/>
          <a:srcRect l="12071" r="12071"/>
          <a:stretch/>
        </p:blipFill>
        <p:spPr/>
      </p:pic>
      <p:sp>
        <p:nvSpPr>
          <p:cNvPr id="6" name="Text Placeholder 5">
            <a:extLst>
              <a:ext uri="{FF2B5EF4-FFF2-40B4-BE49-F238E27FC236}">
                <a16:creationId xmlns:a16="http://schemas.microsoft.com/office/drawing/2014/main" id="{E301A8EF-9F3A-AB64-02B2-026CFE6B3533}"/>
              </a:ext>
            </a:extLst>
          </p:cNvPr>
          <p:cNvSpPr>
            <a:spLocks noGrp="1"/>
          </p:cNvSpPr>
          <p:nvPr>
            <p:ph type="body" sz="quarter" idx="13"/>
          </p:nvPr>
        </p:nvSpPr>
        <p:spPr>
          <a:xfrm>
            <a:off x="6345044" y="347547"/>
            <a:ext cx="5313556" cy="3310053"/>
          </a:xfrm>
        </p:spPr>
        <p:txBody>
          <a:bodyPr>
            <a:normAutofit/>
          </a:bodyPr>
          <a:lstStyle/>
          <a:p>
            <a:r>
              <a:rPr lang="en-US">
                <a:ea typeface="Source Sans Pro"/>
              </a:rPr>
              <a:t>Imagine you are reading the Star Advertiser 20 years from now. What would the front page say about how we manage tire waste?</a:t>
            </a:r>
            <a:endParaRPr lang="en-US"/>
          </a:p>
        </p:txBody>
      </p:sp>
      <p:sp>
        <p:nvSpPr>
          <p:cNvPr id="2" name="Title 1">
            <a:extLst>
              <a:ext uri="{FF2B5EF4-FFF2-40B4-BE49-F238E27FC236}">
                <a16:creationId xmlns:a16="http://schemas.microsoft.com/office/drawing/2014/main" id="{D9CD6F94-0681-6680-D911-6D9B32E8097C}"/>
              </a:ext>
            </a:extLst>
          </p:cNvPr>
          <p:cNvSpPr>
            <a:spLocks noGrp="1"/>
          </p:cNvSpPr>
          <p:nvPr>
            <p:ph type="title"/>
          </p:nvPr>
        </p:nvSpPr>
        <p:spPr>
          <a:xfrm>
            <a:off x="6372922" y="4276024"/>
            <a:ext cx="5257800" cy="1828800"/>
          </a:xfrm>
        </p:spPr>
        <p:txBody>
          <a:bodyPr/>
          <a:lstStyle/>
          <a:p>
            <a:r>
              <a:rPr lang="en-US">
                <a:ea typeface="Source Sans Pro"/>
              </a:rPr>
              <a:t>Icebreaker – Headliner Exercise</a:t>
            </a:r>
            <a:endParaRPr lang="en-US"/>
          </a:p>
        </p:txBody>
      </p:sp>
      <p:sp>
        <p:nvSpPr>
          <p:cNvPr id="4" name="Slide Number Placeholder 3">
            <a:extLst>
              <a:ext uri="{FF2B5EF4-FFF2-40B4-BE49-F238E27FC236}">
                <a16:creationId xmlns:a16="http://schemas.microsoft.com/office/drawing/2014/main" id="{46084D6D-6F1E-7746-6953-364477D20172}"/>
              </a:ext>
            </a:extLst>
          </p:cNvPr>
          <p:cNvSpPr>
            <a:spLocks noGrp="1"/>
          </p:cNvSpPr>
          <p:nvPr>
            <p:ph type="sldNum" sz="quarter" idx="4"/>
          </p:nvPr>
        </p:nvSpPr>
        <p:spPr/>
        <p:txBody>
          <a:bodyPr/>
          <a:lstStyle/>
          <a:p>
            <a:fld id="{A15C5EC1-1BEF-49A0-A8DA-B672C63EDCC2}" type="slidenum">
              <a:rPr lang="en-US" smtClean="0"/>
              <a:pPr/>
              <a:t>8</a:t>
            </a:fld>
            <a:endParaRPr lang="en-US"/>
          </a:p>
        </p:txBody>
      </p:sp>
    </p:spTree>
    <p:extLst>
      <p:ext uri="{BB962C8B-B14F-4D97-AF65-F5344CB8AC3E}">
        <p14:creationId xmlns:p14="http://schemas.microsoft.com/office/powerpoint/2010/main" val="335026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Section Number">
            <a:extLst>
              <a:ext uri="{FF2B5EF4-FFF2-40B4-BE49-F238E27FC236}">
                <a16:creationId xmlns:a16="http://schemas.microsoft.com/office/drawing/2014/main" id="{5D924D46-A10A-4DE2-B5BF-52596B4027DC}"/>
              </a:ext>
            </a:extLst>
          </p:cNvPr>
          <p:cNvSpPr>
            <a:spLocks noGrp="1"/>
          </p:cNvSpPr>
          <p:nvPr>
            <p:ph type="body" sz="quarter" idx="13"/>
          </p:nvPr>
        </p:nvSpPr>
        <p:spPr>
          <a:xfrm>
            <a:off x="5798499" y="3938778"/>
            <a:ext cx="2503050" cy="425196"/>
          </a:xfrm>
        </p:spPr>
        <p:txBody>
          <a:bodyPr anchor="ctr">
            <a:normAutofit fontScale="85000" lnSpcReduction="20000"/>
          </a:bodyPr>
          <a:lstStyle/>
          <a:p>
            <a:pPr algn="ctr"/>
            <a:r>
              <a:rPr lang="en-US"/>
              <a:t>State &amp; County</a:t>
            </a:r>
          </a:p>
        </p:txBody>
      </p:sp>
      <p:sp>
        <p:nvSpPr>
          <p:cNvPr id="3" name="Title Placeholder">
            <a:extLst>
              <a:ext uri="{FF2B5EF4-FFF2-40B4-BE49-F238E27FC236}">
                <a16:creationId xmlns:a16="http://schemas.microsoft.com/office/drawing/2014/main" id="{C6976DFD-29E1-4485-A05A-0A4C765B111D}"/>
              </a:ext>
            </a:extLst>
          </p:cNvPr>
          <p:cNvSpPr>
            <a:spLocks noGrp="1"/>
          </p:cNvSpPr>
          <p:nvPr>
            <p:ph type="title"/>
          </p:nvPr>
        </p:nvSpPr>
        <p:spPr/>
        <p:txBody>
          <a:bodyPr>
            <a:normAutofit/>
          </a:bodyPr>
          <a:lstStyle/>
          <a:p>
            <a:r>
              <a:rPr lang="en-US"/>
              <a:t>Existing Conditions</a:t>
            </a:r>
          </a:p>
        </p:txBody>
      </p:sp>
      <p:pic>
        <p:nvPicPr>
          <p:cNvPr id="10" name="Picture Placeholder 9" descr="A picture containing outdoor, text, sign, water&#10;&#10;Description automatically generated">
            <a:extLst>
              <a:ext uri="{FF2B5EF4-FFF2-40B4-BE49-F238E27FC236}">
                <a16:creationId xmlns:a16="http://schemas.microsoft.com/office/drawing/2014/main" id="{61D96030-06D5-56A5-7E33-68CA5A456ED8}"/>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209" t="-257" r="13756" b="257"/>
          <a:stretch/>
        </p:blipFill>
        <p:spPr>
          <a:xfrm>
            <a:off x="685800" y="521208"/>
            <a:ext cx="4800601" cy="5330952"/>
          </a:xfrm>
        </p:spPr>
      </p:pic>
      <p:pic>
        <p:nvPicPr>
          <p:cNvPr id="8" name="Picture Placeholder 7" descr="A person touching a button&#10;&#10;Description automatically generated with low confidence">
            <a:extLst>
              <a:ext uri="{FF2B5EF4-FFF2-40B4-BE49-F238E27FC236}">
                <a16:creationId xmlns:a16="http://schemas.microsoft.com/office/drawing/2014/main" id="{6520088D-19C9-E417-2F6E-0D0CE271405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819" r="2819"/>
          <a:stretch>
            <a:fillRect/>
          </a:stretch>
        </p:blipFill>
        <p:spPr/>
      </p:pic>
      <p:sp>
        <p:nvSpPr>
          <p:cNvPr id="6" name="Slide Number Placeholder">
            <a:extLst>
              <a:ext uri="{FF2B5EF4-FFF2-40B4-BE49-F238E27FC236}">
                <a16:creationId xmlns:a16="http://schemas.microsoft.com/office/drawing/2014/main" id="{A30CEBA0-E3B7-4F81-AC5D-FDDE0C045EA6}"/>
              </a:ext>
            </a:extLst>
          </p:cNvPr>
          <p:cNvSpPr>
            <a:spLocks noGrp="1"/>
          </p:cNvSpPr>
          <p:nvPr>
            <p:ph type="sldNum" sz="quarter" idx="4"/>
          </p:nvPr>
        </p:nvSpPr>
        <p:spPr/>
        <p:txBody>
          <a:bodyPr/>
          <a:lstStyle/>
          <a:p>
            <a:fld id="{A15C5EC1-1BEF-49A0-A8DA-B672C63EDCC2}" type="slidenum">
              <a:rPr lang="en-US" smtClean="0"/>
              <a:pPr/>
              <a:t>9</a:t>
            </a:fld>
            <a:endParaRPr lang="en-US"/>
          </a:p>
        </p:txBody>
      </p:sp>
    </p:spTree>
    <p:extLst>
      <p:ext uri="{BB962C8B-B14F-4D97-AF65-F5344CB8AC3E}">
        <p14:creationId xmlns:p14="http://schemas.microsoft.com/office/powerpoint/2010/main" val="3632994583"/>
      </p:ext>
    </p:extLst>
  </p:cSld>
  <p:clrMapOvr>
    <a:masterClrMapping/>
  </p:clrMapOvr>
</p:sld>
</file>

<file path=ppt/theme/theme1.xml><?xml version="1.0" encoding="utf-8"?>
<a:theme xmlns:a="http://schemas.openxmlformats.org/drawingml/2006/main" name="2022 TetraTech Branding">
  <a:themeElements>
    <a:clrScheme name="2022 Tetra Tech Branding - Reorder">
      <a:dk1>
        <a:srgbClr val="747678"/>
      </a:dk1>
      <a:lt1>
        <a:srgbClr val="FFFFFF"/>
      </a:lt1>
      <a:dk2>
        <a:srgbClr val="000000"/>
      </a:dk2>
      <a:lt2>
        <a:srgbClr val="0065BC"/>
      </a:lt2>
      <a:accent1>
        <a:srgbClr val="003478"/>
      </a:accent1>
      <a:accent2>
        <a:srgbClr val="008542"/>
      </a:accent2>
      <a:accent3>
        <a:srgbClr val="007C92"/>
      </a:accent3>
      <a:accent4>
        <a:srgbClr val="6639B7"/>
      </a:accent4>
      <a:accent5>
        <a:srgbClr val="D0103A"/>
      </a:accent5>
      <a:accent6>
        <a:srgbClr val="C84E00"/>
      </a:accent6>
      <a:hlink>
        <a:srgbClr val="0563C1"/>
      </a:hlink>
      <a:folHlink>
        <a:srgbClr val="007C92"/>
      </a:folHlink>
    </a:clrScheme>
    <a:fontScheme name="2022 TetraTech Branding">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ue 90%">
      <a:srgbClr val="0076BB"/>
    </a:custClr>
    <a:custClr name="Blue 80%">
      <a:srgbClr val="008ED4"/>
    </a:custClr>
    <a:custClr name="Blue 70%">
      <a:srgbClr val="349CD9"/>
    </a:custClr>
    <a:custClr name="Blue 60%">
      <a:srgbClr val="5DA9DF"/>
    </a:custClr>
    <a:custClr name="Blue 50%">
      <a:srgbClr val="7CB7E4"/>
    </a:custClr>
    <a:custClr name="Blue 40%">
      <a:srgbClr val="99C5E9"/>
    </a:custClr>
    <a:custClr name="Blue 30%">
      <a:srgbClr val="B3D3EF"/>
    </a:custClr>
    <a:custClr name="Green 90%">
      <a:srgbClr val="009051"/>
    </a:custClr>
    <a:custClr name="Green 80%">
      <a:srgbClr val="299C62"/>
    </a:custClr>
    <a:custClr name="Green 70%">
      <a:srgbClr val="4DA975"/>
    </a:custClr>
    <a:custClr name="Green 60%">
      <a:srgbClr val="69B587"/>
    </a:custClr>
    <a:custClr name="Green 50%">
      <a:srgbClr val="82C19A"/>
    </a:custClr>
    <a:custClr name="Green 40%">
      <a:srgbClr val="9CCDAD"/>
    </a:custClr>
    <a:custClr name="Green 30%">
      <a:srgbClr val="B4D9C1"/>
    </a:custClr>
    <a:custClr name="Teal 90%">
      <a:srgbClr val="008398"/>
    </a:custClr>
    <a:custClr name="Teal 80%">
      <a:srgbClr val="0090A3"/>
    </a:custClr>
    <a:custClr name="Teal 70%">
      <a:srgbClr val="009EAE"/>
    </a:custClr>
    <a:custClr name="Teal 60%">
      <a:srgbClr val="48ABB9"/>
    </a:custClr>
    <a:custClr name="Teal 50%">
      <a:srgbClr val="6CB9C4"/>
    </a:custClr>
    <a:custClr name="Teal 40%">
      <a:srgbClr val="8CC7CF"/>
    </a:custClr>
    <a:custClr name="Teal 30%">
      <a:srgbClr val="A9D4DB"/>
    </a:custClr>
    <a:custClr name="Purple 90%">
      <a:srgbClr val="8650C4"/>
    </a:custClr>
    <a:custClr name="Purple 80%">
      <a:srgbClr val="9463CB"/>
    </a:custClr>
    <a:custClr name="Purple 70%">
      <a:srgbClr val="A376D2"/>
    </a:custClr>
    <a:custClr name="Purple 60%">
      <a:srgbClr val="B089D8"/>
    </a:custClr>
    <a:custClr name="Purple 50%">
      <a:srgbClr val="BD9BDF"/>
    </a:custClr>
    <a:custClr name="Purple 40%">
      <a:srgbClr val="CBAFE5"/>
    </a:custClr>
    <a:custClr name="Purple 30%">
      <a:srgbClr val="D7C2EB"/>
    </a:custClr>
    <a:custClr name="Coral 90%">
      <a:srgbClr val="E33644"/>
    </a:custClr>
    <a:custClr name="Coral 80%">
      <a:srgbClr val="EA5356"/>
    </a:custClr>
    <a:custClr name="Coral 70%">
      <a:srgbClr val="F06C69"/>
    </a:custClr>
    <a:custClr name="Coral 60%">
      <a:srgbClr val="F5827D"/>
    </a:custClr>
    <a:custClr name="Coral 50%">
      <a:srgbClr val="F99791"/>
    </a:custClr>
    <a:custClr name="Coral 40%">
      <a:srgbClr val="FDACA6"/>
    </a:custClr>
    <a:custClr name="Coral 30%">
      <a:srgbClr val="FFC1BB"/>
    </a:custClr>
    <a:custClr name="Orange 90%">
      <a:srgbClr val="CA601B"/>
    </a:custClr>
    <a:custClr name="Orange 80%">
      <a:srgbClr val="D37235"/>
    </a:custClr>
    <a:custClr name="Orange 70%">
      <a:srgbClr val="DB834E"/>
    </a:custClr>
    <a:custClr name="Orange 60%">
      <a:srgbClr val="E39466"/>
    </a:custClr>
    <a:custClr name="Orange 50%">
      <a:srgbClr val="EAA57E"/>
    </a:custClr>
    <a:custClr name="Orange 40%">
      <a:srgbClr val="F0B797"/>
    </a:custClr>
    <a:custClr name="Orange 30%">
      <a:srgbClr val="F5C8AF"/>
    </a:custClr>
    <a:custClr name="Brown 100%">
      <a:srgbClr val="935E3A"/>
    </a:custClr>
    <a:custClr name="Brown 90%">
      <a:srgbClr val="A26F49"/>
    </a:custClr>
    <a:custClr name="Brown 80%">
      <a:srgbClr val="AD7D5B"/>
    </a:custClr>
    <a:custClr name="Brown 70%">
      <a:srgbClr val="B88D6E"/>
    </a:custClr>
    <a:custClr name="Brown 60%">
      <a:srgbClr val="C39C81"/>
    </a:custClr>
    <a:custClr name="Brown 50%">
      <a:srgbClr val="CDAC95"/>
    </a:custClr>
    <a:custClr name="Brown 40%">
      <a:srgbClr val="D7BCA9"/>
    </a:custClr>
    <a:custClr name="Brown 30%">
      <a:srgbClr val="E1CCBE"/>
    </a:custClr>
  </a:custClrLst>
  <a:extLst>
    <a:ext uri="{05A4C25C-085E-4340-85A3-A5531E510DB2}">
      <thm15:themeFamily xmlns:thm15="http://schemas.microsoft.com/office/thememl/2012/main" name="TetraTech_PPT_template.potx  -  Read-Only" id="{FA326ED4-53EC-4A5F-A2C8-A073BD39BCF7}" vid="{8A57E042-40CC-41B8-AF03-9F221E43D2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10BAC61E6331449B2A267E41DD82E6" ma:contentTypeVersion="10" ma:contentTypeDescription="Create a new document." ma:contentTypeScope="" ma:versionID="fa82db93d0d3b1070410bc175b26ecd5">
  <xsd:schema xmlns:xsd="http://www.w3.org/2001/XMLSchema" xmlns:xs="http://www.w3.org/2001/XMLSchema" xmlns:p="http://schemas.microsoft.com/office/2006/metadata/properties" xmlns:ns2="b6fbeefe-375d-4748-bacd-052854ca3dbb" xmlns:ns3="c03326d9-42db-4383-8881-c81a6ae64c22" targetNamespace="http://schemas.microsoft.com/office/2006/metadata/properties" ma:root="true" ma:fieldsID="f59e952b08bb215f504ebb1240ae7401" ns2:_="" ns3:_="">
    <xsd:import namespace="b6fbeefe-375d-4748-bacd-052854ca3dbb"/>
    <xsd:import namespace="c03326d9-42db-4383-8881-c81a6ae64c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fbeefe-375d-4748-bacd-052854ca3d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3326d9-42db-4383-8881-c81a6ae64c2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522565-FBEB-47B9-BD65-C5906FA95895}">
  <ds:schemaRefs>
    <ds:schemaRef ds:uri="http://purl.org/dc/terms/"/>
    <ds:schemaRef ds:uri="http://schemas.openxmlformats.org/package/2006/metadata/core-properties"/>
    <ds:schemaRef ds:uri="b6fbeefe-375d-4748-bacd-052854ca3dbb"/>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8592344-24EE-4CA1-9ED8-218F4C88EBFA}"/>
</file>

<file path=customXml/itemProps3.xml><?xml version="1.0" encoding="utf-8"?>
<ds:datastoreItem xmlns:ds="http://schemas.openxmlformats.org/officeDocument/2006/customXml" ds:itemID="{BA52EEFE-1BF3-4115-B0DF-CED1366C3F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SOAR Template</Template>
  <TotalTime>789</TotalTime>
  <Words>4537</Words>
  <Application>Microsoft Office PowerPoint</Application>
  <PresentationFormat>Widescreen</PresentationFormat>
  <Paragraphs>498</Paragraphs>
  <Slides>55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Calibri</vt:lpstr>
      <vt:lpstr>Franklin Gothic Demi Cond</vt:lpstr>
      <vt:lpstr>Open Sans</vt:lpstr>
      <vt:lpstr>Segoe UI</vt:lpstr>
      <vt:lpstr>Source Sans Pro</vt:lpstr>
      <vt:lpstr>Source Sans Pro SemiBold</vt:lpstr>
      <vt:lpstr>Wingdings</vt:lpstr>
      <vt:lpstr>2022 TetraTech Branding</vt:lpstr>
      <vt:lpstr>Integrated Solid Waste Management Plan Update:  Tire Waste</vt:lpstr>
      <vt:lpstr>Agenda  </vt:lpstr>
      <vt:lpstr>Agenda, cont'd.</vt:lpstr>
      <vt:lpstr>Introductions</vt:lpstr>
      <vt:lpstr>Purpose of Taskforce and Plan Update</vt:lpstr>
      <vt:lpstr>Sunshine Law </vt:lpstr>
      <vt:lpstr>Meeting Ground Rules</vt:lpstr>
      <vt:lpstr>Icebreaker – Headliner Exercise</vt:lpstr>
      <vt:lpstr>Existing Conditions</vt:lpstr>
      <vt:lpstr>Solid Waste Stream Topic: Tires</vt:lpstr>
      <vt:lpstr>Frustration grows, along with eyesore, as walls of dumped tires fill a private road in Nanakuli (hawaiinewsnow.com)</vt:lpstr>
      <vt:lpstr>Tires  – Overview</vt:lpstr>
      <vt:lpstr>Tires  – Overview, cont’d.</vt:lpstr>
      <vt:lpstr>Tires  – Disposal/Recycling Data</vt:lpstr>
      <vt:lpstr>Tires  – Estimated Number of Tires Managed</vt:lpstr>
      <vt:lpstr>State of Hawaiʻi</vt:lpstr>
      <vt:lpstr>State of Hawaiʻi</vt:lpstr>
      <vt:lpstr>County of Hawaiʻi</vt:lpstr>
      <vt:lpstr>County of Hawaiʻi</vt:lpstr>
      <vt:lpstr>City and County of Honolulu</vt:lpstr>
      <vt:lpstr>City and County of Honolulu</vt:lpstr>
      <vt:lpstr>County of Kauaʻi</vt:lpstr>
      <vt:lpstr>County of Kauaʻi</vt:lpstr>
      <vt:lpstr>County of Maui</vt:lpstr>
      <vt:lpstr>County of Maui</vt:lpstr>
      <vt:lpstr>Challenge Identification Activity</vt:lpstr>
      <vt:lpstr>Industry Representative</vt:lpstr>
      <vt:lpstr>Industry Representative</vt:lpstr>
      <vt:lpstr>Potential Solutions Evaluation</vt:lpstr>
      <vt:lpstr>State of California</vt:lpstr>
      <vt:lpstr>State of California</vt:lpstr>
      <vt:lpstr>State of Colorado</vt:lpstr>
      <vt:lpstr>State of Colorado</vt:lpstr>
      <vt:lpstr>State of Washington</vt:lpstr>
      <vt:lpstr>State of Washington</vt:lpstr>
      <vt:lpstr>PowerPoint Presentation</vt:lpstr>
      <vt:lpstr>List of State Tire Fees (as of Jan. 2020)</vt:lpstr>
      <vt:lpstr>What Happens to Used Tires in the U.S. (2022)?</vt:lpstr>
      <vt:lpstr>PowerPoint Presentation</vt:lpstr>
      <vt:lpstr>Potential Solutions</vt:lpstr>
      <vt:lpstr>EPA Waste Hierarchy </vt:lpstr>
      <vt:lpstr>Solid Waste Management Stream: Solution Categories </vt:lpstr>
      <vt:lpstr>Extended Producer Responsibility (EPR)</vt:lpstr>
      <vt:lpstr>Extended Producer Responsibility (EPR)</vt:lpstr>
      <vt:lpstr>Government Programs and Subsidies</vt:lpstr>
      <vt:lpstr>Government Programs and Subsidies</vt:lpstr>
      <vt:lpstr>Free Market Solutions</vt:lpstr>
      <vt:lpstr>Free Market Solutions</vt:lpstr>
      <vt:lpstr>Education and Outreach Opportunities</vt:lpstr>
      <vt:lpstr>Education and Outreach Opportunities</vt:lpstr>
      <vt:lpstr>Resource Reduction Alternatives</vt:lpstr>
      <vt:lpstr>Resource Reduction Alternatives</vt:lpstr>
      <vt:lpstr>Feedback activity</vt:lpstr>
      <vt:lpstr>Public Comment</vt:lpstr>
      <vt:lpstr>State of Hawaiʻi  Integrated Solid Waste Management Plan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Cover: Option 3</dc:title>
  <dc:creator>Daigle, Lee</dc:creator>
  <cp:lastModifiedBy>Ferguson, Christian</cp:lastModifiedBy>
  <cp:revision>28</cp:revision>
  <cp:lastPrinted>2023-05-12T16:33:41Z</cp:lastPrinted>
  <dcterms:created xsi:type="dcterms:W3CDTF">2023-01-19T15:50:19Z</dcterms:created>
  <dcterms:modified xsi:type="dcterms:W3CDTF">2023-05-24T22:02:45Z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0x0101000810BAC61E6331449B2A267E41DD82E6</vt:lpwstr>
  </property>
  <property fmtid="{D5CDD505-2E9C-101B-9397-08002B2CF9AE}" pid="3" name="MediaServiceImageTags">
    <vt:lpwstr/>
  </property>
</Properties>
</file>