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7772400" cy="10693400"/>
  <p:notesSz cx="77724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347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347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347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347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7994" y="484123"/>
            <a:ext cx="1054734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347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3127" y="3532758"/>
            <a:ext cx="6481445" cy="6124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slide" Target="slide11.xml"/><Relationship Id="rId4" Type="http://schemas.openxmlformats.org/officeDocument/2006/relationships/hyperlink" Target="https://www.hawaiinewsnow.com/2019/02/06/building-boom-is-filling-up-oahus-only-landfill-construction-debris-faster-than-expected/" TargetMode="External"/><Relationship Id="rId5" Type="http://schemas.openxmlformats.org/officeDocument/2006/relationships/hyperlink" Target="https://www.staradvertiser.com/2022/10/27/hawaii-news/newswatch/isle-renewable-firm-awarded-1-6m/" TargetMode="External"/><Relationship Id="rId6" Type="http://schemas.openxmlformats.org/officeDocument/2006/relationships/hyperlink" Target="https://mauinow.com/2022/10/26/hawai%CA%BBi-renewable-fuel-firm-receives-1-6m-from-us-department-of-energy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hyperlink" Target="https://www.honolulu.gov/opala/resources/rates-and-data.html" TargetMode="External"/><Relationship Id="rId4" Type="http://schemas.openxmlformats.org/officeDocument/2006/relationships/hyperlink" Target="https://www.honolulu.gov/opala/education/tour-de-trash.html" TargetMode="External"/><Relationship Id="rId5" Type="http://schemas.openxmlformats.org/officeDocument/2006/relationships/hyperlink" Target="https://www.honolulu.gov/opala/recycling/recycling-drop-off-locations.html" TargetMode="External"/><Relationship Id="rId6" Type="http://schemas.openxmlformats.org/officeDocument/2006/relationships/hyperlink" Target="https://health.hawaii.gov/shwb/files/2014/04/constdem2014.pdf" TargetMode="External"/><Relationship Id="rId7" Type="http://schemas.openxmlformats.org/officeDocument/2006/relationships/hyperlink" Target="https://www.honolulu.gov/rep/site/env/envref/envref_docs/SRWG_Meeting_1_Main_Presentation_Slides.pdf" TargetMode="External"/><Relationship Id="rId8" Type="http://schemas.openxmlformats.org/officeDocument/2006/relationships/hyperlink" Target="https://www.gracepacific.com/sites/default/files/Screening-and-Analysis-Procedures-FINAL.pdf" TargetMode="External"/><Relationship Id="rId9" Type="http://schemas.openxmlformats.org/officeDocument/2006/relationships/hyperlink" Target="https://www.honoluluhabitat.org/wp-content/uploads/ReStore-Acceptable-Donation-Guidelines-9-22-21.pdf" TargetMode="External"/><Relationship Id="rId10" Type="http://schemas.openxmlformats.org/officeDocument/2006/relationships/hyperlink" Target="https://manoa.hawaii.edu/sealearning/sites/default/files/Rec_Disp_Guide.pdf" TargetMode="External"/><Relationship Id="rId11" Type="http://schemas.openxmlformats.org/officeDocument/2006/relationships/hyperlink" Target="http://www.lenoxmetals.com/Lenox-Materials-Recycled.html" TargetMode="External"/><Relationship Id="rId12" Type="http://schemas.openxmlformats.org/officeDocument/2006/relationships/hyperlink" Target="https://www.reusehawaii.org/donate-materials" TargetMode="External"/><Relationship Id="rId13" Type="http://schemas.openxmlformats.org/officeDocument/2006/relationships/hyperlink" Target="https://www.reynoldsrecycling.com/procedures/scrap-metal" TargetMode="External"/><Relationship Id="rId14" Type="http://schemas.openxmlformats.org/officeDocument/2006/relationships/hyperlink" Target="http://www.tajiridemolition.com/demolition-excavation.html" TargetMode="External"/><Relationship Id="rId15" Type="http://schemas.openxmlformats.org/officeDocument/2006/relationships/hyperlink" Target="https://www.honolulu.gov/opala/quick-links/waste-drop-off-locations.html" TargetMode="External"/><Relationship Id="rId16" Type="http://schemas.openxmlformats.org/officeDocument/2006/relationships/hyperlink" Target="https://irp.cdn-website.com/4036fbfb/files/uploaded/WOA-Recycling%20Material%20Requirements%202022.pdf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hyperlink" Target="https://www.civilbeat.org/2022/05/the-kauai-landfill-conundrum-could-quickly-become-a-public-health-hazard/" TargetMode="External"/><Relationship Id="rId4" Type="http://schemas.openxmlformats.org/officeDocument/2006/relationships/hyperlink" Target="https://spectrumlocalnews.com/hi/hawaii/news/2022/11/11/what-happens-to-kauai-s-trash-and-recyclables-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hyperlink" Target="https://www.kauai.gov/files/assets/public/v/1/public-works/documents/proof-v2__kauaico_iswmp_update_draft5_final-211103.pdf" TargetMode="External"/><Relationship Id="rId4" Type="http://schemas.openxmlformats.org/officeDocument/2006/relationships/hyperlink" Target="https://www.kauai.gov/Government/Departments-Agencies/Public-Works/Solid-Waste/Recycling/Transfer-Stations" TargetMode="External"/><Relationship Id="rId5" Type="http://schemas.openxmlformats.org/officeDocument/2006/relationships/hyperlink" Target="https://www.kauai.gov/files/assets/public/v/1/oed/documents/2023-24-oed-innovation-grant-rfp.pdf" TargetMode="External"/><Relationship Id="rId6" Type="http://schemas.openxmlformats.org/officeDocument/2006/relationships/hyperlink" Target="https://www.kauai.gov/files/assets/public/v/1/public-works/documents/kauaiwastecharacterizationstudy2017_finalreport.pdf" TargetMode="External"/><Relationship Id="rId7" Type="http://schemas.openxmlformats.org/officeDocument/2006/relationships/hyperlink" Target="https://www.kauai.gov/Government/Departments-Agencies/Public-Works/Solid-Waste/Recycling/Recycling-FAQ" TargetMode="External"/><Relationship Id="rId8" Type="http://schemas.openxmlformats.org/officeDocument/2006/relationships/hyperlink" Target="https://www.kauai.gov/Government/Departments-Agencies/Public-Works/Solid-Waste/Recycling/Reuse" TargetMode="External"/><Relationship Id="rId9" Type="http://schemas.openxmlformats.org/officeDocument/2006/relationships/hyperlink" Target="https://health.hawaii.gov/shwb/files/2014/04/constdem2014.pdf" TargetMode="External"/><Relationship Id="rId10" Type="http://schemas.openxmlformats.org/officeDocument/2006/relationships/hyperlink" Target="https://www.reynoldsrecycling.com/procedures/scrap-metal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hyperlink" Target="https://www.wastetodaymagazine.com/news/hawaii-materials-recycling-maui-construction-demolition/" TargetMode="External"/><Relationship Id="rId4" Type="http://schemas.openxmlformats.org/officeDocument/2006/relationships/hyperlink" Target="https://www.mauinews.com/news/local-news/2018/07/facility-offers-new-option-for-construction-debris/" TargetMode="External"/><Relationship Id="rId5" Type="http://schemas.openxmlformats.org/officeDocument/2006/relationships/hyperlink" Target="https://health.hawaii.gov/shwb/files/2020/01/Maui-Waste-Composition-Final-Report-041112_1.pdf" TargetMode="External"/><Relationship Id="rId6" Type="http://schemas.openxmlformats.org/officeDocument/2006/relationships/hyperlink" Target="https://www.mauicounty.gov/DocumentCenter/View/143722/MCC1625-Building-Code-AdminOrd-5507?bidId" TargetMode="External"/><Relationship Id="rId7" Type="http://schemas.openxmlformats.org/officeDocument/2006/relationships/hyperlink" Target="https://www.mauicounty.gov/DocumentCenter/View/4492/Maui-ISWMP-Chapter-8-FINAL---CD-Debris-2-17-09?bidId" TargetMode="External"/><Relationship Id="rId8" Type="http://schemas.openxmlformats.org/officeDocument/2006/relationships/hyperlink" Target="https://www.mauicounty.gov/1739/Commercial-ConstructionDemo-Waste-Accept#%3A~%3Atext%3DCENTRAL%20MAUI%20LANDFILL%26text%3DFor%20more%20information%20please%20call%20(808)%20280%2D3416" TargetMode="External"/><Relationship Id="rId9" Type="http://schemas.openxmlformats.org/officeDocument/2006/relationships/hyperlink" Target="https://www.mauicounty.gov/DocumentCenter/View/97306/Final-Declaration-Of-Non-Hazardous-Waste-Form" TargetMode="External"/><Relationship Id="rId10" Type="http://schemas.openxmlformats.org/officeDocument/2006/relationships/hyperlink" Target="https://www.mauicounty.gov/Facilities/Facility/Details/253" TargetMode="External"/><Relationship Id="rId11" Type="http://schemas.openxmlformats.org/officeDocument/2006/relationships/hyperlink" Target="https://www.hawaiimaterialsrecycling.com/how-to-recycle" TargetMode="External"/><Relationship Id="rId12" Type="http://schemas.openxmlformats.org/officeDocument/2006/relationships/hyperlink" Target="https://www.hawaiimaterialsrecycling.com/materials-accepted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hyperlink" Target="https://www.mauicounty.gov/BusinessDirectoryii.aspx?ysnShowAll=0&amp;lngNewPage=0&amp;txtLetter&amp;txtZipCode&amp;txtCity&amp;txtState&amp;txtBusinessName&amp;lngBusinessCategoryID=134&amp;txtCustomField1&amp;txtCustomField2&amp;txtCustomField3&amp;txtCustomField4&amp;txtAreaCode" TargetMode="External"/><Relationship Id="rId4" Type="http://schemas.openxmlformats.org/officeDocument/2006/relationships/hyperlink" Target="https://health.hawaii.gov/shwb/files/2014/04/constdem2014.pdf" TargetMode="External"/><Relationship Id="rId5" Type="http://schemas.openxmlformats.org/officeDocument/2006/relationships/hyperlink" Target="https://www.hawaiimaterialsrecycling.com/_files/ugd/82fa24_c00468b49c0c4cd49aed1b067af701aa.pdf" TargetMode="External"/><Relationship Id="rId6" Type="http://schemas.openxmlformats.org/officeDocument/2006/relationships/hyperlink" Target="https://www.reynoldsrecycling.com/procedures/scrap-metal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slide" Target="slide2.xml"/><Relationship Id="rId4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hyperlink" Target="https://www.reusehawaii.org/leadership-team" TargetMode="External"/><Relationship Id="rId4" Type="http://schemas.openxmlformats.org/officeDocument/2006/relationships/hyperlink" Target="https://health.hawaii.gov/shwb/files/2013/06/swmgmpln1.pdf" TargetMode="External"/><Relationship Id="rId5" Type="http://schemas.openxmlformats.org/officeDocument/2006/relationships/hyperlink" Target="https://health.hawaii.gov/shwb/files/2013/07/constdem2013.pdf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hyperlink" Target="https://bigislandtimes.com/stories/612133217-re-use-hawaii-s-deconstruction-manager-once-i-saw-what-re-use-hawaii-did-and-their-mission-i-was-hooked" TargetMode="External"/><Relationship Id="rId4" Type="http://schemas.openxmlformats.org/officeDocument/2006/relationships/hyperlink" Target="https://www.civilbeat.org/2020/01/whats-up-with-hawaiis-garbage-dumps/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hyperlink" Target="https://health.hawaii.gov/shwb/files/2020/01/2008-Hawaii-County-Waste-Comp-CH2MHill.pdf" TargetMode="External"/><Relationship Id="rId4" Type="http://schemas.openxmlformats.org/officeDocument/2006/relationships/hyperlink" Target="https://gis.hawaiicounty.gov/arcgisportal/apps/experiencebuilder/experience/?draft=true&amp;id=644d95e5ed604ef3992f93c8550b483c&amp;page=page_46&amp;views=view_40" TargetMode="External"/><Relationship Id="rId5" Type="http://schemas.openxmlformats.org/officeDocument/2006/relationships/hyperlink" Target="https://records.hawaiicounty.gov/weblink/1/edoc/122975/23-04-19%20Env%20Mgt%20Rules%20of%20Practice%20and%20Procedure%20-%20Final.pdf" TargetMode="External"/><Relationship Id="rId6" Type="http://schemas.openxmlformats.org/officeDocument/2006/relationships/hyperlink" Target="https://www.hawaiizerowaste.org/recycle/scrap-metal/" TargetMode="External"/><Relationship Id="rId7" Type="http://schemas.openxmlformats.org/officeDocument/2006/relationships/hyperlink" Target="https://www.hawaiizerowaste.org/facilities-2/" TargetMode="External"/><Relationship Id="rId8" Type="http://schemas.openxmlformats.org/officeDocument/2006/relationships/hyperlink" Target="https://www.hawaiimaterialsrecycling.com/" TargetMode="External"/><Relationship Id="rId9" Type="http://schemas.openxmlformats.org/officeDocument/2006/relationships/hyperlink" Target="https://hawaiizerowaste.org/site-content/uploads/County-of-Hawai%E2%80%98i-Integrated-Solid-Waste-Management-Plan-Update-20190821-DRAFT.pdf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hyperlink" Target="https://www.hawaiizerowaste.org/facilities-2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slide" Target="slide11.xml"/><Relationship Id="rId4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slide" Target="slide1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MEMO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667512" y="1062177"/>
            <a:ext cx="6438900" cy="6985"/>
          </a:xfrm>
          <a:custGeom>
            <a:avLst/>
            <a:gdLst/>
            <a:ahLst/>
            <a:cxnLst/>
            <a:rect l="l" t="t" r="r" b="b"/>
            <a:pathLst>
              <a:path w="6438900" h="6984">
                <a:moveTo>
                  <a:pt x="6438645" y="0"/>
                </a:moveTo>
                <a:lnTo>
                  <a:pt x="0" y="0"/>
                </a:lnTo>
                <a:lnTo>
                  <a:pt x="0" y="6400"/>
                </a:lnTo>
                <a:lnTo>
                  <a:pt x="6438645" y="6400"/>
                </a:lnTo>
                <a:lnTo>
                  <a:pt x="6438645" y="0"/>
                </a:lnTo>
                <a:close/>
              </a:path>
            </a:pathLst>
          </a:custGeom>
          <a:solidFill>
            <a:srgbClr val="C4BB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79335" y="397611"/>
            <a:ext cx="516255" cy="516890"/>
          </a:xfrm>
          <a:custGeom>
            <a:avLst/>
            <a:gdLst/>
            <a:ahLst/>
            <a:cxnLst/>
            <a:rect l="l" t="t" r="r" b="b"/>
            <a:pathLst>
              <a:path w="516255" h="516890">
                <a:moveTo>
                  <a:pt x="434721" y="314960"/>
                </a:moveTo>
                <a:lnTo>
                  <a:pt x="383273" y="314960"/>
                </a:lnTo>
                <a:lnTo>
                  <a:pt x="380225" y="321170"/>
                </a:lnTo>
                <a:lnTo>
                  <a:pt x="375234" y="326047"/>
                </a:lnTo>
                <a:lnTo>
                  <a:pt x="368808" y="329247"/>
                </a:lnTo>
                <a:lnTo>
                  <a:pt x="361416" y="330390"/>
                </a:lnTo>
                <a:lnTo>
                  <a:pt x="352374" y="328383"/>
                </a:lnTo>
                <a:lnTo>
                  <a:pt x="345008" y="322999"/>
                </a:lnTo>
                <a:lnTo>
                  <a:pt x="340067" y="315201"/>
                </a:lnTo>
                <a:lnTo>
                  <a:pt x="338264" y="305968"/>
                </a:lnTo>
                <a:lnTo>
                  <a:pt x="338264" y="272542"/>
                </a:lnTo>
                <a:lnTo>
                  <a:pt x="424434" y="272542"/>
                </a:lnTo>
                <a:lnTo>
                  <a:pt x="424434" y="224980"/>
                </a:lnTo>
                <a:lnTo>
                  <a:pt x="338264" y="224980"/>
                </a:lnTo>
                <a:lnTo>
                  <a:pt x="338264" y="134988"/>
                </a:lnTo>
                <a:lnTo>
                  <a:pt x="79743" y="134988"/>
                </a:lnTo>
                <a:lnTo>
                  <a:pt x="79743" y="196697"/>
                </a:lnTo>
                <a:lnTo>
                  <a:pt x="176199" y="196697"/>
                </a:lnTo>
                <a:lnTo>
                  <a:pt x="176199" y="353529"/>
                </a:lnTo>
                <a:lnTo>
                  <a:pt x="243090" y="353529"/>
                </a:lnTo>
                <a:lnTo>
                  <a:pt x="243090" y="196697"/>
                </a:lnTo>
                <a:lnTo>
                  <a:pt x="280377" y="196697"/>
                </a:lnTo>
                <a:lnTo>
                  <a:pt x="280377" y="224980"/>
                </a:lnTo>
                <a:lnTo>
                  <a:pt x="261086" y="224980"/>
                </a:lnTo>
                <a:lnTo>
                  <a:pt x="261086" y="272542"/>
                </a:lnTo>
                <a:lnTo>
                  <a:pt x="280377" y="272542"/>
                </a:lnTo>
                <a:lnTo>
                  <a:pt x="280377" y="323964"/>
                </a:lnTo>
                <a:lnTo>
                  <a:pt x="286473" y="347827"/>
                </a:lnTo>
                <a:lnTo>
                  <a:pt x="302082" y="366382"/>
                </a:lnTo>
                <a:lnTo>
                  <a:pt x="326148" y="378193"/>
                </a:lnTo>
                <a:lnTo>
                  <a:pt x="357555" y="381812"/>
                </a:lnTo>
                <a:lnTo>
                  <a:pt x="387883" y="377024"/>
                </a:lnTo>
                <a:lnTo>
                  <a:pt x="412051" y="363816"/>
                </a:lnTo>
                <a:lnTo>
                  <a:pt x="428269" y="343852"/>
                </a:lnTo>
                <a:lnTo>
                  <a:pt x="431736" y="330390"/>
                </a:lnTo>
                <a:lnTo>
                  <a:pt x="434721" y="318820"/>
                </a:lnTo>
                <a:lnTo>
                  <a:pt x="434721" y="314960"/>
                </a:lnTo>
                <a:close/>
              </a:path>
              <a:path w="516255" h="516890">
                <a:moveTo>
                  <a:pt x="515759" y="78447"/>
                </a:moveTo>
                <a:lnTo>
                  <a:pt x="509651" y="48285"/>
                </a:lnTo>
                <a:lnTo>
                  <a:pt x="497128" y="29591"/>
                </a:lnTo>
                <a:lnTo>
                  <a:pt x="492925" y="23304"/>
                </a:lnTo>
                <a:lnTo>
                  <a:pt x="487451" y="19570"/>
                </a:lnTo>
                <a:lnTo>
                  <a:pt x="487451" y="82308"/>
                </a:lnTo>
                <a:lnTo>
                  <a:pt x="487451" y="434517"/>
                </a:lnTo>
                <a:lnTo>
                  <a:pt x="483196" y="455218"/>
                </a:lnTo>
                <a:lnTo>
                  <a:pt x="471703" y="471957"/>
                </a:lnTo>
                <a:lnTo>
                  <a:pt x="454901" y="483146"/>
                </a:lnTo>
                <a:lnTo>
                  <a:pt x="434721" y="487222"/>
                </a:lnTo>
                <a:lnTo>
                  <a:pt x="81026" y="487222"/>
                </a:lnTo>
                <a:lnTo>
                  <a:pt x="60312" y="483146"/>
                </a:lnTo>
                <a:lnTo>
                  <a:pt x="43573" y="471957"/>
                </a:lnTo>
                <a:lnTo>
                  <a:pt x="32385" y="455218"/>
                </a:lnTo>
                <a:lnTo>
                  <a:pt x="28295" y="434517"/>
                </a:lnTo>
                <a:lnTo>
                  <a:pt x="28295" y="82308"/>
                </a:lnTo>
                <a:lnTo>
                  <a:pt x="32385" y="61582"/>
                </a:lnTo>
                <a:lnTo>
                  <a:pt x="43573" y="44856"/>
                </a:lnTo>
                <a:lnTo>
                  <a:pt x="60312" y="33667"/>
                </a:lnTo>
                <a:lnTo>
                  <a:pt x="81026" y="29591"/>
                </a:lnTo>
                <a:lnTo>
                  <a:pt x="434721" y="29591"/>
                </a:lnTo>
                <a:lnTo>
                  <a:pt x="454901" y="33667"/>
                </a:lnTo>
                <a:lnTo>
                  <a:pt x="471703" y="44856"/>
                </a:lnTo>
                <a:lnTo>
                  <a:pt x="483196" y="61582"/>
                </a:lnTo>
                <a:lnTo>
                  <a:pt x="487451" y="82308"/>
                </a:lnTo>
                <a:lnTo>
                  <a:pt x="487451" y="19570"/>
                </a:lnTo>
                <a:lnTo>
                  <a:pt x="467995" y="6286"/>
                </a:lnTo>
                <a:lnTo>
                  <a:pt x="437273" y="0"/>
                </a:lnTo>
                <a:lnTo>
                  <a:pt x="78460" y="0"/>
                </a:lnTo>
                <a:lnTo>
                  <a:pt x="47752" y="6286"/>
                </a:lnTo>
                <a:lnTo>
                  <a:pt x="22834" y="23304"/>
                </a:lnTo>
                <a:lnTo>
                  <a:pt x="6108" y="48285"/>
                </a:lnTo>
                <a:lnTo>
                  <a:pt x="0" y="78447"/>
                </a:lnTo>
                <a:lnTo>
                  <a:pt x="0" y="438365"/>
                </a:lnTo>
                <a:lnTo>
                  <a:pt x="6108" y="468515"/>
                </a:lnTo>
                <a:lnTo>
                  <a:pt x="22834" y="493483"/>
                </a:lnTo>
                <a:lnTo>
                  <a:pt x="47752" y="510501"/>
                </a:lnTo>
                <a:lnTo>
                  <a:pt x="78460" y="516788"/>
                </a:lnTo>
                <a:lnTo>
                  <a:pt x="437273" y="516788"/>
                </a:lnTo>
                <a:lnTo>
                  <a:pt x="467995" y="510501"/>
                </a:lnTo>
                <a:lnTo>
                  <a:pt x="492925" y="493483"/>
                </a:lnTo>
                <a:lnTo>
                  <a:pt x="497116" y="487222"/>
                </a:lnTo>
                <a:lnTo>
                  <a:pt x="509651" y="468515"/>
                </a:lnTo>
                <a:lnTo>
                  <a:pt x="515759" y="438365"/>
                </a:lnTo>
                <a:lnTo>
                  <a:pt x="515759" y="78447"/>
                </a:lnTo>
                <a:close/>
              </a:path>
            </a:pathLst>
          </a:custGeom>
          <a:solidFill>
            <a:srgbClr val="00467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281261" y="530953"/>
            <a:ext cx="733425" cy="139700"/>
            <a:chOff x="1281261" y="530953"/>
            <a:chExt cx="733425" cy="139700"/>
          </a:xfrm>
        </p:grpSpPr>
        <p:sp>
          <p:nvSpPr>
            <p:cNvPr id="6" name="object 6" descr=""/>
            <p:cNvSpPr/>
            <p:nvPr/>
          </p:nvSpPr>
          <p:spPr>
            <a:xfrm>
              <a:off x="1281252" y="530961"/>
              <a:ext cx="415925" cy="139700"/>
            </a:xfrm>
            <a:custGeom>
              <a:avLst/>
              <a:gdLst/>
              <a:ahLst/>
              <a:cxnLst/>
              <a:rect l="l" t="t" r="r" b="b"/>
              <a:pathLst>
                <a:path w="415925" h="139700">
                  <a:moveTo>
                    <a:pt x="133781" y="0"/>
                  </a:moveTo>
                  <a:lnTo>
                    <a:pt x="0" y="0"/>
                  </a:lnTo>
                  <a:lnTo>
                    <a:pt x="0" y="26657"/>
                  </a:lnTo>
                  <a:lnTo>
                    <a:pt x="50177" y="26657"/>
                  </a:lnTo>
                  <a:lnTo>
                    <a:pt x="50177" y="139661"/>
                  </a:lnTo>
                  <a:lnTo>
                    <a:pt x="84912" y="139661"/>
                  </a:lnTo>
                  <a:lnTo>
                    <a:pt x="84912" y="26657"/>
                  </a:lnTo>
                  <a:lnTo>
                    <a:pt x="133781" y="26657"/>
                  </a:lnTo>
                  <a:lnTo>
                    <a:pt x="133781" y="0"/>
                  </a:lnTo>
                  <a:close/>
                </a:path>
                <a:path w="415925" h="139700">
                  <a:moveTo>
                    <a:pt x="259791" y="113004"/>
                  </a:moveTo>
                  <a:lnTo>
                    <a:pt x="191643" y="113004"/>
                  </a:lnTo>
                  <a:lnTo>
                    <a:pt x="191643" y="79984"/>
                  </a:lnTo>
                  <a:lnTo>
                    <a:pt x="254673" y="79984"/>
                  </a:lnTo>
                  <a:lnTo>
                    <a:pt x="254673" y="55867"/>
                  </a:lnTo>
                  <a:lnTo>
                    <a:pt x="191643" y="55867"/>
                  </a:lnTo>
                  <a:lnTo>
                    <a:pt x="191643" y="26657"/>
                  </a:lnTo>
                  <a:lnTo>
                    <a:pt x="257238" y="26657"/>
                  </a:lnTo>
                  <a:lnTo>
                    <a:pt x="257238" y="0"/>
                  </a:lnTo>
                  <a:lnTo>
                    <a:pt x="156921" y="0"/>
                  </a:lnTo>
                  <a:lnTo>
                    <a:pt x="156921" y="26657"/>
                  </a:lnTo>
                  <a:lnTo>
                    <a:pt x="156921" y="55867"/>
                  </a:lnTo>
                  <a:lnTo>
                    <a:pt x="156921" y="79984"/>
                  </a:lnTo>
                  <a:lnTo>
                    <a:pt x="156921" y="113004"/>
                  </a:lnTo>
                  <a:lnTo>
                    <a:pt x="156921" y="139661"/>
                  </a:lnTo>
                  <a:lnTo>
                    <a:pt x="259791" y="139661"/>
                  </a:lnTo>
                  <a:lnTo>
                    <a:pt x="259791" y="113004"/>
                  </a:lnTo>
                  <a:close/>
                </a:path>
                <a:path w="415925" h="139700">
                  <a:moveTo>
                    <a:pt x="415417" y="0"/>
                  </a:moveTo>
                  <a:lnTo>
                    <a:pt x="280365" y="0"/>
                  </a:lnTo>
                  <a:lnTo>
                    <a:pt x="280365" y="26657"/>
                  </a:lnTo>
                  <a:lnTo>
                    <a:pt x="330555" y="26657"/>
                  </a:lnTo>
                  <a:lnTo>
                    <a:pt x="330555" y="139661"/>
                  </a:lnTo>
                  <a:lnTo>
                    <a:pt x="365277" y="139661"/>
                  </a:lnTo>
                  <a:lnTo>
                    <a:pt x="365277" y="26657"/>
                  </a:lnTo>
                  <a:lnTo>
                    <a:pt x="415417" y="26657"/>
                  </a:lnTo>
                  <a:lnTo>
                    <a:pt x="415417" y="0"/>
                  </a:lnTo>
                  <a:close/>
                </a:path>
              </a:pathLst>
            </a:custGeom>
            <a:solidFill>
              <a:srgbClr val="0046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9849" y="531309"/>
              <a:ext cx="294519" cy="138836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2083819" y="530025"/>
            <a:ext cx="574040" cy="141605"/>
            <a:chOff x="2083819" y="530025"/>
            <a:chExt cx="574040" cy="141605"/>
          </a:xfrm>
        </p:grpSpPr>
        <p:sp>
          <p:nvSpPr>
            <p:cNvPr id="9" name="object 9" descr=""/>
            <p:cNvSpPr/>
            <p:nvPr/>
          </p:nvSpPr>
          <p:spPr>
            <a:xfrm>
              <a:off x="2083816" y="530961"/>
              <a:ext cx="135255" cy="139700"/>
            </a:xfrm>
            <a:custGeom>
              <a:avLst/>
              <a:gdLst/>
              <a:ahLst/>
              <a:cxnLst/>
              <a:rect l="l" t="t" r="r" b="b"/>
              <a:pathLst>
                <a:path w="135255" h="139700">
                  <a:moveTo>
                    <a:pt x="135039" y="0"/>
                  </a:moveTo>
                  <a:lnTo>
                    <a:pt x="0" y="0"/>
                  </a:lnTo>
                  <a:lnTo>
                    <a:pt x="0" y="26657"/>
                  </a:lnTo>
                  <a:lnTo>
                    <a:pt x="50126" y="26657"/>
                  </a:lnTo>
                  <a:lnTo>
                    <a:pt x="50126" y="139661"/>
                  </a:lnTo>
                  <a:lnTo>
                    <a:pt x="84861" y="139661"/>
                  </a:lnTo>
                  <a:lnTo>
                    <a:pt x="84861" y="26657"/>
                  </a:lnTo>
                  <a:lnTo>
                    <a:pt x="135039" y="26657"/>
                  </a:lnTo>
                  <a:lnTo>
                    <a:pt x="135039" y="0"/>
                  </a:lnTo>
                  <a:close/>
                </a:path>
              </a:pathLst>
            </a:custGeom>
            <a:solidFill>
              <a:srgbClr val="0046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1996" y="530025"/>
              <a:ext cx="254671" cy="14140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519794" y="530961"/>
              <a:ext cx="137795" cy="139700"/>
            </a:xfrm>
            <a:custGeom>
              <a:avLst/>
              <a:gdLst/>
              <a:ahLst/>
              <a:cxnLst/>
              <a:rect l="l" t="t" r="r" b="b"/>
              <a:pathLst>
                <a:path w="137794" h="139700">
                  <a:moveTo>
                    <a:pt x="137642" y="0"/>
                  </a:moveTo>
                  <a:lnTo>
                    <a:pt x="102920" y="0"/>
                  </a:lnTo>
                  <a:lnTo>
                    <a:pt x="102920" y="57137"/>
                  </a:lnTo>
                  <a:lnTo>
                    <a:pt x="33464" y="57137"/>
                  </a:lnTo>
                  <a:lnTo>
                    <a:pt x="33464" y="0"/>
                  </a:lnTo>
                  <a:lnTo>
                    <a:pt x="0" y="0"/>
                  </a:lnTo>
                  <a:lnTo>
                    <a:pt x="0" y="57137"/>
                  </a:lnTo>
                  <a:lnTo>
                    <a:pt x="0" y="82524"/>
                  </a:lnTo>
                  <a:lnTo>
                    <a:pt x="0" y="139661"/>
                  </a:lnTo>
                  <a:lnTo>
                    <a:pt x="33464" y="139661"/>
                  </a:lnTo>
                  <a:lnTo>
                    <a:pt x="33464" y="82524"/>
                  </a:lnTo>
                  <a:lnTo>
                    <a:pt x="102920" y="82524"/>
                  </a:lnTo>
                  <a:lnTo>
                    <a:pt x="102920" y="139661"/>
                  </a:lnTo>
                  <a:lnTo>
                    <a:pt x="137642" y="139661"/>
                  </a:lnTo>
                  <a:lnTo>
                    <a:pt x="137642" y="82524"/>
                  </a:lnTo>
                  <a:lnTo>
                    <a:pt x="137642" y="57137"/>
                  </a:lnTo>
                  <a:lnTo>
                    <a:pt x="137642" y="0"/>
                  </a:lnTo>
                  <a:close/>
                </a:path>
              </a:pathLst>
            </a:custGeom>
            <a:solidFill>
              <a:srgbClr val="00467E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643127" y="1679492"/>
          <a:ext cx="6573520" cy="159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975"/>
                <a:gridCol w="2383790"/>
                <a:gridCol w="1528444"/>
                <a:gridCol w="1895475"/>
              </a:tblGrid>
              <a:tr h="527685"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dirty="0" sz="1000" spc="-25" b="1">
                          <a:solidFill>
                            <a:srgbClr val="003478"/>
                          </a:solidFill>
                          <a:latin typeface="Arial"/>
                          <a:cs typeface="Arial"/>
                        </a:rPr>
                        <a:t>To: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100"/>
                        </a:lnSpc>
                      </a:pP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Lane</a:t>
                      </a:r>
                      <a:r>
                        <a:rPr dirty="0" sz="1000" spc="-1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000" spc="-15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Otsu;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014" marR="1220470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Michael</a:t>
                      </a:r>
                      <a:r>
                        <a:rPr dirty="0" sz="1000" spc="-45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Burke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Marienna</a:t>
                      </a:r>
                      <a:r>
                        <a:rPr dirty="0" sz="1000" spc="-45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Jimenez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5320" marR="3175">
                        <a:lnSpc>
                          <a:spcPts val="1100"/>
                        </a:lnSpc>
                      </a:pPr>
                      <a:r>
                        <a:rPr dirty="0" sz="1000" spc="-10" b="1">
                          <a:solidFill>
                            <a:srgbClr val="003478"/>
                          </a:solidFill>
                          <a:latin typeface="Arial"/>
                          <a:cs typeface="Arial"/>
                        </a:rPr>
                        <a:t>Date: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January</a:t>
                      </a:r>
                      <a:r>
                        <a:rPr dirty="0" sz="1000" spc="-2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5,</a:t>
                      </a:r>
                      <a:r>
                        <a:rPr dirty="0" sz="1000" spc="-1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6797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00" spc="-25" b="1">
                          <a:solidFill>
                            <a:srgbClr val="003478"/>
                          </a:solidFill>
                          <a:latin typeface="Arial"/>
                          <a:cs typeface="Arial"/>
                        </a:rPr>
                        <a:t>cc: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Hawaiʻi</a:t>
                      </a:r>
                      <a:r>
                        <a:rPr dirty="0" sz="1000" spc="-6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DOH/OSWM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/>
                </a:tc>
                <a:tc>
                  <a:txBody>
                    <a:bodyPr/>
                    <a:lstStyle/>
                    <a:p>
                      <a:pPr marL="655320" marR="31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00" b="1">
                          <a:solidFill>
                            <a:srgbClr val="003478"/>
                          </a:solidFill>
                          <a:latin typeface="Arial"/>
                          <a:cs typeface="Arial"/>
                        </a:rPr>
                        <a:t>Memo</a:t>
                      </a:r>
                      <a:r>
                        <a:rPr dirty="0" sz="1000" spc="-40" b="1">
                          <a:solidFill>
                            <a:srgbClr val="0034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003478"/>
                          </a:solidFill>
                          <a:latin typeface="Arial"/>
                          <a:cs typeface="Arial"/>
                        </a:rPr>
                        <a:t>No.: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000" spc="-5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/>
                </a:tc>
              </a:tr>
              <a:tr h="33591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000" spc="-10" b="1">
                          <a:solidFill>
                            <a:srgbClr val="003478"/>
                          </a:solidFill>
                          <a:latin typeface="Arial"/>
                          <a:cs typeface="Arial"/>
                        </a:rPr>
                        <a:t>From: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Tetra</a:t>
                      </a:r>
                      <a:r>
                        <a:rPr dirty="0" sz="1000" spc="-25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Tech</a:t>
                      </a:r>
                      <a:r>
                        <a:rPr dirty="0" sz="1000" spc="-2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Team</a:t>
                      </a:r>
                      <a:r>
                        <a:rPr dirty="0" sz="1000" spc="-2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(TT</a:t>
                      </a:r>
                      <a:r>
                        <a:rPr dirty="0" sz="1000" spc="-2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Team)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5320" marR="31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000" spc="-10" b="1">
                          <a:solidFill>
                            <a:srgbClr val="003478"/>
                          </a:solidFill>
                          <a:latin typeface="Arial"/>
                          <a:cs typeface="Arial"/>
                        </a:rPr>
                        <a:t>File: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000" spc="-1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197-2022-</a:t>
                      </a:r>
                      <a:r>
                        <a:rPr dirty="0" sz="1000" spc="-2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0127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 b="1">
                          <a:solidFill>
                            <a:srgbClr val="003478"/>
                          </a:solidFill>
                          <a:latin typeface="Arial"/>
                          <a:cs typeface="Arial"/>
                        </a:rPr>
                        <a:t>Subject: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Hawaiʻi</a:t>
                      </a:r>
                      <a:r>
                        <a:rPr dirty="0" sz="1000" spc="-35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000" spc="-25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3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35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-2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000" spc="-2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(ISWMP)</a:t>
                      </a:r>
                      <a:r>
                        <a:rPr dirty="0" sz="1000" spc="-2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Update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4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4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2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(C&amp;D)</a:t>
                      </a:r>
                      <a:r>
                        <a:rPr dirty="0" sz="1000" spc="-3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5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Potential</a:t>
                      </a:r>
                      <a:r>
                        <a:rPr dirty="0" sz="1000" spc="-25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78706D"/>
                          </a:solidFill>
                          <a:latin typeface="Arial"/>
                          <a:cs typeface="Arial"/>
                        </a:rPr>
                        <a:t>Solutions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3" name="object 13" descr=""/>
          <p:cNvGrpSpPr/>
          <p:nvPr/>
        </p:nvGrpSpPr>
        <p:grpSpPr>
          <a:xfrm>
            <a:off x="643127" y="3511930"/>
            <a:ext cx="6487795" cy="337185"/>
            <a:chOff x="643127" y="3511930"/>
            <a:chExt cx="6487795" cy="337185"/>
          </a:xfrm>
        </p:grpSpPr>
        <p:sp>
          <p:nvSpPr>
            <p:cNvPr id="14" name="object 14" descr=""/>
            <p:cNvSpPr/>
            <p:nvPr/>
          </p:nvSpPr>
          <p:spPr>
            <a:xfrm>
              <a:off x="643128" y="3511930"/>
              <a:ext cx="6487795" cy="309880"/>
            </a:xfrm>
            <a:custGeom>
              <a:avLst/>
              <a:gdLst/>
              <a:ahLst/>
              <a:cxnLst/>
              <a:rect l="l" t="t" r="r" b="b"/>
              <a:pathLst>
                <a:path w="6487795" h="309879">
                  <a:moveTo>
                    <a:pt x="6487401" y="0"/>
                  </a:moveTo>
                  <a:lnTo>
                    <a:pt x="6475222" y="0"/>
                  </a:lnTo>
                  <a:lnTo>
                    <a:pt x="0" y="0"/>
                  </a:lnTo>
                  <a:lnTo>
                    <a:pt x="0" y="56388"/>
                  </a:lnTo>
                  <a:lnTo>
                    <a:pt x="12192" y="56388"/>
                  </a:lnTo>
                  <a:lnTo>
                    <a:pt x="12192" y="309372"/>
                  </a:lnTo>
                  <a:lnTo>
                    <a:pt x="6475222" y="309372"/>
                  </a:lnTo>
                  <a:lnTo>
                    <a:pt x="6475222" y="56388"/>
                  </a:lnTo>
                  <a:lnTo>
                    <a:pt x="6487401" y="56388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003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43128" y="3821302"/>
              <a:ext cx="6487795" cy="27940"/>
            </a:xfrm>
            <a:custGeom>
              <a:avLst/>
              <a:gdLst/>
              <a:ahLst/>
              <a:cxnLst/>
              <a:rect l="l" t="t" r="r" b="b"/>
              <a:pathLst>
                <a:path w="6487795" h="27939">
                  <a:moveTo>
                    <a:pt x="6487401" y="0"/>
                  </a:moveTo>
                  <a:lnTo>
                    <a:pt x="6475222" y="0"/>
                  </a:lnTo>
                  <a:lnTo>
                    <a:pt x="0" y="0"/>
                  </a:lnTo>
                  <a:lnTo>
                    <a:pt x="0" y="27432"/>
                  </a:lnTo>
                  <a:lnTo>
                    <a:pt x="6475222" y="27432"/>
                  </a:lnTo>
                  <a:lnTo>
                    <a:pt x="6487401" y="27432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C4BB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43128" y="3568318"/>
              <a:ext cx="6487795" cy="253365"/>
            </a:xfrm>
            <a:custGeom>
              <a:avLst/>
              <a:gdLst/>
              <a:ahLst/>
              <a:cxnLst/>
              <a:rect l="l" t="t" r="r" b="b"/>
              <a:pathLst>
                <a:path w="6487795" h="253364">
                  <a:moveTo>
                    <a:pt x="12192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2192" y="252984"/>
                  </a:lnTo>
                  <a:lnTo>
                    <a:pt x="12192" y="0"/>
                  </a:lnTo>
                  <a:close/>
                </a:path>
                <a:path w="6487795" h="253364">
                  <a:moveTo>
                    <a:pt x="6487401" y="0"/>
                  </a:moveTo>
                  <a:lnTo>
                    <a:pt x="6475222" y="0"/>
                  </a:lnTo>
                  <a:lnTo>
                    <a:pt x="6475222" y="252984"/>
                  </a:lnTo>
                  <a:lnTo>
                    <a:pt x="6487401" y="252984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00347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643127" y="7259701"/>
            <a:ext cx="6487795" cy="337185"/>
            <a:chOff x="643127" y="7259701"/>
            <a:chExt cx="6487795" cy="337185"/>
          </a:xfrm>
        </p:grpSpPr>
        <p:sp>
          <p:nvSpPr>
            <p:cNvPr id="18" name="object 18" descr=""/>
            <p:cNvSpPr/>
            <p:nvPr/>
          </p:nvSpPr>
          <p:spPr>
            <a:xfrm>
              <a:off x="643128" y="7259700"/>
              <a:ext cx="6487795" cy="309880"/>
            </a:xfrm>
            <a:custGeom>
              <a:avLst/>
              <a:gdLst/>
              <a:ahLst/>
              <a:cxnLst/>
              <a:rect l="l" t="t" r="r" b="b"/>
              <a:pathLst>
                <a:path w="6487795" h="309879">
                  <a:moveTo>
                    <a:pt x="6475222" y="56476"/>
                  </a:moveTo>
                  <a:lnTo>
                    <a:pt x="12192" y="56476"/>
                  </a:lnTo>
                  <a:lnTo>
                    <a:pt x="12192" y="309753"/>
                  </a:lnTo>
                  <a:lnTo>
                    <a:pt x="6475222" y="309753"/>
                  </a:lnTo>
                  <a:lnTo>
                    <a:pt x="6475222" y="56476"/>
                  </a:lnTo>
                  <a:close/>
                </a:path>
                <a:path w="6487795" h="309879">
                  <a:moveTo>
                    <a:pt x="6487401" y="0"/>
                  </a:moveTo>
                  <a:lnTo>
                    <a:pt x="6475222" y="0"/>
                  </a:lnTo>
                  <a:lnTo>
                    <a:pt x="0" y="0"/>
                  </a:lnTo>
                  <a:lnTo>
                    <a:pt x="0" y="56388"/>
                  </a:lnTo>
                  <a:lnTo>
                    <a:pt x="6475222" y="56388"/>
                  </a:lnTo>
                  <a:lnTo>
                    <a:pt x="6487401" y="56388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003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43128" y="7569453"/>
              <a:ext cx="6487795" cy="27940"/>
            </a:xfrm>
            <a:custGeom>
              <a:avLst/>
              <a:gdLst/>
              <a:ahLst/>
              <a:cxnLst/>
              <a:rect l="l" t="t" r="r" b="b"/>
              <a:pathLst>
                <a:path w="6487795" h="27940">
                  <a:moveTo>
                    <a:pt x="6487401" y="0"/>
                  </a:moveTo>
                  <a:lnTo>
                    <a:pt x="6475222" y="0"/>
                  </a:lnTo>
                  <a:lnTo>
                    <a:pt x="0" y="0"/>
                  </a:lnTo>
                  <a:lnTo>
                    <a:pt x="0" y="27432"/>
                  </a:lnTo>
                  <a:lnTo>
                    <a:pt x="6475222" y="27432"/>
                  </a:lnTo>
                  <a:lnTo>
                    <a:pt x="6487401" y="27432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C4BB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43128" y="7316177"/>
              <a:ext cx="6487795" cy="253365"/>
            </a:xfrm>
            <a:custGeom>
              <a:avLst/>
              <a:gdLst/>
              <a:ahLst/>
              <a:cxnLst/>
              <a:rect l="l" t="t" r="r" b="b"/>
              <a:pathLst>
                <a:path w="6487795" h="253365">
                  <a:moveTo>
                    <a:pt x="12192" y="0"/>
                  </a:moveTo>
                  <a:lnTo>
                    <a:pt x="0" y="0"/>
                  </a:lnTo>
                  <a:lnTo>
                    <a:pt x="0" y="253276"/>
                  </a:lnTo>
                  <a:lnTo>
                    <a:pt x="12192" y="253276"/>
                  </a:lnTo>
                  <a:lnTo>
                    <a:pt x="12192" y="0"/>
                  </a:lnTo>
                  <a:close/>
                </a:path>
                <a:path w="6487795" h="253365">
                  <a:moveTo>
                    <a:pt x="6487401" y="0"/>
                  </a:moveTo>
                  <a:lnTo>
                    <a:pt x="6475222" y="0"/>
                  </a:lnTo>
                  <a:lnTo>
                    <a:pt x="6475222" y="253276"/>
                  </a:lnTo>
                  <a:lnTo>
                    <a:pt x="6487401" y="253276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00347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/>
          <p:nvPr/>
        </p:nvSpPr>
        <p:spPr>
          <a:xfrm>
            <a:off x="667512" y="8041893"/>
            <a:ext cx="6438900" cy="27940"/>
          </a:xfrm>
          <a:custGeom>
            <a:avLst/>
            <a:gdLst/>
            <a:ahLst/>
            <a:cxnLst/>
            <a:rect l="l" t="t" r="r" b="b"/>
            <a:pathLst>
              <a:path w="6438900" h="27940">
                <a:moveTo>
                  <a:pt x="6438645" y="0"/>
                </a:moveTo>
                <a:lnTo>
                  <a:pt x="0" y="0"/>
                </a:lnTo>
                <a:lnTo>
                  <a:pt x="0" y="27431"/>
                </a:lnTo>
                <a:lnTo>
                  <a:pt x="6438645" y="27431"/>
                </a:lnTo>
                <a:lnTo>
                  <a:pt x="6438645" y="0"/>
                </a:lnTo>
                <a:close/>
              </a:path>
            </a:pathLst>
          </a:custGeom>
          <a:solidFill>
            <a:srgbClr val="C4BB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lvl="1" marL="499745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99745" algn="l"/>
              </a:tabLst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endParaRPr sz="1400">
              <a:latin typeface="Arial"/>
              <a:cs typeface="Arial"/>
            </a:endParaRPr>
          </a:p>
          <a:p>
            <a:pPr algn="just" marL="42545" marR="27305">
              <a:lnSpc>
                <a:spcPct val="116700"/>
              </a:lnSpc>
              <a:spcBef>
                <a:spcPts val="1295"/>
              </a:spcBef>
            </a:pP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1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Tetra</a:t>
            </a:r>
            <a:r>
              <a:rPr dirty="0" sz="1000" spc="1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Tech</a:t>
            </a:r>
            <a:r>
              <a:rPr dirty="0" sz="1000" spc="1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Team</a:t>
            </a:r>
            <a:r>
              <a:rPr dirty="0" sz="1000" spc="1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(TT</a:t>
            </a:r>
            <a:r>
              <a:rPr dirty="0" sz="1000" spc="1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Team)</a:t>
            </a:r>
            <a:r>
              <a:rPr dirty="0" sz="1000" spc="1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dirty="0" sz="1000" spc="1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providing</a:t>
            </a:r>
            <a:r>
              <a:rPr dirty="0" sz="1000" spc="1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1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Hawaiʻi</a:t>
            </a:r>
            <a:r>
              <a:rPr dirty="0" sz="1000" spc="17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State</a:t>
            </a:r>
            <a:r>
              <a:rPr dirty="0" sz="1000" spc="1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Department</a:t>
            </a:r>
            <a:r>
              <a:rPr dirty="0" sz="1000" spc="1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000" spc="1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Health,</a:t>
            </a:r>
            <a:r>
              <a:rPr dirty="0" sz="1000" spc="1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Office</a:t>
            </a:r>
            <a:r>
              <a:rPr dirty="0" sz="1000" spc="1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000" spc="15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Solid</a:t>
            </a:r>
            <a:r>
              <a:rPr dirty="0" sz="1000" spc="1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Waste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r>
              <a:rPr dirty="0" sz="1000" spc="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(DOH/OSWM)</a:t>
            </a:r>
            <a:r>
              <a:rPr dirty="0" sz="1000" spc="1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herein</a:t>
            </a:r>
            <a:r>
              <a:rPr dirty="0" sz="1000" spc="1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dirty="0" sz="1000" spc="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dirty="0" sz="1000" spc="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issue</a:t>
            </a:r>
            <a:r>
              <a:rPr dirty="0" sz="1000" spc="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statement</a:t>
            </a:r>
            <a:r>
              <a:rPr dirty="0" sz="1000" spc="114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description</a:t>
            </a:r>
            <a:r>
              <a:rPr dirty="0" sz="1000" spc="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000" spc="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potential</a:t>
            </a:r>
            <a:r>
              <a:rPr dirty="0" sz="1000" spc="1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solutions</a:t>
            </a:r>
            <a:r>
              <a:rPr dirty="0" sz="1000" spc="1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evaluated</a:t>
            </a:r>
            <a:r>
              <a:rPr dirty="0" sz="1000" spc="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construction</a:t>
            </a:r>
            <a:r>
              <a:rPr dirty="0" sz="1000" spc="2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28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demolition</a:t>
            </a:r>
            <a:r>
              <a:rPr dirty="0" sz="1000" spc="3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(C&amp;D)</a:t>
            </a:r>
            <a:r>
              <a:rPr dirty="0" sz="1000" spc="3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debris</a:t>
            </a:r>
            <a:r>
              <a:rPr dirty="0" sz="1000" spc="2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inclusion</a:t>
            </a:r>
            <a:r>
              <a:rPr dirty="0" sz="1000" spc="2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000" spc="3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dirty="0" sz="1000" spc="2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update</a:t>
            </a:r>
            <a:r>
              <a:rPr dirty="0" sz="1000" spc="28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z="1000" spc="28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2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Statewide</a:t>
            </a:r>
            <a:r>
              <a:rPr dirty="0" sz="1000" spc="2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Integrated</a:t>
            </a:r>
            <a:r>
              <a:rPr dirty="0" sz="1000" spc="2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Solid</a:t>
            </a:r>
            <a:r>
              <a:rPr dirty="0" sz="1000" spc="2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Waste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Plan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(ISWMP).</a:t>
            </a:r>
            <a:r>
              <a:rPr dirty="0" sz="10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According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Hawaiʻi</a:t>
            </a:r>
            <a:r>
              <a:rPr dirty="0" sz="1000" spc="-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Revised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Statutes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(HRS)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Chapter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342G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Section</a:t>
            </a:r>
            <a:r>
              <a:rPr dirty="0" sz="10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29,</a:t>
            </a:r>
            <a:r>
              <a:rPr dirty="0" sz="10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OSWM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must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convene</a:t>
            </a:r>
            <a:r>
              <a:rPr dirty="0" sz="1000" spc="7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1000" spc="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state</a:t>
            </a:r>
            <a:r>
              <a:rPr dirty="0" sz="1000" spc="7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integrated</a:t>
            </a:r>
            <a:r>
              <a:rPr dirty="0" sz="1000" spc="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solid</a:t>
            </a:r>
            <a:r>
              <a:rPr dirty="0" sz="1000" spc="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waste</a:t>
            </a:r>
            <a:r>
              <a:rPr dirty="0" sz="1000" spc="7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r>
              <a:rPr dirty="0" sz="1000" spc="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task</a:t>
            </a:r>
            <a:r>
              <a:rPr dirty="0" sz="1000" spc="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force</a:t>
            </a:r>
            <a:r>
              <a:rPr dirty="0" sz="1000" spc="1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(Task</a:t>
            </a:r>
            <a:r>
              <a:rPr dirty="0" sz="1000" spc="7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Force)</a:t>
            </a:r>
            <a:r>
              <a:rPr dirty="0" sz="1000" spc="7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incorporate</a:t>
            </a:r>
            <a:r>
              <a:rPr dirty="0" sz="1000" spc="7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their</a:t>
            </a:r>
            <a:r>
              <a:rPr dirty="0" sz="1000" spc="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comments</a:t>
            </a:r>
            <a:r>
              <a:rPr dirty="0" sz="1000" spc="7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revise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update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materials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contained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previous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state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ISWMP.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Task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Force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consisting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county,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industry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non-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profit</a:t>
            </a:r>
            <a:r>
              <a:rPr dirty="0" sz="10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representatives,</a:t>
            </a:r>
            <a:r>
              <a:rPr dirty="0" sz="10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members</a:t>
            </a:r>
            <a:r>
              <a:rPr dirty="0" sz="1000" spc="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public</a:t>
            </a:r>
            <a:r>
              <a:rPr dirty="0" sz="1000" spc="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was</a:t>
            </a:r>
            <a:r>
              <a:rPr dirty="0" sz="1000" spc="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formed,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meeting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dirty="0" sz="10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held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January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25,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2024,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discuss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receive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input</a:t>
            </a:r>
            <a:r>
              <a:rPr dirty="0" sz="10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how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manage</a:t>
            </a:r>
            <a:r>
              <a:rPr dirty="0" sz="10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C&amp;D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debris.</a:t>
            </a:r>
            <a:endParaRPr sz="1000">
              <a:latin typeface="Arial"/>
              <a:cs typeface="Arial"/>
            </a:endParaRPr>
          </a:p>
          <a:p>
            <a:pPr algn="just" marL="42545">
              <a:lnSpc>
                <a:spcPct val="100000"/>
              </a:lnSpc>
              <a:spcBef>
                <a:spcPts val="550"/>
              </a:spcBef>
            </a:pP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Hawaiʻi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has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rules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regulations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currently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place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manage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C&amp;D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debris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various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islands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 including:</a:t>
            </a:r>
            <a:endParaRPr sz="1000">
              <a:latin typeface="Arial"/>
              <a:cs typeface="Arial"/>
            </a:endParaRPr>
          </a:p>
          <a:p>
            <a:pPr algn="just" lvl="2" marL="499109" indent="-227965">
              <a:lnSpc>
                <a:spcPct val="100000"/>
              </a:lnSpc>
              <a:spcBef>
                <a:spcPts val="795"/>
              </a:spcBef>
              <a:buFont typeface="Symbol"/>
              <a:buChar char=""/>
              <a:tabLst>
                <a:tab pos="499109" algn="l"/>
                <a:tab pos="3700779" algn="l"/>
              </a:tabLst>
            </a:pPr>
            <a:r>
              <a:rPr dirty="0" sz="1000">
                <a:latin typeface="Arial"/>
                <a:cs typeface="Arial"/>
              </a:rPr>
              <a:t>Hawai‘i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Revised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Statutes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(HRS)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§196-</a:t>
            </a:r>
            <a:r>
              <a:rPr dirty="0" sz="1000" spc="-50">
                <a:latin typeface="Arial"/>
                <a:cs typeface="Arial"/>
              </a:rPr>
              <a:t>9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>
                <a:latin typeface="Symbol"/>
                <a:cs typeface="Symbol"/>
              </a:rPr>
              <a:t></a:t>
            </a:r>
            <a:r>
              <a:rPr dirty="0" sz="1000" spc="409">
                <a:latin typeface="Times New Roman"/>
                <a:cs typeface="Times New Roman"/>
              </a:rPr>
              <a:t>  </a:t>
            </a:r>
            <a:r>
              <a:rPr dirty="0" sz="1000">
                <a:latin typeface="Arial"/>
                <a:cs typeface="Arial"/>
              </a:rPr>
              <a:t>HRS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§107-</a:t>
            </a:r>
            <a:r>
              <a:rPr dirty="0" sz="1000" spc="-25"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  <a:p>
            <a:pPr algn="just" lvl="2" marL="499109" indent="-22796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499109" algn="l"/>
              </a:tabLst>
            </a:pPr>
            <a:r>
              <a:rPr dirty="0" sz="1000">
                <a:latin typeface="Arial"/>
                <a:cs typeface="Arial"/>
              </a:rPr>
              <a:t>HRS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§107-</a:t>
            </a:r>
            <a:r>
              <a:rPr dirty="0" sz="1000" spc="-25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  <a:p>
            <a:pPr algn="just" marL="42545" marR="28575">
              <a:lnSpc>
                <a:spcPct val="110000"/>
              </a:lnSpc>
            </a:pP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However,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more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done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z="1000" spc="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manage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C&amp;D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debris</a:t>
            </a:r>
            <a:r>
              <a:rPr dirty="0" sz="1000" spc="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now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and,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000" spc="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future,</a:t>
            </a:r>
            <a:r>
              <a:rPr dirty="0" sz="1000" spc="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well</a:t>
            </a:r>
            <a:r>
              <a:rPr dirty="0" sz="1000" spc="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dirty="0" sz="1000" spc="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potential</a:t>
            </a:r>
            <a:r>
              <a:rPr dirty="0" sz="10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problems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illegal</a:t>
            </a:r>
            <a:r>
              <a:rPr dirty="0" sz="1000" spc="28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dumping,</a:t>
            </a:r>
            <a:r>
              <a:rPr dirty="0" sz="1000" spc="3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C&amp;D</a:t>
            </a:r>
            <a:r>
              <a:rPr dirty="0" sz="1000" spc="3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debris</a:t>
            </a:r>
            <a:r>
              <a:rPr dirty="0" sz="1000" spc="2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diversion,</a:t>
            </a:r>
            <a:r>
              <a:rPr dirty="0" sz="1000" spc="29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contamination,</a:t>
            </a:r>
            <a:r>
              <a:rPr dirty="0" sz="1000" spc="2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2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3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need</a:t>
            </a:r>
            <a:r>
              <a:rPr dirty="0" sz="1000" spc="2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dirty="0" sz="1000" spc="2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additional</a:t>
            </a:r>
            <a:r>
              <a:rPr dirty="0" sz="1000" spc="2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C&amp;D</a:t>
            </a:r>
            <a:r>
              <a:rPr dirty="0" sz="1000" spc="2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debris</a:t>
            </a:r>
            <a:r>
              <a:rPr dirty="0" sz="1000" spc="30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processing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infrastructure.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memorandum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present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potential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solutions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relating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C&amp;D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debris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across</a:t>
            </a:r>
            <a:endParaRPr sz="1000">
              <a:latin typeface="Arial"/>
              <a:cs typeface="Arial"/>
            </a:endParaRPr>
          </a:p>
          <a:p>
            <a:pPr algn="just" marL="42545" marR="29845">
              <a:lnSpc>
                <a:spcPct val="110000"/>
              </a:lnSpc>
              <a:spcBef>
                <a:spcPts val="10"/>
              </a:spcBef>
            </a:pP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state.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Once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Task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Force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meeting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held,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additional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feedback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potential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Extended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Producer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Responsibility (EPR)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legislation,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government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programs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subsidies,</a:t>
            </a:r>
            <a:r>
              <a:rPr dirty="0" sz="10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free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market</a:t>
            </a:r>
            <a:r>
              <a:rPr dirty="0" sz="1000" spc="-5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solutions, less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wasteful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alternatives,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public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education</a:t>
            </a:r>
            <a:r>
              <a:rPr dirty="0" sz="10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components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dirty="0" sz="10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sought,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applicable.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000">
              <a:latin typeface="Arial"/>
              <a:cs typeface="Arial"/>
            </a:endParaRPr>
          </a:p>
          <a:p>
            <a:pPr lvl="1" marL="499745" indent="-457200">
              <a:lnSpc>
                <a:spcPct val="100000"/>
              </a:lnSpc>
              <a:buAutoNum type="arabicPeriod"/>
              <a:tabLst>
                <a:tab pos="499745" algn="l"/>
              </a:tabLst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ISSUE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STATEMENT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620"/>
              </a:spcBef>
              <a:buAutoNum type="arabicPeriod"/>
            </a:pPr>
          </a:p>
          <a:p>
            <a:pPr lvl="1" marL="499745" indent="-457200">
              <a:lnSpc>
                <a:spcPct val="100000"/>
              </a:lnSpc>
              <a:buAutoNum type="arabicPeriod"/>
              <a:tabLst>
                <a:tab pos="499745" algn="l"/>
              </a:tabLst>
            </a:pPr>
            <a:r>
              <a:rPr dirty="0" sz="1400" b="1">
                <a:solidFill>
                  <a:srgbClr val="003478"/>
                </a:solidFill>
                <a:latin typeface="Arial"/>
                <a:cs typeface="Arial"/>
              </a:rPr>
              <a:t>Construction</a:t>
            </a:r>
            <a:r>
              <a:rPr dirty="0" sz="1400" spc="-45" b="1">
                <a:solidFill>
                  <a:srgbClr val="00347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478"/>
                </a:solidFill>
                <a:latin typeface="Arial"/>
                <a:cs typeface="Arial"/>
              </a:rPr>
              <a:t>and</a:t>
            </a:r>
            <a:r>
              <a:rPr dirty="0" sz="1400" spc="-55" b="1">
                <a:solidFill>
                  <a:srgbClr val="00347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478"/>
                </a:solidFill>
                <a:latin typeface="Arial"/>
                <a:cs typeface="Arial"/>
              </a:rPr>
              <a:t>Demolition</a:t>
            </a:r>
            <a:r>
              <a:rPr dirty="0" sz="1400" spc="-40" b="1">
                <a:solidFill>
                  <a:srgbClr val="00347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3478"/>
                </a:solidFill>
                <a:latin typeface="Arial"/>
                <a:cs typeface="Arial"/>
              </a:rPr>
              <a:t>Debris</a:t>
            </a:r>
            <a:endParaRPr sz="1400">
              <a:latin typeface="Arial"/>
              <a:cs typeface="Arial"/>
            </a:endParaRPr>
          </a:p>
          <a:p>
            <a:pPr algn="just" marL="42545" marR="29845">
              <a:lnSpc>
                <a:spcPct val="108500"/>
              </a:lnSpc>
              <a:spcBef>
                <a:spcPts val="1065"/>
              </a:spcBef>
            </a:pP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Construction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waste, also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known</a:t>
            </a:r>
            <a:r>
              <a:rPr dirty="0" sz="10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as construction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demolition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("C&amp;D") debris, is</a:t>
            </a:r>
            <a:r>
              <a:rPr dirty="0" sz="1000" spc="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commonly composed</a:t>
            </a:r>
            <a:r>
              <a:rPr dirty="0" sz="10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0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treated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untreated</a:t>
            </a:r>
            <a:r>
              <a:rPr dirty="0" sz="1000" spc="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lumber,</a:t>
            </a:r>
            <a:r>
              <a:rPr dirty="0" sz="1000" spc="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drywall,</a:t>
            </a:r>
            <a:r>
              <a:rPr dirty="0" sz="1000" spc="8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metals,</a:t>
            </a:r>
            <a:r>
              <a:rPr dirty="0" sz="1000" spc="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masonry,</a:t>
            </a:r>
            <a:r>
              <a:rPr dirty="0" sz="1000" spc="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carpet,</a:t>
            </a:r>
            <a:r>
              <a:rPr dirty="0" sz="1000" spc="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plastic,</a:t>
            </a:r>
            <a:r>
              <a:rPr dirty="0" sz="1000" spc="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pipes,</a:t>
            </a:r>
            <a:r>
              <a:rPr dirty="0" sz="1000" spc="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rocks,</a:t>
            </a:r>
            <a:r>
              <a:rPr dirty="0" sz="1000" spc="8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dirt,</a:t>
            </a:r>
            <a:r>
              <a:rPr dirty="0" sz="1000" spc="8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paper,</a:t>
            </a:r>
            <a:r>
              <a:rPr dirty="0" sz="1000" spc="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cardboard,</a:t>
            </a:r>
            <a:r>
              <a:rPr dirty="0" sz="1000" spc="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000" spc="1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green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waste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related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land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development.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According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United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States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Environmental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Protection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Agency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(US</a:t>
            </a:r>
            <a:r>
              <a:rPr dirty="0" sz="10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EPA),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estimated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six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hundred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million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(600,000,000)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tons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C&amp;D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debris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was</a:t>
            </a:r>
            <a:r>
              <a:rPr dirty="0" sz="10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generated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United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States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000" spc="-3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2018,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which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more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than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twice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amount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000" spc="-2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generated</a:t>
            </a:r>
            <a:r>
              <a:rPr dirty="0" sz="10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municipal</a:t>
            </a:r>
            <a:r>
              <a:rPr dirty="0" sz="10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000" b="0">
                <a:solidFill>
                  <a:srgbClr val="000000"/>
                </a:solidFill>
                <a:latin typeface="Arial"/>
                <a:cs typeface="Arial"/>
              </a:rPr>
              <a:t>solid</a:t>
            </a:r>
            <a:r>
              <a:rPr dirty="0" sz="1000" spc="-10" b="0">
                <a:solidFill>
                  <a:srgbClr val="000000"/>
                </a:solidFill>
                <a:latin typeface="Arial"/>
                <a:cs typeface="Arial"/>
              </a:rPr>
              <a:t> waste.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000">
              <a:latin typeface="Arial"/>
              <a:cs typeface="Arial"/>
            </a:endParaRPr>
          </a:p>
          <a:p>
            <a:pPr algn="r" marL="5075555" marR="19050" indent="824865">
              <a:lnSpc>
                <a:spcPct val="96500"/>
              </a:lnSpc>
            </a:pPr>
            <a:r>
              <a:rPr dirty="0" sz="900" b="0">
                <a:solidFill>
                  <a:srgbClr val="003478"/>
                </a:solidFill>
                <a:latin typeface="Arial"/>
                <a:cs typeface="Arial"/>
              </a:rPr>
              <a:t>Tetra</a:t>
            </a:r>
            <a:r>
              <a:rPr dirty="0" sz="900" spc="-15" b="0">
                <a:solidFill>
                  <a:srgbClr val="003478"/>
                </a:solidFill>
                <a:latin typeface="Arial"/>
                <a:cs typeface="Arial"/>
              </a:rPr>
              <a:t> </a:t>
            </a:r>
            <a:r>
              <a:rPr dirty="0" sz="900" spc="-20" b="0">
                <a:solidFill>
                  <a:srgbClr val="003478"/>
                </a:solidFill>
                <a:latin typeface="Arial"/>
                <a:cs typeface="Arial"/>
              </a:rPr>
              <a:t>Tech </a:t>
            </a:r>
            <a:r>
              <a:rPr dirty="0" sz="800" b="0">
                <a:solidFill>
                  <a:srgbClr val="78706D"/>
                </a:solidFill>
                <a:latin typeface="Arial"/>
                <a:cs typeface="Arial"/>
              </a:rPr>
              <a:t>21700</a:t>
            </a:r>
            <a:r>
              <a:rPr dirty="0" sz="800" spc="-35" b="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b="0">
                <a:solidFill>
                  <a:srgbClr val="78706D"/>
                </a:solidFill>
                <a:latin typeface="Arial"/>
                <a:cs typeface="Arial"/>
              </a:rPr>
              <a:t>Copley</a:t>
            </a:r>
            <a:r>
              <a:rPr dirty="0" sz="800" spc="-30" b="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b="0">
                <a:solidFill>
                  <a:srgbClr val="78706D"/>
                </a:solidFill>
                <a:latin typeface="Arial"/>
                <a:cs typeface="Arial"/>
              </a:rPr>
              <a:t>Drive,</a:t>
            </a:r>
            <a:r>
              <a:rPr dirty="0" sz="800" spc="-35" b="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b="0">
                <a:solidFill>
                  <a:srgbClr val="78706D"/>
                </a:solidFill>
                <a:latin typeface="Arial"/>
                <a:cs typeface="Arial"/>
              </a:rPr>
              <a:t>Suite</a:t>
            </a:r>
            <a:r>
              <a:rPr dirty="0" sz="800" spc="-35" b="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25" b="0">
                <a:solidFill>
                  <a:srgbClr val="78706D"/>
                </a:solidFill>
                <a:latin typeface="Arial"/>
                <a:cs typeface="Arial"/>
              </a:rPr>
              <a:t>200</a:t>
            </a:r>
            <a:r>
              <a:rPr dirty="0" sz="800" b="0">
                <a:solidFill>
                  <a:srgbClr val="78706D"/>
                </a:solidFill>
                <a:latin typeface="Arial"/>
                <a:cs typeface="Arial"/>
              </a:rPr>
              <a:t> Diamond</a:t>
            </a:r>
            <a:r>
              <a:rPr dirty="0" sz="800" spc="-25" b="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b="0">
                <a:solidFill>
                  <a:srgbClr val="78706D"/>
                </a:solidFill>
                <a:latin typeface="Arial"/>
                <a:cs typeface="Arial"/>
              </a:rPr>
              <a:t>Bar,</a:t>
            </a:r>
            <a:r>
              <a:rPr dirty="0" sz="800" spc="-30" b="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b="0">
                <a:solidFill>
                  <a:srgbClr val="78706D"/>
                </a:solidFill>
                <a:latin typeface="Arial"/>
                <a:cs typeface="Arial"/>
              </a:rPr>
              <a:t>CA</a:t>
            </a:r>
            <a:r>
              <a:rPr dirty="0" sz="800" spc="-25" b="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 b="0">
                <a:solidFill>
                  <a:srgbClr val="78706D"/>
                </a:solidFill>
                <a:latin typeface="Arial"/>
                <a:cs typeface="Arial"/>
              </a:rPr>
              <a:t>91765</a:t>
            </a:r>
            <a:endParaRPr sz="800">
              <a:latin typeface="Arial"/>
              <a:cs typeface="Arial"/>
            </a:endParaRPr>
          </a:p>
          <a:p>
            <a:pPr algn="r" marR="17780">
              <a:lnSpc>
                <a:spcPts val="915"/>
              </a:lnSpc>
            </a:pPr>
            <a:r>
              <a:rPr dirty="0" sz="800" b="0">
                <a:solidFill>
                  <a:srgbClr val="003478"/>
                </a:solidFill>
                <a:latin typeface="Arial"/>
                <a:cs typeface="Arial"/>
              </a:rPr>
              <a:t>Tel</a:t>
            </a:r>
            <a:r>
              <a:rPr dirty="0" sz="800" spc="-5" b="0">
                <a:solidFill>
                  <a:srgbClr val="003478"/>
                </a:solidFill>
                <a:latin typeface="Arial"/>
                <a:cs typeface="Arial"/>
              </a:rPr>
              <a:t> </a:t>
            </a:r>
            <a:r>
              <a:rPr dirty="0" sz="800" spc="-10" b="0">
                <a:solidFill>
                  <a:srgbClr val="78706D"/>
                </a:solidFill>
                <a:latin typeface="Arial"/>
                <a:cs typeface="Arial"/>
              </a:rPr>
              <a:t>909.960.7777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84541" y="2931261"/>
            <a:ext cx="4670425" cy="4933950"/>
          </a:xfrm>
          <a:custGeom>
            <a:avLst/>
            <a:gdLst/>
            <a:ahLst/>
            <a:cxnLst/>
            <a:rect l="l" t="t" r="r" b="b"/>
            <a:pathLst>
              <a:path w="4670425" h="4933950">
                <a:moveTo>
                  <a:pt x="1768525" y="4341215"/>
                </a:moveTo>
                <a:lnTo>
                  <a:pt x="1763369" y="4285310"/>
                </a:lnTo>
                <a:lnTo>
                  <a:pt x="1752282" y="4228046"/>
                </a:lnTo>
                <a:lnTo>
                  <a:pt x="1740827" y="4186275"/>
                </a:lnTo>
                <a:lnTo>
                  <a:pt x="1726565" y="4143705"/>
                </a:lnTo>
                <a:lnTo>
                  <a:pt x="1709420" y="4100322"/>
                </a:lnTo>
                <a:lnTo>
                  <a:pt x="1689341" y="4056075"/>
                </a:lnTo>
                <a:lnTo>
                  <a:pt x="1666252" y="4010977"/>
                </a:lnTo>
                <a:lnTo>
                  <a:pt x="1640090" y="3965003"/>
                </a:lnTo>
                <a:lnTo>
                  <a:pt x="1610779" y="3918140"/>
                </a:lnTo>
                <a:lnTo>
                  <a:pt x="1586191" y="3881437"/>
                </a:lnTo>
                <a:lnTo>
                  <a:pt x="1570215" y="3859009"/>
                </a:lnTo>
                <a:lnTo>
                  <a:pt x="1570215" y="4303128"/>
                </a:lnTo>
                <a:lnTo>
                  <a:pt x="1568399" y="4351680"/>
                </a:lnTo>
                <a:lnTo>
                  <a:pt x="1560144" y="4398480"/>
                </a:lnTo>
                <a:lnTo>
                  <a:pt x="1544891" y="4443730"/>
                </a:lnTo>
                <a:lnTo>
                  <a:pt x="1521866" y="4487710"/>
                </a:lnTo>
                <a:lnTo>
                  <a:pt x="1491170" y="4530687"/>
                </a:lnTo>
                <a:lnTo>
                  <a:pt x="1452943" y="4572927"/>
                </a:lnTo>
                <a:lnTo>
                  <a:pt x="1333652" y="4692218"/>
                </a:lnTo>
                <a:lnTo>
                  <a:pt x="241020" y="3599586"/>
                </a:lnTo>
                <a:lnTo>
                  <a:pt x="358952" y="3481654"/>
                </a:lnTo>
                <a:lnTo>
                  <a:pt x="404355" y="3441065"/>
                </a:lnTo>
                <a:lnTo>
                  <a:pt x="450710" y="3409429"/>
                </a:lnTo>
                <a:lnTo>
                  <a:pt x="498119" y="3387052"/>
                </a:lnTo>
                <a:lnTo>
                  <a:pt x="546735" y="3374225"/>
                </a:lnTo>
                <a:lnTo>
                  <a:pt x="596531" y="3369043"/>
                </a:lnTo>
                <a:lnTo>
                  <a:pt x="647534" y="3369805"/>
                </a:lnTo>
                <a:lnTo>
                  <a:pt x="699820" y="3376968"/>
                </a:lnTo>
                <a:lnTo>
                  <a:pt x="753452" y="3390950"/>
                </a:lnTo>
                <a:lnTo>
                  <a:pt x="797242" y="3406711"/>
                </a:lnTo>
                <a:lnTo>
                  <a:pt x="841578" y="3425939"/>
                </a:lnTo>
                <a:lnTo>
                  <a:pt x="886421" y="3448748"/>
                </a:lnTo>
                <a:lnTo>
                  <a:pt x="931684" y="3475278"/>
                </a:lnTo>
                <a:lnTo>
                  <a:pt x="977353" y="3505670"/>
                </a:lnTo>
                <a:lnTo>
                  <a:pt x="1016025" y="3533940"/>
                </a:lnTo>
                <a:lnTo>
                  <a:pt x="1054582" y="3563810"/>
                </a:lnTo>
                <a:lnTo>
                  <a:pt x="1093012" y="3595370"/>
                </a:lnTo>
                <a:lnTo>
                  <a:pt x="1131303" y="3628669"/>
                </a:lnTo>
                <a:lnTo>
                  <a:pt x="1169479" y="3663785"/>
                </a:lnTo>
                <a:lnTo>
                  <a:pt x="1207516" y="3700805"/>
                </a:lnTo>
                <a:lnTo>
                  <a:pt x="1247254" y="3741318"/>
                </a:lnTo>
                <a:lnTo>
                  <a:pt x="1284617" y="3781006"/>
                </a:lnTo>
                <a:lnTo>
                  <a:pt x="1319618" y="3819855"/>
                </a:lnTo>
                <a:lnTo>
                  <a:pt x="1352257" y="3857891"/>
                </a:lnTo>
                <a:lnTo>
                  <a:pt x="1382534" y="3895102"/>
                </a:lnTo>
                <a:lnTo>
                  <a:pt x="1410462" y="3931501"/>
                </a:lnTo>
                <a:lnTo>
                  <a:pt x="1436039" y="3967073"/>
                </a:lnTo>
                <a:lnTo>
                  <a:pt x="1468386" y="4016273"/>
                </a:lnTo>
                <a:lnTo>
                  <a:pt x="1495971" y="4064114"/>
                </a:lnTo>
                <a:lnTo>
                  <a:pt x="1519047" y="4110621"/>
                </a:lnTo>
                <a:lnTo>
                  <a:pt x="1537881" y="4155821"/>
                </a:lnTo>
                <a:lnTo>
                  <a:pt x="1552740" y="4199725"/>
                </a:lnTo>
                <a:lnTo>
                  <a:pt x="1565148" y="4252557"/>
                </a:lnTo>
                <a:lnTo>
                  <a:pt x="1570215" y="4303128"/>
                </a:lnTo>
                <a:lnTo>
                  <a:pt x="1570215" y="3859009"/>
                </a:lnTo>
                <a:lnTo>
                  <a:pt x="1531353" y="3806609"/>
                </a:lnTo>
                <a:lnTo>
                  <a:pt x="1501127" y="3768496"/>
                </a:lnTo>
                <a:lnTo>
                  <a:pt x="1469009" y="3729926"/>
                </a:lnTo>
                <a:lnTo>
                  <a:pt x="1435023" y="3690899"/>
                </a:lnTo>
                <a:lnTo>
                  <a:pt x="1399171" y="3651453"/>
                </a:lnTo>
                <a:lnTo>
                  <a:pt x="1361465" y="3611575"/>
                </a:lnTo>
                <a:lnTo>
                  <a:pt x="1321892" y="3571278"/>
                </a:lnTo>
                <a:lnTo>
                  <a:pt x="1282458" y="3532682"/>
                </a:lnTo>
                <a:lnTo>
                  <a:pt x="1243114" y="3495903"/>
                </a:lnTo>
                <a:lnTo>
                  <a:pt x="1203896" y="3460927"/>
                </a:lnTo>
                <a:lnTo>
                  <a:pt x="1164844" y="3427780"/>
                </a:lnTo>
                <a:lnTo>
                  <a:pt x="1125956" y="3396500"/>
                </a:lnTo>
                <a:lnTo>
                  <a:pt x="1089850" y="3369043"/>
                </a:lnTo>
                <a:lnTo>
                  <a:pt x="1087272" y="3367074"/>
                </a:lnTo>
                <a:lnTo>
                  <a:pt x="1048829" y="3339554"/>
                </a:lnTo>
                <a:lnTo>
                  <a:pt x="1010627" y="3313925"/>
                </a:lnTo>
                <a:lnTo>
                  <a:pt x="960094" y="3282873"/>
                </a:lnTo>
                <a:lnTo>
                  <a:pt x="910043" y="3255441"/>
                </a:lnTo>
                <a:lnTo>
                  <a:pt x="860501" y="3231489"/>
                </a:lnTo>
                <a:lnTo>
                  <a:pt x="811555" y="3210890"/>
                </a:lnTo>
                <a:lnTo>
                  <a:pt x="763231" y="3193516"/>
                </a:lnTo>
                <a:lnTo>
                  <a:pt x="715594" y="3179267"/>
                </a:lnTo>
                <a:lnTo>
                  <a:pt x="659739" y="3167824"/>
                </a:lnTo>
                <a:lnTo>
                  <a:pt x="605040" y="3161855"/>
                </a:lnTo>
                <a:lnTo>
                  <a:pt x="551573" y="3161182"/>
                </a:lnTo>
                <a:lnTo>
                  <a:pt x="499389" y="3165640"/>
                </a:lnTo>
                <a:lnTo>
                  <a:pt x="448576" y="3175025"/>
                </a:lnTo>
                <a:lnTo>
                  <a:pt x="407187" y="3187319"/>
                </a:lnTo>
                <a:lnTo>
                  <a:pt x="366509" y="3204502"/>
                </a:lnTo>
                <a:lnTo>
                  <a:pt x="326529" y="3226447"/>
                </a:lnTo>
                <a:lnTo>
                  <a:pt x="287223" y="3253041"/>
                </a:lnTo>
                <a:lnTo>
                  <a:pt x="248551" y="3284169"/>
                </a:lnTo>
                <a:lnTo>
                  <a:pt x="210502" y="3319742"/>
                </a:lnTo>
                <a:lnTo>
                  <a:pt x="13106" y="3517138"/>
                </a:lnTo>
                <a:lnTo>
                  <a:pt x="0" y="3548507"/>
                </a:lnTo>
                <a:lnTo>
                  <a:pt x="393" y="3562400"/>
                </a:lnTo>
                <a:lnTo>
                  <a:pt x="27292" y="3615842"/>
                </a:lnTo>
                <a:lnTo>
                  <a:pt x="1298054" y="4888420"/>
                </a:lnTo>
                <a:lnTo>
                  <a:pt x="1337411" y="4920589"/>
                </a:lnTo>
                <a:lnTo>
                  <a:pt x="1385379" y="4933874"/>
                </a:lnTo>
                <a:lnTo>
                  <a:pt x="1397965" y="4932083"/>
                </a:lnTo>
                <a:lnTo>
                  <a:pt x="1601787" y="4736579"/>
                </a:lnTo>
                <a:lnTo>
                  <a:pt x="1637068" y="4698835"/>
                </a:lnTo>
                <a:lnTo>
                  <a:pt x="1668145" y="4660392"/>
                </a:lnTo>
                <a:lnTo>
                  <a:pt x="1694992" y="4621238"/>
                </a:lnTo>
                <a:lnTo>
                  <a:pt x="1717598" y="4581347"/>
                </a:lnTo>
                <a:lnTo>
                  <a:pt x="1735950" y="4540745"/>
                </a:lnTo>
                <a:lnTo>
                  <a:pt x="1750021" y="4499407"/>
                </a:lnTo>
                <a:lnTo>
                  <a:pt x="1761693" y="4448391"/>
                </a:lnTo>
                <a:lnTo>
                  <a:pt x="1767916" y="4395622"/>
                </a:lnTo>
                <a:lnTo>
                  <a:pt x="1768525" y="4341215"/>
                </a:lnTo>
                <a:close/>
              </a:path>
              <a:path w="4670425" h="4933950">
                <a:moveTo>
                  <a:pt x="2793022" y="3534372"/>
                </a:moveTo>
                <a:lnTo>
                  <a:pt x="2771610" y="3501047"/>
                </a:lnTo>
                <a:lnTo>
                  <a:pt x="2737904" y="3476256"/>
                </a:lnTo>
                <a:lnTo>
                  <a:pt x="2682316" y="3441192"/>
                </a:lnTo>
                <a:lnTo>
                  <a:pt x="2349398" y="3242780"/>
                </a:lnTo>
                <a:lnTo>
                  <a:pt x="2315641" y="3222548"/>
                </a:lnTo>
                <a:lnTo>
                  <a:pt x="2262263" y="3190684"/>
                </a:lnTo>
                <a:lnTo>
                  <a:pt x="2172487" y="3141573"/>
                </a:lnTo>
                <a:lnTo>
                  <a:pt x="2118995" y="3115373"/>
                </a:lnTo>
                <a:lnTo>
                  <a:pt x="2069350" y="3095066"/>
                </a:lnTo>
                <a:lnTo>
                  <a:pt x="2023122" y="3080778"/>
                </a:lnTo>
                <a:lnTo>
                  <a:pt x="1985429" y="3072688"/>
                </a:lnTo>
                <a:lnTo>
                  <a:pt x="1940369" y="3069094"/>
                </a:lnTo>
                <a:lnTo>
                  <a:pt x="1921256" y="3070212"/>
                </a:lnTo>
                <a:lnTo>
                  <a:pt x="1902866" y="3072688"/>
                </a:lnTo>
                <a:lnTo>
                  <a:pt x="1910143" y="3042589"/>
                </a:lnTo>
                <a:lnTo>
                  <a:pt x="1915236" y="3012059"/>
                </a:lnTo>
                <a:lnTo>
                  <a:pt x="1918195" y="2981198"/>
                </a:lnTo>
                <a:lnTo>
                  <a:pt x="1919084" y="2950108"/>
                </a:lnTo>
                <a:lnTo>
                  <a:pt x="1917750" y="2918790"/>
                </a:lnTo>
                <a:lnTo>
                  <a:pt x="1907082" y="2854756"/>
                </a:lnTo>
                <a:lnTo>
                  <a:pt x="1885835" y="2789580"/>
                </a:lnTo>
                <a:lnTo>
                  <a:pt x="1853920" y="2723070"/>
                </a:lnTo>
                <a:lnTo>
                  <a:pt x="1833079" y="2688920"/>
                </a:lnTo>
                <a:lnTo>
                  <a:pt x="1809280" y="2655379"/>
                </a:lnTo>
                <a:lnTo>
                  <a:pt x="1782292" y="2621191"/>
                </a:lnTo>
                <a:lnTo>
                  <a:pt x="1752104" y="2586532"/>
                </a:lnTo>
                <a:lnTo>
                  <a:pt x="1745500" y="2579636"/>
                </a:lnTo>
                <a:lnTo>
                  <a:pt x="1745500" y="2959595"/>
                </a:lnTo>
                <a:lnTo>
                  <a:pt x="1742440" y="2985605"/>
                </a:lnTo>
                <a:lnTo>
                  <a:pt x="1726869" y="3036862"/>
                </a:lnTo>
                <a:lnTo>
                  <a:pt x="1696250" y="3086062"/>
                </a:lnTo>
                <a:lnTo>
                  <a:pt x="1562112" y="3222548"/>
                </a:lnTo>
                <a:lnTo>
                  <a:pt x="1089012" y="2749448"/>
                </a:lnTo>
                <a:lnTo>
                  <a:pt x="1186713" y="2651734"/>
                </a:lnTo>
                <a:lnTo>
                  <a:pt x="1218857" y="2621191"/>
                </a:lnTo>
                <a:lnTo>
                  <a:pt x="1258036" y="2590660"/>
                </a:lnTo>
                <a:lnTo>
                  <a:pt x="1294536" y="2572169"/>
                </a:lnTo>
                <a:lnTo>
                  <a:pt x="1333703" y="2561640"/>
                </a:lnTo>
                <a:lnTo>
                  <a:pt x="1373136" y="2558758"/>
                </a:lnTo>
                <a:lnTo>
                  <a:pt x="1412811" y="2563723"/>
                </a:lnTo>
                <a:lnTo>
                  <a:pt x="1452702" y="2576741"/>
                </a:lnTo>
                <a:lnTo>
                  <a:pt x="1492872" y="2596883"/>
                </a:lnTo>
                <a:lnTo>
                  <a:pt x="1533385" y="2623083"/>
                </a:lnTo>
                <a:lnTo>
                  <a:pt x="1574266" y="2655392"/>
                </a:lnTo>
                <a:lnTo>
                  <a:pt x="1615567" y="2693835"/>
                </a:lnTo>
                <a:lnTo>
                  <a:pt x="1661820" y="2745181"/>
                </a:lnTo>
                <a:lnTo>
                  <a:pt x="1699882" y="2798267"/>
                </a:lnTo>
                <a:lnTo>
                  <a:pt x="1726768" y="2852699"/>
                </a:lnTo>
                <a:lnTo>
                  <a:pt x="1741703" y="2906204"/>
                </a:lnTo>
                <a:lnTo>
                  <a:pt x="1745500" y="2959595"/>
                </a:lnTo>
                <a:lnTo>
                  <a:pt x="1745500" y="2579636"/>
                </a:lnTo>
                <a:lnTo>
                  <a:pt x="1718703" y="2551595"/>
                </a:lnTo>
                <a:lnTo>
                  <a:pt x="1682102" y="2516594"/>
                </a:lnTo>
                <a:lnTo>
                  <a:pt x="1645526" y="2484818"/>
                </a:lnTo>
                <a:lnTo>
                  <a:pt x="1608963" y="2456269"/>
                </a:lnTo>
                <a:lnTo>
                  <a:pt x="1572399" y="2430945"/>
                </a:lnTo>
                <a:lnTo>
                  <a:pt x="1535874" y="2409240"/>
                </a:lnTo>
                <a:lnTo>
                  <a:pt x="1499412" y="2391206"/>
                </a:lnTo>
                <a:lnTo>
                  <a:pt x="1462925" y="2376398"/>
                </a:lnTo>
                <a:lnTo>
                  <a:pt x="1426375" y="2364384"/>
                </a:lnTo>
                <a:lnTo>
                  <a:pt x="1354493" y="2351138"/>
                </a:lnTo>
                <a:lnTo>
                  <a:pt x="1319390" y="2350033"/>
                </a:lnTo>
                <a:lnTo>
                  <a:pt x="1284592" y="2352002"/>
                </a:lnTo>
                <a:lnTo>
                  <a:pt x="1216266" y="2367673"/>
                </a:lnTo>
                <a:lnTo>
                  <a:pt x="1150493" y="2397150"/>
                </a:lnTo>
                <a:lnTo>
                  <a:pt x="1104887" y="2429764"/>
                </a:lnTo>
                <a:lnTo>
                  <a:pt x="1063548" y="2467064"/>
                </a:lnTo>
                <a:lnTo>
                  <a:pt x="862114" y="2668117"/>
                </a:lnTo>
                <a:lnTo>
                  <a:pt x="849071" y="2699448"/>
                </a:lnTo>
                <a:lnTo>
                  <a:pt x="849464" y="2713329"/>
                </a:lnTo>
                <a:lnTo>
                  <a:pt x="876350" y="2766784"/>
                </a:lnTo>
                <a:lnTo>
                  <a:pt x="2200287" y="4092524"/>
                </a:lnTo>
                <a:lnTo>
                  <a:pt x="2225090" y="4102417"/>
                </a:lnTo>
                <a:lnTo>
                  <a:pt x="2231987" y="4099928"/>
                </a:lnTo>
                <a:lnTo>
                  <a:pt x="2238032" y="4098404"/>
                </a:lnTo>
                <a:lnTo>
                  <a:pt x="2271547" y="4078516"/>
                </a:lnTo>
                <a:lnTo>
                  <a:pt x="2302522" y="4047540"/>
                </a:lnTo>
                <a:lnTo>
                  <a:pt x="2322195" y="4014228"/>
                </a:lnTo>
                <a:lnTo>
                  <a:pt x="2323592" y="4008323"/>
                </a:lnTo>
                <a:lnTo>
                  <a:pt x="2325459" y="4002049"/>
                </a:lnTo>
                <a:lnTo>
                  <a:pt x="2325624" y="3995445"/>
                </a:lnTo>
                <a:lnTo>
                  <a:pt x="2323249" y="3989108"/>
                </a:lnTo>
                <a:lnTo>
                  <a:pt x="2320937" y="3982732"/>
                </a:lnTo>
                <a:lnTo>
                  <a:pt x="2316188" y="3976624"/>
                </a:lnTo>
                <a:lnTo>
                  <a:pt x="1712887" y="3373323"/>
                </a:lnTo>
                <a:lnTo>
                  <a:pt x="1790357" y="3295840"/>
                </a:lnTo>
                <a:lnTo>
                  <a:pt x="1831936" y="3263684"/>
                </a:lnTo>
                <a:lnTo>
                  <a:pt x="1876933" y="3246221"/>
                </a:lnTo>
                <a:lnTo>
                  <a:pt x="1926221" y="3242780"/>
                </a:lnTo>
                <a:lnTo>
                  <a:pt x="1952205" y="3245040"/>
                </a:lnTo>
                <a:lnTo>
                  <a:pt x="2007400" y="3257981"/>
                </a:lnTo>
                <a:lnTo>
                  <a:pt x="2066353" y="3280321"/>
                </a:lnTo>
                <a:lnTo>
                  <a:pt x="2128685" y="3312020"/>
                </a:lnTo>
                <a:lnTo>
                  <a:pt x="2195258" y="3349536"/>
                </a:lnTo>
                <a:lnTo>
                  <a:pt x="2230183" y="3370376"/>
                </a:lnTo>
                <a:lnTo>
                  <a:pt x="2649105" y="3625900"/>
                </a:lnTo>
                <a:lnTo>
                  <a:pt x="2656484" y="3630091"/>
                </a:lnTo>
                <a:lnTo>
                  <a:pt x="2663367" y="3633533"/>
                </a:lnTo>
                <a:lnTo>
                  <a:pt x="2669717" y="3636099"/>
                </a:lnTo>
                <a:lnTo>
                  <a:pt x="2677122" y="3639540"/>
                </a:lnTo>
                <a:lnTo>
                  <a:pt x="2684869" y="3640391"/>
                </a:lnTo>
                <a:lnTo>
                  <a:pt x="2692882" y="3639032"/>
                </a:lnTo>
                <a:lnTo>
                  <a:pt x="2699524" y="3638105"/>
                </a:lnTo>
                <a:lnTo>
                  <a:pt x="2732786" y="3617277"/>
                </a:lnTo>
                <a:lnTo>
                  <a:pt x="2766644" y="3583419"/>
                </a:lnTo>
                <a:lnTo>
                  <a:pt x="2790113" y="3548430"/>
                </a:lnTo>
                <a:lnTo>
                  <a:pt x="2791663" y="3542398"/>
                </a:lnTo>
                <a:lnTo>
                  <a:pt x="2793022" y="3534372"/>
                </a:lnTo>
                <a:close/>
              </a:path>
              <a:path w="4670425" h="4933950">
                <a:moveTo>
                  <a:pt x="3621290" y="2713583"/>
                </a:moveTo>
                <a:lnTo>
                  <a:pt x="3603218" y="2678747"/>
                </a:lnTo>
                <a:lnTo>
                  <a:pt x="3559200" y="2646819"/>
                </a:lnTo>
                <a:lnTo>
                  <a:pt x="3386759" y="2536850"/>
                </a:lnTo>
                <a:lnTo>
                  <a:pt x="2884741" y="2219528"/>
                </a:lnTo>
                <a:lnTo>
                  <a:pt x="2884741" y="2418461"/>
                </a:lnTo>
                <a:lnTo>
                  <a:pt x="2581516" y="2721699"/>
                </a:lnTo>
                <a:lnTo>
                  <a:pt x="2461526" y="2536850"/>
                </a:lnTo>
                <a:lnTo>
                  <a:pt x="2443797" y="2509418"/>
                </a:lnTo>
                <a:lnTo>
                  <a:pt x="2087143" y="1956473"/>
                </a:lnTo>
                <a:lnTo>
                  <a:pt x="2031949" y="1871611"/>
                </a:lnTo>
                <a:lnTo>
                  <a:pt x="2032622" y="1870925"/>
                </a:lnTo>
                <a:lnTo>
                  <a:pt x="2884741" y="2418461"/>
                </a:lnTo>
                <a:lnTo>
                  <a:pt x="2884741" y="2219528"/>
                </a:lnTo>
                <a:lnTo>
                  <a:pt x="2333256" y="1870925"/>
                </a:lnTo>
                <a:lnTo>
                  <a:pt x="1962492" y="1635112"/>
                </a:lnTo>
                <a:lnTo>
                  <a:pt x="1955292" y="1630959"/>
                </a:lnTo>
                <a:lnTo>
                  <a:pt x="1921992" y="1620786"/>
                </a:lnTo>
                <a:lnTo>
                  <a:pt x="1915756" y="1621701"/>
                </a:lnTo>
                <a:lnTo>
                  <a:pt x="1879600" y="1639798"/>
                </a:lnTo>
                <a:lnTo>
                  <a:pt x="1833219" y="1684070"/>
                </a:lnTo>
                <a:lnTo>
                  <a:pt x="1805597" y="1715871"/>
                </a:lnTo>
                <a:lnTo>
                  <a:pt x="1793354" y="1749437"/>
                </a:lnTo>
                <a:lnTo>
                  <a:pt x="1793557" y="1755368"/>
                </a:lnTo>
                <a:lnTo>
                  <a:pt x="1889556" y="1917446"/>
                </a:lnTo>
                <a:lnTo>
                  <a:pt x="2264372" y="2509545"/>
                </a:lnTo>
                <a:lnTo>
                  <a:pt x="2818917" y="3384956"/>
                </a:lnTo>
                <a:lnTo>
                  <a:pt x="2844063" y="3420211"/>
                </a:lnTo>
                <a:lnTo>
                  <a:pt x="2878988" y="3446386"/>
                </a:lnTo>
                <a:lnTo>
                  <a:pt x="2885567" y="3447199"/>
                </a:lnTo>
                <a:lnTo>
                  <a:pt x="2892336" y="3446335"/>
                </a:lnTo>
                <a:lnTo>
                  <a:pt x="2931769" y="3419246"/>
                </a:lnTo>
                <a:lnTo>
                  <a:pt x="2964370" y="3384308"/>
                </a:lnTo>
                <a:lnTo>
                  <a:pt x="2981325" y="3343935"/>
                </a:lnTo>
                <a:lnTo>
                  <a:pt x="2981553" y="3337382"/>
                </a:lnTo>
                <a:lnTo>
                  <a:pt x="2978099" y="3329863"/>
                </a:lnTo>
                <a:lnTo>
                  <a:pt x="2975737" y="3323526"/>
                </a:lnTo>
                <a:lnTo>
                  <a:pt x="2972447" y="3316071"/>
                </a:lnTo>
                <a:lnTo>
                  <a:pt x="2967202" y="3308210"/>
                </a:lnTo>
                <a:lnTo>
                  <a:pt x="2727922" y="2940177"/>
                </a:lnTo>
                <a:lnTo>
                  <a:pt x="2701201" y="2899359"/>
                </a:lnTo>
                <a:lnTo>
                  <a:pt x="2878861" y="2721699"/>
                </a:lnTo>
                <a:lnTo>
                  <a:pt x="3063722" y="2536850"/>
                </a:lnTo>
                <a:lnTo>
                  <a:pt x="3480308" y="2803804"/>
                </a:lnTo>
                <a:lnTo>
                  <a:pt x="3488842" y="2808389"/>
                </a:lnTo>
                <a:lnTo>
                  <a:pt x="3496310" y="2811665"/>
                </a:lnTo>
                <a:lnTo>
                  <a:pt x="3508959" y="2816402"/>
                </a:lnTo>
                <a:lnTo>
                  <a:pt x="3514953" y="2816860"/>
                </a:lnTo>
                <a:lnTo>
                  <a:pt x="3521849" y="2814370"/>
                </a:lnTo>
                <a:lnTo>
                  <a:pt x="3527501" y="2813215"/>
                </a:lnTo>
                <a:lnTo>
                  <a:pt x="3562413" y="2788729"/>
                </a:lnTo>
                <a:lnTo>
                  <a:pt x="3591141" y="2759875"/>
                </a:lnTo>
                <a:lnTo>
                  <a:pt x="3617303" y="2727312"/>
                </a:lnTo>
                <a:lnTo>
                  <a:pt x="3620160" y="2720403"/>
                </a:lnTo>
                <a:lnTo>
                  <a:pt x="3621290" y="2713583"/>
                </a:lnTo>
                <a:close/>
              </a:path>
              <a:path w="4670425" h="4933950">
                <a:moveTo>
                  <a:pt x="3873957" y="2453563"/>
                </a:moveTo>
                <a:lnTo>
                  <a:pt x="3873449" y="2447620"/>
                </a:lnTo>
                <a:lnTo>
                  <a:pt x="3870058" y="2440165"/>
                </a:lnTo>
                <a:lnTo>
                  <a:pt x="3867683" y="2433840"/>
                </a:lnTo>
                <a:lnTo>
                  <a:pt x="3864013" y="2428811"/>
                </a:lnTo>
                <a:lnTo>
                  <a:pt x="3273755" y="1838553"/>
                </a:lnTo>
                <a:lnTo>
                  <a:pt x="3579025" y="1533283"/>
                </a:lnTo>
                <a:lnTo>
                  <a:pt x="3579596" y="1528432"/>
                </a:lnTo>
                <a:lnTo>
                  <a:pt x="3579647" y="1521815"/>
                </a:lnTo>
                <a:lnTo>
                  <a:pt x="3579025" y="1515884"/>
                </a:lnTo>
                <a:lnTo>
                  <a:pt x="3560165" y="1479524"/>
                </a:lnTo>
                <a:lnTo>
                  <a:pt x="3530320" y="1445717"/>
                </a:lnTo>
                <a:lnTo>
                  <a:pt x="3499002" y="1415008"/>
                </a:lnTo>
                <a:lnTo>
                  <a:pt x="3466223" y="1387830"/>
                </a:lnTo>
                <a:lnTo>
                  <a:pt x="3433178" y="1375333"/>
                </a:lnTo>
                <a:lnTo>
                  <a:pt x="3427641" y="1376464"/>
                </a:lnTo>
                <a:lnTo>
                  <a:pt x="3423856" y="1378102"/>
                </a:lnTo>
                <a:lnTo>
                  <a:pt x="3118586" y="1683372"/>
                </a:lnTo>
                <a:lnTo>
                  <a:pt x="2641181" y="1205979"/>
                </a:lnTo>
                <a:lnTo>
                  <a:pt x="2963964" y="883183"/>
                </a:lnTo>
                <a:lnTo>
                  <a:pt x="2955798" y="845121"/>
                </a:lnTo>
                <a:lnTo>
                  <a:pt x="2932595" y="814438"/>
                </a:lnTo>
                <a:lnTo>
                  <a:pt x="2905366" y="785482"/>
                </a:lnTo>
                <a:lnTo>
                  <a:pt x="2867114" y="749935"/>
                </a:lnTo>
                <a:lnTo>
                  <a:pt x="2828912" y="725182"/>
                </a:lnTo>
                <a:lnTo>
                  <a:pt x="2815907" y="723036"/>
                </a:lnTo>
                <a:lnTo>
                  <a:pt x="2809303" y="723099"/>
                </a:lnTo>
                <a:lnTo>
                  <a:pt x="2409939" y="1120305"/>
                </a:lnTo>
                <a:lnTo>
                  <a:pt x="2396883" y="1151623"/>
                </a:lnTo>
                <a:lnTo>
                  <a:pt x="2397277" y="1165517"/>
                </a:lnTo>
                <a:lnTo>
                  <a:pt x="2424176" y="1218971"/>
                </a:lnTo>
                <a:lnTo>
                  <a:pt x="3748113" y="2544711"/>
                </a:lnTo>
                <a:lnTo>
                  <a:pt x="3759530" y="2550693"/>
                </a:lnTo>
                <a:lnTo>
                  <a:pt x="3766934" y="2554147"/>
                </a:lnTo>
                <a:lnTo>
                  <a:pt x="3772916" y="2554605"/>
                </a:lnTo>
                <a:lnTo>
                  <a:pt x="3779812" y="2552115"/>
                </a:lnTo>
                <a:lnTo>
                  <a:pt x="3785844" y="2550591"/>
                </a:lnTo>
                <a:lnTo>
                  <a:pt x="3819626" y="2530437"/>
                </a:lnTo>
                <a:lnTo>
                  <a:pt x="3850348" y="2499715"/>
                </a:lnTo>
                <a:lnTo>
                  <a:pt x="3870045" y="2466390"/>
                </a:lnTo>
                <a:lnTo>
                  <a:pt x="3871468" y="2460447"/>
                </a:lnTo>
                <a:lnTo>
                  <a:pt x="3873957" y="2453563"/>
                </a:lnTo>
                <a:close/>
              </a:path>
              <a:path w="4670425" h="4933950">
                <a:moveTo>
                  <a:pt x="4670412" y="1657108"/>
                </a:moveTo>
                <a:lnTo>
                  <a:pt x="4669955" y="1651114"/>
                </a:lnTo>
                <a:lnTo>
                  <a:pt x="4665205" y="1638465"/>
                </a:lnTo>
                <a:lnTo>
                  <a:pt x="4660519" y="1632305"/>
                </a:lnTo>
                <a:lnTo>
                  <a:pt x="3437686" y="409473"/>
                </a:lnTo>
                <a:lnTo>
                  <a:pt x="3686327" y="160820"/>
                </a:lnTo>
                <a:lnTo>
                  <a:pt x="3688651" y="156362"/>
                </a:lnTo>
                <a:lnTo>
                  <a:pt x="3688702" y="149745"/>
                </a:lnTo>
                <a:lnTo>
                  <a:pt x="3688080" y="143814"/>
                </a:lnTo>
                <a:lnTo>
                  <a:pt x="3668649" y="108026"/>
                </a:lnTo>
                <a:lnTo>
                  <a:pt x="3637788" y="73418"/>
                </a:lnTo>
                <a:lnTo>
                  <a:pt x="3607651" y="43916"/>
                </a:lnTo>
                <a:lnTo>
                  <a:pt x="3574262" y="15443"/>
                </a:lnTo>
                <a:lnTo>
                  <a:pt x="3538956" y="0"/>
                </a:lnTo>
                <a:lnTo>
                  <a:pt x="3532340" y="50"/>
                </a:lnTo>
                <a:lnTo>
                  <a:pt x="3527869" y="2374"/>
                </a:lnTo>
                <a:lnTo>
                  <a:pt x="2914688" y="615569"/>
                </a:lnTo>
                <a:lnTo>
                  <a:pt x="2912364" y="620026"/>
                </a:lnTo>
                <a:lnTo>
                  <a:pt x="2912935" y="626021"/>
                </a:lnTo>
                <a:lnTo>
                  <a:pt x="2912872" y="632625"/>
                </a:lnTo>
                <a:lnTo>
                  <a:pt x="2934106" y="668782"/>
                </a:lnTo>
                <a:lnTo>
                  <a:pt x="2965399" y="705116"/>
                </a:lnTo>
                <a:lnTo>
                  <a:pt x="2995485" y="734441"/>
                </a:lnTo>
                <a:lnTo>
                  <a:pt x="3013291" y="749211"/>
                </a:lnTo>
                <a:lnTo>
                  <a:pt x="3020999" y="755688"/>
                </a:lnTo>
                <a:lnTo>
                  <a:pt x="3028353" y="761263"/>
                </a:lnTo>
                <a:lnTo>
                  <a:pt x="3035147" y="765771"/>
                </a:lnTo>
                <a:lnTo>
                  <a:pt x="3049689" y="773620"/>
                </a:lnTo>
                <a:lnTo>
                  <a:pt x="3056077" y="775830"/>
                </a:lnTo>
                <a:lnTo>
                  <a:pt x="3062681" y="775766"/>
                </a:lnTo>
                <a:lnTo>
                  <a:pt x="3068675" y="776338"/>
                </a:lnTo>
                <a:lnTo>
                  <a:pt x="3073133" y="774014"/>
                </a:lnTo>
                <a:lnTo>
                  <a:pt x="3321786" y="525373"/>
                </a:lnTo>
                <a:lnTo>
                  <a:pt x="4544619" y="1748205"/>
                </a:lnTo>
                <a:lnTo>
                  <a:pt x="4550715" y="1752955"/>
                </a:lnTo>
                <a:lnTo>
                  <a:pt x="4563427" y="1757641"/>
                </a:lnTo>
                <a:lnTo>
                  <a:pt x="4569371" y="1758149"/>
                </a:lnTo>
                <a:lnTo>
                  <a:pt x="4576267" y="1755660"/>
                </a:lnTo>
                <a:lnTo>
                  <a:pt x="4582299" y="1754136"/>
                </a:lnTo>
                <a:lnTo>
                  <a:pt x="4616081" y="1733994"/>
                </a:lnTo>
                <a:lnTo>
                  <a:pt x="4646854" y="1703222"/>
                </a:lnTo>
                <a:lnTo>
                  <a:pt x="4666513" y="1669923"/>
                </a:lnTo>
                <a:lnTo>
                  <a:pt x="4667923" y="1664004"/>
                </a:lnTo>
                <a:lnTo>
                  <a:pt x="4670412" y="1657108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45" y="0"/>
            <a:ext cx="7166647" cy="1193164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14527" y="1028699"/>
          <a:ext cx="6807834" cy="6920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589"/>
                <a:gridCol w="4931410"/>
              </a:tblGrid>
              <a:tr h="2626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530225" marR="464820" indent="-228600">
                        <a:lnSpc>
                          <a:spcPts val="1150"/>
                        </a:lnSpc>
                        <a:spcBef>
                          <a:spcPts val="37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Oahu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Metal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(non-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ferrous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metals: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aluminium,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brass,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copper,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stainless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steel)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14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marR="554355" indent="-228600">
                        <a:lnSpc>
                          <a:spcPts val="114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Okuda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Metal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(non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ferrous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metals: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aluminum,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brass,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bronze,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copper,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stainless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steel)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15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29590" marR="387350" indent="-228600">
                        <a:lnSpc>
                          <a:spcPct val="955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52959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PVT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(concrete,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hollow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tile,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bituminous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asphaltic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pavement,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wood,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glass,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masonry,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roofing,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siding,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plaster,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dirt,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brush)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16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29590" marR="187325" indent="-228600">
                        <a:lnSpc>
                          <a:spcPct val="955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29590" algn="l"/>
                        </a:tabLst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Re-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Hawaii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(roofing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lumber,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plywood,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trim,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wallboard,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siding, pipe/PVC/metal/copper,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fiberglass insulation,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ceramic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tile,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carpet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tile,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vinyl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tile,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vinyl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sheet,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stone,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masonry)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17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Reynolds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Recycling,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Inc.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(aluminum,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brass,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copper,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stainless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steel)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18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Schnitzer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Steel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(steel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stainless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steel)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19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29590" indent="-22796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2959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Tajiri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Lumber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(asphalt,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metals)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20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29590" marR="202565" indent="-228600">
                        <a:lnSpc>
                          <a:spcPts val="1150"/>
                        </a:lnSpc>
                        <a:spcBef>
                          <a:spcPts val="90"/>
                        </a:spcBef>
                        <a:buFont typeface="Symbol"/>
                        <a:buChar char=""/>
                        <a:tabLst>
                          <a:tab pos="52959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Waimanalo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Gulch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(dirt,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sand,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gravel,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brick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cinder,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stone/ceramic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tile,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drywall,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cement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board,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porcelain)</a:t>
                      </a:r>
                      <a:r>
                        <a:rPr dirty="0" baseline="25641" sz="975">
                          <a:latin typeface="Arial"/>
                          <a:cs typeface="Arial"/>
                          <a:hlinkClick r:id="rId3" action="ppaction://hlinksldjump"/>
                        </a:rPr>
                        <a:t>21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25641" sz="975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25641" sz="975" spc="-37">
                          <a:latin typeface="Arial"/>
                          <a:cs typeface="Arial"/>
                          <a:hlinkClick r:id="rId3" action="ppaction://hlinksldjump"/>
                        </a:rPr>
                        <a:t>22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marR="851535" indent="-228600">
                        <a:lnSpc>
                          <a:spcPts val="114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West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Oahu Aggregate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Co,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Inc.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(source-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separated,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clean,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uncontaminated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soil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mixed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rock)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23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6350">
                      <a:solidFill>
                        <a:srgbClr val="B8CCE3"/>
                      </a:solidFill>
                      <a:prstDash val="solid"/>
                    </a:lnL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1153160">
                <a:tc>
                  <a:txBody>
                    <a:bodyPr/>
                    <a:lstStyle/>
                    <a:p>
                      <a:pPr marL="8788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News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Articles: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276860">
                        <a:lnSpc>
                          <a:spcPct val="103000"/>
                        </a:lnSpc>
                        <a:spcBef>
                          <a:spcPts val="140"/>
                        </a:spcBef>
                      </a:pP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Hawaii</a:t>
                      </a:r>
                      <a:r>
                        <a:rPr dirty="0" u="sng" sz="1000" spc="-3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News</a:t>
                      </a:r>
                      <a:r>
                        <a:rPr dirty="0" u="sng" sz="1000" spc="-2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Now</a:t>
                      </a:r>
                      <a:r>
                        <a:rPr dirty="0" sz="1000">
                          <a:latin typeface="Arial"/>
                          <a:cs typeface="Arial"/>
                          <a:hlinkClick r:id="rId4"/>
                        </a:rPr>
                        <a:t>: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“Building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boom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filling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Oahu’s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construction debris”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Honolulu</a:t>
                      </a:r>
                      <a:r>
                        <a:rPr dirty="0" u="sng" sz="1000" spc="-15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dirty="0" u="sng" sz="1000" spc="-1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Star-</a:t>
                      </a: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Advertiser</a:t>
                      </a:r>
                      <a:r>
                        <a:rPr dirty="0" sz="1000">
                          <a:latin typeface="Arial"/>
                          <a:cs typeface="Arial"/>
                          <a:hlinkClick r:id="rId5"/>
                        </a:rPr>
                        <a:t>: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“</a:t>
                      </a:r>
                      <a:r>
                        <a:rPr dirty="0" sz="1000">
                          <a:latin typeface="Arial"/>
                          <a:cs typeface="Arial"/>
                          <a:hlinkClick r:id="rId5"/>
                        </a:rPr>
                        <a:t>Hawaii</a:t>
                      </a:r>
                      <a:r>
                        <a:rPr dirty="0" sz="1000" spc="-25"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  <a:hlinkClick r:id="rId5"/>
                        </a:rPr>
                        <a:t>renewable</a:t>
                      </a:r>
                      <a:r>
                        <a:rPr dirty="0" sz="1000" spc="-20"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  <a:hlinkClick r:id="rId5"/>
                        </a:rPr>
                        <a:t>firm</a:t>
                      </a:r>
                      <a:r>
                        <a:rPr dirty="0" sz="1000" spc="-20"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  <a:hlinkClick r:id="rId5"/>
                        </a:rPr>
                        <a:t>awarded</a:t>
                      </a:r>
                      <a:r>
                        <a:rPr dirty="0" sz="1000" spc="-20"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  <a:hlinkClick r:id="rId5"/>
                        </a:rPr>
                        <a:t>$1.6</a:t>
                      </a:r>
                      <a:r>
                        <a:rPr dirty="0" sz="1000" spc="-15"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  <a:hlinkClick r:id="rId5"/>
                        </a:rPr>
                        <a:t>million”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Maui</a:t>
                      </a:r>
                      <a:r>
                        <a:rPr dirty="0" u="sng" sz="1000" spc="-25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Now</a:t>
                      </a:r>
                      <a:r>
                        <a:rPr dirty="0" sz="1000">
                          <a:latin typeface="Arial"/>
                          <a:cs typeface="Arial"/>
                          <a:hlinkClick r:id="rId6"/>
                        </a:rPr>
                        <a:t>: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“Hawaiʻi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renewable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fuel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firm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receives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$1.6M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Energy”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3140710"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81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Statement: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86055">
                        <a:lnSpc>
                          <a:spcPct val="95900"/>
                        </a:lnSpc>
                        <a:spcBef>
                          <a:spcPts val="22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known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("C&amp;D")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commonly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composed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treated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untreated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lumber,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drywall,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masonry,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carpet,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plastic,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pipes,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dirt,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paper,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cardboard,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green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land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development.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Protection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Agency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("EPA"),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six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hundred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million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(600,000,000)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2018,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twice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108585">
                        <a:lnSpc>
                          <a:spcPct val="958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comprises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 30%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Hawaiʻi.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Urbanization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growth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resulted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waste.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Significant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 waste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 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ongoing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construction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refurbishment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models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market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maturation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needed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supply 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C&amp;D.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 one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privately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owned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 landfill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O‘ahu,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slated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close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less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five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while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 major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landfills.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(MSW)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convenience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centers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stations 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businesses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organizations.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Presently,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regulatory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requirements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promote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state.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84541" y="2931261"/>
            <a:ext cx="4670425" cy="4933950"/>
          </a:xfrm>
          <a:custGeom>
            <a:avLst/>
            <a:gdLst/>
            <a:ahLst/>
            <a:cxnLst/>
            <a:rect l="l" t="t" r="r" b="b"/>
            <a:pathLst>
              <a:path w="4670425" h="4933950">
                <a:moveTo>
                  <a:pt x="1768525" y="4341215"/>
                </a:moveTo>
                <a:lnTo>
                  <a:pt x="1763369" y="4285310"/>
                </a:lnTo>
                <a:lnTo>
                  <a:pt x="1752282" y="4228046"/>
                </a:lnTo>
                <a:lnTo>
                  <a:pt x="1740827" y="4186275"/>
                </a:lnTo>
                <a:lnTo>
                  <a:pt x="1726565" y="4143705"/>
                </a:lnTo>
                <a:lnTo>
                  <a:pt x="1709420" y="4100322"/>
                </a:lnTo>
                <a:lnTo>
                  <a:pt x="1689341" y="4056075"/>
                </a:lnTo>
                <a:lnTo>
                  <a:pt x="1666252" y="4010977"/>
                </a:lnTo>
                <a:lnTo>
                  <a:pt x="1640090" y="3965003"/>
                </a:lnTo>
                <a:lnTo>
                  <a:pt x="1610779" y="3918140"/>
                </a:lnTo>
                <a:lnTo>
                  <a:pt x="1586191" y="3881437"/>
                </a:lnTo>
                <a:lnTo>
                  <a:pt x="1570215" y="3859009"/>
                </a:lnTo>
                <a:lnTo>
                  <a:pt x="1570215" y="4303128"/>
                </a:lnTo>
                <a:lnTo>
                  <a:pt x="1568399" y="4351680"/>
                </a:lnTo>
                <a:lnTo>
                  <a:pt x="1560144" y="4398480"/>
                </a:lnTo>
                <a:lnTo>
                  <a:pt x="1544891" y="4443730"/>
                </a:lnTo>
                <a:lnTo>
                  <a:pt x="1521866" y="4487710"/>
                </a:lnTo>
                <a:lnTo>
                  <a:pt x="1491170" y="4530687"/>
                </a:lnTo>
                <a:lnTo>
                  <a:pt x="1452943" y="4572927"/>
                </a:lnTo>
                <a:lnTo>
                  <a:pt x="1333652" y="4692218"/>
                </a:lnTo>
                <a:lnTo>
                  <a:pt x="241020" y="3599586"/>
                </a:lnTo>
                <a:lnTo>
                  <a:pt x="358952" y="3481654"/>
                </a:lnTo>
                <a:lnTo>
                  <a:pt x="404355" y="3441065"/>
                </a:lnTo>
                <a:lnTo>
                  <a:pt x="450710" y="3409429"/>
                </a:lnTo>
                <a:lnTo>
                  <a:pt x="498119" y="3387052"/>
                </a:lnTo>
                <a:lnTo>
                  <a:pt x="546735" y="3374225"/>
                </a:lnTo>
                <a:lnTo>
                  <a:pt x="596531" y="3369043"/>
                </a:lnTo>
                <a:lnTo>
                  <a:pt x="647534" y="3369805"/>
                </a:lnTo>
                <a:lnTo>
                  <a:pt x="699820" y="3376968"/>
                </a:lnTo>
                <a:lnTo>
                  <a:pt x="753452" y="3390950"/>
                </a:lnTo>
                <a:lnTo>
                  <a:pt x="797242" y="3406711"/>
                </a:lnTo>
                <a:lnTo>
                  <a:pt x="841578" y="3425939"/>
                </a:lnTo>
                <a:lnTo>
                  <a:pt x="886421" y="3448748"/>
                </a:lnTo>
                <a:lnTo>
                  <a:pt x="931684" y="3475278"/>
                </a:lnTo>
                <a:lnTo>
                  <a:pt x="977353" y="3505670"/>
                </a:lnTo>
                <a:lnTo>
                  <a:pt x="1016025" y="3533940"/>
                </a:lnTo>
                <a:lnTo>
                  <a:pt x="1054582" y="3563810"/>
                </a:lnTo>
                <a:lnTo>
                  <a:pt x="1093012" y="3595370"/>
                </a:lnTo>
                <a:lnTo>
                  <a:pt x="1131303" y="3628669"/>
                </a:lnTo>
                <a:lnTo>
                  <a:pt x="1169479" y="3663785"/>
                </a:lnTo>
                <a:lnTo>
                  <a:pt x="1207516" y="3700805"/>
                </a:lnTo>
                <a:lnTo>
                  <a:pt x="1247254" y="3741318"/>
                </a:lnTo>
                <a:lnTo>
                  <a:pt x="1284617" y="3781006"/>
                </a:lnTo>
                <a:lnTo>
                  <a:pt x="1319618" y="3819855"/>
                </a:lnTo>
                <a:lnTo>
                  <a:pt x="1352257" y="3857891"/>
                </a:lnTo>
                <a:lnTo>
                  <a:pt x="1382534" y="3895102"/>
                </a:lnTo>
                <a:lnTo>
                  <a:pt x="1410462" y="3931501"/>
                </a:lnTo>
                <a:lnTo>
                  <a:pt x="1436039" y="3967073"/>
                </a:lnTo>
                <a:lnTo>
                  <a:pt x="1468386" y="4016273"/>
                </a:lnTo>
                <a:lnTo>
                  <a:pt x="1495971" y="4064114"/>
                </a:lnTo>
                <a:lnTo>
                  <a:pt x="1519047" y="4110621"/>
                </a:lnTo>
                <a:lnTo>
                  <a:pt x="1537881" y="4155821"/>
                </a:lnTo>
                <a:lnTo>
                  <a:pt x="1552740" y="4199725"/>
                </a:lnTo>
                <a:lnTo>
                  <a:pt x="1565148" y="4252557"/>
                </a:lnTo>
                <a:lnTo>
                  <a:pt x="1570215" y="4303128"/>
                </a:lnTo>
                <a:lnTo>
                  <a:pt x="1570215" y="3859009"/>
                </a:lnTo>
                <a:lnTo>
                  <a:pt x="1531353" y="3806609"/>
                </a:lnTo>
                <a:lnTo>
                  <a:pt x="1501127" y="3768496"/>
                </a:lnTo>
                <a:lnTo>
                  <a:pt x="1469009" y="3729926"/>
                </a:lnTo>
                <a:lnTo>
                  <a:pt x="1435023" y="3690899"/>
                </a:lnTo>
                <a:lnTo>
                  <a:pt x="1399171" y="3651453"/>
                </a:lnTo>
                <a:lnTo>
                  <a:pt x="1361465" y="3611575"/>
                </a:lnTo>
                <a:lnTo>
                  <a:pt x="1321892" y="3571278"/>
                </a:lnTo>
                <a:lnTo>
                  <a:pt x="1282458" y="3532682"/>
                </a:lnTo>
                <a:lnTo>
                  <a:pt x="1243114" y="3495903"/>
                </a:lnTo>
                <a:lnTo>
                  <a:pt x="1203896" y="3460927"/>
                </a:lnTo>
                <a:lnTo>
                  <a:pt x="1164844" y="3427780"/>
                </a:lnTo>
                <a:lnTo>
                  <a:pt x="1125956" y="3396500"/>
                </a:lnTo>
                <a:lnTo>
                  <a:pt x="1089850" y="3369043"/>
                </a:lnTo>
                <a:lnTo>
                  <a:pt x="1087272" y="3367074"/>
                </a:lnTo>
                <a:lnTo>
                  <a:pt x="1048829" y="3339554"/>
                </a:lnTo>
                <a:lnTo>
                  <a:pt x="1010627" y="3313925"/>
                </a:lnTo>
                <a:lnTo>
                  <a:pt x="960094" y="3282873"/>
                </a:lnTo>
                <a:lnTo>
                  <a:pt x="910043" y="3255441"/>
                </a:lnTo>
                <a:lnTo>
                  <a:pt x="860501" y="3231489"/>
                </a:lnTo>
                <a:lnTo>
                  <a:pt x="811555" y="3210890"/>
                </a:lnTo>
                <a:lnTo>
                  <a:pt x="763231" y="3193516"/>
                </a:lnTo>
                <a:lnTo>
                  <a:pt x="715594" y="3179267"/>
                </a:lnTo>
                <a:lnTo>
                  <a:pt x="659739" y="3167824"/>
                </a:lnTo>
                <a:lnTo>
                  <a:pt x="605040" y="3161855"/>
                </a:lnTo>
                <a:lnTo>
                  <a:pt x="551573" y="3161182"/>
                </a:lnTo>
                <a:lnTo>
                  <a:pt x="499389" y="3165640"/>
                </a:lnTo>
                <a:lnTo>
                  <a:pt x="448576" y="3175025"/>
                </a:lnTo>
                <a:lnTo>
                  <a:pt x="407187" y="3187319"/>
                </a:lnTo>
                <a:lnTo>
                  <a:pt x="366509" y="3204502"/>
                </a:lnTo>
                <a:lnTo>
                  <a:pt x="326529" y="3226447"/>
                </a:lnTo>
                <a:lnTo>
                  <a:pt x="287223" y="3253041"/>
                </a:lnTo>
                <a:lnTo>
                  <a:pt x="248551" y="3284169"/>
                </a:lnTo>
                <a:lnTo>
                  <a:pt x="210502" y="3319742"/>
                </a:lnTo>
                <a:lnTo>
                  <a:pt x="13106" y="3517138"/>
                </a:lnTo>
                <a:lnTo>
                  <a:pt x="0" y="3548507"/>
                </a:lnTo>
                <a:lnTo>
                  <a:pt x="393" y="3562400"/>
                </a:lnTo>
                <a:lnTo>
                  <a:pt x="27292" y="3615842"/>
                </a:lnTo>
                <a:lnTo>
                  <a:pt x="1298054" y="4888420"/>
                </a:lnTo>
                <a:lnTo>
                  <a:pt x="1337411" y="4920589"/>
                </a:lnTo>
                <a:lnTo>
                  <a:pt x="1385379" y="4933874"/>
                </a:lnTo>
                <a:lnTo>
                  <a:pt x="1397965" y="4932083"/>
                </a:lnTo>
                <a:lnTo>
                  <a:pt x="1601787" y="4736579"/>
                </a:lnTo>
                <a:lnTo>
                  <a:pt x="1637068" y="4698835"/>
                </a:lnTo>
                <a:lnTo>
                  <a:pt x="1668145" y="4660392"/>
                </a:lnTo>
                <a:lnTo>
                  <a:pt x="1694992" y="4621238"/>
                </a:lnTo>
                <a:lnTo>
                  <a:pt x="1717598" y="4581347"/>
                </a:lnTo>
                <a:lnTo>
                  <a:pt x="1735950" y="4540745"/>
                </a:lnTo>
                <a:lnTo>
                  <a:pt x="1750021" y="4499407"/>
                </a:lnTo>
                <a:lnTo>
                  <a:pt x="1761693" y="4448391"/>
                </a:lnTo>
                <a:lnTo>
                  <a:pt x="1767916" y="4395622"/>
                </a:lnTo>
                <a:lnTo>
                  <a:pt x="1768525" y="4341215"/>
                </a:lnTo>
                <a:close/>
              </a:path>
              <a:path w="4670425" h="4933950">
                <a:moveTo>
                  <a:pt x="2793022" y="3534372"/>
                </a:moveTo>
                <a:lnTo>
                  <a:pt x="2771610" y="3501047"/>
                </a:lnTo>
                <a:lnTo>
                  <a:pt x="2737904" y="3476256"/>
                </a:lnTo>
                <a:lnTo>
                  <a:pt x="2682316" y="3441192"/>
                </a:lnTo>
                <a:lnTo>
                  <a:pt x="2349398" y="3242780"/>
                </a:lnTo>
                <a:lnTo>
                  <a:pt x="2315641" y="3222548"/>
                </a:lnTo>
                <a:lnTo>
                  <a:pt x="2262263" y="3190684"/>
                </a:lnTo>
                <a:lnTo>
                  <a:pt x="2172487" y="3141573"/>
                </a:lnTo>
                <a:lnTo>
                  <a:pt x="2118995" y="3115373"/>
                </a:lnTo>
                <a:lnTo>
                  <a:pt x="2069350" y="3095066"/>
                </a:lnTo>
                <a:lnTo>
                  <a:pt x="2023122" y="3080778"/>
                </a:lnTo>
                <a:lnTo>
                  <a:pt x="1985429" y="3072688"/>
                </a:lnTo>
                <a:lnTo>
                  <a:pt x="1940369" y="3069094"/>
                </a:lnTo>
                <a:lnTo>
                  <a:pt x="1921256" y="3070212"/>
                </a:lnTo>
                <a:lnTo>
                  <a:pt x="1902866" y="3072688"/>
                </a:lnTo>
                <a:lnTo>
                  <a:pt x="1910143" y="3042589"/>
                </a:lnTo>
                <a:lnTo>
                  <a:pt x="1915236" y="3012059"/>
                </a:lnTo>
                <a:lnTo>
                  <a:pt x="1918195" y="2981198"/>
                </a:lnTo>
                <a:lnTo>
                  <a:pt x="1919084" y="2950108"/>
                </a:lnTo>
                <a:lnTo>
                  <a:pt x="1917750" y="2918790"/>
                </a:lnTo>
                <a:lnTo>
                  <a:pt x="1907082" y="2854756"/>
                </a:lnTo>
                <a:lnTo>
                  <a:pt x="1885835" y="2789580"/>
                </a:lnTo>
                <a:lnTo>
                  <a:pt x="1853920" y="2723070"/>
                </a:lnTo>
                <a:lnTo>
                  <a:pt x="1833079" y="2688920"/>
                </a:lnTo>
                <a:lnTo>
                  <a:pt x="1809280" y="2655379"/>
                </a:lnTo>
                <a:lnTo>
                  <a:pt x="1782292" y="2621191"/>
                </a:lnTo>
                <a:lnTo>
                  <a:pt x="1752104" y="2586532"/>
                </a:lnTo>
                <a:lnTo>
                  <a:pt x="1745500" y="2579636"/>
                </a:lnTo>
                <a:lnTo>
                  <a:pt x="1745500" y="2959595"/>
                </a:lnTo>
                <a:lnTo>
                  <a:pt x="1742440" y="2985605"/>
                </a:lnTo>
                <a:lnTo>
                  <a:pt x="1726869" y="3036862"/>
                </a:lnTo>
                <a:lnTo>
                  <a:pt x="1696250" y="3086062"/>
                </a:lnTo>
                <a:lnTo>
                  <a:pt x="1562112" y="3222548"/>
                </a:lnTo>
                <a:lnTo>
                  <a:pt x="1089012" y="2749448"/>
                </a:lnTo>
                <a:lnTo>
                  <a:pt x="1186713" y="2651734"/>
                </a:lnTo>
                <a:lnTo>
                  <a:pt x="1218857" y="2621191"/>
                </a:lnTo>
                <a:lnTo>
                  <a:pt x="1258036" y="2590660"/>
                </a:lnTo>
                <a:lnTo>
                  <a:pt x="1294536" y="2572169"/>
                </a:lnTo>
                <a:lnTo>
                  <a:pt x="1333703" y="2561640"/>
                </a:lnTo>
                <a:lnTo>
                  <a:pt x="1373136" y="2558758"/>
                </a:lnTo>
                <a:lnTo>
                  <a:pt x="1412811" y="2563723"/>
                </a:lnTo>
                <a:lnTo>
                  <a:pt x="1452702" y="2576741"/>
                </a:lnTo>
                <a:lnTo>
                  <a:pt x="1492872" y="2596883"/>
                </a:lnTo>
                <a:lnTo>
                  <a:pt x="1533385" y="2623083"/>
                </a:lnTo>
                <a:lnTo>
                  <a:pt x="1574266" y="2655392"/>
                </a:lnTo>
                <a:lnTo>
                  <a:pt x="1615567" y="2693835"/>
                </a:lnTo>
                <a:lnTo>
                  <a:pt x="1661820" y="2745181"/>
                </a:lnTo>
                <a:lnTo>
                  <a:pt x="1699882" y="2798267"/>
                </a:lnTo>
                <a:lnTo>
                  <a:pt x="1726768" y="2852699"/>
                </a:lnTo>
                <a:lnTo>
                  <a:pt x="1741703" y="2906204"/>
                </a:lnTo>
                <a:lnTo>
                  <a:pt x="1745500" y="2959595"/>
                </a:lnTo>
                <a:lnTo>
                  <a:pt x="1745500" y="2579636"/>
                </a:lnTo>
                <a:lnTo>
                  <a:pt x="1718703" y="2551595"/>
                </a:lnTo>
                <a:lnTo>
                  <a:pt x="1682102" y="2516594"/>
                </a:lnTo>
                <a:lnTo>
                  <a:pt x="1645526" y="2484818"/>
                </a:lnTo>
                <a:lnTo>
                  <a:pt x="1608963" y="2456269"/>
                </a:lnTo>
                <a:lnTo>
                  <a:pt x="1572399" y="2430945"/>
                </a:lnTo>
                <a:lnTo>
                  <a:pt x="1535874" y="2409240"/>
                </a:lnTo>
                <a:lnTo>
                  <a:pt x="1499412" y="2391206"/>
                </a:lnTo>
                <a:lnTo>
                  <a:pt x="1462925" y="2376398"/>
                </a:lnTo>
                <a:lnTo>
                  <a:pt x="1426375" y="2364384"/>
                </a:lnTo>
                <a:lnTo>
                  <a:pt x="1354493" y="2351138"/>
                </a:lnTo>
                <a:lnTo>
                  <a:pt x="1319390" y="2350033"/>
                </a:lnTo>
                <a:lnTo>
                  <a:pt x="1284592" y="2352002"/>
                </a:lnTo>
                <a:lnTo>
                  <a:pt x="1216266" y="2367673"/>
                </a:lnTo>
                <a:lnTo>
                  <a:pt x="1150493" y="2397150"/>
                </a:lnTo>
                <a:lnTo>
                  <a:pt x="1104887" y="2429764"/>
                </a:lnTo>
                <a:lnTo>
                  <a:pt x="1063548" y="2467064"/>
                </a:lnTo>
                <a:lnTo>
                  <a:pt x="862114" y="2668117"/>
                </a:lnTo>
                <a:lnTo>
                  <a:pt x="849071" y="2699448"/>
                </a:lnTo>
                <a:lnTo>
                  <a:pt x="849464" y="2713329"/>
                </a:lnTo>
                <a:lnTo>
                  <a:pt x="876350" y="2766784"/>
                </a:lnTo>
                <a:lnTo>
                  <a:pt x="2200287" y="4092524"/>
                </a:lnTo>
                <a:lnTo>
                  <a:pt x="2225090" y="4102417"/>
                </a:lnTo>
                <a:lnTo>
                  <a:pt x="2231987" y="4099928"/>
                </a:lnTo>
                <a:lnTo>
                  <a:pt x="2238032" y="4098404"/>
                </a:lnTo>
                <a:lnTo>
                  <a:pt x="2271547" y="4078516"/>
                </a:lnTo>
                <a:lnTo>
                  <a:pt x="2302522" y="4047540"/>
                </a:lnTo>
                <a:lnTo>
                  <a:pt x="2322195" y="4014228"/>
                </a:lnTo>
                <a:lnTo>
                  <a:pt x="2323592" y="4008323"/>
                </a:lnTo>
                <a:lnTo>
                  <a:pt x="2325459" y="4002049"/>
                </a:lnTo>
                <a:lnTo>
                  <a:pt x="2325624" y="3995445"/>
                </a:lnTo>
                <a:lnTo>
                  <a:pt x="2323249" y="3989108"/>
                </a:lnTo>
                <a:lnTo>
                  <a:pt x="2320937" y="3982732"/>
                </a:lnTo>
                <a:lnTo>
                  <a:pt x="2316188" y="3976624"/>
                </a:lnTo>
                <a:lnTo>
                  <a:pt x="1712887" y="3373323"/>
                </a:lnTo>
                <a:lnTo>
                  <a:pt x="1790357" y="3295840"/>
                </a:lnTo>
                <a:lnTo>
                  <a:pt x="1831936" y="3263684"/>
                </a:lnTo>
                <a:lnTo>
                  <a:pt x="1876933" y="3246221"/>
                </a:lnTo>
                <a:lnTo>
                  <a:pt x="1926221" y="3242780"/>
                </a:lnTo>
                <a:lnTo>
                  <a:pt x="1952205" y="3245040"/>
                </a:lnTo>
                <a:lnTo>
                  <a:pt x="2007400" y="3257981"/>
                </a:lnTo>
                <a:lnTo>
                  <a:pt x="2066353" y="3280321"/>
                </a:lnTo>
                <a:lnTo>
                  <a:pt x="2128685" y="3312020"/>
                </a:lnTo>
                <a:lnTo>
                  <a:pt x="2195258" y="3349536"/>
                </a:lnTo>
                <a:lnTo>
                  <a:pt x="2230183" y="3370376"/>
                </a:lnTo>
                <a:lnTo>
                  <a:pt x="2649105" y="3625900"/>
                </a:lnTo>
                <a:lnTo>
                  <a:pt x="2656484" y="3630091"/>
                </a:lnTo>
                <a:lnTo>
                  <a:pt x="2663367" y="3633533"/>
                </a:lnTo>
                <a:lnTo>
                  <a:pt x="2669717" y="3636099"/>
                </a:lnTo>
                <a:lnTo>
                  <a:pt x="2677122" y="3639540"/>
                </a:lnTo>
                <a:lnTo>
                  <a:pt x="2684869" y="3640391"/>
                </a:lnTo>
                <a:lnTo>
                  <a:pt x="2692882" y="3639032"/>
                </a:lnTo>
                <a:lnTo>
                  <a:pt x="2699524" y="3638105"/>
                </a:lnTo>
                <a:lnTo>
                  <a:pt x="2732786" y="3617277"/>
                </a:lnTo>
                <a:lnTo>
                  <a:pt x="2766644" y="3583419"/>
                </a:lnTo>
                <a:lnTo>
                  <a:pt x="2790113" y="3548430"/>
                </a:lnTo>
                <a:lnTo>
                  <a:pt x="2791663" y="3542398"/>
                </a:lnTo>
                <a:lnTo>
                  <a:pt x="2793022" y="3534372"/>
                </a:lnTo>
                <a:close/>
              </a:path>
              <a:path w="4670425" h="4933950">
                <a:moveTo>
                  <a:pt x="3621290" y="2713583"/>
                </a:moveTo>
                <a:lnTo>
                  <a:pt x="3603218" y="2678747"/>
                </a:lnTo>
                <a:lnTo>
                  <a:pt x="3559200" y="2646819"/>
                </a:lnTo>
                <a:lnTo>
                  <a:pt x="3386759" y="2536850"/>
                </a:lnTo>
                <a:lnTo>
                  <a:pt x="2884741" y="2219528"/>
                </a:lnTo>
                <a:lnTo>
                  <a:pt x="2884741" y="2418461"/>
                </a:lnTo>
                <a:lnTo>
                  <a:pt x="2581516" y="2721699"/>
                </a:lnTo>
                <a:lnTo>
                  <a:pt x="2461526" y="2536850"/>
                </a:lnTo>
                <a:lnTo>
                  <a:pt x="2443797" y="2509418"/>
                </a:lnTo>
                <a:lnTo>
                  <a:pt x="2087143" y="1956473"/>
                </a:lnTo>
                <a:lnTo>
                  <a:pt x="2031949" y="1871611"/>
                </a:lnTo>
                <a:lnTo>
                  <a:pt x="2032622" y="1870925"/>
                </a:lnTo>
                <a:lnTo>
                  <a:pt x="2884741" y="2418461"/>
                </a:lnTo>
                <a:lnTo>
                  <a:pt x="2884741" y="2219528"/>
                </a:lnTo>
                <a:lnTo>
                  <a:pt x="2333256" y="1870925"/>
                </a:lnTo>
                <a:lnTo>
                  <a:pt x="1962492" y="1635112"/>
                </a:lnTo>
                <a:lnTo>
                  <a:pt x="1955292" y="1630959"/>
                </a:lnTo>
                <a:lnTo>
                  <a:pt x="1921992" y="1620786"/>
                </a:lnTo>
                <a:lnTo>
                  <a:pt x="1915756" y="1621701"/>
                </a:lnTo>
                <a:lnTo>
                  <a:pt x="1879600" y="1639798"/>
                </a:lnTo>
                <a:lnTo>
                  <a:pt x="1833219" y="1684070"/>
                </a:lnTo>
                <a:lnTo>
                  <a:pt x="1805597" y="1715871"/>
                </a:lnTo>
                <a:lnTo>
                  <a:pt x="1793354" y="1749437"/>
                </a:lnTo>
                <a:lnTo>
                  <a:pt x="1793557" y="1755368"/>
                </a:lnTo>
                <a:lnTo>
                  <a:pt x="1889556" y="1917446"/>
                </a:lnTo>
                <a:lnTo>
                  <a:pt x="2264372" y="2509545"/>
                </a:lnTo>
                <a:lnTo>
                  <a:pt x="2818917" y="3384956"/>
                </a:lnTo>
                <a:lnTo>
                  <a:pt x="2844063" y="3420211"/>
                </a:lnTo>
                <a:lnTo>
                  <a:pt x="2878988" y="3446386"/>
                </a:lnTo>
                <a:lnTo>
                  <a:pt x="2885567" y="3447199"/>
                </a:lnTo>
                <a:lnTo>
                  <a:pt x="2892336" y="3446335"/>
                </a:lnTo>
                <a:lnTo>
                  <a:pt x="2931769" y="3419246"/>
                </a:lnTo>
                <a:lnTo>
                  <a:pt x="2964370" y="3384308"/>
                </a:lnTo>
                <a:lnTo>
                  <a:pt x="2981325" y="3343935"/>
                </a:lnTo>
                <a:lnTo>
                  <a:pt x="2981553" y="3337382"/>
                </a:lnTo>
                <a:lnTo>
                  <a:pt x="2978099" y="3329863"/>
                </a:lnTo>
                <a:lnTo>
                  <a:pt x="2975737" y="3323526"/>
                </a:lnTo>
                <a:lnTo>
                  <a:pt x="2972447" y="3316071"/>
                </a:lnTo>
                <a:lnTo>
                  <a:pt x="2967202" y="3308210"/>
                </a:lnTo>
                <a:lnTo>
                  <a:pt x="2727922" y="2940177"/>
                </a:lnTo>
                <a:lnTo>
                  <a:pt x="2701201" y="2899359"/>
                </a:lnTo>
                <a:lnTo>
                  <a:pt x="2878861" y="2721699"/>
                </a:lnTo>
                <a:lnTo>
                  <a:pt x="3063722" y="2536850"/>
                </a:lnTo>
                <a:lnTo>
                  <a:pt x="3480308" y="2803804"/>
                </a:lnTo>
                <a:lnTo>
                  <a:pt x="3488842" y="2808389"/>
                </a:lnTo>
                <a:lnTo>
                  <a:pt x="3496310" y="2811665"/>
                </a:lnTo>
                <a:lnTo>
                  <a:pt x="3508959" y="2816402"/>
                </a:lnTo>
                <a:lnTo>
                  <a:pt x="3514953" y="2816860"/>
                </a:lnTo>
                <a:lnTo>
                  <a:pt x="3521849" y="2814370"/>
                </a:lnTo>
                <a:lnTo>
                  <a:pt x="3527501" y="2813215"/>
                </a:lnTo>
                <a:lnTo>
                  <a:pt x="3562413" y="2788729"/>
                </a:lnTo>
                <a:lnTo>
                  <a:pt x="3591141" y="2759875"/>
                </a:lnTo>
                <a:lnTo>
                  <a:pt x="3617303" y="2727312"/>
                </a:lnTo>
                <a:lnTo>
                  <a:pt x="3620160" y="2720403"/>
                </a:lnTo>
                <a:lnTo>
                  <a:pt x="3621290" y="2713583"/>
                </a:lnTo>
                <a:close/>
              </a:path>
              <a:path w="4670425" h="4933950">
                <a:moveTo>
                  <a:pt x="3873957" y="2453563"/>
                </a:moveTo>
                <a:lnTo>
                  <a:pt x="3873449" y="2447620"/>
                </a:lnTo>
                <a:lnTo>
                  <a:pt x="3870058" y="2440165"/>
                </a:lnTo>
                <a:lnTo>
                  <a:pt x="3867683" y="2433840"/>
                </a:lnTo>
                <a:lnTo>
                  <a:pt x="3864013" y="2428811"/>
                </a:lnTo>
                <a:lnTo>
                  <a:pt x="3273755" y="1838553"/>
                </a:lnTo>
                <a:lnTo>
                  <a:pt x="3579025" y="1533283"/>
                </a:lnTo>
                <a:lnTo>
                  <a:pt x="3579596" y="1528432"/>
                </a:lnTo>
                <a:lnTo>
                  <a:pt x="3579647" y="1521815"/>
                </a:lnTo>
                <a:lnTo>
                  <a:pt x="3579025" y="1515884"/>
                </a:lnTo>
                <a:lnTo>
                  <a:pt x="3560165" y="1479524"/>
                </a:lnTo>
                <a:lnTo>
                  <a:pt x="3530320" y="1445717"/>
                </a:lnTo>
                <a:lnTo>
                  <a:pt x="3499002" y="1415008"/>
                </a:lnTo>
                <a:lnTo>
                  <a:pt x="3466223" y="1387830"/>
                </a:lnTo>
                <a:lnTo>
                  <a:pt x="3433178" y="1375333"/>
                </a:lnTo>
                <a:lnTo>
                  <a:pt x="3427641" y="1376464"/>
                </a:lnTo>
                <a:lnTo>
                  <a:pt x="3423856" y="1378102"/>
                </a:lnTo>
                <a:lnTo>
                  <a:pt x="3118586" y="1683372"/>
                </a:lnTo>
                <a:lnTo>
                  <a:pt x="2641181" y="1205979"/>
                </a:lnTo>
                <a:lnTo>
                  <a:pt x="2963964" y="883183"/>
                </a:lnTo>
                <a:lnTo>
                  <a:pt x="2955798" y="845121"/>
                </a:lnTo>
                <a:lnTo>
                  <a:pt x="2932595" y="814438"/>
                </a:lnTo>
                <a:lnTo>
                  <a:pt x="2905366" y="785482"/>
                </a:lnTo>
                <a:lnTo>
                  <a:pt x="2867114" y="749935"/>
                </a:lnTo>
                <a:lnTo>
                  <a:pt x="2828912" y="725182"/>
                </a:lnTo>
                <a:lnTo>
                  <a:pt x="2815907" y="723036"/>
                </a:lnTo>
                <a:lnTo>
                  <a:pt x="2809303" y="723099"/>
                </a:lnTo>
                <a:lnTo>
                  <a:pt x="2409939" y="1120305"/>
                </a:lnTo>
                <a:lnTo>
                  <a:pt x="2396883" y="1151623"/>
                </a:lnTo>
                <a:lnTo>
                  <a:pt x="2397277" y="1165517"/>
                </a:lnTo>
                <a:lnTo>
                  <a:pt x="2424176" y="1218971"/>
                </a:lnTo>
                <a:lnTo>
                  <a:pt x="3748113" y="2544711"/>
                </a:lnTo>
                <a:lnTo>
                  <a:pt x="3759530" y="2550693"/>
                </a:lnTo>
                <a:lnTo>
                  <a:pt x="3766934" y="2554147"/>
                </a:lnTo>
                <a:lnTo>
                  <a:pt x="3772916" y="2554605"/>
                </a:lnTo>
                <a:lnTo>
                  <a:pt x="3779812" y="2552115"/>
                </a:lnTo>
                <a:lnTo>
                  <a:pt x="3785844" y="2550591"/>
                </a:lnTo>
                <a:lnTo>
                  <a:pt x="3819626" y="2530437"/>
                </a:lnTo>
                <a:lnTo>
                  <a:pt x="3850348" y="2499715"/>
                </a:lnTo>
                <a:lnTo>
                  <a:pt x="3870045" y="2466390"/>
                </a:lnTo>
                <a:lnTo>
                  <a:pt x="3871468" y="2460447"/>
                </a:lnTo>
                <a:lnTo>
                  <a:pt x="3873957" y="2453563"/>
                </a:lnTo>
                <a:close/>
              </a:path>
              <a:path w="4670425" h="4933950">
                <a:moveTo>
                  <a:pt x="4670412" y="1657108"/>
                </a:moveTo>
                <a:lnTo>
                  <a:pt x="4669955" y="1651114"/>
                </a:lnTo>
                <a:lnTo>
                  <a:pt x="4665205" y="1638465"/>
                </a:lnTo>
                <a:lnTo>
                  <a:pt x="4660519" y="1632305"/>
                </a:lnTo>
                <a:lnTo>
                  <a:pt x="3437686" y="409473"/>
                </a:lnTo>
                <a:lnTo>
                  <a:pt x="3686327" y="160820"/>
                </a:lnTo>
                <a:lnTo>
                  <a:pt x="3688651" y="156362"/>
                </a:lnTo>
                <a:lnTo>
                  <a:pt x="3688702" y="149745"/>
                </a:lnTo>
                <a:lnTo>
                  <a:pt x="3688080" y="143814"/>
                </a:lnTo>
                <a:lnTo>
                  <a:pt x="3668649" y="108026"/>
                </a:lnTo>
                <a:lnTo>
                  <a:pt x="3637788" y="73418"/>
                </a:lnTo>
                <a:lnTo>
                  <a:pt x="3607651" y="43916"/>
                </a:lnTo>
                <a:lnTo>
                  <a:pt x="3574262" y="15443"/>
                </a:lnTo>
                <a:lnTo>
                  <a:pt x="3538956" y="0"/>
                </a:lnTo>
                <a:lnTo>
                  <a:pt x="3532340" y="50"/>
                </a:lnTo>
                <a:lnTo>
                  <a:pt x="3527869" y="2374"/>
                </a:lnTo>
                <a:lnTo>
                  <a:pt x="2914688" y="615569"/>
                </a:lnTo>
                <a:lnTo>
                  <a:pt x="2912364" y="620026"/>
                </a:lnTo>
                <a:lnTo>
                  <a:pt x="2912935" y="626021"/>
                </a:lnTo>
                <a:lnTo>
                  <a:pt x="2912872" y="632625"/>
                </a:lnTo>
                <a:lnTo>
                  <a:pt x="2934106" y="668782"/>
                </a:lnTo>
                <a:lnTo>
                  <a:pt x="2965399" y="705116"/>
                </a:lnTo>
                <a:lnTo>
                  <a:pt x="2995485" y="734441"/>
                </a:lnTo>
                <a:lnTo>
                  <a:pt x="3013291" y="749211"/>
                </a:lnTo>
                <a:lnTo>
                  <a:pt x="3020999" y="755688"/>
                </a:lnTo>
                <a:lnTo>
                  <a:pt x="3028353" y="761263"/>
                </a:lnTo>
                <a:lnTo>
                  <a:pt x="3035147" y="765771"/>
                </a:lnTo>
                <a:lnTo>
                  <a:pt x="3049689" y="773620"/>
                </a:lnTo>
                <a:lnTo>
                  <a:pt x="3056077" y="775830"/>
                </a:lnTo>
                <a:lnTo>
                  <a:pt x="3062681" y="775766"/>
                </a:lnTo>
                <a:lnTo>
                  <a:pt x="3068675" y="776338"/>
                </a:lnTo>
                <a:lnTo>
                  <a:pt x="3073133" y="774014"/>
                </a:lnTo>
                <a:lnTo>
                  <a:pt x="3321786" y="525373"/>
                </a:lnTo>
                <a:lnTo>
                  <a:pt x="4544619" y="1748205"/>
                </a:lnTo>
                <a:lnTo>
                  <a:pt x="4550715" y="1752955"/>
                </a:lnTo>
                <a:lnTo>
                  <a:pt x="4563427" y="1757641"/>
                </a:lnTo>
                <a:lnTo>
                  <a:pt x="4569371" y="1758149"/>
                </a:lnTo>
                <a:lnTo>
                  <a:pt x="4576267" y="1755660"/>
                </a:lnTo>
                <a:lnTo>
                  <a:pt x="4582299" y="1754136"/>
                </a:lnTo>
                <a:lnTo>
                  <a:pt x="4616081" y="1733994"/>
                </a:lnTo>
                <a:lnTo>
                  <a:pt x="4646854" y="1703222"/>
                </a:lnTo>
                <a:lnTo>
                  <a:pt x="4666513" y="1669923"/>
                </a:lnTo>
                <a:lnTo>
                  <a:pt x="4667923" y="1664004"/>
                </a:lnTo>
                <a:lnTo>
                  <a:pt x="4670412" y="1657108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45" y="0"/>
            <a:ext cx="7166647" cy="119316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4527" y="1046987"/>
            <a:ext cx="1797050" cy="2816860"/>
          </a:xfrm>
          <a:prstGeom prst="rect">
            <a:avLst/>
          </a:prstGeom>
          <a:solidFill>
            <a:srgbClr val="003478"/>
          </a:solidFill>
        </p:spPr>
        <p:txBody>
          <a:bodyPr wrap="square" lIns="0" tIns="19050" rIns="0" bIns="0" rtlCol="0" vert="horz">
            <a:spAutoFit/>
          </a:bodyPr>
          <a:lstStyle/>
          <a:p>
            <a:pPr algn="r" marR="36830">
              <a:lnSpc>
                <a:spcPts val="1175"/>
              </a:lnSpc>
              <a:spcBef>
                <a:spcPts val="15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Solid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000">
              <a:latin typeface="Arial"/>
              <a:cs typeface="Arial"/>
            </a:endParaRPr>
          </a:p>
          <a:p>
            <a:pPr algn="r" marR="35560">
              <a:lnSpc>
                <a:spcPts val="1175"/>
              </a:lnSpc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Issue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Statement: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Arial"/>
              <a:cs typeface="Arial"/>
            </a:endParaRPr>
          </a:p>
          <a:p>
            <a:pPr algn="r" marL="152400" marR="34290" indent="233045">
              <a:lnSpc>
                <a:spcPct val="95700"/>
              </a:lnSpc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(County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issue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statement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potential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endParaRPr sz="1000">
              <a:latin typeface="Arial"/>
              <a:cs typeface="Arial"/>
            </a:endParaRPr>
          </a:p>
          <a:p>
            <a:pPr algn="r" marR="35560">
              <a:lnSpc>
                <a:spcPts val="1150"/>
              </a:lnSpc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type.)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217420" y="1046987"/>
            <a:ext cx="4928870" cy="2816860"/>
          </a:xfrm>
          <a:custGeom>
            <a:avLst/>
            <a:gdLst/>
            <a:ahLst/>
            <a:cxnLst/>
            <a:rect l="l" t="t" r="r" b="b"/>
            <a:pathLst>
              <a:path w="4928870" h="2816860">
                <a:moveTo>
                  <a:pt x="4928615" y="0"/>
                </a:moveTo>
                <a:lnTo>
                  <a:pt x="0" y="0"/>
                </a:lnTo>
                <a:lnTo>
                  <a:pt x="0" y="2816352"/>
                </a:lnTo>
                <a:lnTo>
                  <a:pt x="4928615" y="2816352"/>
                </a:lnTo>
                <a:lnTo>
                  <a:pt x="4928615" y="0"/>
                </a:lnTo>
                <a:close/>
              </a:path>
            </a:pathLst>
          </a:custGeom>
          <a:solidFill>
            <a:srgbClr val="ECF1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287523" y="1054099"/>
            <a:ext cx="10922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Issue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Statement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–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87523" y="2230627"/>
            <a:ext cx="12674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Potential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Solutions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–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05384" y="1028699"/>
            <a:ext cx="6741159" cy="2853055"/>
            <a:chOff x="405384" y="1028699"/>
            <a:chExt cx="6741159" cy="2853055"/>
          </a:xfrm>
        </p:grpSpPr>
        <p:sp>
          <p:nvSpPr>
            <p:cNvPr id="9" name="object 9" descr=""/>
            <p:cNvSpPr/>
            <p:nvPr/>
          </p:nvSpPr>
          <p:spPr>
            <a:xfrm>
              <a:off x="414528" y="1028699"/>
              <a:ext cx="1797050" cy="18415"/>
            </a:xfrm>
            <a:custGeom>
              <a:avLst/>
              <a:gdLst/>
              <a:ahLst/>
              <a:cxnLst/>
              <a:rect l="l" t="t" r="r" b="b"/>
              <a:pathLst>
                <a:path w="1797050" h="18415">
                  <a:moveTo>
                    <a:pt x="1796796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1796796" y="18288"/>
                  </a:lnTo>
                  <a:lnTo>
                    <a:pt x="1796796" y="0"/>
                  </a:lnTo>
                  <a:close/>
                </a:path>
              </a:pathLst>
            </a:custGeom>
            <a:solidFill>
              <a:srgbClr val="B8C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217419" y="1046987"/>
              <a:ext cx="12700" cy="27940"/>
            </a:xfrm>
            <a:custGeom>
              <a:avLst/>
              <a:gdLst/>
              <a:ahLst/>
              <a:cxnLst/>
              <a:rect l="l" t="t" r="r" b="b"/>
              <a:pathLst>
                <a:path w="12700" h="27940">
                  <a:moveTo>
                    <a:pt x="12192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12192" y="27431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ECF1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211324" y="1028699"/>
              <a:ext cx="4935220" cy="45720"/>
            </a:xfrm>
            <a:custGeom>
              <a:avLst/>
              <a:gdLst/>
              <a:ahLst/>
              <a:cxnLst/>
              <a:rect l="l" t="t" r="r" b="b"/>
              <a:pathLst>
                <a:path w="4935220" h="45719">
                  <a:moveTo>
                    <a:pt x="4934712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45720"/>
                  </a:lnTo>
                  <a:lnTo>
                    <a:pt x="6096" y="45720"/>
                  </a:lnTo>
                  <a:lnTo>
                    <a:pt x="6096" y="18288"/>
                  </a:lnTo>
                  <a:lnTo>
                    <a:pt x="18288" y="18288"/>
                  </a:lnTo>
                  <a:lnTo>
                    <a:pt x="4934712" y="18288"/>
                  </a:lnTo>
                  <a:lnTo>
                    <a:pt x="4934712" y="0"/>
                  </a:lnTo>
                  <a:close/>
                </a:path>
              </a:pathLst>
            </a:custGeom>
            <a:solidFill>
              <a:srgbClr val="B8C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29611" y="1046987"/>
              <a:ext cx="4916805" cy="27940"/>
            </a:xfrm>
            <a:custGeom>
              <a:avLst/>
              <a:gdLst/>
              <a:ahLst/>
              <a:cxnLst/>
              <a:rect l="l" t="t" r="r" b="b"/>
              <a:pathLst>
                <a:path w="4916805" h="27940">
                  <a:moveTo>
                    <a:pt x="4916424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4916424" y="27431"/>
                  </a:lnTo>
                  <a:lnTo>
                    <a:pt x="4916424" y="0"/>
                  </a:lnTo>
                  <a:close/>
                </a:path>
              </a:pathLst>
            </a:custGeom>
            <a:solidFill>
              <a:srgbClr val="ECF1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14528" y="3835907"/>
              <a:ext cx="1800225" cy="27940"/>
            </a:xfrm>
            <a:custGeom>
              <a:avLst/>
              <a:gdLst/>
              <a:ahLst/>
              <a:cxnLst/>
              <a:rect l="l" t="t" r="r" b="b"/>
              <a:pathLst>
                <a:path w="1800225" h="27939">
                  <a:moveTo>
                    <a:pt x="1799844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1799844" y="27431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003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05384" y="3863339"/>
              <a:ext cx="1805939" cy="18415"/>
            </a:xfrm>
            <a:custGeom>
              <a:avLst/>
              <a:gdLst/>
              <a:ahLst/>
              <a:cxnLst/>
              <a:rect l="l" t="t" r="r" b="b"/>
              <a:pathLst>
                <a:path w="1805939" h="18414">
                  <a:moveTo>
                    <a:pt x="1805939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1805939" y="18288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B8C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214372" y="3835907"/>
              <a:ext cx="4932045" cy="27940"/>
            </a:xfrm>
            <a:custGeom>
              <a:avLst/>
              <a:gdLst/>
              <a:ahLst/>
              <a:cxnLst/>
              <a:rect l="l" t="t" r="r" b="b"/>
              <a:pathLst>
                <a:path w="4932045" h="27939">
                  <a:moveTo>
                    <a:pt x="4931664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4931664" y="27431"/>
                  </a:lnTo>
                  <a:lnTo>
                    <a:pt x="4931664" y="0"/>
                  </a:lnTo>
                  <a:close/>
                </a:path>
              </a:pathLst>
            </a:custGeom>
            <a:solidFill>
              <a:srgbClr val="ECF1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211324" y="1074419"/>
              <a:ext cx="4935220" cy="2807335"/>
            </a:xfrm>
            <a:custGeom>
              <a:avLst/>
              <a:gdLst/>
              <a:ahLst/>
              <a:cxnLst/>
              <a:rect l="l" t="t" r="r" b="b"/>
              <a:pathLst>
                <a:path w="4935220" h="2807335">
                  <a:moveTo>
                    <a:pt x="4934712" y="2788920"/>
                  </a:moveTo>
                  <a:lnTo>
                    <a:pt x="18288" y="2788920"/>
                  </a:lnTo>
                  <a:lnTo>
                    <a:pt x="6096" y="278892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2788920"/>
                  </a:lnTo>
                  <a:lnTo>
                    <a:pt x="0" y="2807208"/>
                  </a:lnTo>
                  <a:lnTo>
                    <a:pt x="18288" y="2807208"/>
                  </a:lnTo>
                  <a:lnTo>
                    <a:pt x="4934712" y="2807208"/>
                  </a:lnTo>
                  <a:lnTo>
                    <a:pt x="4934712" y="2788920"/>
                  </a:lnTo>
                  <a:close/>
                </a:path>
              </a:pathLst>
            </a:custGeom>
            <a:solidFill>
              <a:srgbClr val="B8CC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914400" y="4163567"/>
            <a:ext cx="1828800" cy="9525"/>
          </a:xfrm>
          <a:custGeom>
            <a:avLst/>
            <a:gdLst/>
            <a:ahLst/>
            <a:cxnLst/>
            <a:rect l="l" t="t" r="r" b="b"/>
            <a:pathLst>
              <a:path w="1828800" h="9525">
                <a:moveTo>
                  <a:pt x="1828800" y="0"/>
                </a:moveTo>
                <a:lnTo>
                  <a:pt x="0" y="0"/>
                </a:lnTo>
                <a:lnTo>
                  <a:pt x="0" y="9144"/>
                </a:lnTo>
                <a:lnTo>
                  <a:pt x="1828800" y="9144"/>
                </a:lnTo>
                <a:lnTo>
                  <a:pt x="1828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876300" y="4216399"/>
            <a:ext cx="5213350" cy="3945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29914" sz="975">
                <a:latin typeface="Calibri"/>
                <a:cs typeface="Calibri"/>
              </a:rPr>
              <a:t>1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Rates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and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Data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(honolulu.gov)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29914" sz="975">
                <a:latin typeface="Calibri"/>
                <a:cs typeface="Calibri"/>
              </a:rPr>
              <a:t>2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Rates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and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Data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(honolulu.gov)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3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Tour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De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Trash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(honolulu.gov)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4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Tour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De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Trash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(honolulu.gov)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5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Recycling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Drop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Off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Locations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(honolulu.gov)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6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Minimizing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Construction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&amp;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Demolition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Waste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(hawaii.gov)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dirty="0" baseline="29914" sz="975">
                <a:latin typeface="Calibri"/>
                <a:cs typeface="Calibri"/>
              </a:rPr>
              <a:t>7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Recycling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Drop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Off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Locations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(honolulu.gov)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8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City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and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County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of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Honolulu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Source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Reduction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Working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Group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Meeting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#1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(honolulu.gov)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29914" sz="975">
                <a:latin typeface="Calibri"/>
                <a:cs typeface="Calibri"/>
              </a:rPr>
              <a:t>9</a:t>
            </a:r>
            <a:r>
              <a:rPr dirty="0" baseline="29914" sz="975" spc="82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Incoming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Material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Screening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Procedures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(gracepacific.com)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10</a:t>
            </a:r>
            <a:r>
              <a:rPr dirty="0" baseline="29914" sz="975" spc="82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Acceptable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Donation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Guidelines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(honoluluhabitat.org)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11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Recycling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and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Disposal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Guide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for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Oahu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(hawaii.edu)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12</a:t>
            </a:r>
            <a:r>
              <a:rPr dirty="0" baseline="29914" sz="975" spc="75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Materials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Recycled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(lennoxmetals.com)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13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Recycling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Drop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Off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Locations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(honolulu.gov)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14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Recycling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Drop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Off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Locations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(honolulu.gov)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29914" sz="975">
                <a:latin typeface="Calibri"/>
                <a:cs typeface="Calibri"/>
              </a:rPr>
              <a:t>15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Recycling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Drop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Off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Locations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(honolulu.gov)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16</a:t>
            </a:r>
            <a:r>
              <a:rPr dirty="0" baseline="29914" sz="975" spc="82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Landfill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Policies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Procedures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(pvtland.com)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baseline="29914" sz="975">
                <a:latin typeface="Calibri"/>
                <a:cs typeface="Calibri"/>
              </a:rPr>
              <a:t>17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Donate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Materials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 (reusehawaii.org)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29914" sz="975">
                <a:latin typeface="Calibri"/>
                <a:cs typeface="Calibri"/>
              </a:rPr>
              <a:t>18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Scrap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Metal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(reynoldsrecycling.com)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19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Recycling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Drop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Off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Locations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(honolulu.gov)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20</a:t>
            </a:r>
            <a:r>
              <a:rPr dirty="0" baseline="29914" sz="975" spc="135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Demolition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Excavation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 (tajiridemolition.com)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21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Waste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Drop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Off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Locations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(honolulu.gov)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22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City and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County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Honolulu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Department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Environmental </a:t>
            </a:r>
            <a:r>
              <a:rPr dirty="0" sz="1100">
                <a:latin typeface="Calibri"/>
                <a:cs typeface="Calibri"/>
              </a:rPr>
              <a:t>Services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–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Refuse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Division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29914" sz="975">
                <a:latin typeface="Calibri"/>
                <a:cs typeface="Calibri"/>
              </a:rPr>
              <a:t>23</a:t>
            </a:r>
            <a:r>
              <a:rPr dirty="0" baseline="29914" sz="975" spc="75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/>
              </a:rPr>
              <a:t>2022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/>
              </a:rPr>
              <a:t>Recycling</a:t>
            </a:r>
            <a:r>
              <a:rPr dirty="0" u="sng" sz="11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/>
              </a:rPr>
              <a:t>Material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/>
              </a:rPr>
              <a:t>Requirements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/>
              </a:rPr>
              <a:t>(cdn-website.com)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25"/>
            <a:ext cx="7560563" cy="1093547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79831" y="908303"/>
          <a:ext cx="7279005" cy="8760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39"/>
                <a:gridCol w="2595880"/>
                <a:gridCol w="1257300"/>
                <a:gridCol w="1542415"/>
              </a:tblGrid>
              <a:tr h="816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37465">
                        <a:lnSpc>
                          <a:spcPct val="10000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Kauaʻi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6350">
                      <a:solidFill>
                        <a:srgbClr val="B8CCE3"/>
                      </a:solidFill>
                      <a:prstDash val="solid"/>
                    </a:lnL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B8CCE3"/>
                      </a:solidFill>
                      <a:prstDash val="solid"/>
                    </a:lnL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31445">
                        <a:lnSpc>
                          <a:spcPct val="1034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Demolition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(C&amp;D)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Waste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(2020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Census):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73,300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204"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Last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Update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SWMP: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2021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7510"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Characterization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68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105410">
                        <a:lnSpc>
                          <a:spcPct val="111000"/>
                        </a:lnSpc>
                        <a:spcBef>
                          <a:spcPts val="4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2019,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21,548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inerts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(C&amp;D)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disposed.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1790"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Diversion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474980">
                        <a:lnSpc>
                          <a:spcPts val="1140"/>
                        </a:lnSpc>
                        <a:spcBef>
                          <a:spcPts val="26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2019,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20,049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inerts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Kekaha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(48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percent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diversion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rate).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2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29280"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Ordinances: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3248660">
                        <a:lnSpc>
                          <a:spcPct val="96100"/>
                        </a:lnSpc>
                        <a:spcBef>
                          <a:spcPts val="22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Ordinance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21-3.3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 greater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feet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dimension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 not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acceptable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Refuse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Stations (RTSs).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3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73025" marR="3212465">
                        <a:lnSpc>
                          <a:spcPct val="95900"/>
                        </a:lnSpc>
                        <a:spcBef>
                          <a:spcPts val="114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Although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identified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HRS Section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342G-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Chapter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21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Kaua‘i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Code,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considers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 special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waste.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4</a:t>
                      </a:r>
                      <a:r>
                        <a:rPr dirty="0" baseline="25641" sz="975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manages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special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described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Kekaha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Waste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Permit,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enforces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Acceptance/Hazardous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180340">
                        <a:lnSpc>
                          <a:spcPct val="955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Exclusion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approval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special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acceptance 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facility,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maintenance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written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documentation,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special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handling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procedures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associated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special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142240">
                        <a:lnSpc>
                          <a:spcPts val="115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Ordinance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902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bans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commercially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loads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over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percent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ferrous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non-ferrous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volume.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78225"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Overview: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45085">
                        <a:lnSpc>
                          <a:spcPct val="95800"/>
                        </a:lnSpc>
                        <a:spcBef>
                          <a:spcPts val="22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2016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Countywide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composition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study,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comprises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approximately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percent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stream.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Activities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source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separate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recover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currently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very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 typically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delivered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Kekaha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for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vehicles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job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sites.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four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refuse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stations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(RTSs).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 items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exceed three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feet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dimension.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5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73025" marR="45085">
                        <a:lnSpc>
                          <a:spcPct val="95900"/>
                        </a:lnSpc>
                        <a:spcBef>
                          <a:spcPts val="11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Pacific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Cutting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Coring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tip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diverting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portion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Kaua‘i.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Kekaha,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ShredCo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permit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crush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bulky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lumber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volume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reduction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 landfill.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permit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clean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unpainted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Portland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cement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Efforts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debulk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landfill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pilot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programs.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investigate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requiring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pre-processing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future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preserve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landfill capacity.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151130">
                        <a:lnSpc>
                          <a:spcPct val="959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 will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consider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(i.e.,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untreated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wood,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pallets,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untreated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dry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wall,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mixed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 debris)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encourage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alternate,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sustainable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solutions 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preserve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life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However,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availability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accessibility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diversion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options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essential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 disposal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ensure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businesses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industries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Kauaʻi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viable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alternatives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possible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options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working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former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sugar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cane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operators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large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agricultural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landowners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discuss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opening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inert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open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land.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3395" y="3028441"/>
            <a:ext cx="3051810" cy="21628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25"/>
            <a:ext cx="7560563" cy="1093547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79831" y="914399"/>
          <a:ext cx="7279005" cy="8681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39"/>
                <a:gridCol w="5396229"/>
              </a:tblGrid>
              <a:tr h="1242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55880">
                        <a:lnSpc>
                          <a:spcPct val="958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Kauaʻi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Economic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Development provides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funding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towards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different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grants,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Innovation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Grant.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purpose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grant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deploy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innovation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small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business,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technology,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transportation,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agriculture,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local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manufacturing,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creative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industries,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workforce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development,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circular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economies,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tourism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destination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product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development.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seeks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projects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address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natural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resource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management,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circular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economy,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green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workforce,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nature-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based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solution,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resilience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hubs,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outreach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education.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6350">
                      <a:solidFill>
                        <a:srgbClr val="B8CCE3"/>
                      </a:solidFill>
                      <a:prstDash val="solid"/>
                    </a:lnL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Programs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74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Funding: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Innovation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Grant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6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1758950"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74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Generation: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522605">
                        <a:lnSpc>
                          <a:spcPct val="103000"/>
                        </a:lnSpc>
                        <a:spcBef>
                          <a:spcPts val="1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2017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Countywide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Characterization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Study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report,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following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quantities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 Asphalt: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18,961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Clean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Lumber,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Pallets: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4,717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Asphalt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Roofing: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1,566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Treated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Lumber: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2,467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tons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Wood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Waste: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5,157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Gypsum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Board: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2,821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Rock,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Soil,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Fines: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1,395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ts val="117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Recyclable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Inerts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C&amp;D: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1,166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>
                        <a:lnSpc>
                          <a:spcPts val="117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Total: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38,250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tons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2061845">
                <a:tc>
                  <a:txBody>
                    <a:bodyPr/>
                    <a:lstStyle/>
                    <a:p>
                      <a:pPr algn="r" marL="137160" marR="36195" indent="348615">
                        <a:lnSpc>
                          <a:spcPct val="104000"/>
                        </a:lnSpc>
                        <a:spcBef>
                          <a:spcPts val="1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Permitted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Collectors,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Recyclers/Processors,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68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Landfills: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EH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International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(aluminum,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copper,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brass,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stainless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steel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scrap)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8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Habitat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Humanity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ReStore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(building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9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Hanalei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RTS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(C&amp;D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10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Hanapepe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RTS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11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Kapa'a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RTS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12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Kaua‘i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Nursery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Landscaping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(rocks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soil)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13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marR="69850" indent="-229235">
                        <a:lnSpc>
                          <a:spcPts val="1140"/>
                        </a:lnSpc>
                        <a:spcBef>
                          <a:spcPts val="1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Kekaha</a:t>
                      </a:r>
                      <a:r>
                        <a:rPr dirty="0" sz="1000" spc="1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1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(concrete,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hollow</a:t>
                      </a:r>
                      <a:r>
                        <a:rPr dirty="0" sz="10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bituminous</a:t>
                      </a:r>
                      <a:r>
                        <a:rPr dirty="0" sz="10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concrete,</a:t>
                      </a:r>
                      <a:r>
                        <a:rPr dirty="0" sz="10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pavement,</a:t>
                      </a:r>
                      <a:r>
                        <a:rPr dirty="0" sz="10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wood,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glass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masonry,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flooring,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plaster,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dirt,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stumps,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boulders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brush)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14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ts val="1200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Lihue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RTS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15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Pacific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Cutting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Coring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(cement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concrete)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16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Puhi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Metals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(scrap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17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Reynolds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(aluminum,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brass,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copper,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stainless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steel)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18,</a:t>
                      </a:r>
                      <a:r>
                        <a:rPr dirty="0" baseline="25641" sz="975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25641" sz="975" spc="-37">
                          <a:latin typeface="Arial"/>
                          <a:cs typeface="Arial"/>
                        </a:rPr>
                        <a:t>19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ShredCo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(clean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unpainted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Portland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cement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concrete)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20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8851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News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Articles: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86995">
                        <a:lnSpc>
                          <a:spcPct val="104000"/>
                        </a:lnSpc>
                        <a:spcBef>
                          <a:spcPts val="125"/>
                        </a:spcBef>
                      </a:pP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Honolulu</a:t>
                      </a:r>
                      <a:r>
                        <a:rPr dirty="0" u="sng" sz="1000" spc="-3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Civic</a:t>
                      </a:r>
                      <a:r>
                        <a:rPr dirty="0" u="sng" sz="1000" spc="-25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Beat:</a:t>
                      </a:r>
                      <a:r>
                        <a:rPr dirty="0" sz="1000" spc="-10" i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“The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Kauai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'Conundrum'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Could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Quickly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Become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'Public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Health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Hazard'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Honolulu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Civil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Beat”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Spectrum</a:t>
                      </a:r>
                      <a:r>
                        <a:rPr dirty="0" u="sng" sz="1000" spc="-2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Local</a:t>
                      </a:r>
                      <a:r>
                        <a:rPr dirty="0" u="sng" sz="1000" spc="-2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News</a:t>
                      </a:r>
                      <a:r>
                        <a:rPr dirty="0" sz="1000" i="1">
                          <a:latin typeface="Arial"/>
                          <a:cs typeface="Arial"/>
                          <a:hlinkClick r:id="rId4"/>
                        </a:rPr>
                        <a:t>: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“What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happens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Kauai's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trash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recyclables?”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2557145">
                <a:tc>
                  <a:txBody>
                    <a:bodyPr/>
                    <a:lstStyle/>
                    <a:p>
                      <a:pPr algn="r" marR="406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93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15570">
                        <a:lnSpc>
                          <a:spcPct val="95800"/>
                        </a:lnSpc>
                        <a:spcBef>
                          <a:spcPts val="22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known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("C&amp;D")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commonly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composed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treated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untreated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lumber,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drywall,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masonry,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carpet,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plastic,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pipes,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dirt,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paper,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cardboard,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green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development.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Protection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Agency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("EPA"),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six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hundred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million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(600,000,000)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2018,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twice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46355">
                        <a:lnSpc>
                          <a:spcPct val="959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comprises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30%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disposed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Hawaiʻi.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Urbanization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growth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resulted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ongoing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refurbishment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models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market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maturation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needed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privately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owned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landfill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O‘ahu,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slated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close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less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while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major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islands,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(MSW)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landfills.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types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convenience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centers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stations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 well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 by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businesses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25"/>
            <a:ext cx="7560563" cy="1093547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79831" y="914399"/>
          <a:ext cx="7279005" cy="339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39"/>
                <a:gridCol w="5396229"/>
              </a:tblGrid>
              <a:tr h="475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415290">
                        <a:lnSpc>
                          <a:spcPts val="115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organizations.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Presently,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regulatory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requirements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promote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state.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6350">
                      <a:solidFill>
                        <a:srgbClr val="B8CCE3"/>
                      </a:solidFill>
                      <a:prstDash val="solid"/>
                    </a:lnL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2922905">
                <a:tc>
                  <a:txBody>
                    <a:bodyPr/>
                    <a:lstStyle/>
                    <a:p>
                      <a:pPr algn="r" marR="406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74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Statement: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L="158115" marR="37465" indent="233045">
                        <a:lnSpc>
                          <a:spcPct val="103299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(County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statement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potential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solutions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regarding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material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87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type.)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3025" marR="66675">
                        <a:lnSpc>
                          <a:spcPct val="110200"/>
                        </a:lnSpc>
                        <a:spcBef>
                          <a:spcPts val="5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Issue</a:t>
                      </a:r>
                      <a:r>
                        <a:rPr dirty="0" sz="1000" spc="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Statement</a:t>
                      </a:r>
                      <a:r>
                        <a:rPr dirty="0" sz="1000" spc="1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0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portion</a:t>
                      </a:r>
                      <a:r>
                        <a:rPr dirty="0" sz="10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stream</a:t>
                      </a:r>
                      <a:r>
                        <a:rPr dirty="0" sz="10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Kaua‘i’s</a:t>
                      </a:r>
                      <a:r>
                        <a:rPr dirty="0" sz="10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while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significant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diversion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options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alternatives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around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0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States,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cost,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shipping</a:t>
                      </a:r>
                      <a:r>
                        <a:rPr dirty="0" sz="10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options,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economies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scale,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0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</a:t>
                      </a:r>
                      <a:r>
                        <a:rPr dirty="0" sz="10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Kaua‘i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most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options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infeasible.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76200">
                        <a:lnSpc>
                          <a:spcPct val="11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 County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aware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environmental concerns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difficult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Hawai‘i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diversion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efforts.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67310">
                        <a:lnSpc>
                          <a:spcPct val="110100"/>
                        </a:lnSpc>
                        <a:spcBef>
                          <a:spcPts val="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Potential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Solutions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Kaua‘i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putting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out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request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proposal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fiscal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gauge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vendor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willingness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provide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solutions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island.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open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proposals,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proposals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subsidy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banning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 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initiate.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68580">
                        <a:lnSpc>
                          <a:spcPct val="11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Reducing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cost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vendors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could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potentially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bring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correctly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sized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most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islands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waste,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final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cost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permitting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requirements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difficult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initiate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diversion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options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island.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914704" y="5348350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4"/>
                </a:lnTo>
                <a:lnTo>
                  <a:pt x="1829054" y="9144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76604" y="5401182"/>
            <a:ext cx="5570220" cy="36055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29914" sz="975">
                <a:latin typeface="Calibri"/>
                <a:cs typeface="Calibri"/>
              </a:rPr>
              <a:t>1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Kaua‘i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Integrated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Solid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Waste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Management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Plan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2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Kaua‘i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Integrated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Solid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Waste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Management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Plan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29914" sz="975">
                <a:latin typeface="Calibri"/>
                <a:cs typeface="Calibri"/>
              </a:rPr>
              <a:t>3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Kaua‘i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Integrated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Solid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Waste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Management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Plan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4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Kaua‘i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Integrated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Solid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Waste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Management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Plan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5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Refuse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Transfer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Stations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(kauai.gov)</a:t>
            </a:r>
            <a:endParaRPr sz="1100">
              <a:latin typeface="Calibri"/>
              <a:cs typeface="Calibri"/>
            </a:endParaRPr>
          </a:p>
          <a:p>
            <a:pPr marL="38100" marR="30480">
              <a:lnSpc>
                <a:spcPct val="101800"/>
              </a:lnSpc>
            </a:pPr>
            <a:r>
              <a:rPr dirty="0" baseline="29914" sz="975">
                <a:latin typeface="Calibri"/>
                <a:cs typeface="Calibri"/>
              </a:rPr>
              <a:t>6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County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of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Kauai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Office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Economic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Development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–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Request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for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Proposals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Innovation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Grants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for</a:t>
            </a:r>
            <a:r>
              <a:rPr dirty="0" sz="1100" spc="-25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Fiscal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Year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2023-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2024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7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County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of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Kaua‘i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Waste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Characterization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Study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2017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Final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Report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dirty="0" baseline="29914" sz="975">
                <a:latin typeface="Calibri"/>
                <a:cs typeface="Calibri"/>
              </a:rPr>
              <a:t>8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FAQ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9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Reuse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10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Refuse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Transfer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Stations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11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Refuse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Transfer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Stations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12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Refuse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Transfer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Stations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29914" sz="975">
                <a:latin typeface="Calibri"/>
                <a:cs typeface="Calibri"/>
              </a:rPr>
              <a:t>13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FAQ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9914" sz="975">
                <a:latin typeface="Calibri"/>
                <a:cs typeface="Calibri"/>
              </a:rPr>
              <a:t>14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Minimizing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Construction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&amp;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Demolition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Waste</a:t>
            </a:r>
            <a:r>
              <a:rPr dirty="0" u="sng" sz="11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(hawaii.gov)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15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Refuse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Transfer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Stations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29914" sz="975">
                <a:latin typeface="Calibri"/>
                <a:cs typeface="Calibri"/>
              </a:rPr>
              <a:t>16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FAQ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(kauai.gov)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17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Minimizing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Construction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&amp;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Demolition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Waste</a:t>
            </a:r>
            <a:r>
              <a:rPr dirty="0" u="sng" sz="11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(hawaii.gov)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baseline="29914" sz="975">
                <a:latin typeface="Calibri"/>
                <a:cs typeface="Calibri"/>
              </a:rPr>
              <a:t>18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Minimizing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Construction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&amp;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Demolition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Waste</a:t>
            </a:r>
            <a:r>
              <a:rPr dirty="0" u="sng" sz="11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(hawaii.gov)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29914" sz="975">
                <a:latin typeface="Calibri"/>
                <a:cs typeface="Calibri"/>
              </a:rPr>
              <a:t>19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Scrap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Metal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(reynoldsrecycling.com)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20</a:t>
            </a:r>
            <a:r>
              <a:rPr dirty="0" baseline="29914" sz="975" spc="82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Kaua‘i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Integrated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Solid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Waste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Management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Plan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(kauai.gov)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399" cy="1270905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28600" y="1080769"/>
          <a:ext cx="7393305" cy="815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50"/>
                <a:gridCol w="2491104"/>
                <a:gridCol w="1257935"/>
                <a:gridCol w="1543050"/>
              </a:tblGrid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37465">
                        <a:lnSpc>
                          <a:spcPct val="10000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Maui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B8CCE3"/>
                      </a:solidFill>
                      <a:prstDash val="solid"/>
                    </a:lnL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B8CCE3"/>
                      </a:solidFill>
                      <a:prstDash val="solid"/>
                    </a:lnL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31445">
                        <a:lnSpc>
                          <a:spcPts val="1839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Demolition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(C&amp;D)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Waste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(2020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Census):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165,000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840">
                <a:tc>
                  <a:txBody>
                    <a:bodyPr/>
                    <a:lstStyle/>
                    <a:p>
                      <a:pPr algn="r" marR="393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Last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Update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SWMP: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2009;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Pending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2024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update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72895"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Characterization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140970">
                        <a:lnSpc>
                          <a:spcPts val="1150"/>
                        </a:lnSpc>
                        <a:spcBef>
                          <a:spcPts val="25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 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(C&amp;D)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Countywide.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2012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Countywide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characterization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study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report,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following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quantities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2011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ts val="1200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Ferrous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Metals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 3,169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(2.1% 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stream)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Ferrous Metals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424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 (0.3%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stream)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Mixed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Metals/Other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1,396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(0.9%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stream)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Treated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Wood: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5,180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(3.5%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stream)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Untreated Wood: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2,921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(2.0%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stream)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6,859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(4.6%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stream)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62660"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Diversion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marL="73025" marR="516890">
                        <a:lnSpc>
                          <a:spcPts val="1150"/>
                        </a:lnSpc>
                        <a:spcBef>
                          <a:spcPts val="25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Countywide.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2000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following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quantities 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Maui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1998-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1999: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ts val="1200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Concrete,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Asphalt,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Miscellaneous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22,252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Green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Waste/Wood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20,537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Metals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3,998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29280"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Ordinances: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3552825">
                        <a:lnSpc>
                          <a:spcPct val="95800"/>
                        </a:lnSpc>
                        <a:spcBef>
                          <a:spcPts val="22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Maui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Code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Chapter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16.25.105.1</a:t>
                      </a:r>
                      <a:r>
                        <a:rPr dirty="0" baseline="29914" sz="975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owner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owner’s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authorized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agent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intends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construct,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enlarge,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alter,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repair,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move,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demolish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occupancy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i="1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structure,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erect,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install,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enlarge,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alter,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repair,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remove,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convert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replace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electrical,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gas,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mechanical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plumbing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system,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installation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90805">
                        <a:lnSpc>
                          <a:spcPts val="1150"/>
                        </a:lnSpc>
                        <a:spcBef>
                          <a:spcPts val="30"/>
                        </a:spcBef>
                      </a:pPr>
                      <a:r>
                        <a:rPr dirty="0" sz="1000" i="1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regulated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code,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cause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such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performed,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make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application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official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obtain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permit.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60325">
                        <a:lnSpc>
                          <a:spcPct val="96100"/>
                        </a:lnSpc>
                        <a:spcBef>
                          <a:spcPts val="111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ISWMP, 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 had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pass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enforce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ordinance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establish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percent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requirement 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projects.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4</a:t>
                      </a:r>
                      <a:r>
                        <a:rPr dirty="0" baseline="25641" sz="975" spc="9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Such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ordinance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typically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proponents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enforced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codes.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However,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ordinance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Maui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date.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41425"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Overview: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45085">
                        <a:lnSpc>
                          <a:spcPts val="115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four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 building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permits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renovation,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including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new/addition/alteration,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demolition,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emergency,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temporary permit.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submittal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projects.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However,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none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four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permits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enforce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homeowners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developers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196850">
                        <a:lnSpc>
                          <a:spcPts val="114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2016,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privately-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owned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Decoite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 Landfill was permanently closed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reaching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capacity.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County’s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landfill,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received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8934" y="4929378"/>
            <a:ext cx="3358515" cy="18884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399" cy="1270905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28600" y="1086866"/>
          <a:ext cx="7393305" cy="8303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50"/>
                <a:gridCol w="5290820"/>
              </a:tblGrid>
              <a:tr h="6303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ts val="115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50,000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year prior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closure. 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2006,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approximately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655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landfill.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5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234950">
                        <a:lnSpc>
                          <a:spcPct val="959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landfill’s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closure,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banned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Maui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Landfill.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6</a:t>
                      </a:r>
                      <a:r>
                        <a:rPr dirty="0" baseline="25641" sz="975" spc="8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Presently,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customers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Maui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valid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account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Job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Number.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7</a:t>
                      </a:r>
                      <a:r>
                        <a:rPr dirty="0" baseline="25641" sz="975" spc="7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Customers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submit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Declaration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Hazardous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Demolition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Form.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weekdays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until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1PM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(excluding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Holidays).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Loads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greater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percent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volume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lightweight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 (e.g.,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Styrofoam,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shredded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paper,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sandblast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material)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weekday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mornings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until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8AM.</a:t>
                      </a:r>
                      <a:r>
                        <a:rPr dirty="0" sz="10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issue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Job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Number.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Contractors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encouraged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repurpose,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donate,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 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contact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hotline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information.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8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14795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banned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Hana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Landfill.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9</a:t>
                      </a:r>
                      <a:r>
                        <a:rPr dirty="0" baseline="25641" sz="975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Periodic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events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hosted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2-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times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collect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electronics. Lanai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Molokai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subject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protocols.</a:t>
                      </a:r>
                      <a:r>
                        <a:rPr dirty="0" sz="1000" spc="2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Hana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asbestos;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customers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directed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Maui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Landfill.</a:t>
                      </a:r>
                      <a:r>
                        <a:rPr dirty="0" sz="1000" spc="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following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tonnage brought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CML,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LLF,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 MLF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contractors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haulers.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63880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56388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Fiscal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2017: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17,898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(partial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data)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6388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6388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Fiscal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2018: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23,427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(partial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data)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63880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6388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Fiscal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2019: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27,361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(partial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data)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6388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6388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Fiscal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2020: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29,281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(partial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data)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63880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56388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Fiscal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2021: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26,132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(partial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data)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6388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6388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Fiscal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2022: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26,651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58419">
                        <a:lnSpc>
                          <a:spcPct val="95900"/>
                        </a:lnSpc>
                        <a:spcBef>
                          <a:spcPts val="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Fiscal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2023: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35,356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Hawaiʻi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(HMR)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Kihei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fully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permitted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inert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Maui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County.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10</a:t>
                      </a:r>
                      <a:r>
                        <a:rPr dirty="0" baseline="25641" sz="975" spc="8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accepts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including painted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unpainted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asphalt,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sand,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dirt,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bricks,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cement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tile.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11</a:t>
                      </a:r>
                      <a:r>
                        <a:rPr dirty="0" baseline="25641" sz="975" spc="11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Customers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 required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submit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clearance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delivery. 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follows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protocols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conducts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screenings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ensure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contaminated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meet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facility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standards.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HMR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produces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sells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variety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LEED-certified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clean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construction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aggregates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delivery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self-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pickup.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2018, HMR has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diverted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484,905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landfills.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12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2009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provides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recommendations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promote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diversion,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including: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Development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centrally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MRF;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 local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ordinances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mandating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recycling;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Allocation of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grant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funds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start-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private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operations.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6350">
                      <a:solidFill>
                        <a:srgbClr val="B8CCE3"/>
                      </a:solidFill>
                      <a:prstDash val="solid"/>
                    </a:lnL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514984"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Programs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Funding: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Maui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Protection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Sustainability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Grants: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Green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Grants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(estimated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funds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2024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$100,000)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Grants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(estimated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funds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2024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$500,000)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r" marR="36830">
                        <a:lnSpc>
                          <a:spcPts val="1175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6830">
                        <a:lnSpc>
                          <a:spcPts val="117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Generation: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1132205">
                <a:tc>
                  <a:txBody>
                    <a:bodyPr/>
                    <a:lstStyle/>
                    <a:p>
                      <a:pPr algn="r" marL="356235" marR="36195" indent="349250">
                        <a:lnSpc>
                          <a:spcPts val="1150"/>
                        </a:lnSpc>
                        <a:spcBef>
                          <a:spcPts val="254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Permitted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Collectors,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Recyclers/Processors,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6830">
                        <a:lnSpc>
                          <a:spcPts val="112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Landfills: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Maui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marR="66040" indent="-228600">
                        <a:lnSpc>
                          <a:spcPts val="1140"/>
                        </a:lnSpc>
                        <a:spcBef>
                          <a:spcPts val="11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Habitat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Humanity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ReStore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(new 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slightly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construction, remodeling,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household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repair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13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ts val="1195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Hammerhead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Metals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(scrap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14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Hawaiian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Cement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(uncontaminated/unpainted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concrete)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15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marR="66040" indent="-228600">
                        <a:lnSpc>
                          <a:spcPts val="1140"/>
                        </a:lnSpc>
                        <a:spcBef>
                          <a:spcPts val="1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Hawaiʻi</a:t>
                      </a:r>
                      <a:r>
                        <a:rPr dirty="0" sz="100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(painted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unpainted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asphalt,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sand,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dirt,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bricks,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cement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tile)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16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399" cy="1270905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28600" y="1086866"/>
          <a:ext cx="7393305" cy="5199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50"/>
                <a:gridCol w="5290820"/>
              </a:tblGrid>
              <a:tr h="667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30225" marR="66040" indent="-228600">
                        <a:lnSpc>
                          <a:spcPct val="95500"/>
                        </a:lnSpc>
                        <a:spcBef>
                          <a:spcPts val="35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Molokai</a:t>
                      </a:r>
                      <a:r>
                        <a:rPr dirty="0" sz="10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Metals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(miscellaneous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 items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such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roofing,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gutters,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tubs,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sinks,</a:t>
                      </a:r>
                      <a:r>
                        <a:rPr dirty="0" sz="10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faucets,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pipes,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furniture,</a:t>
                      </a:r>
                      <a:r>
                        <a:rPr dirty="0" sz="10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fencing,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ferrous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non-ferrous</a:t>
                      </a:r>
                      <a:r>
                        <a:rPr dirty="0" sz="10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scrap metal)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17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algn="just" marL="529590" indent="-22796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2959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Reynolds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(aluminum,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brass,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copper,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stainless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steel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18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6350">
                      <a:solidFill>
                        <a:srgbClr val="B8CCE3"/>
                      </a:solidFill>
                      <a:prstDash val="solid"/>
                    </a:lnL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 marL="11049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News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Articles: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Waste</a:t>
                      </a:r>
                      <a:r>
                        <a:rPr dirty="0" u="sng" sz="1000" spc="-35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Today</a:t>
                      </a:r>
                      <a:r>
                        <a:rPr dirty="0" sz="1000">
                          <a:latin typeface="Arial"/>
                          <a:cs typeface="Arial"/>
                          <a:hlinkClick r:id="rId3"/>
                        </a:rPr>
                        <a:t>: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“How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HMR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stepped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Maui's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shut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down”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Maui</a:t>
                      </a:r>
                      <a:r>
                        <a:rPr dirty="0" u="sng" sz="1000" spc="-3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u="sng" sz="1000" i="1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News</a:t>
                      </a:r>
                      <a:r>
                        <a:rPr dirty="0" sz="1000">
                          <a:latin typeface="Arial"/>
                          <a:cs typeface="Arial"/>
                          <a:hlinkClick r:id="rId4"/>
                        </a:rPr>
                        <a:t>: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“Facility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offers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debris”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2842260">
                <a:tc>
                  <a:txBody>
                    <a:bodyPr/>
                    <a:lstStyle/>
                    <a:p>
                      <a:pPr algn="r" marR="37465">
                        <a:lnSpc>
                          <a:spcPts val="1175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40005">
                        <a:lnSpc>
                          <a:spcPts val="117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34620">
                        <a:lnSpc>
                          <a:spcPct val="95800"/>
                        </a:lnSpc>
                        <a:spcBef>
                          <a:spcPts val="22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known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("C&amp;D")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commonly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composed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treated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untreated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lumber,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drywall,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metals,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masonry,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carpet,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plastic,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pipes,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dirt,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paper,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cardboard,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green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development.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Protection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Agency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("EPA"),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six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hundred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million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(600,000,000)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2018,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twice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waste.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66675">
                        <a:lnSpc>
                          <a:spcPct val="958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comprise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30% 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Hawaiʻi.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Urbanization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growth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resulted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ongoing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refurbishment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models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market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maturation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needed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privately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owned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O‘ahu,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slated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close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less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five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while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other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major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at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(MSW)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landfills.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types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convenience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centers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stations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businesses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organizations.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Presently,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regulatory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requirements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promote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state.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400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Statement: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80645" marR="37465" indent="530225">
                        <a:lnSpc>
                          <a:spcPts val="1150"/>
                        </a:lnSpc>
                        <a:spcBef>
                          <a:spcPts val="92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(County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statement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potential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solutions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regarding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this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1176655">
                        <a:lnSpc>
                          <a:spcPts val="1125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type.)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Issue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Statement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N/A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Potential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Solutions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N/A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457200" y="6854316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4"/>
                </a:lnTo>
                <a:lnTo>
                  <a:pt x="1829054" y="9144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19100" y="6905625"/>
            <a:ext cx="6588759" cy="2240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9914" sz="975">
                <a:latin typeface="Calibri"/>
                <a:cs typeface="Calibri"/>
              </a:rPr>
              <a:t>1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Composition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Analysis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Central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Maui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Landfill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Final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Report</a:t>
            </a:r>
            <a:r>
              <a:rPr dirty="0" u="sng" sz="11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(hawaii.gov)</a:t>
            </a:r>
            <a:endParaRPr sz="1100">
              <a:latin typeface="Calibri"/>
              <a:cs typeface="Calibri"/>
            </a:endParaRPr>
          </a:p>
          <a:p>
            <a:pPr marL="38100" marR="30480">
              <a:lnSpc>
                <a:spcPct val="101800"/>
              </a:lnSpc>
              <a:spcBef>
                <a:spcPts val="5"/>
              </a:spcBef>
            </a:pPr>
            <a:r>
              <a:rPr dirty="0" baseline="31746" sz="1050">
                <a:latin typeface="Calibri"/>
                <a:cs typeface="Calibri"/>
              </a:rPr>
              <a:t>2</a:t>
            </a:r>
            <a:r>
              <a:rPr dirty="0" baseline="31746" sz="1050" spc="104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Other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C&amp;D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–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Includes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materials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such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gypsum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wallboard,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asphalt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roofing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paving,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concrete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any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material </a:t>
            </a:r>
            <a:r>
              <a:rPr dirty="0" sz="1100">
                <a:latin typeface="Calibri"/>
                <a:cs typeface="Calibri"/>
              </a:rPr>
              <a:t>related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construction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and/or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demolition.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Wood,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OCC,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metals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included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this</a:t>
            </a:r>
            <a:r>
              <a:rPr dirty="0" sz="1100" spc="-10">
                <a:latin typeface="Calibri"/>
                <a:cs typeface="Calibri"/>
              </a:rPr>
              <a:t> category.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3</a:t>
            </a:r>
            <a:r>
              <a:rPr dirty="0" baseline="29914" sz="975" spc="82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Ordinance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No.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5507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(mauicounty.gov)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4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Chapter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8</a:t>
            </a:r>
            <a:r>
              <a:rPr dirty="0" u="sng" sz="11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–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Construction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and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Demolition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Debris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(mauicounty.gov)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5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Chapter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8</a:t>
            </a:r>
            <a:r>
              <a:rPr dirty="0" u="sng" sz="11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–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Construction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and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Demolition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Debris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(mauicounty.gov)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29914" sz="975">
                <a:latin typeface="Calibri"/>
                <a:cs typeface="Calibri"/>
              </a:rPr>
              <a:t>6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Chapter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8</a:t>
            </a:r>
            <a:r>
              <a:rPr dirty="0" u="sng" sz="11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–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Construction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and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Demolition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Debris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(mauicounty.gov)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31746" sz="1050">
                <a:latin typeface="Calibri"/>
                <a:cs typeface="Calibri"/>
              </a:rPr>
              <a:t>7</a:t>
            </a:r>
            <a:r>
              <a:rPr dirty="0" baseline="31746" sz="1050" spc="120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Central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Maui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Landfill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(mauicounty.gov)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8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Final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Declaration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of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Non-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Hazardous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Waste Form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(mauicounty.gov)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9</a:t>
            </a:r>
            <a:r>
              <a:rPr dirty="0" baseline="29914" sz="975" spc="112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Facilities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(mauicounty.gov)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dirty="0" baseline="29914" sz="975">
                <a:latin typeface="Calibri"/>
                <a:cs typeface="Calibri"/>
              </a:rPr>
              <a:t>10</a:t>
            </a:r>
            <a:r>
              <a:rPr dirty="0" baseline="29914" sz="975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How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To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Recycle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(hawaiimaterialsrecycling.com)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11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Materials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Accepted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(hawaiimaterialsrecycling.com)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12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Materials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Accepted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(hawaiimaterialsrecycling.com)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2400" cy="1271270"/>
            <a:chOff x="0" y="0"/>
            <a:chExt cx="7772400" cy="12712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399" cy="127090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7200" y="1182877"/>
              <a:ext cx="6859270" cy="9525"/>
            </a:xfrm>
            <a:custGeom>
              <a:avLst/>
              <a:gdLst/>
              <a:ahLst/>
              <a:cxnLst/>
              <a:rect l="l" t="t" r="r" b="b"/>
              <a:pathLst>
                <a:path w="6859270" h="9525">
                  <a:moveTo>
                    <a:pt x="685927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6859270" y="9144"/>
                  </a:lnTo>
                  <a:lnTo>
                    <a:pt x="6859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19100" y="1235710"/>
            <a:ext cx="3485515" cy="1047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9914" sz="975">
                <a:latin typeface="Calibri"/>
                <a:cs typeface="Calibri"/>
              </a:rPr>
              <a:t>13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Resource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Directory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(mauicounty.gov)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14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Resource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Directory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(mauicounty.gov)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15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Minimizing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Construction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&amp;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Demolition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Waste</a:t>
            </a:r>
            <a:r>
              <a:rPr dirty="0" u="sng" sz="11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(hawaii.gov)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16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Accepted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Material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(hawaiimaterialsrecycling.com)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17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Resource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Directory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(mauicounty.gov)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29914" sz="975">
                <a:latin typeface="Calibri"/>
                <a:cs typeface="Calibri"/>
              </a:rPr>
              <a:t>18</a:t>
            </a:r>
            <a:r>
              <a:rPr dirty="0" baseline="29914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Scrap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Metal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(reynoldsrecycling.com)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50"/>
            <a:ext cx="7772399" cy="1290822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28600" y="1137158"/>
          <a:ext cx="7393305" cy="7962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7845"/>
                <a:gridCol w="2708910"/>
                <a:gridCol w="1257935"/>
                <a:gridCol w="1543050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38100">
                        <a:lnSpc>
                          <a:spcPct val="10000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Hawaiʻi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B8CCE3"/>
                      </a:solidFill>
                      <a:prstDash val="solid"/>
                    </a:lnL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B8CCE3"/>
                      </a:solidFill>
                      <a:prstDash val="solid"/>
                    </a:lnL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09220">
                        <a:lnSpc>
                          <a:spcPct val="95900"/>
                        </a:lnSpc>
                        <a:spcBef>
                          <a:spcPts val="21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Construction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Demolition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(C&amp;D)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Waste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(2020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Census):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1.45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million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204"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Last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Update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ISWMP: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2000;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97840">
                <a:tc>
                  <a:txBody>
                    <a:bodyPr/>
                    <a:lstStyle/>
                    <a:p>
                      <a:pPr algn="r" marR="38100">
                        <a:lnSpc>
                          <a:spcPts val="1175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Characterization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6830">
                        <a:lnSpc>
                          <a:spcPts val="117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268605">
                        <a:lnSpc>
                          <a:spcPts val="1150"/>
                        </a:lnSpc>
                        <a:spcBef>
                          <a:spcPts val="25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2000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(C&amp;D)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unknown.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Based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calculations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made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EPA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methodologies,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estimated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376,895 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 statewide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1998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1999.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15380"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Overview: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452370" marR="113664">
                        <a:lnSpc>
                          <a:spcPts val="116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generally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consists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concrete,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wood,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glass,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plastic,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tile,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drywall,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52370">
                        <a:lnSpc>
                          <a:spcPts val="109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roofing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insulation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Although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52370" marR="63500">
                        <a:lnSpc>
                          <a:spcPct val="9580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recyclable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potential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market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value,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portion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of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Hawai‘i.</a:t>
                      </a:r>
                      <a:r>
                        <a:rPr dirty="0" sz="1000" spc="2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 debris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Hawai‘i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comprises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percent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stream,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depending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community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activity.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4064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Presently,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 one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privately-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owned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 landfill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Nanakuli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O‘ahu.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rate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over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260,000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year.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25641" sz="975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major islands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alternatively,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buried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landfills.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32512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Previously,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privately-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owned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Maui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(Decoite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Landfill).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However,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permanently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closed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2016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reaching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capacity.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Alternatively,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171450">
                        <a:lnSpc>
                          <a:spcPts val="1140"/>
                        </a:lnSpc>
                        <a:spcBef>
                          <a:spcPts val="1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customers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Maui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Maui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Landfill.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Contractors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encouraged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repurpose,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donate,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can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ts val="112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contact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hotline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information.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12700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recovery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infrastructure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Hawai‘i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limited.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Investments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in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infrastructure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equipment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 handle,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process,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transport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due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lack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markets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Hawaii for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materials.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ts val="109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Furthermore,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distant end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markets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offer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enough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offset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transportation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costs,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73025" marR="133985">
                        <a:lnSpc>
                          <a:spcPts val="1150"/>
                        </a:lnSpc>
                        <a:spcBef>
                          <a:spcPts val="6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resulting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unrecovered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further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described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sheets,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private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businesses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provide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options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residents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Hawaii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 such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asphalt,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concrete.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92075">
                        <a:lnSpc>
                          <a:spcPct val="95800"/>
                        </a:lnSpc>
                        <a:spcBef>
                          <a:spcPts val="112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significant amount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illegally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most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disposed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small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landscaping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contractors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residents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seek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avoid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costs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associated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legal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diversion.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discourage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illegal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ISWMP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recommends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improving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recordkeeping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tracking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encourage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proper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diversion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Over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last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two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decades,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complaints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decreased.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4699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2000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OSWM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assisted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developing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workshops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green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management,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discontinued.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continues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participate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green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presentations.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ISWMP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identified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following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recommendations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28320" indent="-226695">
                        <a:lnSpc>
                          <a:spcPts val="1175"/>
                        </a:lnSpc>
                        <a:spcBef>
                          <a:spcPts val="1125"/>
                        </a:spcBef>
                        <a:buAutoNum type="arabicPeriod"/>
                        <a:tabLst>
                          <a:tab pos="52832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Encourage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Reduction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Diversion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Industry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28320" indent="-226695">
                        <a:lnSpc>
                          <a:spcPts val="1175"/>
                        </a:lnSpc>
                        <a:buAutoNum type="arabicPeriod"/>
                        <a:tabLst>
                          <a:tab pos="52832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Businesses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4079" y="3009773"/>
            <a:ext cx="2209799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3100" y="352145"/>
            <a:ext cx="27597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HAWAIʻI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ISWMP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UPDATE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–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C&amp;D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POTENTIAL</a:t>
            </a:r>
            <a:r>
              <a:rPr dirty="0" sz="800" spc="-3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8706D"/>
                </a:solidFill>
                <a:latin typeface="Arial"/>
                <a:cs typeface="Arial"/>
              </a:rPr>
              <a:t>SOLUTIONS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FILE:</a:t>
            </a:r>
            <a:r>
              <a:rPr dirty="0" sz="800" spc="-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8706D"/>
                </a:solidFill>
                <a:latin typeface="Arial"/>
                <a:cs typeface="Arial"/>
              </a:rPr>
              <a:t>197-2022-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0127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|</a:t>
            </a:r>
            <a:r>
              <a:rPr dirty="0" sz="800" spc="-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JANUARY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5,</a:t>
            </a:r>
            <a:r>
              <a:rPr dirty="0" sz="800" spc="-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2024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50">
                <a:solidFill>
                  <a:srgbClr val="78706D"/>
                </a:solidFill>
                <a:latin typeface="Arial"/>
                <a:cs typeface="Arial"/>
              </a:rPr>
              <a:t>|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67512" y="835152"/>
            <a:ext cx="6438900" cy="18415"/>
          </a:xfrm>
          <a:custGeom>
            <a:avLst/>
            <a:gdLst/>
            <a:ahLst/>
            <a:cxnLst/>
            <a:rect l="l" t="t" r="r" b="b"/>
            <a:pathLst>
              <a:path w="6438900" h="18415">
                <a:moveTo>
                  <a:pt x="6438645" y="0"/>
                </a:moveTo>
                <a:lnTo>
                  <a:pt x="0" y="0"/>
                </a:lnTo>
                <a:lnTo>
                  <a:pt x="0" y="18288"/>
                </a:lnTo>
                <a:lnTo>
                  <a:pt x="6438645" y="18288"/>
                </a:lnTo>
                <a:lnTo>
                  <a:pt x="6438645" y="0"/>
                </a:lnTo>
                <a:close/>
              </a:path>
            </a:pathLst>
          </a:custGeom>
          <a:solidFill>
            <a:srgbClr val="C4BB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842130" y="927729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00347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3100" y="9558019"/>
            <a:ext cx="1993264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Hawaii</a:t>
            </a:r>
            <a:r>
              <a:rPr dirty="0" sz="500" spc="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ISWMP</a:t>
            </a:r>
            <a:r>
              <a:rPr dirty="0" sz="500" spc="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78706D"/>
                </a:solidFill>
                <a:latin typeface="Arial"/>
                <a:cs typeface="Arial"/>
              </a:rPr>
              <a:t>Update_C&amp;D_Potential</a:t>
            </a:r>
            <a:r>
              <a:rPr dirty="0" sz="500" spc="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Solutions</a:t>
            </a:r>
            <a:r>
              <a:rPr dirty="0" sz="500" spc="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78706D"/>
                </a:solidFill>
                <a:latin typeface="Arial"/>
                <a:cs typeface="Arial"/>
              </a:rPr>
              <a:t>Memo_010524.docx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263069" y="9418882"/>
            <a:ext cx="822325" cy="215265"/>
            <a:chOff x="6263069" y="9418882"/>
            <a:chExt cx="822325" cy="21526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3069" y="9418882"/>
              <a:ext cx="214327" cy="21491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513195" y="9473958"/>
              <a:ext cx="572135" cy="59055"/>
            </a:xfrm>
            <a:custGeom>
              <a:avLst/>
              <a:gdLst/>
              <a:ahLst/>
              <a:cxnLst/>
              <a:rect l="l" t="t" r="r" b="b"/>
              <a:pathLst>
                <a:path w="572134" h="59054">
                  <a:moveTo>
                    <a:pt x="55600" y="533"/>
                  </a:moveTo>
                  <a:lnTo>
                    <a:pt x="0" y="533"/>
                  </a:lnTo>
                  <a:lnTo>
                    <a:pt x="0" y="11226"/>
                  </a:lnTo>
                  <a:lnTo>
                    <a:pt x="20853" y="11226"/>
                  </a:lnTo>
                  <a:lnTo>
                    <a:pt x="20853" y="58267"/>
                  </a:lnTo>
                  <a:lnTo>
                    <a:pt x="35280" y="58267"/>
                  </a:lnTo>
                  <a:lnTo>
                    <a:pt x="35280" y="11226"/>
                  </a:lnTo>
                  <a:lnTo>
                    <a:pt x="55600" y="11226"/>
                  </a:lnTo>
                  <a:lnTo>
                    <a:pt x="55600" y="533"/>
                  </a:lnTo>
                  <a:close/>
                </a:path>
                <a:path w="572134" h="59054">
                  <a:moveTo>
                    <a:pt x="107962" y="47574"/>
                  </a:moveTo>
                  <a:lnTo>
                    <a:pt x="79641" y="47574"/>
                  </a:lnTo>
                  <a:lnTo>
                    <a:pt x="79641" y="33680"/>
                  </a:lnTo>
                  <a:lnTo>
                    <a:pt x="105829" y="33680"/>
                  </a:lnTo>
                  <a:lnTo>
                    <a:pt x="105829" y="23520"/>
                  </a:lnTo>
                  <a:lnTo>
                    <a:pt x="79641" y="23520"/>
                  </a:lnTo>
                  <a:lnTo>
                    <a:pt x="79641" y="11226"/>
                  </a:lnTo>
                  <a:lnTo>
                    <a:pt x="106895" y="11226"/>
                  </a:lnTo>
                  <a:lnTo>
                    <a:pt x="106895" y="533"/>
                  </a:lnTo>
                  <a:lnTo>
                    <a:pt x="65214" y="533"/>
                  </a:lnTo>
                  <a:lnTo>
                    <a:pt x="65214" y="58267"/>
                  </a:lnTo>
                  <a:lnTo>
                    <a:pt x="107962" y="58267"/>
                  </a:lnTo>
                  <a:lnTo>
                    <a:pt x="107962" y="47574"/>
                  </a:lnTo>
                  <a:close/>
                </a:path>
                <a:path w="572134" h="59054">
                  <a:moveTo>
                    <a:pt x="172631" y="533"/>
                  </a:moveTo>
                  <a:lnTo>
                    <a:pt x="116509" y="533"/>
                  </a:lnTo>
                  <a:lnTo>
                    <a:pt x="116509" y="11226"/>
                  </a:lnTo>
                  <a:lnTo>
                    <a:pt x="137363" y="11226"/>
                  </a:lnTo>
                  <a:lnTo>
                    <a:pt x="137363" y="58267"/>
                  </a:lnTo>
                  <a:lnTo>
                    <a:pt x="151790" y="58267"/>
                  </a:lnTo>
                  <a:lnTo>
                    <a:pt x="151790" y="11226"/>
                  </a:lnTo>
                  <a:lnTo>
                    <a:pt x="172631" y="11226"/>
                  </a:lnTo>
                  <a:lnTo>
                    <a:pt x="172631" y="533"/>
                  </a:lnTo>
                  <a:close/>
                </a:path>
                <a:path w="572134" h="59054">
                  <a:moveTo>
                    <a:pt x="232498" y="58267"/>
                  </a:moveTo>
                  <a:lnTo>
                    <a:pt x="216458" y="31534"/>
                  </a:lnTo>
                  <a:lnTo>
                    <a:pt x="223405" y="28333"/>
                  </a:lnTo>
                  <a:lnTo>
                    <a:pt x="225907" y="24587"/>
                  </a:lnTo>
                  <a:lnTo>
                    <a:pt x="226618" y="23520"/>
                  </a:lnTo>
                  <a:lnTo>
                    <a:pt x="226618" y="11226"/>
                  </a:lnTo>
                  <a:lnTo>
                    <a:pt x="226618" y="8547"/>
                  </a:lnTo>
                  <a:lnTo>
                    <a:pt x="219671" y="533"/>
                  </a:lnTo>
                  <a:lnTo>
                    <a:pt x="211645" y="533"/>
                  </a:lnTo>
                  <a:lnTo>
                    <a:pt x="211645" y="13360"/>
                  </a:lnTo>
                  <a:lnTo>
                    <a:pt x="211645" y="22453"/>
                  </a:lnTo>
                  <a:lnTo>
                    <a:pt x="207911" y="24587"/>
                  </a:lnTo>
                  <a:lnTo>
                    <a:pt x="196151" y="24587"/>
                  </a:lnTo>
                  <a:lnTo>
                    <a:pt x="196151" y="11226"/>
                  </a:lnTo>
                  <a:lnTo>
                    <a:pt x="208978" y="11226"/>
                  </a:lnTo>
                  <a:lnTo>
                    <a:pt x="211645" y="13360"/>
                  </a:lnTo>
                  <a:lnTo>
                    <a:pt x="211645" y="533"/>
                  </a:lnTo>
                  <a:lnTo>
                    <a:pt x="182257" y="533"/>
                  </a:lnTo>
                  <a:lnTo>
                    <a:pt x="182257" y="58267"/>
                  </a:lnTo>
                  <a:lnTo>
                    <a:pt x="196151" y="58267"/>
                  </a:lnTo>
                  <a:lnTo>
                    <a:pt x="196151" y="34747"/>
                  </a:lnTo>
                  <a:lnTo>
                    <a:pt x="200431" y="34747"/>
                  </a:lnTo>
                  <a:lnTo>
                    <a:pt x="205498" y="36690"/>
                  </a:lnTo>
                  <a:lnTo>
                    <a:pt x="209245" y="41897"/>
                  </a:lnTo>
                  <a:lnTo>
                    <a:pt x="212610" y="49403"/>
                  </a:lnTo>
                  <a:lnTo>
                    <a:pt x="216458" y="58267"/>
                  </a:lnTo>
                  <a:lnTo>
                    <a:pt x="232498" y="58267"/>
                  </a:lnTo>
                  <a:close/>
                </a:path>
                <a:path w="572134" h="59054">
                  <a:moveTo>
                    <a:pt x="304660" y="58267"/>
                  </a:moveTo>
                  <a:lnTo>
                    <a:pt x="299770" y="47040"/>
                  </a:lnTo>
                  <a:lnTo>
                    <a:pt x="295351" y="36880"/>
                  </a:lnTo>
                  <a:lnTo>
                    <a:pt x="285572" y="14427"/>
                  </a:lnTo>
                  <a:lnTo>
                    <a:pt x="280606" y="3022"/>
                  </a:lnTo>
                  <a:lnTo>
                    <a:pt x="280606" y="36880"/>
                  </a:lnTo>
                  <a:lnTo>
                    <a:pt x="262966" y="36880"/>
                  </a:lnTo>
                  <a:lnTo>
                    <a:pt x="271513" y="14427"/>
                  </a:lnTo>
                  <a:lnTo>
                    <a:pt x="280606" y="36880"/>
                  </a:lnTo>
                  <a:lnTo>
                    <a:pt x="280606" y="3022"/>
                  </a:lnTo>
                  <a:lnTo>
                    <a:pt x="279527" y="533"/>
                  </a:lnTo>
                  <a:lnTo>
                    <a:pt x="262966" y="533"/>
                  </a:lnTo>
                  <a:lnTo>
                    <a:pt x="239445" y="58267"/>
                  </a:lnTo>
                  <a:lnTo>
                    <a:pt x="254939" y="58267"/>
                  </a:lnTo>
                  <a:lnTo>
                    <a:pt x="259219" y="47040"/>
                  </a:lnTo>
                  <a:lnTo>
                    <a:pt x="284886" y="47040"/>
                  </a:lnTo>
                  <a:lnTo>
                    <a:pt x="289687" y="58267"/>
                  </a:lnTo>
                  <a:lnTo>
                    <a:pt x="304660" y="58267"/>
                  </a:lnTo>
                  <a:close/>
                </a:path>
                <a:path w="572134" h="59054">
                  <a:moveTo>
                    <a:pt x="389636" y="533"/>
                  </a:moveTo>
                  <a:lnTo>
                    <a:pt x="333514" y="533"/>
                  </a:lnTo>
                  <a:lnTo>
                    <a:pt x="333514" y="11226"/>
                  </a:lnTo>
                  <a:lnTo>
                    <a:pt x="354355" y="11226"/>
                  </a:lnTo>
                  <a:lnTo>
                    <a:pt x="354355" y="58267"/>
                  </a:lnTo>
                  <a:lnTo>
                    <a:pt x="368782" y="58267"/>
                  </a:lnTo>
                  <a:lnTo>
                    <a:pt x="368782" y="11226"/>
                  </a:lnTo>
                  <a:lnTo>
                    <a:pt x="389636" y="11226"/>
                  </a:lnTo>
                  <a:lnTo>
                    <a:pt x="389636" y="533"/>
                  </a:lnTo>
                  <a:close/>
                </a:path>
                <a:path w="572134" h="59054">
                  <a:moveTo>
                    <a:pt x="441477" y="47574"/>
                  </a:moveTo>
                  <a:lnTo>
                    <a:pt x="413156" y="47574"/>
                  </a:lnTo>
                  <a:lnTo>
                    <a:pt x="413156" y="33680"/>
                  </a:lnTo>
                  <a:lnTo>
                    <a:pt x="439343" y="33680"/>
                  </a:lnTo>
                  <a:lnTo>
                    <a:pt x="439343" y="23520"/>
                  </a:lnTo>
                  <a:lnTo>
                    <a:pt x="413156" y="23520"/>
                  </a:lnTo>
                  <a:lnTo>
                    <a:pt x="413156" y="11226"/>
                  </a:lnTo>
                  <a:lnTo>
                    <a:pt x="440931" y="11226"/>
                  </a:lnTo>
                  <a:lnTo>
                    <a:pt x="440931" y="533"/>
                  </a:lnTo>
                  <a:lnTo>
                    <a:pt x="399249" y="533"/>
                  </a:lnTo>
                  <a:lnTo>
                    <a:pt x="399249" y="58267"/>
                  </a:lnTo>
                  <a:lnTo>
                    <a:pt x="441477" y="58267"/>
                  </a:lnTo>
                  <a:lnTo>
                    <a:pt x="441477" y="47574"/>
                  </a:lnTo>
                  <a:close/>
                </a:path>
                <a:path w="572134" h="59054">
                  <a:moveTo>
                    <a:pt x="505079" y="40627"/>
                  </a:moveTo>
                  <a:lnTo>
                    <a:pt x="496531" y="44907"/>
                  </a:lnTo>
                  <a:lnTo>
                    <a:pt x="491718" y="47040"/>
                  </a:lnTo>
                  <a:lnTo>
                    <a:pt x="484225" y="47040"/>
                  </a:lnTo>
                  <a:lnTo>
                    <a:pt x="476097" y="45720"/>
                  </a:lnTo>
                  <a:lnTo>
                    <a:pt x="469684" y="42037"/>
                  </a:lnTo>
                  <a:lnTo>
                    <a:pt x="465455" y="36449"/>
                  </a:lnTo>
                  <a:lnTo>
                    <a:pt x="463931" y="29400"/>
                  </a:lnTo>
                  <a:lnTo>
                    <a:pt x="465455" y="22440"/>
                  </a:lnTo>
                  <a:lnTo>
                    <a:pt x="469684" y="17043"/>
                  </a:lnTo>
                  <a:lnTo>
                    <a:pt x="476097" y="13538"/>
                  </a:lnTo>
                  <a:lnTo>
                    <a:pt x="484225" y="12293"/>
                  </a:lnTo>
                  <a:lnTo>
                    <a:pt x="491718" y="12293"/>
                  </a:lnTo>
                  <a:lnTo>
                    <a:pt x="498132" y="14427"/>
                  </a:lnTo>
                  <a:lnTo>
                    <a:pt x="504012" y="18173"/>
                  </a:lnTo>
                  <a:lnTo>
                    <a:pt x="504012" y="12293"/>
                  </a:lnTo>
                  <a:lnTo>
                    <a:pt x="504012" y="5346"/>
                  </a:lnTo>
                  <a:lnTo>
                    <a:pt x="498665" y="1600"/>
                  </a:lnTo>
                  <a:lnTo>
                    <a:pt x="491718" y="0"/>
                  </a:lnTo>
                  <a:lnTo>
                    <a:pt x="483704" y="0"/>
                  </a:lnTo>
                  <a:lnTo>
                    <a:pt x="469036" y="2501"/>
                  </a:lnTo>
                  <a:lnTo>
                    <a:pt x="458114" y="9156"/>
                  </a:lnTo>
                  <a:lnTo>
                    <a:pt x="451307" y="18719"/>
                  </a:lnTo>
                  <a:lnTo>
                    <a:pt x="448957" y="29933"/>
                  </a:lnTo>
                  <a:lnTo>
                    <a:pt x="451065" y="40538"/>
                  </a:lnTo>
                  <a:lnTo>
                    <a:pt x="457377" y="49784"/>
                  </a:lnTo>
                  <a:lnTo>
                    <a:pt x="467906" y="56324"/>
                  </a:lnTo>
                  <a:lnTo>
                    <a:pt x="482638" y="58801"/>
                  </a:lnTo>
                  <a:lnTo>
                    <a:pt x="490651" y="58801"/>
                  </a:lnTo>
                  <a:lnTo>
                    <a:pt x="497078" y="57200"/>
                  </a:lnTo>
                  <a:lnTo>
                    <a:pt x="505079" y="53454"/>
                  </a:lnTo>
                  <a:lnTo>
                    <a:pt x="505079" y="47040"/>
                  </a:lnTo>
                  <a:lnTo>
                    <a:pt x="505079" y="40627"/>
                  </a:lnTo>
                  <a:close/>
                </a:path>
                <a:path w="572134" h="59054">
                  <a:moveTo>
                    <a:pt x="571893" y="533"/>
                  </a:moveTo>
                  <a:lnTo>
                    <a:pt x="557466" y="533"/>
                  </a:lnTo>
                  <a:lnTo>
                    <a:pt x="557466" y="24053"/>
                  </a:lnTo>
                  <a:lnTo>
                    <a:pt x="528599" y="24053"/>
                  </a:lnTo>
                  <a:lnTo>
                    <a:pt x="528599" y="533"/>
                  </a:lnTo>
                  <a:lnTo>
                    <a:pt x="514692" y="533"/>
                  </a:lnTo>
                  <a:lnTo>
                    <a:pt x="514692" y="58267"/>
                  </a:lnTo>
                  <a:lnTo>
                    <a:pt x="528599" y="58267"/>
                  </a:lnTo>
                  <a:lnTo>
                    <a:pt x="528599" y="34747"/>
                  </a:lnTo>
                  <a:lnTo>
                    <a:pt x="557466" y="34747"/>
                  </a:lnTo>
                  <a:lnTo>
                    <a:pt x="557466" y="58267"/>
                  </a:lnTo>
                  <a:lnTo>
                    <a:pt x="571893" y="58267"/>
                  </a:lnTo>
                  <a:lnTo>
                    <a:pt x="571893" y="533"/>
                  </a:lnTo>
                  <a:close/>
                </a:path>
              </a:pathLst>
            </a:custGeom>
            <a:solidFill>
              <a:srgbClr val="0046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73100" y="1032408"/>
            <a:ext cx="6426200" cy="1511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84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demolition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debris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comprises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approximately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30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percent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disposed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landfills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in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Hawaiʻi.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Urbanization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population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growth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resulted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significant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increase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amount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of </a:t>
            </a:r>
            <a:r>
              <a:rPr dirty="0" sz="1000" spc="-10">
                <a:latin typeface="Arial"/>
                <a:cs typeface="Arial"/>
              </a:rPr>
              <a:t>generated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Significant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amounts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been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generated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new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ongoing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construction </a:t>
            </a:r>
            <a:r>
              <a:rPr dirty="0" sz="1000">
                <a:latin typeface="Arial"/>
                <a:cs typeface="Arial"/>
              </a:rPr>
              <a:t>projects,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well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refurbishment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demolition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projects.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Business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models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market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maturation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needed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to </a:t>
            </a:r>
            <a:r>
              <a:rPr dirty="0" sz="1000" spc="-10">
                <a:latin typeface="Arial"/>
                <a:cs typeface="Arial"/>
              </a:rPr>
              <a:t>increase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supply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demand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recycled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C&amp;D.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There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privately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owned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C&amp;D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landfill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island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O‘ahu,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slated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close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less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five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years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while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major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islands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landfills.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these </a:t>
            </a:r>
            <a:r>
              <a:rPr dirty="0" sz="1000">
                <a:latin typeface="Arial"/>
                <a:cs typeface="Arial"/>
              </a:rPr>
              <a:t>islands,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 waste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being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disposed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municipal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(MSW)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landfills. Limited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types of C&amp;D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are </a:t>
            </a:r>
            <a:r>
              <a:rPr dirty="0" sz="1000">
                <a:latin typeface="Arial"/>
                <a:cs typeface="Arial"/>
              </a:rPr>
              <a:t>accepted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some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convenience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centers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transfer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stations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well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some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businesses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organizations.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Presently,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limited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regulatory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requirements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promote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recycling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state.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55319" y="2824226"/>
            <a:ext cx="6463030" cy="253365"/>
          </a:xfrm>
          <a:custGeom>
            <a:avLst/>
            <a:gdLst/>
            <a:ahLst/>
            <a:cxnLst/>
            <a:rect l="l" t="t" r="r" b="b"/>
            <a:pathLst>
              <a:path w="6463030" h="253364">
                <a:moveTo>
                  <a:pt x="6463030" y="0"/>
                </a:moveTo>
                <a:lnTo>
                  <a:pt x="0" y="0"/>
                </a:lnTo>
                <a:lnTo>
                  <a:pt x="0" y="252983"/>
                </a:lnTo>
                <a:lnTo>
                  <a:pt x="6463030" y="252983"/>
                </a:lnTo>
                <a:lnTo>
                  <a:pt x="6463030" y="0"/>
                </a:lnTo>
                <a:close/>
              </a:path>
            </a:pathLst>
          </a:custGeom>
          <a:solidFill>
            <a:srgbClr val="0034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43127" y="2788666"/>
            <a:ext cx="6481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  <a:tabLst>
                <a:tab pos="499745" algn="l"/>
              </a:tabLst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3.0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POTENTIAL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CATEGORIES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643127" y="2767838"/>
            <a:ext cx="6487795" cy="337185"/>
            <a:chOff x="643127" y="2767838"/>
            <a:chExt cx="6487795" cy="337185"/>
          </a:xfrm>
        </p:grpSpPr>
        <p:sp>
          <p:nvSpPr>
            <p:cNvPr id="13" name="object 13" descr=""/>
            <p:cNvSpPr/>
            <p:nvPr/>
          </p:nvSpPr>
          <p:spPr>
            <a:xfrm>
              <a:off x="643128" y="2767837"/>
              <a:ext cx="6487795" cy="56515"/>
            </a:xfrm>
            <a:custGeom>
              <a:avLst/>
              <a:gdLst/>
              <a:ahLst/>
              <a:cxnLst/>
              <a:rect l="l" t="t" r="r" b="b"/>
              <a:pathLst>
                <a:path w="6487795" h="56514">
                  <a:moveTo>
                    <a:pt x="6487401" y="0"/>
                  </a:moveTo>
                  <a:lnTo>
                    <a:pt x="6475222" y="0"/>
                  </a:lnTo>
                  <a:lnTo>
                    <a:pt x="0" y="0"/>
                  </a:lnTo>
                  <a:lnTo>
                    <a:pt x="0" y="56388"/>
                  </a:lnTo>
                  <a:lnTo>
                    <a:pt x="6475222" y="56388"/>
                  </a:lnTo>
                  <a:lnTo>
                    <a:pt x="6487401" y="56388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003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43128" y="3077222"/>
              <a:ext cx="6487795" cy="27940"/>
            </a:xfrm>
            <a:custGeom>
              <a:avLst/>
              <a:gdLst/>
              <a:ahLst/>
              <a:cxnLst/>
              <a:rect l="l" t="t" r="r" b="b"/>
              <a:pathLst>
                <a:path w="6487795" h="27939">
                  <a:moveTo>
                    <a:pt x="6487401" y="0"/>
                  </a:moveTo>
                  <a:lnTo>
                    <a:pt x="6475222" y="0"/>
                  </a:lnTo>
                  <a:lnTo>
                    <a:pt x="0" y="0"/>
                  </a:lnTo>
                  <a:lnTo>
                    <a:pt x="0" y="27419"/>
                  </a:lnTo>
                  <a:lnTo>
                    <a:pt x="6475222" y="27419"/>
                  </a:lnTo>
                  <a:lnTo>
                    <a:pt x="6487401" y="27419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C4BB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43128" y="2824225"/>
              <a:ext cx="6487795" cy="253365"/>
            </a:xfrm>
            <a:custGeom>
              <a:avLst/>
              <a:gdLst/>
              <a:ahLst/>
              <a:cxnLst/>
              <a:rect l="l" t="t" r="r" b="b"/>
              <a:pathLst>
                <a:path w="6487795" h="253364">
                  <a:moveTo>
                    <a:pt x="12192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2192" y="252984"/>
                  </a:lnTo>
                  <a:lnTo>
                    <a:pt x="12192" y="0"/>
                  </a:lnTo>
                  <a:close/>
                </a:path>
                <a:path w="6487795" h="253364">
                  <a:moveTo>
                    <a:pt x="6487401" y="0"/>
                  </a:moveTo>
                  <a:lnTo>
                    <a:pt x="6475222" y="0"/>
                  </a:lnTo>
                  <a:lnTo>
                    <a:pt x="6475222" y="252984"/>
                  </a:lnTo>
                  <a:lnTo>
                    <a:pt x="6487401" y="252984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00347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673100" y="3163341"/>
            <a:ext cx="3525520" cy="2743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8255">
              <a:lnSpc>
                <a:spcPct val="1083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There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strategies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more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effectively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waste.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EPA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categorized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prioritized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strategies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most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effective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option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least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effective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option. </a:t>
            </a:r>
            <a:r>
              <a:rPr dirty="0" sz="1000">
                <a:latin typeface="Arial"/>
                <a:cs typeface="Arial"/>
              </a:rPr>
              <a:t>According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HRS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342G-2, solid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practices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considered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DOH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(in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order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priority)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source </a:t>
            </a:r>
            <a:r>
              <a:rPr dirty="0" sz="1000">
                <a:latin typeface="Arial"/>
                <a:cs typeface="Arial"/>
              </a:rPr>
              <a:t>reduction,</a:t>
            </a:r>
            <a:r>
              <a:rPr dirty="0" sz="1000" spc="11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recycling</a:t>
            </a:r>
            <a:r>
              <a:rPr dirty="0" sz="1000" spc="114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2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bioconversion,</a:t>
            </a:r>
            <a:r>
              <a:rPr dirty="0" sz="1000" spc="13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1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landfill</a:t>
            </a:r>
            <a:r>
              <a:rPr dirty="0" sz="1000" spc="114">
                <a:latin typeface="Arial"/>
                <a:cs typeface="Arial"/>
              </a:rPr>
              <a:t> 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incineration.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differences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between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EPA’s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waste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hierarchy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priorities </a:t>
            </a:r>
            <a:r>
              <a:rPr dirty="0" sz="1000">
                <a:latin typeface="Arial"/>
                <a:cs typeface="Arial"/>
              </a:rPr>
              <a:t>identified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HRS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342G-2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minimal.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seen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  <a:hlinkClick r:id="rId3" action="ppaction://hlinksldjump"/>
              </a:rPr>
              <a:t>Figure</a:t>
            </a:r>
            <a:r>
              <a:rPr dirty="0" sz="1000" spc="50">
                <a:latin typeface="Arial"/>
                <a:cs typeface="Arial"/>
                <a:hlinkClick r:id="rId3" action="ppaction://hlinksldjump"/>
              </a:rPr>
              <a:t> </a:t>
            </a:r>
            <a:r>
              <a:rPr dirty="0" sz="1000" spc="-10">
                <a:latin typeface="Arial"/>
                <a:cs typeface="Arial"/>
                <a:hlinkClick r:id="rId3" action="ppaction://hlinksldjump"/>
              </a:rPr>
              <a:t>3-</a:t>
            </a:r>
            <a:r>
              <a:rPr dirty="0" sz="1000" spc="-25">
                <a:latin typeface="Arial"/>
                <a:cs typeface="Arial"/>
                <a:hlinkClick r:id="rId3" action="ppaction://hlinksldjump"/>
              </a:rPr>
              <a:t>1,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EPA’s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hierarchy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includes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energy </a:t>
            </a:r>
            <a:r>
              <a:rPr dirty="0" sz="1000">
                <a:latin typeface="Arial"/>
                <a:cs typeface="Arial"/>
              </a:rPr>
              <a:t>recovery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(e.g.,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incineration,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referenced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HRS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342-</a:t>
            </a:r>
            <a:r>
              <a:rPr dirty="0" sz="1000" spc="-25">
                <a:latin typeface="Arial"/>
                <a:cs typeface="Arial"/>
              </a:rPr>
              <a:t>G)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approach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considered.</a:t>
            </a:r>
            <a:r>
              <a:rPr dirty="0" sz="1000" spc="-25">
                <a:latin typeface="Arial"/>
                <a:cs typeface="Arial"/>
              </a:rPr>
              <a:t> The </a:t>
            </a:r>
            <a:r>
              <a:rPr dirty="0" sz="1000">
                <a:latin typeface="Arial"/>
                <a:cs typeface="Arial"/>
              </a:rPr>
              <a:t>US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EPA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Waste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Management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Hierarchy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identifies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reuse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as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option,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explicitly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identified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HRS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342G-</a:t>
            </a:r>
            <a:r>
              <a:rPr dirty="0" sz="1000" spc="-25">
                <a:latin typeface="Arial"/>
                <a:cs typeface="Arial"/>
              </a:rPr>
              <a:t>2.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08000"/>
              </a:lnSpc>
              <a:spcBef>
                <a:spcPts val="615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3R’s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must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considered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order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effectively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manage </a:t>
            </a:r>
            <a:r>
              <a:rPr dirty="0" sz="1000">
                <a:latin typeface="Arial"/>
                <a:cs typeface="Arial"/>
              </a:rPr>
              <a:t>waste,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starting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most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effective: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73100" y="5955563"/>
            <a:ext cx="6427470" cy="24022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469900" marR="5080" indent="-228600">
              <a:lnSpc>
                <a:spcPct val="108300"/>
              </a:lnSpc>
              <a:spcBef>
                <a:spcPts val="11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000" b="1">
                <a:latin typeface="Arial"/>
                <a:cs typeface="Arial"/>
              </a:rPr>
              <a:t>Reducing</a:t>
            </a:r>
            <a:r>
              <a:rPr dirty="0" sz="1000" spc="180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means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purchasing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less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minimi</a:t>
            </a:r>
            <a:r>
              <a:rPr dirty="0" sz="1000">
                <a:latin typeface="Arial"/>
                <a:cs typeface="Arial"/>
              </a:rPr>
              <a:t>z</a:t>
            </a:r>
            <a:r>
              <a:rPr dirty="0" sz="1000">
                <a:latin typeface="Arial"/>
                <a:cs typeface="Arial"/>
              </a:rPr>
              <a:t>ing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amount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produce,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therefore </a:t>
            </a:r>
            <a:r>
              <a:rPr dirty="0" sz="1000">
                <a:latin typeface="Arial"/>
                <a:cs typeface="Arial"/>
              </a:rPr>
              <a:t>disposing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less.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many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ways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reduce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consumption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better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planning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preparation </a:t>
            </a:r>
            <a:r>
              <a:rPr dirty="0" sz="1000">
                <a:latin typeface="Arial"/>
                <a:cs typeface="Arial"/>
              </a:rPr>
              <a:t>when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shop,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evaluating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without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product(s).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reduction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achieved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redesigning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less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resource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intensive.</a:t>
            </a:r>
            <a:endParaRPr sz="1000">
              <a:latin typeface="Arial"/>
              <a:cs typeface="Arial"/>
            </a:endParaRPr>
          </a:p>
          <a:p>
            <a:pPr algn="just" marL="469900" marR="5715" indent="-228600">
              <a:lnSpc>
                <a:spcPct val="108000"/>
              </a:lnSpc>
              <a:spcBef>
                <a:spcPts val="61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000" b="1">
                <a:latin typeface="Arial"/>
                <a:cs typeface="Arial"/>
              </a:rPr>
              <a:t>Reusing</a:t>
            </a:r>
            <a:r>
              <a:rPr dirty="0" sz="1000" spc="140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items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slows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process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purchasing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new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items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disposing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old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items.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reuse materials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were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meant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giving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them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second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choose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are </a:t>
            </a:r>
            <a:r>
              <a:rPr dirty="0" sz="1000">
                <a:latin typeface="Arial"/>
                <a:cs typeface="Arial"/>
              </a:rPr>
              <a:t>intended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reused,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making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sure 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take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good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extending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lifespan.</a:t>
            </a:r>
            <a:endParaRPr sz="1000">
              <a:latin typeface="Arial"/>
              <a:cs typeface="Arial"/>
            </a:endParaRPr>
          </a:p>
          <a:p>
            <a:pPr algn="just" marL="469900" marR="5715" indent="-228600">
              <a:lnSpc>
                <a:spcPct val="108300"/>
              </a:lnSpc>
              <a:spcBef>
                <a:spcPts val="61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000" b="1">
                <a:latin typeface="Arial"/>
                <a:cs typeface="Arial"/>
              </a:rPr>
              <a:t>Recycling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keeps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valuable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economy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prevents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environmentally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harmful </a:t>
            </a:r>
            <a:r>
              <a:rPr dirty="0" sz="1000">
                <a:latin typeface="Arial"/>
                <a:cs typeface="Arial"/>
              </a:rPr>
              <a:t>extraction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process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raw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benefits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both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economy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planet.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08300"/>
              </a:lnSpc>
              <a:spcBef>
                <a:spcPts val="595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potential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solutions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relating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debris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across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were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developed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consideration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3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potential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EPR</a:t>
            </a:r>
            <a:r>
              <a:rPr dirty="0" sz="1000" spc="3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legislation,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government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programs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subsidies,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free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market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solutions,</a:t>
            </a:r>
            <a:r>
              <a:rPr dirty="0" sz="1000" spc="40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less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wasteful </a:t>
            </a:r>
            <a:r>
              <a:rPr dirty="0" sz="1000">
                <a:latin typeface="Arial"/>
                <a:cs typeface="Arial"/>
              </a:rPr>
              <a:t>alternatives,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public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education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components,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were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previously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described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Tires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Potential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Solutions memorandum.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5775" y="3187700"/>
            <a:ext cx="2875162" cy="2141440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4962525" y="5351145"/>
            <a:ext cx="1436370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88900" marR="5080" indent="-76200">
              <a:lnSpc>
                <a:spcPts val="1030"/>
              </a:lnSpc>
              <a:spcBef>
                <a:spcPts val="175"/>
              </a:spcBef>
            </a:pPr>
            <a:r>
              <a:rPr dirty="0" sz="900" b="1">
                <a:solidFill>
                  <a:srgbClr val="0069AA"/>
                </a:solidFill>
                <a:latin typeface="Arial"/>
                <a:cs typeface="Arial"/>
              </a:rPr>
              <a:t>Figure</a:t>
            </a:r>
            <a:r>
              <a:rPr dirty="0" sz="900" spc="-15" b="1">
                <a:solidFill>
                  <a:srgbClr val="0069AA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0069AA"/>
                </a:solidFill>
                <a:latin typeface="Arial"/>
                <a:cs typeface="Arial"/>
              </a:rPr>
              <a:t>3-</a:t>
            </a:r>
            <a:r>
              <a:rPr dirty="0" sz="900" b="1">
                <a:solidFill>
                  <a:srgbClr val="0069AA"/>
                </a:solidFill>
                <a:latin typeface="Arial"/>
                <a:cs typeface="Arial"/>
              </a:rPr>
              <a:t>1:</a:t>
            </a:r>
            <a:r>
              <a:rPr dirty="0" sz="900" spc="-5" b="1">
                <a:solidFill>
                  <a:srgbClr val="0069AA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0069AA"/>
                </a:solidFill>
                <a:latin typeface="Arial"/>
                <a:cs typeface="Arial"/>
              </a:rPr>
              <a:t>US</a:t>
            </a:r>
            <a:r>
              <a:rPr dirty="0" sz="900" spc="-5" b="1">
                <a:solidFill>
                  <a:srgbClr val="0069AA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0069AA"/>
                </a:solidFill>
                <a:latin typeface="Arial"/>
                <a:cs typeface="Arial"/>
              </a:rPr>
              <a:t>EPA</a:t>
            </a:r>
            <a:r>
              <a:rPr dirty="0" sz="900" spc="-5" b="1">
                <a:solidFill>
                  <a:srgbClr val="0069AA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0069AA"/>
                </a:solidFill>
                <a:latin typeface="Arial"/>
                <a:cs typeface="Arial"/>
              </a:rPr>
              <a:t>Waste </a:t>
            </a:r>
            <a:r>
              <a:rPr dirty="0" sz="900" b="1">
                <a:solidFill>
                  <a:srgbClr val="0069AA"/>
                </a:solidFill>
                <a:latin typeface="Arial"/>
                <a:cs typeface="Arial"/>
              </a:rPr>
              <a:t>Management</a:t>
            </a:r>
            <a:r>
              <a:rPr dirty="0" sz="900" spc="-45" b="1">
                <a:solidFill>
                  <a:srgbClr val="0069AA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0069AA"/>
                </a:solidFill>
                <a:latin typeface="Arial"/>
                <a:cs typeface="Arial"/>
              </a:rPr>
              <a:t>Hierarchy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50"/>
            <a:ext cx="7772399" cy="1290822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28600" y="1143253"/>
          <a:ext cx="7393305" cy="7960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7845"/>
                <a:gridCol w="5509259"/>
              </a:tblGrid>
              <a:tr h="505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528320" indent="-226695">
                        <a:lnSpc>
                          <a:spcPts val="1175"/>
                        </a:lnSpc>
                        <a:spcBef>
                          <a:spcPts val="220"/>
                        </a:spcBef>
                        <a:buAutoNum type="arabicPeriod" startAt="3"/>
                        <a:tabLst>
                          <a:tab pos="52832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Discourage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28320" indent="-226695">
                        <a:lnSpc>
                          <a:spcPts val="1150"/>
                        </a:lnSpc>
                        <a:buAutoNum type="arabicPeriod" startAt="3"/>
                        <a:tabLst>
                          <a:tab pos="52832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Establish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Sector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Model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Industry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28320" indent="-226695">
                        <a:lnSpc>
                          <a:spcPts val="1175"/>
                        </a:lnSpc>
                        <a:buAutoNum type="arabicPeriod" startAt="3"/>
                        <a:tabLst>
                          <a:tab pos="528320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Further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Study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Treated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Wood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8CCE3"/>
                      </a:solidFill>
                      <a:prstDash val="solid"/>
                    </a:lnL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3857625">
                <a:tc>
                  <a:txBody>
                    <a:bodyPr/>
                    <a:lstStyle/>
                    <a:p>
                      <a:pPr algn="r" marR="38100">
                        <a:lnSpc>
                          <a:spcPts val="1175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Legislative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Actions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6830">
                        <a:lnSpc>
                          <a:spcPts val="117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Statute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3025" marR="40005">
                        <a:lnSpc>
                          <a:spcPct val="95800"/>
                        </a:lnSpc>
                        <a:spcBef>
                          <a:spcPts val="22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promotes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its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own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sites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Hawai‘i</a:t>
                      </a:r>
                      <a:r>
                        <a:rPr dirty="0" sz="1000" spc="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Revised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Statutes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(HRS)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§196-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(Energy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efficiency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standards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facilities,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motor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vehicles,</a:t>
                      </a:r>
                      <a:r>
                        <a:rPr dirty="0" sz="1000" spc="2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transportation</a:t>
                      </a:r>
                      <a:r>
                        <a:rPr dirty="0" sz="10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fuel)</a:t>
                      </a:r>
                      <a:r>
                        <a:rPr dirty="0" sz="10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25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incorporate</a:t>
                      </a:r>
                      <a:r>
                        <a:rPr dirty="0" sz="10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principles</a:t>
                      </a:r>
                      <a:r>
                        <a:rPr dirty="0" sz="10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2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diversion</a:t>
                      </a:r>
                      <a:r>
                        <a:rPr dirty="0" sz="1000" spc="25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pollution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prevention,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(i.e.,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reducing,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reusing,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recycling)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practice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programs,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including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programs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projects.</a:t>
                      </a:r>
                      <a:r>
                        <a:rPr dirty="0" sz="1000" spc="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0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coordination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collaboration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surrounding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management.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73025" marR="40640">
                        <a:lnSpc>
                          <a:spcPct val="96100"/>
                        </a:lnSpc>
                        <a:spcBef>
                          <a:spcPts val="11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Pursuant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HRS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§107-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28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amend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adopt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Hawai‘i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codes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standards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listed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HRS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§107-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within two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after adoption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 the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Code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council.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does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amend,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adopt,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update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code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frame,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respective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code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become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applicable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interim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code.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90805">
                        <a:lnSpc>
                          <a:spcPct val="955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Code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adopts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2018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International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code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amendments.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code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treated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wood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certain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such,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relatively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little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clean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wood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stream.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38735">
                        <a:lnSpc>
                          <a:spcPct val="958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SB</a:t>
                      </a:r>
                      <a:r>
                        <a:rPr dirty="0" sz="1000" spc="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2662</a:t>
                      </a:r>
                      <a:r>
                        <a:rPr dirty="0" sz="1000" spc="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(2022)</a:t>
                      </a:r>
                      <a:r>
                        <a:rPr dirty="0" sz="100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establish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clear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cost-effective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guidelines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encourage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facilitate the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debris.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bill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amend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HRS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Chapter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103D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adding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10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recycling.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HRS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Chapter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107-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amended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include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code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requirements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further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promote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recycling.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bill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referred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House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Committee on Consumer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Protection &amp;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Commerce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receive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hearing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subsequently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legislative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session.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40005">
                        <a:lnSpc>
                          <a:spcPct val="957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HB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1406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(2023)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Transportation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conduct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two-year study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maximized</a:t>
                      </a:r>
                      <a:r>
                        <a:rPr dirty="0" sz="1000" spc="2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 spc="2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2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recycled</a:t>
                      </a:r>
                      <a:r>
                        <a:rPr dirty="0" sz="1000" spc="2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</a:t>
                      </a:r>
                      <a:r>
                        <a:rPr dirty="0" sz="1000" spc="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across</a:t>
                      </a:r>
                      <a:r>
                        <a:rPr dirty="0" sz="1000" spc="3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Hawaii</a:t>
                      </a:r>
                      <a:r>
                        <a:rPr dirty="0" sz="1000" spc="2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1000" spc="2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2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report</a:t>
                      </a:r>
                      <a:r>
                        <a:rPr dirty="0" sz="1000" spc="2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Legislature.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bill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referred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Senate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Committee</a:t>
                      </a:r>
                      <a:r>
                        <a:rPr dirty="0" sz="10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Ways</a:t>
                      </a:r>
                      <a:r>
                        <a:rPr dirty="0" sz="10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Means</a:t>
                      </a:r>
                      <a:r>
                        <a:rPr dirty="0" sz="10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did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receive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hearing.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bill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“live”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2024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legislative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session.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3597910">
                <a:tc>
                  <a:txBody>
                    <a:bodyPr/>
                    <a:lstStyle/>
                    <a:p>
                      <a:pPr marL="409575">
                        <a:lnSpc>
                          <a:spcPts val="1175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Hawaiʻi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Administrative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79805">
                        <a:lnSpc>
                          <a:spcPts val="117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Rules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(HAR):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3025" marR="41275">
                        <a:lnSpc>
                          <a:spcPct val="95800"/>
                        </a:lnSpc>
                        <a:spcBef>
                          <a:spcPts val="22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Hawaiʻi</a:t>
                      </a:r>
                      <a:r>
                        <a:rPr dirty="0" sz="10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Administrative</a:t>
                      </a:r>
                      <a:r>
                        <a:rPr dirty="0" sz="10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Rules</a:t>
                      </a:r>
                      <a:r>
                        <a:rPr dirty="0" sz="10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(HAR)</a:t>
                      </a:r>
                      <a:r>
                        <a:rPr dirty="0" sz="10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11-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58.1</a:t>
                      </a:r>
                      <a:r>
                        <a:rPr dirty="0" sz="10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defines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“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waste,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largely</a:t>
                      </a:r>
                      <a:r>
                        <a:rPr dirty="0" sz="1000" spc="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inert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waste, resulting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demolition or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razing of</a:t>
                      </a:r>
                      <a:r>
                        <a:rPr dirty="0" sz="1000" spc="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buildings,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roads,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structures,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such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concrete,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rock,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brick, bituminous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concrete,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wood,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masonry,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composition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roofing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roofing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paper,</a:t>
                      </a:r>
                      <a:r>
                        <a:rPr dirty="0" sz="1000" spc="1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steel,</a:t>
                      </a:r>
                      <a:r>
                        <a:rPr dirty="0" sz="1000" spc="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plaster,</a:t>
                      </a:r>
                      <a:r>
                        <a:rPr dirty="0" sz="1000" spc="1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minor</a:t>
                      </a:r>
                      <a:r>
                        <a:rPr dirty="0" sz="1000" spc="1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amounts</a:t>
                      </a:r>
                      <a:r>
                        <a:rPr dirty="0" sz="1000" spc="1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1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metals,</a:t>
                      </a:r>
                      <a:r>
                        <a:rPr dirty="0" sz="1000" spc="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such</a:t>
                      </a:r>
                      <a:r>
                        <a:rPr dirty="0" sz="1000" spc="15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14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copper.</a:t>
                      </a:r>
                      <a:r>
                        <a:rPr dirty="0" sz="1000" spc="1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1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does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cleanup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contaminated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hazardous</a:t>
                      </a:r>
                      <a:r>
                        <a:rPr dirty="0" sz="1000" spc="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substances,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friable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asbestos,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paints,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solvents,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sealers,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adhesives,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similar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.”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3937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definition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does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specifically</a:t>
                      </a:r>
                      <a:r>
                        <a:rPr dirty="0" sz="10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identify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renovation</a:t>
                      </a:r>
                      <a:r>
                        <a:rPr dirty="0" sz="10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activities.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practice,</a:t>
                      </a:r>
                      <a:r>
                        <a:rPr dirty="0" sz="10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however,</a:t>
                      </a:r>
                      <a:r>
                        <a:rPr dirty="0" sz="10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0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streams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classified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associated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clearing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activities.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40640">
                        <a:lnSpc>
                          <a:spcPts val="1140"/>
                        </a:lnSpc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HAR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§11-58.1-19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establishes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permitting,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design, 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operating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requirements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landfills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 State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Hawaii.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4127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Contractors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hazardous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determination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designated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disposal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accordance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HAR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§11-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262.1-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40005">
                        <a:lnSpc>
                          <a:spcPct val="95800"/>
                        </a:lnSpc>
                        <a:spcBef>
                          <a:spcPts val="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HAR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§11-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501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504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establishes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requirements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regarding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asbestos-containing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in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schools,</a:t>
                      </a:r>
                      <a:r>
                        <a:rPr dirty="0" sz="10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fees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removal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certification,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abatement</a:t>
                      </a:r>
                      <a:r>
                        <a:rPr dirty="0" sz="10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certification program.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addition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regulations,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abides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federal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laws.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DOH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responsible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ensuring</a:t>
                      </a:r>
                      <a:r>
                        <a:rPr dirty="0" sz="10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compliance.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Furthermore,</a:t>
                      </a:r>
                      <a:r>
                        <a:rPr dirty="0" sz="10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rules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regulated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facilities,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having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state-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certified</a:t>
                      </a:r>
                      <a:r>
                        <a:rPr dirty="0" sz="10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inspector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conduct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inspections,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having</a:t>
                      </a:r>
                      <a:r>
                        <a:rPr dirty="0" sz="10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licensed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certified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contractor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properly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remove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dangerous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materials,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having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owners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file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proper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notification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documents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DOH.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50"/>
            <a:ext cx="7772399" cy="1290822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28600" y="1143253"/>
          <a:ext cx="7393305" cy="7682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7845"/>
                <a:gridCol w="5509259"/>
              </a:tblGrid>
              <a:tr h="5070475"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Federal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Government: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R w="6350">
                      <a:solidFill>
                        <a:srgbClr val="B8CCE3"/>
                      </a:solidFill>
                      <a:prstDash val="solid"/>
                    </a:lnR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3025" marR="40640">
                        <a:lnSpc>
                          <a:spcPct val="96500"/>
                        </a:lnSpc>
                        <a:spcBef>
                          <a:spcPts val="26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Most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lawfully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destined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regulated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under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Code</a:t>
                      </a:r>
                      <a:r>
                        <a:rPr dirty="0" sz="100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Federal</a:t>
                      </a:r>
                      <a:r>
                        <a:rPr dirty="0" sz="1000" spc="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Regulations</a:t>
                      </a:r>
                      <a:r>
                        <a:rPr dirty="0" sz="100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(CFR)</a:t>
                      </a:r>
                      <a:r>
                        <a:rPr dirty="0" sz="1000" spc="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40,</a:t>
                      </a:r>
                      <a:r>
                        <a:rPr dirty="0" sz="100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subtitles</a:t>
                      </a:r>
                      <a:r>
                        <a:rPr dirty="0" sz="1000" spc="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0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However,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several</a:t>
                      </a:r>
                      <a:r>
                        <a:rPr dirty="0" sz="10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opportunities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exist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beneficial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reduction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recovery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otherwise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landfilled.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39370">
                        <a:lnSpc>
                          <a:spcPct val="957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Resource</a:t>
                      </a:r>
                      <a:r>
                        <a:rPr dirty="0" sz="1000" spc="1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Conservation</a:t>
                      </a:r>
                      <a:r>
                        <a:rPr dirty="0" sz="1000" spc="1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Recovery</a:t>
                      </a:r>
                      <a:r>
                        <a:rPr dirty="0" sz="1000" spc="1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Act</a:t>
                      </a:r>
                      <a:r>
                        <a:rPr dirty="0" sz="1000" spc="1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(RCRA)</a:t>
                      </a:r>
                      <a:r>
                        <a:rPr dirty="0" sz="10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defines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subset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 known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hazardous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waste.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"hazardous"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intended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designate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present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serious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risks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mismanaged.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operations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must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meet</a:t>
                      </a:r>
                      <a:r>
                        <a:rPr dirty="0" sz="1000" spc="3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regulatory</a:t>
                      </a:r>
                      <a:r>
                        <a:rPr dirty="0" sz="1000" spc="3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3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requirements</a:t>
                      </a:r>
                      <a:r>
                        <a:rPr dirty="0" sz="1000" spc="3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3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hazardous</a:t>
                      </a:r>
                      <a:r>
                        <a:rPr dirty="0" sz="1000" spc="3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3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3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several</a:t>
                      </a:r>
                      <a:r>
                        <a:rPr dirty="0" sz="1000" spc="3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components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encountered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classified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RCRA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hazardous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4254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Clean Air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Act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(42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USC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§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7401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seq.)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defines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EPA's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responsibilities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protecting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improving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stratospheric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ozone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layer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provisions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EPA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set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national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emission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standards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hazardous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pollutants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such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asbestos.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39370">
                        <a:lnSpc>
                          <a:spcPct val="957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National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Emission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Standards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Hazardous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Pollutants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regulations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identify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practices</a:t>
                      </a:r>
                      <a:r>
                        <a:rPr dirty="0" sz="1000" spc="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followed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regarding</a:t>
                      </a:r>
                      <a:r>
                        <a:rPr dirty="0" sz="10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000" spc="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demolitions</a:t>
                      </a:r>
                      <a:r>
                        <a:rPr dirty="0" sz="1000" spc="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renovations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structures,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installations,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buildings</a:t>
                      </a:r>
                      <a:r>
                        <a:rPr dirty="0" sz="10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(excluding</a:t>
                      </a:r>
                      <a:r>
                        <a:rPr dirty="0" sz="10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buildings</a:t>
                      </a:r>
                      <a:r>
                        <a:rPr dirty="0" sz="10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four</a:t>
                      </a:r>
                      <a:r>
                        <a:rPr dirty="0" sz="100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fewer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dwelling</a:t>
                      </a:r>
                      <a:r>
                        <a:rPr dirty="0" sz="1000" spc="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units).</a:t>
                      </a:r>
                      <a:r>
                        <a:rPr dirty="0" sz="1000" spc="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regulations</a:t>
                      </a:r>
                      <a:r>
                        <a:rPr dirty="0" sz="1000" spc="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1000" spc="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owner</a:t>
                      </a:r>
                      <a:r>
                        <a:rPr dirty="0" sz="1000" spc="2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operator</a:t>
                      </a:r>
                      <a:r>
                        <a:rPr dirty="0" sz="1000" spc="2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notify</a:t>
                      </a:r>
                      <a:r>
                        <a:rPr dirty="0" sz="1000" spc="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appropriate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agency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demolitions,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0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renovations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buildings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could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contain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certain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quantities</a:t>
                      </a:r>
                      <a:r>
                        <a:rPr dirty="0" sz="1000" spc="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asbestos-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containing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material.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Furthermore,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particular manufacturing and fabricating operations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either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cannot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emit visible emissions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follow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cleaning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procedures,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follow</a:t>
                      </a:r>
                      <a:r>
                        <a:rPr dirty="0" sz="10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certain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requirements</a:t>
                      </a:r>
                      <a:r>
                        <a:rPr dirty="0" sz="10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removing asbestos-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containing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38100">
                        <a:lnSpc>
                          <a:spcPct val="958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3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3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Hazard</a:t>
                      </a:r>
                      <a:r>
                        <a:rPr dirty="0" sz="1000" spc="3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Emergency</a:t>
                      </a:r>
                      <a:r>
                        <a:rPr dirty="0" sz="1000" spc="3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Response</a:t>
                      </a:r>
                      <a:r>
                        <a:rPr dirty="0" sz="1000" spc="3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Act</a:t>
                      </a:r>
                      <a:r>
                        <a:rPr dirty="0" sz="1000" spc="3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requires</a:t>
                      </a:r>
                      <a:r>
                        <a:rPr dirty="0" sz="1000" spc="3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3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000" spc="3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EPA</a:t>
                      </a:r>
                      <a:r>
                        <a:rPr dirty="0" sz="1000" spc="3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3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promulgate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regulations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requiring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educational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agencies</a:t>
                      </a:r>
                      <a:r>
                        <a:rPr dirty="0" sz="10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inspect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0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school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buildings</a:t>
                      </a:r>
                      <a:r>
                        <a:rPr dirty="0" sz="10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asbestos-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containing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material,</a:t>
                      </a:r>
                      <a:r>
                        <a:rPr dirty="0" sz="1000" spc="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develop</a:t>
                      </a:r>
                      <a:r>
                        <a:rPr dirty="0" sz="10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plans</a:t>
                      </a:r>
                      <a:r>
                        <a:rPr dirty="0" sz="10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implement</a:t>
                      </a:r>
                      <a:r>
                        <a:rPr dirty="0" sz="1000" spc="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asbestos response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actions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prevent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reduce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hazards.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EPA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develop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model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0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accrediting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persons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conducting</a:t>
                      </a:r>
                      <a:r>
                        <a:rPr dirty="0" sz="10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inspection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corrective-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action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activities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schools.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73025" marR="3873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3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Asbestos</a:t>
                      </a:r>
                      <a:r>
                        <a:rPr dirty="0" sz="1000" spc="3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000" spc="3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Act</a:t>
                      </a:r>
                      <a:r>
                        <a:rPr dirty="0" sz="1000" spc="3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supports</a:t>
                      </a:r>
                      <a:r>
                        <a:rPr dirty="0" sz="1000" spc="3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3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providing</a:t>
                      </a:r>
                      <a:r>
                        <a:rPr dirty="0" sz="1000" spc="3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transparency</a:t>
                      </a:r>
                      <a:r>
                        <a:rPr dirty="0" sz="1000" spc="3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3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identifying</a:t>
                      </a:r>
                      <a:r>
                        <a:rPr dirty="0" sz="1000" spc="3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companies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producing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certain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types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asbestos-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containing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products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requiring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manufacturers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report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production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EPA.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6350">
                      <a:solidFill>
                        <a:srgbClr val="B8CCE3"/>
                      </a:solidFill>
                      <a:prstDash val="solid"/>
                    </a:lnL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1229995">
                <a:tc>
                  <a:txBody>
                    <a:bodyPr/>
                    <a:lstStyle/>
                    <a:p>
                      <a:pPr marL="175260" marR="36830" indent="516890">
                        <a:lnSpc>
                          <a:spcPts val="1150"/>
                        </a:lnSpc>
                        <a:spcBef>
                          <a:spcPts val="254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10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Annual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Generation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Diversion: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3025" marR="39370">
                        <a:lnSpc>
                          <a:spcPts val="1150"/>
                        </a:lnSpc>
                        <a:spcBef>
                          <a:spcPts val="254"/>
                        </a:spcBef>
                      </a:pPr>
                      <a:r>
                        <a:rPr dirty="0" u="sng" sz="10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u="sng" sz="1000" spc="-4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Generation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Hawaiʻi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unknown.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ISWMP,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total amount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FY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1997-1998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340,200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659,190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tons.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4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algn="just" marL="73025" marR="37465">
                        <a:lnSpc>
                          <a:spcPct val="95700"/>
                        </a:lnSpc>
                        <a:spcBef>
                          <a:spcPts val="1130"/>
                        </a:spcBef>
                      </a:pPr>
                      <a:r>
                        <a:rPr dirty="0" u="sng" sz="10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u="sng" sz="1000" spc="2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Diversion:</a:t>
                      </a:r>
                      <a:r>
                        <a:rPr dirty="0" sz="10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ISWMP,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131,392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concrete,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asphalt,</a:t>
                      </a:r>
                      <a:r>
                        <a:rPr dirty="0" sz="1000" spc="45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45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miscellaneous</a:t>
                      </a:r>
                      <a:r>
                        <a:rPr dirty="0" sz="1000" spc="4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000" spc="45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diverted.</a:t>
                      </a:r>
                      <a:r>
                        <a:rPr dirty="0" sz="1000" spc="4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4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154,118</a:t>
                      </a:r>
                      <a:r>
                        <a:rPr dirty="0" sz="1000" spc="4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4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4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metals</a:t>
                      </a:r>
                      <a:r>
                        <a:rPr dirty="0" sz="1000" spc="4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68,567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green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waste/wood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diverted,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portion</a:t>
                      </a:r>
                      <a:r>
                        <a:rPr dirty="0" sz="10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assumed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debris.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quantity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unknown.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1381760">
                <a:tc>
                  <a:txBody>
                    <a:bodyPr/>
                    <a:lstStyle/>
                    <a:p>
                      <a:pPr algn="r" marL="138430" marR="36830" indent="370205">
                        <a:lnSpc>
                          <a:spcPts val="1150"/>
                        </a:lnSpc>
                        <a:spcBef>
                          <a:spcPts val="254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Permitted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Recyclers/Processors,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6195">
                        <a:lnSpc>
                          <a:spcPts val="112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Landfills:</a:t>
                      </a:r>
                      <a:r>
                        <a:rPr dirty="0" baseline="29914" sz="975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baseline="29914" sz="975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See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sheets for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details: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4123054">
                        <a:lnSpc>
                          <a:spcPct val="191700"/>
                        </a:lnSpc>
                        <a:spcBef>
                          <a:spcPts val="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Hawai‘i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Honolulu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21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Kaua‘i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12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Maui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50"/>
            <a:ext cx="7772399" cy="1290822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28600" y="1143253"/>
          <a:ext cx="7393305" cy="3856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7845"/>
                <a:gridCol w="5509259"/>
              </a:tblGrid>
              <a:tr h="359410">
                <a:tc>
                  <a:txBody>
                    <a:bodyPr/>
                    <a:lstStyle/>
                    <a:p>
                      <a:pPr algn="r" marR="38100">
                        <a:lnSpc>
                          <a:spcPts val="1175"/>
                        </a:lnSpc>
                        <a:spcBef>
                          <a:spcPts val="2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8735">
                        <a:lnSpc>
                          <a:spcPts val="117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Complaints: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R w="6350">
                      <a:solidFill>
                        <a:srgbClr val="B8CCE3"/>
                      </a:solidFill>
                      <a:prstDash val="solid"/>
                    </a:lnR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N/A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6350">
                      <a:solidFill>
                        <a:srgbClr val="B8CCE3"/>
                      </a:solidFill>
                      <a:prstDash val="solid"/>
                    </a:lnL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r" marR="39370">
                        <a:lnSpc>
                          <a:spcPts val="1175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6830">
                        <a:lnSpc>
                          <a:spcPts val="1175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available.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2696210">
                <a:tc>
                  <a:txBody>
                    <a:bodyPr/>
                    <a:lstStyle/>
                    <a:p>
                      <a:pPr algn="r" marR="38735">
                        <a:lnSpc>
                          <a:spcPts val="1175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Stream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8735">
                        <a:lnSpc>
                          <a:spcPts val="117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229235">
                        <a:lnSpc>
                          <a:spcPct val="95800"/>
                        </a:lnSpc>
                        <a:spcBef>
                          <a:spcPts val="22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known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("C&amp;D")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commonly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composed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treated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untreated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lumber,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drywall,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masonry,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carpet,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plastic,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pipes,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dirt,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paper,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cardboard,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green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development.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Protection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Agency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("EPA"),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six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hundred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million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(600,000,000)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2018,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twice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62865">
                        <a:lnSpc>
                          <a:spcPct val="959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comprises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30%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Hawaiʻi.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Urbanization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growth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resulted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ongoing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refurbishment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demolition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projects.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models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market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maturation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needed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demand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privately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owned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O‘ahu,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slated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close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less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while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major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landfills.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(MSW)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convenience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centers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stations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businesses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organizations.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Presently,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there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regulatory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requirements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promote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state.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Industry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Expert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Speaker(s):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9"/>
                        </a:spcBef>
                        <a:buClr>
                          <a:srgbClr val="000000"/>
                        </a:buClr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u="sng" sz="1000" spc="-1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Re-</a:t>
                      </a:r>
                      <a:r>
                        <a:rPr dirty="0" u="sng" sz="10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Use</a:t>
                      </a:r>
                      <a:r>
                        <a:rPr dirty="0" u="sng" sz="1000" spc="-2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0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Hawaii</a:t>
                      </a:r>
                      <a:r>
                        <a:rPr dirty="0" u="sng" sz="1000" spc="-2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0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–</a:t>
                      </a:r>
                      <a:r>
                        <a:rPr dirty="0" u="sng" sz="1000" spc="-2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0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Quinn</a:t>
                      </a:r>
                      <a:r>
                        <a:rPr dirty="0" u="sng" sz="1000" spc="-1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0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Vittum,</a:t>
                      </a:r>
                      <a:r>
                        <a:rPr dirty="0" u="sng" sz="1000" spc="-1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0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Executive</a:t>
                      </a:r>
                      <a:r>
                        <a:rPr dirty="0" u="sng" sz="1000" spc="-5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1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Director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457200" y="8102853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4"/>
                </a:lnTo>
                <a:lnTo>
                  <a:pt x="1829054" y="9144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19100" y="8157209"/>
            <a:ext cx="3651885" cy="797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9914" sz="975">
                <a:latin typeface="Calibri"/>
                <a:cs typeface="Calibri"/>
              </a:rPr>
              <a:t>1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Hawaiʻi</a:t>
            </a:r>
            <a:r>
              <a:rPr dirty="0" u="sng" sz="10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2000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Integrated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Solid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Waste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Management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Plan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(hawaii.gov)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2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Hawaiʻi</a:t>
            </a:r>
            <a:r>
              <a:rPr dirty="0" u="sng" sz="10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2000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Integrated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Solid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Waste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Management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Plan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(hawaii.gov)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3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Hawaiʻi</a:t>
            </a:r>
            <a:r>
              <a:rPr dirty="0" u="sng" sz="10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2000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Integrated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Solid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Waste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Management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Plan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(hawaii.gov)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dirty="0" baseline="29914" sz="975">
                <a:latin typeface="Calibri"/>
                <a:cs typeface="Calibri"/>
              </a:rPr>
              <a:t>4</a:t>
            </a:r>
            <a:r>
              <a:rPr dirty="0" baseline="29914" sz="975" spc="89">
                <a:latin typeface="Calibri"/>
                <a:cs typeface="Calibri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Hawaiʻi</a:t>
            </a:r>
            <a:r>
              <a:rPr dirty="0" u="sng" sz="10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2000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Integrated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Solid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Waste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Management</a:t>
            </a:r>
            <a:r>
              <a:rPr dirty="0" u="sng" sz="10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Plan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(hawaii.gov)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 baseline="29914" sz="975">
                <a:latin typeface="Calibri"/>
                <a:cs typeface="Calibri"/>
              </a:rPr>
              <a:t>5</a:t>
            </a:r>
            <a:r>
              <a:rPr dirty="0" baseline="29914" sz="975" spc="112">
                <a:latin typeface="Calibri"/>
                <a:cs typeface="Calibri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Minimizing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Construction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&amp;</a:t>
            </a:r>
            <a:r>
              <a:rPr dirty="0" u="sng" sz="10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0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Demolition Waste</a:t>
            </a:r>
            <a:r>
              <a:rPr dirty="0" u="sng" sz="10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(hawaii.gov)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45" y="0"/>
            <a:ext cx="7158990" cy="1187310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16242" y="1022730"/>
          <a:ext cx="6810375" cy="846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860"/>
                <a:gridCol w="2258060"/>
                <a:gridCol w="1315085"/>
                <a:gridCol w="1359535"/>
              </a:tblGrid>
              <a:tr h="815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39370">
                        <a:lnSpc>
                          <a:spcPct val="10000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Hawaiʻi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6350">
                      <a:solidFill>
                        <a:srgbClr val="B8CCE3"/>
                      </a:solidFill>
                      <a:prstDash val="solid"/>
                    </a:lnL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B8CCE3"/>
                      </a:solidFill>
                      <a:prstDash val="solid"/>
                    </a:lnL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3025" marR="80010">
                        <a:lnSpc>
                          <a:spcPct val="102899"/>
                        </a:lnSpc>
                        <a:spcBef>
                          <a:spcPts val="9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Construction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Demolition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(C&amp;D)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Waste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(2020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Census):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200,700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4475"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Last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Update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SWMP: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2019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4525"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Characterization</a:t>
                      </a:r>
                      <a:r>
                        <a:rPr dirty="0" sz="9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84455">
                        <a:lnSpc>
                          <a:spcPct val="959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2008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Countywide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characterization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study report,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estimated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46,702 tons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 and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(C&amp;D)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07-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08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(approximately 22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percent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stream).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1</a:t>
                      </a:r>
                      <a:r>
                        <a:rPr dirty="0" baseline="25641" sz="975" spc="9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Assuming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change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characterizations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FY2023,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45,493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landfilled.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4525"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Diversion 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106680">
                        <a:lnSpc>
                          <a:spcPts val="115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2022,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 9,734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 were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diverted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through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Programs,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portion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assumed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materials.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2</a:t>
                      </a:r>
                      <a:r>
                        <a:rPr dirty="0" baseline="25641" sz="975" spc="11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wide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diversion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types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 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non-County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13710"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9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Ordinances: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2737485">
                        <a:lnSpc>
                          <a:spcPts val="115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Hawai‘i,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Management’s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(DEM)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“Rules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Practices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Procedures”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establishes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operating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rules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customers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follow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further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described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below: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3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algn="just" marL="7302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Stations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–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530225" marR="2637790" indent="-229235">
                        <a:lnSpc>
                          <a:spcPts val="1150"/>
                        </a:lnSpc>
                        <a:spcBef>
                          <a:spcPts val="10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spc="-20" b="1">
                          <a:latin typeface="Arial"/>
                          <a:cs typeface="Arial"/>
                        </a:rPr>
                        <a:t>SW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Rule</a:t>
                      </a:r>
                      <a:r>
                        <a:rPr dirty="0" sz="10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2-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5-15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maximum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load</a:t>
                      </a:r>
                      <a:r>
                        <a:rPr dirty="0" sz="1000" spc="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size,</a:t>
                      </a:r>
                      <a:r>
                        <a:rPr dirty="0" sz="1000" spc="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including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265" i="1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270" i="1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demolition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204" i="1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000" spc="204" i="1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excluding</a:t>
                      </a:r>
                      <a:r>
                        <a:rPr dirty="0" sz="1000" spc="195" i="1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green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530225" marR="72390">
                        <a:lnSpc>
                          <a:spcPts val="1150"/>
                        </a:lnSpc>
                      </a:pPr>
                      <a:r>
                        <a:rPr dirty="0" sz="1000" i="1">
                          <a:latin typeface="Arial"/>
                          <a:cs typeface="Arial"/>
                        </a:rPr>
                        <a:t>waste,</a:t>
                      </a:r>
                      <a:r>
                        <a:rPr dirty="0" sz="1000" spc="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1000" spc="114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three</a:t>
                      </a:r>
                      <a:r>
                        <a:rPr dirty="0" sz="1000" spc="1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cubic</a:t>
                      </a:r>
                      <a:r>
                        <a:rPr dirty="0" sz="1000" spc="1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yards</a:t>
                      </a:r>
                      <a:r>
                        <a:rPr dirty="0" sz="1000" spc="13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1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less,</a:t>
                      </a:r>
                      <a:r>
                        <a:rPr dirty="0" sz="1000" spc="1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and/or</a:t>
                      </a:r>
                      <a:r>
                        <a:rPr dirty="0" sz="1000" spc="1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seven</a:t>
                      </a:r>
                      <a:r>
                        <a:rPr dirty="0" sz="1000" spc="1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feet</a:t>
                      </a:r>
                      <a:r>
                        <a:rPr dirty="0" sz="1000" spc="1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1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less</a:t>
                      </a:r>
                      <a:r>
                        <a:rPr dirty="0" sz="1000" spc="1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dimension.</a:t>
                      </a:r>
                      <a:r>
                        <a:rPr dirty="0" sz="1000" spc="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Items</a:t>
                      </a:r>
                      <a:r>
                        <a:rPr dirty="0" sz="1000" spc="1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exceeding</a:t>
                      </a:r>
                      <a:r>
                        <a:rPr dirty="0" sz="1000" spc="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maximum</a:t>
                      </a:r>
                      <a:r>
                        <a:rPr dirty="0" sz="1000" spc="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dimensions</a:t>
                      </a:r>
                      <a:r>
                        <a:rPr dirty="0" sz="1000" spc="1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load</a:t>
                      </a:r>
                      <a:r>
                        <a:rPr dirty="0" sz="1000" spc="10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000" spc="10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allowed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unless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approved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advance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director.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7302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Reload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Facilities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–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marR="70485" indent="-229235">
                        <a:lnSpc>
                          <a:spcPts val="115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SW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Rule2-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4-7: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maximum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load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size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construction and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exceed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five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cubic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yards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unless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otherwise</a:t>
                      </a:r>
                      <a:r>
                        <a:rPr dirty="0" sz="10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approved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director.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58135"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Overview: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153035">
                        <a:lnSpc>
                          <a:spcPct val="959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Big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Hawai‘i,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sngStrike">
                          <a:latin typeface="Arial"/>
                          <a:cs typeface="Arial"/>
                        </a:rPr>
                        <a:t>all C&amp;D</a:t>
                      </a:r>
                      <a:r>
                        <a:rPr dirty="0" sz="1000" spc="-10" strike="sng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sngStrike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5" strike="sng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sngStrike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5" strike="sng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sngStrike">
                          <a:latin typeface="Arial"/>
                          <a:cs typeface="Arial"/>
                        </a:rPr>
                        <a:t>prohibited</a:t>
                      </a:r>
                      <a:r>
                        <a:rPr dirty="0" sz="1000" spc="-15" strike="sng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sngStrike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20" strike="sng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sngStrike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10" strike="sng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sngStrike">
                          <a:latin typeface="Arial"/>
                          <a:cs typeface="Arial"/>
                        </a:rPr>
                        <a:t>South</a:t>
                      </a:r>
                      <a:r>
                        <a:rPr dirty="0" sz="1000" spc="-20" strike="sngStrike">
                          <a:latin typeface="Arial"/>
                          <a:cs typeface="Arial"/>
                        </a:rPr>
                        <a:t> Hilo</a:t>
                      </a:r>
                      <a:r>
                        <a:rPr dirty="0" sz="1000" spc="-2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sngStrike">
                          <a:latin typeface="Arial"/>
                          <a:cs typeface="Arial"/>
                        </a:rPr>
                        <a:t>Sanitary</a:t>
                      </a:r>
                      <a:r>
                        <a:rPr dirty="0" sz="1000" spc="-15" strike="sng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sngStrike">
                          <a:latin typeface="Arial"/>
                          <a:cs typeface="Arial"/>
                        </a:rPr>
                        <a:t>Landfill ,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small loads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acceptable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2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East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Hawai‘i</a:t>
                      </a:r>
                      <a:r>
                        <a:rPr dirty="0" sz="1000" spc="-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Reload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large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loads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000" spc="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therefore</a:t>
                      </a:r>
                      <a:r>
                        <a:rPr dirty="0" sz="1000" spc="-2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hauled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West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Hawai‘I</a:t>
                      </a:r>
                      <a:r>
                        <a:rPr dirty="0" sz="1000" spc="-2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Sanitary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Pu‘uanahulu.</a:t>
                      </a:r>
                      <a:r>
                        <a:rPr dirty="0" sz="1000" spc="-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centers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located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eight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County’s</a:t>
                      </a:r>
                      <a:r>
                        <a:rPr dirty="0" sz="1000" spc="-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recycling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stations.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are among</a:t>
                      </a:r>
                      <a:r>
                        <a:rPr dirty="0" sz="1000" spc="-2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list of</a:t>
                      </a:r>
                      <a:r>
                        <a:rPr dirty="0" sz="1000" spc="-2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acceptable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2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2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center,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exception</a:t>
                      </a:r>
                      <a:r>
                        <a:rPr dirty="0" sz="1000" spc="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Kea‘au</a:t>
                      </a:r>
                      <a:r>
                        <a:rPr dirty="0" sz="1000" spc="-2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(contingent</a:t>
                      </a:r>
                      <a:r>
                        <a:rPr dirty="0" sz="1000" spc="-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space availability).The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County’s website</a:t>
                      </a:r>
                      <a:r>
                        <a:rPr dirty="0" sz="1000" spc="1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provides</a:t>
                      </a:r>
                      <a:r>
                        <a:rPr dirty="0" sz="1000" spc="-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000" spc="-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private</a:t>
                      </a:r>
                      <a:r>
                        <a:rPr dirty="0" sz="1000" spc="1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trike="noStrike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strike="noStrike">
                          <a:latin typeface="Arial"/>
                          <a:cs typeface="Arial"/>
                        </a:rPr>
                        <a:t>stores.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87630">
                        <a:lnSpc>
                          <a:spcPct val="955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currently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works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DPW 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support developers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finding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alternatives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similarly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advises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large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development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proponents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NEPA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process.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provides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list 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recommended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options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improving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County’s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existing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reduction programs,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could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expanding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emphasize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deconstruction 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initiatives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 during deconstruction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Proposed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initiatives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include: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marR="73025" indent="-229235">
                        <a:lnSpc>
                          <a:spcPts val="1150"/>
                        </a:lnSpc>
                        <a:spcBef>
                          <a:spcPts val="10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10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</a:t>
                      </a:r>
                      <a:r>
                        <a:rPr dirty="0" sz="1000" spc="2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publicize</a:t>
                      </a:r>
                      <a:r>
                        <a:rPr dirty="0" sz="1000" spc="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2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2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000" spc="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newspaper</a:t>
                      </a:r>
                      <a:r>
                        <a:rPr dirty="0" sz="10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solicit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salvage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reusable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items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deconstruction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companies.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marR="71755" indent="-229235">
                        <a:lnSpc>
                          <a:spcPts val="115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1000" spc="12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dedicated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page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HawaiiZeroWaste.org</a:t>
                      </a:r>
                      <a:r>
                        <a:rPr dirty="0" sz="1000" spc="12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website</a:t>
                      </a:r>
                      <a:r>
                        <a:rPr dirty="0" sz="1000" spc="12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emphasizes construction 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 recycling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 reuse.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 could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include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9625" y="3702177"/>
            <a:ext cx="2522220" cy="16732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45" y="0"/>
            <a:ext cx="7158990" cy="1187310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16242" y="1029080"/>
          <a:ext cx="6810375" cy="8484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860"/>
                <a:gridCol w="4932680"/>
              </a:tblGrid>
              <a:tr h="1845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30225" marR="71755">
                        <a:lnSpc>
                          <a:spcPts val="1150"/>
                        </a:lnSpc>
                        <a:spcBef>
                          <a:spcPts val="33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“how-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to”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guidance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deconstruction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listing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deconstruction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companies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island.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530225" marR="71120" indent="-229235">
                        <a:lnSpc>
                          <a:spcPts val="115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1000" spc="2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contractors</a:t>
                      </a:r>
                      <a:r>
                        <a:rPr dirty="0" sz="1000" spc="2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separate</a:t>
                      </a:r>
                      <a:r>
                        <a:rPr dirty="0" sz="1000" spc="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reusable</a:t>
                      </a:r>
                      <a:r>
                        <a:rPr dirty="0" sz="1000" spc="2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2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recyclable</a:t>
                      </a:r>
                      <a:r>
                        <a:rPr dirty="0" sz="1000" spc="2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2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non-recyclable</a:t>
                      </a:r>
                      <a:r>
                        <a:rPr dirty="0" sz="10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component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permit conditions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530225" marR="71755" indent="-229235">
                        <a:lnSpc>
                          <a:spcPts val="115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Separate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ceramic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items,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such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sinks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toilets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stream,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utilize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crushed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construction.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530225" marR="69215" indent="-229235">
                        <a:lnSpc>
                          <a:spcPts val="115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Construct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demonstration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salvage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yard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East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Hawaiʻi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7683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 County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investigate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feasibility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sorting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area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6350">
                      <a:solidFill>
                        <a:srgbClr val="B8CCE3"/>
                      </a:solidFill>
                      <a:prstDash val="solid"/>
                    </a:lnL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9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Programs</a:t>
                      </a:r>
                      <a:r>
                        <a:rPr dirty="0" sz="9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9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Funding: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N/A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9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9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r" marR="336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Generation: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58495">
                        <a:lnSpc>
                          <a:spcPts val="1150"/>
                        </a:lnSpc>
                        <a:spcBef>
                          <a:spcPts val="28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Countywide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quantity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being generated.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4528185">
                <a:tc>
                  <a:txBody>
                    <a:bodyPr/>
                    <a:lstStyle/>
                    <a:p>
                      <a:pPr algn="r" marL="295275" marR="36830" indent="342900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Permitted</a:t>
                      </a:r>
                      <a:r>
                        <a:rPr dirty="0" sz="9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Collectors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Recyclers/Processors,</a:t>
                      </a:r>
                      <a:r>
                        <a:rPr dirty="0" sz="9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r" marR="368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Landfills: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Atlas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Centers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(clean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4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Services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Hawai‘i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(clean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5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Big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Island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Scrap Metal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(clean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6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East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Hawai‘i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Regional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Sort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(a.k.a.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Reload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Facility)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(C&amp;D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7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Hawaiʻi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(concrete,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rock,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dirt,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sand)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8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Hāwī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metal)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9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Honoka‘a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residential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10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Hilo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metal)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marR="70485" indent="-229235">
                        <a:lnSpc>
                          <a:spcPts val="1150"/>
                        </a:lnSpc>
                        <a:spcBef>
                          <a:spcPts val="10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Hilo</a:t>
                      </a:r>
                      <a:r>
                        <a:rPr dirty="0" sz="1000" spc="4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4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1000" spc="4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4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4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materials)</a:t>
                      </a:r>
                      <a:r>
                        <a:rPr dirty="0" baseline="25641" sz="975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Kea‘au</a:t>
                      </a:r>
                      <a:r>
                        <a:rPr dirty="0" sz="1000" spc="3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4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metal)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marR="69215" indent="-229235">
                        <a:lnSpc>
                          <a:spcPts val="115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Kea‘au</a:t>
                      </a:r>
                      <a:r>
                        <a:rPr dirty="0" sz="1000" spc="3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2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1000" spc="3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2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3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materials,</a:t>
                      </a:r>
                      <a:r>
                        <a:rPr dirty="0" sz="1000" spc="3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contingent</a:t>
                      </a:r>
                      <a:r>
                        <a:rPr dirty="0" sz="1000" spc="3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3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space availability)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12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ts val="1170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Ke‘ei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13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Kealakehe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metal)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Kealakehe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14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Keauhou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Center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15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Laupāhoehoe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 Station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metal)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Laupāhoehoe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materials,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volunteer-based)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16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Ocean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17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Pāhala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(residential scrap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metal)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Pāhoa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metal)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Pāhoa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18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Puakō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19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Volcano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20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Wai‘ōhinu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 Station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metal)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Wai‘ōhinu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Center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21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Waimea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scrap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metal)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Waimea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22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West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Hawaiʻi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Sanitary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</a:rPr>
                        <a:t>23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News</a:t>
                      </a:r>
                      <a:r>
                        <a:rPr dirty="0" sz="9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Articles: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217804">
                        <a:lnSpc>
                          <a:spcPct val="110400"/>
                        </a:lnSpc>
                        <a:spcBef>
                          <a:spcPts val="75"/>
                        </a:spcBef>
                      </a:pPr>
                      <a:r>
                        <a:rPr dirty="0" u="sng" sz="10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Big</a:t>
                      </a:r>
                      <a:r>
                        <a:rPr dirty="0" u="sng" sz="1000" spc="-2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0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Island</a:t>
                      </a:r>
                      <a:r>
                        <a:rPr dirty="0" u="sng" sz="1000" spc="-25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u="sng" sz="10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Times</a:t>
                      </a:r>
                      <a:r>
                        <a:rPr dirty="0" sz="1000">
                          <a:latin typeface="Arial"/>
                          <a:cs typeface="Arial"/>
                          <a:hlinkClick r:id="rId3"/>
                        </a:rPr>
                        <a:t>: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“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Re-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Hawaii's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deconstruction manager: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'Once I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saw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Re-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Hawaii</a:t>
                      </a:r>
                      <a:r>
                        <a:rPr dirty="0" sz="10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did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0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mission,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hooked'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”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u="sng" sz="10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Honolulu</a:t>
                      </a:r>
                      <a:r>
                        <a:rPr dirty="0" u="sng" sz="1000" spc="-2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u="sng" sz="10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Civil</a:t>
                      </a:r>
                      <a:r>
                        <a:rPr dirty="0" u="sng" sz="1000" spc="-15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u="sng" sz="100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Beat</a:t>
                      </a:r>
                      <a:r>
                        <a:rPr dirty="0" sz="1000">
                          <a:latin typeface="Arial"/>
                          <a:cs typeface="Arial"/>
                          <a:hlinkClick r:id="rId4"/>
                        </a:rPr>
                        <a:t>: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“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What's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2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Hawaii's</a:t>
                      </a:r>
                      <a:r>
                        <a:rPr dirty="0" sz="10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i="1">
                          <a:latin typeface="Arial"/>
                          <a:cs typeface="Arial"/>
                        </a:rPr>
                        <a:t>Garbage </a:t>
                      </a:r>
                      <a:r>
                        <a:rPr dirty="0" sz="1000" spc="-10" i="1">
                          <a:latin typeface="Arial"/>
                          <a:cs typeface="Arial"/>
                        </a:rPr>
                        <a:t>Dumps?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Statement: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88595">
                        <a:lnSpc>
                          <a:spcPct val="959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waste, also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known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 demolition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("C&amp;D")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is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commonly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composed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treated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untreated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lumber,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drywall,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masonry,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carpet,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plastic,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pipes,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dirt,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paper,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cardboard,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green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land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development.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Protection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Agency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("EPA"),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six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hundred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million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(600,000,000)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was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45" y="0"/>
            <a:ext cx="7158990" cy="1187310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16242" y="1029080"/>
          <a:ext cx="6810375" cy="5122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860"/>
                <a:gridCol w="4932680"/>
              </a:tblGrid>
              <a:tr h="2410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424180">
                        <a:lnSpc>
                          <a:spcPts val="115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2018,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twice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110489">
                        <a:lnSpc>
                          <a:spcPct val="959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 demolition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comprises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30%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 all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Hawaiʻi.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Urbanization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growth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have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resulted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Significant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ongoing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construction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refurbishment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projects.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models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market maturation are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needed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C&amp;D.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 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privately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owned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O‘ahu,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slated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close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less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five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while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major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landfills.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being disposed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(MSW)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types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convenience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centers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stations as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 by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businesses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organizations.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Presently,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there are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regulatory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requirements 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promote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state.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6350">
                      <a:solidFill>
                        <a:srgbClr val="B8CCE3"/>
                      </a:solidFill>
                      <a:prstDash val="solid"/>
                    </a:lnL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2712085"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9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9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r" marR="368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</a:t>
                      </a:r>
                      <a:r>
                        <a:rPr dirty="0" sz="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Statement: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r" marL="155575" marR="35560" indent="234950">
                        <a:lnSpc>
                          <a:spcPct val="103499"/>
                        </a:lnSpc>
                        <a:spcBef>
                          <a:spcPts val="80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(County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provide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statement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potential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solutions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regarding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 of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81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type.)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144145">
                        <a:lnSpc>
                          <a:spcPct val="95900"/>
                        </a:lnSpc>
                        <a:spcBef>
                          <a:spcPts val="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Issue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Statement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comprising approximately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30%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waste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Hawaiʻi.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 of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Hawai‘i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of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like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expand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emphasize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deconstruction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initiatives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adaptive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during deconstruction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projects.</a:t>
                      </a:r>
                      <a:r>
                        <a:rPr dirty="0" sz="1000" spc="2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Funding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resources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limitations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expansion.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Potential</a:t>
                      </a:r>
                      <a:r>
                        <a:rPr dirty="0" sz="10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Solutions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–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Track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 currently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landfill.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marR="71755" indent="-229235">
                        <a:lnSpc>
                          <a:spcPts val="115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Separate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ceramic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items,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such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sinks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toilets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stream,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utilize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crushed material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construction.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ts val="1195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Construct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demonstration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salvage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yard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East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Hawaiʻi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and/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West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Hawaii.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530225" marR="70485" indent="-229235">
                        <a:lnSpc>
                          <a:spcPct val="1095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1000" spc="3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contractors</a:t>
                      </a:r>
                      <a:r>
                        <a:rPr dirty="0" sz="1000" spc="3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4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separate</a:t>
                      </a:r>
                      <a:r>
                        <a:rPr dirty="0" sz="1000" spc="40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reusable</a:t>
                      </a:r>
                      <a:r>
                        <a:rPr dirty="0" sz="1000" spc="3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4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recyclable</a:t>
                      </a:r>
                      <a:r>
                        <a:rPr dirty="0" sz="1000" spc="3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4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non-recyclable</a:t>
                      </a:r>
                      <a:r>
                        <a:rPr dirty="0" sz="10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component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permit conditions.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914717" y="6539230"/>
            <a:ext cx="1830070" cy="9525"/>
          </a:xfrm>
          <a:custGeom>
            <a:avLst/>
            <a:gdLst/>
            <a:ahLst/>
            <a:cxnLst/>
            <a:rect l="l" t="t" r="r" b="b"/>
            <a:pathLst>
              <a:path w="1830070" h="9525">
                <a:moveTo>
                  <a:pt x="1829816" y="0"/>
                </a:moveTo>
                <a:lnTo>
                  <a:pt x="0" y="0"/>
                </a:lnTo>
                <a:lnTo>
                  <a:pt x="0" y="9525"/>
                </a:lnTo>
                <a:lnTo>
                  <a:pt x="1829816" y="9525"/>
                </a:lnTo>
                <a:lnTo>
                  <a:pt x="1829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76617" y="6593205"/>
            <a:ext cx="4625340" cy="292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1050">
                <a:latin typeface="Calibri"/>
                <a:cs typeface="Calibri"/>
              </a:rPr>
              <a:t>1</a:t>
            </a:r>
            <a:r>
              <a:rPr dirty="0" baseline="27777" sz="1050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Waste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Composition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Study -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County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Hawai‘i</a:t>
            </a:r>
            <a:r>
              <a:rPr dirty="0" u="sng" sz="11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(hawaii.gov)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7777" sz="1050">
                <a:latin typeface="Calibri"/>
                <a:cs typeface="Calibri"/>
              </a:rPr>
              <a:t>2</a:t>
            </a:r>
            <a:r>
              <a:rPr dirty="0" baseline="27777" sz="1050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Hawaiʻi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Island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Sustainability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Dashboard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(hawaiicounty.gov)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baseline="27777" sz="1050">
                <a:latin typeface="Calibri"/>
                <a:cs typeface="Calibri"/>
              </a:rPr>
              <a:t>3</a:t>
            </a:r>
            <a:r>
              <a:rPr dirty="0" baseline="27777" sz="1050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County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of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Hawai‘i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Rules</a:t>
            </a:r>
            <a:r>
              <a:rPr dirty="0" u="sng" sz="11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of</a:t>
            </a:r>
            <a:r>
              <a:rPr dirty="0" u="sng" sz="11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Practice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and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Procedure</a:t>
            </a:r>
            <a:r>
              <a:rPr dirty="0" u="sng" sz="11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(hawaiicounty.gov)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7777" sz="1050">
                <a:latin typeface="Calibri"/>
                <a:cs typeface="Calibri"/>
              </a:rPr>
              <a:t>4</a:t>
            </a:r>
            <a:r>
              <a:rPr dirty="0" baseline="27777" sz="1050" spc="120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Scrap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Metal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5641" sz="975">
                <a:latin typeface="Calibri"/>
                <a:cs typeface="Calibri"/>
              </a:rPr>
              <a:t>5</a:t>
            </a:r>
            <a:r>
              <a:rPr dirty="0" baseline="25641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Scrap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Metal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baseline="25641" sz="975">
                <a:latin typeface="Calibri"/>
                <a:cs typeface="Calibri"/>
              </a:rPr>
              <a:t>6</a:t>
            </a:r>
            <a:r>
              <a:rPr dirty="0" baseline="25641" sz="975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Scrap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Metal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5641" sz="975">
                <a:latin typeface="Calibri"/>
                <a:cs typeface="Calibri"/>
              </a:rPr>
              <a:t>7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Solid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Waste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Facilities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7777" sz="1050">
                <a:latin typeface="Calibri"/>
                <a:cs typeface="Calibri"/>
              </a:rPr>
              <a:t>8</a:t>
            </a:r>
            <a:r>
              <a:rPr dirty="0" baseline="27777" sz="1050" spc="104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Hawaii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Materials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Recycling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(hawaiimaterialsrecycling.com)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5641" sz="975">
                <a:latin typeface="Calibri"/>
                <a:cs typeface="Calibri"/>
              </a:rPr>
              <a:t>9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Solid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Waste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Facilities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dirty="0" baseline="25641" sz="975">
                <a:latin typeface="Calibri"/>
                <a:cs typeface="Calibri"/>
              </a:rPr>
              <a:t>10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Solid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Facilities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5641" sz="975">
                <a:latin typeface="Calibri"/>
                <a:cs typeface="Calibri"/>
              </a:rPr>
              <a:t>11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Solid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Facilities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7777" sz="1050">
                <a:latin typeface="Calibri"/>
                <a:cs typeface="Calibri"/>
              </a:rPr>
              <a:t>12</a:t>
            </a:r>
            <a:r>
              <a:rPr dirty="0" baseline="27777" sz="1050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2019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Integrated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Solid</a:t>
            </a:r>
            <a:r>
              <a:rPr dirty="0" u="sng" sz="11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Waste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Management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Plan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Update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baseline="25641" sz="975">
                <a:latin typeface="Calibri"/>
                <a:cs typeface="Calibri"/>
              </a:rPr>
              <a:t>13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Solid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Facilities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5641" sz="975">
                <a:latin typeface="Calibri"/>
                <a:cs typeface="Calibri"/>
              </a:rPr>
              <a:t>14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Solid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Facilities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5641" sz="975">
                <a:latin typeface="Calibri"/>
                <a:cs typeface="Calibri"/>
              </a:rPr>
              <a:t>15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Solid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Facilities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7777" sz="1050">
                <a:latin typeface="Calibri"/>
                <a:cs typeface="Calibri"/>
              </a:rPr>
              <a:t>16</a:t>
            </a:r>
            <a:r>
              <a:rPr dirty="0" baseline="27777" sz="1050" spc="97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2019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Integrated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Solid</a:t>
            </a:r>
            <a:r>
              <a:rPr dirty="0" u="sng" sz="11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Waste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Management</a:t>
            </a:r>
            <a:r>
              <a:rPr dirty="0" u="sng" sz="11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Plan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Update</a:t>
            </a:r>
            <a:r>
              <a:rPr dirty="0" u="sng" sz="1100" spc="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baseline="25641" sz="975">
                <a:latin typeface="Calibri"/>
                <a:cs typeface="Calibri"/>
              </a:rPr>
              <a:t>17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Solid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Facilities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(hawaiizerowaste.org)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7645" y="0"/>
            <a:ext cx="7158990" cy="1187450"/>
            <a:chOff x="207645" y="0"/>
            <a:chExt cx="7158990" cy="11874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645" y="0"/>
              <a:ext cx="7158990" cy="118731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14717" y="1127505"/>
              <a:ext cx="5733415" cy="9525"/>
            </a:xfrm>
            <a:custGeom>
              <a:avLst/>
              <a:gdLst/>
              <a:ahLst/>
              <a:cxnLst/>
              <a:rect l="l" t="t" r="r" b="b"/>
              <a:pathLst>
                <a:path w="5733415" h="9525">
                  <a:moveTo>
                    <a:pt x="573341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5733415" y="9525"/>
                  </a:lnTo>
                  <a:lnTo>
                    <a:pt x="57334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76617" y="1178306"/>
            <a:ext cx="3710304" cy="1047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641" sz="975">
                <a:latin typeface="Calibri"/>
                <a:cs typeface="Calibri"/>
              </a:rPr>
              <a:t>18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Solid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Facilities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5641" sz="975">
                <a:latin typeface="Calibri"/>
                <a:cs typeface="Calibri"/>
              </a:rPr>
              <a:t>19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Solid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Facilities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5641" sz="975">
                <a:latin typeface="Calibri"/>
                <a:cs typeface="Calibri"/>
              </a:rPr>
              <a:t>20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Solid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Facilities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5641" sz="975">
                <a:latin typeface="Calibri"/>
                <a:cs typeface="Calibri"/>
              </a:rPr>
              <a:t>21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Solid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Facilities</a:t>
            </a:r>
            <a:r>
              <a:rPr dirty="0" u="sng" sz="11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baseline="25641" sz="975">
                <a:latin typeface="Calibri"/>
                <a:cs typeface="Calibri"/>
              </a:rPr>
              <a:t>22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Solid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Facilities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(hawaiizerowaste.org)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dirty="0" baseline="25641" sz="975">
                <a:latin typeface="Calibri"/>
                <a:cs typeface="Calibri"/>
              </a:rPr>
              <a:t>23</a:t>
            </a:r>
            <a:r>
              <a:rPr dirty="0" baseline="25641" sz="975" spc="89">
                <a:latin typeface="Calibri"/>
                <a:cs typeface="Calibri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County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dirty="0" u="sng" sz="11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Hawai‘i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Solid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Waste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Facilities</a:t>
            </a:r>
            <a:r>
              <a:rPr dirty="0" u="sng" sz="11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(hawaiizerowaste.org)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42257" y="352145"/>
            <a:ext cx="27590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4545" marR="5080" indent="-7924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HAWAIʻI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ISWMP</a:t>
            </a:r>
            <a:r>
              <a:rPr dirty="0" sz="800" spc="-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UPDATE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–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C&amp;D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POTENTIAL</a:t>
            </a:r>
            <a:r>
              <a:rPr dirty="0" sz="800" spc="-4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8706D"/>
                </a:solidFill>
                <a:latin typeface="Arial"/>
                <a:cs typeface="Arial"/>
              </a:rPr>
              <a:t>SOLUTIONS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FILE:</a:t>
            </a:r>
            <a:r>
              <a:rPr dirty="0" sz="800" spc="-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8706D"/>
                </a:solidFill>
                <a:latin typeface="Arial"/>
                <a:cs typeface="Arial"/>
              </a:rPr>
              <a:t>197-2022-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0127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|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JANUARY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5,</a:t>
            </a:r>
            <a:r>
              <a:rPr dirty="0" sz="800" spc="-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2024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50">
                <a:solidFill>
                  <a:srgbClr val="78706D"/>
                </a:solidFill>
                <a:latin typeface="Arial"/>
                <a:cs typeface="Arial"/>
              </a:rPr>
              <a:t>|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67512" y="835152"/>
            <a:ext cx="6438900" cy="18415"/>
          </a:xfrm>
          <a:custGeom>
            <a:avLst/>
            <a:gdLst/>
            <a:ahLst/>
            <a:cxnLst/>
            <a:rect l="l" t="t" r="r" b="b"/>
            <a:pathLst>
              <a:path w="6438900" h="18415">
                <a:moveTo>
                  <a:pt x="6438645" y="0"/>
                </a:moveTo>
                <a:lnTo>
                  <a:pt x="0" y="0"/>
                </a:lnTo>
                <a:lnTo>
                  <a:pt x="0" y="18288"/>
                </a:lnTo>
                <a:lnTo>
                  <a:pt x="6438645" y="18288"/>
                </a:lnTo>
                <a:lnTo>
                  <a:pt x="6438645" y="0"/>
                </a:lnTo>
                <a:close/>
              </a:path>
            </a:pathLst>
          </a:custGeom>
          <a:solidFill>
            <a:srgbClr val="C4BB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73100" y="9558019"/>
            <a:ext cx="1993264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Hawaii</a:t>
            </a:r>
            <a:r>
              <a:rPr dirty="0" sz="500" spc="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ISWMP</a:t>
            </a:r>
            <a:r>
              <a:rPr dirty="0" sz="500" spc="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78706D"/>
                </a:solidFill>
                <a:latin typeface="Arial"/>
                <a:cs typeface="Arial"/>
              </a:rPr>
              <a:t>Update_C&amp;D_Potential</a:t>
            </a:r>
            <a:r>
              <a:rPr dirty="0" sz="500" spc="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Solutions</a:t>
            </a:r>
            <a:r>
              <a:rPr dirty="0" sz="500" spc="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78706D"/>
                </a:solidFill>
                <a:latin typeface="Arial"/>
                <a:cs typeface="Arial"/>
              </a:rPr>
              <a:t>Memo_010524.docx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263069" y="9418882"/>
            <a:ext cx="822325" cy="215265"/>
            <a:chOff x="6263069" y="9418882"/>
            <a:chExt cx="822325" cy="21526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3069" y="9418882"/>
              <a:ext cx="214327" cy="21491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513195" y="9473958"/>
              <a:ext cx="572135" cy="59055"/>
            </a:xfrm>
            <a:custGeom>
              <a:avLst/>
              <a:gdLst/>
              <a:ahLst/>
              <a:cxnLst/>
              <a:rect l="l" t="t" r="r" b="b"/>
              <a:pathLst>
                <a:path w="572134" h="59054">
                  <a:moveTo>
                    <a:pt x="55600" y="533"/>
                  </a:moveTo>
                  <a:lnTo>
                    <a:pt x="0" y="533"/>
                  </a:lnTo>
                  <a:lnTo>
                    <a:pt x="0" y="11226"/>
                  </a:lnTo>
                  <a:lnTo>
                    <a:pt x="20853" y="11226"/>
                  </a:lnTo>
                  <a:lnTo>
                    <a:pt x="20853" y="58267"/>
                  </a:lnTo>
                  <a:lnTo>
                    <a:pt x="35280" y="58267"/>
                  </a:lnTo>
                  <a:lnTo>
                    <a:pt x="35280" y="11226"/>
                  </a:lnTo>
                  <a:lnTo>
                    <a:pt x="55600" y="11226"/>
                  </a:lnTo>
                  <a:lnTo>
                    <a:pt x="55600" y="533"/>
                  </a:lnTo>
                  <a:close/>
                </a:path>
                <a:path w="572134" h="59054">
                  <a:moveTo>
                    <a:pt x="107962" y="47574"/>
                  </a:moveTo>
                  <a:lnTo>
                    <a:pt x="79641" y="47574"/>
                  </a:lnTo>
                  <a:lnTo>
                    <a:pt x="79641" y="33680"/>
                  </a:lnTo>
                  <a:lnTo>
                    <a:pt x="105829" y="33680"/>
                  </a:lnTo>
                  <a:lnTo>
                    <a:pt x="105829" y="23520"/>
                  </a:lnTo>
                  <a:lnTo>
                    <a:pt x="79641" y="23520"/>
                  </a:lnTo>
                  <a:lnTo>
                    <a:pt x="79641" y="11226"/>
                  </a:lnTo>
                  <a:lnTo>
                    <a:pt x="106895" y="11226"/>
                  </a:lnTo>
                  <a:lnTo>
                    <a:pt x="106895" y="533"/>
                  </a:lnTo>
                  <a:lnTo>
                    <a:pt x="65214" y="533"/>
                  </a:lnTo>
                  <a:lnTo>
                    <a:pt x="65214" y="58267"/>
                  </a:lnTo>
                  <a:lnTo>
                    <a:pt x="107962" y="58267"/>
                  </a:lnTo>
                  <a:lnTo>
                    <a:pt x="107962" y="47574"/>
                  </a:lnTo>
                  <a:close/>
                </a:path>
                <a:path w="572134" h="59054">
                  <a:moveTo>
                    <a:pt x="172631" y="533"/>
                  </a:moveTo>
                  <a:lnTo>
                    <a:pt x="116509" y="533"/>
                  </a:lnTo>
                  <a:lnTo>
                    <a:pt x="116509" y="11226"/>
                  </a:lnTo>
                  <a:lnTo>
                    <a:pt x="137363" y="11226"/>
                  </a:lnTo>
                  <a:lnTo>
                    <a:pt x="137363" y="58267"/>
                  </a:lnTo>
                  <a:lnTo>
                    <a:pt x="151790" y="58267"/>
                  </a:lnTo>
                  <a:lnTo>
                    <a:pt x="151790" y="11226"/>
                  </a:lnTo>
                  <a:lnTo>
                    <a:pt x="172631" y="11226"/>
                  </a:lnTo>
                  <a:lnTo>
                    <a:pt x="172631" y="533"/>
                  </a:lnTo>
                  <a:close/>
                </a:path>
                <a:path w="572134" h="59054">
                  <a:moveTo>
                    <a:pt x="232498" y="58267"/>
                  </a:moveTo>
                  <a:lnTo>
                    <a:pt x="216458" y="31534"/>
                  </a:lnTo>
                  <a:lnTo>
                    <a:pt x="223405" y="28333"/>
                  </a:lnTo>
                  <a:lnTo>
                    <a:pt x="225907" y="24587"/>
                  </a:lnTo>
                  <a:lnTo>
                    <a:pt x="226618" y="23520"/>
                  </a:lnTo>
                  <a:lnTo>
                    <a:pt x="226618" y="11226"/>
                  </a:lnTo>
                  <a:lnTo>
                    <a:pt x="226618" y="8547"/>
                  </a:lnTo>
                  <a:lnTo>
                    <a:pt x="219671" y="533"/>
                  </a:lnTo>
                  <a:lnTo>
                    <a:pt x="211645" y="533"/>
                  </a:lnTo>
                  <a:lnTo>
                    <a:pt x="211645" y="13360"/>
                  </a:lnTo>
                  <a:lnTo>
                    <a:pt x="211645" y="22453"/>
                  </a:lnTo>
                  <a:lnTo>
                    <a:pt x="207911" y="24587"/>
                  </a:lnTo>
                  <a:lnTo>
                    <a:pt x="196151" y="24587"/>
                  </a:lnTo>
                  <a:lnTo>
                    <a:pt x="196151" y="11226"/>
                  </a:lnTo>
                  <a:lnTo>
                    <a:pt x="208978" y="11226"/>
                  </a:lnTo>
                  <a:lnTo>
                    <a:pt x="211645" y="13360"/>
                  </a:lnTo>
                  <a:lnTo>
                    <a:pt x="211645" y="533"/>
                  </a:lnTo>
                  <a:lnTo>
                    <a:pt x="182257" y="533"/>
                  </a:lnTo>
                  <a:lnTo>
                    <a:pt x="182257" y="58267"/>
                  </a:lnTo>
                  <a:lnTo>
                    <a:pt x="196151" y="58267"/>
                  </a:lnTo>
                  <a:lnTo>
                    <a:pt x="196151" y="34747"/>
                  </a:lnTo>
                  <a:lnTo>
                    <a:pt x="200431" y="34747"/>
                  </a:lnTo>
                  <a:lnTo>
                    <a:pt x="205498" y="36690"/>
                  </a:lnTo>
                  <a:lnTo>
                    <a:pt x="209245" y="41897"/>
                  </a:lnTo>
                  <a:lnTo>
                    <a:pt x="212610" y="49403"/>
                  </a:lnTo>
                  <a:lnTo>
                    <a:pt x="216458" y="58267"/>
                  </a:lnTo>
                  <a:lnTo>
                    <a:pt x="232498" y="58267"/>
                  </a:lnTo>
                  <a:close/>
                </a:path>
                <a:path w="572134" h="59054">
                  <a:moveTo>
                    <a:pt x="304660" y="58267"/>
                  </a:moveTo>
                  <a:lnTo>
                    <a:pt x="299770" y="47040"/>
                  </a:lnTo>
                  <a:lnTo>
                    <a:pt x="295351" y="36880"/>
                  </a:lnTo>
                  <a:lnTo>
                    <a:pt x="285572" y="14427"/>
                  </a:lnTo>
                  <a:lnTo>
                    <a:pt x="280606" y="3022"/>
                  </a:lnTo>
                  <a:lnTo>
                    <a:pt x="280606" y="36880"/>
                  </a:lnTo>
                  <a:lnTo>
                    <a:pt x="262966" y="36880"/>
                  </a:lnTo>
                  <a:lnTo>
                    <a:pt x="271513" y="14427"/>
                  </a:lnTo>
                  <a:lnTo>
                    <a:pt x="280606" y="36880"/>
                  </a:lnTo>
                  <a:lnTo>
                    <a:pt x="280606" y="3022"/>
                  </a:lnTo>
                  <a:lnTo>
                    <a:pt x="279527" y="533"/>
                  </a:lnTo>
                  <a:lnTo>
                    <a:pt x="262966" y="533"/>
                  </a:lnTo>
                  <a:lnTo>
                    <a:pt x="239445" y="58267"/>
                  </a:lnTo>
                  <a:lnTo>
                    <a:pt x="254939" y="58267"/>
                  </a:lnTo>
                  <a:lnTo>
                    <a:pt x="259219" y="47040"/>
                  </a:lnTo>
                  <a:lnTo>
                    <a:pt x="284886" y="47040"/>
                  </a:lnTo>
                  <a:lnTo>
                    <a:pt x="289687" y="58267"/>
                  </a:lnTo>
                  <a:lnTo>
                    <a:pt x="304660" y="58267"/>
                  </a:lnTo>
                  <a:close/>
                </a:path>
                <a:path w="572134" h="59054">
                  <a:moveTo>
                    <a:pt x="389636" y="533"/>
                  </a:moveTo>
                  <a:lnTo>
                    <a:pt x="333514" y="533"/>
                  </a:lnTo>
                  <a:lnTo>
                    <a:pt x="333514" y="11226"/>
                  </a:lnTo>
                  <a:lnTo>
                    <a:pt x="354355" y="11226"/>
                  </a:lnTo>
                  <a:lnTo>
                    <a:pt x="354355" y="58267"/>
                  </a:lnTo>
                  <a:lnTo>
                    <a:pt x="368782" y="58267"/>
                  </a:lnTo>
                  <a:lnTo>
                    <a:pt x="368782" y="11226"/>
                  </a:lnTo>
                  <a:lnTo>
                    <a:pt x="389636" y="11226"/>
                  </a:lnTo>
                  <a:lnTo>
                    <a:pt x="389636" y="533"/>
                  </a:lnTo>
                  <a:close/>
                </a:path>
                <a:path w="572134" h="59054">
                  <a:moveTo>
                    <a:pt x="441477" y="47574"/>
                  </a:moveTo>
                  <a:lnTo>
                    <a:pt x="413156" y="47574"/>
                  </a:lnTo>
                  <a:lnTo>
                    <a:pt x="413156" y="33680"/>
                  </a:lnTo>
                  <a:lnTo>
                    <a:pt x="439343" y="33680"/>
                  </a:lnTo>
                  <a:lnTo>
                    <a:pt x="439343" y="23520"/>
                  </a:lnTo>
                  <a:lnTo>
                    <a:pt x="413156" y="23520"/>
                  </a:lnTo>
                  <a:lnTo>
                    <a:pt x="413156" y="11226"/>
                  </a:lnTo>
                  <a:lnTo>
                    <a:pt x="440931" y="11226"/>
                  </a:lnTo>
                  <a:lnTo>
                    <a:pt x="440931" y="533"/>
                  </a:lnTo>
                  <a:lnTo>
                    <a:pt x="399249" y="533"/>
                  </a:lnTo>
                  <a:lnTo>
                    <a:pt x="399249" y="58267"/>
                  </a:lnTo>
                  <a:lnTo>
                    <a:pt x="441477" y="58267"/>
                  </a:lnTo>
                  <a:lnTo>
                    <a:pt x="441477" y="47574"/>
                  </a:lnTo>
                  <a:close/>
                </a:path>
                <a:path w="572134" h="59054">
                  <a:moveTo>
                    <a:pt x="505079" y="40627"/>
                  </a:moveTo>
                  <a:lnTo>
                    <a:pt x="496531" y="44907"/>
                  </a:lnTo>
                  <a:lnTo>
                    <a:pt x="491718" y="47040"/>
                  </a:lnTo>
                  <a:lnTo>
                    <a:pt x="484225" y="47040"/>
                  </a:lnTo>
                  <a:lnTo>
                    <a:pt x="476097" y="45720"/>
                  </a:lnTo>
                  <a:lnTo>
                    <a:pt x="469684" y="42037"/>
                  </a:lnTo>
                  <a:lnTo>
                    <a:pt x="465455" y="36449"/>
                  </a:lnTo>
                  <a:lnTo>
                    <a:pt x="463931" y="29400"/>
                  </a:lnTo>
                  <a:lnTo>
                    <a:pt x="465455" y="22440"/>
                  </a:lnTo>
                  <a:lnTo>
                    <a:pt x="469684" y="17043"/>
                  </a:lnTo>
                  <a:lnTo>
                    <a:pt x="476097" y="13538"/>
                  </a:lnTo>
                  <a:lnTo>
                    <a:pt x="484225" y="12293"/>
                  </a:lnTo>
                  <a:lnTo>
                    <a:pt x="491718" y="12293"/>
                  </a:lnTo>
                  <a:lnTo>
                    <a:pt x="498132" y="14427"/>
                  </a:lnTo>
                  <a:lnTo>
                    <a:pt x="504012" y="18173"/>
                  </a:lnTo>
                  <a:lnTo>
                    <a:pt x="504012" y="12293"/>
                  </a:lnTo>
                  <a:lnTo>
                    <a:pt x="504012" y="5346"/>
                  </a:lnTo>
                  <a:lnTo>
                    <a:pt x="498665" y="1600"/>
                  </a:lnTo>
                  <a:lnTo>
                    <a:pt x="491718" y="0"/>
                  </a:lnTo>
                  <a:lnTo>
                    <a:pt x="483704" y="0"/>
                  </a:lnTo>
                  <a:lnTo>
                    <a:pt x="469036" y="2501"/>
                  </a:lnTo>
                  <a:lnTo>
                    <a:pt x="458114" y="9156"/>
                  </a:lnTo>
                  <a:lnTo>
                    <a:pt x="451307" y="18719"/>
                  </a:lnTo>
                  <a:lnTo>
                    <a:pt x="448957" y="29933"/>
                  </a:lnTo>
                  <a:lnTo>
                    <a:pt x="451065" y="40538"/>
                  </a:lnTo>
                  <a:lnTo>
                    <a:pt x="457377" y="49784"/>
                  </a:lnTo>
                  <a:lnTo>
                    <a:pt x="467906" y="56324"/>
                  </a:lnTo>
                  <a:lnTo>
                    <a:pt x="482638" y="58801"/>
                  </a:lnTo>
                  <a:lnTo>
                    <a:pt x="490651" y="58801"/>
                  </a:lnTo>
                  <a:lnTo>
                    <a:pt x="497078" y="57200"/>
                  </a:lnTo>
                  <a:lnTo>
                    <a:pt x="505079" y="53454"/>
                  </a:lnTo>
                  <a:lnTo>
                    <a:pt x="505079" y="47040"/>
                  </a:lnTo>
                  <a:lnTo>
                    <a:pt x="505079" y="40627"/>
                  </a:lnTo>
                  <a:close/>
                </a:path>
                <a:path w="572134" h="59054">
                  <a:moveTo>
                    <a:pt x="571893" y="533"/>
                  </a:moveTo>
                  <a:lnTo>
                    <a:pt x="557466" y="533"/>
                  </a:lnTo>
                  <a:lnTo>
                    <a:pt x="557466" y="24053"/>
                  </a:lnTo>
                  <a:lnTo>
                    <a:pt x="528599" y="24053"/>
                  </a:lnTo>
                  <a:lnTo>
                    <a:pt x="528599" y="533"/>
                  </a:lnTo>
                  <a:lnTo>
                    <a:pt x="514692" y="533"/>
                  </a:lnTo>
                  <a:lnTo>
                    <a:pt x="514692" y="58267"/>
                  </a:lnTo>
                  <a:lnTo>
                    <a:pt x="528599" y="58267"/>
                  </a:lnTo>
                  <a:lnTo>
                    <a:pt x="528599" y="34747"/>
                  </a:lnTo>
                  <a:lnTo>
                    <a:pt x="557466" y="34747"/>
                  </a:lnTo>
                  <a:lnTo>
                    <a:pt x="557466" y="58267"/>
                  </a:lnTo>
                  <a:lnTo>
                    <a:pt x="571893" y="58267"/>
                  </a:lnTo>
                  <a:lnTo>
                    <a:pt x="571893" y="533"/>
                  </a:lnTo>
                  <a:close/>
                </a:path>
              </a:pathLst>
            </a:custGeom>
            <a:solidFill>
              <a:srgbClr val="0046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643127" y="1053033"/>
            <a:ext cx="6487795" cy="337185"/>
            <a:chOff x="643127" y="1053033"/>
            <a:chExt cx="6487795" cy="337185"/>
          </a:xfrm>
        </p:grpSpPr>
        <p:sp>
          <p:nvSpPr>
            <p:cNvPr id="9" name="object 9" descr=""/>
            <p:cNvSpPr/>
            <p:nvPr/>
          </p:nvSpPr>
          <p:spPr>
            <a:xfrm>
              <a:off x="643128" y="1053032"/>
              <a:ext cx="6487795" cy="309880"/>
            </a:xfrm>
            <a:custGeom>
              <a:avLst/>
              <a:gdLst/>
              <a:ahLst/>
              <a:cxnLst/>
              <a:rect l="l" t="t" r="r" b="b"/>
              <a:pathLst>
                <a:path w="6487795" h="309880">
                  <a:moveTo>
                    <a:pt x="6487401" y="0"/>
                  </a:moveTo>
                  <a:lnTo>
                    <a:pt x="6475222" y="0"/>
                  </a:lnTo>
                  <a:lnTo>
                    <a:pt x="0" y="0"/>
                  </a:lnTo>
                  <a:lnTo>
                    <a:pt x="0" y="56692"/>
                  </a:lnTo>
                  <a:lnTo>
                    <a:pt x="12192" y="56692"/>
                  </a:lnTo>
                  <a:lnTo>
                    <a:pt x="12192" y="309676"/>
                  </a:lnTo>
                  <a:lnTo>
                    <a:pt x="6475222" y="309676"/>
                  </a:lnTo>
                  <a:lnTo>
                    <a:pt x="6475222" y="56692"/>
                  </a:lnTo>
                  <a:lnTo>
                    <a:pt x="6487401" y="56692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003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43128" y="1362722"/>
              <a:ext cx="6487795" cy="27940"/>
            </a:xfrm>
            <a:custGeom>
              <a:avLst/>
              <a:gdLst/>
              <a:ahLst/>
              <a:cxnLst/>
              <a:rect l="l" t="t" r="r" b="b"/>
              <a:pathLst>
                <a:path w="6487795" h="27940">
                  <a:moveTo>
                    <a:pt x="6487401" y="0"/>
                  </a:moveTo>
                  <a:lnTo>
                    <a:pt x="6475222" y="0"/>
                  </a:lnTo>
                  <a:lnTo>
                    <a:pt x="0" y="0"/>
                  </a:lnTo>
                  <a:lnTo>
                    <a:pt x="0" y="27419"/>
                  </a:lnTo>
                  <a:lnTo>
                    <a:pt x="6475222" y="27419"/>
                  </a:lnTo>
                  <a:lnTo>
                    <a:pt x="6487401" y="27419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C4BB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43128" y="1109725"/>
              <a:ext cx="6487795" cy="253365"/>
            </a:xfrm>
            <a:custGeom>
              <a:avLst/>
              <a:gdLst/>
              <a:ahLst/>
              <a:cxnLst/>
              <a:rect l="l" t="t" r="r" b="b"/>
              <a:pathLst>
                <a:path w="6487795" h="253365">
                  <a:moveTo>
                    <a:pt x="12192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2192" y="252984"/>
                  </a:lnTo>
                  <a:lnTo>
                    <a:pt x="12192" y="0"/>
                  </a:lnTo>
                  <a:close/>
                </a:path>
                <a:path w="6487795" h="253365">
                  <a:moveTo>
                    <a:pt x="6487401" y="0"/>
                  </a:moveTo>
                  <a:lnTo>
                    <a:pt x="6475222" y="0"/>
                  </a:lnTo>
                  <a:lnTo>
                    <a:pt x="6475222" y="252984"/>
                  </a:lnTo>
                  <a:lnTo>
                    <a:pt x="6487401" y="252984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00347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667512" y="1835150"/>
            <a:ext cx="6438900" cy="27940"/>
          </a:xfrm>
          <a:custGeom>
            <a:avLst/>
            <a:gdLst/>
            <a:ahLst/>
            <a:cxnLst/>
            <a:rect l="l" t="t" r="r" b="b"/>
            <a:pathLst>
              <a:path w="6438900" h="27939">
                <a:moveTo>
                  <a:pt x="6438645" y="0"/>
                </a:moveTo>
                <a:lnTo>
                  <a:pt x="0" y="0"/>
                </a:lnTo>
                <a:lnTo>
                  <a:pt x="0" y="27431"/>
                </a:lnTo>
                <a:lnTo>
                  <a:pt x="6438645" y="27431"/>
                </a:lnTo>
                <a:lnTo>
                  <a:pt x="6438645" y="0"/>
                </a:lnTo>
                <a:close/>
              </a:path>
            </a:pathLst>
          </a:custGeom>
          <a:solidFill>
            <a:srgbClr val="C4BB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43127" y="1074165"/>
            <a:ext cx="6487795" cy="8366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499745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99745" algn="l"/>
              </a:tabLst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C&amp;D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625"/>
              </a:spcBef>
              <a:buAutoNum type="arabicPeriod"/>
            </a:pPr>
            <a:endParaRPr sz="1400">
              <a:latin typeface="Arial"/>
              <a:cs typeface="Arial"/>
            </a:endParaRPr>
          </a:p>
          <a:p>
            <a:pPr lvl="1" marL="499745" indent="-457200">
              <a:lnSpc>
                <a:spcPct val="100000"/>
              </a:lnSpc>
              <a:buAutoNum type="arabicPeriod"/>
              <a:tabLst>
                <a:tab pos="499745" algn="l"/>
              </a:tabLst>
            </a:pPr>
            <a:r>
              <a:rPr dirty="0" sz="1400" b="1">
                <a:solidFill>
                  <a:srgbClr val="003478"/>
                </a:solidFill>
                <a:latin typeface="Arial"/>
                <a:cs typeface="Arial"/>
              </a:rPr>
              <a:t>Potential</a:t>
            </a:r>
            <a:r>
              <a:rPr dirty="0" sz="1400" spc="-40" b="1">
                <a:solidFill>
                  <a:srgbClr val="00347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478"/>
                </a:solidFill>
                <a:latin typeface="Arial"/>
                <a:cs typeface="Arial"/>
              </a:rPr>
              <a:t>Solutions</a:t>
            </a:r>
            <a:r>
              <a:rPr dirty="0" sz="1400" spc="-35" b="1">
                <a:solidFill>
                  <a:srgbClr val="00347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478"/>
                </a:solidFill>
                <a:latin typeface="Arial"/>
                <a:cs typeface="Arial"/>
              </a:rPr>
              <a:t>to</a:t>
            </a:r>
            <a:r>
              <a:rPr dirty="0" sz="1400" spc="-35" b="1">
                <a:solidFill>
                  <a:srgbClr val="00347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3478"/>
                </a:solidFill>
                <a:latin typeface="Arial"/>
                <a:cs typeface="Arial"/>
              </a:rPr>
              <a:t>Consider</a:t>
            </a:r>
            <a:endParaRPr sz="1400">
              <a:latin typeface="Arial"/>
              <a:cs typeface="Arial"/>
            </a:endParaRPr>
          </a:p>
          <a:p>
            <a:pPr algn="just" marL="42545" marR="36195">
              <a:lnSpc>
                <a:spcPct val="108300"/>
              </a:lnSpc>
              <a:spcBef>
                <a:spcPts val="1070"/>
              </a:spcBef>
            </a:pP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section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presents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potential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solutions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could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considered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 C&amp;D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debris.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These</a:t>
            </a:r>
            <a:r>
              <a:rPr dirty="0" sz="1000" spc="-10">
                <a:latin typeface="Arial"/>
                <a:cs typeface="Arial"/>
              </a:rPr>
              <a:t> potential solutions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identified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through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benchmarking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programs.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seeking </a:t>
            </a:r>
            <a:r>
              <a:rPr dirty="0" sz="1000">
                <a:latin typeface="Arial"/>
                <a:cs typeface="Arial"/>
              </a:rPr>
              <a:t>input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 Task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Force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 industry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representatives, taking into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consideration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 solution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categories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identified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3.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These</a:t>
            </a:r>
            <a:r>
              <a:rPr dirty="0" sz="1000" spc="-10">
                <a:latin typeface="Arial"/>
                <a:cs typeface="Arial"/>
              </a:rPr>
              <a:t> include:</a:t>
            </a:r>
            <a:endParaRPr sz="1000">
              <a:latin typeface="Arial"/>
              <a:cs typeface="Arial"/>
            </a:endParaRPr>
          </a:p>
          <a:p>
            <a:pPr algn="just" lvl="2" marL="499109" indent="-227965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499109" algn="l"/>
              </a:tabLst>
            </a:pPr>
            <a:r>
              <a:rPr dirty="0" sz="1000" b="1">
                <a:latin typeface="Arial"/>
                <a:cs typeface="Arial"/>
              </a:rPr>
              <a:t>Status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Quo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–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debris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options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limited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each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Counties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State.</a:t>
            </a:r>
            <a:endParaRPr sz="1000">
              <a:latin typeface="Arial"/>
              <a:cs typeface="Arial"/>
            </a:endParaRPr>
          </a:p>
          <a:p>
            <a:pPr algn="just" lvl="2" marL="499745" marR="36195" indent="-228600">
              <a:lnSpc>
                <a:spcPct val="108300"/>
              </a:lnSpc>
              <a:spcBef>
                <a:spcPts val="595"/>
              </a:spcBef>
              <a:buFont typeface="Symbol"/>
              <a:buChar char=""/>
              <a:tabLst>
                <a:tab pos="499745" algn="l"/>
              </a:tabLst>
            </a:pPr>
            <a:r>
              <a:rPr dirty="0" sz="1000" spc="-10" b="1">
                <a:latin typeface="Arial"/>
                <a:cs typeface="Arial"/>
              </a:rPr>
              <a:t>Outreach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and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Education </a:t>
            </a:r>
            <a:r>
              <a:rPr dirty="0" sz="1000" b="1">
                <a:latin typeface="Arial"/>
                <a:cs typeface="Arial"/>
              </a:rPr>
              <a:t>–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EPA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publicly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accessible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educational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resources,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including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design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manual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residential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manual.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manuals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guidance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on </a:t>
            </a:r>
            <a:r>
              <a:rPr dirty="0" sz="1000">
                <a:latin typeface="Arial"/>
                <a:cs typeface="Arial"/>
              </a:rPr>
              <a:t>designing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facilitate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reduce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disposal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reusable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C&amp;D </a:t>
            </a:r>
            <a:r>
              <a:rPr dirty="0" sz="1000">
                <a:latin typeface="Arial"/>
                <a:cs typeface="Arial"/>
              </a:rPr>
              <a:t>materials. The US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EPA’s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 Rapid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Assessment Tool aids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 the prioritization of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structures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for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salvage,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decision-</a:t>
            </a:r>
            <a:r>
              <a:rPr dirty="0" sz="1000">
                <a:latin typeface="Arial"/>
                <a:cs typeface="Arial"/>
              </a:rPr>
              <a:t>making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 time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allocation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resources.</a:t>
            </a:r>
            <a:endParaRPr sz="1000">
              <a:latin typeface="Arial"/>
              <a:cs typeface="Arial"/>
            </a:endParaRPr>
          </a:p>
          <a:p>
            <a:pPr algn="just" marL="499745" marR="36195">
              <a:lnSpc>
                <a:spcPct val="108300"/>
              </a:lnSpc>
              <a:spcBef>
                <a:spcPts val="610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Antonio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held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first-</a:t>
            </a:r>
            <a:r>
              <a:rPr dirty="0" sz="1000">
                <a:latin typeface="Arial"/>
                <a:cs typeface="Arial"/>
              </a:rPr>
              <a:t>ever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Certified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Contractor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training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October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2019,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now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offers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training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every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year.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training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five-</a:t>
            </a:r>
            <a:r>
              <a:rPr dirty="0" sz="1000">
                <a:latin typeface="Arial"/>
                <a:cs typeface="Arial"/>
              </a:rPr>
              <a:t>day,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hands-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field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course,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includes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two </a:t>
            </a:r>
            <a:r>
              <a:rPr dirty="0" sz="1000">
                <a:latin typeface="Arial"/>
                <a:cs typeface="Arial"/>
              </a:rPr>
              <a:t>virtual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sessions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permitting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introductory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business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operations.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training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focuses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transferring </a:t>
            </a:r>
            <a:r>
              <a:rPr dirty="0" sz="1000">
                <a:latin typeface="Arial"/>
                <a:cs typeface="Arial"/>
              </a:rPr>
              <a:t>essential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skills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hands</a:t>
            </a:r>
            <a:r>
              <a:rPr dirty="0" sz="1000">
                <a:latin typeface="Cambria Math"/>
                <a:cs typeface="Cambria Math"/>
              </a:rPr>
              <a:t>‐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including:</a:t>
            </a:r>
            <a:endParaRPr sz="1000">
              <a:latin typeface="Arial"/>
              <a:cs typeface="Arial"/>
            </a:endParaRPr>
          </a:p>
          <a:p>
            <a:pPr lvl="3" marL="956944" indent="-228600">
              <a:lnSpc>
                <a:spcPct val="100000"/>
              </a:lnSpc>
              <a:spcBef>
                <a:spcPts val="695"/>
              </a:spcBef>
              <a:buFont typeface="Courier New"/>
              <a:buChar char="o"/>
              <a:tabLst>
                <a:tab pos="956944" algn="l"/>
              </a:tabLst>
            </a:pPr>
            <a:r>
              <a:rPr dirty="0" sz="1000">
                <a:latin typeface="Arial"/>
                <a:cs typeface="Arial"/>
              </a:rPr>
              <a:t>Proper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tools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worksite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organization;</a:t>
            </a:r>
            <a:endParaRPr sz="1000">
              <a:latin typeface="Arial"/>
              <a:cs typeface="Arial"/>
            </a:endParaRPr>
          </a:p>
          <a:p>
            <a:pPr lvl="3" marL="956944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956944" algn="l"/>
              </a:tabLst>
            </a:pPr>
            <a:r>
              <a:rPr dirty="0" sz="1000">
                <a:latin typeface="Arial"/>
                <a:cs typeface="Arial"/>
              </a:rPr>
              <a:t>Assessment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conditions;</a:t>
            </a:r>
            <a:endParaRPr sz="1000">
              <a:latin typeface="Arial"/>
              <a:cs typeface="Arial"/>
            </a:endParaRPr>
          </a:p>
          <a:p>
            <a:pPr lvl="3" marL="956944" marR="37465" indent="-228600">
              <a:lnSpc>
                <a:spcPct val="108000"/>
              </a:lnSpc>
              <a:spcBef>
                <a:spcPts val="10"/>
              </a:spcBef>
              <a:buFont typeface="Courier New"/>
              <a:buChar char="o"/>
              <a:tabLst>
                <a:tab pos="956944" algn="l"/>
              </a:tabLst>
            </a:pPr>
            <a:r>
              <a:rPr dirty="0" sz="1000">
                <a:latin typeface="Arial"/>
                <a:cs typeface="Arial"/>
              </a:rPr>
              <a:t>Methods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removing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manner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allows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reused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(i.e.,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siding,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framing,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flooring, </a:t>
            </a:r>
            <a:r>
              <a:rPr dirty="0" sz="1000">
                <a:latin typeface="Arial"/>
                <a:cs typeface="Arial"/>
              </a:rPr>
              <a:t>windows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&amp;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doors,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porch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elements,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fixtures)</a:t>
            </a:r>
            <a:endParaRPr sz="1000">
              <a:latin typeface="Arial"/>
              <a:cs typeface="Arial"/>
            </a:endParaRPr>
          </a:p>
          <a:p>
            <a:pPr lvl="3" marL="956944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956944" algn="l"/>
              </a:tabLst>
            </a:pPr>
            <a:r>
              <a:rPr dirty="0" sz="1000">
                <a:latin typeface="Arial"/>
                <a:cs typeface="Arial"/>
              </a:rPr>
              <a:t>Site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preparation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storage/organization;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lvl="3" marL="956944" indent="-22860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956944" algn="l"/>
              </a:tabLst>
            </a:pPr>
            <a:r>
              <a:rPr dirty="0" sz="1000">
                <a:latin typeface="Arial"/>
                <a:cs typeface="Arial"/>
              </a:rPr>
              <a:t>Introduction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business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operations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salvage.</a:t>
            </a:r>
            <a:endParaRPr sz="1000">
              <a:latin typeface="Arial"/>
              <a:cs typeface="Arial"/>
            </a:endParaRPr>
          </a:p>
          <a:p>
            <a:pPr algn="just" marL="499745" marR="35560">
              <a:lnSpc>
                <a:spcPct val="108300"/>
              </a:lnSpc>
              <a:spcBef>
                <a:spcPts val="595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County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 San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Mateo Office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Sustainability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 offers free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 trainings from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 </a:t>
            </a:r>
            <a:r>
              <a:rPr dirty="0" sz="1000" spc="-10">
                <a:latin typeface="Arial"/>
                <a:cs typeface="Arial"/>
              </a:rPr>
              <a:t>ReUse </a:t>
            </a:r>
            <a:r>
              <a:rPr dirty="0" sz="1000">
                <a:latin typeface="Arial"/>
                <a:cs typeface="Arial"/>
              </a:rPr>
              <a:t>Institute.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Participants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graduate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receive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certificates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 are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eligible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listed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company’s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database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available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workers.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training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12-day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course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ranging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from </a:t>
            </a:r>
            <a:r>
              <a:rPr dirty="0" sz="1000">
                <a:latin typeface="Arial"/>
                <a:cs typeface="Arial"/>
              </a:rPr>
              <a:t>classroom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instruction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field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training,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including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house.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County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developed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construction,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deconstruction,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demolition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guide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contains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information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related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deconstruction, </a:t>
            </a:r>
            <a:r>
              <a:rPr dirty="0" sz="1000">
                <a:latin typeface="Arial"/>
                <a:cs typeface="Arial"/>
              </a:rPr>
              <a:t>salvage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reuse,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recycling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requirements,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hazardous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universal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waste,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frequently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asked </a:t>
            </a:r>
            <a:r>
              <a:rPr dirty="0" sz="1000">
                <a:latin typeface="Arial"/>
                <a:cs typeface="Arial"/>
              </a:rPr>
              <a:t>questions,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list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haulers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sorting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facilities,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including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associated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acceptable</a:t>
            </a:r>
            <a:r>
              <a:rPr dirty="0" sz="1000" spc="-10">
                <a:latin typeface="Arial"/>
                <a:cs typeface="Arial"/>
              </a:rPr>
              <a:t> materials.</a:t>
            </a:r>
            <a:endParaRPr sz="1000">
              <a:latin typeface="Arial"/>
              <a:cs typeface="Arial"/>
            </a:endParaRPr>
          </a:p>
          <a:p>
            <a:pPr algn="just" marL="499745" marR="34925">
              <a:lnSpc>
                <a:spcPct val="108400"/>
              </a:lnSpc>
              <a:spcBef>
                <a:spcPts val="595"/>
              </a:spcBef>
            </a:pPr>
            <a:r>
              <a:rPr dirty="0" sz="1000">
                <a:latin typeface="Arial"/>
                <a:cs typeface="Arial"/>
              </a:rPr>
              <a:t>Build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Antonio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Green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hosts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annual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Solar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Fest,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community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festival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variety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engaging </a:t>
            </a:r>
            <a:r>
              <a:rPr dirty="0" sz="1000">
                <a:latin typeface="Arial"/>
                <a:cs typeface="Arial"/>
              </a:rPr>
              <a:t>educational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activities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focusing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energy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water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conservation,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solar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energy,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electric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vehicles,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city’s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resiliency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efforts.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November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2019,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Office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Historic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Preservation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(OHP)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hosted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booth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creative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upcycling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featured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family-</a:t>
            </a:r>
            <a:r>
              <a:rPr dirty="0" sz="1000">
                <a:latin typeface="Arial"/>
                <a:cs typeface="Arial"/>
              </a:rPr>
              <a:t>friendly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holiday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activity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creating </a:t>
            </a:r>
            <a:r>
              <a:rPr dirty="0" sz="1000">
                <a:latin typeface="Arial"/>
                <a:cs typeface="Arial"/>
              </a:rPr>
              <a:t>ornaments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salvaged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wood.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addition,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Sally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Salvaged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Turkey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pardoned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landfill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by </a:t>
            </a:r>
            <a:r>
              <a:rPr dirty="0" sz="1000" spc="-10">
                <a:latin typeface="Arial"/>
                <a:cs typeface="Arial"/>
              </a:rPr>
              <a:t>Mayor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Nirenberg.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Sally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created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from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salvaged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OHP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staff,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including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reclaimed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lumber, </a:t>
            </a:r>
            <a:r>
              <a:rPr dirty="0" sz="1000">
                <a:latin typeface="Arial"/>
                <a:cs typeface="Arial"/>
              </a:rPr>
              <a:t>door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handles,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knobs,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hinges.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Sally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became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mascot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opportunity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found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reclaimed </a:t>
            </a:r>
            <a:r>
              <a:rPr dirty="0" sz="1000">
                <a:latin typeface="Arial"/>
                <a:cs typeface="Arial"/>
              </a:rPr>
              <a:t>building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materials.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pardoning,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mayor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declaration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highlighting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City’s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recently </a:t>
            </a:r>
            <a:r>
              <a:rPr dirty="0" sz="1000">
                <a:latin typeface="Arial"/>
                <a:cs typeface="Arial"/>
              </a:rPr>
              <a:t>adopted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Climate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Action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Adaptation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well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City’s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ongoing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salvage initiative.</a:t>
            </a:r>
            <a:endParaRPr sz="1000">
              <a:latin typeface="Arial"/>
              <a:cs typeface="Arial"/>
            </a:endParaRPr>
          </a:p>
          <a:p>
            <a:pPr algn="just" marL="499745" marR="36830">
              <a:lnSpc>
                <a:spcPct val="108000"/>
              </a:lnSpc>
              <a:spcBef>
                <a:spcPts val="615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&amp;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County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Honolulu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offer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free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tours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(“Tour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Trash”)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educate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public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solid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waste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implementation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sustainable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practices.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Recycling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tour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scheduled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Fall </a:t>
            </a:r>
            <a:r>
              <a:rPr dirty="0" sz="1000">
                <a:latin typeface="Arial"/>
                <a:cs typeface="Arial"/>
              </a:rPr>
              <a:t>2023,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highlighting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companies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implementing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ways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create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less</a:t>
            </a:r>
            <a:r>
              <a:rPr dirty="0" sz="1000" spc="2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waste,</a:t>
            </a:r>
            <a:r>
              <a:rPr dirty="0" sz="1000" spc="2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reuse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900" spc="-50">
                <a:solidFill>
                  <a:srgbClr val="00347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3100" y="352145"/>
            <a:ext cx="27597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HAWAIʻI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ISWMP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UPDATE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–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C&amp;D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POTENTIAL</a:t>
            </a:r>
            <a:r>
              <a:rPr dirty="0" sz="800" spc="-3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8706D"/>
                </a:solidFill>
                <a:latin typeface="Arial"/>
                <a:cs typeface="Arial"/>
              </a:rPr>
              <a:t>SOLUTIONS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FILE:</a:t>
            </a:r>
            <a:r>
              <a:rPr dirty="0" sz="800" spc="-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8706D"/>
                </a:solidFill>
                <a:latin typeface="Arial"/>
                <a:cs typeface="Arial"/>
              </a:rPr>
              <a:t>197-2022-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0127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|</a:t>
            </a:r>
            <a:r>
              <a:rPr dirty="0" sz="800" spc="-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JANUARY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5,</a:t>
            </a:r>
            <a:r>
              <a:rPr dirty="0" sz="800" spc="-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2024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50">
                <a:solidFill>
                  <a:srgbClr val="78706D"/>
                </a:solidFill>
                <a:latin typeface="Arial"/>
                <a:cs typeface="Arial"/>
              </a:rPr>
              <a:t>|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67512" y="835152"/>
            <a:ext cx="6438900" cy="18415"/>
          </a:xfrm>
          <a:custGeom>
            <a:avLst/>
            <a:gdLst/>
            <a:ahLst/>
            <a:cxnLst/>
            <a:rect l="l" t="t" r="r" b="b"/>
            <a:pathLst>
              <a:path w="6438900" h="18415">
                <a:moveTo>
                  <a:pt x="6438645" y="0"/>
                </a:moveTo>
                <a:lnTo>
                  <a:pt x="0" y="0"/>
                </a:lnTo>
                <a:lnTo>
                  <a:pt x="0" y="18288"/>
                </a:lnTo>
                <a:lnTo>
                  <a:pt x="6438645" y="18288"/>
                </a:lnTo>
                <a:lnTo>
                  <a:pt x="6438645" y="0"/>
                </a:lnTo>
                <a:close/>
              </a:path>
            </a:pathLst>
          </a:custGeom>
          <a:solidFill>
            <a:srgbClr val="C4BB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73100" y="9558019"/>
            <a:ext cx="1993264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Hawaii</a:t>
            </a:r>
            <a:r>
              <a:rPr dirty="0" sz="500" spc="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ISWMP</a:t>
            </a:r>
            <a:r>
              <a:rPr dirty="0" sz="500" spc="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78706D"/>
                </a:solidFill>
                <a:latin typeface="Arial"/>
                <a:cs typeface="Arial"/>
              </a:rPr>
              <a:t>Update_C&amp;D_Potential</a:t>
            </a:r>
            <a:r>
              <a:rPr dirty="0" sz="500" spc="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Solutions</a:t>
            </a:r>
            <a:r>
              <a:rPr dirty="0" sz="500" spc="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78706D"/>
                </a:solidFill>
                <a:latin typeface="Arial"/>
                <a:cs typeface="Arial"/>
              </a:rPr>
              <a:t>Memo_010524.docx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263069" y="9418882"/>
            <a:ext cx="822325" cy="215265"/>
            <a:chOff x="6263069" y="9418882"/>
            <a:chExt cx="822325" cy="21526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3069" y="9418882"/>
              <a:ext cx="214327" cy="21491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513195" y="9473958"/>
              <a:ext cx="572135" cy="59055"/>
            </a:xfrm>
            <a:custGeom>
              <a:avLst/>
              <a:gdLst/>
              <a:ahLst/>
              <a:cxnLst/>
              <a:rect l="l" t="t" r="r" b="b"/>
              <a:pathLst>
                <a:path w="572134" h="59054">
                  <a:moveTo>
                    <a:pt x="55600" y="533"/>
                  </a:moveTo>
                  <a:lnTo>
                    <a:pt x="0" y="533"/>
                  </a:lnTo>
                  <a:lnTo>
                    <a:pt x="0" y="11226"/>
                  </a:lnTo>
                  <a:lnTo>
                    <a:pt x="20853" y="11226"/>
                  </a:lnTo>
                  <a:lnTo>
                    <a:pt x="20853" y="58267"/>
                  </a:lnTo>
                  <a:lnTo>
                    <a:pt x="35280" y="58267"/>
                  </a:lnTo>
                  <a:lnTo>
                    <a:pt x="35280" y="11226"/>
                  </a:lnTo>
                  <a:lnTo>
                    <a:pt x="55600" y="11226"/>
                  </a:lnTo>
                  <a:lnTo>
                    <a:pt x="55600" y="533"/>
                  </a:lnTo>
                  <a:close/>
                </a:path>
                <a:path w="572134" h="59054">
                  <a:moveTo>
                    <a:pt x="107962" y="47574"/>
                  </a:moveTo>
                  <a:lnTo>
                    <a:pt x="79641" y="47574"/>
                  </a:lnTo>
                  <a:lnTo>
                    <a:pt x="79641" y="33680"/>
                  </a:lnTo>
                  <a:lnTo>
                    <a:pt x="105829" y="33680"/>
                  </a:lnTo>
                  <a:lnTo>
                    <a:pt x="105829" y="23520"/>
                  </a:lnTo>
                  <a:lnTo>
                    <a:pt x="79641" y="23520"/>
                  </a:lnTo>
                  <a:lnTo>
                    <a:pt x="79641" y="11226"/>
                  </a:lnTo>
                  <a:lnTo>
                    <a:pt x="106895" y="11226"/>
                  </a:lnTo>
                  <a:lnTo>
                    <a:pt x="106895" y="533"/>
                  </a:lnTo>
                  <a:lnTo>
                    <a:pt x="65214" y="533"/>
                  </a:lnTo>
                  <a:lnTo>
                    <a:pt x="65214" y="58267"/>
                  </a:lnTo>
                  <a:lnTo>
                    <a:pt x="107962" y="58267"/>
                  </a:lnTo>
                  <a:lnTo>
                    <a:pt x="107962" y="47574"/>
                  </a:lnTo>
                  <a:close/>
                </a:path>
                <a:path w="572134" h="59054">
                  <a:moveTo>
                    <a:pt x="172631" y="533"/>
                  </a:moveTo>
                  <a:lnTo>
                    <a:pt x="116509" y="533"/>
                  </a:lnTo>
                  <a:lnTo>
                    <a:pt x="116509" y="11226"/>
                  </a:lnTo>
                  <a:lnTo>
                    <a:pt x="137363" y="11226"/>
                  </a:lnTo>
                  <a:lnTo>
                    <a:pt x="137363" y="58267"/>
                  </a:lnTo>
                  <a:lnTo>
                    <a:pt x="151790" y="58267"/>
                  </a:lnTo>
                  <a:lnTo>
                    <a:pt x="151790" y="11226"/>
                  </a:lnTo>
                  <a:lnTo>
                    <a:pt x="172631" y="11226"/>
                  </a:lnTo>
                  <a:lnTo>
                    <a:pt x="172631" y="533"/>
                  </a:lnTo>
                  <a:close/>
                </a:path>
                <a:path w="572134" h="59054">
                  <a:moveTo>
                    <a:pt x="232498" y="58267"/>
                  </a:moveTo>
                  <a:lnTo>
                    <a:pt x="216458" y="31534"/>
                  </a:lnTo>
                  <a:lnTo>
                    <a:pt x="223405" y="28333"/>
                  </a:lnTo>
                  <a:lnTo>
                    <a:pt x="225907" y="24587"/>
                  </a:lnTo>
                  <a:lnTo>
                    <a:pt x="226618" y="23520"/>
                  </a:lnTo>
                  <a:lnTo>
                    <a:pt x="226618" y="11226"/>
                  </a:lnTo>
                  <a:lnTo>
                    <a:pt x="226618" y="8547"/>
                  </a:lnTo>
                  <a:lnTo>
                    <a:pt x="219671" y="533"/>
                  </a:lnTo>
                  <a:lnTo>
                    <a:pt x="211645" y="533"/>
                  </a:lnTo>
                  <a:lnTo>
                    <a:pt x="211645" y="13360"/>
                  </a:lnTo>
                  <a:lnTo>
                    <a:pt x="211645" y="22453"/>
                  </a:lnTo>
                  <a:lnTo>
                    <a:pt x="207911" y="24587"/>
                  </a:lnTo>
                  <a:lnTo>
                    <a:pt x="196151" y="24587"/>
                  </a:lnTo>
                  <a:lnTo>
                    <a:pt x="196151" y="11226"/>
                  </a:lnTo>
                  <a:lnTo>
                    <a:pt x="208978" y="11226"/>
                  </a:lnTo>
                  <a:lnTo>
                    <a:pt x="211645" y="13360"/>
                  </a:lnTo>
                  <a:lnTo>
                    <a:pt x="211645" y="533"/>
                  </a:lnTo>
                  <a:lnTo>
                    <a:pt x="182257" y="533"/>
                  </a:lnTo>
                  <a:lnTo>
                    <a:pt x="182257" y="58267"/>
                  </a:lnTo>
                  <a:lnTo>
                    <a:pt x="196151" y="58267"/>
                  </a:lnTo>
                  <a:lnTo>
                    <a:pt x="196151" y="34747"/>
                  </a:lnTo>
                  <a:lnTo>
                    <a:pt x="200431" y="34747"/>
                  </a:lnTo>
                  <a:lnTo>
                    <a:pt x="205498" y="36690"/>
                  </a:lnTo>
                  <a:lnTo>
                    <a:pt x="209245" y="41897"/>
                  </a:lnTo>
                  <a:lnTo>
                    <a:pt x="212610" y="49403"/>
                  </a:lnTo>
                  <a:lnTo>
                    <a:pt x="216458" y="58267"/>
                  </a:lnTo>
                  <a:lnTo>
                    <a:pt x="232498" y="58267"/>
                  </a:lnTo>
                  <a:close/>
                </a:path>
                <a:path w="572134" h="59054">
                  <a:moveTo>
                    <a:pt x="304660" y="58267"/>
                  </a:moveTo>
                  <a:lnTo>
                    <a:pt x="299770" y="47040"/>
                  </a:lnTo>
                  <a:lnTo>
                    <a:pt x="295351" y="36880"/>
                  </a:lnTo>
                  <a:lnTo>
                    <a:pt x="285572" y="14427"/>
                  </a:lnTo>
                  <a:lnTo>
                    <a:pt x="280606" y="3022"/>
                  </a:lnTo>
                  <a:lnTo>
                    <a:pt x="280606" y="36880"/>
                  </a:lnTo>
                  <a:lnTo>
                    <a:pt x="262966" y="36880"/>
                  </a:lnTo>
                  <a:lnTo>
                    <a:pt x="271513" y="14427"/>
                  </a:lnTo>
                  <a:lnTo>
                    <a:pt x="280606" y="36880"/>
                  </a:lnTo>
                  <a:lnTo>
                    <a:pt x="280606" y="3022"/>
                  </a:lnTo>
                  <a:lnTo>
                    <a:pt x="279527" y="533"/>
                  </a:lnTo>
                  <a:lnTo>
                    <a:pt x="262966" y="533"/>
                  </a:lnTo>
                  <a:lnTo>
                    <a:pt x="239445" y="58267"/>
                  </a:lnTo>
                  <a:lnTo>
                    <a:pt x="254939" y="58267"/>
                  </a:lnTo>
                  <a:lnTo>
                    <a:pt x="259219" y="47040"/>
                  </a:lnTo>
                  <a:lnTo>
                    <a:pt x="284886" y="47040"/>
                  </a:lnTo>
                  <a:lnTo>
                    <a:pt x="289687" y="58267"/>
                  </a:lnTo>
                  <a:lnTo>
                    <a:pt x="304660" y="58267"/>
                  </a:lnTo>
                  <a:close/>
                </a:path>
                <a:path w="572134" h="59054">
                  <a:moveTo>
                    <a:pt x="389636" y="533"/>
                  </a:moveTo>
                  <a:lnTo>
                    <a:pt x="333514" y="533"/>
                  </a:lnTo>
                  <a:lnTo>
                    <a:pt x="333514" y="11226"/>
                  </a:lnTo>
                  <a:lnTo>
                    <a:pt x="354355" y="11226"/>
                  </a:lnTo>
                  <a:lnTo>
                    <a:pt x="354355" y="58267"/>
                  </a:lnTo>
                  <a:lnTo>
                    <a:pt x="368782" y="58267"/>
                  </a:lnTo>
                  <a:lnTo>
                    <a:pt x="368782" y="11226"/>
                  </a:lnTo>
                  <a:lnTo>
                    <a:pt x="389636" y="11226"/>
                  </a:lnTo>
                  <a:lnTo>
                    <a:pt x="389636" y="533"/>
                  </a:lnTo>
                  <a:close/>
                </a:path>
                <a:path w="572134" h="59054">
                  <a:moveTo>
                    <a:pt x="441477" y="47574"/>
                  </a:moveTo>
                  <a:lnTo>
                    <a:pt x="413156" y="47574"/>
                  </a:lnTo>
                  <a:lnTo>
                    <a:pt x="413156" y="33680"/>
                  </a:lnTo>
                  <a:lnTo>
                    <a:pt x="439343" y="33680"/>
                  </a:lnTo>
                  <a:lnTo>
                    <a:pt x="439343" y="23520"/>
                  </a:lnTo>
                  <a:lnTo>
                    <a:pt x="413156" y="23520"/>
                  </a:lnTo>
                  <a:lnTo>
                    <a:pt x="413156" y="11226"/>
                  </a:lnTo>
                  <a:lnTo>
                    <a:pt x="440931" y="11226"/>
                  </a:lnTo>
                  <a:lnTo>
                    <a:pt x="440931" y="533"/>
                  </a:lnTo>
                  <a:lnTo>
                    <a:pt x="399249" y="533"/>
                  </a:lnTo>
                  <a:lnTo>
                    <a:pt x="399249" y="58267"/>
                  </a:lnTo>
                  <a:lnTo>
                    <a:pt x="441477" y="58267"/>
                  </a:lnTo>
                  <a:lnTo>
                    <a:pt x="441477" y="47574"/>
                  </a:lnTo>
                  <a:close/>
                </a:path>
                <a:path w="572134" h="59054">
                  <a:moveTo>
                    <a:pt x="505079" y="40627"/>
                  </a:moveTo>
                  <a:lnTo>
                    <a:pt x="496531" y="44907"/>
                  </a:lnTo>
                  <a:lnTo>
                    <a:pt x="491718" y="47040"/>
                  </a:lnTo>
                  <a:lnTo>
                    <a:pt x="484225" y="47040"/>
                  </a:lnTo>
                  <a:lnTo>
                    <a:pt x="476097" y="45720"/>
                  </a:lnTo>
                  <a:lnTo>
                    <a:pt x="469684" y="42037"/>
                  </a:lnTo>
                  <a:lnTo>
                    <a:pt x="465455" y="36449"/>
                  </a:lnTo>
                  <a:lnTo>
                    <a:pt x="463931" y="29400"/>
                  </a:lnTo>
                  <a:lnTo>
                    <a:pt x="465455" y="22440"/>
                  </a:lnTo>
                  <a:lnTo>
                    <a:pt x="469684" y="17043"/>
                  </a:lnTo>
                  <a:lnTo>
                    <a:pt x="476097" y="13538"/>
                  </a:lnTo>
                  <a:lnTo>
                    <a:pt x="484225" y="12293"/>
                  </a:lnTo>
                  <a:lnTo>
                    <a:pt x="491718" y="12293"/>
                  </a:lnTo>
                  <a:lnTo>
                    <a:pt x="498132" y="14427"/>
                  </a:lnTo>
                  <a:lnTo>
                    <a:pt x="504012" y="18173"/>
                  </a:lnTo>
                  <a:lnTo>
                    <a:pt x="504012" y="12293"/>
                  </a:lnTo>
                  <a:lnTo>
                    <a:pt x="504012" y="5346"/>
                  </a:lnTo>
                  <a:lnTo>
                    <a:pt x="498665" y="1600"/>
                  </a:lnTo>
                  <a:lnTo>
                    <a:pt x="491718" y="0"/>
                  </a:lnTo>
                  <a:lnTo>
                    <a:pt x="483704" y="0"/>
                  </a:lnTo>
                  <a:lnTo>
                    <a:pt x="469036" y="2501"/>
                  </a:lnTo>
                  <a:lnTo>
                    <a:pt x="458114" y="9156"/>
                  </a:lnTo>
                  <a:lnTo>
                    <a:pt x="451307" y="18719"/>
                  </a:lnTo>
                  <a:lnTo>
                    <a:pt x="448957" y="29933"/>
                  </a:lnTo>
                  <a:lnTo>
                    <a:pt x="451065" y="40538"/>
                  </a:lnTo>
                  <a:lnTo>
                    <a:pt x="457377" y="49784"/>
                  </a:lnTo>
                  <a:lnTo>
                    <a:pt x="467906" y="56324"/>
                  </a:lnTo>
                  <a:lnTo>
                    <a:pt x="482638" y="58801"/>
                  </a:lnTo>
                  <a:lnTo>
                    <a:pt x="490651" y="58801"/>
                  </a:lnTo>
                  <a:lnTo>
                    <a:pt x="497078" y="57200"/>
                  </a:lnTo>
                  <a:lnTo>
                    <a:pt x="505079" y="53454"/>
                  </a:lnTo>
                  <a:lnTo>
                    <a:pt x="505079" y="47040"/>
                  </a:lnTo>
                  <a:lnTo>
                    <a:pt x="505079" y="40627"/>
                  </a:lnTo>
                  <a:close/>
                </a:path>
                <a:path w="572134" h="59054">
                  <a:moveTo>
                    <a:pt x="571893" y="533"/>
                  </a:moveTo>
                  <a:lnTo>
                    <a:pt x="557466" y="533"/>
                  </a:lnTo>
                  <a:lnTo>
                    <a:pt x="557466" y="24053"/>
                  </a:lnTo>
                  <a:lnTo>
                    <a:pt x="528599" y="24053"/>
                  </a:lnTo>
                  <a:lnTo>
                    <a:pt x="528599" y="533"/>
                  </a:lnTo>
                  <a:lnTo>
                    <a:pt x="514692" y="533"/>
                  </a:lnTo>
                  <a:lnTo>
                    <a:pt x="514692" y="58267"/>
                  </a:lnTo>
                  <a:lnTo>
                    <a:pt x="528599" y="58267"/>
                  </a:lnTo>
                  <a:lnTo>
                    <a:pt x="528599" y="34747"/>
                  </a:lnTo>
                  <a:lnTo>
                    <a:pt x="557466" y="34747"/>
                  </a:lnTo>
                  <a:lnTo>
                    <a:pt x="557466" y="58267"/>
                  </a:lnTo>
                  <a:lnTo>
                    <a:pt x="571893" y="58267"/>
                  </a:lnTo>
                  <a:lnTo>
                    <a:pt x="571893" y="533"/>
                  </a:lnTo>
                  <a:close/>
                </a:path>
              </a:pathLst>
            </a:custGeom>
            <a:solidFill>
              <a:srgbClr val="0046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902004" y="1032408"/>
            <a:ext cx="6198870" cy="8408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41300" marR="5715">
              <a:lnSpc>
                <a:spcPct val="1083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debris,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create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reusable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industry.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Reuse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Tour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scheduled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for </a:t>
            </a:r>
            <a:r>
              <a:rPr dirty="0" sz="1000">
                <a:latin typeface="Arial"/>
                <a:cs typeface="Arial"/>
              </a:rPr>
              <a:t>Fall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featuring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organizations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reduce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source,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including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businesses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deconstruct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accept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tools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refurbishing,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reusing,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selling.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Although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both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tours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were </a:t>
            </a:r>
            <a:r>
              <a:rPr dirty="0" sz="1000">
                <a:latin typeface="Arial"/>
                <a:cs typeface="Arial"/>
              </a:rPr>
              <a:t>canceled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Fall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opportunities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host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additional tours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future.</a:t>
            </a:r>
            <a:endParaRPr sz="1000">
              <a:latin typeface="Arial"/>
              <a:cs typeface="Arial"/>
            </a:endParaRPr>
          </a:p>
          <a:p>
            <a:pPr algn="just" marL="241300" marR="7620" indent="-228600">
              <a:lnSpc>
                <a:spcPct val="108500"/>
              </a:lnSpc>
              <a:spcBef>
                <a:spcPts val="59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000" b="1">
                <a:latin typeface="Arial"/>
                <a:cs typeface="Arial"/>
              </a:rPr>
              <a:t>Resource</a:t>
            </a:r>
            <a:r>
              <a:rPr dirty="0" sz="1000" spc="1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Reduction</a:t>
            </a:r>
            <a:r>
              <a:rPr dirty="0" sz="1000" spc="1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Alternatives</a:t>
            </a:r>
            <a:r>
              <a:rPr dirty="0" sz="1000" spc="1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–</a:t>
            </a:r>
            <a:r>
              <a:rPr dirty="0" sz="1000" spc="114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EPA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defines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“</a:t>
            </a:r>
            <a:r>
              <a:rPr dirty="0" sz="1000" i="1">
                <a:latin typeface="Arial"/>
                <a:cs typeface="Arial"/>
              </a:rPr>
              <a:t>the</a:t>
            </a:r>
            <a:r>
              <a:rPr dirty="0" sz="1000" spc="1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process</a:t>
            </a:r>
            <a:r>
              <a:rPr dirty="0" sz="1000" spc="1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of</a:t>
            </a:r>
            <a:r>
              <a:rPr dirty="0" sz="1000" spc="12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carefully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dismantling buildings</a:t>
            </a:r>
            <a:r>
              <a:rPr dirty="0" sz="1000" spc="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to salvage components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for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reuse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and recycling</a:t>
            </a:r>
            <a:r>
              <a:rPr dirty="0" sz="1000">
                <a:latin typeface="Arial"/>
                <a:cs typeface="Arial"/>
              </a:rPr>
              <a:t>.”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benefits, including:</a:t>
            </a:r>
            <a:endParaRPr sz="10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695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Maximized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recovery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materials.</a:t>
            </a:r>
            <a:endParaRPr sz="10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11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Conservation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finite, </a:t>
            </a:r>
            <a:r>
              <a:rPr dirty="0" sz="1000" spc="-10">
                <a:latin typeface="Arial"/>
                <a:cs typeface="Arial"/>
              </a:rPr>
              <a:t>old-</a:t>
            </a:r>
            <a:r>
              <a:rPr dirty="0" sz="1000">
                <a:latin typeface="Arial"/>
                <a:cs typeface="Arial"/>
              </a:rPr>
              <a:t>growth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forest</a:t>
            </a:r>
            <a:r>
              <a:rPr dirty="0" sz="1000" spc="-10">
                <a:latin typeface="Arial"/>
                <a:cs typeface="Arial"/>
              </a:rPr>
              <a:t> resources.</a:t>
            </a:r>
            <a:endParaRPr sz="1000">
              <a:latin typeface="Arial"/>
              <a:cs typeface="Arial"/>
            </a:endParaRPr>
          </a:p>
          <a:p>
            <a:pPr lvl="1" marL="697865" marR="5080" indent="-228600">
              <a:lnSpc>
                <a:spcPct val="108000"/>
              </a:lnSpc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Employment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job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training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opportunities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(i.e.,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manufacturing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jobs,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jobs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reprocess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salvaged materials).</a:t>
            </a:r>
            <a:endParaRPr sz="10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Diversion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demolition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debris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bound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disposal.</a:t>
            </a:r>
            <a:endParaRPr sz="10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Preservation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resources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through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reuse.</a:t>
            </a:r>
            <a:endParaRPr sz="1000">
              <a:latin typeface="Arial"/>
              <a:cs typeface="Arial"/>
            </a:endParaRPr>
          </a:p>
          <a:p>
            <a:pPr algn="just" marL="241300" marR="5715">
              <a:lnSpc>
                <a:spcPct val="109000"/>
              </a:lnSpc>
              <a:spcBef>
                <a:spcPts val="575"/>
              </a:spcBef>
            </a:pP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addition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prefabricated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modular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methods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reduce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waste, </a:t>
            </a:r>
            <a:r>
              <a:rPr dirty="0" sz="1000">
                <a:latin typeface="Arial"/>
                <a:cs typeface="Arial"/>
              </a:rPr>
              <a:t>energy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consumption,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time.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methods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often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involve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assembling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components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off-</a:t>
            </a:r>
            <a:r>
              <a:rPr dirty="0" sz="1000" spc="-20">
                <a:latin typeface="Arial"/>
                <a:cs typeface="Arial"/>
              </a:rPr>
              <a:t>site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minimizes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on-</a:t>
            </a:r>
            <a:r>
              <a:rPr dirty="0" sz="1000">
                <a:latin typeface="Arial"/>
                <a:cs typeface="Arial"/>
              </a:rPr>
              <a:t>site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disruption.</a:t>
            </a:r>
            <a:endParaRPr sz="1000">
              <a:latin typeface="Arial"/>
              <a:cs typeface="Arial"/>
            </a:endParaRPr>
          </a:p>
          <a:p>
            <a:pPr algn="just" marL="241300" marR="8890">
              <a:lnSpc>
                <a:spcPct val="108500"/>
              </a:lnSpc>
              <a:spcBef>
                <a:spcPts val="595"/>
              </a:spcBef>
            </a:pPr>
            <a:r>
              <a:rPr dirty="0" sz="1000">
                <a:latin typeface="Arial"/>
                <a:cs typeface="Arial"/>
              </a:rPr>
              <a:t>Bamboo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renewable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resource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grows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much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faster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traditional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hardwoods,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making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desirable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sustainable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architectural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design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construction.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Bamboo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suitable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improved </a:t>
            </a:r>
            <a:r>
              <a:rPr dirty="0" sz="1000">
                <a:latin typeface="Arial"/>
                <a:cs typeface="Arial"/>
              </a:rPr>
              <a:t>alternative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conventional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concrete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steel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high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strength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weight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ratio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carved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molded.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lightweight,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durable,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2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versatile,</a:t>
            </a:r>
            <a:r>
              <a:rPr dirty="0" sz="1000" spc="2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making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excellent</a:t>
            </a:r>
            <a:r>
              <a:rPr dirty="0" sz="1000" spc="3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alternative</a:t>
            </a:r>
            <a:r>
              <a:rPr dirty="0" sz="1000" spc="2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2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various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applications.</a:t>
            </a:r>
            <a:endParaRPr sz="1000">
              <a:latin typeface="Arial"/>
              <a:cs typeface="Arial"/>
            </a:endParaRPr>
          </a:p>
          <a:p>
            <a:pPr algn="just" marL="241300" marR="5080">
              <a:lnSpc>
                <a:spcPct val="108300"/>
              </a:lnSpc>
              <a:spcBef>
                <a:spcPts val="595"/>
              </a:spcBef>
            </a:pPr>
            <a:r>
              <a:rPr dirty="0" sz="1000" spc="-10">
                <a:latin typeface="Arial"/>
                <a:cs typeface="Arial"/>
              </a:rPr>
              <a:t>Green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roofs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another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alternative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conventional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roofing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materials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several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benefits,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including </a:t>
            </a:r>
            <a:r>
              <a:rPr dirty="0" sz="1000">
                <a:latin typeface="Arial"/>
                <a:cs typeface="Arial"/>
              </a:rPr>
              <a:t>reduced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temperatures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result,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reduced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energy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consumption</a:t>
            </a:r>
            <a:r>
              <a:rPr dirty="0" sz="1000" spc="1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lowering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demand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air- </a:t>
            </a:r>
            <a:r>
              <a:rPr dirty="0" sz="1000">
                <a:latin typeface="Arial"/>
                <a:cs typeface="Arial"/>
              </a:rPr>
              <a:t>conditioning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buildings.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Additional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benefits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green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roofs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offer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include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reduction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filtration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of </a:t>
            </a:r>
            <a:r>
              <a:rPr dirty="0" baseline="2777" sz="1500" spc="-15">
                <a:latin typeface="Arial"/>
                <a:cs typeface="Arial"/>
              </a:rPr>
              <a:t>stormwater</a:t>
            </a:r>
            <a:r>
              <a:rPr dirty="0" baseline="2777" sz="1500" spc="-37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runoff;</a:t>
            </a:r>
            <a:r>
              <a:rPr dirty="0" baseline="2777" sz="1500" spc="-22">
                <a:latin typeface="Arial"/>
                <a:cs typeface="Arial"/>
              </a:rPr>
              <a:t> </a:t>
            </a:r>
            <a:r>
              <a:rPr dirty="0" baseline="2777" sz="1500" spc="-15">
                <a:latin typeface="Arial"/>
                <a:cs typeface="Arial"/>
              </a:rPr>
              <a:t>absorption/filtration</a:t>
            </a:r>
            <a:r>
              <a:rPr dirty="0" baseline="2777" sz="1500" spc="-37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of</a:t>
            </a:r>
            <a:r>
              <a:rPr dirty="0" baseline="2777" sz="1500" spc="-30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CO</a:t>
            </a:r>
            <a:r>
              <a:rPr dirty="0" sz="650">
                <a:latin typeface="Arial"/>
                <a:cs typeface="Arial"/>
              </a:rPr>
              <a:t>2</a:t>
            </a:r>
            <a:r>
              <a:rPr dirty="0" sz="650" spc="85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and</a:t>
            </a:r>
            <a:r>
              <a:rPr dirty="0" baseline="2777" sz="1500" spc="-22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pollutants,</a:t>
            </a:r>
            <a:r>
              <a:rPr dirty="0" baseline="2777" sz="1500" spc="-15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and</a:t>
            </a:r>
            <a:r>
              <a:rPr dirty="0" baseline="2777" sz="1500" spc="-22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in</a:t>
            </a:r>
            <a:r>
              <a:rPr dirty="0" baseline="2777" sz="1500" spc="-37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some</a:t>
            </a:r>
            <a:r>
              <a:rPr dirty="0" baseline="2777" sz="1500" spc="-44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cases,</a:t>
            </a:r>
            <a:r>
              <a:rPr dirty="0" baseline="2777" sz="1500" spc="-15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can</a:t>
            </a:r>
            <a:r>
              <a:rPr dirty="0" baseline="2777" sz="1500" spc="-30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serve</a:t>
            </a:r>
            <a:r>
              <a:rPr dirty="0" baseline="2777" sz="1500" spc="-37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as</a:t>
            </a:r>
            <a:r>
              <a:rPr dirty="0" baseline="2777" sz="1500" spc="-30">
                <a:latin typeface="Arial"/>
                <a:cs typeface="Arial"/>
              </a:rPr>
              <a:t> </a:t>
            </a:r>
            <a:r>
              <a:rPr dirty="0" baseline="2777" sz="1500" spc="-15">
                <a:latin typeface="Arial"/>
                <a:cs typeface="Arial"/>
              </a:rPr>
              <a:t>recreational </a:t>
            </a:r>
            <a:r>
              <a:rPr dirty="0" sz="1000">
                <a:latin typeface="Arial"/>
                <a:cs typeface="Arial"/>
              </a:rPr>
              <a:t>green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space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community.</a:t>
            </a:r>
            <a:endParaRPr sz="1000">
              <a:latin typeface="Arial"/>
              <a:cs typeface="Arial"/>
            </a:endParaRPr>
          </a:p>
          <a:p>
            <a:pPr algn="just" marL="241300" marR="5080">
              <a:lnSpc>
                <a:spcPct val="108300"/>
              </a:lnSpc>
              <a:spcBef>
                <a:spcPts val="610"/>
              </a:spcBef>
            </a:pPr>
            <a:r>
              <a:rPr dirty="0" sz="1000">
                <a:latin typeface="Arial"/>
                <a:cs typeface="Arial"/>
              </a:rPr>
              <a:t>Hempcrete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consists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hemp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shives,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aggregate,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water,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type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binder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non-load-bearing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walls,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insulators,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finishing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plasters,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blocks.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Hempcrete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supported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frame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does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requisite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strength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constructing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foundation.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low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mechanical </a:t>
            </a:r>
            <a:r>
              <a:rPr dirty="0" sz="1000">
                <a:latin typeface="Arial"/>
                <a:cs typeface="Arial"/>
              </a:rPr>
              <a:t>properties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low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thermal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conductivity,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making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ideal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insulation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material.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Hempcrete's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low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density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make it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suitable for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 in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earthquake-prone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areas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resistant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cracking under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movement. </a:t>
            </a:r>
            <a:r>
              <a:rPr dirty="0" sz="1000">
                <a:latin typeface="Arial"/>
                <a:cs typeface="Arial"/>
              </a:rPr>
              <a:t>Although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hempcrete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known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strength,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high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vapor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permeability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allows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better </a:t>
            </a:r>
            <a:r>
              <a:rPr dirty="0" baseline="2777" sz="1500">
                <a:latin typeface="Arial"/>
                <a:cs typeface="Arial"/>
              </a:rPr>
              <a:t>control</a:t>
            </a:r>
            <a:r>
              <a:rPr dirty="0" baseline="2777" sz="1500" spc="-52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of</a:t>
            </a:r>
            <a:r>
              <a:rPr dirty="0" baseline="2777" sz="1500" spc="-44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temperature</a:t>
            </a:r>
            <a:r>
              <a:rPr dirty="0" baseline="2777" sz="1500" spc="-37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in</a:t>
            </a:r>
            <a:r>
              <a:rPr dirty="0" baseline="2777" sz="1500" spc="-22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buildings.</a:t>
            </a:r>
            <a:r>
              <a:rPr dirty="0" baseline="2777" sz="1500" spc="-60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Hempcrete</a:t>
            </a:r>
            <a:r>
              <a:rPr dirty="0" baseline="2777" sz="1500" spc="-60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also</a:t>
            </a:r>
            <a:r>
              <a:rPr dirty="0" baseline="2777" sz="1500" spc="-30">
                <a:latin typeface="Arial"/>
                <a:cs typeface="Arial"/>
              </a:rPr>
              <a:t> </a:t>
            </a:r>
            <a:r>
              <a:rPr dirty="0" baseline="2777" sz="1500" spc="-15">
                <a:latin typeface="Arial"/>
                <a:cs typeface="Arial"/>
              </a:rPr>
              <a:t>continually</a:t>
            </a:r>
            <a:r>
              <a:rPr dirty="0" baseline="2777" sz="1500" spc="-52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stores</a:t>
            </a:r>
            <a:r>
              <a:rPr dirty="0" baseline="2777" sz="1500" spc="-30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CO</a:t>
            </a:r>
            <a:r>
              <a:rPr dirty="0" sz="650">
                <a:latin typeface="Arial"/>
                <a:cs typeface="Arial"/>
              </a:rPr>
              <a:t>2</a:t>
            </a:r>
            <a:r>
              <a:rPr dirty="0" sz="650" spc="60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throughout</a:t>
            </a:r>
            <a:r>
              <a:rPr dirty="0" baseline="2777" sz="1500" spc="-37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its</a:t>
            </a:r>
            <a:r>
              <a:rPr dirty="0" baseline="2777" sz="1500" spc="-30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lifecycle,</a:t>
            </a:r>
            <a:r>
              <a:rPr dirty="0" baseline="2777" sz="1500" spc="-52">
                <a:latin typeface="Arial"/>
                <a:cs typeface="Arial"/>
              </a:rPr>
              <a:t> </a:t>
            </a:r>
            <a:r>
              <a:rPr dirty="0" baseline="2777" sz="1500" spc="-15">
                <a:latin typeface="Arial"/>
                <a:cs typeface="Arial"/>
              </a:rPr>
              <a:t>creating </a:t>
            </a:r>
            <a:r>
              <a:rPr dirty="0" sz="1000">
                <a:latin typeface="Arial"/>
                <a:cs typeface="Arial"/>
              </a:rPr>
              <a:t>environmental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benefits.</a:t>
            </a:r>
            <a:endParaRPr sz="1000">
              <a:latin typeface="Arial"/>
              <a:cs typeface="Arial"/>
            </a:endParaRPr>
          </a:p>
          <a:p>
            <a:pPr algn="just" marL="241300" marR="5715">
              <a:lnSpc>
                <a:spcPct val="108600"/>
              </a:lnSpc>
              <a:spcBef>
                <a:spcPts val="595"/>
              </a:spcBef>
            </a:pPr>
            <a:r>
              <a:rPr dirty="0" sz="1000">
                <a:latin typeface="Arial"/>
                <a:cs typeface="Arial"/>
              </a:rPr>
              <a:t>Cork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renewable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resource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harvested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bark 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cork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oak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trees,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naturally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regenerate </a:t>
            </a:r>
            <a:r>
              <a:rPr dirty="0" sz="1000">
                <a:latin typeface="Arial"/>
                <a:cs typeface="Arial"/>
              </a:rPr>
              <a:t>after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harvesting.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insulation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flooring,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wall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coverings,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exterior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wall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cladding. </a:t>
            </a:r>
            <a:r>
              <a:rPr dirty="0" sz="1000">
                <a:latin typeface="Arial"/>
                <a:cs typeface="Arial"/>
              </a:rPr>
              <a:t>Cork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 extremely waterproof,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resistant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abrasion,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 acts as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fire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retardant.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internally, </a:t>
            </a:r>
            <a:r>
              <a:rPr dirty="0" sz="1000" spc="-25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cork regulates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humidity.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exterior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wall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cladding,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cork’s impermeability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protects buildings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against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elements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significantly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carbon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negative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material.</a:t>
            </a:r>
            <a:endParaRPr sz="1000">
              <a:latin typeface="Arial"/>
              <a:cs typeface="Arial"/>
            </a:endParaRPr>
          </a:p>
          <a:p>
            <a:pPr algn="just" marL="241300" marR="5715">
              <a:lnSpc>
                <a:spcPct val="1085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Mycelium,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root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structure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fungi,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used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replace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materials.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Mycelium-based </a:t>
            </a:r>
            <a:r>
              <a:rPr dirty="0" sz="1000">
                <a:latin typeface="Arial"/>
                <a:cs typeface="Arial"/>
              </a:rPr>
              <a:t>products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create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biodegradable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lightweight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flooring,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wall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covering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panels,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 spc="-10">
                <a:latin typeface="Arial"/>
                <a:cs typeface="Arial"/>
              </a:rPr>
              <a:t>insulation.</a:t>
            </a:r>
            <a:endParaRPr sz="1000">
              <a:latin typeface="Arial"/>
              <a:cs typeface="Arial"/>
            </a:endParaRPr>
          </a:p>
          <a:p>
            <a:pPr algn="just" marL="241300" marR="5715">
              <a:lnSpc>
                <a:spcPct val="108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Rammed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earth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involves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compression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natural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raw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earth,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chalk,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lime,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gravel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create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durable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walls.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high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thermal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mass,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allowing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heat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absorption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storage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Arial"/>
              <a:cs typeface="Arial"/>
            </a:endParaRPr>
          </a:p>
          <a:p>
            <a:pPr algn="ctr" marR="220979">
              <a:lnSpc>
                <a:spcPct val="100000"/>
              </a:lnSpc>
            </a:pPr>
            <a:r>
              <a:rPr dirty="0" sz="900" spc="-50">
                <a:solidFill>
                  <a:srgbClr val="00347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42257" y="352145"/>
            <a:ext cx="27590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4545" marR="5080" indent="-7924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HAWAIʻI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ISWMP</a:t>
            </a:r>
            <a:r>
              <a:rPr dirty="0" sz="800" spc="-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UPDATE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–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C&amp;D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POTENTIAL</a:t>
            </a:r>
            <a:r>
              <a:rPr dirty="0" sz="800" spc="-4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8706D"/>
                </a:solidFill>
                <a:latin typeface="Arial"/>
                <a:cs typeface="Arial"/>
              </a:rPr>
              <a:t>SOLUTIONS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FILE:</a:t>
            </a:r>
            <a:r>
              <a:rPr dirty="0" sz="800" spc="-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8706D"/>
                </a:solidFill>
                <a:latin typeface="Arial"/>
                <a:cs typeface="Arial"/>
              </a:rPr>
              <a:t>197-2022-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0127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|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JANUARY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5,</a:t>
            </a:r>
            <a:r>
              <a:rPr dirty="0" sz="800" spc="-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2024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50">
                <a:solidFill>
                  <a:srgbClr val="78706D"/>
                </a:solidFill>
                <a:latin typeface="Arial"/>
                <a:cs typeface="Arial"/>
              </a:rPr>
              <a:t>|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67512" y="835152"/>
            <a:ext cx="6438900" cy="18415"/>
          </a:xfrm>
          <a:custGeom>
            <a:avLst/>
            <a:gdLst/>
            <a:ahLst/>
            <a:cxnLst/>
            <a:rect l="l" t="t" r="r" b="b"/>
            <a:pathLst>
              <a:path w="6438900" h="18415">
                <a:moveTo>
                  <a:pt x="6438645" y="0"/>
                </a:moveTo>
                <a:lnTo>
                  <a:pt x="0" y="0"/>
                </a:lnTo>
                <a:lnTo>
                  <a:pt x="0" y="18288"/>
                </a:lnTo>
                <a:lnTo>
                  <a:pt x="6438645" y="18288"/>
                </a:lnTo>
                <a:lnTo>
                  <a:pt x="6438645" y="0"/>
                </a:lnTo>
                <a:close/>
              </a:path>
            </a:pathLst>
          </a:custGeom>
          <a:solidFill>
            <a:srgbClr val="C4BB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73100" y="9558019"/>
            <a:ext cx="1993264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Hawaii</a:t>
            </a:r>
            <a:r>
              <a:rPr dirty="0" sz="500" spc="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ISWMP</a:t>
            </a:r>
            <a:r>
              <a:rPr dirty="0" sz="500" spc="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78706D"/>
                </a:solidFill>
                <a:latin typeface="Arial"/>
                <a:cs typeface="Arial"/>
              </a:rPr>
              <a:t>Update_C&amp;D_Potential</a:t>
            </a:r>
            <a:r>
              <a:rPr dirty="0" sz="500" spc="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Solutions</a:t>
            </a:r>
            <a:r>
              <a:rPr dirty="0" sz="500" spc="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78706D"/>
                </a:solidFill>
                <a:latin typeface="Arial"/>
                <a:cs typeface="Arial"/>
              </a:rPr>
              <a:t>Memo_010524.docx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263069" y="9418882"/>
            <a:ext cx="822325" cy="215265"/>
            <a:chOff x="6263069" y="9418882"/>
            <a:chExt cx="822325" cy="21526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3069" y="9418882"/>
              <a:ext cx="214327" cy="21491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513195" y="9473958"/>
              <a:ext cx="572135" cy="59055"/>
            </a:xfrm>
            <a:custGeom>
              <a:avLst/>
              <a:gdLst/>
              <a:ahLst/>
              <a:cxnLst/>
              <a:rect l="l" t="t" r="r" b="b"/>
              <a:pathLst>
                <a:path w="572134" h="59054">
                  <a:moveTo>
                    <a:pt x="55600" y="533"/>
                  </a:moveTo>
                  <a:lnTo>
                    <a:pt x="0" y="533"/>
                  </a:lnTo>
                  <a:lnTo>
                    <a:pt x="0" y="11226"/>
                  </a:lnTo>
                  <a:lnTo>
                    <a:pt x="20853" y="11226"/>
                  </a:lnTo>
                  <a:lnTo>
                    <a:pt x="20853" y="58267"/>
                  </a:lnTo>
                  <a:lnTo>
                    <a:pt x="35280" y="58267"/>
                  </a:lnTo>
                  <a:lnTo>
                    <a:pt x="35280" y="11226"/>
                  </a:lnTo>
                  <a:lnTo>
                    <a:pt x="55600" y="11226"/>
                  </a:lnTo>
                  <a:lnTo>
                    <a:pt x="55600" y="533"/>
                  </a:lnTo>
                  <a:close/>
                </a:path>
                <a:path w="572134" h="59054">
                  <a:moveTo>
                    <a:pt x="107962" y="47574"/>
                  </a:moveTo>
                  <a:lnTo>
                    <a:pt x="79641" y="47574"/>
                  </a:lnTo>
                  <a:lnTo>
                    <a:pt x="79641" y="33680"/>
                  </a:lnTo>
                  <a:lnTo>
                    <a:pt x="105829" y="33680"/>
                  </a:lnTo>
                  <a:lnTo>
                    <a:pt x="105829" y="23520"/>
                  </a:lnTo>
                  <a:lnTo>
                    <a:pt x="79641" y="23520"/>
                  </a:lnTo>
                  <a:lnTo>
                    <a:pt x="79641" y="11226"/>
                  </a:lnTo>
                  <a:lnTo>
                    <a:pt x="106895" y="11226"/>
                  </a:lnTo>
                  <a:lnTo>
                    <a:pt x="106895" y="533"/>
                  </a:lnTo>
                  <a:lnTo>
                    <a:pt x="65214" y="533"/>
                  </a:lnTo>
                  <a:lnTo>
                    <a:pt x="65214" y="58267"/>
                  </a:lnTo>
                  <a:lnTo>
                    <a:pt x="107962" y="58267"/>
                  </a:lnTo>
                  <a:lnTo>
                    <a:pt x="107962" y="47574"/>
                  </a:lnTo>
                  <a:close/>
                </a:path>
                <a:path w="572134" h="59054">
                  <a:moveTo>
                    <a:pt x="172631" y="533"/>
                  </a:moveTo>
                  <a:lnTo>
                    <a:pt x="116509" y="533"/>
                  </a:lnTo>
                  <a:lnTo>
                    <a:pt x="116509" y="11226"/>
                  </a:lnTo>
                  <a:lnTo>
                    <a:pt x="137363" y="11226"/>
                  </a:lnTo>
                  <a:lnTo>
                    <a:pt x="137363" y="58267"/>
                  </a:lnTo>
                  <a:lnTo>
                    <a:pt x="151790" y="58267"/>
                  </a:lnTo>
                  <a:lnTo>
                    <a:pt x="151790" y="11226"/>
                  </a:lnTo>
                  <a:lnTo>
                    <a:pt x="172631" y="11226"/>
                  </a:lnTo>
                  <a:lnTo>
                    <a:pt x="172631" y="533"/>
                  </a:lnTo>
                  <a:close/>
                </a:path>
                <a:path w="572134" h="59054">
                  <a:moveTo>
                    <a:pt x="232498" y="58267"/>
                  </a:moveTo>
                  <a:lnTo>
                    <a:pt x="216458" y="31534"/>
                  </a:lnTo>
                  <a:lnTo>
                    <a:pt x="223405" y="28333"/>
                  </a:lnTo>
                  <a:lnTo>
                    <a:pt x="225907" y="24587"/>
                  </a:lnTo>
                  <a:lnTo>
                    <a:pt x="226618" y="23520"/>
                  </a:lnTo>
                  <a:lnTo>
                    <a:pt x="226618" y="11226"/>
                  </a:lnTo>
                  <a:lnTo>
                    <a:pt x="226618" y="8547"/>
                  </a:lnTo>
                  <a:lnTo>
                    <a:pt x="219671" y="533"/>
                  </a:lnTo>
                  <a:lnTo>
                    <a:pt x="211645" y="533"/>
                  </a:lnTo>
                  <a:lnTo>
                    <a:pt x="211645" y="13360"/>
                  </a:lnTo>
                  <a:lnTo>
                    <a:pt x="211645" y="22453"/>
                  </a:lnTo>
                  <a:lnTo>
                    <a:pt x="207911" y="24587"/>
                  </a:lnTo>
                  <a:lnTo>
                    <a:pt x="196151" y="24587"/>
                  </a:lnTo>
                  <a:lnTo>
                    <a:pt x="196151" y="11226"/>
                  </a:lnTo>
                  <a:lnTo>
                    <a:pt x="208978" y="11226"/>
                  </a:lnTo>
                  <a:lnTo>
                    <a:pt x="211645" y="13360"/>
                  </a:lnTo>
                  <a:lnTo>
                    <a:pt x="211645" y="533"/>
                  </a:lnTo>
                  <a:lnTo>
                    <a:pt x="182257" y="533"/>
                  </a:lnTo>
                  <a:lnTo>
                    <a:pt x="182257" y="58267"/>
                  </a:lnTo>
                  <a:lnTo>
                    <a:pt x="196151" y="58267"/>
                  </a:lnTo>
                  <a:lnTo>
                    <a:pt x="196151" y="34747"/>
                  </a:lnTo>
                  <a:lnTo>
                    <a:pt x="200431" y="34747"/>
                  </a:lnTo>
                  <a:lnTo>
                    <a:pt x="205498" y="36690"/>
                  </a:lnTo>
                  <a:lnTo>
                    <a:pt x="209245" y="41897"/>
                  </a:lnTo>
                  <a:lnTo>
                    <a:pt x="212610" y="49403"/>
                  </a:lnTo>
                  <a:lnTo>
                    <a:pt x="216458" y="58267"/>
                  </a:lnTo>
                  <a:lnTo>
                    <a:pt x="232498" y="58267"/>
                  </a:lnTo>
                  <a:close/>
                </a:path>
                <a:path w="572134" h="59054">
                  <a:moveTo>
                    <a:pt x="304660" y="58267"/>
                  </a:moveTo>
                  <a:lnTo>
                    <a:pt x="299770" y="47040"/>
                  </a:lnTo>
                  <a:lnTo>
                    <a:pt x="295351" y="36880"/>
                  </a:lnTo>
                  <a:lnTo>
                    <a:pt x="285572" y="14427"/>
                  </a:lnTo>
                  <a:lnTo>
                    <a:pt x="280606" y="3022"/>
                  </a:lnTo>
                  <a:lnTo>
                    <a:pt x="280606" y="36880"/>
                  </a:lnTo>
                  <a:lnTo>
                    <a:pt x="262966" y="36880"/>
                  </a:lnTo>
                  <a:lnTo>
                    <a:pt x="271513" y="14427"/>
                  </a:lnTo>
                  <a:lnTo>
                    <a:pt x="280606" y="36880"/>
                  </a:lnTo>
                  <a:lnTo>
                    <a:pt x="280606" y="3022"/>
                  </a:lnTo>
                  <a:lnTo>
                    <a:pt x="279527" y="533"/>
                  </a:lnTo>
                  <a:lnTo>
                    <a:pt x="262966" y="533"/>
                  </a:lnTo>
                  <a:lnTo>
                    <a:pt x="239445" y="58267"/>
                  </a:lnTo>
                  <a:lnTo>
                    <a:pt x="254939" y="58267"/>
                  </a:lnTo>
                  <a:lnTo>
                    <a:pt x="259219" y="47040"/>
                  </a:lnTo>
                  <a:lnTo>
                    <a:pt x="284886" y="47040"/>
                  </a:lnTo>
                  <a:lnTo>
                    <a:pt x="289687" y="58267"/>
                  </a:lnTo>
                  <a:lnTo>
                    <a:pt x="304660" y="58267"/>
                  </a:lnTo>
                  <a:close/>
                </a:path>
                <a:path w="572134" h="59054">
                  <a:moveTo>
                    <a:pt x="389636" y="533"/>
                  </a:moveTo>
                  <a:lnTo>
                    <a:pt x="333514" y="533"/>
                  </a:lnTo>
                  <a:lnTo>
                    <a:pt x="333514" y="11226"/>
                  </a:lnTo>
                  <a:lnTo>
                    <a:pt x="354355" y="11226"/>
                  </a:lnTo>
                  <a:lnTo>
                    <a:pt x="354355" y="58267"/>
                  </a:lnTo>
                  <a:lnTo>
                    <a:pt x="368782" y="58267"/>
                  </a:lnTo>
                  <a:lnTo>
                    <a:pt x="368782" y="11226"/>
                  </a:lnTo>
                  <a:lnTo>
                    <a:pt x="389636" y="11226"/>
                  </a:lnTo>
                  <a:lnTo>
                    <a:pt x="389636" y="533"/>
                  </a:lnTo>
                  <a:close/>
                </a:path>
                <a:path w="572134" h="59054">
                  <a:moveTo>
                    <a:pt x="441477" y="47574"/>
                  </a:moveTo>
                  <a:lnTo>
                    <a:pt x="413156" y="47574"/>
                  </a:lnTo>
                  <a:lnTo>
                    <a:pt x="413156" y="33680"/>
                  </a:lnTo>
                  <a:lnTo>
                    <a:pt x="439343" y="33680"/>
                  </a:lnTo>
                  <a:lnTo>
                    <a:pt x="439343" y="23520"/>
                  </a:lnTo>
                  <a:lnTo>
                    <a:pt x="413156" y="23520"/>
                  </a:lnTo>
                  <a:lnTo>
                    <a:pt x="413156" y="11226"/>
                  </a:lnTo>
                  <a:lnTo>
                    <a:pt x="440931" y="11226"/>
                  </a:lnTo>
                  <a:lnTo>
                    <a:pt x="440931" y="533"/>
                  </a:lnTo>
                  <a:lnTo>
                    <a:pt x="399249" y="533"/>
                  </a:lnTo>
                  <a:lnTo>
                    <a:pt x="399249" y="58267"/>
                  </a:lnTo>
                  <a:lnTo>
                    <a:pt x="441477" y="58267"/>
                  </a:lnTo>
                  <a:lnTo>
                    <a:pt x="441477" y="47574"/>
                  </a:lnTo>
                  <a:close/>
                </a:path>
                <a:path w="572134" h="59054">
                  <a:moveTo>
                    <a:pt x="505079" y="40627"/>
                  </a:moveTo>
                  <a:lnTo>
                    <a:pt x="496531" y="44907"/>
                  </a:lnTo>
                  <a:lnTo>
                    <a:pt x="491718" y="47040"/>
                  </a:lnTo>
                  <a:lnTo>
                    <a:pt x="484225" y="47040"/>
                  </a:lnTo>
                  <a:lnTo>
                    <a:pt x="476097" y="45720"/>
                  </a:lnTo>
                  <a:lnTo>
                    <a:pt x="469684" y="42037"/>
                  </a:lnTo>
                  <a:lnTo>
                    <a:pt x="465455" y="36449"/>
                  </a:lnTo>
                  <a:lnTo>
                    <a:pt x="463931" y="29400"/>
                  </a:lnTo>
                  <a:lnTo>
                    <a:pt x="465455" y="22440"/>
                  </a:lnTo>
                  <a:lnTo>
                    <a:pt x="469684" y="17043"/>
                  </a:lnTo>
                  <a:lnTo>
                    <a:pt x="476097" y="13538"/>
                  </a:lnTo>
                  <a:lnTo>
                    <a:pt x="484225" y="12293"/>
                  </a:lnTo>
                  <a:lnTo>
                    <a:pt x="491718" y="12293"/>
                  </a:lnTo>
                  <a:lnTo>
                    <a:pt x="498132" y="14427"/>
                  </a:lnTo>
                  <a:lnTo>
                    <a:pt x="504012" y="18173"/>
                  </a:lnTo>
                  <a:lnTo>
                    <a:pt x="504012" y="12293"/>
                  </a:lnTo>
                  <a:lnTo>
                    <a:pt x="504012" y="5346"/>
                  </a:lnTo>
                  <a:lnTo>
                    <a:pt x="498665" y="1600"/>
                  </a:lnTo>
                  <a:lnTo>
                    <a:pt x="491718" y="0"/>
                  </a:lnTo>
                  <a:lnTo>
                    <a:pt x="483704" y="0"/>
                  </a:lnTo>
                  <a:lnTo>
                    <a:pt x="469036" y="2501"/>
                  </a:lnTo>
                  <a:lnTo>
                    <a:pt x="458114" y="9156"/>
                  </a:lnTo>
                  <a:lnTo>
                    <a:pt x="451307" y="18719"/>
                  </a:lnTo>
                  <a:lnTo>
                    <a:pt x="448957" y="29933"/>
                  </a:lnTo>
                  <a:lnTo>
                    <a:pt x="451065" y="40538"/>
                  </a:lnTo>
                  <a:lnTo>
                    <a:pt x="457377" y="49784"/>
                  </a:lnTo>
                  <a:lnTo>
                    <a:pt x="467906" y="56324"/>
                  </a:lnTo>
                  <a:lnTo>
                    <a:pt x="482638" y="58801"/>
                  </a:lnTo>
                  <a:lnTo>
                    <a:pt x="490651" y="58801"/>
                  </a:lnTo>
                  <a:lnTo>
                    <a:pt x="497078" y="57200"/>
                  </a:lnTo>
                  <a:lnTo>
                    <a:pt x="505079" y="53454"/>
                  </a:lnTo>
                  <a:lnTo>
                    <a:pt x="505079" y="47040"/>
                  </a:lnTo>
                  <a:lnTo>
                    <a:pt x="505079" y="40627"/>
                  </a:lnTo>
                  <a:close/>
                </a:path>
                <a:path w="572134" h="59054">
                  <a:moveTo>
                    <a:pt x="571893" y="533"/>
                  </a:moveTo>
                  <a:lnTo>
                    <a:pt x="557466" y="533"/>
                  </a:lnTo>
                  <a:lnTo>
                    <a:pt x="557466" y="24053"/>
                  </a:lnTo>
                  <a:lnTo>
                    <a:pt x="528599" y="24053"/>
                  </a:lnTo>
                  <a:lnTo>
                    <a:pt x="528599" y="533"/>
                  </a:lnTo>
                  <a:lnTo>
                    <a:pt x="514692" y="533"/>
                  </a:lnTo>
                  <a:lnTo>
                    <a:pt x="514692" y="58267"/>
                  </a:lnTo>
                  <a:lnTo>
                    <a:pt x="528599" y="58267"/>
                  </a:lnTo>
                  <a:lnTo>
                    <a:pt x="528599" y="34747"/>
                  </a:lnTo>
                  <a:lnTo>
                    <a:pt x="557466" y="34747"/>
                  </a:lnTo>
                  <a:lnTo>
                    <a:pt x="557466" y="58267"/>
                  </a:lnTo>
                  <a:lnTo>
                    <a:pt x="571893" y="58267"/>
                  </a:lnTo>
                  <a:lnTo>
                    <a:pt x="571893" y="533"/>
                  </a:lnTo>
                  <a:close/>
                </a:path>
              </a:pathLst>
            </a:custGeom>
            <a:solidFill>
              <a:srgbClr val="0046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63904" y="1032408"/>
            <a:ext cx="6288405" cy="840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79400" marR="61594">
              <a:lnSpc>
                <a:spcPct val="108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making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efficient.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Additionally,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rammed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earth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highly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durable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resistant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moisture,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wind,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elements.</a:t>
            </a:r>
            <a:endParaRPr sz="1000">
              <a:latin typeface="Arial"/>
              <a:cs typeface="Arial"/>
            </a:endParaRPr>
          </a:p>
          <a:p>
            <a:pPr algn="just" marL="279400" marR="56515" indent="-228600">
              <a:lnSpc>
                <a:spcPct val="108200"/>
              </a:lnSpc>
              <a:spcBef>
                <a:spcPts val="610"/>
              </a:spcBef>
              <a:buFont typeface="Symbol"/>
              <a:buChar char=""/>
              <a:tabLst>
                <a:tab pos="279400" algn="l"/>
              </a:tabLst>
            </a:pPr>
            <a:r>
              <a:rPr dirty="0" sz="1000" b="1">
                <a:latin typeface="Arial"/>
                <a:cs typeface="Arial"/>
              </a:rPr>
              <a:t>Government</a:t>
            </a:r>
            <a:r>
              <a:rPr dirty="0" sz="1000" spc="6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Programs</a:t>
            </a:r>
            <a:r>
              <a:rPr dirty="0" sz="1000" spc="6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and</a:t>
            </a:r>
            <a:r>
              <a:rPr dirty="0" sz="1000" spc="6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Subsidies</a:t>
            </a:r>
            <a:r>
              <a:rPr dirty="0" sz="1000" spc="8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–</a:t>
            </a:r>
            <a:r>
              <a:rPr dirty="0" sz="1000" spc="55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EPA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recently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announced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availability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$100 </a:t>
            </a:r>
            <a:r>
              <a:rPr dirty="0" sz="1000">
                <a:latin typeface="Arial"/>
                <a:cs typeface="Arial"/>
              </a:rPr>
              <a:t>million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grant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funding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FY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2024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support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businesses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manufacture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to </a:t>
            </a:r>
            <a:r>
              <a:rPr dirty="0" sz="1000">
                <a:latin typeface="Arial"/>
                <a:cs typeface="Arial"/>
              </a:rPr>
              <a:t>develop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verify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Environmental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Declarations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(EPD),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well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states,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Indian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Tribes,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non- </a:t>
            </a:r>
            <a:r>
              <a:rPr dirty="0" sz="1000">
                <a:latin typeface="Arial"/>
                <a:cs typeface="Arial"/>
              </a:rPr>
              <a:t>profit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organizations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will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support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these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businesses.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seeks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improve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transparency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disclosure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embodied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greenhouse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gas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emissions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associated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products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facilitate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procurement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lower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embodied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carbon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the</a:t>
            </a:r>
            <a:endParaRPr sz="1000">
              <a:latin typeface="Arial"/>
              <a:cs typeface="Arial"/>
            </a:endParaRPr>
          </a:p>
          <a:p>
            <a:pPr algn="just" marL="2794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Arial"/>
                <a:cs typeface="Arial"/>
              </a:rPr>
              <a:t>U.S.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Funding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amounts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individual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grants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cooperative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agreements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anticipated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range </a:t>
            </a:r>
            <a:r>
              <a:rPr dirty="0" sz="1000" spc="-10">
                <a:latin typeface="Arial"/>
                <a:cs typeface="Arial"/>
              </a:rPr>
              <a:t>between</a:t>
            </a:r>
            <a:endParaRPr sz="1000">
              <a:latin typeface="Arial"/>
              <a:cs typeface="Arial"/>
            </a:endParaRPr>
          </a:p>
          <a:p>
            <a:pPr algn="just" marL="2794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$250,000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up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$10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million.</a:t>
            </a:r>
            <a:endParaRPr sz="1000">
              <a:latin typeface="Arial"/>
              <a:cs typeface="Arial"/>
            </a:endParaRPr>
          </a:p>
          <a:p>
            <a:pPr algn="just" marL="279400" marR="57150">
              <a:lnSpc>
                <a:spcPct val="108600"/>
              </a:lnSpc>
              <a:spcBef>
                <a:spcPts val="590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EPA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allocated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$275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million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funding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Solid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Waste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Infrastructure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Recycling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Grant </a:t>
            </a:r>
            <a:r>
              <a:rPr dirty="0" sz="1000">
                <a:latin typeface="Arial"/>
                <a:cs typeface="Arial"/>
              </a:rPr>
              <a:t>Program.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grant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provides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funding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towards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implementation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National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Recycling </a:t>
            </a:r>
            <a:r>
              <a:rPr dirty="0" sz="1000">
                <a:latin typeface="Arial"/>
                <a:cs typeface="Arial"/>
              </a:rPr>
              <a:t>Strategy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improve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post-consumer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infrastructure,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support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improvements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to </a:t>
            </a:r>
            <a:r>
              <a:rPr dirty="0" sz="1000">
                <a:latin typeface="Arial"/>
                <a:cs typeface="Arial"/>
              </a:rPr>
              <a:t>local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post-</a:t>
            </a:r>
            <a:r>
              <a:rPr dirty="0" sz="1000">
                <a:latin typeface="Arial"/>
                <a:cs typeface="Arial"/>
              </a:rPr>
              <a:t>consumer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recycling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support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management </a:t>
            </a:r>
            <a:r>
              <a:rPr dirty="0" sz="1000">
                <a:latin typeface="Arial"/>
                <a:cs typeface="Arial"/>
              </a:rPr>
              <a:t>authorities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making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improvements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systems.</a:t>
            </a:r>
            <a:endParaRPr sz="1000">
              <a:latin typeface="Arial"/>
              <a:cs typeface="Arial"/>
            </a:endParaRPr>
          </a:p>
          <a:p>
            <a:pPr algn="just" marL="279400" marR="56515">
              <a:lnSpc>
                <a:spcPct val="108300"/>
              </a:lnSpc>
              <a:spcBef>
                <a:spcPts val="595"/>
              </a:spcBef>
            </a:pPr>
            <a:r>
              <a:rPr dirty="0" sz="1000">
                <a:latin typeface="Arial"/>
                <a:cs typeface="Arial"/>
              </a:rPr>
              <a:t>Title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24,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11,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California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Green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Standards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Code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(CalGreen)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requires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permitted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new </a:t>
            </a:r>
            <a:r>
              <a:rPr dirty="0" sz="1000" spc="-10">
                <a:latin typeface="Arial"/>
                <a:cs typeface="Arial"/>
              </a:rPr>
              <a:t>construction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divert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minimum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50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percent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construction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demolition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generated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part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project.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CalGreen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requires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50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percent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diversion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generated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alterations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with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value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greater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$200,000,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additions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greater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1,000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ft</a:t>
            </a:r>
            <a:r>
              <a:rPr dirty="0" baseline="25641" sz="975">
                <a:latin typeface="Arial"/>
                <a:cs typeface="Arial"/>
              </a:rPr>
              <a:t>2</a:t>
            </a:r>
            <a:r>
              <a:rPr dirty="0" baseline="25641" sz="975" spc="187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conditioned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space.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Executive </a:t>
            </a:r>
            <a:r>
              <a:rPr dirty="0" sz="1000">
                <a:latin typeface="Arial"/>
                <a:cs typeface="Arial"/>
              </a:rPr>
              <a:t>Order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B-18-</a:t>
            </a:r>
            <a:r>
              <a:rPr dirty="0" sz="1000">
                <a:latin typeface="Arial"/>
                <a:cs typeface="Arial"/>
              </a:rPr>
              <a:t>12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requires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new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major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renovated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State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buildings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greater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10,000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ft</a:t>
            </a:r>
            <a:r>
              <a:rPr dirty="0" baseline="25641" sz="975">
                <a:latin typeface="Arial"/>
                <a:cs typeface="Arial"/>
              </a:rPr>
              <a:t>2</a:t>
            </a:r>
            <a:r>
              <a:rPr dirty="0" baseline="25641" sz="975" spc="322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meet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Leadership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Energy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Environmental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Design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(LEED)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Existing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“Silver”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certification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or </a:t>
            </a:r>
            <a:r>
              <a:rPr dirty="0" sz="1000">
                <a:latin typeface="Arial"/>
                <a:cs typeface="Arial"/>
              </a:rPr>
              <a:t>higher.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LEED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certification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promotes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whole-</a:t>
            </a:r>
            <a:r>
              <a:rPr dirty="0" sz="1000">
                <a:latin typeface="Arial"/>
                <a:cs typeface="Arial"/>
              </a:rPr>
              <a:t>building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approach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3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sustainability</a:t>
            </a:r>
            <a:r>
              <a:rPr dirty="0" sz="1000" spc="3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(i.e., </a:t>
            </a:r>
            <a:r>
              <a:rPr dirty="0" sz="1000">
                <a:latin typeface="Arial"/>
                <a:cs typeface="Arial"/>
              </a:rPr>
              <a:t>sustainable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development,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water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energy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savings,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selection).</a:t>
            </a:r>
            <a:endParaRPr sz="1000">
              <a:latin typeface="Arial"/>
              <a:cs typeface="Arial"/>
            </a:endParaRPr>
          </a:p>
          <a:p>
            <a:pPr algn="just" marL="279400" marR="56515">
              <a:lnSpc>
                <a:spcPct val="108400"/>
              </a:lnSpc>
              <a:spcBef>
                <a:spcPts val="610"/>
              </a:spcBef>
            </a:pP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California,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SB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1374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seeks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promote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diversion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requiring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CalRecycle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develop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adopt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model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diversion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ordinance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voluntary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California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jurisdictions.</a:t>
            </a:r>
            <a:r>
              <a:rPr dirty="0" sz="1000" spc="3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Specifically, </a:t>
            </a:r>
            <a:r>
              <a:rPr dirty="0" sz="1000">
                <a:latin typeface="Arial"/>
                <a:cs typeface="Arial"/>
              </a:rPr>
              <a:t>CalRecycle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directed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to: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“…</a:t>
            </a:r>
            <a:r>
              <a:rPr dirty="0" sz="1000" i="1">
                <a:latin typeface="Arial"/>
                <a:cs typeface="Arial"/>
              </a:rPr>
              <a:t>adopt</a:t>
            </a:r>
            <a:r>
              <a:rPr dirty="0" sz="1000" spc="4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one</a:t>
            </a:r>
            <a:r>
              <a:rPr dirty="0" sz="1000" spc="4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or</a:t>
            </a:r>
            <a:r>
              <a:rPr dirty="0" sz="1000" spc="5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more</a:t>
            </a:r>
            <a:r>
              <a:rPr dirty="0" sz="1000" spc="4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model</a:t>
            </a:r>
            <a:r>
              <a:rPr dirty="0" sz="1000" spc="4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ordinances,</a:t>
            </a:r>
            <a:r>
              <a:rPr dirty="0" sz="1000" spc="6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suitable</a:t>
            </a:r>
            <a:r>
              <a:rPr dirty="0" sz="1000" spc="5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for</a:t>
            </a:r>
            <a:r>
              <a:rPr dirty="0" sz="1000" spc="4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modification</a:t>
            </a:r>
            <a:r>
              <a:rPr dirty="0" sz="1000" spc="4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by</a:t>
            </a:r>
            <a:r>
              <a:rPr dirty="0" sz="1000" spc="4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</a:t>
            </a:r>
            <a:r>
              <a:rPr dirty="0" sz="1000" spc="4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local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agency,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that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the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local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agency</a:t>
            </a:r>
            <a:r>
              <a:rPr dirty="0" sz="1000" spc="8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may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adopt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that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will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require</a:t>
            </a:r>
            <a:r>
              <a:rPr dirty="0" sz="1000" spc="8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</a:t>
            </a:r>
            <a:r>
              <a:rPr dirty="0" sz="1000" spc="8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range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of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diversion</a:t>
            </a:r>
            <a:r>
              <a:rPr dirty="0" sz="1000" spc="8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rates</a:t>
            </a:r>
            <a:r>
              <a:rPr dirty="0" sz="1000" spc="8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of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construction</a:t>
            </a:r>
            <a:r>
              <a:rPr dirty="0" sz="1000" spc="85" i="1">
                <a:latin typeface="Arial"/>
                <a:cs typeface="Arial"/>
              </a:rPr>
              <a:t> </a:t>
            </a:r>
            <a:r>
              <a:rPr dirty="0" sz="1000" spc="-25" i="1">
                <a:latin typeface="Arial"/>
                <a:cs typeface="Arial"/>
              </a:rPr>
              <a:t>and </a:t>
            </a:r>
            <a:r>
              <a:rPr dirty="0" sz="1000" i="1">
                <a:latin typeface="Arial"/>
                <a:cs typeface="Arial"/>
              </a:rPr>
              <a:t>demolition</a:t>
            </a:r>
            <a:r>
              <a:rPr dirty="0" sz="1000" spc="114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waste</a:t>
            </a:r>
            <a:r>
              <a:rPr dirty="0" sz="1000" spc="1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materials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from</a:t>
            </a:r>
            <a:r>
              <a:rPr dirty="0" sz="1000" spc="114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50</a:t>
            </a:r>
            <a:r>
              <a:rPr dirty="0" sz="1000" spc="1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to</a:t>
            </a:r>
            <a:r>
              <a:rPr dirty="0" sz="1000" spc="1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75</a:t>
            </a:r>
            <a:r>
              <a:rPr dirty="0" sz="1000" spc="1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percent,</a:t>
            </a:r>
            <a:r>
              <a:rPr dirty="0" sz="1000" spc="114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as</a:t>
            </a:r>
            <a:r>
              <a:rPr dirty="0" sz="1000" spc="114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determined</a:t>
            </a:r>
            <a:r>
              <a:rPr dirty="0" sz="1000" spc="1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by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CalRecycle,</a:t>
            </a:r>
            <a:r>
              <a:rPr dirty="0" sz="1000" spc="1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and</a:t>
            </a:r>
            <a:r>
              <a:rPr dirty="0" sz="1000" spc="114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as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measured</a:t>
            </a:r>
            <a:r>
              <a:rPr dirty="0" sz="1000" spc="120" i="1">
                <a:latin typeface="Arial"/>
                <a:cs typeface="Arial"/>
              </a:rPr>
              <a:t> </a:t>
            </a:r>
            <a:r>
              <a:rPr dirty="0" sz="1000" spc="-25" i="1">
                <a:latin typeface="Arial"/>
                <a:cs typeface="Arial"/>
              </a:rPr>
              <a:t>by </a:t>
            </a:r>
            <a:r>
              <a:rPr dirty="0" sz="1000" i="1">
                <a:latin typeface="Arial"/>
                <a:cs typeface="Arial"/>
              </a:rPr>
              <a:t>weight</a:t>
            </a:r>
            <a:r>
              <a:rPr dirty="0" sz="1000">
                <a:latin typeface="Arial"/>
                <a:cs typeface="Arial"/>
              </a:rPr>
              <a:t>.”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CalRecycle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adopted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ordinance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March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2004,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since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been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updated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reflect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CALGreen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requirements.</a:t>
            </a:r>
            <a:endParaRPr sz="1000">
              <a:latin typeface="Arial"/>
              <a:cs typeface="Arial"/>
            </a:endParaRPr>
          </a:p>
          <a:p>
            <a:pPr algn="just" marL="279400" marR="55880">
              <a:lnSpc>
                <a:spcPct val="108400"/>
              </a:lnSpc>
              <a:spcBef>
                <a:spcPts val="595"/>
              </a:spcBef>
            </a:pPr>
            <a:r>
              <a:rPr dirty="0" sz="1000">
                <a:latin typeface="Arial"/>
                <a:cs typeface="Arial"/>
              </a:rPr>
              <a:t>CalRecycle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promotes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enforcement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incentive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programs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encourage</a:t>
            </a:r>
            <a:r>
              <a:rPr dirty="0" sz="1000" spc="1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haulers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to </a:t>
            </a:r>
            <a:r>
              <a:rPr dirty="0" sz="1000">
                <a:latin typeface="Arial"/>
                <a:cs typeface="Arial"/>
              </a:rPr>
              <a:t>increase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 materials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diversion.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 include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establishment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franchise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agreements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haulers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incentives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diversion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through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commensurate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franchise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fee </a:t>
            </a:r>
            <a:r>
              <a:rPr dirty="0" sz="1000">
                <a:latin typeface="Arial"/>
                <a:cs typeface="Arial"/>
              </a:rPr>
              <a:t>decreases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rebates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(or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establish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disincentives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commensurate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increases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disposal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versus </a:t>
            </a:r>
            <a:r>
              <a:rPr dirty="0" sz="1000">
                <a:latin typeface="Arial"/>
                <a:cs typeface="Arial"/>
              </a:rPr>
              <a:t>recycling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waste).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Several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jurisdictions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California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municipal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haulers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franchise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agreement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condition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hauling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permit.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some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cases,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is </a:t>
            </a:r>
            <a:r>
              <a:rPr dirty="0" sz="1000">
                <a:latin typeface="Arial"/>
                <a:cs typeface="Arial"/>
              </a:rPr>
              <a:t>included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larger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exclusive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refuse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hauling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franchise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multiple,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nonexclusive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franchises.</a:t>
            </a:r>
            <a:endParaRPr sz="1000">
              <a:latin typeface="Arial"/>
              <a:cs typeface="Arial"/>
            </a:endParaRPr>
          </a:p>
          <a:p>
            <a:pPr algn="just" marL="279400" marR="57150">
              <a:lnSpc>
                <a:spcPct val="108400"/>
              </a:lnSpc>
              <a:spcBef>
                <a:spcPts val="595"/>
              </a:spcBef>
            </a:pP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Angeles,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haulers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contractors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handle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must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obtain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Private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Hauler </a:t>
            </a:r>
            <a:r>
              <a:rPr dirty="0" sz="1000">
                <a:latin typeface="Arial"/>
                <a:cs typeface="Arial"/>
              </a:rPr>
              <a:t>Permit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Sanitation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Environment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(LASAN)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prior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collecting,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hauling,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transporting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C&amp;D </a:t>
            </a:r>
            <a:r>
              <a:rPr dirty="0" sz="1000">
                <a:latin typeface="Arial"/>
                <a:cs typeface="Arial"/>
              </a:rPr>
              <a:t>waste.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must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taken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certified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processing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facility.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Non-</a:t>
            </a:r>
            <a:r>
              <a:rPr dirty="0" sz="1000">
                <a:latin typeface="Arial"/>
                <a:cs typeface="Arial"/>
              </a:rPr>
              <a:t>compliance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penalties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up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$5,000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will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assessed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 every load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 not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taken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certified</a:t>
            </a:r>
            <a:r>
              <a:rPr dirty="0" sz="1000" spc="-10">
                <a:latin typeface="Arial"/>
                <a:cs typeface="Arial"/>
              </a:rPr>
              <a:t> processors.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list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Certified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Processors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interactive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map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website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along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each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facility’s </a:t>
            </a:r>
            <a:r>
              <a:rPr dirty="0" sz="1000">
                <a:latin typeface="Arial"/>
                <a:cs typeface="Arial"/>
              </a:rPr>
              <a:t>mixed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recycling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rate.</a:t>
            </a:r>
            <a:endParaRPr sz="1000">
              <a:latin typeface="Arial"/>
              <a:cs typeface="Arial"/>
            </a:endParaRPr>
          </a:p>
          <a:p>
            <a:pPr algn="just" marL="279400" marR="57150">
              <a:lnSpc>
                <a:spcPct val="109000"/>
              </a:lnSpc>
              <a:spcBef>
                <a:spcPts val="585"/>
              </a:spcBef>
            </a:pPr>
            <a:r>
              <a:rPr dirty="0" sz="1000">
                <a:latin typeface="Arial"/>
                <a:cs typeface="Arial"/>
              </a:rPr>
              <a:t>Providing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monetary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incentives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recycling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could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increase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recycling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rates.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example,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haulers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unincorporated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Monterey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County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must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meet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specific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diversion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percentage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each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year.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000">
              <a:latin typeface="Arial"/>
              <a:cs typeface="Arial"/>
            </a:endParaRPr>
          </a:p>
          <a:p>
            <a:pPr algn="ctr" marR="234315">
              <a:lnSpc>
                <a:spcPct val="100000"/>
              </a:lnSpc>
            </a:pPr>
            <a:r>
              <a:rPr dirty="0" sz="900" spc="-50">
                <a:solidFill>
                  <a:srgbClr val="00347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3100" y="352145"/>
            <a:ext cx="27597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HAWAIʻI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ISWMP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UPDATE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–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C&amp;D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POTENTIAL</a:t>
            </a:r>
            <a:r>
              <a:rPr dirty="0" sz="800" spc="-3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8706D"/>
                </a:solidFill>
                <a:latin typeface="Arial"/>
                <a:cs typeface="Arial"/>
              </a:rPr>
              <a:t>SOLUTIONS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FILE:</a:t>
            </a:r>
            <a:r>
              <a:rPr dirty="0" sz="800" spc="-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8706D"/>
                </a:solidFill>
                <a:latin typeface="Arial"/>
                <a:cs typeface="Arial"/>
              </a:rPr>
              <a:t>197-2022-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0127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|</a:t>
            </a:r>
            <a:r>
              <a:rPr dirty="0" sz="800" spc="-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JANUARY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5,</a:t>
            </a:r>
            <a:r>
              <a:rPr dirty="0" sz="800" spc="-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2024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50">
                <a:solidFill>
                  <a:srgbClr val="78706D"/>
                </a:solidFill>
                <a:latin typeface="Arial"/>
                <a:cs typeface="Arial"/>
              </a:rPr>
              <a:t>|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67512" y="835152"/>
            <a:ext cx="6438900" cy="18415"/>
          </a:xfrm>
          <a:custGeom>
            <a:avLst/>
            <a:gdLst/>
            <a:ahLst/>
            <a:cxnLst/>
            <a:rect l="l" t="t" r="r" b="b"/>
            <a:pathLst>
              <a:path w="6438900" h="18415">
                <a:moveTo>
                  <a:pt x="6438645" y="0"/>
                </a:moveTo>
                <a:lnTo>
                  <a:pt x="0" y="0"/>
                </a:lnTo>
                <a:lnTo>
                  <a:pt x="0" y="18288"/>
                </a:lnTo>
                <a:lnTo>
                  <a:pt x="6438645" y="18288"/>
                </a:lnTo>
                <a:lnTo>
                  <a:pt x="6438645" y="0"/>
                </a:lnTo>
                <a:close/>
              </a:path>
            </a:pathLst>
          </a:custGeom>
          <a:solidFill>
            <a:srgbClr val="C4BB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842130" y="927729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00347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3100" y="9558019"/>
            <a:ext cx="1993264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Hawaii</a:t>
            </a:r>
            <a:r>
              <a:rPr dirty="0" sz="500" spc="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ISWMP</a:t>
            </a:r>
            <a:r>
              <a:rPr dirty="0" sz="500" spc="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78706D"/>
                </a:solidFill>
                <a:latin typeface="Arial"/>
                <a:cs typeface="Arial"/>
              </a:rPr>
              <a:t>Update_C&amp;D_Potential</a:t>
            </a:r>
            <a:r>
              <a:rPr dirty="0" sz="500" spc="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Solutions</a:t>
            </a:r>
            <a:r>
              <a:rPr dirty="0" sz="500" spc="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78706D"/>
                </a:solidFill>
                <a:latin typeface="Arial"/>
                <a:cs typeface="Arial"/>
              </a:rPr>
              <a:t>Memo_010524.docx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263069" y="9418882"/>
            <a:ext cx="822325" cy="215265"/>
            <a:chOff x="6263069" y="9418882"/>
            <a:chExt cx="822325" cy="21526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3069" y="9418882"/>
              <a:ext cx="214327" cy="21491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513195" y="9473958"/>
              <a:ext cx="572135" cy="59055"/>
            </a:xfrm>
            <a:custGeom>
              <a:avLst/>
              <a:gdLst/>
              <a:ahLst/>
              <a:cxnLst/>
              <a:rect l="l" t="t" r="r" b="b"/>
              <a:pathLst>
                <a:path w="572134" h="59054">
                  <a:moveTo>
                    <a:pt x="55600" y="533"/>
                  </a:moveTo>
                  <a:lnTo>
                    <a:pt x="0" y="533"/>
                  </a:lnTo>
                  <a:lnTo>
                    <a:pt x="0" y="11226"/>
                  </a:lnTo>
                  <a:lnTo>
                    <a:pt x="20853" y="11226"/>
                  </a:lnTo>
                  <a:lnTo>
                    <a:pt x="20853" y="58267"/>
                  </a:lnTo>
                  <a:lnTo>
                    <a:pt x="35280" y="58267"/>
                  </a:lnTo>
                  <a:lnTo>
                    <a:pt x="35280" y="11226"/>
                  </a:lnTo>
                  <a:lnTo>
                    <a:pt x="55600" y="11226"/>
                  </a:lnTo>
                  <a:lnTo>
                    <a:pt x="55600" y="533"/>
                  </a:lnTo>
                  <a:close/>
                </a:path>
                <a:path w="572134" h="59054">
                  <a:moveTo>
                    <a:pt x="107962" y="47574"/>
                  </a:moveTo>
                  <a:lnTo>
                    <a:pt x="79641" y="47574"/>
                  </a:lnTo>
                  <a:lnTo>
                    <a:pt x="79641" y="33680"/>
                  </a:lnTo>
                  <a:lnTo>
                    <a:pt x="105829" y="33680"/>
                  </a:lnTo>
                  <a:lnTo>
                    <a:pt x="105829" y="23520"/>
                  </a:lnTo>
                  <a:lnTo>
                    <a:pt x="79641" y="23520"/>
                  </a:lnTo>
                  <a:lnTo>
                    <a:pt x="79641" y="11226"/>
                  </a:lnTo>
                  <a:lnTo>
                    <a:pt x="106895" y="11226"/>
                  </a:lnTo>
                  <a:lnTo>
                    <a:pt x="106895" y="533"/>
                  </a:lnTo>
                  <a:lnTo>
                    <a:pt x="65214" y="533"/>
                  </a:lnTo>
                  <a:lnTo>
                    <a:pt x="65214" y="58267"/>
                  </a:lnTo>
                  <a:lnTo>
                    <a:pt x="107962" y="58267"/>
                  </a:lnTo>
                  <a:lnTo>
                    <a:pt x="107962" y="47574"/>
                  </a:lnTo>
                  <a:close/>
                </a:path>
                <a:path w="572134" h="59054">
                  <a:moveTo>
                    <a:pt x="172631" y="533"/>
                  </a:moveTo>
                  <a:lnTo>
                    <a:pt x="116509" y="533"/>
                  </a:lnTo>
                  <a:lnTo>
                    <a:pt x="116509" y="11226"/>
                  </a:lnTo>
                  <a:lnTo>
                    <a:pt x="137363" y="11226"/>
                  </a:lnTo>
                  <a:lnTo>
                    <a:pt x="137363" y="58267"/>
                  </a:lnTo>
                  <a:lnTo>
                    <a:pt x="151790" y="58267"/>
                  </a:lnTo>
                  <a:lnTo>
                    <a:pt x="151790" y="11226"/>
                  </a:lnTo>
                  <a:lnTo>
                    <a:pt x="172631" y="11226"/>
                  </a:lnTo>
                  <a:lnTo>
                    <a:pt x="172631" y="533"/>
                  </a:lnTo>
                  <a:close/>
                </a:path>
                <a:path w="572134" h="59054">
                  <a:moveTo>
                    <a:pt x="232498" y="58267"/>
                  </a:moveTo>
                  <a:lnTo>
                    <a:pt x="216458" y="31534"/>
                  </a:lnTo>
                  <a:lnTo>
                    <a:pt x="223405" y="28333"/>
                  </a:lnTo>
                  <a:lnTo>
                    <a:pt x="225907" y="24587"/>
                  </a:lnTo>
                  <a:lnTo>
                    <a:pt x="226618" y="23520"/>
                  </a:lnTo>
                  <a:lnTo>
                    <a:pt x="226618" y="11226"/>
                  </a:lnTo>
                  <a:lnTo>
                    <a:pt x="226618" y="8547"/>
                  </a:lnTo>
                  <a:lnTo>
                    <a:pt x="219671" y="533"/>
                  </a:lnTo>
                  <a:lnTo>
                    <a:pt x="211645" y="533"/>
                  </a:lnTo>
                  <a:lnTo>
                    <a:pt x="211645" y="13360"/>
                  </a:lnTo>
                  <a:lnTo>
                    <a:pt x="211645" y="22453"/>
                  </a:lnTo>
                  <a:lnTo>
                    <a:pt x="207911" y="24587"/>
                  </a:lnTo>
                  <a:lnTo>
                    <a:pt x="196151" y="24587"/>
                  </a:lnTo>
                  <a:lnTo>
                    <a:pt x="196151" y="11226"/>
                  </a:lnTo>
                  <a:lnTo>
                    <a:pt x="208978" y="11226"/>
                  </a:lnTo>
                  <a:lnTo>
                    <a:pt x="211645" y="13360"/>
                  </a:lnTo>
                  <a:lnTo>
                    <a:pt x="211645" y="533"/>
                  </a:lnTo>
                  <a:lnTo>
                    <a:pt x="182257" y="533"/>
                  </a:lnTo>
                  <a:lnTo>
                    <a:pt x="182257" y="58267"/>
                  </a:lnTo>
                  <a:lnTo>
                    <a:pt x="196151" y="58267"/>
                  </a:lnTo>
                  <a:lnTo>
                    <a:pt x="196151" y="34747"/>
                  </a:lnTo>
                  <a:lnTo>
                    <a:pt x="200431" y="34747"/>
                  </a:lnTo>
                  <a:lnTo>
                    <a:pt x="205498" y="36690"/>
                  </a:lnTo>
                  <a:lnTo>
                    <a:pt x="209245" y="41897"/>
                  </a:lnTo>
                  <a:lnTo>
                    <a:pt x="212610" y="49403"/>
                  </a:lnTo>
                  <a:lnTo>
                    <a:pt x="216458" y="58267"/>
                  </a:lnTo>
                  <a:lnTo>
                    <a:pt x="232498" y="58267"/>
                  </a:lnTo>
                  <a:close/>
                </a:path>
                <a:path w="572134" h="59054">
                  <a:moveTo>
                    <a:pt x="304660" y="58267"/>
                  </a:moveTo>
                  <a:lnTo>
                    <a:pt x="299770" y="47040"/>
                  </a:lnTo>
                  <a:lnTo>
                    <a:pt x="295351" y="36880"/>
                  </a:lnTo>
                  <a:lnTo>
                    <a:pt x="285572" y="14427"/>
                  </a:lnTo>
                  <a:lnTo>
                    <a:pt x="280606" y="3022"/>
                  </a:lnTo>
                  <a:lnTo>
                    <a:pt x="280606" y="36880"/>
                  </a:lnTo>
                  <a:lnTo>
                    <a:pt x="262966" y="36880"/>
                  </a:lnTo>
                  <a:lnTo>
                    <a:pt x="271513" y="14427"/>
                  </a:lnTo>
                  <a:lnTo>
                    <a:pt x="280606" y="36880"/>
                  </a:lnTo>
                  <a:lnTo>
                    <a:pt x="280606" y="3022"/>
                  </a:lnTo>
                  <a:lnTo>
                    <a:pt x="279527" y="533"/>
                  </a:lnTo>
                  <a:lnTo>
                    <a:pt x="262966" y="533"/>
                  </a:lnTo>
                  <a:lnTo>
                    <a:pt x="239445" y="58267"/>
                  </a:lnTo>
                  <a:lnTo>
                    <a:pt x="254939" y="58267"/>
                  </a:lnTo>
                  <a:lnTo>
                    <a:pt x="259219" y="47040"/>
                  </a:lnTo>
                  <a:lnTo>
                    <a:pt x="284886" y="47040"/>
                  </a:lnTo>
                  <a:lnTo>
                    <a:pt x="289687" y="58267"/>
                  </a:lnTo>
                  <a:lnTo>
                    <a:pt x="304660" y="58267"/>
                  </a:lnTo>
                  <a:close/>
                </a:path>
                <a:path w="572134" h="59054">
                  <a:moveTo>
                    <a:pt x="389636" y="533"/>
                  </a:moveTo>
                  <a:lnTo>
                    <a:pt x="333514" y="533"/>
                  </a:lnTo>
                  <a:lnTo>
                    <a:pt x="333514" y="11226"/>
                  </a:lnTo>
                  <a:lnTo>
                    <a:pt x="354355" y="11226"/>
                  </a:lnTo>
                  <a:lnTo>
                    <a:pt x="354355" y="58267"/>
                  </a:lnTo>
                  <a:lnTo>
                    <a:pt x="368782" y="58267"/>
                  </a:lnTo>
                  <a:lnTo>
                    <a:pt x="368782" y="11226"/>
                  </a:lnTo>
                  <a:lnTo>
                    <a:pt x="389636" y="11226"/>
                  </a:lnTo>
                  <a:lnTo>
                    <a:pt x="389636" y="533"/>
                  </a:lnTo>
                  <a:close/>
                </a:path>
                <a:path w="572134" h="59054">
                  <a:moveTo>
                    <a:pt x="441477" y="47574"/>
                  </a:moveTo>
                  <a:lnTo>
                    <a:pt x="413156" y="47574"/>
                  </a:lnTo>
                  <a:lnTo>
                    <a:pt x="413156" y="33680"/>
                  </a:lnTo>
                  <a:lnTo>
                    <a:pt x="439343" y="33680"/>
                  </a:lnTo>
                  <a:lnTo>
                    <a:pt x="439343" y="23520"/>
                  </a:lnTo>
                  <a:lnTo>
                    <a:pt x="413156" y="23520"/>
                  </a:lnTo>
                  <a:lnTo>
                    <a:pt x="413156" y="11226"/>
                  </a:lnTo>
                  <a:lnTo>
                    <a:pt x="440931" y="11226"/>
                  </a:lnTo>
                  <a:lnTo>
                    <a:pt x="440931" y="533"/>
                  </a:lnTo>
                  <a:lnTo>
                    <a:pt x="399249" y="533"/>
                  </a:lnTo>
                  <a:lnTo>
                    <a:pt x="399249" y="58267"/>
                  </a:lnTo>
                  <a:lnTo>
                    <a:pt x="441477" y="58267"/>
                  </a:lnTo>
                  <a:lnTo>
                    <a:pt x="441477" y="47574"/>
                  </a:lnTo>
                  <a:close/>
                </a:path>
                <a:path w="572134" h="59054">
                  <a:moveTo>
                    <a:pt x="505079" y="40627"/>
                  </a:moveTo>
                  <a:lnTo>
                    <a:pt x="496531" y="44907"/>
                  </a:lnTo>
                  <a:lnTo>
                    <a:pt x="491718" y="47040"/>
                  </a:lnTo>
                  <a:lnTo>
                    <a:pt x="484225" y="47040"/>
                  </a:lnTo>
                  <a:lnTo>
                    <a:pt x="476097" y="45720"/>
                  </a:lnTo>
                  <a:lnTo>
                    <a:pt x="469684" y="42037"/>
                  </a:lnTo>
                  <a:lnTo>
                    <a:pt x="465455" y="36449"/>
                  </a:lnTo>
                  <a:lnTo>
                    <a:pt x="463931" y="29400"/>
                  </a:lnTo>
                  <a:lnTo>
                    <a:pt x="465455" y="22440"/>
                  </a:lnTo>
                  <a:lnTo>
                    <a:pt x="469684" y="17043"/>
                  </a:lnTo>
                  <a:lnTo>
                    <a:pt x="476097" y="13538"/>
                  </a:lnTo>
                  <a:lnTo>
                    <a:pt x="484225" y="12293"/>
                  </a:lnTo>
                  <a:lnTo>
                    <a:pt x="491718" y="12293"/>
                  </a:lnTo>
                  <a:lnTo>
                    <a:pt x="498132" y="14427"/>
                  </a:lnTo>
                  <a:lnTo>
                    <a:pt x="504012" y="18173"/>
                  </a:lnTo>
                  <a:lnTo>
                    <a:pt x="504012" y="12293"/>
                  </a:lnTo>
                  <a:lnTo>
                    <a:pt x="504012" y="5346"/>
                  </a:lnTo>
                  <a:lnTo>
                    <a:pt x="498665" y="1600"/>
                  </a:lnTo>
                  <a:lnTo>
                    <a:pt x="491718" y="0"/>
                  </a:lnTo>
                  <a:lnTo>
                    <a:pt x="483704" y="0"/>
                  </a:lnTo>
                  <a:lnTo>
                    <a:pt x="469036" y="2501"/>
                  </a:lnTo>
                  <a:lnTo>
                    <a:pt x="458114" y="9156"/>
                  </a:lnTo>
                  <a:lnTo>
                    <a:pt x="451307" y="18719"/>
                  </a:lnTo>
                  <a:lnTo>
                    <a:pt x="448957" y="29933"/>
                  </a:lnTo>
                  <a:lnTo>
                    <a:pt x="451065" y="40538"/>
                  </a:lnTo>
                  <a:lnTo>
                    <a:pt x="457377" y="49784"/>
                  </a:lnTo>
                  <a:lnTo>
                    <a:pt x="467906" y="56324"/>
                  </a:lnTo>
                  <a:lnTo>
                    <a:pt x="482638" y="58801"/>
                  </a:lnTo>
                  <a:lnTo>
                    <a:pt x="490651" y="58801"/>
                  </a:lnTo>
                  <a:lnTo>
                    <a:pt x="497078" y="57200"/>
                  </a:lnTo>
                  <a:lnTo>
                    <a:pt x="505079" y="53454"/>
                  </a:lnTo>
                  <a:lnTo>
                    <a:pt x="505079" y="47040"/>
                  </a:lnTo>
                  <a:lnTo>
                    <a:pt x="505079" y="40627"/>
                  </a:lnTo>
                  <a:close/>
                </a:path>
                <a:path w="572134" h="59054">
                  <a:moveTo>
                    <a:pt x="571893" y="533"/>
                  </a:moveTo>
                  <a:lnTo>
                    <a:pt x="557466" y="533"/>
                  </a:lnTo>
                  <a:lnTo>
                    <a:pt x="557466" y="24053"/>
                  </a:lnTo>
                  <a:lnTo>
                    <a:pt x="528599" y="24053"/>
                  </a:lnTo>
                  <a:lnTo>
                    <a:pt x="528599" y="533"/>
                  </a:lnTo>
                  <a:lnTo>
                    <a:pt x="514692" y="533"/>
                  </a:lnTo>
                  <a:lnTo>
                    <a:pt x="514692" y="58267"/>
                  </a:lnTo>
                  <a:lnTo>
                    <a:pt x="528599" y="58267"/>
                  </a:lnTo>
                  <a:lnTo>
                    <a:pt x="528599" y="34747"/>
                  </a:lnTo>
                  <a:lnTo>
                    <a:pt x="557466" y="34747"/>
                  </a:lnTo>
                  <a:lnTo>
                    <a:pt x="557466" y="58267"/>
                  </a:lnTo>
                  <a:lnTo>
                    <a:pt x="571893" y="58267"/>
                  </a:lnTo>
                  <a:lnTo>
                    <a:pt x="571893" y="533"/>
                  </a:lnTo>
                  <a:close/>
                </a:path>
              </a:pathLst>
            </a:custGeom>
            <a:solidFill>
              <a:srgbClr val="0046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902004" y="1032408"/>
            <a:ext cx="6198870" cy="7875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41300" marR="5715">
              <a:lnSpc>
                <a:spcPct val="1083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included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towards</a:t>
            </a:r>
            <a:r>
              <a:rPr dirty="0" sz="1000" spc="25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meeting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annual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diversion</a:t>
            </a:r>
            <a:r>
              <a:rPr dirty="0" sz="1000" spc="2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targets.</a:t>
            </a:r>
            <a:r>
              <a:rPr dirty="0" sz="1000" spc="2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Unincorporated</a:t>
            </a:r>
            <a:r>
              <a:rPr dirty="0" sz="1000" spc="2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Monterey</a:t>
            </a:r>
            <a:r>
              <a:rPr dirty="0" sz="1000" spc="2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County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offers </a:t>
            </a:r>
            <a:r>
              <a:rPr dirty="0" sz="1000">
                <a:latin typeface="Arial"/>
                <a:cs typeface="Arial"/>
              </a:rPr>
              <a:t>increased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revenue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haulers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exceed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preset</a:t>
            </a:r>
            <a:r>
              <a:rPr dirty="0" sz="1000" spc="-10">
                <a:latin typeface="Arial"/>
                <a:cs typeface="Arial"/>
              </a:rPr>
              <a:t> minimum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diversion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requirements.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haulers</a:t>
            </a:r>
            <a:r>
              <a:rPr dirty="0" sz="1000" spc="-10">
                <a:latin typeface="Arial"/>
                <a:cs typeface="Arial"/>
              </a:rPr>
              <a:t> exceed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requirement,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they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get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paid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more.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Haulers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subject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decreased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revenue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if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diversion </a:t>
            </a:r>
            <a:r>
              <a:rPr dirty="0" sz="1000">
                <a:latin typeface="Arial"/>
                <a:cs typeface="Arial"/>
              </a:rPr>
              <a:t>requirement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-20">
                <a:latin typeface="Arial"/>
                <a:cs typeface="Arial"/>
              </a:rPr>
              <a:t> met.</a:t>
            </a:r>
            <a:endParaRPr sz="1000">
              <a:latin typeface="Arial"/>
              <a:cs typeface="Arial"/>
            </a:endParaRPr>
          </a:p>
          <a:p>
            <a:pPr algn="just" marL="241300" marR="5080">
              <a:lnSpc>
                <a:spcPct val="108400"/>
              </a:lnSpc>
              <a:spcBef>
                <a:spcPts val="595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&amp;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Circular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Economy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</a:t>
            </a:r>
            <a:r>
              <a:rPr dirty="0" sz="1000" spc="229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Antonio,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TX</a:t>
            </a:r>
            <a:r>
              <a:rPr dirty="0" sz="1000" spc="2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developing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interdisciplinary, community-</a:t>
            </a:r>
            <a:r>
              <a:rPr dirty="0" sz="1000">
                <a:latin typeface="Arial"/>
                <a:cs typeface="Arial"/>
              </a:rPr>
              <a:t>focused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policies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partnerships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3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advance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</a:t>
            </a:r>
            <a:r>
              <a:rPr dirty="0" sz="1000" spc="3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recovery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3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reuse.</a:t>
            </a:r>
            <a:r>
              <a:rPr dirty="0" sz="1000" spc="3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In </a:t>
            </a:r>
            <a:r>
              <a:rPr dirty="0" sz="1000">
                <a:latin typeface="Arial"/>
                <a:cs typeface="Arial"/>
              </a:rPr>
              <a:t>September 2022,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 San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Antonio City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Council adopted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city’s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first deconstruction ordinance, </a:t>
            </a:r>
            <a:r>
              <a:rPr dirty="0" sz="1000" spc="-10">
                <a:latin typeface="Arial"/>
                <a:cs typeface="Arial"/>
              </a:rPr>
              <a:t>requiring small-</a:t>
            </a:r>
            <a:r>
              <a:rPr dirty="0" sz="1000">
                <a:latin typeface="Arial"/>
                <a:cs typeface="Arial"/>
              </a:rPr>
              <a:t>scale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housing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stock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built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prior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1920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1945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(depending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location)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deconstructed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Certified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Contractor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rather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demolished.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Contractors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must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complete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deconstruction contractor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training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pre-</a:t>
            </a:r>
            <a:r>
              <a:rPr dirty="0" sz="1000" spc="-10">
                <a:latin typeface="Arial"/>
                <a:cs typeface="Arial"/>
              </a:rPr>
              <a:t>requisite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becoming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certified.</a:t>
            </a:r>
            <a:r>
              <a:rPr dirty="0" sz="1000" spc="-10">
                <a:latin typeface="Arial"/>
                <a:cs typeface="Arial"/>
              </a:rPr>
              <a:t> Portland,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became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first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country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implement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law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back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2016.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cities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including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Palo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Alto,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Pittsburgh,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Milwaukee,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adopted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own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laws.</a:t>
            </a:r>
            <a:endParaRPr sz="1000">
              <a:latin typeface="Arial"/>
              <a:cs typeface="Arial"/>
            </a:endParaRPr>
          </a:p>
          <a:p>
            <a:pPr algn="just" marL="241300" marR="8890">
              <a:lnSpc>
                <a:spcPct val="108000"/>
              </a:lnSpc>
              <a:spcBef>
                <a:spcPts val="605"/>
              </a:spcBef>
            </a:pP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Seattle,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Washington,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individuals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required</a:t>
            </a:r>
            <a:r>
              <a:rPr dirty="0" sz="1000" spc="3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apply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3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new</a:t>
            </a:r>
            <a:r>
              <a:rPr dirty="0" sz="1000" spc="3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</a:t>
            </a:r>
            <a:r>
              <a:rPr dirty="0" sz="1000" spc="3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prior</a:t>
            </a:r>
            <a:r>
              <a:rPr dirty="0" sz="1000" spc="36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to </a:t>
            </a:r>
            <a:r>
              <a:rPr dirty="0" sz="1000">
                <a:latin typeface="Arial"/>
                <a:cs typeface="Arial"/>
              </a:rPr>
              <a:t>deconstruction.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qualify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residential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permit, applicants</a:t>
            </a:r>
            <a:r>
              <a:rPr dirty="0" sz="1000" spc="-10">
                <a:latin typeface="Arial"/>
                <a:cs typeface="Arial"/>
              </a:rPr>
              <a:t> must:</a:t>
            </a:r>
            <a:endParaRPr sz="1000">
              <a:latin typeface="Arial"/>
              <a:cs typeface="Arial"/>
            </a:endParaRPr>
          </a:p>
          <a:p>
            <a:pPr marL="697865" marR="8255" indent="-228600">
              <a:lnSpc>
                <a:spcPct val="108000"/>
              </a:lnSpc>
              <a:spcBef>
                <a:spcPts val="61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Reuse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minimum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percent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weight,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excluding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asphalt,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brick,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 spc="-10">
                <a:latin typeface="Arial"/>
                <a:cs typeface="Arial"/>
              </a:rPr>
              <a:t>concrete;</a:t>
            </a:r>
            <a:endParaRPr sz="1000">
              <a:latin typeface="Arial"/>
              <a:cs typeface="Arial"/>
            </a:endParaRPr>
          </a:p>
          <a:p>
            <a:pPr marL="697865" marR="5715" indent="-228600">
              <a:lnSpc>
                <a:spcPts val="1310"/>
              </a:lnSpc>
              <a:spcBef>
                <a:spcPts val="5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Recycle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reuse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minimum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50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percent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weight,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excluding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asphalt, </a:t>
            </a:r>
            <a:r>
              <a:rPr dirty="0" sz="1000">
                <a:latin typeface="Arial"/>
                <a:cs typeface="Arial"/>
              </a:rPr>
              <a:t>brick,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concrete;</a:t>
            </a:r>
            <a:endParaRPr sz="1000">
              <a:latin typeface="Arial"/>
              <a:cs typeface="Arial"/>
            </a:endParaRPr>
          </a:p>
          <a:p>
            <a:pPr marL="697865" indent="-228600">
              <a:lnSpc>
                <a:spcPct val="100000"/>
              </a:lnSpc>
              <a:spcBef>
                <a:spcPts val="3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Recycle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reuse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100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percent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asphalt,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brick,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concrete;</a:t>
            </a:r>
            <a:endParaRPr sz="1000">
              <a:latin typeface="Arial"/>
              <a:cs typeface="Arial"/>
            </a:endParaRPr>
          </a:p>
          <a:p>
            <a:pPr marL="697865" marR="7620" indent="-228600">
              <a:lnSpc>
                <a:spcPts val="1310"/>
              </a:lnSpc>
              <a:spcBef>
                <a:spcPts val="5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Submit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Diversion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application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plans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(as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described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Directors </a:t>
            </a:r>
            <a:r>
              <a:rPr dirty="0" sz="1000">
                <a:latin typeface="Arial"/>
                <a:cs typeface="Arial"/>
              </a:rPr>
              <a:t>Rule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4-</a:t>
            </a:r>
            <a:r>
              <a:rPr dirty="0" sz="1000">
                <a:latin typeface="Arial"/>
                <a:cs typeface="Arial"/>
              </a:rPr>
              <a:t>2009);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697865" indent="-228600">
              <a:lnSpc>
                <a:spcPct val="100000"/>
              </a:lnSpc>
              <a:spcBef>
                <a:spcPts val="3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 spc="-10">
                <a:latin typeface="Arial"/>
                <a:cs typeface="Arial"/>
              </a:rPr>
              <a:t>Submit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Diversion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Report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identifies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rates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salvaged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recycled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materials</a:t>
            </a:r>
            <a:endParaRPr sz="100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when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deconstruction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completed.</a:t>
            </a:r>
            <a:endParaRPr sz="1000">
              <a:latin typeface="Arial"/>
              <a:cs typeface="Arial"/>
            </a:endParaRPr>
          </a:p>
          <a:p>
            <a:pPr marL="241300" marR="6350">
              <a:lnSpc>
                <a:spcPct val="109200"/>
              </a:lnSpc>
              <a:spcBef>
                <a:spcPts val="585"/>
              </a:spcBef>
            </a:pP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Nashville,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TN,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proposed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Commercial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Construction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Demolition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Ordinance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would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amend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existing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solid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code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by:</a:t>
            </a:r>
            <a:endParaRPr sz="1000">
              <a:latin typeface="Arial"/>
              <a:cs typeface="Arial"/>
            </a:endParaRPr>
          </a:p>
          <a:p>
            <a:pPr marL="697865" marR="15875" indent="-228600">
              <a:lnSpc>
                <a:spcPct val="109000"/>
              </a:lnSpc>
              <a:spcBef>
                <a:spcPts val="59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Creating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comprehensive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plan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minimize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economic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disruptions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uncertainty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lack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of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options;</a:t>
            </a:r>
            <a:endParaRPr sz="1000">
              <a:latin typeface="Arial"/>
              <a:cs typeface="Arial"/>
            </a:endParaRPr>
          </a:p>
          <a:p>
            <a:pPr marL="697865" indent="-228600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Increasing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capacity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locally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encourage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business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development;</a:t>
            </a:r>
            <a:endParaRPr sz="1000">
              <a:latin typeface="Arial"/>
              <a:cs typeface="Arial"/>
            </a:endParaRPr>
          </a:p>
          <a:p>
            <a:pPr marL="697865" marR="13970" indent="-228600">
              <a:lnSpc>
                <a:spcPts val="1310"/>
              </a:lnSpc>
              <a:spcBef>
                <a:spcPts val="5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Encouraging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growth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region’s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options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recycling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recovery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resilience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for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management;</a:t>
            </a:r>
            <a:endParaRPr sz="1000">
              <a:latin typeface="Arial"/>
              <a:cs typeface="Arial"/>
            </a:endParaRPr>
          </a:p>
          <a:p>
            <a:pPr marL="697865" indent="-228600">
              <a:lnSpc>
                <a:spcPct val="100000"/>
              </a:lnSpc>
              <a:spcBef>
                <a:spcPts val="3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Stabilizing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costs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1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encouraging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regional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long-</a:t>
            </a:r>
            <a:r>
              <a:rPr dirty="0" sz="1000" spc="-20">
                <a:latin typeface="Arial"/>
                <a:cs typeface="Arial"/>
              </a:rPr>
              <a:t>term</a:t>
            </a:r>
            <a:endParaRPr sz="100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solutions;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697865" indent="-228600">
              <a:lnSpc>
                <a:spcPct val="100000"/>
              </a:lnSpc>
              <a:spcBef>
                <a:spcPts val="11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000">
                <a:latin typeface="Arial"/>
                <a:cs typeface="Arial"/>
              </a:rPr>
              <a:t>Reducing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reliance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landfill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materials</a:t>
            </a:r>
            <a:endParaRPr sz="1000">
              <a:latin typeface="Arial"/>
              <a:cs typeface="Arial"/>
            </a:endParaRPr>
          </a:p>
          <a:p>
            <a:pPr algn="just" marL="241300" marR="6985">
              <a:lnSpc>
                <a:spcPct val="108400"/>
              </a:lnSpc>
              <a:spcBef>
                <a:spcPts val="990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County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 Maui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offers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environmental protection and sustainability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grants.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 Green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Grants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Program </a:t>
            </a:r>
            <a:r>
              <a:rPr dirty="0" sz="1000">
                <a:latin typeface="Arial"/>
                <a:cs typeface="Arial"/>
              </a:rPr>
              <a:t>aims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support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small-</a:t>
            </a:r>
            <a:r>
              <a:rPr dirty="0" sz="1000">
                <a:latin typeface="Arial"/>
                <a:cs typeface="Arial"/>
              </a:rPr>
              <a:t>scale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innovative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environmental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initiatives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demonstration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projects.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Recycling </a:t>
            </a:r>
            <a:r>
              <a:rPr dirty="0" sz="1000">
                <a:latin typeface="Arial"/>
                <a:cs typeface="Arial"/>
              </a:rPr>
              <a:t>Grants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focuses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outreach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education,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landfill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diversion,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zero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initiatives,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equipment </a:t>
            </a:r>
            <a:r>
              <a:rPr dirty="0" sz="1000">
                <a:latin typeface="Arial"/>
                <a:cs typeface="Arial"/>
              </a:rPr>
              <a:t>upgrades,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expansion,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collection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processing.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Estimated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funds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2024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are</a:t>
            </a:r>
            <a:endParaRPr sz="1000">
              <a:latin typeface="Arial"/>
              <a:cs typeface="Arial"/>
            </a:endParaRPr>
          </a:p>
          <a:p>
            <a:pPr algn="just" marL="241300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Arial"/>
                <a:cs typeface="Arial"/>
              </a:rPr>
              <a:t>$100,000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Green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Grants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Program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$500,000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Recycling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Grants </a:t>
            </a:r>
            <a:r>
              <a:rPr dirty="0" sz="1000" spc="-10">
                <a:latin typeface="Arial"/>
                <a:cs typeface="Arial"/>
              </a:rPr>
              <a:t>Program.</a:t>
            </a:r>
            <a:endParaRPr sz="1000">
              <a:latin typeface="Arial"/>
              <a:cs typeface="Arial"/>
            </a:endParaRPr>
          </a:p>
          <a:p>
            <a:pPr algn="just" marL="241300" marR="5715" indent="-228600">
              <a:lnSpc>
                <a:spcPct val="108400"/>
              </a:lnSpc>
              <a:spcBef>
                <a:spcPts val="59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000" b="1">
                <a:latin typeface="Arial"/>
                <a:cs typeface="Arial"/>
              </a:rPr>
              <a:t>Free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Market</a:t>
            </a:r>
            <a:r>
              <a:rPr dirty="0" sz="1000" spc="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Solutions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–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Some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C&amp;D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concrete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aggregate,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reduce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amounts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waste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being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disposed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landfills.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Glass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crushed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coarse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glass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aggregate,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fine </a:t>
            </a:r>
            <a:r>
              <a:rPr dirty="0" sz="1000">
                <a:latin typeface="Arial"/>
                <a:cs typeface="Arial"/>
              </a:rPr>
              <a:t>glass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aggregate,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glass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powder.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Glass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cement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create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pozzolanic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reaction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mixed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together, </a:t>
            </a:r>
            <a:r>
              <a:rPr dirty="0" baseline="2777" sz="1500">
                <a:latin typeface="Arial"/>
                <a:cs typeface="Arial"/>
              </a:rPr>
              <a:t>which</a:t>
            </a:r>
            <a:r>
              <a:rPr dirty="0" baseline="2777" sz="1500" spc="7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reduces</a:t>
            </a:r>
            <a:r>
              <a:rPr dirty="0" baseline="2777" sz="1500" spc="30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greenhouse</a:t>
            </a:r>
            <a:r>
              <a:rPr dirty="0" baseline="2777" sz="1500" spc="30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gas</a:t>
            </a:r>
            <a:r>
              <a:rPr dirty="0" baseline="2777" sz="1500" spc="37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emissions</a:t>
            </a:r>
            <a:r>
              <a:rPr dirty="0" baseline="2777" sz="1500" spc="22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(CO</a:t>
            </a:r>
            <a:r>
              <a:rPr dirty="0" sz="650">
                <a:latin typeface="Arial"/>
                <a:cs typeface="Arial"/>
              </a:rPr>
              <a:t>2</a:t>
            </a:r>
            <a:r>
              <a:rPr dirty="0" sz="650" spc="105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and</a:t>
            </a:r>
            <a:r>
              <a:rPr dirty="0" baseline="2777" sz="1500" spc="15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NO</a:t>
            </a:r>
            <a:r>
              <a:rPr dirty="0" sz="650">
                <a:latin typeface="Arial"/>
                <a:cs typeface="Arial"/>
              </a:rPr>
              <a:t>2</a:t>
            </a:r>
            <a:r>
              <a:rPr dirty="0" baseline="2777" sz="1500">
                <a:latin typeface="Arial"/>
                <a:cs typeface="Arial"/>
              </a:rPr>
              <a:t>)</a:t>
            </a:r>
            <a:r>
              <a:rPr dirty="0" baseline="2777" sz="1500" spc="22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produced</a:t>
            </a:r>
            <a:r>
              <a:rPr dirty="0" baseline="2777" sz="1500" spc="7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in</a:t>
            </a:r>
            <a:r>
              <a:rPr dirty="0" baseline="2777" sz="1500" spc="15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concrete.</a:t>
            </a:r>
            <a:r>
              <a:rPr dirty="0" baseline="2777" sz="1500" spc="30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Additionally,</a:t>
            </a:r>
            <a:r>
              <a:rPr dirty="0" baseline="2777" sz="1500" spc="15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glass</a:t>
            </a:r>
            <a:r>
              <a:rPr dirty="0" baseline="2777" sz="1500" spc="22">
                <a:latin typeface="Arial"/>
                <a:cs typeface="Arial"/>
              </a:rPr>
              <a:t> </a:t>
            </a:r>
            <a:r>
              <a:rPr dirty="0" baseline="2777" sz="1500">
                <a:latin typeface="Arial"/>
                <a:cs typeface="Arial"/>
              </a:rPr>
              <a:t>has</a:t>
            </a:r>
            <a:r>
              <a:rPr dirty="0" baseline="2777" sz="1500" spc="15">
                <a:latin typeface="Arial"/>
                <a:cs typeface="Arial"/>
              </a:rPr>
              <a:t> </a:t>
            </a:r>
            <a:r>
              <a:rPr dirty="0" baseline="2777" sz="1500" spc="-75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high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thermal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conductivity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compared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aggregate,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making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great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buildings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that </a:t>
            </a:r>
            <a:r>
              <a:rPr dirty="0" sz="1000">
                <a:latin typeface="Arial"/>
                <a:cs typeface="Arial"/>
              </a:rPr>
              <a:t>require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thermal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stability.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42257" y="352145"/>
            <a:ext cx="27590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4545" marR="5080" indent="-792480">
              <a:lnSpc>
                <a:spcPct val="125000"/>
              </a:lnSpc>
              <a:spcBef>
                <a:spcPts val="100"/>
              </a:spcBef>
            </a:pP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HAWAIʻI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ISWMP</a:t>
            </a:r>
            <a:r>
              <a:rPr dirty="0" sz="800" spc="-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UPDATE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–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C&amp;D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POTENTIAL</a:t>
            </a:r>
            <a:r>
              <a:rPr dirty="0" sz="800" spc="-4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8706D"/>
                </a:solidFill>
                <a:latin typeface="Arial"/>
                <a:cs typeface="Arial"/>
              </a:rPr>
              <a:t>SOLUTIONS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FILE:</a:t>
            </a:r>
            <a:r>
              <a:rPr dirty="0" sz="800" spc="-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78706D"/>
                </a:solidFill>
                <a:latin typeface="Arial"/>
                <a:cs typeface="Arial"/>
              </a:rPr>
              <a:t>197-2022-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0127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|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JANUARY</a:t>
            </a:r>
            <a:r>
              <a:rPr dirty="0" sz="800" spc="-3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5,</a:t>
            </a:r>
            <a:r>
              <a:rPr dirty="0" sz="800" spc="-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8706D"/>
                </a:solidFill>
                <a:latin typeface="Arial"/>
                <a:cs typeface="Arial"/>
              </a:rPr>
              <a:t>2024</a:t>
            </a:r>
            <a:r>
              <a:rPr dirty="0" sz="800" spc="-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800" spc="-50">
                <a:solidFill>
                  <a:srgbClr val="78706D"/>
                </a:solidFill>
                <a:latin typeface="Arial"/>
                <a:cs typeface="Arial"/>
              </a:rPr>
              <a:t>|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67512" y="835152"/>
            <a:ext cx="6438900" cy="18415"/>
          </a:xfrm>
          <a:custGeom>
            <a:avLst/>
            <a:gdLst/>
            <a:ahLst/>
            <a:cxnLst/>
            <a:rect l="l" t="t" r="r" b="b"/>
            <a:pathLst>
              <a:path w="6438900" h="18415">
                <a:moveTo>
                  <a:pt x="6438645" y="0"/>
                </a:moveTo>
                <a:lnTo>
                  <a:pt x="0" y="0"/>
                </a:lnTo>
                <a:lnTo>
                  <a:pt x="0" y="18288"/>
                </a:lnTo>
                <a:lnTo>
                  <a:pt x="6438645" y="18288"/>
                </a:lnTo>
                <a:lnTo>
                  <a:pt x="6438645" y="0"/>
                </a:lnTo>
                <a:close/>
              </a:path>
            </a:pathLst>
          </a:custGeom>
          <a:solidFill>
            <a:srgbClr val="C4BB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842130" y="927729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003478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3100" y="9558019"/>
            <a:ext cx="1993264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Hawaii</a:t>
            </a:r>
            <a:r>
              <a:rPr dirty="0" sz="500" spc="20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ISWMP</a:t>
            </a:r>
            <a:r>
              <a:rPr dirty="0" sz="500" spc="1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78706D"/>
                </a:solidFill>
                <a:latin typeface="Arial"/>
                <a:cs typeface="Arial"/>
              </a:rPr>
              <a:t>Update_C&amp;D_Potential</a:t>
            </a:r>
            <a:r>
              <a:rPr dirty="0" sz="500" spc="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78706D"/>
                </a:solidFill>
                <a:latin typeface="Arial"/>
                <a:cs typeface="Arial"/>
              </a:rPr>
              <a:t>Solutions</a:t>
            </a:r>
            <a:r>
              <a:rPr dirty="0" sz="500" spc="25">
                <a:solidFill>
                  <a:srgbClr val="78706D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78706D"/>
                </a:solidFill>
                <a:latin typeface="Arial"/>
                <a:cs typeface="Arial"/>
              </a:rPr>
              <a:t>Memo_010524.docx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263069" y="9418882"/>
            <a:ext cx="822325" cy="215265"/>
            <a:chOff x="6263069" y="9418882"/>
            <a:chExt cx="822325" cy="21526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3069" y="9418882"/>
              <a:ext cx="214327" cy="21491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513195" y="9473958"/>
              <a:ext cx="572135" cy="59055"/>
            </a:xfrm>
            <a:custGeom>
              <a:avLst/>
              <a:gdLst/>
              <a:ahLst/>
              <a:cxnLst/>
              <a:rect l="l" t="t" r="r" b="b"/>
              <a:pathLst>
                <a:path w="572134" h="59054">
                  <a:moveTo>
                    <a:pt x="55600" y="533"/>
                  </a:moveTo>
                  <a:lnTo>
                    <a:pt x="0" y="533"/>
                  </a:lnTo>
                  <a:lnTo>
                    <a:pt x="0" y="11226"/>
                  </a:lnTo>
                  <a:lnTo>
                    <a:pt x="20853" y="11226"/>
                  </a:lnTo>
                  <a:lnTo>
                    <a:pt x="20853" y="58267"/>
                  </a:lnTo>
                  <a:lnTo>
                    <a:pt x="35280" y="58267"/>
                  </a:lnTo>
                  <a:lnTo>
                    <a:pt x="35280" y="11226"/>
                  </a:lnTo>
                  <a:lnTo>
                    <a:pt x="55600" y="11226"/>
                  </a:lnTo>
                  <a:lnTo>
                    <a:pt x="55600" y="533"/>
                  </a:lnTo>
                  <a:close/>
                </a:path>
                <a:path w="572134" h="59054">
                  <a:moveTo>
                    <a:pt x="107962" y="47574"/>
                  </a:moveTo>
                  <a:lnTo>
                    <a:pt x="79641" y="47574"/>
                  </a:lnTo>
                  <a:lnTo>
                    <a:pt x="79641" y="33680"/>
                  </a:lnTo>
                  <a:lnTo>
                    <a:pt x="105829" y="33680"/>
                  </a:lnTo>
                  <a:lnTo>
                    <a:pt x="105829" y="23520"/>
                  </a:lnTo>
                  <a:lnTo>
                    <a:pt x="79641" y="23520"/>
                  </a:lnTo>
                  <a:lnTo>
                    <a:pt x="79641" y="11226"/>
                  </a:lnTo>
                  <a:lnTo>
                    <a:pt x="106895" y="11226"/>
                  </a:lnTo>
                  <a:lnTo>
                    <a:pt x="106895" y="533"/>
                  </a:lnTo>
                  <a:lnTo>
                    <a:pt x="65214" y="533"/>
                  </a:lnTo>
                  <a:lnTo>
                    <a:pt x="65214" y="58267"/>
                  </a:lnTo>
                  <a:lnTo>
                    <a:pt x="107962" y="58267"/>
                  </a:lnTo>
                  <a:lnTo>
                    <a:pt x="107962" y="47574"/>
                  </a:lnTo>
                  <a:close/>
                </a:path>
                <a:path w="572134" h="59054">
                  <a:moveTo>
                    <a:pt x="172631" y="533"/>
                  </a:moveTo>
                  <a:lnTo>
                    <a:pt x="116509" y="533"/>
                  </a:lnTo>
                  <a:lnTo>
                    <a:pt x="116509" y="11226"/>
                  </a:lnTo>
                  <a:lnTo>
                    <a:pt x="137363" y="11226"/>
                  </a:lnTo>
                  <a:lnTo>
                    <a:pt x="137363" y="58267"/>
                  </a:lnTo>
                  <a:lnTo>
                    <a:pt x="151790" y="58267"/>
                  </a:lnTo>
                  <a:lnTo>
                    <a:pt x="151790" y="11226"/>
                  </a:lnTo>
                  <a:lnTo>
                    <a:pt x="172631" y="11226"/>
                  </a:lnTo>
                  <a:lnTo>
                    <a:pt x="172631" y="533"/>
                  </a:lnTo>
                  <a:close/>
                </a:path>
                <a:path w="572134" h="59054">
                  <a:moveTo>
                    <a:pt x="232498" y="58267"/>
                  </a:moveTo>
                  <a:lnTo>
                    <a:pt x="216458" y="31534"/>
                  </a:lnTo>
                  <a:lnTo>
                    <a:pt x="223405" y="28333"/>
                  </a:lnTo>
                  <a:lnTo>
                    <a:pt x="225907" y="24587"/>
                  </a:lnTo>
                  <a:lnTo>
                    <a:pt x="226618" y="23520"/>
                  </a:lnTo>
                  <a:lnTo>
                    <a:pt x="226618" y="11226"/>
                  </a:lnTo>
                  <a:lnTo>
                    <a:pt x="226618" y="8547"/>
                  </a:lnTo>
                  <a:lnTo>
                    <a:pt x="219671" y="533"/>
                  </a:lnTo>
                  <a:lnTo>
                    <a:pt x="211645" y="533"/>
                  </a:lnTo>
                  <a:lnTo>
                    <a:pt x="211645" y="13360"/>
                  </a:lnTo>
                  <a:lnTo>
                    <a:pt x="211645" y="22453"/>
                  </a:lnTo>
                  <a:lnTo>
                    <a:pt x="207911" y="24587"/>
                  </a:lnTo>
                  <a:lnTo>
                    <a:pt x="196151" y="24587"/>
                  </a:lnTo>
                  <a:lnTo>
                    <a:pt x="196151" y="11226"/>
                  </a:lnTo>
                  <a:lnTo>
                    <a:pt x="208978" y="11226"/>
                  </a:lnTo>
                  <a:lnTo>
                    <a:pt x="211645" y="13360"/>
                  </a:lnTo>
                  <a:lnTo>
                    <a:pt x="211645" y="533"/>
                  </a:lnTo>
                  <a:lnTo>
                    <a:pt x="182257" y="533"/>
                  </a:lnTo>
                  <a:lnTo>
                    <a:pt x="182257" y="58267"/>
                  </a:lnTo>
                  <a:lnTo>
                    <a:pt x="196151" y="58267"/>
                  </a:lnTo>
                  <a:lnTo>
                    <a:pt x="196151" y="34747"/>
                  </a:lnTo>
                  <a:lnTo>
                    <a:pt x="200431" y="34747"/>
                  </a:lnTo>
                  <a:lnTo>
                    <a:pt x="205498" y="36690"/>
                  </a:lnTo>
                  <a:lnTo>
                    <a:pt x="209245" y="41897"/>
                  </a:lnTo>
                  <a:lnTo>
                    <a:pt x="212610" y="49403"/>
                  </a:lnTo>
                  <a:lnTo>
                    <a:pt x="216458" y="58267"/>
                  </a:lnTo>
                  <a:lnTo>
                    <a:pt x="232498" y="58267"/>
                  </a:lnTo>
                  <a:close/>
                </a:path>
                <a:path w="572134" h="59054">
                  <a:moveTo>
                    <a:pt x="304660" y="58267"/>
                  </a:moveTo>
                  <a:lnTo>
                    <a:pt x="299770" y="47040"/>
                  </a:lnTo>
                  <a:lnTo>
                    <a:pt x="295351" y="36880"/>
                  </a:lnTo>
                  <a:lnTo>
                    <a:pt x="285572" y="14427"/>
                  </a:lnTo>
                  <a:lnTo>
                    <a:pt x="280606" y="3022"/>
                  </a:lnTo>
                  <a:lnTo>
                    <a:pt x="280606" y="36880"/>
                  </a:lnTo>
                  <a:lnTo>
                    <a:pt x="262966" y="36880"/>
                  </a:lnTo>
                  <a:lnTo>
                    <a:pt x="271513" y="14427"/>
                  </a:lnTo>
                  <a:lnTo>
                    <a:pt x="280606" y="36880"/>
                  </a:lnTo>
                  <a:lnTo>
                    <a:pt x="280606" y="3022"/>
                  </a:lnTo>
                  <a:lnTo>
                    <a:pt x="279527" y="533"/>
                  </a:lnTo>
                  <a:lnTo>
                    <a:pt x="262966" y="533"/>
                  </a:lnTo>
                  <a:lnTo>
                    <a:pt x="239445" y="58267"/>
                  </a:lnTo>
                  <a:lnTo>
                    <a:pt x="254939" y="58267"/>
                  </a:lnTo>
                  <a:lnTo>
                    <a:pt x="259219" y="47040"/>
                  </a:lnTo>
                  <a:lnTo>
                    <a:pt x="284886" y="47040"/>
                  </a:lnTo>
                  <a:lnTo>
                    <a:pt x="289687" y="58267"/>
                  </a:lnTo>
                  <a:lnTo>
                    <a:pt x="304660" y="58267"/>
                  </a:lnTo>
                  <a:close/>
                </a:path>
                <a:path w="572134" h="59054">
                  <a:moveTo>
                    <a:pt x="389636" y="533"/>
                  </a:moveTo>
                  <a:lnTo>
                    <a:pt x="333514" y="533"/>
                  </a:lnTo>
                  <a:lnTo>
                    <a:pt x="333514" y="11226"/>
                  </a:lnTo>
                  <a:lnTo>
                    <a:pt x="354355" y="11226"/>
                  </a:lnTo>
                  <a:lnTo>
                    <a:pt x="354355" y="58267"/>
                  </a:lnTo>
                  <a:lnTo>
                    <a:pt x="368782" y="58267"/>
                  </a:lnTo>
                  <a:lnTo>
                    <a:pt x="368782" y="11226"/>
                  </a:lnTo>
                  <a:lnTo>
                    <a:pt x="389636" y="11226"/>
                  </a:lnTo>
                  <a:lnTo>
                    <a:pt x="389636" y="533"/>
                  </a:lnTo>
                  <a:close/>
                </a:path>
                <a:path w="572134" h="59054">
                  <a:moveTo>
                    <a:pt x="441477" y="47574"/>
                  </a:moveTo>
                  <a:lnTo>
                    <a:pt x="413156" y="47574"/>
                  </a:lnTo>
                  <a:lnTo>
                    <a:pt x="413156" y="33680"/>
                  </a:lnTo>
                  <a:lnTo>
                    <a:pt x="439343" y="33680"/>
                  </a:lnTo>
                  <a:lnTo>
                    <a:pt x="439343" y="23520"/>
                  </a:lnTo>
                  <a:lnTo>
                    <a:pt x="413156" y="23520"/>
                  </a:lnTo>
                  <a:lnTo>
                    <a:pt x="413156" y="11226"/>
                  </a:lnTo>
                  <a:lnTo>
                    <a:pt x="440931" y="11226"/>
                  </a:lnTo>
                  <a:lnTo>
                    <a:pt x="440931" y="533"/>
                  </a:lnTo>
                  <a:lnTo>
                    <a:pt x="399249" y="533"/>
                  </a:lnTo>
                  <a:lnTo>
                    <a:pt x="399249" y="58267"/>
                  </a:lnTo>
                  <a:lnTo>
                    <a:pt x="441477" y="58267"/>
                  </a:lnTo>
                  <a:lnTo>
                    <a:pt x="441477" y="47574"/>
                  </a:lnTo>
                  <a:close/>
                </a:path>
                <a:path w="572134" h="59054">
                  <a:moveTo>
                    <a:pt x="505079" y="40627"/>
                  </a:moveTo>
                  <a:lnTo>
                    <a:pt x="496531" y="44907"/>
                  </a:lnTo>
                  <a:lnTo>
                    <a:pt x="491718" y="47040"/>
                  </a:lnTo>
                  <a:lnTo>
                    <a:pt x="484225" y="47040"/>
                  </a:lnTo>
                  <a:lnTo>
                    <a:pt x="476097" y="45720"/>
                  </a:lnTo>
                  <a:lnTo>
                    <a:pt x="469684" y="42037"/>
                  </a:lnTo>
                  <a:lnTo>
                    <a:pt x="465455" y="36449"/>
                  </a:lnTo>
                  <a:lnTo>
                    <a:pt x="463931" y="29400"/>
                  </a:lnTo>
                  <a:lnTo>
                    <a:pt x="465455" y="22440"/>
                  </a:lnTo>
                  <a:lnTo>
                    <a:pt x="469684" y="17043"/>
                  </a:lnTo>
                  <a:lnTo>
                    <a:pt x="476097" y="13538"/>
                  </a:lnTo>
                  <a:lnTo>
                    <a:pt x="484225" y="12293"/>
                  </a:lnTo>
                  <a:lnTo>
                    <a:pt x="491718" y="12293"/>
                  </a:lnTo>
                  <a:lnTo>
                    <a:pt x="498132" y="14427"/>
                  </a:lnTo>
                  <a:lnTo>
                    <a:pt x="504012" y="18173"/>
                  </a:lnTo>
                  <a:lnTo>
                    <a:pt x="504012" y="12293"/>
                  </a:lnTo>
                  <a:lnTo>
                    <a:pt x="504012" y="5346"/>
                  </a:lnTo>
                  <a:lnTo>
                    <a:pt x="498665" y="1600"/>
                  </a:lnTo>
                  <a:lnTo>
                    <a:pt x="491718" y="0"/>
                  </a:lnTo>
                  <a:lnTo>
                    <a:pt x="483704" y="0"/>
                  </a:lnTo>
                  <a:lnTo>
                    <a:pt x="469036" y="2501"/>
                  </a:lnTo>
                  <a:lnTo>
                    <a:pt x="458114" y="9156"/>
                  </a:lnTo>
                  <a:lnTo>
                    <a:pt x="451307" y="18719"/>
                  </a:lnTo>
                  <a:lnTo>
                    <a:pt x="448957" y="29933"/>
                  </a:lnTo>
                  <a:lnTo>
                    <a:pt x="451065" y="40538"/>
                  </a:lnTo>
                  <a:lnTo>
                    <a:pt x="457377" y="49784"/>
                  </a:lnTo>
                  <a:lnTo>
                    <a:pt x="467906" y="56324"/>
                  </a:lnTo>
                  <a:lnTo>
                    <a:pt x="482638" y="58801"/>
                  </a:lnTo>
                  <a:lnTo>
                    <a:pt x="490651" y="58801"/>
                  </a:lnTo>
                  <a:lnTo>
                    <a:pt x="497078" y="57200"/>
                  </a:lnTo>
                  <a:lnTo>
                    <a:pt x="505079" y="53454"/>
                  </a:lnTo>
                  <a:lnTo>
                    <a:pt x="505079" y="47040"/>
                  </a:lnTo>
                  <a:lnTo>
                    <a:pt x="505079" y="40627"/>
                  </a:lnTo>
                  <a:close/>
                </a:path>
                <a:path w="572134" h="59054">
                  <a:moveTo>
                    <a:pt x="571893" y="533"/>
                  </a:moveTo>
                  <a:lnTo>
                    <a:pt x="557466" y="533"/>
                  </a:lnTo>
                  <a:lnTo>
                    <a:pt x="557466" y="24053"/>
                  </a:lnTo>
                  <a:lnTo>
                    <a:pt x="528599" y="24053"/>
                  </a:lnTo>
                  <a:lnTo>
                    <a:pt x="528599" y="533"/>
                  </a:lnTo>
                  <a:lnTo>
                    <a:pt x="514692" y="533"/>
                  </a:lnTo>
                  <a:lnTo>
                    <a:pt x="514692" y="58267"/>
                  </a:lnTo>
                  <a:lnTo>
                    <a:pt x="528599" y="58267"/>
                  </a:lnTo>
                  <a:lnTo>
                    <a:pt x="528599" y="34747"/>
                  </a:lnTo>
                  <a:lnTo>
                    <a:pt x="557466" y="34747"/>
                  </a:lnTo>
                  <a:lnTo>
                    <a:pt x="557466" y="58267"/>
                  </a:lnTo>
                  <a:lnTo>
                    <a:pt x="571893" y="58267"/>
                  </a:lnTo>
                  <a:lnTo>
                    <a:pt x="571893" y="533"/>
                  </a:lnTo>
                  <a:close/>
                </a:path>
              </a:pathLst>
            </a:custGeom>
            <a:solidFill>
              <a:srgbClr val="0046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130604" y="1032408"/>
            <a:ext cx="5970270" cy="1587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83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ceramics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coarse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grains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increases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concrete’s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compressive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strength.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must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noted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that </a:t>
            </a:r>
            <a:r>
              <a:rPr dirty="0" sz="1000" spc="-10">
                <a:latin typeface="Arial"/>
                <a:cs typeface="Arial"/>
              </a:rPr>
              <a:t>ceramics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properties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due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different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manufacturing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process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variables.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affect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their </a:t>
            </a:r>
            <a:r>
              <a:rPr dirty="0" sz="1000">
                <a:latin typeface="Arial"/>
                <a:cs typeface="Arial"/>
              </a:rPr>
              <a:t>effectiveness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concrete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should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therefore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tested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prior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use.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Fired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clay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bricks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sand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can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economical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practical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concrete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production.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08500"/>
              </a:lnSpc>
              <a:spcBef>
                <a:spcPts val="595"/>
              </a:spcBef>
            </a:pPr>
            <a:r>
              <a:rPr dirty="0" sz="1000">
                <a:latin typeface="Arial"/>
                <a:cs typeface="Arial"/>
              </a:rPr>
              <a:t>Concrete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asphalt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viable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recyclable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processed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into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aggregate. </a:t>
            </a:r>
            <a:r>
              <a:rPr dirty="0" sz="1000">
                <a:latin typeface="Arial"/>
                <a:cs typeface="Arial"/>
              </a:rPr>
              <a:t>These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end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products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2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used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roadways,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foundations,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parking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structures,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etc.</a:t>
            </a:r>
            <a:r>
              <a:rPr dirty="0" sz="1000" spc="2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Untreated</a:t>
            </a:r>
            <a:r>
              <a:rPr dirty="0" sz="1000" spc="20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wood </a:t>
            </a:r>
            <a:r>
              <a:rPr dirty="0" sz="1000" spc="-10">
                <a:latin typeface="Arial"/>
                <a:cs typeface="Arial"/>
              </a:rPr>
              <a:t>materials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also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recycled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engineered-wood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products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furniture,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0">
                <a:latin typeface="Arial"/>
                <a:cs typeface="Arial"/>
              </a:rPr>
              <a:t> well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mulch,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compost,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products.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Treated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wood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plywood,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painted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wood,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particle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board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used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for </a:t>
            </a:r>
            <a:r>
              <a:rPr dirty="0" sz="1000">
                <a:latin typeface="Arial"/>
                <a:cs typeface="Arial"/>
              </a:rPr>
              <a:t>biomass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fuel.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Metals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aluminum,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steel,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copper,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brass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also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valuable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commodities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recycle.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84541" y="2931261"/>
            <a:ext cx="4670425" cy="4933950"/>
          </a:xfrm>
          <a:custGeom>
            <a:avLst/>
            <a:gdLst/>
            <a:ahLst/>
            <a:cxnLst/>
            <a:rect l="l" t="t" r="r" b="b"/>
            <a:pathLst>
              <a:path w="4670425" h="4933950">
                <a:moveTo>
                  <a:pt x="1768525" y="4341215"/>
                </a:moveTo>
                <a:lnTo>
                  <a:pt x="1763369" y="4285310"/>
                </a:lnTo>
                <a:lnTo>
                  <a:pt x="1752282" y="4228046"/>
                </a:lnTo>
                <a:lnTo>
                  <a:pt x="1740827" y="4186275"/>
                </a:lnTo>
                <a:lnTo>
                  <a:pt x="1726565" y="4143705"/>
                </a:lnTo>
                <a:lnTo>
                  <a:pt x="1709420" y="4100322"/>
                </a:lnTo>
                <a:lnTo>
                  <a:pt x="1689341" y="4056075"/>
                </a:lnTo>
                <a:lnTo>
                  <a:pt x="1666252" y="4010977"/>
                </a:lnTo>
                <a:lnTo>
                  <a:pt x="1640090" y="3965003"/>
                </a:lnTo>
                <a:lnTo>
                  <a:pt x="1610779" y="3918140"/>
                </a:lnTo>
                <a:lnTo>
                  <a:pt x="1586191" y="3881437"/>
                </a:lnTo>
                <a:lnTo>
                  <a:pt x="1570215" y="3859009"/>
                </a:lnTo>
                <a:lnTo>
                  <a:pt x="1570215" y="4303128"/>
                </a:lnTo>
                <a:lnTo>
                  <a:pt x="1568399" y="4351680"/>
                </a:lnTo>
                <a:lnTo>
                  <a:pt x="1560144" y="4398480"/>
                </a:lnTo>
                <a:lnTo>
                  <a:pt x="1544891" y="4443730"/>
                </a:lnTo>
                <a:lnTo>
                  <a:pt x="1521866" y="4487710"/>
                </a:lnTo>
                <a:lnTo>
                  <a:pt x="1491170" y="4530687"/>
                </a:lnTo>
                <a:lnTo>
                  <a:pt x="1452943" y="4572927"/>
                </a:lnTo>
                <a:lnTo>
                  <a:pt x="1333652" y="4692218"/>
                </a:lnTo>
                <a:lnTo>
                  <a:pt x="241020" y="3599586"/>
                </a:lnTo>
                <a:lnTo>
                  <a:pt x="358952" y="3481654"/>
                </a:lnTo>
                <a:lnTo>
                  <a:pt x="404355" y="3441065"/>
                </a:lnTo>
                <a:lnTo>
                  <a:pt x="450710" y="3409429"/>
                </a:lnTo>
                <a:lnTo>
                  <a:pt x="498119" y="3387052"/>
                </a:lnTo>
                <a:lnTo>
                  <a:pt x="546735" y="3374225"/>
                </a:lnTo>
                <a:lnTo>
                  <a:pt x="596531" y="3369043"/>
                </a:lnTo>
                <a:lnTo>
                  <a:pt x="647534" y="3369805"/>
                </a:lnTo>
                <a:lnTo>
                  <a:pt x="699820" y="3376968"/>
                </a:lnTo>
                <a:lnTo>
                  <a:pt x="753452" y="3390950"/>
                </a:lnTo>
                <a:lnTo>
                  <a:pt x="797242" y="3406711"/>
                </a:lnTo>
                <a:lnTo>
                  <a:pt x="841578" y="3425939"/>
                </a:lnTo>
                <a:lnTo>
                  <a:pt x="886421" y="3448748"/>
                </a:lnTo>
                <a:lnTo>
                  <a:pt x="931684" y="3475278"/>
                </a:lnTo>
                <a:lnTo>
                  <a:pt x="977353" y="3505670"/>
                </a:lnTo>
                <a:lnTo>
                  <a:pt x="1016025" y="3533940"/>
                </a:lnTo>
                <a:lnTo>
                  <a:pt x="1054582" y="3563810"/>
                </a:lnTo>
                <a:lnTo>
                  <a:pt x="1093012" y="3595370"/>
                </a:lnTo>
                <a:lnTo>
                  <a:pt x="1131303" y="3628669"/>
                </a:lnTo>
                <a:lnTo>
                  <a:pt x="1169479" y="3663785"/>
                </a:lnTo>
                <a:lnTo>
                  <a:pt x="1207516" y="3700805"/>
                </a:lnTo>
                <a:lnTo>
                  <a:pt x="1247254" y="3741318"/>
                </a:lnTo>
                <a:lnTo>
                  <a:pt x="1284617" y="3781006"/>
                </a:lnTo>
                <a:lnTo>
                  <a:pt x="1319618" y="3819855"/>
                </a:lnTo>
                <a:lnTo>
                  <a:pt x="1352257" y="3857891"/>
                </a:lnTo>
                <a:lnTo>
                  <a:pt x="1382534" y="3895102"/>
                </a:lnTo>
                <a:lnTo>
                  <a:pt x="1410462" y="3931501"/>
                </a:lnTo>
                <a:lnTo>
                  <a:pt x="1436039" y="3967073"/>
                </a:lnTo>
                <a:lnTo>
                  <a:pt x="1468386" y="4016273"/>
                </a:lnTo>
                <a:lnTo>
                  <a:pt x="1495971" y="4064114"/>
                </a:lnTo>
                <a:lnTo>
                  <a:pt x="1519047" y="4110621"/>
                </a:lnTo>
                <a:lnTo>
                  <a:pt x="1537881" y="4155821"/>
                </a:lnTo>
                <a:lnTo>
                  <a:pt x="1552740" y="4199725"/>
                </a:lnTo>
                <a:lnTo>
                  <a:pt x="1565148" y="4252557"/>
                </a:lnTo>
                <a:lnTo>
                  <a:pt x="1570215" y="4303128"/>
                </a:lnTo>
                <a:lnTo>
                  <a:pt x="1570215" y="3859009"/>
                </a:lnTo>
                <a:lnTo>
                  <a:pt x="1531353" y="3806609"/>
                </a:lnTo>
                <a:lnTo>
                  <a:pt x="1501127" y="3768496"/>
                </a:lnTo>
                <a:lnTo>
                  <a:pt x="1469009" y="3729926"/>
                </a:lnTo>
                <a:lnTo>
                  <a:pt x="1435023" y="3690899"/>
                </a:lnTo>
                <a:lnTo>
                  <a:pt x="1399171" y="3651453"/>
                </a:lnTo>
                <a:lnTo>
                  <a:pt x="1361465" y="3611575"/>
                </a:lnTo>
                <a:lnTo>
                  <a:pt x="1321892" y="3571278"/>
                </a:lnTo>
                <a:lnTo>
                  <a:pt x="1282458" y="3532682"/>
                </a:lnTo>
                <a:lnTo>
                  <a:pt x="1243114" y="3495903"/>
                </a:lnTo>
                <a:lnTo>
                  <a:pt x="1203896" y="3460927"/>
                </a:lnTo>
                <a:lnTo>
                  <a:pt x="1164844" y="3427780"/>
                </a:lnTo>
                <a:lnTo>
                  <a:pt x="1125956" y="3396500"/>
                </a:lnTo>
                <a:lnTo>
                  <a:pt x="1089850" y="3369043"/>
                </a:lnTo>
                <a:lnTo>
                  <a:pt x="1087272" y="3367074"/>
                </a:lnTo>
                <a:lnTo>
                  <a:pt x="1048829" y="3339554"/>
                </a:lnTo>
                <a:lnTo>
                  <a:pt x="1010627" y="3313925"/>
                </a:lnTo>
                <a:lnTo>
                  <a:pt x="960094" y="3282873"/>
                </a:lnTo>
                <a:lnTo>
                  <a:pt x="910043" y="3255441"/>
                </a:lnTo>
                <a:lnTo>
                  <a:pt x="860501" y="3231489"/>
                </a:lnTo>
                <a:lnTo>
                  <a:pt x="811555" y="3210890"/>
                </a:lnTo>
                <a:lnTo>
                  <a:pt x="763231" y="3193516"/>
                </a:lnTo>
                <a:lnTo>
                  <a:pt x="715594" y="3179267"/>
                </a:lnTo>
                <a:lnTo>
                  <a:pt x="659739" y="3167824"/>
                </a:lnTo>
                <a:lnTo>
                  <a:pt x="605040" y="3161855"/>
                </a:lnTo>
                <a:lnTo>
                  <a:pt x="551573" y="3161182"/>
                </a:lnTo>
                <a:lnTo>
                  <a:pt x="499389" y="3165640"/>
                </a:lnTo>
                <a:lnTo>
                  <a:pt x="448576" y="3175025"/>
                </a:lnTo>
                <a:lnTo>
                  <a:pt x="407187" y="3187319"/>
                </a:lnTo>
                <a:lnTo>
                  <a:pt x="366509" y="3204502"/>
                </a:lnTo>
                <a:lnTo>
                  <a:pt x="326529" y="3226447"/>
                </a:lnTo>
                <a:lnTo>
                  <a:pt x="287223" y="3253041"/>
                </a:lnTo>
                <a:lnTo>
                  <a:pt x="248551" y="3284169"/>
                </a:lnTo>
                <a:lnTo>
                  <a:pt x="210502" y="3319742"/>
                </a:lnTo>
                <a:lnTo>
                  <a:pt x="13106" y="3517138"/>
                </a:lnTo>
                <a:lnTo>
                  <a:pt x="0" y="3548507"/>
                </a:lnTo>
                <a:lnTo>
                  <a:pt x="393" y="3562400"/>
                </a:lnTo>
                <a:lnTo>
                  <a:pt x="27292" y="3615842"/>
                </a:lnTo>
                <a:lnTo>
                  <a:pt x="1298054" y="4888420"/>
                </a:lnTo>
                <a:lnTo>
                  <a:pt x="1337411" y="4920589"/>
                </a:lnTo>
                <a:lnTo>
                  <a:pt x="1385379" y="4933874"/>
                </a:lnTo>
                <a:lnTo>
                  <a:pt x="1397965" y="4932083"/>
                </a:lnTo>
                <a:lnTo>
                  <a:pt x="1601787" y="4736579"/>
                </a:lnTo>
                <a:lnTo>
                  <a:pt x="1637068" y="4698835"/>
                </a:lnTo>
                <a:lnTo>
                  <a:pt x="1668145" y="4660392"/>
                </a:lnTo>
                <a:lnTo>
                  <a:pt x="1694992" y="4621238"/>
                </a:lnTo>
                <a:lnTo>
                  <a:pt x="1717598" y="4581347"/>
                </a:lnTo>
                <a:lnTo>
                  <a:pt x="1735950" y="4540745"/>
                </a:lnTo>
                <a:lnTo>
                  <a:pt x="1750021" y="4499407"/>
                </a:lnTo>
                <a:lnTo>
                  <a:pt x="1761693" y="4448391"/>
                </a:lnTo>
                <a:lnTo>
                  <a:pt x="1767916" y="4395622"/>
                </a:lnTo>
                <a:lnTo>
                  <a:pt x="1768525" y="4341215"/>
                </a:lnTo>
                <a:close/>
              </a:path>
              <a:path w="4670425" h="4933950">
                <a:moveTo>
                  <a:pt x="2793022" y="3534372"/>
                </a:moveTo>
                <a:lnTo>
                  <a:pt x="2771610" y="3501047"/>
                </a:lnTo>
                <a:lnTo>
                  <a:pt x="2737904" y="3476256"/>
                </a:lnTo>
                <a:lnTo>
                  <a:pt x="2682316" y="3441192"/>
                </a:lnTo>
                <a:lnTo>
                  <a:pt x="2349398" y="3242780"/>
                </a:lnTo>
                <a:lnTo>
                  <a:pt x="2315641" y="3222548"/>
                </a:lnTo>
                <a:lnTo>
                  <a:pt x="2262263" y="3190684"/>
                </a:lnTo>
                <a:lnTo>
                  <a:pt x="2172487" y="3141573"/>
                </a:lnTo>
                <a:lnTo>
                  <a:pt x="2118995" y="3115373"/>
                </a:lnTo>
                <a:lnTo>
                  <a:pt x="2069350" y="3095066"/>
                </a:lnTo>
                <a:lnTo>
                  <a:pt x="2023122" y="3080778"/>
                </a:lnTo>
                <a:lnTo>
                  <a:pt x="1985429" y="3072688"/>
                </a:lnTo>
                <a:lnTo>
                  <a:pt x="1940369" y="3069094"/>
                </a:lnTo>
                <a:lnTo>
                  <a:pt x="1921256" y="3070212"/>
                </a:lnTo>
                <a:lnTo>
                  <a:pt x="1902866" y="3072688"/>
                </a:lnTo>
                <a:lnTo>
                  <a:pt x="1910143" y="3042589"/>
                </a:lnTo>
                <a:lnTo>
                  <a:pt x="1915236" y="3012059"/>
                </a:lnTo>
                <a:lnTo>
                  <a:pt x="1918195" y="2981198"/>
                </a:lnTo>
                <a:lnTo>
                  <a:pt x="1919084" y="2950108"/>
                </a:lnTo>
                <a:lnTo>
                  <a:pt x="1917750" y="2918790"/>
                </a:lnTo>
                <a:lnTo>
                  <a:pt x="1907082" y="2854756"/>
                </a:lnTo>
                <a:lnTo>
                  <a:pt x="1885835" y="2789580"/>
                </a:lnTo>
                <a:lnTo>
                  <a:pt x="1853920" y="2723070"/>
                </a:lnTo>
                <a:lnTo>
                  <a:pt x="1833079" y="2688920"/>
                </a:lnTo>
                <a:lnTo>
                  <a:pt x="1809280" y="2655379"/>
                </a:lnTo>
                <a:lnTo>
                  <a:pt x="1782292" y="2621191"/>
                </a:lnTo>
                <a:lnTo>
                  <a:pt x="1752104" y="2586532"/>
                </a:lnTo>
                <a:lnTo>
                  <a:pt x="1745500" y="2579636"/>
                </a:lnTo>
                <a:lnTo>
                  <a:pt x="1745500" y="2959595"/>
                </a:lnTo>
                <a:lnTo>
                  <a:pt x="1742440" y="2985605"/>
                </a:lnTo>
                <a:lnTo>
                  <a:pt x="1726869" y="3036862"/>
                </a:lnTo>
                <a:lnTo>
                  <a:pt x="1696250" y="3086062"/>
                </a:lnTo>
                <a:lnTo>
                  <a:pt x="1562112" y="3222548"/>
                </a:lnTo>
                <a:lnTo>
                  <a:pt x="1089012" y="2749448"/>
                </a:lnTo>
                <a:lnTo>
                  <a:pt x="1186713" y="2651734"/>
                </a:lnTo>
                <a:lnTo>
                  <a:pt x="1218857" y="2621191"/>
                </a:lnTo>
                <a:lnTo>
                  <a:pt x="1258036" y="2590660"/>
                </a:lnTo>
                <a:lnTo>
                  <a:pt x="1294536" y="2572169"/>
                </a:lnTo>
                <a:lnTo>
                  <a:pt x="1333703" y="2561640"/>
                </a:lnTo>
                <a:lnTo>
                  <a:pt x="1373136" y="2558758"/>
                </a:lnTo>
                <a:lnTo>
                  <a:pt x="1412811" y="2563723"/>
                </a:lnTo>
                <a:lnTo>
                  <a:pt x="1452702" y="2576741"/>
                </a:lnTo>
                <a:lnTo>
                  <a:pt x="1492872" y="2596883"/>
                </a:lnTo>
                <a:lnTo>
                  <a:pt x="1533385" y="2623083"/>
                </a:lnTo>
                <a:lnTo>
                  <a:pt x="1574266" y="2655392"/>
                </a:lnTo>
                <a:lnTo>
                  <a:pt x="1615567" y="2693835"/>
                </a:lnTo>
                <a:lnTo>
                  <a:pt x="1661820" y="2745181"/>
                </a:lnTo>
                <a:lnTo>
                  <a:pt x="1699882" y="2798267"/>
                </a:lnTo>
                <a:lnTo>
                  <a:pt x="1726768" y="2852699"/>
                </a:lnTo>
                <a:lnTo>
                  <a:pt x="1741703" y="2906204"/>
                </a:lnTo>
                <a:lnTo>
                  <a:pt x="1745500" y="2959595"/>
                </a:lnTo>
                <a:lnTo>
                  <a:pt x="1745500" y="2579636"/>
                </a:lnTo>
                <a:lnTo>
                  <a:pt x="1718703" y="2551595"/>
                </a:lnTo>
                <a:lnTo>
                  <a:pt x="1682102" y="2516594"/>
                </a:lnTo>
                <a:lnTo>
                  <a:pt x="1645526" y="2484818"/>
                </a:lnTo>
                <a:lnTo>
                  <a:pt x="1608963" y="2456269"/>
                </a:lnTo>
                <a:lnTo>
                  <a:pt x="1572399" y="2430945"/>
                </a:lnTo>
                <a:lnTo>
                  <a:pt x="1535874" y="2409240"/>
                </a:lnTo>
                <a:lnTo>
                  <a:pt x="1499412" y="2391206"/>
                </a:lnTo>
                <a:lnTo>
                  <a:pt x="1462925" y="2376398"/>
                </a:lnTo>
                <a:lnTo>
                  <a:pt x="1426375" y="2364384"/>
                </a:lnTo>
                <a:lnTo>
                  <a:pt x="1354493" y="2351138"/>
                </a:lnTo>
                <a:lnTo>
                  <a:pt x="1319390" y="2350033"/>
                </a:lnTo>
                <a:lnTo>
                  <a:pt x="1284592" y="2352002"/>
                </a:lnTo>
                <a:lnTo>
                  <a:pt x="1216266" y="2367673"/>
                </a:lnTo>
                <a:lnTo>
                  <a:pt x="1150493" y="2397150"/>
                </a:lnTo>
                <a:lnTo>
                  <a:pt x="1104887" y="2429764"/>
                </a:lnTo>
                <a:lnTo>
                  <a:pt x="1063548" y="2467064"/>
                </a:lnTo>
                <a:lnTo>
                  <a:pt x="862114" y="2668117"/>
                </a:lnTo>
                <a:lnTo>
                  <a:pt x="849071" y="2699448"/>
                </a:lnTo>
                <a:lnTo>
                  <a:pt x="849464" y="2713329"/>
                </a:lnTo>
                <a:lnTo>
                  <a:pt x="876350" y="2766784"/>
                </a:lnTo>
                <a:lnTo>
                  <a:pt x="2200287" y="4092524"/>
                </a:lnTo>
                <a:lnTo>
                  <a:pt x="2225090" y="4102417"/>
                </a:lnTo>
                <a:lnTo>
                  <a:pt x="2231987" y="4099928"/>
                </a:lnTo>
                <a:lnTo>
                  <a:pt x="2238032" y="4098404"/>
                </a:lnTo>
                <a:lnTo>
                  <a:pt x="2271547" y="4078516"/>
                </a:lnTo>
                <a:lnTo>
                  <a:pt x="2302522" y="4047540"/>
                </a:lnTo>
                <a:lnTo>
                  <a:pt x="2322195" y="4014228"/>
                </a:lnTo>
                <a:lnTo>
                  <a:pt x="2323592" y="4008323"/>
                </a:lnTo>
                <a:lnTo>
                  <a:pt x="2325459" y="4002049"/>
                </a:lnTo>
                <a:lnTo>
                  <a:pt x="2325624" y="3995445"/>
                </a:lnTo>
                <a:lnTo>
                  <a:pt x="2323249" y="3989108"/>
                </a:lnTo>
                <a:lnTo>
                  <a:pt x="2320937" y="3982732"/>
                </a:lnTo>
                <a:lnTo>
                  <a:pt x="2316188" y="3976624"/>
                </a:lnTo>
                <a:lnTo>
                  <a:pt x="1712887" y="3373323"/>
                </a:lnTo>
                <a:lnTo>
                  <a:pt x="1790357" y="3295840"/>
                </a:lnTo>
                <a:lnTo>
                  <a:pt x="1831936" y="3263684"/>
                </a:lnTo>
                <a:lnTo>
                  <a:pt x="1876933" y="3246221"/>
                </a:lnTo>
                <a:lnTo>
                  <a:pt x="1926221" y="3242780"/>
                </a:lnTo>
                <a:lnTo>
                  <a:pt x="1952205" y="3245040"/>
                </a:lnTo>
                <a:lnTo>
                  <a:pt x="2007400" y="3257981"/>
                </a:lnTo>
                <a:lnTo>
                  <a:pt x="2066353" y="3280321"/>
                </a:lnTo>
                <a:lnTo>
                  <a:pt x="2128685" y="3312020"/>
                </a:lnTo>
                <a:lnTo>
                  <a:pt x="2195258" y="3349536"/>
                </a:lnTo>
                <a:lnTo>
                  <a:pt x="2230183" y="3370376"/>
                </a:lnTo>
                <a:lnTo>
                  <a:pt x="2649105" y="3625900"/>
                </a:lnTo>
                <a:lnTo>
                  <a:pt x="2656484" y="3630091"/>
                </a:lnTo>
                <a:lnTo>
                  <a:pt x="2663367" y="3633533"/>
                </a:lnTo>
                <a:lnTo>
                  <a:pt x="2669717" y="3636099"/>
                </a:lnTo>
                <a:lnTo>
                  <a:pt x="2677122" y="3639540"/>
                </a:lnTo>
                <a:lnTo>
                  <a:pt x="2684869" y="3640391"/>
                </a:lnTo>
                <a:lnTo>
                  <a:pt x="2692882" y="3639032"/>
                </a:lnTo>
                <a:lnTo>
                  <a:pt x="2699524" y="3638105"/>
                </a:lnTo>
                <a:lnTo>
                  <a:pt x="2732786" y="3617277"/>
                </a:lnTo>
                <a:lnTo>
                  <a:pt x="2766644" y="3583419"/>
                </a:lnTo>
                <a:lnTo>
                  <a:pt x="2790113" y="3548430"/>
                </a:lnTo>
                <a:lnTo>
                  <a:pt x="2791663" y="3542398"/>
                </a:lnTo>
                <a:lnTo>
                  <a:pt x="2793022" y="3534372"/>
                </a:lnTo>
                <a:close/>
              </a:path>
              <a:path w="4670425" h="4933950">
                <a:moveTo>
                  <a:pt x="3621290" y="2713583"/>
                </a:moveTo>
                <a:lnTo>
                  <a:pt x="3603218" y="2678747"/>
                </a:lnTo>
                <a:lnTo>
                  <a:pt x="3559200" y="2646819"/>
                </a:lnTo>
                <a:lnTo>
                  <a:pt x="3386759" y="2536850"/>
                </a:lnTo>
                <a:lnTo>
                  <a:pt x="2884741" y="2219528"/>
                </a:lnTo>
                <a:lnTo>
                  <a:pt x="2884741" y="2418461"/>
                </a:lnTo>
                <a:lnTo>
                  <a:pt x="2581516" y="2721699"/>
                </a:lnTo>
                <a:lnTo>
                  <a:pt x="2461526" y="2536850"/>
                </a:lnTo>
                <a:lnTo>
                  <a:pt x="2443797" y="2509418"/>
                </a:lnTo>
                <a:lnTo>
                  <a:pt x="2087143" y="1956473"/>
                </a:lnTo>
                <a:lnTo>
                  <a:pt x="2031949" y="1871611"/>
                </a:lnTo>
                <a:lnTo>
                  <a:pt x="2032622" y="1870925"/>
                </a:lnTo>
                <a:lnTo>
                  <a:pt x="2884741" y="2418461"/>
                </a:lnTo>
                <a:lnTo>
                  <a:pt x="2884741" y="2219528"/>
                </a:lnTo>
                <a:lnTo>
                  <a:pt x="2333256" y="1870925"/>
                </a:lnTo>
                <a:lnTo>
                  <a:pt x="1962492" y="1635112"/>
                </a:lnTo>
                <a:lnTo>
                  <a:pt x="1955292" y="1630959"/>
                </a:lnTo>
                <a:lnTo>
                  <a:pt x="1921992" y="1620786"/>
                </a:lnTo>
                <a:lnTo>
                  <a:pt x="1915756" y="1621701"/>
                </a:lnTo>
                <a:lnTo>
                  <a:pt x="1879600" y="1639798"/>
                </a:lnTo>
                <a:lnTo>
                  <a:pt x="1833219" y="1684070"/>
                </a:lnTo>
                <a:lnTo>
                  <a:pt x="1805597" y="1715871"/>
                </a:lnTo>
                <a:lnTo>
                  <a:pt x="1793354" y="1749437"/>
                </a:lnTo>
                <a:lnTo>
                  <a:pt x="1793557" y="1755368"/>
                </a:lnTo>
                <a:lnTo>
                  <a:pt x="1889556" y="1917446"/>
                </a:lnTo>
                <a:lnTo>
                  <a:pt x="2264372" y="2509545"/>
                </a:lnTo>
                <a:lnTo>
                  <a:pt x="2818917" y="3384956"/>
                </a:lnTo>
                <a:lnTo>
                  <a:pt x="2844063" y="3420211"/>
                </a:lnTo>
                <a:lnTo>
                  <a:pt x="2878988" y="3446386"/>
                </a:lnTo>
                <a:lnTo>
                  <a:pt x="2885567" y="3447199"/>
                </a:lnTo>
                <a:lnTo>
                  <a:pt x="2892336" y="3446335"/>
                </a:lnTo>
                <a:lnTo>
                  <a:pt x="2931769" y="3419246"/>
                </a:lnTo>
                <a:lnTo>
                  <a:pt x="2964370" y="3384308"/>
                </a:lnTo>
                <a:lnTo>
                  <a:pt x="2981325" y="3343935"/>
                </a:lnTo>
                <a:lnTo>
                  <a:pt x="2981553" y="3337382"/>
                </a:lnTo>
                <a:lnTo>
                  <a:pt x="2978099" y="3329863"/>
                </a:lnTo>
                <a:lnTo>
                  <a:pt x="2975737" y="3323526"/>
                </a:lnTo>
                <a:lnTo>
                  <a:pt x="2972447" y="3316071"/>
                </a:lnTo>
                <a:lnTo>
                  <a:pt x="2967202" y="3308210"/>
                </a:lnTo>
                <a:lnTo>
                  <a:pt x="2727922" y="2940177"/>
                </a:lnTo>
                <a:lnTo>
                  <a:pt x="2701201" y="2899359"/>
                </a:lnTo>
                <a:lnTo>
                  <a:pt x="2878861" y="2721699"/>
                </a:lnTo>
                <a:lnTo>
                  <a:pt x="3063722" y="2536850"/>
                </a:lnTo>
                <a:lnTo>
                  <a:pt x="3480308" y="2803804"/>
                </a:lnTo>
                <a:lnTo>
                  <a:pt x="3488842" y="2808389"/>
                </a:lnTo>
                <a:lnTo>
                  <a:pt x="3496310" y="2811665"/>
                </a:lnTo>
                <a:lnTo>
                  <a:pt x="3508959" y="2816402"/>
                </a:lnTo>
                <a:lnTo>
                  <a:pt x="3514953" y="2816860"/>
                </a:lnTo>
                <a:lnTo>
                  <a:pt x="3521849" y="2814370"/>
                </a:lnTo>
                <a:lnTo>
                  <a:pt x="3527501" y="2813215"/>
                </a:lnTo>
                <a:lnTo>
                  <a:pt x="3562413" y="2788729"/>
                </a:lnTo>
                <a:lnTo>
                  <a:pt x="3591141" y="2759875"/>
                </a:lnTo>
                <a:lnTo>
                  <a:pt x="3617303" y="2727312"/>
                </a:lnTo>
                <a:lnTo>
                  <a:pt x="3620160" y="2720403"/>
                </a:lnTo>
                <a:lnTo>
                  <a:pt x="3621290" y="2713583"/>
                </a:lnTo>
                <a:close/>
              </a:path>
              <a:path w="4670425" h="4933950">
                <a:moveTo>
                  <a:pt x="3873957" y="2453563"/>
                </a:moveTo>
                <a:lnTo>
                  <a:pt x="3873449" y="2447620"/>
                </a:lnTo>
                <a:lnTo>
                  <a:pt x="3870058" y="2440165"/>
                </a:lnTo>
                <a:lnTo>
                  <a:pt x="3867683" y="2433840"/>
                </a:lnTo>
                <a:lnTo>
                  <a:pt x="3864013" y="2428811"/>
                </a:lnTo>
                <a:lnTo>
                  <a:pt x="3273755" y="1838553"/>
                </a:lnTo>
                <a:lnTo>
                  <a:pt x="3579025" y="1533283"/>
                </a:lnTo>
                <a:lnTo>
                  <a:pt x="3579596" y="1528432"/>
                </a:lnTo>
                <a:lnTo>
                  <a:pt x="3579647" y="1521815"/>
                </a:lnTo>
                <a:lnTo>
                  <a:pt x="3579025" y="1515884"/>
                </a:lnTo>
                <a:lnTo>
                  <a:pt x="3560165" y="1479524"/>
                </a:lnTo>
                <a:lnTo>
                  <a:pt x="3530320" y="1445717"/>
                </a:lnTo>
                <a:lnTo>
                  <a:pt x="3499002" y="1415008"/>
                </a:lnTo>
                <a:lnTo>
                  <a:pt x="3466223" y="1387830"/>
                </a:lnTo>
                <a:lnTo>
                  <a:pt x="3433178" y="1375333"/>
                </a:lnTo>
                <a:lnTo>
                  <a:pt x="3427641" y="1376464"/>
                </a:lnTo>
                <a:lnTo>
                  <a:pt x="3423856" y="1378102"/>
                </a:lnTo>
                <a:lnTo>
                  <a:pt x="3118586" y="1683372"/>
                </a:lnTo>
                <a:lnTo>
                  <a:pt x="2641181" y="1205979"/>
                </a:lnTo>
                <a:lnTo>
                  <a:pt x="2963964" y="883183"/>
                </a:lnTo>
                <a:lnTo>
                  <a:pt x="2955798" y="845121"/>
                </a:lnTo>
                <a:lnTo>
                  <a:pt x="2932595" y="814438"/>
                </a:lnTo>
                <a:lnTo>
                  <a:pt x="2905366" y="785482"/>
                </a:lnTo>
                <a:lnTo>
                  <a:pt x="2867114" y="749935"/>
                </a:lnTo>
                <a:lnTo>
                  <a:pt x="2828912" y="725182"/>
                </a:lnTo>
                <a:lnTo>
                  <a:pt x="2815907" y="723036"/>
                </a:lnTo>
                <a:lnTo>
                  <a:pt x="2809303" y="723099"/>
                </a:lnTo>
                <a:lnTo>
                  <a:pt x="2409939" y="1120305"/>
                </a:lnTo>
                <a:lnTo>
                  <a:pt x="2396883" y="1151623"/>
                </a:lnTo>
                <a:lnTo>
                  <a:pt x="2397277" y="1165517"/>
                </a:lnTo>
                <a:lnTo>
                  <a:pt x="2424176" y="1218971"/>
                </a:lnTo>
                <a:lnTo>
                  <a:pt x="3748113" y="2544711"/>
                </a:lnTo>
                <a:lnTo>
                  <a:pt x="3759530" y="2550693"/>
                </a:lnTo>
                <a:lnTo>
                  <a:pt x="3766934" y="2554147"/>
                </a:lnTo>
                <a:lnTo>
                  <a:pt x="3772916" y="2554605"/>
                </a:lnTo>
                <a:lnTo>
                  <a:pt x="3779812" y="2552115"/>
                </a:lnTo>
                <a:lnTo>
                  <a:pt x="3785844" y="2550591"/>
                </a:lnTo>
                <a:lnTo>
                  <a:pt x="3819626" y="2530437"/>
                </a:lnTo>
                <a:lnTo>
                  <a:pt x="3850348" y="2499715"/>
                </a:lnTo>
                <a:lnTo>
                  <a:pt x="3870045" y="2466390"/>
                </a:lnTo>
                <a:lnTo>
                  <a:pt x="3871468" y="2460447"/>
                </a:lnTo>
                <a:lnTo>
                  <a:pt x="3873957" y="2453563"/>
                </a:lnTo>
                <a:close/>
              </a:path>
              <a:path w="4670425" h="4933950">
                <a:moveTo>
                  <a:pt x="4670412" y="1657108"/>
                </a:moveTo>
                <a:lnTo>
                  <a:pt x="4669955" y="1651114"/>
                </a:lnTo>
                <a:lnTo>
                  <a:pt x="4665205" y="1638465"/>
                </a:lnTo>
                <a:lnTo>
                  <a:pt x="4660519" y="1632305"/>
                </a:lnTo>
                <a:lnTo>
                  <a:pt x="3437686" y="409473"/>
                </a:lnTo>
                <a:lnTo>
                  <a:pt x="3686327" y="160820"/>
                </a:lnTo>
                <a:lnTo>
                  <a:pt x="3688651" y="156362"/>
                </a:lnTo>
                <a:lnTo>
                  <a:pt x="3688702" y="149745"/>
                </a:lnTo>
                <a:lnTo>
                  <a:pt x="3688080" y="143814"/>
                </a:lnTo>
                <a:lnTo>
                  <a:pt x="3668649" y="108026"/>
                </a:lnTo>
                <a:lnTo>
                  <a:pt x="3637788" y="73418"/>
                </a:lnTo>
                <a:lnTo>
                  <a:pt x="3607651" y="43916"/>
                </a:lnTo>
                <a:lnTo>
                  <a:pt x="3574262" y="15443"/>
                </a:lnTo>
                <a:lnTo>
                  <a:pt x="3538956" y="0"/>
                </a:lnTo>
                <a:lnTo>
                  <a:pt x="3532340" y="50"/>
                </a:lnTo>
                <a:lnTo>
                  <a:pt x="3527869" y="2374"/>
                </a:lnTo>
                <a:lnTo>
                  <a:pt x="2914688" y="615569"/>
                </a:lnTo>
                <a:lnTo>
                  <a:pt x="2912364" y="620026"/>
                </a:lnTo>
                <a:lnTo>
                  <a:pt x="2912935" y="626021"/>
                </a:lnTo>
                <a:lnTo>
                  <a:pt x="2912872" y="632625"/>
                </a:lnTo>
                <a:lnTo>
                  <a:pt x="2934106" y="668782"/>
                </a:lnTo>
                <a:lnTo>
                  <a:pt x="2965399" y="705116"/>
                </a:lnTo>
                <a:lnTo>
                  <a:pt x="2995485" y="734441"/>
                </a:lnTo>
                <a:lnTo>
                  <a:pt x="3013291" y="749211"/>
                </a:lnTo>
                <a:lnTo>
                  <a:pt x="3020999" y="755688"/>
                </a:lnTo>
                <a:lnTo>
                  <a:pt x="3028353" y="761263"/>
                </a:lnTo>
                <a:lnTo>
                  <a:pt x="3035147" y="765771"/>
                </a:lnTo>
                <a:lnTo>
                  <a:pt x="3049689" y="773620"/>
                </a:lnTo>
                <a:lnTo>
                  <a:pt x="3056077" y="775830"/>
                </a:lnTo>
                <a:lnTo>
                  <a:pt x="3062681" y="775766"/>
                </a:lnTo>
                <a:lnTo>
                  <a:pt x="3068675" y="776338"/>
                </a:lnTo>
                <a:lnTo>
                  <a:pt x="3073133" y="774014"/>
                </a:lnTo>
                <a:lnTo>
                  <a:pt x="3321786" y="525373"/>
                </a:lnTo>
                <a:lnTo>
                  <a:pt x="4544619" y="1748205"/>
                </a:lnTo>
                <a:lnTo>
                  <a:pt x="4550715" y="1752955"/>
                </a:lnTo>
                <a:lnTo>
                  <a:pt x="4563427" y="1757641"/>
                </a:lnTo>
                <a:lnTo>
                  <a:pt x="4569371" y="1758149"/>
                </a:lnTo>
                <a:lnTo>
                  <a:pt x="4576267" y="1755660"/>
                </a:lnTo>
                <a:lnTo>
                  <a:pt x="4582299" y="1754136"/>
                </a:lnTo>
                <a:lnTo>
                  <a:pt x="4616081" y="1733994"/>
                </a:lnTo>
                <a:lnTo>
                  <a:pt x="4646854" y="1703222"/>
                </a:lnTo>
                <a:lnTo>
                  <a:pt x="4666513" y="1669923"/>
                </a:lnTo>
                <a:lnTo>
                  <a:pt x="4667923" y="1664004"/>
                </a:lnTo>
                <a:lnTo>
                  <a:pt x="4670412" y="1657108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45" y="0"/>
            <a:ext cx="7166647" cy="1193164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14527" y="1022597"/>
          <a:ext cx="6807834" cy="8607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589"/>
                <a:gridCol w="2200275"/>
                <a:gridCol w="1256664"/>
                <a:gridCol w="1473200"/>
              </a:tblGrid>
              <a:tr h="816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36830">
                        <a:lnSpc>
                          <a:spcPct val="10000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Honolulu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6350">
                      <a:solidFill>
                        <a:srgbClr val="B8CCE3"/>
                      </a:solidFill>
                      <a:prstDash val="solid"/>
                    </a:lnL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B8CCE3"/>
                      </a:solidFill>
                      <a:prstDash val="solid"/>
                    </a:lnL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0960">
                        <a:lnSpc>
                          <a:spcPct val="1034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Demolition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(C&amp;D)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Waste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003478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(2020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Census):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1.02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million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3840"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Last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Update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SWMP: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2019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7510"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Characterization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68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375920">
                        <a:lnSpc>
                          <a:spcPct val="11100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2021,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 222,135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(C&amp;D)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(25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percent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 total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stream).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1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1790"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Diversion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227965">
                        <a:lnSpc>
                          <a:spcPts val="1140"/>
                        </a:lnSpc>
                        <a:spcBef>
                          <a:spcPts val="26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2021,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approximately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255,135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(15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percent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total waste).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2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26025"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Ordinances: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2980690">
                        <a:lnSpc>
                          <a:spcPct val="95800"/>
                        </a:lnSpc>
                        <a:spcBef>
                          <a:spcPts val="22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January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2003,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Honolulu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have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enforced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Waimanalo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Gulch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Sanitary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H-POWER.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2974340">
                        <a:lnSpc>
                          <a:spcPct val="959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2017,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Honolulu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Council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introduced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ordinance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construction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companies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estimate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quantity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that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identify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specific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73025" marR="185420">
                        <a:lnSpc>
                          <a:spcPts val="115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reused 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order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receive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permit.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intent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behind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builders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submit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recovery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promote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Evaluation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potential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ongoing.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73025">
                        <a:lnSpc>
                          <a:spcPts val="109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However,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2017, 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proposed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bill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deferred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hearing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City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73025">
                        <a:lnSpc>
                          <a:spcPts val="117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Council’s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Committee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Works,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Infrastructure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Sustainability.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86995">
                        <a:lnSpc>
                          <a:spcPct val="957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Resolution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18-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 introduced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January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2018,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minimum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percent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recycled 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City-contracted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projects.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resolution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deferred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January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2018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hearing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City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Council’s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Committee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Works,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Infrastructure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Sustainability.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2390" marR="307975">
                        <a:lnSpc>
                          <a:spcPct val="957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Honolulu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Ordinance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§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42-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1.5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division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collect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“any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soil,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explosives,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liquids,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radioactive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materials,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debris…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curbside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service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established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pursuant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§ 2-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23.2.”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10160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Honolulu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Ordinance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§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42-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1.7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“The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division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shall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following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types 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solid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sites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designated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chief: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large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household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appliances,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tree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trunks,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dirt,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reinforcing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steel,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pipe,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roofing….”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8445"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Overview: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3025" marR="81280">
                        <a:lnSpc>
                          <a:spcPts val="1150"/>
                        </a:lnSpc>
                        <a:spcBef>
                          <a:spcPts val="254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island’s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majority 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transported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PVT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Landfill. Located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Nanakuli,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privately-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owned landfill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PVT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operates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recovery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center.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Small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inert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C&amp;D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WGSL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restrictions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enforced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signage 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disposal-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monitoring.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85090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permitted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3,000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operations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able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 process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1,775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tons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each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day.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PVT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 progressing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several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initiatives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aim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increase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reclamation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activities,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capacity,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establish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4345" y="3159886"/>
            <a:ext cx="2848609" cy="1897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84541" y="4552047"/>
            <a:ext cx="3621404" cy="3313429"/>
          </a:xfrm>
          <a:custGeom>
            <a:avLst/>
            <a:gdLst/>
            <a:ahLst/>
            <a:cxnLst/>
            <a:rect l="l" t="t" r="r" b="b"/>
            <a:pathLst>
              <a:path w="3621404" h="3313429">
                <a:moveTo>
                  <a:pt x="1768525" y="2720429"/>
                </a:moveTo>
                <a:lnTo>
                  <a:pt x="1763369" y="2664523"/>
                </a:lnTo>
                <a:lnTo>
                  <a:pt x="1752282" y="2607259"/>
                </a:lnTo>
                <a:lnTo>
                  <a:pt x="1740827" y="2565489"/>
                </a:lnTo>
                <a:lnTo>
                  <a:pt x="1726565" y="2522918"/>
                </a:lnTo>
                <a:lnTo>
                  <a:pt x="1709420" y="2479535"/>
                </a:lnTo>
                <a:lnTo>
                  <a:pt x="1689341" y="2435288"/>
                </a:lnTo>
                <a:lnTo>
                  <a:pt x="1666252" y="2390190"/>
                </a:lnTo>
                <a:lnTo>
                  <a:pt x="1640090" y="2344216"/>
                </a:lnTo>
                <a:lnTo>
                  <a:pt x="1610779" y="2297353"/>
                </a:lnTo>
                <a:lnTo>
                  <a:pt x="1586191" y="2260650"/>
                </a:lnTo>
                <a:lnTo>
                  <a:pt x="1570215" y="2238222"/>
                </a:lnTo>
                <a:lnTo>
                  <a:pt x="1570215" y="2682341"/>
                </a:lnTo>
                <a:lnTo>
                  <a:pt x="1568399" y="2730893"/>
                </a:lnTo>
                <a:lnTo>
                  <a:pt x="1560144" y="2777693"/>
                </a:lnTo>
                <a:lnTo>
                  <a:pt x="1544891" y="2822943"/>
                </a:lnTo>
                <a:lnTo>
                  <a:pt x="1521866" y="2866923"/>
                </a:lnTo>
                <a:lnTo>
                  <a:pt x="1491170" y="2909900"/>
                </a:lnTo>
                <a:lnTo>
                  <a:pt x="1452943" y="2952140"/>
                </a:lnTo>
                <a:lnTo>
                  <a:pt x="1333652" y="3071431"/>
                </a:lnTo>
                <a:lnTo>
                  <a:pt x="241020" y="1978799"/>
                </a:lnTo>
                <a:lnTo>
                  <a:pt x="358952" y="1860867"/>
                </a:lnTo>
                <a:lnTo>
                  <a:pt x="404355" y="1820278"/>
                </a:lnTo>
                <a:lnTo>
                  <a:pt x="450710" y="1788642"/>
                </a:lnTo>
                <a:lnTo>
                  <a:pt x="498119" y="1766265"/>
                </a:lnTo>
                <a:lnTo>
                  <a:pt x="546735" y="1753438"/>
                </a:lnTo>
                <a:lnTo>
                  <a:pt x="596531" y="1748256"/>
                </a:lnTo>
                <a:lnTo>
                  <a:pt x="647534" y="1749018"/>
                </a:lnTo>
                <a:lnTo>
                  <a:pt x="699820" y="1756181"/>
                </a:lnTo>
                <a:lnTo>
                  <a:pt x="753452" y="1770164"/>
                </a:lnTo>
                <a:lnTo>
                  <a:pt x="797242" y="1785924"/>
                </a:lnTo>
                <a:lnTo>
                  <a:pt x="841578" y="1805152"/>
                </a:lnTo>
                <a:lnTo>
                  <a:pt x="886421" y="1827961"/>
                </a:lnTo>
                <a:lnTo>
                  <a:pt x="931684" y="1854492"/>
                </a:lnTo>
                <a:lnTo>
                  <a:pt x="977353" y="1884883"/>
                </a:lnTo>
                <a:lnTo>
                  <a:pt x="1016025" y="1913153"/>
                </a:lnTo>
                <a:lnTo>
                  <a:pt x="1054582" y="1943023"/>
                </a:lnTo>
                <a:lnTo>
                  <a:pt x="1093012" y="1974583"/>
                </a:lnTo>
                <a:lnTo>
                  <a:pt x="1131303" y="2007882"/>
                </a:lnTo>
                <a:lnTo>
                  <a:pt x="1169479" y="2042998"/>
                </a:lnTo>
                <a:lnTo>
                  <a:pt x="1207516" y="2080018"/>
                </a:lnTo>
                <a:lnTo>
                  <a:pt x="1247254" y="2120531"/>
                </a:lnTo>
                <a:lnTo>
                  <a:pt x="1284617" y="2160219"/>
                </a:lnTo>
                <a:lnTo>
                  <a:pt x="1319618" y="2199068"/>
                </a:lnTo>
                <a:lnTo>
                  <a:pt x="1352257" y="2237105"/>
                </a:lnTo>
                <a:lnTo>
                  <a:pt x="1382534" y="2274316"/>
                </a:lnTo>
                <a:lnTo>
                  <a:pt x="1410462" y="2310714"/>
                </a:lnTo>
                <a:lnTo>
                  <a:pt x="1436039" y="2346287"/>
                </a:lnTo>
                <a:lnTo>
                  <a:pt x="1468386" y="2395486"/>
                </a:lnTo>
                <a:lnTo>
                  <a:pt x="1495971" y="2443327"/>
                </a:lnTo>
                <a:lnTo>
                  <a:pt x="1519047" y="2489835"/>
                </a:lnTo>
                <a:lnTo>
                  <a:pt x="1537881" y="2535034"/>
                </a:lnTo>
                <a:lnTo>
                  <a:pt x="1552740" y="2578938"/>
                </a:lnTo>
                <a:lnTo>
                  <a:pt x="1565148" y="2631770"/>
                </a:lnTo>
                <a:lnTo>
                  <a:pt x="1570215" y="2682341"/>
                </a:lnTo>
                <a:lnTo>
                  <a:pt x="1570215" y="2238222"/>
                </a:lnTo>
                <a:lnTo>
                  <a:pt x="1531353" y="2185822"/>
                </a:lnTo>
                <a:lnTo>
                  <a:pt x="1501127" y="2147709"/>
                </a:lnTo>
                <a:lnTo>
                  <a:pt x="1469009" y="2109139"/>
                </a:lnTo>
                <a:lnTo>
                  <a:pt x="1435023" y="2070112"/>
                </a:lnTo>
                <a:lnTo>
                  <a:pt x="1399171" y="2030666"/>
                </a:lnTo>
                <a:lnTo>
                  <a:pt x="1361465" y="1990788"/>
                </a:lnTo>
                <a:lnTo>
                  <a:pt x="1321892" y="1950491"/>
                </a:lnTo>
                <a:lnTo>
                  <a:pt x="1282458" y="1911896"/>
                </a:lnTo>
                <a:lnTo>
                  <a:pt x="1243114" y="1875116"/>
                </a:lnTo>
                <a:lnTo>
                  <a:pt x="1203896" y="1840141"/>
                </a:lnTo>
                <a:lnTo>
                  <a:pt x="1164844" y="1806994"/>
                </a:lnTo>
                <a:lnTo>
                  <a:pt x="1125956" y="1775714"/>
                </a:lnTo>
                <a:lnTo>
                  <a:pt x="1089850" y="1748256"/>
                </a:lnTo>
                <a:lnTo>
                  <a:pt x="1087272" y="1746288"/>
                </a:lnTo>
                <a:lnTo>
                  <a:pt x="1048829" y="1718767"/>
                </a:lnTo>
                <a:lnTo>
                  <a:pt x="1010627" y="1693138"/>
                </a:lnTo>
                <a:lnTo>
                  <a:pt x="960094" y="1662087"/>
                </a:lnTo>
                <a:lnTo>
                  <a:pt x="910043" y="1634655"/>
                </a:lnTo>
                <a:lnTo>
                  <a:pt x="860501" y="1610702"/>
                </a:lnTo>
                <a:lnTo>
                  <a:pt x="811555" y="1590103"/>
                </a:lnTo>
                <a:lnTo>
                  <a:pt x="763231" y="1572729"/>
                </a:lnTo>
                <a:lnTo>
                  <a:pt x="715594" y="1558480"/>
                </a:lnTo>
                <a:lnTo>
                  <a:pt x="659739" y="1547037"/>
                </a:lnTo>
                <a:lnTo>
                  <a:pt x="605040" y="1541068"/>
                </a:lnTo>
                <a:lnTo>
                  <a:pt x="551573" y="1540395"/>
                </a:lnTo>
                <a:lnTo>
                  <a:pt x="499389" y="1544853"/>
                </a:lnTo>
                <a:lnTo>
                  <a:pt x="448576" y="1554238"/>
                </a:lnTo>
                <a:lnTo>
                  <a:pt x="407187" y="1566532"/>
                </a:lnTo>
                <a:lnTo>
                  <a:pt x="366509" y="1583715"/>
                </a:lnTo>
                <a:lnTo>
                  <a:pt x="326529" y="1605661"/>
                </a:lnTo>
                <a:lnTo>
                  <a:pt x="287223" y="1632254"/>
                </a:lnTo>
                <a:lnTo>
                  <a:pt x="248551" y="1663382"/>
                </a:lnTo>
                <a:lnTo>
                  <a:pt x="210502" y="1698955"/>
                </a:lnTo>
                <a:lnTo>
                  <a:pt x="13106" y="1896351"/>
                </a:lnTo>
                <a:lnTo>
                  <a:pt x="0" y="1927720"/>
                </a:lnTo>
                <a:lnTo>
                  <a:pt x="393" y="1941614"/>
                </a:lnTo>
                <a:lnTo>
                  <a:pt x="27292" y="1995055"/>
                </a:lnTo>
                <a:lnTo>
                  <a:pt x="1298054" y="3267633"/>
                </a:lnTo>
                <a:lnTo>
                  <a:pt x="1337411" y="3299803"/>
                </a:lnTo>
                <a:lnTo>
                  <a:pt x="1385379" y="3313087"/>
                </a:lnTo>
                <a:lnTo>
                  <a:pt x="1397965" y="3311296"/>
                </a:lnTo>
                <a:lnTo>
                  <a:pt x="1601787" y="3115792"/>
                </a:lnTo>
                <a:lnTo>
                  <a:pt x="1637068" y="3078048"/>
                </a:lnTo>
                <a:lnTo>
                  <a:pt x="1668145" y="3039605"/>
                </a:lnTo>
                <a:lnTo>
                  <a:pt x="1694992" y="3000451"/>
                </a:lnTo>
                <a:lnTo>
                  <a:pt x="1717598" y="2960560"/>
                </a:lnTo>
                <a:lnTo>
                  <a:pt x="1735950" y="2919958"/>
                </a:lnTo>
                <a:lnTo>
                  <a:pt x="1750021" y="2878620"/>
                </a:lnTo>
                <a:lnTo>
                  <a:pt x="1761693" y="2827604"/>
                </a:lnTo>
                <a:lnTo>
                  <a:pt x="1767916" y="2774835"/>
                </a:lnTo>
                <a:lnTo>
                  <a:pt x="1768525" y="2720429"/>
                </a:lnTo>
                <a:close/>
              </a:path>
              <a:path w="3621404" h="3313429">
                <a:moveTo>
                  <a:pt x="2793022" y="1913585"/>
                </a:moveTo>
                <a:lnTo>
                  <a:pt x="2771610" y="1880260"/>
                </a:lnTo>
                <a:lnTo>
                  <a:pt x="2737904" y="1855470"/>
                </a:lnTo>
                <a:lnTo>
                  <a:pt x="2682316" y="1820405"/>
                </a:lnTo>
                <a:lnTo>
                  <a:pt x="2349398" y="1621993"/>
                </a:lnTo>
                <a:lnTo>
                  <a:pt x="2315641" y="1601762"/>
                </a:lnTo>
                <a:lnTo>
                  <a:pt x="2262263" y="1569897"/>
                </a:lnTo>
                <a:lnTo>
                  <a:pt x="2172487" y="1520786"/>
                </a:lnTo>
                <a:lnTo>
                  <a:pt x="2118995" y="1494586"/>
                </a:lnTo>
                <a:lnTo>
                  <a:pt x="2069350" y="1474279"/>
                </a:lnTo>
                <a:lnTo>
                  <a:pt x="2023122" y="1459992"/>
                </a:lnTo>
                <a:lnTo>
                  <a:pt x="1985429" y="1451902"/>
                </a:lnTo>
                <a:lnTo>
                  <a:pt x="1940369" y="1448308"/>
                </a:lnTo>
                <a:lnTo>
                  <a:pt x="1921256" y="1449425"/>
                </a:lnTo>
                <a:lnTo>
                  <a:pt x="1902866" y="1451902"/>
                </a:lnTo>
                <a:lnTo>
                  <a:pt x="1910143" y="1421803"/>
                </a:lnTo>
                <a:lnTo>
                  <a:pt x="1915236" y="1391272"/>
                </a:lnTo>
                <a:lnTo>
                  <a:pt x="1918195" y="1360411"/>
                </a:lnTo>
                <a:lnTo>
                  <a:pt x="1919084" y="1329321"/>
                </a:lnTo>
                <a:lnTo>
                  <a:pt x="1917750" y="1298003"/>
                </a:lnTo>
                <a:lnTo>
                  <a:pt x="1907082" y="1233970"/>
                </a:lnTo>
                <a:lnTo>
                  <a:pt x="1885835" y="1168793"/>
                </a:lnTo>
                <a:lnTo>
                  <a:pt x="1853920" y="1102283"/>
                </a:lnTo>
                <a:lnTo>
                  <a:pt x="1833079" y="1068133"/>
                </a:lnTo>
                <a:lnTo>
                  <a:pt x="1809280" y="1034592"/>
                </a:lnTo>
                <a:lnTo>
                  <a:pt x="1782292" y="1000404"/>
                </a:lnTo>
                <a:lnTo>
                  <a:pt x="1752104" y="965746"/>
                </a:lnTo>
                <a:lnTo>
                  <a:pt x="1745500" y="958850"/>
                </a:lnTo>
                <a:lnTo>
                  <a:pt x="1745500" y="1338808"/>
                </a:lnTo>
                <a:lnTo>
                  <a:pt x="1742440" y="1364818"/>
                </a:lnTo>
                <a:lnTo>
                  <a:pt x="1726869" y="1416075"/>
                </a:lnTo>
                <a:lnTo>
                  <a:pt x="1696250" y="1465275"/>
                </a:lnTo>
                <a:lnTo>
                  <a:pt x="1562112" y="1601762"/>
                </a:lnTo>
                <a:lnTo>
                  <a:pt x="1089012" y="1128661"/>
                </a:lnTo>
                <a:lnTo>
                  <a:pt x="1186713" y="1030947"/>
                </a:lnTo>
                <a:lnTo>
                  <a:pt x="1218857" y="1000404"/>
                </a:lnTo>
                <a:lnTo>
                  <a:pt x="1258036" y="969873"/>
                </a:lnTo>
                <a:lnTo>
                  <a:pt x="1294536" y="951382"/>
                </a:lnTo>
                <a:lnTo>
                  <a:pt x="1333703" y="940854"/>
                </a:lnTo>
                <a:lnTo>
                  <a:pt x="1373136" y="937971"/>
                </a:lnTo>
                <a:lnTo>
                  <a:pt x="1412811" y="942936"/>
                </a:lnTo>
                <a:lnTo>
                  <a:pt x="1452702" y="955954"/>
                </a:lnTo>
                <a:lnTo>
                  <a:pt x="1492872" y="976096"/>
                </a:lnTo>
                <a:lnTo>
                  <a:pt x="1533385" y="1002296"/>
                </a:lnTo>
                <a:lnTo>
                  <a:pt x="1574266" y="1034605"/>
                </a:lnTo>
                <a:lnTo>
                  <a:pt x="1615567" y="1073048"/>
                </a:lnTo>
                <a:lnTo>
                  <a:pt x="1661820" y="1124394"/>
                </a:lnTo>
                <a:lnTo>
                  <a:pt x="1699882" y="1177480"/>
                </a:lnTo>
                <a:lnTo>
                  <a:pt x="1726768" y="1231912"/>
                </a:lnTo>
                <a:lnTo>
                  <a:pt x="1741703" y="1285417"/>
                </a:lnTo>
                <a:lnTo>
                  <a:pt x="1745500" y="1338808"/>
                </a:lnTo>
                <a:lnTo>
                  <a:pt x="1745500" y="958850"/>
                </a:lnTo>
                <a:lnTo>
                  <a:pt x="1718703" y="930808"/>
                </a:lnTo>
                <a:lnTo>
                  <a:pt x="1682102" y="895807"/>
                </a:lnTo>
                <a:lnTo>
                  <a:pt x="1645526" y="864031"/>
                </a:lnTo>
                <a:lnTo>
                  <a:pt x="1608963" y="835482"/>
                </a:lnTo>
                <a:lnTo>
                  <a:pt x="1572399" y="810158"/>
                </a:lnTo>
                <a:lnTo>
                  <a:pt x="1535874" y="788454"/>
                </a:lnTo>
                <a:lnTo>
                  <a:pt x="1499412" y="770420"/>
                </a:lnTo>
                <a:lnTo>
                  <a:pt x="1462925" y="755611"/>
                </a:lnTo>
                <a:lnTo>
                  <a:pt x="1426375" y="743597"/>
                </a:lnTo>
                <a:lnTo>
                  <a:pt x="1354493" y="730351"/>
                </a:lnTo>
                <a:lnTo>
                  <a:pt x="1319390" y="729246"/>
                </a:lnTo>
                <a:lnTo>
                  <a:pt x="1284592" y="731215"/>
                </a:lnTo>
                <a:lnTo>
                  <a:pt x="1216266" y="746887"/>
                </a:lnTo>
                <a:lnTo>
                  <a:pt x="1150493" y="776363"/>
                </a:lnTo>
                <a:lnTo>
                  <a:pt x="1104887" y="808977"/>
                </a:lnTo>
                <a:lnTo>
                  <a:pt x="1063548" y="846277"/>
                </a:lnTo>
                <a:lnTo>
                  <a:pt x="862114" y="1047330"/>
                </a:lnTo>
                <a:lnTo>
                  <a:pt x="849071" y="1078661"/>
                </a:lnTo>
                <a:lnTo>
                  <a:pt x="849464" y="1092542"/>
                </a:lnTo>
                <a:lnTo>
                  <a:pt x="876350" y="1145997"/>
                </a:lnTo>
                <a:lnTo>
                  <a:pt x="2200287" y="2471737"/>
                </a:lnTo>
                <a:lnTo>
                  <a:pt x="2225090" y="2481630"/>
                </a:lnTo>
                <a:lnTo>
                  <a:pt x="2231987" y="2479141"/>
                </a:lnTo>
                <a:lnTo>
                  <a:pt x="2238032" y="2477617"/>
                </a:lnTo>
                <a:lnTo>
                  <a:pt x="2271547" y="2457729"/>
                </a:lnTo>
                <a:lnTo>
                  <a:pt x="2302522" y="2426754"/>
                </a:lnTo>
                <a:lnTo>
                  <a:pt x="2322195" y="2393442"/>
                </a:lnTo>
                <a:lnTo>
                  <a:pt x="2323592" y="2387536"/>
                </a:lnTo>
                <a:lnTo>
                  <a:pt x="2325459" y="2381262"/>
                </a:lnTo>
                <a:lnTo>
                  <a:pt x="2325624" y="2374658"/>
                </a:lnTo>
                <a:lnTo>
                  <a:pt x="2323249" y="2368321"/>
                </a:lnTo>
                <a:lnTo>
                  <a:pt x="2320937" y="2361946"/>
                </a:lnTo>
                <a:lnTo>
                  <a:pt x="2316188" y="2355837"/>
                </a:lnTo>
                <a:lnTo>
                  <a:pt x="1712887" y="1752536"/>
                </a:lnTo>
                <a:lnTo>
                  <a:pt x="1790357" y="1675053"/>
                </a:lnTo>
                <a:lnTo>
                  <a:pt x="1831936" y="1642897"/>
                </a:lnTo>
                <a:lnTo>
                  <a:pt x="1876933" y="1625434"/>
                </a:lnTo>
                <a:lnTo>
                  <a:pt x="1926221" y="1621993"/>
                </a:lnTo>
                <a:lnTo>
                  <a:pt x="1952205" y="1624253"/>
                </a:lnTo>
                <a:lnTo>
                  <a:pt x="2007400" y="1637195"/>
                </a:lnTo>
                <a:lnTo>
                  <a:pt x="2066353" y="1659534"/>
                </a:lnTo>
                <a:lnTo>
                  <a:pt x="2128685" y="1691233"/>
                </a:lnTo>
                <a:lnTo>
                  <a:pt x="2195258" y="1728749"/>
                </a:lnTo>
                <a:lnTo>
                  <a:pt x="2230183" y="1749590"/>
                </a:lnTo>
                <a:lnTo>
                  <a:pt x="2649105" y="2005114"/>
                </a:lnTo>
                <a:lnTo>
                  <a:pt x="2656484" y="2009305"/>
                </a:lnTo>
                <a:lnTo>
                  <a:pt x="2663367" y="2012746"/>
                </a:lnTo>
                <a:lnTo>
                  <a:pt x="2669717" y="2015312"/>
                </a:lnTo>
                <a:lnTo>
                  <a:pt x="2677122" y="2018753"/>
                </a:lnTo>
                <a:lnTo>
                  <a:pt x="2684869" y="2019604"/>
                </a:lnTo>
                <a:lnTo>
                  <a:pt x="2692882" y="2018245"/>
                </a:lnTo>
                <a:lnTo>
                  <a:pt x="2699524" y="2017318"/>
                </a:lnTo>
                <a:lnTo>
                  <a:pt x="2732786" y="1996490"/>
                </a:lnTo>
                <a:lnTo>
                  <a:pt x="2766644" y="1962632"/>
                </a:lnTo>
                <a:lnTo>
                  <a:pt x="2790113" y="1927644"/>
                </a:lnTo>
                <a:lnTo>
                  <a:pt x="2791663" y="1921611"/>
                </a:lnTo>
                <a:lnTo>
                  <a:pt x="2793022" y="1913585"/>
                </a:lnTo>
                <a:close/>
              </a:path>
              <a:path w="3621404" h="3313429">
                <a:moveTo>
                  <a:pt x="3621290" y="1092796"/>
                </a:moveTo>
                <a:lnTo>
                  <a:pt x="3603218" y="1057960"/>
                </a:lnTo>
                <a:lnTo>
                  <a:pt x="3559200" y="1026033"/>
                </a:lnTo>
                <a:lnTo>
                  <a:pt x="3386759" y="916063"/>
                </a:lnTo>
                <a:lnTo>
                  <a:pt x="2884741" y="598741"/>
                </a:lnTo>
                <a:lnTo>
                  <a:pt x="2884741" y="797674"/>
                </a:lnTo>
                <a:lnTo>
                  <a:pt x="2581516" y="1100912"/>
                </a:lnTo>
                <a:lnTo>
                  <a:pt x="2461526" y="916063"/>
                </a:lnTo>
                <a:lnTo>
                  <a:pt x="2443797" y="888631"/>
                </a:lnTo>
                <a:lnTo>
                  <a:pt x="2087143" y="335686"/>
                </a:lnTo>
                <a:lnTo>
                  <a:pt x="2031949" y="250825"/>
                </a:lnTo>
                <a:lnTo>
                  <a:pt x="2032622" y="250139"/>
                </a:lnTo>
                <a:lnTo>
                  <a:pt x="2884741" y="797674"/>
                </a:lnTo>
                <a:lnTo>
                  <a:pt x="2884741" y="598741"/>
                </a:lnTo>
                <a:lnTo>
                  <a:pt x="2333256" y="250139"/>
                </a:lnTo>
                <a:lnTo>
                  <a:pt x="1962492" y="14325"/>
                </a:lnTo>
                <a:lnTo>
                  <a:pt x="1955292" y="10172"/>
                </a:lnTo>
                <a:lnTo>
                  <a:pt x="1921992" y="0"/>
                </a:lnTo>
                <a:lnTo>
                  <a:pt x="1915756" y="914"/>
                </a:lnTo>
                <a:lnTo>
                  <a:pt x="1879600" y="19011"/>
                </a:lnTo>
                <a:lnTo>
                  <a:pt x="1833219" y="63284"/>
                </a:lnTo>
                <a:lnTo>
                  <a:pt x="1805597" y="95084"/>
                </a:lnTo>
                <a:lnTo>
                  <a:pt x="1793354" y="128651"/>
                </a:lnTo>
                <a:lnTo>
                  <a:pt x="1793557" y="134581"/>
                </a:lnTo>
                <a:lnTo>
                  <a:pt x="1889556" y="296659"/>
                </a:lnTo>
                <a:lnTo>
                  <a:pt x="2264372" y="888758"/>
                </a:lnTo>
                <a:lnTo>
                  <a:pt x="2818917" y="1764169"/>
                </a:lnTo>
                <a:lnTo>
                  <a:pt x="2844063" y="1799424"/>
                </a:lnTo>
                <a:lnTo>
                  <a:pt x="2878988" y="1825599"/>
                </a:lnTo>
                <a:lnTo>
                  <a:pt x="2885567" y="1826412"/>
                </a:lnTo>
                <a:lnTo>
                  <a:pt x="2892336" y="1825548"/>
                </a:lnTo>
                <a:lnTo>
                  <a:pt x="2931769" y="1798459"/>
                </a:lnTo>
                <a:lnTo>
                  <a:pt x="2964370" y="1763522"/>
                </a:lnTo>
                <a:lnTo>
                  <a:pt x="2981325" y="1723148"/>
                </a:lnTo>
                <a:lnTo>
                  <a:pt x="2981553" y="1716595"/>
                </a:lnTo>
                <a:lnTo>
                  <a:pt x="2978099" y="1709077"/>
                </a:lnTo>
                <a:lnTo>
                  <a:pt x="2975737" y="1702739"/>
                </a:lnTo>
                <a:lnTo>
                  <a:pt x="2972447" y="1695284"/>
                </a:lnTo>
                <a:lnTo>
                  <a:pt x="2967202" y="1687423"/>
                </a:lnTo>
                <a:lnTo>
                  <a:pt x="2727922" y="1319390"/>
                </a:lnTo>
                <a:lnTo>
                  <a:pt x="2701201" y="1278572"/>
                </a:lnTo>
                <a:lnTo>
                  <a:pt x="2878861" y="1100912"/>
                </a:lnTo>
                <a:lnTo>
                  <a:pt x="3063722" y="916063"/>
                </a:lnTo>
                <a:lnTo>
                  <a:pt x="3480308" y="1183017"/>
                </a:lnTo>
                <a:lnTo>
                  <a:pt x="3488842" y="1187602"/>
                </a:lnTo>
                <a:lnTo>
                  <a:pt x="3496310" y="1190879"/>
                </a:lnTo>
                <a:lnTo>
                  <a:pt x="3508959" y="1195616"/>
                </a:lnTo>
                <a:lnTo>
                  <a:pt x="3514953" y="1196073"/>
                </a:lnTo>
                <a:lnTo>
                  <a:pt x="3521849" y="1193584"/>
                </a:lnTo>
                <a:lnTo>
                  <a:pt x="3527501" y="1192428"/>
                </a:lnTo>
                <a:lnTo>
                  <a:pt x="3562413" y="1167942"/>
                </a:lnTo>
                <a:lnTo>
                  <a:pt x="3591141" y="1139088"/>
                </a:lnTo>
                <a:lnTo>
                  <a:pt x="3617303" y="1106525"/>
                </a:lnTo>
                <a:lnTo>
                  <a:pt x="3620160" y="1099616"/>
                </a:lnTo>
                <a:lnTo>
                  <a:pt x="3621290" y="109279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45" y="0"/>
            <a:ext cx="7166647" cy="1193164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14527" y="1028699"/>
          <a:ext cx="6807834" cy="8630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589"/>
                <a:gridCol w="4931410"/>
              </a:tblGrid>
              <a:tr h="5225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B8CCE3"/>
                      </a:solidFill>
                      <a:prstDash val="solid"/>
                    </a:lnR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49530">
                        <a:lnSpc>
                          <a:spcPts val="115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renewable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sources 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onsite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operations.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PVT Landfill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planning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 gasification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able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process 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production.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123189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However,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gasification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longer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planned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based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recent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discussions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PVT Landfill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staff.</a:t>
                      </a:r>
                      <a:r>
                        <a:rPr dirty="0" sz="1000" spc="2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privately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340360">
                        <a:lnSpc>
                          <a:spcPts val="1140"/>
                        </a:lnSpc>
                        <a:spcBef>
                          <a:spcPts val="1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owned,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 PVT Land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Company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LLC’s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responsibility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undertake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necessary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tasks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planning.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3025" marR="59055">
                        <a:lnSpc>
                          <a:spcPct val="95800"/>
                        </a:lnSpc>
                        <a:spcBef>
                          <a:spcPts val="112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Residents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serviced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Refuse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Division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previously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allowed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place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0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cubic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yard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curbside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collection.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recovered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were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sold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other reuse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purposes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reduce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disposal.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However,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longer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picks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curbside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bulky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appointment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system.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Residents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certain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types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quantities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Kapaʻa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Station,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hauled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WGSL.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Residents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deliver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rock,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dirt,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WGSL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 no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two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loads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four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loads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week.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PVT Landfill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gasification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able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process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feedstock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recovered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energy production.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52705">
                        <a:lnSpc>
                          <a:spcPts val="115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2014,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introduced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away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disposal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PVT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providing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ability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divert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80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percent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recycling.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52705">
                        <a:lnSpc>
                          <a:spcPts val="114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provides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several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initiatives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continue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diverting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landfill.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items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bioconversion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include: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ts val="1195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Continue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enforcing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WGSL;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Continue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enforcing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burnable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ban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WGSL;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marR="39370" indent="-228600">
                        <a:lnSpc>
                          <a:spcPts val="115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Continue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evaluating</a:t>
                      </a:r>
                      <a:r>
                        <a:rPr dirty="0" sz="1000" spc="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potential</a:t>
                      </a:r>
                      <a:r>
                        <a:rPr dirty="0" sz="10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policy</a:t>
                      </a:r>
                      <a:r>
                        <a:rPr dirty="0" sz="1000" spc="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10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builders</a:t>
                      </a:r>
                      <a:r>
                        <a:rPr dirty="0" sz="1000" spc="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submit</a:t>
                      </a:r>
                      <a:r>
                        <a:rPr dirty="0" sz="10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C&amp;D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debris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recovery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permit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applications;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ts val="1195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Enhance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education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programs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island-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wide.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52705">
                        <a:lnSpc>
                          <a:spcPct val="95700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2019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ISWMP,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 is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gathering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draft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legislation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working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Covanta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apply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permit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modifications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enable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acceptance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wood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Power.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County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offers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free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tours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(e.g.,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Tour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Trash)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public,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providing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education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County manages waste,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C&amp;D.</a:t>
                      </a:r>
                      <a:r>
                        <a:rPr dirty="0" baseline="25641" sz="975" spc="-30">
                          <a:latin typeface="Arial"/>
                          <a:cs typeface="Arial"/>
                          <a:hlinkClick r:id="rId3" action="ppaction://hlinksldjump"/>
                        </a:rPr>
                        <a:t>3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6350">
                      <a:solidFill>
                        <a:srgbClr val="B8CCE3"/>
                      </a:solidFill>
                      <a:prstDash val="solid"/>
                    </a:lnL>
                    <a:lnT w="190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Programs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68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Funding: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Tour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Trash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Demolition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(C&amp;D)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Reuse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Tour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4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368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Generation: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70890">
                        <a:lnSpc>
                          <a:spcPct val="103000"/>
                        </a:lnSpc>
                        <a:spcBef>
                          <a:spcPts val="1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is no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generated Countywide.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6350">
                      <a:solidFill>
                        <a:srgbClr val="B8CCE3"/>
                      </a:solidFill>
                      <a:prstDash val="solid"/>
                    </a:lnB>
                    <a:solidFill>
                      <a:srgbClr val="ECF1F4"/>
                    </a:solidFill>
                  </a:tcPr>
                </a:tc>
              </a:tr>
              <a:tr h="2653030">
                <a:tc>
                  <a:txBody>
                    <a:bodyPr/>
                    <a:lstStyle/>
                    <a:p>
                      <a:pPr marL="385445" marR="36830" indent="-132715">
                        <a:lnSpc>
                          <a:spcPct val="103000"/>
                        </a:lnSpc>
                        <a:spcBef>
                          <a:spcPts val="14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Permitted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Collectors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Recyclers/Processors: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7780">
                    <a:lnR w="6350">
                      <a:solidFill>
                        <a:srgbClr val="B8CCE3"/>
                      </a:solidFill>
                      <a:prstDash val="solid"/>
                    </a:lnR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Ace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Metal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(scrap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metals: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aluminum,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brass,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bronze,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copper)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5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Alakona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Corp.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(uncontaminated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reinforced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concrete)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6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marR="109855" indent="-228600">
                        <a:lnSpc>
                          <a:spcPts val="1140"/>
                        </a:lnSpc>
                        <a:spcBef>
                          <a:spcPts val="1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Washout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Systems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Hawaii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(uncontaminated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washout material)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ts val="1195"/>
                        </a:lnSpc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C.M.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Recycling,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LLC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(aluminum,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brass,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copper,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stainless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steel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metals)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7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Depot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Metal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Recycling,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LLC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(non-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ferrous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Grace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Pacific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(clean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concrete, and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asphalt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slurry)</a:t>
                      </a:r>
                      <a:r>
                        <a:rPr dirty="0" baseline="25641" sz="975">
                          <a:latin typeface="Arial"/>
                          <a:cs typeface="Arial"/>
                          <a:hlinkClick r:id="rId3" action="ppaction://hlinksldjump"/>
                        </a:rPr>
                        <a:t>8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25641" sz="975" spc="-75">
                          <a:latin typeface="Arial"/>
                          <a:cs typeface="Arial"/>
                          <a:hlinkClick r:id="rId3" action="ppaction://hlinksldjump"/>
                        </a:rPr>
                        <a:t>9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Island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Demo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marR="253365" indent="-228600">
                        <a:lnSpc>
                          <a:spcPct val="955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Habitat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Humanity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(wood,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lumber,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plywood,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wallboard,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drywall,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siding,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stone,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pavers,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brick,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pipe/PVC/metal/copper,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roofing,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flooring 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10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Hawaiian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Earth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Recycling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(untreated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wood)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11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29590" indent="-22796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2959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Kapaʻa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Transfer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Station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(residential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C&amp;D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225" marR="208915" indent="-229235">
                        <a:lnSpc>
                          <a:spcPts val="1140"/>
                        </a:lnSpc>
                        <a:spcBef>
                          <a:spcPts val="115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Lennox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Resources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(aluminum,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copper,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brass,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stainless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steel,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ferrous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ferrous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metal)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12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  <a:p>
                      <a:pPr marL="530225" marR="577850" indent="-228600">
                        <a:lnSpc>
                          <a:spcPts val="114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30225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Nanakuli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Housing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Corporation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(new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recycled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[in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condition]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materials)</a:t>
                      </a:r>
                      <a:r>
                        <a:rPr dirty="0" baseline="25641" sz="975" spc="-15">
                          <a:latin typeface="Arial"/>
                          <a:cs typeface="Arial"/>
                          <a:hlinkClick r:id="rId3" action="ppaction://hlinksldjump"/>
                        </a:rPr>
                        <a:t>13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6350">
                      <a:solidFill>
                        <a:srgbClr val="B8CCE3"/>
                      </a:solidFill>
                      <a:prstDash val="solid"/>
                    </a:lnL>
                    <a:lnT w="6350">
                      <a:solidFill>
                        <a:srgbClr val="B8CCE3"/>
                      </a:solidFill>
                      <a:prstDash val="solid"/>
                    </a:lnT>
                    <a:lnB w="19050">
                      <a:solidFill>
                        <a:srgbClr val="B8CCE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2024-01-23T20:08:23Z</dcterms:created>
  <dcterms:modified xsi:type="dcterms:W3CDTF">2024-01-23T20:08:23Z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Acrobat Pro (64-bit) 23.8.20470</vt:lpwstr>
  </property>
  <property fmtid="{D5CDD505-2E9C-101B-9397-08002B2CF9AE}" pid="3" name="Producer">
    <vt:lpwstr>Adobe Acrobat Pro (64-bit) 23.8.20470</vt:lpwstr>
  </property>
</Properties>
</file>