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81" r:id="rId2"/>
    <p:sldId id="768" r:id="rId3"/>
    <p:sldId id="747" r:id="rId4"/>
    <p:sldId id="323" r:id="rId5"/>
    <p:sldId id="478" r:id="rId6"/>
    <p:sldId id="290" r:id="rId7"/>
    <p:sldId id="258" r:id="rId8"/>
    <p:sldId id="780" r:id="rId9"/>
    <p:sldId id="784" r:id="rId10"/>
    <p:sldId id="263" r:id="rId11"/>
    <p:sldId id="779" r:id="rId12"/>
    <p:sldId id="770" r:id="rId13"/>
    <p:sldId id="257" r:id="rId14"/>
    <p:sldId id="758" r:id="rId15"/>
    <p:sldId id="759" r:id="rId16"/>
    <p:sldId id="773" r:id="rId1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wer, Roger C" initials="BRC" lastIdx="1" clrIdx="0">
    <p:extLst>
      <p:ext uri="{19B8F6BF-5375-455C-9EA6-DF929625EA0E}">
        <p15:presenceInfo xmlns:p15="http://schemas.microsoft.com/office/powerpoint/2012/main" userId="Brewer, Roger 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00FFFF"/>
    <a:srgbClr val="FF6600"/>
    <a:srgbClr val="FF7C80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01" autoAdjust="0"/>
    <p:restoredTop sz="94660"/>
  </p:normalViewPr>
  <p:slideViewPr>
    <p:cSldViewPr snapToGrid="0">
      <p:cViewPr varScale="1">
        <p:scale>
          <a:sx n="74" d="100"/>
          <a:sy n="74" d="100"/>
        </p:scale>
        <p:origin x="152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0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9BB21-B3C8-4D34-929F-62C8DC803383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51697-4D7B-4244-AB04-C4339E848F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03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B6B761E0-5DF6-4322-A626-B8980E4744FC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4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4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4CE4EF65-9FF7-4874-B46E-5775F1B011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99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4EF65-9FF7-4874-B46E-5775F1B0115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9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Benzene (6):</a:t>
            </a:r>
            <a:r>
              <a:rPr lang="en-US" baseline="0" dirty="0"/>
              <a:t> EC 6.5</a:t>
            </a:r>
          </a:p>
          <a:p>
            <a:r>
              <a:rPr lang="en-US" baseline="0" dirty="0"/>
              <a:t>Toluene (7): EC 7.6 </a:t>
            </a:r>
          </a:p>
          <a:p>
            <a:r>
              <a:rPr lang="en-US" baseline="0" dirty="0"/>
              <a:t>Ethylbenzene (8)</a:t>
            </a:r>
            <a:r>
              <a:rPr lang="en-US" dirty="0"/>
              <a:t>:</a:t>
            </a:r>
            <a:r>
              <a:rPr lang="en-US" baseline="0" dirty="0"/>
              <a:t> EC 8.5 </a:t>
            </a:r>
          </a:p>
          <a:p>
            <a:r>
              <a:rPr lang="en-US" dirty="0"/>
              <a:t>Xylenes (8):</a:t>
            </a:r>
            <a:r>
              <a:rPr lang="en-US" baseline="0" dirty="0"/>
              <a:t> EC 8.6</a:t>
            </a:r>
          </a:p>
          <a:p>
            <a:r>
              <a:rPr lang="en-US" baseline="0" dirty="0"/>
              <a:t>Naphthalene (10)</a:t>
            </a:r>
            <a:r>
              <a:rPr lang="en-US" dirty="0"/>
              <a:t>:</a:t>
            </a:r>
            <a:r>
              <a:rPr lang="en-US" baseline="0" dirty="0"/>
              <a:t> EC 11.7 </a:t>
            </a:r>
          </a:p>
          <a:p>
            <a:r>
              <a:rPr lang="en-US" baseline="0" dirty="0"/>
              <a:t>2-Methylnaphthalene (11): EC12.84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1-Methylnaphthalene (11): EC 12.99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4EF65-9FF7-4874-B46E-5775F1B0115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22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397B8-A585-46BB-8045-0DD782C19919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44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CF5C-3BC7-4287-ABAA-CE7FB59A9CB2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08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3792-D6E6-4439-85D2-C5CD3405632B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76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D06C-8788-4A46-AD65-DDAED66E6081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0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F61D-01C5-4F6A-9512-18B1150B9211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4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3655-846B-409C-99E2-AA21FDD03B99}" type="datetime1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25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C7FB2-8367-4CA0-9A7F-EDC1F2DEEF6D}" type="datetime1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29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7970-D9F5-45BF-96E6-574B4F8A2948}" type="datetime1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5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87251-50E7-4555-B62B-FB95ED5DD500}" type="datetime1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0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F87E1-F14A-4FE0-8185-32E1176BB2A4}" type="datetime1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3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18F64-14D9-4977-A1DD-6A6A59B98F89}" type="datetime1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01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1BBB5-DCC0-40BE-B6D1-BCE3AE048ABC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D6BDE-A700-4CC1-A8B9-DB2FE996EB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3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.png"/><Relationship Id="rId4" Type="http://schemas.openxmlformats.org/officeDocument/2006/relationships/image" Target="../media/image2.jp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12" Type="http://schemas.openxmlformats.org/officeDocument/2006/relationships/image" Target="../media/image38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jpeg"/><Relationship Id="rId5" Type="http://schemas.openxmlformats.org/officeDocument/2006/relationships/image" Target="../media/image3.emf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Box 256"/>
          <p:cNvSpPr txBox="1"/>
          <p:nvPr/>
        </p:nvSpPr>
        <p:spPr>
          <a:xfrm>
            <a:off x="50242" y="192914"/>
            <a:ext cx="9053464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JBPHH JP-5 Exposure Assessment and Technical Basis of Hawaii Department of Health TPH Tapwater Action Levels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Roger Brewer,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Hawai´i Department of Health (retired)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National Academies of Sciences, Engineering and Medicine (NASEM)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Clinical Follow-Up and Care for Those Impacted by the JP-5 Releases at Red Hill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September 8, 2025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1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2F902B-499E-FBBF-33DA-0182ACFFED57}"/>
              </a:ext>
            </a:extLst>
          </p:cNvPr>
          <p:cNvGrpSpPr/>
          <p:nvPr/>
        </p:nvGrpSpPr>
        <p:grpSpPr>
          <a:xfrm>
            <a:off x="243191" y="2560094"/>
            <a:ext cx="8810274" cy="4229817"/>
            <a:chOff x="243191" y="2560094"/>
            <a:chExt cx="8810274" cy="422981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766C0A9-542D-1C54-1564-D2F6E9C684D7}"/>
                </a:ext>
              </a:extLst>
            </p:cNvPr>
            <p:cNvCxnSpPr>
              <a:cxnSpLocks/>
            </p:cNvCxnSpPr>
            <p:nvPr/>
          </p:nvCxnSpPr>
          <p:spPr>
            <a:xfrm>
              <a:off x="243191" y="6789911"/>
              <a:ext cx="88102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6ACA6BE-5B3B-D301-F767-CE41FE6E8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665" y="4537530"/>
              <a:ext cx="3116669" cy="177161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1F316F-E1D0-6F0A-370A-1D7A090A5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395" y="4896151"/>
              <a:ext cx="2130991" cy="1771607"/>
            </a:xfrm>
            <a:prstGeom prst="rect">
              <a:avLst/>
            </a:prstGeom>
          </p:spPr>
        </p:pic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31419049-75E6-F626-95FC-76FAC3362EF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05416" y="2563756"/>
            <a:ext cx="1409143" cy="2013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5" imgW="4536000" imgH="6480000" progId="AcroExch.Document.7">
                    <p:embed/>
                  </p:oleObj>
                </mc:Choice>
                <mc:Fallback>
                  <p:oleObj name="Acrobat Document" r:id="rId5" imgW="4536000" imgH="6480000" progId="AcroExch.Document.7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31419049-75E6-F626-95FC-76FAC3362EF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05416" y="2563756"/>
                          <a:ext cx="1409143" cy="2013063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7064CDE-F215-780B-4FCD-E16749CCAFBE}"/>
                </a:ext>
              </a:extLst>
            </p:cNvPr>
            <p:cNvGrpSpPr/>
            <p:nvPr/>
          </p:nvGrpSpPr>
          <p:grpSpPr>
            <a:xfrm>
              <a:off x="2991828" y="2898420"/>
              <a:ext cx="3253558" cy="1425332"/>
              <a:chOff x="3126463" y="2898420"/>
              <a:chExt cx="3253558" cy="142533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E59D115-9DB2-751D-863C-AF068B7C59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21765"/>
              <a:stretch/>
            </p:blipFill>
            <p:spPr>
              <a:xfrm>
                <a:off x="3126463" y="2898420"/>
                <a:ext cx="1401321" cy="141104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0AD0827-D30B-FD34-B369-0D2C41561B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2767" t="2565" r="23106" b="3326"/>
              <a:stretch/>
            </p:blipFill>
            <p:spPr>
              <a:xfrm>
                <a:off x="4937223" y="2907842"/>
                <a:ext cx="1442798" cy="141591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20" name="Picture 19" descr="A picture containing bottle, indoor, sitting&#10;&#10;Description automatically generated">
              <a:extLst>
                <a:ext uri="{FF2B5EF4-FFF2-40B4-BE49-F238E27FC236}">
                  <a16:creationId xmlns:a16="http://schemas.microsoft.com/office/drawing/2014/main" id="{0A2FE763-2510-3DD0-5641-0D48166C7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852" y="4896151"/>
              <a:ext cx="1485626" cy="16711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CC90979-1B93-25F5-6C30-612916276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9093" r="24954"/>
            <a:stretch>
              <a:fillRect/>
            </a:stretch>
          </p:blipFill>
          <p:spPr>
            <a:xfrm>
              <a:off x="463071" y="2560094"/>
              <a:ext cx="1995118" cy="20130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9396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20"/>
    </mc:Choice>
    <mc:Fallback xmlns="">
      <p:transition spd="slow" advTm="6502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C6FFD-208B-44C4-87B4-1204FD4B2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533" y="1079500"/>
            <a:ext cx="5182934" cy="5727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CB3D04-1A11-43AC-9A07-4F3A2FC6A26A}"/>
              </a:ext>
            </a:extLst>
          </p:cNvPr>
          <p:cNvSpPr txBox="1"/>
          <p:nvPr/>
        </p:nvSpPr>
        <p:spPr>
          <a:xfrm>
            <a:off x="137174" y="94656"/>
            <a:ext cx="89402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USEPA Tapwater Screening Level Equation</a:t>
            </a:r>
          </a:p>
          <a:p>
            <a:pPr algn="ctr"/>
            <a:r>
              <a:rPr lang="en-US" sz="2400" b="1" dirty="0"/>
              <a:t>(USEPA Default: Daily use of water by average 15 kg child for 6 years)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3DCB11-659D-7040-9160-E070F22AA362}"/>
              </a:ext>
            </a:extLst>
          </p:cNvPr>
          <p:cNvSpPr txBox="1"/>
          <p:nvPr/>
        </p:nvSpPr>
        <p:spPr>
          <a:xfrm>
            <a:off x="284521" y="1293983"/>
            <a:ext cx="1362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Ingestion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930812-D620-0EA1-02BC-3C28227922A9}"/>
              </a:ext>
            </a:extLst>
          </p:cNvPr>
          <p:cNvSpPr txBox="1"/>
          <p:nvPr/>
        </p:nvSpPr>
        <p:spPr>
          <a:xfrm>
            <a:off x="161443" y="2724243"/>
            <a:ext cx="1608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/>
              <a:t>Dermal</a:t>
            </a:r>
          </a:p>
          <a:p>
            <a:pPr algn="ctr"/>
            <a:r>
              <a:rPr lang="en-US" sz="2400" b="1" u="sng" dirty="0"/>
              <a:t>Absorption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50089B-0322-F67E-3BF4-B497EDB2DFBF}"/>
              </a:ext>
            </a:extLst>
          </p:cNvPr>
          <p:cNvSpPr txBox="1"/>
          <p:nvPr/>
        </p:nvSpPr>
        <p:spPr>
          <a:xfrm>
            <a:off x="327146" y="5102352"/>
            <a:ext cx="148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Inhalation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EB1EA-6AC4-A271-5384-7232A0926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6CBD-1846-46F9-BFF5-976CEC3E0C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98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DE405-722E-7A1B-8E22-FC3BDDB7C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782D2-26D5-EF2A-BFE1-3F5A69480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88BB3-C89A-98B9-5B7D-CD3F3213ECE0}"/>
              </a:ext>
            </a:extLst>
          </p:cNvPr>
          <p:cNvSpPr txBox="1"/>
          <p:nvPr/>
        </p:nvSpPr>
        <p:spPr>
          <a:xfrm>
            <a:off x="0" y="136524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cs typeface="Times New Roman" pitchFamily="18" charset="0"/>
              </a:rPr>
              <a:t>HIDOH TPH Drinking Water Action Levels</a:t>
            </a:r>
          </a:p>
          <a:p>
            <a:pPr algn="ctr"/>
            <a:r>
              <a:rPr lang="en-US" sz="2800" b="1" dirty="0">
                <a:cs typeface="Times New Roman" pitchFamily="18" charset="0"/>
              </a:rPr>
              <a:t>for Middle Distillate Fuels (including JP-5)</a:t>
            </a:r>
          </a:p>
          <a:p>
            <a:pPr algn="ctr"/>
            <a:r>
              <a:rPr lang="en-US" sz="2000" b="1" dirty="0">
                <a:cs typeface="Times New Roman" pitchFamily="18" charset="0"/>
              </a:rPr>
              <a:t>(concentration at which no adverse </a:t>
            </a:r>
            <a:r>
              <a:rPr lang="en-US" sz="2000" b="1" i="1" dirty="0">
                <a:cs typeface="Times New Roman" pitchFamily="18" charset="0"/>
              </a:rPr>
              <a:t>chronic health effects </a:t>
            </a:r>
            <a:r>
              <a:rPr lang="en-US" sz="2000" b="1" dirty="0">
                <a:cs typeface="Times New Roman" pitchFamily="18" charset="0"/>
              </a:rPr>
              <a:t>expected)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619FB6-5BC2-89D7-DDBD-347BE1396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834374"/>
              </p:ext>
            </p:extLst>
          </p:nvPr>
        </p:nvGraphicFramePr>
        <p:xfrm>
          <a:off x="930410" y="1486801"/>
          <a:ext cx="7283179" cy="2529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4947">
                  <a:extLst>
                    <a:ext uri="{9D8B030D-6E8A-4147-A177-3AD203B41FA5}">
                      <a16:colId xmlns:a16="http://schemas.microsoft.com/office/drawing/2014/main" val="52997126"/>
                    </a:ext>
                  </a:extLst>
                </a:gridCol>
                <a:gridCol w="1258153">
                  <a:extLst>
                    <a:ext uri="{9D8B030D-6E8A-4147-A177-3AD203B41FA5}">
                      <a16:colId xmlns:a16="http://schemas.microsoft.com/office/drawing/2014/main" val="4217922990"/>
                    </a:ext>
                  </a:extLst>
                </a:gridCol>
                <a:gridCol w="1277509">
                  <a:extLst>
                    <a:ext uri="{9D8B030D-6E8A-4147-A177-3AD203B41FA5}">
                      <a16:colId xmlns:a16="http://schemas.microsoft.com/office/drawing/2014/main" val="193884350"/>
                    </a:ext>
                  </a:extLst>
                </a:gridCol>
                <a:gridCol w="1391066">
                  <a:extLst>
                    <a:ext uri="{9D8B030D-6E8A-4147-A177-3AD203B41FA5}">
                      <a16:colId xmlns:a16="http://schemas.microsoft.com/office/drawing/2014/main" val="57379333"/>
                    </a:ext>
                  </a:extLst>
                </a:gridCol>
                <a:gridCol w="1801504">
                  <a:extLst>
                    <a:ext uri="{9D8B030D-6E8A-4147-A177-3AD203B41FA5}">
                      <a16:colId xmlns:a16="http://schemas.microsoft.com/office/drawing/2014/main" val="31697467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Year</a:t>
                      </a:r>
                    </a:p>
                  </a:txBody>
                  <a:tcPr anchor="b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n-lt"/>
                        </a:rPr>
                        <a:t>Toxicity</a:t>
                      </a:r>
                    </a:p>
                  </a:txBody>
                  <a:tcPr anchor="b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n-lt"/>
                        </a:rPr>
                        <a:t>Taste &amp; Odor</a:t>
                      </a:r>
                    </a:p>
                  </a:txBody>
                  <a:tcPr anchor="b" anchorCtr="1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n-lt"/>
                        </a:rPr>
                        <a:t>Final TPH Action Level</a:t>
                      </a:r>
                    </a:p>
                  </a:txBody>
                  <a:tcPr anchor="b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+mn-lt"/>
                        </a:rPr>
                        <a:t>Basis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440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>
                          <a:latin typeface="+mn-lt"/>
                        </a:rPr>
                        <a:t>1</a:t>
                      </a:r>
                      <a:r>
                        <a:rPr lang="en-US" sz="2000" b="1" dirty="0">
                          <a:latin typeface="+mn-lt"/>
                        </a:rPr>
                        <a:t>2005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n-lt"/>
                          <a:cs typeface="Arial" panose="020B0604020202020204" pitchFamily="34" charset="0"/>
                        </a:rPr>
                        <a:t>400 µg/L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+mn-lt"/>
                          <a:cs typeface="Arial" panose="020B0604020202020204" pitchFamily="34" charset="0"/>
                        </a:rPr>
                        <a:t>100 µg/L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+mn-lt"/>
                          <a:cs typeface="Arial" panose="020B0604020202020204" pitchFamily="34" charset="0"/>
                        </a:rPr>
                        <a:t>100 µg/L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+mn-lt"/>
                        </a:rPr>
                        <a:t>Taste &amp; Odors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6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>
                          <a:latin typeface="+mn-lt"/>
                        </a:rPr>
                        <a:t>2</a:t>
                      </a:r>
                      <a:r>
                        <a:rPr lang="en-US" sz="2000" b="1" dirty="0">
                          <a:latin typeface="+mn-lt"/>
                        </a:rPr>
                        <a:t>2017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400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µg/L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500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µg/L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+mn-lt"/>
                        </a:rPr>
                        <a:t>400 </a:t>
                      </a:r>
                      <a:r>
                        <a:rPr lang="en-US" sz="1800" b="1" dirty="0">
                          <a:latin typeface="+mn-lt"/>
                          <a:cs typeface="Arial" panose="020B0604020202020204" pitchFamily="34" charset="0"/>
                        </a:rPr>
                        <a:t>µg/L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+mn-lt"/>
                        </a:rPr>
                        <a:t>Toxicity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7788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>
                          <a:latin typeface="+mn-lt"/>
                        </a:rPr>
                        <a:t>3</a:t>
                      </a:r>
                      <a:r>
                        <a:rPr lang="en-US" sz="2000" b="1" dirty="0">
                          <a:latin typeface="+mn-lt"/>
                        </a:rPr>
                        <a:t>2021/2022</a:t>
                      </a:r>
                    </a:p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(Red Hill)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266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µg/L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500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µg/L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+mn-lt"/>
                        </a:rPr>
                        <a:t>266 </a:t>
                      </a:r>
                      <a:r>
                        <a:rPr lang="en-US" sz="2000" b="1" dirty="0">
                          <a:latin typeface="+mn-lt"/>
                          <a:cs typeface="Arial" panose="020B0604020202020204" pitchFamily="34" charset="0"/>
                        </a:rPr>
                        <a:t>µg/L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+mn-lt"/>
                        </a:rPr>
                        <a:t>Toxicity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87981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>
                          <a:latin typeface="+mn-lt"/>
                        </a:rPr>
                        <a:t>4</a:t>
                      </a:r>
                      <a:r>
                        <a:rPr lang="en-US" sz="2000" b="1" dirty="0">
                          <a:latin typeface="+mn-lt"/>
                        </a:rPr>
                        <a:t>2024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91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µg/L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500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µg/L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+mn-lt"/>
                        </a:rPr>
                        <a:t>91 </a:t>
                      </a:r>
                      <a:r>
                        <a:rPr lang="en-US" sz="2000" b="1" dirty="0">
                          <a:latin typeface="+mn-lt"/>
                          <a:cs typeface="Arial" panose="020B0604020202020204" pitchFamily="34" charset="0"/>
                        </a:rPr>
                        <a:t>µg/L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+mn-lt"/>
                        </a:rPr>
                        <a:t>Toxicity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420900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4B2E6B96-D05B-17D5-BB4A-ED38A7D68B7D}"/>
              </a:ext>
            </a:extLst>
          </p:cNvPr>
          <p:cNvGrpSpPr/>
          <p:nvPr/>
        </p:nvGrpSpPr>
        <p:grpSpPr>
          <a:xfrm>
            <a:off x="7073326" y="4115310"/>
            <a:ext cx="1887794" cy="2552251"/>
            <a:chOff x="3370729" y="3855892"/>
            <a:chExt cx="2194015" cy="24688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9FCB80-BF52-6D21-18FC-AF3905F75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70729" y="3855892"/>
              <a:ext cx="2194015" cy="24688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26CA44-11D4-CC26-AE3B-2C3F7EB853C5}"/>
                </a:ext>
              </a:extLst>
            </p:cNvPr>
            <p:cNvSpPr txBox="1"/>
            <p:nvPr/>
          </p:nvSpPr>
          <p:spPr>
            <a:xfrm>
              <a:off x="3370729" y="4176233"/>
              <a:ext cx="2194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USEPA Carbon Range Toxicity Factors (2022)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F2BE9AE-C3F6-8974-55A8-880BCFDEDF94}"/>
              </a:ext>
            </a:extLst>
          </p:cNvPr>
          <p:cNvSpPr txBox="1"/>
          <p:nvPr/>
        </p:nvSpPr>
        <p:spPr>
          <a:xfrm>
            <a:off x="182880" y="4115310"/>
            <a:ext cx="68137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/>
              <a:t>Early toxicity-based TPH action level a</a:t>
            </a:r>
            <a:r>
              <a:rPr lang="en-US" b="1" i="1" dirty="0"/>
              <a:t>ssumed degraded, non-volatile petroleum </a:t>
            </a:r>
            <a:r>
              <a:rPr lang="en-US" b="1" dirty="0"/>
              <a:t>(inhalation of vapors not considered).</a:t>
            </a:r>
          </a:p>
          <a:p>
            <a:pPr marL="342900" indent="-342900">
              <a:buAutoNum type="arabicPeriod"/>
            </a:pPr>
            <a:r>
              <a:rPr lang="en-US" b="1" dirty="0"/>
              <a:t>TPH </a:t>
            </a:r>
            <a:r>
              <a:rPr lang="en-US" b="1" i="1" dirty="0"/>
              <a:t>Taste &amp; Odor threshold </a:t>
            </a:r>
            <a:r>
              <a:rPr lang="en-US" b="1" dirty="0"/>
              <a:t>updated in 2017.</a:t>
            </a:r>
          </a:p>
          <a:p>
            <a:pPr marL="342900" indent="-342900">
              <a:buAutoNum type="arabicPeriod"/>
            </a:pPr>
            <a:r>
              <a:rPr lang="en-US" b="1" dirty="0"/>
              <a:t>Toxicity-based action level for JP-5 in JBPHH drinking water system adjusted to </a:t>
            </a:r>
            <a:r>
              <a:rPr lang="en-US" b="1" i="1" dirty="0"/>
              <a:t>reflect volatility and inhalation exposure pathway</a:t>
            </a:r>
            <a:r>
              <a:rPr lang="en-US" b="1" dirty="0"/>
              <a:t>.</a:t>
            </a:r>
          </a:p>
          <a:p>
            <a:pPr marL="342900" indent="-342900">
              <a:buAutoNum type="arabicPeriod"/>
            </a:pPr>
            <a:r>
              <a:rPr lang="en-US" b="1" dirty="0"/>
              <a:t>Toxicity-based action level revised to reflect updated USEPA carbon range toxicity factors.</a:t>
            </a:r>
          </a:p>
          <a:p>
            <a:pPr marL="342900" indent="-342900">
              <a:buAutoNum type="arabicPeriod"/>
            </a:pPr>
            <a:r>
              <a:rPr lang="en-US" b="1" dirty="0" err="1"/>
              <a:t>Subchronic</a:t>
            </a:r>
            <a:r>
              <a:rPr lang="en-US" b="1" dirty="0"/>
              <a:t> Action Levels: Dissolved (340 µg/L), Sheen (270 µg/L).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1361DB-04C1-E1E1-7E94-17074822EF85}"/>
              </a:ext>
            </a:extLst>
          </p:cNvPr>
          <p:cNvSpPr/>
          <p:nvPr/>
        </p:nvSpPr>
        <p:spPr>
          <a:xfrm>
            <a:off x="5003956" y="1486802"/>
            <a:ext cx="1408064" cy="25186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80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20" y="806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cs typeface="Times New Roman" pitchFamily="18" charset="0"/>
              </a:rPr>
              <a:t>Laboratory Measurement of TPH in Water Samples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4308" y="500163"/>
            <a:ext cx="86560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b="1" i="1" dirty="0">
                <a:cs typeface="Times New Roman" pitchFamily="18" charset="0"/>
              </a:rPr>
              <a:t>Two different tests </a:t>
            </a:r>
            <a:r>
              <a:rPr lang="en-US" b="1" dirty="0">
                <a:cs typeface="Times New Roman" pitchFamily="18" charset="0"/>
              </a:rPr>
              <a:t>necessary</a:t>
            </a:r>
            <a:r>
              <a:rPr lang="en-US" b="1" i="1" dirty="0">
                <a:cs typeface="Times New Roman" pitchFamily="18" charset="0"/>
              </a:rPr>
              <a:t> </a:t>
            </a:r>
            <a:r>
              <a:rPr lang="en-US" b="1" dirty="0">
                <a:cs typeface="Times New Roman" pitchFamily="18" charset="0"/>
              </a:rPr>
              <a:t>to quantify the concentration of TPH in a sample:</a:t>
            </a:r>
          </a:p>
          <a:p>
            <a:pPr marL="798512" lvl="1" indent="-342900">
              <a:buFont typeface="+mj-lt"/>
              <a:buAutoNum type="arabicPeriod"/>
            </a:pPr>
            <a:r>
              <a:rPr lang="en-US" b="1" dirty="0">
                <a:cs typeface="Times New Roman" pitchFamily="18" charset="0"/>
              </a:rPr>
              <a:t>Purge and Trap: Volatile Organics;</a:t>
            </a:r>
          </a:p>
          <a:p>
            <a:pPr marL="798512" lvl="1" indent="-342900">
              <a:buFont typeface="+mj-lt"/>
              <a:buAutoNum type="arabicPeriod"/>
            </a:pPr>
            <a:r>
              <a:rPr lang="en-US" b="1" dirty="0">
                <a:cs typeface="Times New Roman" pitchFamily="18" charset="0"/>
              </a:rPr>
              <a:t>Solvent Extraction: Semi-Volatile and Nonvolatile Organics;</a:t>
            </a:r>
            <a:endParaRPr lang="en-US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itchFamily="18" charset="0"/>
              </a:rPr>
              <a:t>Compare measured TPH to the TPH action level </a:t>
            </a:r>
            <a:r>
              <a:rPr lang="en-US" b="1" i="1" dirty="0">
                <a:cs typeface="Times New Roman" pitchFamily="18" charset="0"/>
              </a:rPr>
              <a:t>specific to the fuel type best matching the chromatogram</a:t>
            </a:r>
            <a:r>
              <a:rPr lang="en-US" b="1" dirty="0">
                <a:cs typeface="Times New Roman" pitchFamily="18" charset="0"/>
              </a:rPr>
              <a:t> (Gasolines, Middle Distillates, Residual Fuels);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b="1" i="1" dirty="0">
                <a:cs typeface="Times New Roman" pitchFamily="18" charset="0"/>
              </a:rPr>
              <a:t>Individually targeted compounds </a:t>
            </a:r>
            <a:r>
              <a:rPr lang="en-US" b="1" dirty="0">
                <a:cs typeface="Times New Roman" pitchFamily="18" charset="0"/>
              </a:rPr>
              <a:t>subtracted and assessed separately;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b="1" dirty="0">
                <a:cs typeface="Times New Roman" pitchFamily="18" charset="0"/>
              </a:rPr>
              <a:t>Misreported as separate “</a:t>
            </a:r>
            <a:r>
              <a:rPr lang="en-US" b="1" dirty="0" err="1">
                <a:cs typeface="Times New Roman" pitchFamily="18" charset="0"/>
              </a:rPr>
              <a:t>TPHg</a:t>
            </a:r>
            <a:r>
              <a:rPr lang="en-US" b="1" dirty="0">
                <a:cs typeface="Times New Roman" pitchFamily="18" charset="0"/>
              </a:rPr>
              <a:t>”, “</a:t>
            </a:r>
            <a:r>
              <a:rPr lang="en-US" b="1" dirty="0" err="1">
                <a:cs typeface="Times New Roman" pitchFamily="18" charset="0"/>
              </a:rPr>
              <a:t>TPHd</a:t>
            </a:r>
            <a:r>
              <a:rPr lang="en-US" b="1" dirty="0">
                <a:cs typeface="Times New Roman" pitchFamily="18" charset="0"/>
              </a:rPr>
              <a:t>” and “</a:t>
            </a:r>
            <a:r>
              <a:rPr lang="en-US" b="1" dirty="0" err="1">
                <a:cs typeface="Times New Roman" pitchFamily="18" charset="0"/>
              </a:rPr>
              <a:t>TPHo</a:t>
            </a:r>
            <a:r>
              <a:rPr lang="en-US" b="1" dirty="0">
                <a:cs typeface="Times New Roman" pitchFamily="18" charset="0"/>
              </a:rPr>
              <a:t>” in Red Hill groundwater reports.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780E9B-DA72-B4D8-CFFA-D493BF4784EF}"/>
              </a:ext>
            </a:extLst>
          </p:cNvPr>
          <p:cNvGrpSpPr/>
          <p:nvPr/>
        </p:nvGrpSpPr>
        <p:grpSpPr>
          <a:xfrm>
            <a:off x="482129" y="3121398"/>
            <a:ext cx="7502264" cy="3674027"/>
            <a:chOff x="-90105" y="3121398"/>
            <a:chExt cx="7502264" cy="367402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4375841-29CF-8DF8-DE13-3D7C97FE8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90105" y="3629630"/>
              <a:ext cx="795448" cy="11317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80442F8-D50E-E967-0337-8328824589F1}"/>
                </a:ext>
              </a:extLst>
            </p:cNvPr>
            <p:cNvGrpSpPr/>
            <p:nvPr/>
          </p:nvGrpSpPr>
          <p:grpSpPr>
            <a:xfrm>
              <a:off x="839459" y="3615382"/>
              <a:ext cx="6572700" cy="3180043"/>
              <a:chOff x="839459" y="3615382"/>
              <a:chExt cx="6572700" cy="318004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2557" y="3615382"/>
                <a:ext cx="6089602" cy="2894134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1623230" y="4898262"/>
                <a:ext cx="1469565" cy="46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C5-C12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076401" y="4894612"/>
                <a:ext cx="2152581" cy="46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C12-C24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334923" y="4880619"/>
                <a:ext cx="1988041" cy="46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C24-C40+</a:t>
                </a:r>
              </a:p>
            </p:txBody>
          </p:sp>
          <p:cxnSp>
            <p:nvCxnSpPr>
              <p:cNvPr id="10" name="Straight Arrow Connector 9"/>
              <p:cNvCxnSpPr>
                <a:cxnSpLocks/>
              </p:cNvCxnSpPr>
              <p:nvPr/>
            </p:nvCxnSpPr>
            <p:spPr>
              <a:xfrm flipV="1">
                <a:off x="1570602" y="5350715"/>
                <a:ext cx="1520660" cy="948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>
                <a:cxnSpLocks/>
              </p:cNvCxnSpPr>
              <p:nvPr/>
            </p:nvCxnSpPr>
            <p:spPr>
              <a:xfrm>
                <a:off x="3139524" y="5362515"/>
                <a:ext cx="2105003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cxnSpLocks/>
              </p:cNvCxnSpPr>
              <p:nvPr/>
            </p:nvCxnSpPr>
            <p:spPr>
              <a:xfrm>
                <a:off x="5216404" y="5360203"/>
                <a:ext cx="2193186" cy="1410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/>
              <p:cNvSpPr txBox="1"/>
              <p:nvPr/>
            </p:nvSpPr>
            <p:spPr>
              <a:xfrm>
                <a:off x="5331722" y="3704810"/>
                <a:ext cx="1988041" cy="707886"/>
              </a:xfrm>
              <a:prstGeom prst="rect">
                <a:avLst/>
              </a:prstGeom>
              <a:solidFill>
                <a:srgbClr val="FF66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cs typeface="Times New Roman" pitchFamily="18" charset="0"/>
                  </a:rPr>
                  <a:t>Extractable</a:t>
                </a:r>
              </a:p>
              <a:p>
                <a:pPr algn="ctr"/>
                <a:r>
                  <a:rPr lang="en-US" sz="2000" b="1" dirty="0">
                    <a:cs typeface="Times New Roman" pitchFamily="18" charset="0"/>
                  </a:rPr>
                  <a:t>Organics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604657" y="6139333"/>
                <a:ext cx="1720669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itchFamily="18" charset="0"/>
                    <a:cs typeface="Times New Roman" pitchFamily="18" charset="0"/>
                  </a:rPr>
                  <a:t>after ITRC 2018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C81B7C-C025-4FFD-8670-70C5C44A4C6F}"/>
                  </a:ext>
                </a:extLst>
              </p:cNvPr>
              <p:cNvSpPr txBox="1"/>
              <p:nvPr/>
            </p:nvSpPr>
            <p:spPr>
              <a:xfrm>
                <a:off x="1630479" y="3685602"/>
                <a:ext cx="1249157" cy="70788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cs typeface="Times New Roman" pitchFamily="18" charset="0"/>
                  </a:rPr>
                  <a:t>Volatile Organics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A2C80EC-C082-455A-A690-D613DB98294B}"/>
                  </a:ext>
                </a:extLst>
              </p:cNvPr>
              <p:cNvSpPr txBox="1"/>
              <p:nvPr/>
            </p:nvSpPr>
            <p:spPr>
              <a:xfrm>
                <a:off x="3241052" y="3696892"/>
                <a:ext cx="1822438" cy="70788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cs typeface="Times New Roman" pitchFamily="18" charset="0"/>
                  </a:rPr>
                  <a:t>Extractable</a:t>
                </a:r>
              </a:p>
              <a:p>
                <a:pPr algn="ctr"/>
                <a:r>
                  <a:rPr lang="en-US" sz="2000" b="1" dirty="0">
                    <a:cs typeface="Times New Roman" pitchFamily="18" charset="0"/>
                  </a:rPr>
                  <a:t>Organics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904F403-9BC0-4754-BCE4-C31946FF3691}"/>
                  </a:ext>
                </a:extLst>
              </p:cNvPr>
              <p:cNvSpPr txBox="1"/>
              <p:nvPr/>
            </p:nvSpPr>
            <p:spPr>
              <a:xfrm>
                <a:off x="2312059" y="6456871"/>
                <a:ext cx="4882715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itchFamily="18" charset="0"/>
                    <a:cs typeface="Times New Roman" pitchFamily="18" charset="0"/>
                  </a:rPr>
                  <a:t>Retention Time (boiling point, molecular weight, etc.)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BF428D-A740-45C2-9EA1-6A14E5779417}"/>
                  </a:ext>
                </a:extLst>
              </p:cNvPr>
              <p:cNvSpPr txBox="1"/>
              <p:nvPr/>
            </p:nvSpPr>
            <p:spPr>
              <a:xfrm rot="16200000">
                <a:off x="464180" y="4777924"/>
                <a:ext cx="1089112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itchFamily="18" charset="0"/>
                    <a:cs typeface="Times New Roman" pitchFamily="18" charset="0"/>
                  </a:rPr>
                  <a:t>Response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FA238C8-5585-4887-9CDE-CAB34FD950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83544" y="6795425"/>
                <a:ext cx="1745438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583D656-B80C-44C5-AA33-E59A2A2FB8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02157" y="4527715"/>
                <a:ext cx="0" cy="87741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45EDFDF-07C7-402B-A521-8AEB5FF2AC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26845" y="3710709"/>
                <a:ext cx="10726" cy="2597649"/>
              </a:xfrm>
              <a:prstGeom prst="line">
                <a:avLst/>
              </a:prstGeom>
              <a:ln w="762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FBD776-C0FB-0977-1D64-BFD9685CAEAA}"/>
                  </a:ext>
                </a:extLst>
              </p:cNvPr>
              <p:cNvSpPr txBox="1"/>
              <p:nvPr/>
            </p:nvSpPr>
            <p:spPr>
              <a:xfrm>
                <a:off x="5333994" y="4498658"/>
                <a:ext cx="1988041" cy="338554"/>
              </a:xfrm>
              <a:prstGeom prst="rect">
                <a:avLst/>
              </a:prstGeom>
              <a:solidFill>
                <a:srgbClr val="FF66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cs typeface="Times New Roman" pitchFamily="18" charset="0"/>
                  </a:rPr>
                  <a:t>“Residual Range”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56B95CB-F6EE-1AE9-85A3-B9D6AD097E6E}"/>
                  </a:ext>
                </a:extLst>
              </p:cNvPr>
              <p:cNvSpPr txBox="1"/>
              <p:nvPr/>
            </p:nvSpPr>
            <p:spPr>
              <a:xfrm>
                <a:off x="1632751" y="4404386"/>
                <a:ext cx="1249157" cy="58477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cs typeface="Times New Roman" pitchFamily="18" charset="0"/>
                  </a:rPr>
                  <a:t>“Gasoline Range”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E1CC603-8910-45FB-9B37-106F5B4E985B}"/>
                  </a:ext>
                </a:extLst>
              </p:cNvPr>
              <p:cNvSpPr txBox="1"/>
              <p:nvPr/>
            </p:nvSpPr>
            <p:spPr>
              <a:xfrm>
                <a:off x="3243324" y="4490740"/>
                <a:ext cx="1822438" cy="33855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cs typeface="Times New Roman" pitchFamily="18" charset="0"/>
                  </a:rPr>
                  <a:t>“Diesel Range”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5165F4F-1678-1592-3B06-98BA4230B55C}"/>
                </a:ext>
              </a:extLst>
            </p:cNvPr>
            <p:cNvSpPr txBox="1"/>
            <p:nvPr/>
          </p:nvSpPr>
          <p:spPr>
            <a:xfrm>
              <a:off x="1334718" y="3121398"/>
              <a:ext cx="185324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1. Purge &amp; Trap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E4C730-5219-464D-6BC6-69BF405202FC}"/>
                </a:ext>
              </a:extLst>
            </p:cNvPr>
            <p:cNvSpPr txBox="1"/>
            <p:nvPr/>
          </p:nvSpPr>
          <p:spPr>
            <a:xfrm>
              <a:off x="3911272" y="3135321"/>
              <a:ext cx="245253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2. Solvent Extraction</a:t>
              </a:r>
            </a:p>
          </p:txBody>
        </p:sp>
        <p:sp>
          <p:nvSpPr>
            <p:cNvPr id="32" name="Right Brace 31">
              <a:extLst>
                <a:ext uri="{FF2B5EF4-FFF2-40B4-BE49-F238E27FC236}">
                  <a16:creationId xmlns:a16="http://schemas.microsoft.com/office/drawing/2014/main" id="{2FE6C69F-DB52-0444-06FB-7469F09D34C8}"/>
                </a:ext>
              </a:extLst>
            </p:cNvPr>
            <p:cNvSpPr/>
            <p:nvPr/>
          </p:nvSpPr>
          <p:spPr>
            <a:xfrm rot="16200000">
              <a:off x="2170377" y="2883887"/>
              <a:ext cx="198599" cy="1292888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Brace 32">
              <a:extLst>
                <a:ext uri="{FF2B5EF4-FFF2-40B4-BE49-F238E27FC236}">
                  <a16:creationId xmlns:a16="http://schemas.microsoft.com/office/drawing/2014/main" id="{58E1D109-2FF4-5D0F-A3E5-CBCDD4EE731C}"/>
                </a:ext>
              </a:extLst>
            </p:cNvPr>
            <p:cNvSpPr/>
            <p:nvPr/>
          </p:nvSpPr>
          <p:spPr>
            <a:xfrm rot="16200000">
              <a:off x="5040442" y="1350307"/>
              <a:ext cx="186801" cy="4371845"/>
            </a:xfrm>
            <a:prstGeom prst="rightBrace">
              <a:avLst>
                <a:gd name="adj1" fmla="val 8333"/>
                <a:gd name="adj2" fmla="val 49887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0BF82A0-29F6-FA9B-1A94-4B156549C197}"/>
              </a:ext>
            </a:extLst>
          </p:cNvPr>
          <p:cNvGrpSpPr/>
          <p:nvPr/>
        </p:nvGrpSpPr>
        <p:grpSpPr>
          <a:xfrm>
            <a:off x="1125278" y="2461138"/>
            <a:ext cx="6864111" cy="707580"/>
            <a:chOff x="1131177" y="2396248"/>
            <a:chExt cx="6864111" cy="74004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AB95A5-B3E5-84A7-DEB2-82CF3CD01F31}"/>
                </a:ext>
              </a:extLst>
            </p:cNvPr>
            <p:cNvSpPr txBox="1"/>
            <p:nvPr/>
          </p:nvSpPr>
          <p:spPr>
            <a:xfrm>
              <a:off x="1418669" y="2396248"/>
              <a:ext cx="65766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cs typeface="Times New Roman" pitchFamily="18" charset="0"/>
                </a:rPr>
                <a:t>TPH = (Volatile Organics + Extractable Organics) - BTEXMN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F3B4C9-DB34-AC76-5DD4-D13849A9C96E}"/>
                </a:ext>
              </a:extLst>
            </p:cNvPr>
            <p:cNvSpPr txBox="1"/>
            <p:nvPr/>
          </p:nvSpPr>
          <p:spPr>
            <a:xfrm>
              <a:off x="1620698" y="2738011"/>
              <a:ext cx="47445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cs typeface="Times New Roman" pitchFamily="18" charset="0"/>
                </a:rPr>
                <a:t>TPH = (“GRO” + “DRO” + “RRO”) - BTEXMN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EBBC6CB-FABF-2798-1F2C-54B73F855E92}"/>
                </a:ext>
              </a:extLst>
            </p:cNvPr>
            <p:cNvSpPr txBox="1"/>
            <p:nvPr/>
          </p:nvSpPr>
          <p:spPr>
            <a:xfrm>
              <a:off x="1131177" y="2766963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820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44D9E1B9-BDBB-45BC-BD9A-E62921D2AA5B}"/>
              </a:ext>
            </a:extLst>
          </p:cNvPr>
          <p:cNvGrpSpPr/>
          <p:nvPr/>
        </p:nvGrpSpPr>
        <p:grpSpPr>
          <a:xfrm>
            <a:off x="207373" y="2645893"/>
            <a:ext cx="1942935" cy="1537747"/>
            <a:chOff x="286545" y="2168546"/>
            <a:chExt cx="2590579" cy="205032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9320DA2-2AFC-4D6C-8A12-78C1D2FF5CCD}"/>
                </a:ext>
              </a:extLst>
            </p:cNvPr>
            <p:cNvGrpSpPr/>
            <p:nvPr/>
          </p:nvGrpSpPr>
          <p:grpSpPr>
            <a:xfrm>
              <a:off x="286545" y="2168546"/>
              <a:ext cx="2567417" cy="2050329"/>
              <a:chOff x="286545" y="2168546"/>
              <a:chExt cx="2567417" cy="205032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FA1C6AA-6EFA-454F-8364-C98613186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6545" y="2168546"/>
                <a:ext cx="2567417" cy="2050329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EE6018-7B92-42D0-B724-554193CBDA9E}"/>
                  </a:ext>
                </a:extLst>
              </p:cNvPr>
              <p:cNvSpPr txBox="1"/>
              <p:nvPr/>
            </p:nvSpPr>
            <p:spPr>
              <a:xfrm>
                <a:off x="1908683" y="3601163"/>
                <a:ext cx="7720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itchFamily="18" charset="0"/>
                    <a:cs typeface="Times New Roman" pitchFamily="18" charset="0"/>
                  </a:rPr>
                  <a:t>Diesel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E18ACCD-F897-40C1-95DB-EC4136BCF16D}"/>
                </a:ext>
              </a:extLst>
            </p:cNvPr>
            <p:cNvGrpSpPr/>
            <p:nvPr/>
          </p:nvGrpSpPr>
          <p:grpSpPr>
            <a:xfrm>
              <a:off x="539759" y="3852763"/>
              <a:ext cx="2337365" cy="294210"/>
              <a:chOff x="539759" y="3852763"/>
              <a:chExt cx="2337365" cy="294210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F6E7B86-9254-4DE6-B4E4-14FBD5C60D01}"/>
                  </a:ext>
                </a:extLst>
              </p:cNvPr>
              <p:cNvSpPr txBox="1"/>
              <p:nvPr/>
            </p:nvSpPr>
            <p:spPr>
              <a:xfrm>
                <a:off x="998393" y="3869975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44AD3FA-3189-4690-9F3C-9B868E334945}"/>
                  </a:ext>
                </a:extLst>
              </p:cNvPr>
              <p:cNvSpPr txBox="1"/>
              <p:nvPr/>
            </p:nvSpPr>
            <p:spPr>
              <a:xfrm>
                <a:off x="539759" y="3861602"/>
                <a:ext cx="31034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986CD80-FB89-4CEE-903B-B7653B3833DA}"/>
                  </a:ext>
                </a:extLst>
              </p:cNvPr>
              <p:cNvSpPr txBox="1"/>
              <p:nvPr/>
            </p:nvSpPr>
            <p:spPr>
              <a:xfrm>
                <a:off x="1492436" y="3861602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6AF17E6-723D-493A-B55F-9CE749A68057}"/>
                  </a:ext>
                </a:extLst>
              </p:cNvPr>
              <p:cNvSpPr txBox="1"/>
              <p:nvPr/>
            </p:nvSpPr>
            <p:spPr>
              <a:xfrm>
                <a:off x="2021129" y="3861602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30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6832C0A-9624-432C-9D4C-544F2E13C7D0}"/>
                  </a:ext>
                </a:extLst>
              </p:cNvPr>
              <p:cNvSpPr txBox="1"/>
              <p:nvPr/>
            </p:nvSpPr>
            <p:spPr>
              <a:xfrm>
                <a:off x="2502661" y="3852763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40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C671773-E52B-4D35-A97C-16F591AE738F}"/>
              </a:ext>
            </a:extLst>
          </p:cNvPr>
          <p:cNvSpPr txBox="1"/>
          <p:nvPr/>
        </p:nvSpPr>
        <p:spPr>
          <a:xfrm>
            <a:off x="6168932" y="5772548"/>
            <a:ext cx="29915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latin typeface="Times New Roman" pitchFamily="18" charset="0"/>
                <a:cs typeface="Times New Roman" pitchFamily="18" charset="0"/>
              </a:rPr>
              <a:t>Analytical Technologies Fuels Reference Library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83C0616-D6D2-4E95-B8DE-6C91E02CC148}"/>
              </a:ext>
            </a:extLst>
          </p:cNvPr>
          <p:cNvGrpSpPr/>
          <p:nvPr/>
        </p:nvGrpSpPr>
        <p:grpSpPr>
          <a:xfrm>
            <a:off x="178745" y="1116742"/>
            <a:ext cx="1961727" cy="1624574"/>
            <a:chOff x="238326" y="345990"/>
            <a:chExt cx="2615636" cy="216609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83770C4-53C6-4486-99CD-A88520CFC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326" y="345990"/>
              <a:ext cx="2615636" cy="216609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961689-0278-4F49-BCE5-25AB88A4EC6D}"/>
                </a:ext>
              </a:extLst>
            </p:cNvPr>
            <p:cNvSpPr txBox="1"/>
            <p:nvPr/>
          </p:nvSpPr>
          <p:spPr>
            <a:xfrm>
              <a:off x="1730305" y="1740538"/>
              <a:ext cx="1011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itchFamily="18" charset="0"/>
                  <a:cs typeface="Times New Roman" pitchFamily="18" charset="0"/>
                </a:rPr>
                <a:t>Gasoline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33C7C6B-09E9-4485-B90C-6DFE52870815}"/>
              </a:ext>
            </a:extLst>
          </p:cNvPr>
          <p:cNvGrpSpPr/>
          <p:nvPr/>
        </p:nvGrpSpPr>
        <p:grpSpPr>
          <a:xfrm>
            <a:off x="427027" y="2425336"/>
            <a:ext cx="1753023" cy="220658"/>
            <a:chOff x="569370" y="1849620"/>
            <a:chExt cx="2337363" cy="29421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F64C872-67D2-42EB-B432-E9C23BA73323}"/>
                </a:ext>
              </a:extLst>
            </p:cNvPr>
            <p:cNvSpPr txBox="1"/>
            <p:nvPr/>
          </p:nvSpPr>
          <p:spPr>
            <a:xfrm>
              <a:off x="1028004" y="1866832"/>
              <a:ext cx="374463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b="1" dirty="0"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A616BDD-15F1-4D7F-882A-0A216CB58E7B}"/>
                </a:ext>
              </a:extLst>
            </p:cNvPr>
            <p:cNvSpPr txBox="1"/>
            <p:nvPr/>
          </p:nvSpPr>
          <p:spPr>
            <a:xfrm>
              <a:off x="569370" y="1858459"/>
              <a:ext cx="310343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b="1" dirty="0"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C4094FF-0BF0-468D-A893-75B01C317172}"/>
                </a:ext>
              </a:extLst>
            </p:cNvPr>
            <p:cNvSpPr txBox="1"/>
            <p:nvPr/>
          </p:nvSpPr>
          <p:spPr>
            <a:xfrm>
              <a:off x="1522048" y="1858459"/>
              <a:ext cx="374463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b="1" dirty="0">
                  <a:latin typeface="Times New Roman" pitchFamily="18" charset="0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AB0B2F1-D39D-41E0-A8A6-87D82ED8C180}"/>
                </a:ext>
              </a:extLst>
            </p:cNvPr>
            <p:cNvSpPr txBox="1"/>
            <p:nvPr/>
          </p:nvSpPr>
          <p:spPr>
            <a:xfrm>
              <a:off x="2050739" y="1858459"/>
              <a:ext cx="374463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b="1" dirty="0"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998288F-214B-44FC-8375-F893C61F07FE}"/>
                </a:ext>
              </a:extLst>
            </p:cNvPr>
            <p:cNvSpPr txBox="1"/>
            <p:nvPr/>
          </p:nvSpPr>
          <p:spPr>
            <a:xfrm>
              <a:off x="2532270" y="1849620"/>
              <a:ext cx="374463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b="1" dirty="0">
                  <a:latin typeface="Times New Roman" pitchFamily="18" charset="0"/>
                  <a:cs typeface="Times New Roman" pitchFamily="18" charset="0"/>
                </a:rPr>
                <a:t>40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838EE13-A97B-468A-8054-8C51A6080D26}"/>
              </a:ext>
            </a:extLst>
          </p:cNvPr>
          <p:cNvGrpSpPr/>
          <p:nvPr/>
        </p:nvGrpSpPr>
        <p:grpSpPr>
          <a:xfrm>
            <a:off x="257634" y="4137970"/>
            <a:ext cx="2077094" cy="1623032"/>
            <a:chOff x="393752" y="4031970"/>
            <a:chExt cx="2769458" cy="216404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2C99C3E-89AF-4F96-93AA-89B5A999720A}"/>
                </a:ext>
              </a:extLst>
            </p:cNvPr>
            <p:cNvGrpSpPr/>
            <p:nvPr/>
          </p:nvGrpSpPr>
          <p:grpSpPr>
            <a:xfrm>
              <a:off x="393752" y="4031970"/>
              <a:ext cx="2769458" cy="2164043"/>
              <a:chOff x="393752" y="4031970"/>
              <a:chExt cx="2769458" cy="216404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36100B3-25E2-4226-86E9-6D7F1B03E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3752" y="4031970"/>
                <a:ext cx="2567417" cy="2164043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197340-0D9F-47FE-B7CC-00DA6184BDA9}"/>
                  </a:ext>
                </a:extLst>
              </p:cNvPr>
              <p:cNvSpPr txBox="1"/>
              <p:nvPr/>
            </p:nvSpPr>
            <p:spPr>
              <a:xfrm>
                <a:off x="1523444" y="5584633"/>
                <a:ext cx="16397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itchFamily="18" charset="0"/>
                    <a:cs typeface="Times New Roman" pitchFamily="18" charset="0"/>
                  </a:rPr>
                  <a:t>#2 Heating Fuel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268E695-EE96-45E5-A995-7A42513F70BA}"/>
                </a:ext>
              </a:extLst>
            </p:cNvPr>
            <p:cNvGrpSpPr/>
            <p:nvPr/>
          </p:nvGrpSpPr>
          <p:grpSpPr>
            <a:xfrm>
              <a:off x="649941" y="5844607"/>
              <a:ext cx="2337363" cy="294210"/>
              <a:chOff x="649941" y="5844607"/>
              <a:chExt cx="2337363" cy="29421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9428F14-D8FF-4CB8-B49D-3AEBD7A282B2}"/>
                  </a:ext>
                </a:extLst>
              </p:cNvPr>
              <p:cNvSpPr txBox="1"/>
              <p:nvPr/>
            </p:nvSpPr>
            <p:spPr>
              <a:xfrm>
                <a:off x="1108575" y="5861819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092B6F2-59EA-4361-A592-55E2F610EB9E}"/>
                  </a:ext>
                </a:extLst>
              </p:cNvPr>
              <p:cNvSpPr txBox="1"/>
              <p:nvPr/>
            </p:nvSpPr>
            <p:spPr>
              <a:xfrm>
                <a:off x="649941" y="5853444"/>
                <a:ext cx="3103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BCF5E13-307A-4BE9-B749-A80592E3274F}"/>
                  </a:ext>
                </a:extLst>
              </p:cNvPr>
              <p:cNvSpPr txBox="1"/>
              <p:nvPr/>
            </p:nvSpPr>
            <p:spPr>
              <a:xfrm>
                <a:off x="1602619" y="5853444"/>
                <a:ext cx="374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0CBB42F-2DC1-4D92-950C-2BE4945D8EDD}"/>
                  </a:ext>
                </a:extLst>
              </p:cNvPr>
              <p:cNvSpPr txBox="1"/>
              <p:nvPr/>
            </p:nvSpPr>
            <p:spPr>
              <a:xfrm>
                <a:off x="2131310" y="5853444"/>
                <a:ext cx="374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30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A498CC0-0E42-422E-8FC8-6F8ED464B4FC}"/>
                  </a:ext>
                </a:extLst>
              </p:cNvPr>
              <p:cNvSpPr txBox="1"/>
              <p:nvPr/>
            </p:nvSpPr>
            <p:spPr>
              <a:xfrm>
                <a:off x="2612841" y="5844607"/>
                <a:ext cx="374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40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A0E696D-5B02-4A11-BCDF-870588AFF48A}"/>
              </a:ext>
            </a:extLst>
          </p:cNvPr>
          <p:cNvGrpSpPr/>
          <p:nvPr/>
        </p:nvGrpSpPr>
        <p:grpSpPr>
          <a:xfrm>
            <a:off x="2516250" y="4165773"/>
            <a:ext cx="1923004" cy="1559076"/>
            <a:chOff x="3434861" y="102706"/>
            <a:chExt cx="2564005" cy="207876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A10D3D2-B19A-4D44-9AF9-B51C5DBCA606}"/>
                </a:ext>
              </a:extLst>
            </p:cNvPr>
            <p:cNvGrpSpPr/>
            <p:nvPr/>
          </p:nvGrpSpPr>
          <p:grpSpPr>
            <a:xfrm>
              <a:off x="3434861" y="102706"/>
              <a:ext cx="2564005" cy="2078768"/>
              <a:chOff x="3434861" y="217556"/>
              <a:chExt cx="2458115" cy="196391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F8A7B7C-57DE-4F0D-9E48-5BFA56FA6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4861" y="217556"/>
                <a:ext cx="2458115" cy="1963918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8F759B-006B-4C2B-B98B-67FF7A78C1B6}"/>
                  </a:ext>
                </a:extLst>
              </p:cNvPr>
              <p:cNvSpPr txBox="1"/>
              <p:nvPr/>
            </p:nvSpPr>
            <p:spPr>
              <a:xfrm>
                <a:off x="4638386" y="1599878"/>
                <a:ext cx="1247719" cy="348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itchFamily="18" charset="0"/>
                    <a:cs typeface="Times New Roman" pitchFamily="18" charset="0"/>
                  </a:rPr>
                  <a:t>Jet-A (JP-8)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2A8FC07-EFA0-4504-8ACD-76EFCD5C8D0A}"/>
                </a:ext>
              </a:extLst>
            </p:cNvPr>
            <p:cNvGrpSpPr/>
            <p:nvPr/>
          </p:nvGrpSpPr>
          <p:grpSpPr>
            <a:xfrm>
              <a:off x="3633010" y="1858260"/>
              <a:ext cx="2337365" cy="294210"/>
              <a:chOff x="649941" y="5844607"/>
              <a:chExt cx="2337365" cy="29421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9284354-7319-4816-92B3-C3BC566F9FF7}"/>
                  </a:ext>
                </a:extLst>
              </p:cNvPr>
              <p:cNvSpPr txBox="1"/>
              <p:nvPr/>
            </p:nvSpPr>
            <p:spPr>
              <a:xfrm>
                <a:off x="1108575" y="5861819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6924C83-563A-4959-967A-1CF7801D396C}"/>
                  </a:ext>
                </a:extLst>
              </p:cNvPr>
              <p:cNvSpPr txBox="1"/>
              <p:nvPr/>
            </p:nvSpPr>
            <p:spPr>
              <a:xfrm>
                <a:off x="649941" y="5853446"/>
                <a:ext cx="31034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68D6DE5-1F11-4D02-B5E3-0D35357D6C77}"/>
                  </a:ext>
                </a:extLst>
              </p:cNvPr>
              <p:cNvSpPr txBox="1"/>
              <p:nvPr/>
            </p:nvSpPr>
            <p:spPr>
              <a:xfrm>
                <a:off x="1602618" y="5853446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D7FCD1F-A30A-42CA-BF0C-2E7B48E2F71F}"/>
                  </a:ext>
                </a:extLst>
              </p:cNvPr>
              <p:cNvSpPr txBox="1"/>
              <p:nvPr/>
            </p:nvSpPr>
            <p:spPr>
              <a:xfrm>
                <a:off x="2131311" y="5853446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30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0AEA80D-9E92-4DAF-BD16-FF96F7BDF8E6}"/>
                  </a:ext>
                </a:extLst>
              </p:cNvPr>
              <p:cNvSpPr txBox="1"/>
              <p:nvPr/>
            </p:nvSpPr>
            <p:spPr>
              <a:xfrm>
                <a:off x="2612843" y="5844607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40</a:t>
                </a:r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2493BD3-69E1-4D0B-9D7D-C6FC697EA568}"/>
              </a:ext>
            </a:extLst>
          </p:cNvPr>
          <p:cNvGrpSpPr/>
          <p:nvPr/>
        </p:nvGrpSpPr>
        <p:grpSpPr>
          <a:xfrm>
            <a:off x="2454938" y="1052770"/>
            <a:ext cx="1961648" cy="1597097"/>
            <a:chOff x="3443626" y="2049864"/>
            <a:chExt cx="2615530" cy="212946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3DE0E58-90E9-4864-A557-127BAC8D0FC7}"/>
                </a:ext>
              </a:extLst>
            </p:cNvPr>
            <p:cNvGrpSpPr/>
            <p:nvPr/>
          </p:nvGrpSpPr>
          <p:grpSpPr>
            <a:xfrm>
              <a:off x="3443626" y="2049864"/>
              <a:ext cx="2615530" cy="2129463"/>
              <a:chOff x="3443626" y="2239523"/>
              <a:chExt cx="2500639" cy="193980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88DE245-5CC8-40C4-A68E-3E5EC8B6F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3626" y="2239523"/>
                <a:ext cx="2500639" cy="1939803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00D7334-A1AC-4D3F-863C-A2CB2D0CA040}"/>
                  </a:ext>
                </a:extLst>
              </p:cNvPr>
              <p:cNvSpPr txBox="1"/>
              <p:nvPr/>
            </p:nvSpPr>
            <p:spPr>
              <a:xfrm>
                <a:off x="5012164" y="3663129"/>
                <a:ext cx="617532" cy="3364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itchFamily="18" charset="0"/>
                    <a:cs typeface="Times New Roman" pitchFamily="18" charset="0"/>
                  </a:rPr>
                  <a:t>JP-4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A09AA47-51FE-4EC3-A005-A323034EBE4B}"/>
                </a:ext>
              </a:extLst>
            </p:cNvPr>
            <p:cNvGrpSpPr/>
            <p:nvPr/>
          </p:nvGrpSpPr>
          <p:grpSpPr>
            <a:xfrm>
              <a:off x="3673879" y="3870453"/>
              <a:ext cx="2337363" cy="294210"/>
              <a:chOff x="649941" y="5844607"/>
              <a:chExt cx="2337363" cy="294210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9A26FB9-2DD4-4F68-AD03-3B96B048628E}"/>
                  </a:ext>
                </a:extLst>
              </p:cNvPr>
              <p:cNvSpPr txBox="1"/>
              <p:nvPr/>
            </p:nvSpPr>
            <p:spPr>
              <a:xfrm>
                <a:off x="1108575" y="5861819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4F3B291-DAB2-4374-8F63-15C57C454E39}"/>
                  </a:ext>
                </a:extLst>
              </p:cNvPr>
              <p:cNvSpPr txBox="1"/>
              <p:nvPr/>
            </p:nvSpPr>
            <p:spPr>
              <a:xfrm>
                <a:off x="649941" y="5853444"/>
                <a:ext cx="3103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8BC5C2A-0DAC-439F-8908-E9BD2D509222}"/>
                  </a:ext>
                </a:extLst>
              </p:cNvPr>
              <p:cNvSpPr txBox="1"/>
              <p:nvPr/>
            </p:nvSpPr>
            <p:spPr>
              <a:xfrm>
                <a:off x="1602619" y="5853444"/>
                <a:ext cx="374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0FDC45B-E977-4A6F-9348-5B455A3039B2}"/>
                  </a:ext>
                </a:extLst>
              </p:cNvPr>
              <p:cNvSpPr txBox="1"/>
              <p:nvPr/>
            </p:nvSpPr>
            <p:spPr>
              <a:xfrm>
                <a:off x="2131310" y="5853444"/>
                <a:ext cx="374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30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FF5A197-0A83-467A-BB0C-7494F14A884A}"/>
                  </a:ext>
                </a:extLst>
              </p:cNvPr>
              <p:cNvSpPr txBox="1"/>
              <p:nvPr/>
            </p:nvSpPr>
            <p:spPr>
              <a:xfrm>
                <a:off x="2612841" y="5844607"/>
                <a:ext cx="374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40</a:t>
                </a:r>
              </a:p>
            </p:txBody>
          </p:sp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437CC47-EEDD-4B28-B98F-8AB7158A1AA3}"/>
              </a:ext>
            </a:extLst>
          </p:cNvPr>
          <p:cNvGrpSpPr/>
          <p:nvPr/>
        </p:nvGrpSpPr>
        <p:grpSpPr>
          <a:xfrm>
            <a:off x="2489910" y="2620322"/>
            <a:ext cx="1939850" cy="1574620"/>
            <a:chOff x="3452591" y="4139921"/>
            <a:chExt cx="2586467" cy="209949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BF69550-6D54-496A-B803-C52413022164}"/>
                </a:ext>
              </a:extLst>
            </p:cNvPr>
            <p:cNvGrpSpPr/>
            <p:nvPr/>
          </p:nvGrpSpPr>
          <p:grpSpPr>
            <a:xfrm>
              <a:off x="3452591" y="4139921"/>
              <a:ext cx="2586467" cy="2099493"/>
              <a:chOff x="3453491" y="4210022"/>
              <a:chExt cx="2663571" cy="2029392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BF655B0-A893-4C7F-85DE-8B796C6D02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53491" y="4210022"/>
                <a:ext cx="2663571" cy="202939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741A0B-0B77-4510-95F7-ECA644D54B46}"/>
                  </a:ext>
                </a:extLst>
              </p:cNvPr>
              <p:cNvSpPr txBox="1"/>
              <p:nvPr/>
            </p:nvSpPr>
            <p:spPr>
              <a:xfrm>
                <a:off x="5036991" y="5646600"/>
                <a:ext cx="665159" cy="357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itchFamily="18" charset="0"/>
                    <a:cs typeface="Times New Roman" pitchFamily="18" charset="0"/>
                  </a:rPr>
                  <a:t>JP-5</a:t>
                </a: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D2E2E5E-CEB7-4A2E-9A3A-B9F07246C4B0}"/>
                </a:ext>
              </a:extLst>
            </p:cNvPr>
            <p:cNvGrpSpPr/>
            <p:nvPr/>
          </p:nvGrpSpPr>
          <p:grpSpPr>
            <a:xfrm>
              <a:off x="3695651" y="5881801"/>
              <a:ext cx="2337365" cy="294210"/>
              <a:chOff x="649941" y="5844607"/>
              <a:chExt cx="2337365" cy="29421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76441C2-5F93-46FF-9E27-DA0D8EAE2E63}"/>
                  </a:ext>
                </a:extLst>
              </p:cNvPr>
              <p:cNvSpPr txBox="1"/>
              <p:nvPr/>
            </p:nvSpPr>
            <p:spPr>
              <a:xfrm>
                <a:off x="1108575" y="5861819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9F863F2-44EA-413D-8CE2-8A229BFAC979}"/>
                  </a:ext>
                </a:extLst>
              </p:cNvPr>
              <p:cNvSpPr txBox="1"/>
              <p:nvPr/>
            </p:nvSpPr>
            <p:spPr>
              <a:xfrm>
                <a:off x="649941" y="5853446"/>
                <a:ext cx="31034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28A570A-7809-473B-9C11-D7636B6F80B4}"/>
                  </a:ext>
                </a:extLst>
              </p:cNvPr>
              <p:cNvSpPr txBox="1"/>
              <p:nvPr/>
            </p:nvSpPr>
            <p:spPr>
              <a:xfrm>
                <a:off x="1602618" y="5853446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3376F7F-FE39-4836-9D78-FAC5D8453F2A}"/>
                  </a:ext>
                </a:extLst>
              </p:cNvPr>
              <p:cNvSpPr txBox="1"/>
              <p:nvPr/>
            </p:nvSpPr>
            <p:spPr>
              <a:xfrm>
                <a:off x="2131311" y="5853446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30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F586BBC-4B4A-407B-83C9-0E26E1F8D9AD}"/>
                  </a:ext>
                </a:extLst>
              </p:cNvPr>
              <p:cNvSpPr txBox="1"/>
              <p:nvPr/>
            </p:nvSpPr>
            <p:spPr>
              <a:xfrm>
                <a:off x="2612843" y="5844607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40</a:t>
                </a: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3E1060F-A99A-4C03-81E2-62E24DDC5B96}"/>
              </a:ext>
            </a:extLst>
          </p:cNvPr>
          <p:cNvGrpSpPr/>
          <p:nvPr/>
        </p:nvGrpSpPr>
        <p:grpSpPr>
          <a:xfrm>
            <a:off x="4709729" y="1116745"/>
            <a:ext cx="1961727" cy="1550378"/>
            <a:chOff x="5869226" y="158785"/>
            <a:chExt cx="2615636" cy="206717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676FCEF-2CE3-4275-A984-23FC3B7E7BBA}"/>
                </a:ext>
              </a:extLst>
            </p:cNvPr>
            <p:cNvGrpSpPr/>
            <p:nvPr/>
          </p:nvGrpSpPr>
          <p:grpSpPr>
            <a:xfrm>
              <a:off x="5869226" y="158785"/>
              <a:ext cx="2615636" cy="2067170"/>
              <a:chOff x="5869226" y="158785"/>
              <a:chExt cx="2615636" cy="206717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86415C3-579D-430E-B57E-7FB57C4F66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69226" y="158785"/>
                <a:ext cx="2615636" cy="206717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6F9454E-21BB-4733-AB06-96B49CDE26BD}"/>
                  </a:ext>
                </a:extLst>
              </p:cNvPr>
              <p:cNvSpPr txBox="1"/>
              <p:nvPr/>
            </p:nvSpPr>
            <p:spPr>
              <a:xfrm>
                <a:off x="7233557" y="1583125"/>
                <a:ext cx="10648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itchFamily="18" charset="0"/>
                    <a:cs typeface="Times New Roman" pitchFamily="18" charset="0"/>
                  </a:rPr>
                  <a:t>Stoddard</a:t>
                </a: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3AFC6D59-ADED-46D2-9F39-A20189B013CD}"/>
                </a:ext>
              </a:extLst>
            </p:cNvPr>
            <p:cNvGrpSpPr/>
            <p:nvPr/>
          </p:nvGrpSpPr>
          <p:grpSpPr>
            <a:xfrm>
              <a:off x="6078785" y="1893069"/>
              <a:ext cx="2337365" cy="297094"/>
              <a:chOff x="649941" y="5853445"/>
              <a:chExt cx="2337365" cy="297094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FD265BE-EDD3-428A-A713-C7ED3F00C469}"/>
                  </a:ext>
                </a:extLst>
              </p:cNvPr>
              <p:cNvSpPr txBox="1"/>
              <p:nvPr/>
            </p:nvSpPr>
            <p:spPr>
              <a:xfrm>
                <a:off x="1108575" y="5861820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7174715-1755-477B-8CB6-41AF4AEFD5A6}"/>
                  </a:ext>
                </a:extLst>
              </p:cNvPr>
              <p:cNvSpPr txBox="1"/>
              <p:nvPr/>
            </p:nvSpPr>
            <p:spPr>
              <a:xfrm>
                <a:off x="649941" y="5853445"/>
                <a:ext cx="31034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E94393F-3C74-44D9-8AA2-91A1D40F12D7}"/>
                  </a:ext>
                </a:extLst>
              </p:cNvPr>
              <p:cNvSpPr txBox="1"/>
              <p:nvPr/>
            </p:nvSpPr>
            <p:spPr>
              <a:xfrm>
                <a:off x="1612668" y="5853445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14E81A7-81E9-4989-95B2-B49B4EB7775B}"/>
                  </a:ext>
                </a:extLst>
              </p:cNvPr>
              <p:cNvSpPr txBox="1"/>
              <p:nvPr/>
            </p:nvSpPr>
            <p:spPr>
              <a:xfrm>
                <a:off x="2121263" y="5873541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30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979531A-A2D9-402E-A6B8-2E3BAE717552}"/>
                  </a:ext>
                </a:extLst>
              </p:cNvPr>
              <p:cNvSpPr txBox="1"/>
              <p:nvPr/>
            </p:nvSpPr>
            <p:spPr>
              <a:xfrm>
                <a:off x="2612843" y="5864704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40</a:t>
                </a:r>
              </a:p>
            </p:txBody>
          </p:sp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8E4D7F6-C554-4656-8676-C4C9D60949CF}"/>
              </a:ext>
            </a:extLst>
          </p:cNvPr>
          <p:cNvGrpSpPr/>
          <p:nvPr/>
        </p:nvGrpSpPr>
        <p:grpSpPr>
          <a:xfrm>
            <a:off x="4717388" y="2665750"/>
            <a:ext cx="2134300" cy="1492172"/>
            <a:chOff x="5826760" y="2265676"/>
            <a:chExt cx="2845733" cy="198956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D42BD22-1DFA-417F-8B8A-852A76994251}"/>
                </a:ext>
              </a:extLst>
            </p:cNvPr>
            <p:cNvGrpSpPr/>
            <p:nvPr/>
          </p:nvGrpSpPr>
          <p:grpSpPr>
            <a:xfrm>
              <a:off x="5826760" y="2265676"/>
              <a:ext cx="2845733" cy="1989563"/>
              <a:chOff x="5826760" y="2265676"/>
              <a:chExt cx="2845733" cy="1989563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0DF7FD6-3D6D-49DB-A519-4799BD3C8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26760" y="2265676"/>
                <a:ext cx="2500639" cy="1989563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72407F-6CB6-4E67-B0C2-FD59BA979EA7}"/>
                  </a:ext>
                </a:extLst>
              </p:cNvPr>
              <p:cNvSpPr txBox="1"/>
              <p:nvPr/>
            </p:nvSpPr>
            <p:spPr>
              <a:xfrm>
                <a:off x="6976816" y="3664807"/>
                <a:ext cx="16956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itchFamily="18" charset="0"/>
                    <a:cs typeface="Times New Roman" pitchFamily="18" charset="0"/>
                  </a:rPr>
                  <a:t>Transformer Oil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CDED43FE-32F2-473E-AF4A-22FD10DB1259}"/>
                </a:ext>
              </a:extLst>
            </p:cNvPr>
            <p:cNvGrpSpPr/>
            <p:nvPr/>
          </p:nvGrpSpPr>
          <p:grpSpPr>
            <a:xfrm>
              <a:off x="6060363" y="3944607"/>
              <a:ext cx="2337365" cy="297096"/>
              <a:chOff x="649941" y="5853445"/>
              <a:chExt cx="2337365" cy="297096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0D9CDFD6-63AC-498F-9345-1A823847C969}"/>
                  </a:ext>
                </a:extLst>
              </p:cNvPr>
              <p:cNvSpPr txBox="1"/>
              <p:nvPr/>
            </p:nvSpPr>
            <p:spPr>
              <a:xfrm>
                <a:off x="1108575" y="5861818"/>
                <a:ext cx="374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6CF412E3-D20C-4CE5-8071-EEA69B72693F}"/>
                  </a:ext>
                </a:extLst>
              </p:cNvPr>
              <p:cNvSpPr txBox="1"/>
              <p:nvPr/>
            </p:nvSpPr>
            <p:spPr>
              <a:xfrm>
                <a:off x="649941" y="5853445"/>
                <a:ext cx="3103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82970BB6-1B05-4E55-9E02-E7F8C9D77950}"/>
                  </a:ext>
                </a:extLst>
              </p:cNvPr>
              <p:cNvSpPr txBox="1"/>
              <p:nvPr/>
            </p:nvSpPr>
            <p:spPr>
              <a:xfrm>
                <a:off x="1622716" y="5873542"/>
                <a:ext cx="374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873D70AB-A858-4EC8-B1F9-71CA8A13DC6B}"/>
                  </a:ext>
                </a:extLst>
              </p:cNvPr>
              <p:cNvSpPr txBox="1"/>
              <p:nvPr/>
            </p:nvSpPr>
            <p:spPr>
              <a:xfrm>
                <a:off x="2121263" y="5873541"/>
                <a:ext cx="374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30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64A9408B-B2C7-4B3A-93CA-F88C261286B9}"/>
                  </a:ext>
                </a:extLst>
              </p:cNvPr>
              <p:cNvSpPr txBox="1"/>
              <p:nvPr/>
            </p:nvSpPr>
            <p:spPr>
              <a:xfrm>
                <a:off x="2612843" y="5864704"/>
                <a:ext cx="374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40</a:t>
                </a:r>
              </a:p>
            </p:txBody>
          </p: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CA42D04F-5D81-432A-BD53-95F51D193248}"/>
              </a:ext>
            </a:extLst>
          </p:cNvPr>
          <p:cNvGrpSpPr/>
          <p:nvPr/>
        </p:nvGrpSpPr>
        <p:grpSpPr>
          <a:xfrm>
            <a:off x="4753048" y="4137968"/>
            <a:ext cx="2112257" cy="1623686"/>
            <a:chOff x="6337398" y="4374291"/>
            <a:chExt cx="2816342" cy="21649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61B5E14-2667-4AF4-851B-0CD429FA2BAD}"/>
                </a:ext>
              </a:extLst>
            </p:cNvPr>
            <p:cNvGrpSpPr/>
            <p:nvPr/>
          </p:nvGrpSpPr>
          <p:grpSpPr>
            <a:xfrm>
              <a:off x="6337398" y="4374291"/>
              <a:ext cx="2816342" cy="2164914"/>
              <a:chOff x="5885385" y="4200374"/>
              <a:chExt cx="2816342" cy="216491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20FE468-CAD0-4F69-9704-9F7F315C04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85385" y="4200374"/>
                <a:ext cx="2500639" cy="2164914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4DA407B-2FBF-4F58-B5E5-DA096D77D320}"/>
                  </a:ext>
                </a:extLst>
              </p:cNvPr>
              <p:cNvSpPr txBox="1"/>
              <p:nvPr/>
            </p:nvSpPr>
            <p:spPr>
              <a:xfrm>
                <a:off x="7044863" y="5722419"/>
                <a:ext cx="16568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itchFamily="18" charset="0"/>
                    <a:cs typeface="Times New Roman" pitchFamily="18" charset="0"/>
                  </a:rPr>
                  <a:t>Hydraulic Fluid</a:t>
                </a: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DA98557B-BE3F-48F9-A537-C94A1FD714EC}"/>
                </a:ext>
              </a:extLst>
            </p:cNvPr>
            <p:cNvGrpSpPr/>
            <p:nvPr/>
          </p:nvGrpSpPr>
          <p:grpSpPr>
            <a:xfrm>
              <a:off x="6524099" y="6196271"/>
              <a:ext cx="2337363" cy="297095"/>
              <a:chOff x="649941" y="5853445"/>
              <a:chExt cx="2337363" cy="297095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92F1F8F-8FDD-4A79-BE00-2591F9BD99F4}"/>
                  </a:ext>
                </a:extLst>
              </p:cNvPr>
              <p:cNvSpPr txBox="1"/>
              <p:nvPr/>
            </p:nvSpPr>
            <p:spPr>
              <a:xfrm>
                <a:off x="1108575" y="5861820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97E4EA05-5CF5-411A-A080-E2584DC7993D}"/>
                  </a:ext>
                </a:extLst>
              </p:cNvPr>
              <p:cNvSpPr txBox="1"/>
              <p:nvPr/>
            </p:nvSpPr>
            <p:spPr>
              <a:xfrm>
                <a:off x="649941" y="5853445"/>
                <a:ext cx="31034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C53F40CD-EED2-41B1-89FD-2408614F637F}"/>
                  </a:ext>
                </a:extLst>
              </p:cNvPr>
              <p:cNvSpPr txBox="1"/>
              <p:nvPr/>
            </p:nvSpPr>
            <p:spPr>
              <a:xfrm>
                <a:off x="1622717" y="5873542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B77B6489-9893-47C0-AF06-05E5F02D6211}"/>
                  </a:ext>
                </a:extLst>
              </p:cNvPr>
              <p:cNvSpPr txBox="1"/>
              <p:nvPr/>
            </p:nvSpPr>
            <p:spPr>
              <a:xfrm>
                <a:off x="2121262" y="5873541"/>
                <a:ext cx="374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30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2D684F23-79BC-407E-9C99-C40FC5F6B39C}"/>
                  </a:ext>
                </a:extLst>
              </p:cNvPr>
              <p:cNvSpPr txBox="1"/>
              <p:nvPr/>
            </p:nvSpPr>
            <p:spPr>
              <a:xfrm>
                <a:off x="2612841" y="5864704"/>
                <a:ext cx="374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40</a:t>
                </a:r>
              </a:p>
            </p:txBody>
          </p:sp>
        </p:grp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00EF8CD-3041-47A1-947F-4926388E1104}"/>
              </a:ext>
            </a:extLst>
          </p:cNvPr>
          <p:cNvGrpSpPr/>
          <p:nvPr/>
        </p:nvGrpSpPr>
        <p:grpSpPr>
          <a:xfrm>
            <a:off x="6930974" y="1196282"/>
            <a:ext cx="1909553" cy="1453637"/>
            <a:chOff x="8598205" y="291402"/>
            <a:chExt cx="2546070" cy="193818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BBCAFE8-0B6F-4F66-AC7A-E5E65380D215}"/>
                </a:ext>
              </a:extLst>
            </p:cNvPr>
            <p:cNvGrpSpPr/>
            <p:nvPr/>
          </p:nvGrpSpPr>
          <p:grpSpPr>
            <a:xfrm>
              <a:off x="8598205" y="291402"/>
              <a:ext cx="2538035" cy="1938182"/>
              <a:chOff x="8598204" y="254346"/>
              <a:chExt cx="2602234" cy="1975238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42A810D-89E3-4D48-9E5C-A44A52AD6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98204" y="254346"/>
                <a:ext cx="2599502" cy="1975238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D405C66-DF48-41E1-80EA-E9834138C377}"/>
                  </a:ext>
                </a:extLst>
              </p:cNvPr>
              <p:cNvSpPr txBox="1"/>
              <p:nvPr/>
            </p:nvSpPr>
            <p:spPr>
              <a:xfrm>
                <a:off x="10042325" y="1554658"/>
                <a:ext cx="1158113" cy="3763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itchFamily="18" charset="0"/>
                    <a:cs typeface="Times New Roman" pitchFamily="18" charset="0"/>
                  </a:rPr>
                  <a:t>Motor Oil</a:t>
                </a: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29FA3169-F134-4DE8-B873-B5EEFD777E59}"/>
                </a:ext>
              </a:extLst>
            </p:cNvPr>
            <p:cNvGrpSpPr/>
            <p:nvPr/>
          </p:nvGrpSpPr>
          <p:grpSpPr>
            <a:xfrm>
              <a:off x="8806912" y="1898092"/>
              <a:ext cx="2337363" cy="297095"/>
              <a:chOff x="649941" y="5853445"/>
              <a:chExt cx="2337363" cy="297095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2AD3AA50-94B1-4BE5-BFCF-F3F461627272}"/>
                  </a:ext>
                </a:extLst>
              </p:cNvPr>
              <p:cNvSpPr txBox="1"/>
              <p:nvPr/>
            </p:nvSpPr>
            <p:spPr>
              <a:xfrm>
                <a:off x="1108575" y="5861820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638067DA-7366-406C-8066-BE9793D14C99}"/>
                  </a:ext>
                </a:extLst>
              </p:cNvPr>
              <p:cNvSpPr txBox="1"/>
              <p:nvPr/>
            </p:nvSpPr>
            <p:spPr>
              <a:xfrm>
                <a:off x="649941" y="5853445"/>
                <a:ext cx="31034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0E0BD9D0-01FF-4014-AA3A-43DF7A6DCE2E}"/>
                  </a:ext>
                </a:extLst>
              </p:cNvPr>
              <p:cNvSpPr txBox="1"/>
              <p:nvPr/>
            </p:nvSpPr>
            <p:spPr>
              <a:xfrm>
                <a:off x="1622717" y="5873542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4ECADB64-C271-4114-BF55-ABCABC93D295}"/>
                  </a:ext>
                </a:extLst>
              </p:cNvPr>
              <p:cNvSpPr txBox="1"/>
              <p:nvPr/>
            </p:nvSpPr>
            <p:spPr>
              <a:xfrm>
                <a:off x="2121262" y="5873541"/>
                <a:ext cx="374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30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025232D5-7212-4C03-AF7A-A0D80DEDC7A1}"/>
                  </a:ext>
                </a:extLst>
              </p:cNvPr>
              <p:cNvSpPr txBox="1"/>
              <p:nvPr/>
            </p:nvSpPr>
            <p:spPr>
              <a:xfrm>
                <a:off x="2612841" y="5864704"/>
                <a:ext cx="374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40</a:t>
                </a:r>
              </a:p>
            </p:txBody>
          </p:sp>
        </p:grp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6710DAE4-32A3-4021-803D-8E163F26C50B}"/>
              </a:ext>
            </a:extLst>
          </p:cNvPr>
          <p:cNvGrpSpPr/>
          <p:nvPr/>
        </p:nvGrpSpPr>
        <p:grpSpPr>
          <a:xfrm>
            <a:off x="6907263" y="2653188"/>
            <a:ext cx="1964507" cy="1508830"/>
            <a:chOff x="8585224" y="2280976"/>
            <a:chExt cx="2619344" cy="201177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C517523-B753-4C51-8E57-6514E15ADFC4}"/>
                </a:ext>
              </a:extLst>
            </p:cNvPr>
            <p:cNvGrpSpPr/>
            <p:nvPr/>
          </p:nvGrpSpPr>
          <p:grpSpPr>
            <a:xfrm>
              <a:off x="8585224" y="2280976"/>
              <a:ext cx="2613406" cy="2011773"/>
              <a:chOff x="8585224" y="2294018"/>
              <a:chExt cx="2654354" cy="1998731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EA570EB-B211-4B87-9296-5F83F5CD9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585224" y="2294018"/>
                <a:ext cx="2639307" cy="1998731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45EA148-BCEB-4A54-97D0-2CBEEE1A7511}"/>
                  </a:ext>
                </a:extLst>
              </p:cNvPr>
              <p:cNvSpPr txBox="1"/>
              <p:nvPr/>
            </p:nvSpPr>
            <p:spPr>
              <a:xfrm>
                <a:off x="10120560" y="3676531"/>
                <a:ext cx="1119018" cy="366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itchFamily="18" charset="0"/>
                    <a:cs typeface="Times New Roman" pitchFamily="18" charset="0"/>
                  </a:rPr>
                  <a:t>Bunker C</a:t>
                </a: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A4960F55-0C85-4B64-BE40-4C4F1EE33D3A}"/>
                </a:ext>
              </a:extLst>
            </p:cNvPr>
            <p:cNvGrpSpPr/>
            <p:nvPr/>
          </p:nvGrpSpPr>
          <p:grpSpPr>
            <a:xfrm>
              <a:off x="8867203" y="3978101"/>
              <a:ext cx="2337365" cy="297095"/>
              <a:chOff x="649941" y="5853445"/>
              <a:chExt cx="2337365" cy="297095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A740D675-0899-475B-BD92-F0A209E19E8B}"/>
                  </a:ext>
                </a:extLst>
              </p:cNvPr>
              <p:cNvSpPr txBox="1"/>
              <p:nvPr/>
            </p:nvSpPr>
            <p:spPr>
              <a:xfrm>
                <a:off x="1108575" y="5861820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00C2C5AC-366F-4618-9882-31765A2CD042}"/>
                  </a:ext>
                </a:extLst>
              </p:cNvPr>
              <p:cNvSpPr txBox="1"/>
              <p:nvPr/>
            </p:nvSpPr>
            <p:spPr>
              <a:xfrm>
                <a:off x="649941" y="5853445"/>
                <a:ext cx="31034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58166FD2-12F4-4291-8D58-58461C1F120B}"/>
                  </a:ext>
                </a:extLst>
              </p:cNvPr>
              <p:cNvSpPr txBox="1"/>
              <p:nvPr/>
            </p:nvSpPr>
            <p:spPr>
              <a:xfrm>
                <a:off x="1622716" y="5873542"/>
                <a:ext cx="37446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B257879A-D6BD-41CA-AE7C-08AD16D5FFB8}"/>
                  </a:ext>
                </a:extLst>
              </p:cNvPr>
              <p:cNvSpPr txBox="1"/>
              <p:nvPr/>
            </p:nvSpPr>
            <p:spPr>
              <a:xfrm>
                <a:off x="2121263" y="5873541"/>
                <a:ext cx="374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30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AD035B15-AA8B-40FA-A67F-59A8FA544BC6}"/>
                  </a:ext>
                </a:extLst>
              </p:cNvPr>
              <p:cNvSpPr txBox="1"/>
              <p:nvPr/>
            </p:nvSpPr>
            <p:spPr>
              <a:xfrm>
                <a:off x="2612843" y="5864704"/>
                <a:ext cx="374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50" b="1" dirty="0">
                    <a:latin typeface="Times New Roman" pitchFamily="18" charset="0"/>
                    <a:cs typeface="Times New Roman" pitchFamily="18" charset="0"/>
                  </a:rPr>
                  <a:t>40</a:t>
                </a:r>
              </a:p>
            </p:txBody>
          </p:sp>
        </p:grp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2FD92189-0E07-4DAD-88B9-7E8CA3B3E774}"/>
              </a:ext>
            </a:extLst>
          </p:cNvPr>
          <p:cNvSpPr txBox="1"/>
          <p:nvPr/>
        </p:nvSpPr>
        <p:spPr>
          <a:xfrm>
            <a:off x="6802273" y="4273133"/>
            <a:ext cx="22638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535" indent="-84535">
              <a:buFont typeface="Arial" panose="020B0604020202020204" pitchFamily="34" charset="0"/>
              <a:buChar char="•"/>
            </a:pPr>
            <a:r>
              <a:rPr lang="en-US" sz="900" b="1" dirty="0"/>
              <a:t>AVGAS is used to power piston engines; jet fuel is used to power jet engines;</a:t>
            </a:r>
          </a:p>
          <a:p>
            <a:pPr marL="84535" indent="-84535">
              <a:buFont typeface="Arial" panose="020B0604020202020204" pitchFamily="34" charset="0"/>
              <a:buChar char="•"/>
            </a:pPr>
            <a:r>
              <a:rPr lang="en-US" sz="900" b="1" dirty="0"/>
              <a:t>JP-4 is a mixture of gasoline and kerosene;</a:t>
            </a:r>
          </a:p>
          <a:p>
            <a:pPr marL="84535" indent="-84535">
              <a:buFont typeface="Arial" panose="020B0604020202020204" pitchFamily="34" charset="0"/>
              <a:buChar char="•"/>
            </a:pPr>
            <a:r>
              <a:rPr lang="en-US" sz="900" b="1" dirty="0"/>
              <a:t>JP-5 is similar to kerosene-based fuels, but with a higher flash point;</a:t>
            </a:r>
          </a:p>
          <a:p>
            <a:pPr marL="84535" indent="-84535">
              <a:buFont typeface="Arial" panose="020B0604020202020204" pitchFamily="34" charset="0"/>
              <a:buChar char="•"/>
            </a:pPr>
            <a:r>
              <a:rPr lang="en-US" sz="900" b="1" dirty="0"/>
              <a:t>JP-8 is a kerosene-based jet fuel (Europe);</a:t>
            </a:r>
          </a:p>
          <a:p>
            <a:pPr marL="84535" indent="-84535">
              <a:buFont typeface="Arial" panose="020B0604020202020204" pitchFamily="34" charset="0"/>
              <a:buChar char="•"/>
            </a:pPr>
            <a:r>
              <a:rPr lang="en-US" sz="900" b="1" dirty="0"/>
              <a:t>Jet A is similar to JP 8 but does not require corrosion or icing inhibitors.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78D614-1185-F088-04AC-568522F70C85}"/>
              </a:ext>
            </a:extLst>
          </p:cNvPr>
          <p:cNvSpPr txBox="1"/>
          <p:nvPr/>
        </p:nvSpPr>
        <p:spPr>
          <a:xfrm>
            <a:off x="86287" y="9011"/>
            <a:ext cx="88790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cs typeface="Times New Roman" pitchFamily="18" charset="0"/>
              </a:rPr>
              <a:t>*Fuel Fingerprint Chromatograms</a:t>
            </a:r>
          </a:p>
          <a:p>
            <a:pPr algn="ctr"/>
            <a:r>
              <a:rPr lang="en-US" sz="2000" b="1" dirty="0">
                <a:cs typeface="Times New Roman" pitchFamily="18" charset="0"/>
              </a:rPr>
              <a:t>(used to identify fuel released and appropriate TPH Action Level for sample data)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12EDBB8-CC31-9381-4305-1CB74CEBFBAC}"/>
              </a:ext>
            </a:extLst>
          </p:cNvPr>
          <p:cNvSpPr/>
          <p:nvPr/>
        </p:nvSpPr>
        <p:spPr>
          <a:xfrm>
            <a:off x="2420375" y="2587812"/>
            <a:ext cx="2193460" cy="16196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F792AB5-84D5-0BD3-8155-C913A89D1197}"/>
              </a:ext>
            </a:extLst>
          </p:cNvPr>
          <p:cNvSpPr txBox="1"/>
          <p:nvPr/>
        </p:nvSpPr>
        <p:spPr>
          <a:xfrm>
            <a:off x="368991" y="5891113"/>
            <a:ext cx="8406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b="1" dirty="0"/>
              <a:t>*Chromatograms inadequate to identify fuel vs naturally occurring organic matter at concentrations &lt;200 </a:t>
            </a:r>
            <a:r>
              <a:rPr lang="en-US" b="1" dirty="0">
                <a:cs typeface="Arial" panose="020B0604020202020204" pitchFamily="34" charset="0"/>
              </a:rPr>
              <a:t>µg/L;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b="1" dirty="0">
                <a:cs typeface="Arial" panose="020B0604020202020204" pitchFamily="34" charset="0"/>
              </a:rPr>
              <a:t>More detailed forensics testing and review of sample required (HIDOH 2024).</a:t>
            </a:r>
            <a:endParaRPr lang="en-US" b="1" dirty="0"/>
          </a:p>
        </p:txBody>
      </p:sp>
      <p:graphicFrame>
        <p:nvGraphicFramePr>
          <p:cNvPr id="121" name="Table 120">
            <a:extLst>
              <a:ext uri="{FF2B5EF4-FFF2-40B4-BE49-F238E27FC236}">
                <a16:creationId xmlns:a16="http://schemas.microsoft.com/office/drawing/2014/main" id="{3AF95D16-E709-40DD-AD80-3D9ED4B63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175130"/>
              </p:ext>
            </p:extLst>
          </p:nvPr>
        </p:nvGraphicFramePr>
        <p:xfrm>
          <a:off x="178744" y="992903"/>
          <a:ext cx="8887380" cy="4789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1845">
                  <a:extLst>
                    <a:ext uri="{9D8B030D-6E8A-4147-A177-3AD203B41FA5}">
                      <a16:colId xmlns:a16="http://schemas.microsoft.com/office/drawing/2014/main" val="3984495688"/>
                    </a:ext>
                  </a:extLst>
                </a:gridCol>
                <a:gridCol w="2221845">
                  <a:extLst>
                    <a:ext uri="{9D8B030D-6E8A-4147-A177-3AD203B41FA5}">
                      <a16:colId xmlns:a16="http://schemas.microsoft.com/office/drawing/2014/main" val="3156418424"/>
                    </a:ext>
                  </a:extLst>
                </a:gridCol>
                <a:gridCol w="2221845">
                  <a:extLst>
                    <a:ext uri="{9D8B030D-6E8A-4147-A177-3AD203B41FA5}">
                      <a16:colId xmlns:a16="http://schemas.microsoft.com/office/drawing/2014/main" val="3179039103"/>
                    </a:ext>
                  </a:extLst>
                </a:gridCol>
                <a:gridCol w="2221845">
                  <a:extLst>
                    <a:ext uri="{9D8B030D-6E8A-4147-A177-3AD203B41FA5}">
                      <a16:colId xmlns:a16="http://schemas.microsoft.com/office/drawing/2014/main" val="1336395498"/>
                    </a:ext>
                  </a:extLst>
                </a:gridCol>
              </a:tblGrid>
              <a:tr h="15964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068378"/>
                  </a:ext>
                </a:extLst>
              </a:tr>
              <a:tr h="15964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32511"/>
                  </a:ext>
                </a:extLst>
              </a:tr>
              <a:tr h="159643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902774"/>
                  </a:ext>
                </a:extLst>
              </a:tr>
            </a:tbl>
          </a:graphicData>
        </a:graphic>
      </p:graphicFrame>
      <p:sp>
        <p:nvSpPr>
          <p:cNvPr id="72" name="Rectangle 71">
            <a:extLst>
              <a:ext uri="{FF2B5EF4-FFF2-40B4-BE49-F238E27FC236}">
                <a16:creationId xmlns:a16="http://schemas.microsoft.com/office/drawing/2014/main" id="{624513C1-877A-EC5E-BCFB-016B843C0F4B}"/>
              </a:ext>
            </a:extLst>
          </p:cNvPr>
          <p:cNvSpPr/>
          <p:nvPr/>
        </p:nvSpPr>
        <p:spPr>
          <a:xfrm>
            <a:off x="178744" y="992903"/>
            <a:ext cx="2241631" cy="15969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99BB2A5-10DA-3121-B616-85C4D8618F91}"/>
              </a:ext>
            </a:extLst>
          </p:cNvPr>
          <p:cNvSpPr txBox="1"/>
          <p:nvPr/>
        </p:nvSpPr>
        <p:spPr>
          <a:xfrm>
            <a:off x="3763845" y="3036382"/>
            <a:ext cx="614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JP-5</a:t>
            </a:r>
          </a:p>
        </p:txBody>
      </p:sp>
    </p:spTree>
    <p:extLst>
      <p:ext uri="{BB962C8B-B14F-4D97-AF65-F5344CB8AC3E}">
        <p14:creationId xmlns:p14="http://schemas.microsoft.com/office/powerpoint/2010/main" val="3042339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7124" y="261000"/>
            <a:ext cx="5655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cs typeface="Times New Roman" panose="02020603050405020304" pitchFamily="18" charset="0"/>
              </a:rPr>
              <a:t>Exposure Assessment Questions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DEFBF8E-13A4-D996-0D94-01A800A2ED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96960" y="1418440"/>
            <a:ext cx="7935246" cy="380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-457200">
              <a:lnSpc>
                <a:spcPct val="100000"/>
              </a:lnSpc>
              <a:spcAft>
                <a:spcPts val="600"/>
              </a:spcAft>
              <a:buAutoNum type="arabicPeriod"/>
              <a:tabLst/>
            </a:pPr>
            <a:r>
              <a:rPr lang="en-US" altLang="en-US" b="1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How did JP-5 jet fuel get into the JBPHH drinking water system?</a:t>
            </a:r>
          </a:p>
          <a:p>
            <a:pPr marL="457200" lvl="1" indent="-457200">
              <a:lnSpc>
                <a:spcPct val="100000"/>
              </a:lnSpc>
              <a:spcAft>
                <a:spcPts val="600"/>
              </a:spcAft>
              <a:buAutoNum type="arabicPeriod"/>
              <a:tabLst/>
            </a:pPr>
            <a:r>
              <a:rPr lang="en-US" altLang="en-US" b="1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What was my patient exposed to and for how long?</a:t>
            </a:r>
          </a:p>
          <a:p>
            <a:pPr marL="457200" lvl="1" indent="-457200">
              <a:lnSpc>
                <a:spcPct val="100000"/>
              </a:lnSpc>
              <a:spcAft>
                <a:spcPts val="600"/>
              </a:spcAft>
              <a:buAutoNum type="arabicPeriod"/>
              <a:tabLst/>
            </a:pPr>
            <a:r>
              <a:rPr lang="en-US" altLang="en-US" b="1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Which specific chemicals were in the tapwater and at what concentrations?</a:t>
            </a:r>
          </a:p>
          <a:p>
            <a:pPr marL="457200" lvl="1" indent="-457200">
              <a:lnSpc>
                <a:spcPct val="100000"/>
              </a:lnSpc>
              <a:spcAft>
                <a:spcPts val="600"/>
              </a:spcAft>
              <a:buAutoNum type="arabicPeriod"/>
              <a:tabLst/>
            </a:pPr>
            <a:r>
              <a:rPr lang="en-US" altLang="en-US" b="1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How did exposure change over time?</a:t>
            </a:r>
          </a:p>
          <a:p>
            <a:pPr marL="457200" lvl="1" indent="-457200">
              <a:lnSpc>
                <a:spcPct val="100000"/>
              </a:lnSpc>
              <a:spcAft>
                <a:spcPts val="600"/>
              </a:spcAft>
              <a:buAutoNum type="arabicPeriod"/>
              <a:tabLst/>
            </a:pPr>
            <a:r>
              <a:rPr lang="en-US" altLang="en-US" b="1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Was it high enough to pose a risk to my patient’s health?</a:t>
            </a:r>
          </a:p>
          <a:p>
            <a:pPr marL="457200" lvl="1" indent="-457200">
              <a:lnSpc>
                <a:spcPct val="100000"/>
              </a:lnSpc>
              <a:spcAft>
                <a:spcPts val="600"/>
              </a:spcAft>
              <a:buAutoNum type="arabicPeriod"/>
              <a:tabLst/>
            </a:pPr>
            <a:r>
              <a:rPr lang="en-US" altLang="en-US" b="1" dirty="0">
                <a:solidFill>
                  <a:srgbClr val="FF0000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Were they exposed to contaminants in the tapwater prior to the November 20, 2021, release?</a:t>
            </a:r>
          </a:p>
        </p:txBody>
      </p:sp>
    </p:spTree>
    <p:extLst>
      <p:ext uri="{BB962C8B-B14F-4D97-AF65-F5344CB8AC3E}">
        <p14:creationId xmlns:p14="http://schemas.microsoft.com/office/powerpoint/2010/main" val="453052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6A367-757C-A9E1-1CCD-969995FF5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FA89A1-AAC8-11F1-8B32-DA452ADD922E}"/>
              </a:ext>
            </a:extLst>
          </p:cNvPr>
          <p:cNvSpPr txBox="1"/>
          <p:nvPr/>
        </p:nvSpPr>
        <p:spPr>
          <a:xfrm>
            <a:off x="100288" y="117595"/>
            <a:ext cx="8995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cs typeface="Times New Roman" panose="02020603050405020304" pitchFamily="18" charset="0"/>
              </a:rPr>
              <a:t>Example: “High Retention Time” (Boiling Point) Compounds</a:t>
            </a:r>
          </a:p>
          <a:p>
            <a:pPr algn="ctr"/>
            <a:r>
              <a:rPr lang="en-US" sz="2800" b="1" dirty="0">
                <a:cs typeface="Times New Roman" panose="02020603050405020304" pitchFamily="18" charset="0"/>
              </a:rPr>
              <a:t>in Chromatograms of Samples of Red Hill Groundwater and Water System Intake July through November 2021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3A834B-6E34-893F-E761-8BA1D63E1FA2}"/>
              </a:ext>
            </a:extLst>
          </p:cNvPr>
          <p:cNvGrpSpPr/>
          <p:nvPr/>
        </p:nvGrpSpPr>
        <p:grpSpPr>
          <a:xfrm>
            <a:off x="148994" y="1614785"/>
            <a:ext cx="8829643" cy="4034730"/>
            <a:chOff x="148994" y="1955260"/>
            <a:chExt cx="8829643" cy="4034730"/>
          </a:xfrm>
        </p:grpSpPr>
        <p:pic>
          <p:nvPicPr>
            <p:cNvPr id="7" name="Picture 6" descr="A picture containing text, screenshot, diagram, line&#10;&#10;Description automatically generated">
              <a:extLst>
                <a:ext uri="{FF2B5EF4-FFF2-40B4-BE49-F238E27FC236}">
                  <a16:creationId xmlns:a16="http://schemas.microsoft.com/office/drawing/2014/main" id="{6A745389-73D6-913D-CE90-CF47F46CC4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91"/>
            <a:stretch/>
          </p:blipFill>
          <p:spPr>
            <a:xfrm>
              <a:off x="4786670" y="2033080"/>
              <a:ext cx="4191967" cy="3933077"/>
            </a:xfrm>
            <a:prstGeom prst="rect">
              <a:avLst/>
            </a:prstGeom>
          </p:spPr>
        </p:pic>
        <p:pic>
          <p:nvPicPr>
            <p:cNvPr id="9" name="Picture 8" descr="A picture containing text, diagram, line, font&#10;&#10;Description automatically generated">
              <a:extLst>
                <a:ext uri="{FF2B5EF4-FFF2-40B4-BE49-F238E27FC236}">
                  <a16:creationId xmlns:a16="http://schemas.microsoft.com/office/drawing/2014/main" id="{18AFEC23-67A5-3293-CC72-AB8E70D30D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8"/>
            <a:stretch/>
          </p:blipFill>
          <p:spPr>
            <a:xfrm>
              <a:off x="148994" y="1955260"/>
              <a:ext cx="4580026" cy="40347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CB1EB3-3AFD-8D67-28CD-2B74198043A3}"/>
                </a:ext>
              </a:extLst>
            </p:cNvPr>
            <p:cNvSpPr txBox="1"/>
            <p:nvPr/>
          </p:nvSpPr>
          <p:spPr>
            <a:xfrm>
              <a:off x="758593" y="2144863"/>
              <a:ext cx="3360827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Red Hill Monitoring Well #2</a:t>
              </a:r>
            </a:p>
            <a:p>
              <a:pPr algn="ctr"/>
              <a:r>
                <a:rPr lang="en-US" b="1" dirty="0"/>
                <a:t>(RHMW02)</a:t>
              </a:r>
            </a:p>
            <a:p>
              <a:pPr algn="ctr"/>
              <a:r>
                <a:rPr lang="en-US" b="1" dirty="0"/>
                <a:t>July 15, 2021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A5F5D1-C685-E9D4-B8C7-7855F0E77502}"/>
                </a:ext>
              </a:extLst>
            </p:cNvPr>
            <p:cNvSpPr txBox="1"/>
            <p:nvPr/>
          </p:nvSpPr>
          <p:spPr>
            <a:xfrm>
              <a:off x="4878014" y="2144863"/>
              <a:ext cx="3964429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Red Hill Shaft Faucet</a:t>
              </a:r>
            </a:p>
            <a:p>
              <a:pPr algn="ctr"/>
              <a:r>
                <a:rPr lang="en-US" b="1" dirty="0"/>
                <a:t>(RHSF: Intake to JBPHH Water System)</a:t>
              </a:r>
            </a:p>
            <a:p>
              <a:pPr algn="ctr"/>
              <a:r>
                <a:rPr lang="en-US" b="1" dirty="0"/>
                <a:t>July 15, 2021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CDD9AB7-1309-4769-C498-E679F3B66907}"/>
              </a:ext>
            </a:extLst>
          </p:cNvPr>
          <p:cNvSpPr txBox="1"/>
          <p:nvPr/>
        </p:nvSpPr>
        <p:spPr>
          <a:xfrm>
            <a:off x="1017404" y="5634184"/>
            <a:ext cx="7497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High Boiling Point compounds </a:t>
            </a:r>
            <a:r>
              <a:rPr lang="en-US" b="1" dirty="0"/>
              <a:t>reported as “TPH Oil” in Navy reports;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Samples </a:t>
            </a:r>
            <a:r>
              <a:rPr lang="en-US" b="1" i="1" dirty="0"/>
              <a:t>not tested to identify specific compounds presents</a:t>
            </a:r>
            <a:r>
              <a:rPr lang="en-US" b="1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Potential Sources</a:t>
            </a:r>
            <a:r>
              <a:rPr lang="en-US" b="1" dirty="0"/>
              <a:t>: Degraded Fuel (chemists: “Probably not”), Surfactants, Artifact of Laboratory Sample Processing, Algae, Something Else? </a:t>
            </a:r>
          </a:p>
        </p:txBody>
      </p:sp>
    </p:spTree>
    <p:extLst>
      <p:ext uri="{BB962C8B-B14F-4D97-AF65-F5344CB8AC3E}">
        <p14:creationId xmlns:p14="http://schemas.microsoft.com/office/powerpoint/2010/main" val="2172208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99853-31DB-E890-2BC6-7027228C1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48FC19-BFB7-81F9-25FE-2A1D2C40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C0AE0D-7BD2-F3EE-EA7F-204C487D3CE0}"/>
              </a:ext>
            </a:extLst>
          </p:cNvPr>
          <p:cNvSpPr txBox="1"/>
          <p:nvPr/>
        </p:nvSpPr>
        <p:spPr>
          <a:xfrm>
            <a:off x="2977172" y="261000"/>
            <a:ext cx="3275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cs typeface="Times New Roman" panose="02020603050405020304" pitchFamily="18" charset="0"/>
              </a:rPr>
              <a:t>Questions? Ideas?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C82F76-D6FB-789E-1A5A-F3C578FF2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38" y="1533654"/>
            <a:ext cx="2086531" cy="1734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716DFD-7116-999E-759B-5AF32B102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70" y="4076944"/>
            <a:ext cx="4158688" cy="2413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A59181-0B7C-56C2-69D4-B624430A6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18" y="3956180"/>
            <a:ext cx="3892814" cy="22127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B2A46C-25F4-9805-2D64-D5E37D78BC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51" y="1211364"/>
            <a:ext cx="2788746" cy="21746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85D701-D240-C932-EE2F-923A0A82B0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611" y="1211364"/>
            <a:ext cx="3556632" cy="24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72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497CC-4C85-A682-49EC-7FCAE67E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C33BE2A-E592-F0DF-D35D-DCFEFCF9C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61" y="136524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cs typeface="Times New Roman" pitchFamily="18" charset="0"/>
              </a:rPr>
              <a:t>Outline</a:t>
            </a:r>
            <a:endParaRPr lang="en-US" sz="30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DD0C0B-5BC3-49DD-862D-C25B193B8185}"/>
              </a:ext>
            </a:extLst>
          </p:cNvPr>
          <p:cNvSpPr txBox="1"/>
          <p:nvPr/>
        </p:nvSpPr>
        <p:spPr>
          <a:xfrm>
            <a:off x="1417920" y="746124"/>
            <a:ext cx="63081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Terminology;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Migration of JP-5 into and through the JBPHH drinking water system;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Categories of tapwater contamination;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Chemistry and toxicity of contaminated tapwater;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anose="02020603050405020304" pitchFamily="18" charset="0"/>
              </a:rPr>
              <a:t>Estimates of “Reasonable Maximum Exposure (RME)”;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Use of Total Petroleum Hydrocarbons data to assess health risk.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58103C-458D-DA53-71E4-23952E04BC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12194" y="3183266"/>
            <a:ext cx="8936437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>
              <a:lnSpc>
                <a:spcPct val="100000"/>
              </a:lnSpc>
              <a:spcAft>
                <a:spcPts val="600"/>
              </a:spcAft>
              <a:buNone/>
              <a:tabLst/>
            </a:pPr>
            <a:r>
              <a:rPr lang="en-US" altLang="en-US" sz="1600" b="1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References:</a:t>
            </a:r>
          </a:p>
          <a:p>
            <a:pPr marL="0" lvl="1" indent="0">
              <a:lnSpc>
                <a:spcPct val="100000"/>
              </a:lnSpc>
              <a:spcAft>
                <a:spcPts val="600"/>
              </a:spcAft>
              <a:buNone/>
              <a:tabLst/>
            </a:pPr>
            <a:r>
              <a:rPr lang="en-US" altLang="en-US" sz="1600" b="1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USDN, 2022, </a:t>
            </a:r>
            <a:r>
              <a:rPr lang="en-US" altLang="en-US" sz="1600" b="1" i="1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Command Investigation into the 6 May 2021 and 20 November 2021 Incidents at Red Hill Bulk Fuel Storage Facility</a:t>
            </a:r>
            <a:r>
              <a:rPr lang="en-US" altLang="en-US" sz="1600" b="1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: United States Department of the Navy, memorandum from Vice Chief of Naval Operations to File, June 13, 2022, Ser N09/22U100552. </a:t>
            </a:r>
          </a:p>
          <a:p>
            <a:pPr marL="0" lvl="1" indent="0">
              <a:lnSpc>
                <a:spcPct val="100000"/>
              </a:lnSpc>
              <a:spcAft>
                <a:spcPts val="600"/>
              </a:spcAft>
              <a:buNone/>
              <a:tabLst/>
            </a:pPr>
            <a:r>
              <a:rPr lang="en-US" altLang="en-US" sz="1600" b="1" dirty="0">
                <a:solidFill>
                  <a:srgbClr val="FF0000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HIDOH, 2023, </a:t>
            </a:r>
            <a:r>
              <a:rPr lang="en-US" altLang="en-US" sz="1600" b="1" i="1" dirty="0">
                <a:solidFill>
                  <a:srgbClr val="FF0000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Exposure Assessment: November 2021 Release of JP-5 Jet Fuel into the Joint Base Pearl Harbor Hickam Drinking Water System</a:t>
            </a:r>
            <a:r>
              <a:rPr lang="en-US" altLang="en-US" sz="1600" b="1" dirty="0">
                <a:solidFill>
                  <a:srgbClr val="FF0000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: Hawaii Department of Health, Hazard Evaluation and Emergency Response, June 2023 (recorded presentation posted June 28, 2023).</a:t>
            </a:r>
          </a:p>
          <a:p>
            <a:pPr marL="0" lvl="1" indent="0">
              <a:lnSpc>
                <a:spcPct val="100000"/>
              </a:lnSpc>
              <a:spcAft>
                <a:spcPts val="600"/>
              </a:spcAft>
              <a:buNone/>
              <a:tabLst/>
            </a:pPr>
            <a:r>
              <a:rPr lang="en-US" altLang="en-US" sz="1600" b="1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HIDOH, 2024, </a:t>
            </a:r>
            <a:r>
              <a:rPr lang="en-US" altLang="en-US" sz="1600" b="1" i="1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Evaluation of Environmental Hazards at Sites with Contaminated Soil and Groundwater </a:t>
            </a:r>
            <a:r>
              <a:rPr lang="en-US" altLang="en-US" sz="1600" b="1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(and updates): Hawai’i Department of Health, Office of Hazard Evaluation and Emergency Response.</a:t>
            </a:r>
          </a:p>
          <a:p>
            <a:pPr marL="0" lvl="1" indent="0">
              <a:lnSpc>
                <a:spcPct val="100000"/>
              </a:lnSpc>
              <a:spcAft>
                <a:spcPts val="600"/>
              </a:spcAft>
              <a:buNone/>
              <a:tabLst/>
            </a:pPr>
            <a:r>
              <a:rPr lang="en-US" altLang="en-US" sz="1600" b="1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HIDOH, 2024, </a:t>
            </a:r>
            <a:r>
              <a:rPr lang="en-US" altLang="en-US" sz="1600" b="1" i="1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Comparison of HIDOH Total Petroleum Hydrocarbon (TPH) Action Levels to Data for Water Samples</a:t>
            </a:r>
            <a:r>
              <a:rPr lang="en-US" altLang="en-US" sz="1600" b="1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(June 2024): Hawai’i Department of Health, Office of Hazard Evaluation and Emergency Response.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12B36E-0E71-C847-1DE3-EE92FB764741}"/>
              </a:ext>
            </a:extLst>
          </p:cNvPr>
          <p:cNvSpPr txBox="1"/>
          <p:nvPr/>
        </p:nvSpPr>
        <p:spPr>
          <a:xfrm>
            <a:off x="1300891" y="6463009"/>
            <a:ext cx="747757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000000"/>
                </a:solidFill>
              </a:rPr>
              <a:t>HDOH Recorded Webinars: https://health.hawaii.gov/heer/guidance/heer-webinars/</a:t>
            </a:r>
          </a:p>
        </p:txBody>
      </p:sp>
    </p:spTree>
    <p:extLst>
      <p:ext uri="{BB962C8B-B14F-4D97-AF65-F5344CB8AC3E}">
        <p14:creationId xmlns:p14="http://schemas.microsoft.com/office/powerpoint/2010/main" val="249445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97"/>
    </mc:Choice>
    <mc:Fallback xmlns="">
      <p:transition spd="slow" advTm="10849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A13D308-51AE-1458-20F7-DA95C8037048}"/>
              </a:ext>
            </a:extLst>
          </p:cNvPr>
          <p:cNvGrpSpPr/>
          <p:nvPr/>
        </p:nvGrpSpPr>
        <p:grpSpPr>
          <a:xfrm>
            <a:off x="3349060" y="4661337"/>
            <a:ext cx="2460119" cy="1989513"/>
            <a:chOff x="3034909" y="4661337"/>
            <a:chExt cx="2460119" cy="1989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9F1268-5288-BFF7-28F3-1F9E8E31E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9464" y="4661337"/>
              <a:ext cx="1565564" cy="1989513"/>
            </a:xfrm>
            <a:prstGeom prst="rect">
              <a:avLst/>
            </a:prstGeom>
          </p:spPr>
        </p:pic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93B2AFD7-4D9C-606B-CB33-23827D5C35AD}"/>
                </a:ext>
              </a:extLst>
            </p:cNvPr>
            <p:cNvSpPr/>
            <p:nvPr/>
          </p:nvSpPr>
          <p:spPr>
            <a:xfrm>
              <a:off x="3992221" y="4987126"/>
              <a:ext cx="203921" cy="1198525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40B101-1939-E320-A0B8-B9D2A120AA5F}"/>
                </a:ext>
              </a:extLst>
            </p:cNvPr>
            <p:cNvSpPr txBox="1"/>
            <p:nvPr/>
          </p:nvSpPr>
          <p:spPr>
            <a:xfrm>
              <a:off x="3525343" y="5438456"/>
              <a:ext cx="556086" cy="359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TPH</a:t>
              </a:r>
            </a:p>
          </p:txBody>
        </p:sp>
        <p:sp>
          <p:nvSpPr>
            <p:cNvPr id="33" name="Left Brace 32">
              <a:extLst>
                <a:ext uri="{FF2B5EF4-FFF2-40B4-BE49-F238E27FC236}">
                  <a16:creationId xmlns:a16="http://schemas.microsoft.com/office/drawing/2014/main" id="{AB194726-FEFE-904F-55F9-93E3B942D01B}"/>
                </a:ext>
              </a:extLst>
            </p:cNvPr>
            <p:cNvSpPr/>
            <p:nvPr/>
          </p:nvSpPr>
          <p:spPr>
            <a:xfrm>
              <a:off x="4004093" y="4902979"/>
              <a:ext cx="192049" cy="84147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AC57932-8DDF-2C56-7902-10EA00B96BC4}"/>
                </a:ext>
              </a:extLst>
            </p:cNvPr>
            <p:cNvSpPr txBox="1"/>
            <p:nvPr/>
          </p:nvSpPr>
          <p:spPr>
            <a:xfrm>
              <a:off x="3034909" y="4782445"/>
              <a:ext cx="10265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BTEXMN+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469477" y="261000"/>
            <a:ext cx="229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cs typeface="Times New Roman" panose="02020603050405020304" pitchFamily="18" charset="0"/>
              </a:rPr>
              <a:t>Terminology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0D8C00D7-A218-4C73-9F89-5839FC46D399}"/>
              </a:ext>
            </a:extLst>
          </p:cNvPr>
          <p:cNvGraphicFramePr>
            <a:graphicFrameLocks noGrp="1"/>
          </p:cNvGraphicFramePr>
          <p:nvPr/>
        </p:nvGraphicFramePr>
        <p:xfrm>
          <a:off x="448785" y="826003"/>
          <a:ext cx="8392285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873">
                  <a:extLst>
                    <a:ext uri="{9D8B030D-6E8A-4147-A177-3AD203B41FA5}">
                      <a16:colId xmlns:a16="http://schemas.microsoft.com/office/drawing/2014/main" val="974382730"/>
                    </a:ext>
                  </a:extLst>
                </a:gridCol>
                <a:gridCol w="6966412">
                  <a:extLst>
                    <a:ext uri="{9D8B030D-6E8A-4147-A177-3AD203B41FA5}">
                      <a16:colId xmlns:a16="http://schemas.microsoft.com/office/drawing/2014/main" val="141921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TPH: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Total Petroleum Hydrocarbon</a:t>
                      </a:r>
                    </a:p>
                    <a:p>
                      <a:pPr marL="230188" indent="-168275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Complex mixture of hundreds of hydrocarbon compounds; and degradation compounds (“metabolites”);</a:t>
                      </a:r>
                    </a:p>
                    <a:p>
                      <a:pPr marL="230188" indent="-168275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Comprises the dominant fraction of petroleum fuels;</a:t>
                      </a:r>
                    </a:p>
                    <a:p>
                      <a:pPr marL="230188" indent="-168275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Normally drives health and environmental risk over BTEXMN.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9669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BTEXNM: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Benzene, Toluene, Ethylbenzene, Xylenes, Naphthalene, Methylnaphthalenes (individual compounds found in fuels).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744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FSII: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Fuel System Icing Inhibitor (prevents ice from forming in fuel at high altitudes).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7570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altLang="en-US" sz="2000" b="1" dirty="0" err="1">
                          <a:solidFill>
                            <a:schemeClr val="tx1"/>
                          </a:solidFill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DiEGME</a:t>
                      </a: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latin typeface="+mn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Diethylene Glycol Monomethyl Ether (FSII; aka:</a:t>
                      </a:r>
                    </a:p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2-(2-Methoxyethoxy) ethanol, Methyl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</a:rPr>
                        <a:t>Carbitol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809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44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06"/>
    </mc:Choice>
    <mc:Fallback xmlns="">
      <p:transition spd="slow" advTm="11280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577" y="93798"/>
            <a:ext cx="820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cs typeface="Times New Roman" pitchFamily="18" charset="0"/>
              </a:rPr>
              <a:t>Assessment of Petroleum Exposure Health-Risk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757083-8EDD-3B5A-1C3C-7E60AAFDCF61}"/>
              </a:ext>
            </a:extLst>
          </p:cNvPr>
          <p:cNvGrpSpPr/>
          <p:nvPr/>
        </p:nvGrpSpPr>
        <p:grpSpPr>
          <a:xfrm>
            <a:off x="162035" y="859362"/>
            <a:ext cx="8851782" cy="4235006"/>
            <a:chOff x="184475" y="791875"/>
            <a:chExt cx="8851782" cy="4235006"/>
          </a:xfrm>
        </p:grpSpPr>
        <p:sp>
          <p:nvSpPr>
            <p:cNvPr id="4" name="Rectangle 1"/>
            <p:cNvSpPr txBox="1">
              <a:spLocks noChangeArrowheads="1"/>
            </p:cNvSpPr>
            <p:nvPr/>
          </p:nvSpPr>
          <p:spPr bwMode="auto">
            <a:xfrm>
              <a:off x="1965275" y="791875"/>
              <a:ext cx="7070982" cy="4235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85800" algn="l"/>
                </a:tabLst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85800" algn="l"/>
                </a:tabLs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85800" algn="l"/>
                </a:tabLst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85800" algn="l"/>
                </a:tabLst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85800" algn="l"/>
                </a:tabLst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85800" algn="l"/>
                </a:tabLst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971800" indent="-22860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85800" algn="l"/>
                </a:tabLst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429000" indent="-22860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85800" algn="l"/>
                </a:tabLst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886200" indent="-22860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685800" algn="l"/>
                </a:tabLst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0"/>
                </a:spcAft>
                <a:buNone/>
                <a:tabLst/>
              </a:pPr>
              <a:r>
                <a:rPr lang="en-US" sz="1800" b="1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Pre-Mid 1990s: </a:t>
              </a:r>
            </a:p>
            <a:p>
              <a:pPr>
                <a:spcAft>
                  <a:spcPts val="600"/>
                </a:spcAft>
                <a:tabLst/>
              </a:pPr>
              <a:r>
                <a:rPr lang="en-US" sz="1800" b="1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Focus on short list of individual chemicals (e.g., BTEX &amp; PAHs) but obvious heavy contamination still present when screening levels met.</a:t>
              </a:r>
            </a:p>
            <a:p>
              <a:pPr marL="0" indent="0">
                <a:spcAft>
                  <a:spcPts val="0"/>
                </a:spcAft>
                <a:buNone/>
                <a:tabLst>
                  <a:tab pos="744538" algn="l"/>
                </a:tabLst>
              </a:pPr>
              <a:r>
                <a:rPr lang="en-US" sz="1800" b="1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Mid 1990s: </a:t>
              </a:r>
            </a:p>
            <a:p>
              <a:pPr marL="457200">
                <a:spcAft>
                  <a:spcPts val="0"/>
                </a:spcAft>
                <a:tabLst/>
              </a:pPr>
              <a:r>
                <a:rPr lang="en-US" sz="1800" b="1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Total Petroleum Hydrocarbon Criteria Working Group</a:t>
              </a:r>
            </a:p>
            <a:p>
              <a:pPr marL="914400" lvl="1">
                <a:spcAft>
                  <a:spcPts val="0"/>
                </a:spcAft>
                <a:tabLst/>
              </a:pPr>
              <a:r>
                <a:rPr lang="en-US" sz="1800" b="1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Air Force (lead), Navy, States, industry, consultants;</a:t>
              </a:r>
            </a:p>
            <a:p>
              <a:pPr marL="914400" lvl="1">
                <a:spcAft>
                  <a:spcPts val="0"/>
                </a:spcAft>
                <a:tabLst/>
              </a:pPr>
              <a:r>
                <a:rPr lang="en-US" sz="1800" b="1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Use of “Carbon Ranges” to assess TPH risk (fuel carbon range makeup, toxicity factors).</a:t>
              </a:r>
            </a:p>
            <a:p>
              <a:pPr marL="457200">
                <a:spcAft>
                  <a:spcPts val="0"/>
                </a:spcAft>
                <a:tabLst/>
              </a:pPr>
              <a:r>
                <a:rPr lang="en-US" sz="1800" b="1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ATSDR (toxicity factors).</a:t>
              </a:r>
            </a:p>
            <a:p>
              <a:pPr marL="457200">
                <a:spcAft>
                  <a:spcPts val="600"/>
                </a:spcAft>
                <a:tabLst/>
              </a:pPr>
              <a:r>
                <a:rPr lang="en-US" sz="1800" b="1" u="sng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Massachusetts</a:t>
              </a:r>
              <a:r>
                <a:rPr lang="en-US" sz="1800" b="1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, Washington, Texas (toxicity factors, simplification).</a:t>
              </a:r>
            </a:p>
            <a:p>
              <a:pPr marL="0" indent="0">
                <a:spcAft>
                  <a:spcPts val="0"/>
                </a:spcAft>
                <a:buNone/>
                <a:tabLst>
                  <a:tab pos="744538" algn="l"/>
                </a:tabLst>
              </a:pPr>
              <a:r>
                <a:rPr lang="en-US" sz="1800" b="1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2000-2020s:</a:t>
              </a:r>
            </a:p>
            <a:p>
              <a:pPr marL="457200">
                <a:spcAft>
                  <a:spcPts val="0"/>
                </a:spcAft>
                <a:tabLst>
                  <a:tab pos="744538" algn="l"/>
                </a:tabLst>
              </a:pPr>
              <a:r>
                <a:rPr lang="en-US" sz="1800" b="1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USEPA (toxicity factors);</a:t>
              </a:r>
            </a:p>
            <a:p>
              <a:pPr marL="457200">
                <a:spcAft>
                  <a:spcPts val="0"/>
                </a:spcAft>
                <a:tabLst>
                  <a:tab pos="744538" algn="l"/>
                </a:tabLst>
              </a:pPr>
              <a:r>
                <a:rPr lang="en-US" sz="1800" b="1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California (toxicity factors, metabolite chemistry &amp; toxicity);</a:t>
              </a:r>
            </a:p>
            <a:p>
              <a:pPr marL="457200">
                <a:spcAft>
                  <a:spcPts val="0"/>
                </a:spcAft>
                <a:tabLst>
                  <a:tab pos="744538" algn="l"/>
                </a:tabLst>
              </a:pPr>
              <a:r>
                <a:rPr lang="en-US" sz="1800" b="1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Hawaii (use of “TPH” data; fuel, vapor &amp; metabolite chemistry and toxicity, case studies, forensics);</a:t>
              </a:r>
            </a:p>
            <a:p>
              <a:pPr marL="457200">
                <a:spcAft>
                  <a:spcPts val="0"/>
                </a:spcAft>
                <a:tabLst>
                  <a:tab pos="744538" algn="l"/>
                </a:tabLst>
              </a:pPr>
              <a:r>
                <a:rPr lang="en-US" sz="1800" b="1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ITRC (use of TPH to assess risk, case studies).</a:t>
              </a: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03106606-B437-F131-C80A-76F4D53C1B9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7461091"/>
                </p:ext>
              </p:extLst>
            </p:nvPr>
          </p:nvGraphicFramePr>
          <p:xfrm>
            <a:off x="184475" y="876514"/>
            <a:ext cx="1739859" cy="24855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4" imgW="4536000" imgH="6480000" progId="AcroExch.Document.7">
                    <p:embed/>
                  </p:oleObj>
                </mc:Choice>
                <mc:Fallback>
                  <p:oleObj name="Acrobat Document" r:id="rId4" imgW="4536000" imgH="6480000" progId="AcroExch.Document.7">
                    <p:embed/>
                    <p:pic>
                      <p:nvPicPr>
                        <p:cNvPr id="8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475" y="876514"/>
                          <a:ext cx="1739859" cy="2485514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026FB5-17CF-E980-0B6D-C2E2EE057F69}"/>
              </a:ext>
            </a:extLst>
          </p:cNvPr>
          <p:cNvGrpSpPr/>
          <p:nvPr/>
        </p:nvGrpSpPr>
        <p:grpSpPr>
          <a:xfrm>
            <a:off x="471225" y="5289216"/>
            <a:ext cx="8230684" cy="1460327"/>
            <a:chOff x="398296" y="5306046"/>
            <a:chExt cx="8230684" cy="1460327"/>
          </a:xfrm>
        </p:grpSpPr>
        <p:pic>
          <p:nvPicPr>
            <p:cNvPr id="7" name="Picture 6" descr="Sorbent Tube Sampling (Thu).JPG">
              <a:extLst>
                <a:ext uri="{FF2B5EF4-FFF2-40B4-BE49-F238E27FC236}">
                  <a16:creationId xmlns:a16="http://schemas.microsoft.com/office/drawing/2014/main" id="{1AEA9C66-21C2-405F-2147-601E0A4EB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51789" y="5393150"/>
              <a:ext cx="1682433" cy="12899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 descr="BP Oil spill sheen #1.jpg">
              <a:extLst>
                <a:ext uri="{FF2B5EF4-FFF2-40B4-BE49-F238E27FC236}">
                  <a16:creationId xmlns:a16="http://schemas.microsoft.com/office/drawing/2014/main" id="{F5114B29-C55F-6E3E-4C55-F9AA39748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6220" y="5390134"/>
              <a:ext cx="1643685" cy="12848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2" descr="Flaming Pit">
              <a:extLst>
                <a:ext uri="{FF2B5EF4-FFF2-40B4-BE49-F238E27FC236}">
                  <a16:creationId xmlns:a16="http://schemas.microsoft.com/office/drawing/2014/main" id="{CDBF4E38-1A1E-AFF4-CD89-40F34030F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057" y="5390911"/>
              <a:ext cx="1643685" cy="128483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 picture containing timeline&#10;&#10;Description automatically generated">
              <a:extLst>
                <a:ext uri="{FF2B5EF4-FFF2-40B4-BE49-F238E27FC236}">
                  <a16:creationId xmlns:a16="http://schemas.microsoft.com/office/drawing/2014/main" id="{C13AB28B-D221-973C-C96A-AD1FAA756A4C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215"/>
            <a:stretch>
              <a:fillRect/>
            </a:stretch>
          </p:blipFill>
          <p:spPr bwMode="auto">
            <a:xfrm>
              <a:off x="6689117" y="5381612"/>
              <a:ext cx="1562918" cy="13108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92B930-608B-655B-E420-74538437B4C2}"/>
                </a:ext>
              </a:extLst>
            </p:cNvPr>
            <p:cNvSpPr/>
            <p:nvPr/>
          </p:nvSpPr>
          <p:spPr>
            <a:xfrm>
              <a:off x="398296" y="5306046"/>
              <a:ext cx="8207311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EFBC1A-ECA0-6B51-DC0D-85034CDD4EB6}"/>
                </a:ext>
              </a:extLst>
            </p:cNvPr>
            <p:cNvSpPr/>
            <p:nvPr/>
          </p:nvSpPr>
          <p:spPr>
            <a:xfrm>
              <a:off x="421669" y="6720654"/>
              <a:ext cx="8207311" cy="457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6671C6A7-7D26-1820-58CF-36830CB72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810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243"/>
    </mc:Choice>
    <mc:Fallback xmlns="">
      <p:transition spd="slow" advTm="234243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294213" y="6001030"/>
            <a:ext cx="8809021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cs typeface="Times New Roman" pitchFamily="18" charset="0"/>
              </a:rPr>
              <a:t>TPH = Sum of Aromatics + Aliphatics + Metabolites</a:t>
            </a:r>
          </a:p>
          <a:p>
            <a:pPr algn="ctr"/>
            <a:r>
              <a:rPr lang="en-US" sz="2000" b="1" dirty="0">
                <a:cs typeface="Times New Roman" pitchFamily="18" charset="0"/>
              </a:rPr>
              <a:t>(excluding BTEX &amp; PAHs)</a:t>
            </a:r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4A530-A53D-4487-B028-AF556F86986F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BF6BB92-31F3-9967-83E4-E3458AF61FD9}"/>
              </a:ext>
            </a:extLst>
          </p:cNvPr>
          <p:cNvGrpSpPr/>
          <p:nvPr/>
        </p:nvGrpSpPr>
        <p:grpSpPr>
          <a:xfrm>
            <a:off x="747440" y="1309744"/>
            <a:ext cx="2402816" cy="4521707"/>
            <a:chOff x="1112294" y="1289721"/>
            <a:chExt cx="2294281" cy="4521707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67A61EB-5041-3397-248F-136A1858E73F}"/>
                </a:ext>
              </a:extLst>
            </p:cNvPr>
            <p:cNvSpPr/>
            <p:nvPr/>
          </p:nvSpPr>
          <p:spPr>
            <a:xfrm>
              <a:off x="1117120" y="1823121"/>
              <a:ext cx="2289455" cy="3988307"/>
            </a:xfrm>
            <a:prstGeom prst="rect">
              <a:avLst/>
            </a:prstGeom>
            <a:solidFill>
              <a:schemeClr val="bg2">
                <a:lumMod val="9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112294" y="1289721"/>
              <a:ext cx="228600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>
                  <a:ln>
                    <a:noFill/>
                  </a:ln>
                  <a:effectLst/>
                </a:rPr>
                <a:t>Gasolines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1BFD51F-9034-96BA-5F88-78A7F2F82571}"/>
              </a:ext>
            </a:extLst>
          </p:cNvPr>
          <p:cNvSpPr txBox="1"/>
          <p:nvPr/>
        </p:nvSpPr>
        <p:spPr>
          <a:xfrm>
            <a:off x="442338" y="78606"/>
            <a:ext cx="830496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“Carbon Range” Grouping of TPH </a:t>
            </a:r>
            <a:r>
              <a:rPr lang="en-US" sz="2800" b="1" dirty="0">
                <a:solidFill>
                  <a:prstClr val="black"/>
                </a:solidFill>
                <a:cs typeface="Times New Roman" pitchFamily="18" charset="0"/>
              </a:rPr>
              <a:t>to Assess Health Risk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lvl="0" algn="ctr"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(6 groups of 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chemically similar compounds; toxicity factors assigned to each group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)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71AA08-B387-C657-84E2-DC260C38C764}"/>
              </a:ext>
            </a:extLst>
          </p:cNvPr>
          <p:cNvGrpSpPr/>
          <p:nvPr/>
        </p:nvGrpSpPr>
        <p:grpSpPr>
          <a:xfrm>
            <a:off x="5757951" y="937478"/>
            <a:ext cx="1907417" cy="1148565"/>
            <a:chOff x="5757951" y="937478"/>
            <a:chExt cx="1907417" cy="11485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67267B6-D412-7B71-ACEE-8E4A5B4926DB}"/>
                </a:ext>
              </a:extLst>
            </p:cNvPr>
            <p:cNvGrpSpPr/>
            <p:nvPr/>
          </p:nvGrpSpPr>
          <p:grpSpPr>
            <a:xfrm>
              <a:off x="5757951" y="937478"/>
              <a:ext cx="1907417" cy="903832"/>
              <a:chOff x="4057079" y="886152"/>
              <a:chExt cx="1907417" cy="903832"/>
            </a:xfrm>
          </p:grpSpPr>
          <p:pic>
            <p:nvPicPr>
              <p:cNvPr id="10" name="Picture 2" descr="Octane hydrogen hi-res stock photography and images - Alamy">
                <a:extLst>
                  <a:ext uri="{FF2B5EF4-FFF2-40B4-BE49-F238E27FC236}">
                    <a16:creationId xmlns:a16="http://schemas.microsoft.com/office/drawing/2014/main" id="{0A46B438-A8D6-82E7-2E7D-2C6C5792AE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50" b="46394"/>
              <a:stretch/>
            </p:blipFill>
            <p:spPr bwMode="auto">
              <a:xfrm>
                <a:off x="4057079" y="886152"/>
                <a:ext cx="1907417" cy="673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0A2EC2-1488-7D7D-99DF-66B93A0EE64A}"/>
                  </a:ext>
                </a:extLst>
              </p:cNvPr>
              <p:cNvSpPr txBox="1"/>
              <p:nvPr/>
            </p:nvSpPr>
            <p:spPr>
              <a:xfrm>
                <a:off x="4665243" y="1482207"/>
                <a:ext cx="6910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octane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E29471-0308-629E-8C7C-1DADE64BD982}"/>
                </a:ext>
              </a:extLst>
            </p:cNvPr>
            <p:cNvSpPr txBox="1"/>
            <p:nvPr/>
          </p:nvSpPr>
          <p:spPr>
            <a:xfrm>
              <a:off x="6253071" y="1778266"/>
              <a:ext cx="9171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Aliphatics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7E4A9BD-AF0A-3A0E-D9AB-9D8E8C415E3B}"/>
              </a:ext>
            </a:extLst>
          </p:cNvPr>
          <p:cNvGrpSpPr/>
          <p:nvPr/>
        </p:nvGrpSpPr>
        <p:grpSpPr>
          <a:xfrm>
            <a:off x="7672190" y="937478"/>
            <a:ext cx="1331005" cy="1182475"/>
            <a:chOff x="7672190" y="798197"/>
            <a:chExt cx="1331005" cy="1182475"/>
          </a:xfrm>
        </p:grpSpPr>
        <p:sp>
          <p:nvSpPr>
            <p:cNvPr id="55" name="TextBox 54"/>
            <p:cNvSpPr txBox="1"/>
            <p:nvPr/>
          </p:nvSpPr>
          <p:spPr>
            <a:xfrm>
              <a:off x="7672190" y="1462076"/>
              <a:ext cx="13310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methylbenzene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1308A16-3067-EDFA-CB71-1974375F8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7164" b="52446"/>
            <a:stretch>
              <a:fillRect/>
            </a:stretch>
          </p:blipFill>
          <p:spPr>
            <a:xfrm>
              <a:off x="8028716" y="798197"/>
              <a:ext cx="663660" cy="67374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565ACD3-7CD6-1262-9472-450B9FBE48C0}"/>
                </a:ext>
              </a:extLst>
            </p:cNvPr>
            <p:cNvSpPr txBox="1"/>
            <p:nvPr/>
          </p:nvSpPr>
          <p:spPr>
            <a:xfrm>
              <a:off x="7876991" y="1672895"/>
              <a:ext cx="9390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Aromatics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44992B9-7416-CE4D-AFBA-4C5ED52712B3}"/>
              </a:ext>
            </a:extLst>
          </p:cNvPr>
          <p:cNvGrpSpPr/>
          <p:nvPr/>
        </p:nvGrpSpPr>
        <p:grpSpPr>
          <a:xfrm>
            <a:off x="1693115" y="2082109"/>
            <a:ext cx="4300630" cy="3750175"/>
            <a:chOff x="2007640" y="2082109"/>
            <a:chExt cx="4086913" cy="3750175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3DA9D2A-627C-574B-E4B2-3D2B646C3AB3}"/>
                </a:ext>
              </a:extLst>
            </p:cNvPr>
            <p:cNvSpPr/>
            <p:nvPr/>
          </p:nvSpPr>
          <p:spPr>
            <a:xfrm>
              <a:off x="2020145" y="2084706"/>
              <a:ext cx="4074408" cy="3747578"/>
            </a:xfrm>
            <a:prstGeom prst="rect">
              <a:avLst/>
            </a:prstGeom>
            <a:solidFill>
              <a:schemeClr val="bg2">
                <a:lumMod val="9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2007640" y="2082109"/>
              <a:ext cx="4069108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>
                  <a:ln>
                    <a:noFill/>
                  </a:ln>
                  <a:effectLst/>
                </a:rPr>
                <a:t>Middle Distillates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7F27547-6BA0-8676-4427-113DEEC517A4}"/>
              </a:ext>
            </a:extLst>
          </p:cNvPr>
          <p:cNvGrpSpPr/>
          <p:nvPr/>
        </p:nvGrpSpPr>
        <p:grpSpPr>
          <a:xfrm>
            <a:off x="5064039" y="2870844"/>
            <a:ext cx="3784994" cy="2963711"/>
            <a:chOff x="5146624" y="2870844"/>
            <a:chExt cx="3632701" cy="296371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BA99D34-3C30-D792-FEF3-80289826C4B4}"/>
                </a:ext>
              </a:extLst>
            </p:cNvPr>
            <p:cNvSpPr/>
            <p:nvPr/>
          </p:nvSpPr>
          <p:spPr>
            <a:xfrm>
              <a:off x="5154591" y="2870844"/>
              <a:ext cx="3624734" cy="2963711"/>
            </a:xfrm>
            <a:prstGeom prst="rect">
              <a:avLst/>
            </a:prstGeom>
            <a:solidFill>
              <a:schemeClr val="bg2">
                <a:lumMod val="90000"/>
                <a:alpha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5146624" y="2874496"/>
              <a:ext cx="220980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>
                  <a:ln>
                    <a:noFill/>
                  </a:ln>
                  <a:effectLst/>
                </a:rPr>
                <a:t>Fuel Oils</a:t>
              </a:r>
            </a:p>
          </p:txBody>
        </p:sp>
        <p:cxnSp>
          <p:nvCxnSpPr>
            <p:cNvPr id="97" name="Straight Arrow Connector 96"/>
            <p:cNvCxnSpPr>
              <a:cxnSpLocks/>
            </p:cNvCxnSpPr>
            <p:nvPr/>
          </p:nvCxnSpPr>
          <p:spPr bwMode="auto">
            <a:xfrm>
              <a:off x="7356424" y="3135297"/>
              <a:ext cx="1349513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1D1BC07-4D16-AF0D-5876-B77B141D07A2}"/>
              </a:ext>
            </a:extLst>
          </p:cNvPr>
          <p:cNvSpPr/>
          <p:nvPr/>
        </p:nvSpPr>
        <p:spPr bwMode="auto">
          <a:xfrm>
            <a:off x="1712572" y="3867217"/>
            <a:ext cx="504480" cy="342209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BTEX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733852-06BC-E8B8-09B8-AC1DFA2C713B}"/>
              </a:ext>
            </a:extLst>
          </p:cNvPr>
          <p:cNvGrpSpPr/>
          <p:nvPr/>
        </p:nvGrpSpPr>
        <p:grpSpPr>
          <a:xfrm>
            <a:off x="182221" y="3681528"/>
            <a:ext cx="1530351" cy="584775"/>
            <a:chOff x="182221" y="3600927"/>
            <a:chExt cx="1530351" cy="5847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6EADC7-07B6-7425-DE60-0A496BDC9489}"/>
                </a:ext>
              </a:extLst>
            </p:cNvPr>
            <p:cNvSpPr txBox="1"/>
            <p:nvPr/>
          </p:nvSpPr>
          <p:spPr>
            <a:xfrm>
              <a:off x="182221" y="3600927"/>
              <a:ext cx="1176925" cy="5847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Individually</a:t>
              </a:r>
            </a:p>
            <a:p>
              <a:pPr algn="ctr"/>
              <a:r>
                <a:rPr lang="en-US" sz="1600" b="1" dirty="0"/>
                <a:t>Targeted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A7FD2F1-F135-51FA-C1C6-F25598476E77}"/>
                </a:ext>
              </a:extLst>
            </p:cNvPr>
            <p:cNvCxnSpPr>
              <a:cxnSpLocks/>
              <a:stCxn id="22" idx="3"/>
              <a:endCxn id="14" idx="1"/>
            </p:cNvCxnSpPr>
            <p:nvPr/>
          </p:nvCxnSpPr>
          <p:spPr>
            <a:xfrm>
              <a:off x="1359146" y="3893315"/>
              <a:ext cx="353426" cy="644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39DE6B96-6FC0-4B5D-B9FF-6D8C4DC206AA}"/>
              </a:ext>
            </a:extLst>
          </p:cNvPr>
          <p:cNvSpPr/>
          <p:nvPr/>
        </p:nvSpPr>
        <p:spPr bwMode="auto">
          <a:xfrm>
            <a:off x="34739" y="4797277"/>
            <a:ext cx="1327725" cy="427329"/>
          </a:xfrm>
          <a:prstGeom prst="rect">
            <a:avLst/>
          </a:prstGeom>
          <a:solidFill>
            <a:srgbClr val="FF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Aliphatics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10DA19D-8C4B-4E3C-B014-C7AABFCEC677}"/>
              </a:ext>
            </a:extLst>
          </p:cNvPr>
          <p:cNvSpPr/>
          <p:nvPr/>
        </p:nvSpPr>
        <p:spPr bwMode="auto">
          <a:xfrm>
            <a:off x="40094" y="4370732"/>
            <a:ext cx="1320738" cy="37247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Aromatics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2200458" y="4819773"/>
            <a:ext cx="943897" cy="382055"/>
          </a:xfrm>
          <a:prstGeom prst="rect">
            <a:avLst/>
          </a:prstGeom>
          <a:solidFill>
            <a:srgbClr val="FF66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tx1"/>
                </a:solidFill>
              </a:rPr>
              <a:t>&gt;C8-12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2178338" y="4363628"/>
            <a:ext cx="533400" cy="381000"/>
          </a:xfrm>
          <a:prstGeom prst="rect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400"/>
              </a:lnSpc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2707805" y="4363628"/>
            <a:ext cx="2778596" cy="381000"/>
          </a:xfrm>
          <a:prstGeom prst="rect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&gt;C10-22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4560201" y="4820828"/>
            <a:ext cx="4288832" cy="381000"/>
          </a:xfrm>
          <a:prstGeom prst="rect">
            <a:avLst/>
          </a:prstGeom>
          <a:solidFill>
            <a:srgbClr val="FF66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&gt;C18-36</a:t>
            </a:r>
          </a:p>
        </p:txBody>
      </p:sp>
      <p:sp>
        <p:nvSpPr>
          <p:cNvPr id="49" name="Rectangle 48"/>
          <p:cNvSpPr/>
          <p:nvPr/>
        </p:nvSpPr>
        <p:spPr bwMode="auto">
          <a:xfrm>
            <a:off x="3138458" y="4820828"/>
            <a:ext cx="1409946" cy="381000"/>
          </a:xfrm>
          <a:prstGeom prst="rect">
            <a:avLst/>
          </a:prstGeom>
          <a:solidFill>
            <a:srgbClr val="FF66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&gt;C12-18</a:t>
            </a:r>
          </a:p>
        </p:txBody>
      </p:sp>
      <p:sp>
        <p:nvSpPr>
          <p:cNvPr id="74" name="Rectangle 73"/>
          <p:cNvSpPr/>
          <p:nvPr/>
        </p:nvSpPr>
        <p:spPr bwMode="auto">
          <a:xfrm>
            <a:off x="2158929" y="4358283"/>
            <a:ext cx="632358" cy="342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solidFill>
                  <a:schemeClr val="tx1"/>
                </a:solidFill>
              </a:rPr>
              <a:t>&gt;C8-10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1487751" y="4820828"/>
            <a:ext cx="708478" cy="376773"/>
          </a:xfrm>
          <a:prstGeom prst="rect">
            <a:avLst/>
          </a:prstGeom>
          <a:solidFill>
            <a:srgbClr val="FF66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C5-8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EFD5BFF-A0BF-8F71-DDF6-5C6499245C0B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1360832" y="4554302"/>
            <a:ext cx="816030" cy="267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FC73F62-E793-79D2-402E-2A2838395396}"/>
              </a:ext>
            </a:extLst>
          </p:cNvPr>
          <p:cNvSpPr/>
          <p:nvPr/>
        </p:nvSpPr>
        <p:spPr bwMode="auto">
          <a:xfrm>
            <a:off x="2683111" y="3863459"/>
            <a:ext cx="2778596" cy="345967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PAHs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57D927FF-6DBB-F2BF-9E99-B5045EC56B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r="1540"/>
          <a:stretch>
            <a:fillRect/>
          </a:stretch>
        </p:blipFill>
        <p:spPr>
          <a:xfrm>
            <a:off x="64893" y="5228014"/>
            <a:ext cx="8996515" cy="65671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0E6F60-D9E8-6BF5-3090-AB181BCFA7B0}"/>
              </a:ext>
            </a:extLst>
          </p:cNvPr>
          <p:cNvCxnSpPr>
            <a:cxnSpLocks/>
            <a:stCxn id="41" idx="3"/>
            <a:endCxn id="43" idx="1"/>
          </p:cNvCxnSpPr>
          <p:nvPr/>
        </p:nvCxnSpPr>
        <p:spPr>
          <a:xfrm flipV="1">
            <a:off x="1362464" y="5009215"/>
            <a:ext cx="125287" cy="172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253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872737"/>
              </p:ext>
            </p:extLst>
          </p:nvPr>
        </p:nvGraphicFramePr>
        <p:xfrm>
          <a:off x="1695944" y="989433"/>
          <a:ext cx="5805377" cy="3188947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339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9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63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5678">
                <a:tc>
                  <a:txBody>
                    <a:bodyPr/>
                    <a:lstStyle/>
                    <a:p>
                      <a:pPr marL="53975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Chemical/</a:t>
                      </a:r>
                    </a:p>
                    <a:p>
                      <a:pPr marL="53975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Carbon Range</a:t>
                      </a:r>
                    </a:p>
                  </a:txBody>
                  <a:tcPr marL="68580" marR="6858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5088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Oral/Dermal</a:t>
                      </a:r>
                    </a:p>
                    <a:p>
                      <a:pPr marL="65088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Reference Dose</a:t>
                      </a:r>
                    </a:p>
                    <a:p>
                      <a:pPr marL="65088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(µg/kg BW</a:t>
                      </a:r>
                    </a:p>
                    <a:p>
                      <a:pPr marL="65088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day)</a:t>
                      </a: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5088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Inhalation</a:t>
                      </a:r>
                    </a:p>
                    <a:p>
                      <a:pPr marL="65088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Reference Concentration</a:t>
                      </a:r>
                    </a:p>
                    <a:p>
                      <a:pPr marL="65088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(µg/m</a:t>
                      </a:r>
                      <a:r>
                        <a:rPr lang="en-US" sz="1800" b="1" baseline="30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438">
                <a:tc>
                  <a:txBody>
                    <a:bodyPr/>
                    <a:lstStyle/>
                    <a:p>
                      <a:pPr marL="53975" marR="0" indent="-4763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C5-C8 Aliphatics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65088" marR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65088" marR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marL="53975" marR="0" indent="-4763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&gt;C8-C18 Aliphatics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65088" marR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65088" marR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marL="53975" marR="0" indent="-3175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&gt;C18 Aliphatics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65088" marR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3,000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(not</a:t>
                      </a:r>
                      <a:r>
                        <a:rPr lang="en-US" sz="2000" b="1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volatile)</a:t>
                      </a:r>
                      <a:endParaRPr lang="en-US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929">
                <a:tc>
                  <a:txBody>
                    <a:bodyPr/>
                    <a:lstStyle/>
                    <a:p>
                      <a:pPr marL="53975" marR="0" indent="-4763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&gt;C8 Aromatics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5088" marR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5088" marR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8365" y="123555"/>
            <a:ext cx="8087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cs typeface="Times New Roman" pitchFamily="18" charset="0"/>
              </a:rPr>
              <a:t>Carbon Range Chronic Toxicity Factors</a:t>
            </a:r>
          </a:p>
          <a:p>
            <a:pPr algn="ctr"/>
            <a:r>
              <a:rPr lang="en-US" sz="2000" b="1" dirty="0">
                <a:cs typeface="Times New Roman" pitchFamily="18" charset="0"/>
              </a:rPr>
              <a:t>(USEPA 2022; no adverse health effects predicted after years of exposure)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7560" y="4279752"/>
            <a:ext cx="7300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Default </a:t>
            </a:r>
            <a:r>
              <a:rPr lang="en-US" b="1" i="1" dirty="0"/>
              <a:t>physiochemical constants </a:t>
            </a:r>
            <a:r>
              <a:rPr lang="en-US" b="1" dirty="0"/>
              <a:t>also published (e.g., average volatility and solubility);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Allows for risk-based action levels to be calculated </a:t>
            </a:r>
            <a:r>
              <a:rPr lang="en-US" b="1" i="1" dirty="0"/>
              <a:t>in the same manner as done for BTEXMN </a:t>
            </a:r>
            <a:r>
              <a:rPr lang="en-US" b="1" dirty="0"/>
              <a:t>(assuming exposure of 15 kg child);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err="1">
                <a:cs typeface="Times New Roman" pitchFamily="18" charset="0"/>
              </a:rPr>
              <a:t>Subchronic</a:t>
            </a:r>
            <a:r>
              <a:rPr lang="en-US" b="1" i="1" dirty="0">
                <a:cs typeface="Times New Roman" pitchFamily="18" charset="0"/>
              </a:rPr>
              <a:t> toxicity factors </a:t>
            </a:r>
            <a:r>
              <a:rPr lang="en-US" b="1" dirty="0">
                <a:cs typeface="Times New Roman" pitchFamily="18" charset="0"/>
              </a:rPr>
              <a:t>also provided (potential effects after days to months of exposure)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Problem: </a:t>
            </a:r>
            <a:r>
              <a:rPr lang="en-US" b="1" i="1" dirty="0"/>
              <a:t>Limited laboratory capability</a:t>
            </a:r>
            <a:r>
              <a:rPr lang="en-US" b="1" dirty="0"/>
              <a:t>, difficult testing procedure;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Solution: Develop </a:t>
            </a:r>
            <a:r>
              <a:rPr lang="en-US" b="1" i="1" dirty="0"/>
              <a:t>carbon-range weighted TPH toxicity factors </a:t>
            </a:r>
            <a:r>
              <a:rPr lang="en-US" b="1" dirty="0"/>
              <a:t>based on typical carbon range makeup of neat-, dissolved- and vapor-phase fuel.</a:t>
            </a:r>
          </a:p>
        </p:txBody>
      </p:sp>
    </p:spTree>
    <p:extLst>
      <p:ext uri="{BB962C8B-B14F-4D97-AF65-F5344CB8AC3E}">
        <p14:creationId xmlns:p14="http://schemas.microsoft.com/office/powerpoint/2010/main" val="584856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99CE78CC-D825-8F55-307F-B679395D8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50" t="10631" r="4809" b="7912"/>
          <a:stretch/>
        </p:blipFill>
        <p:spPr>
          <a:xfrm>
            <a:off x="4484643" y="4750816"/>
            <a:ext cx="2688155" cy="199499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AC30BEB-888F-C40E-7714-9CB28C304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16" t="6241" r="10386" b="4751"/>
          <a:stretch/>
        </p:blipFill>
        <p:spPr>
          <a:xfrm>
            <a:off x="4521813" y="431180"/>
            <a:ext cx="2554295" cy="217953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3D6E88A-5FBB-0E46-3D5E-0002EBDD28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50" t="8372" r="3563" b="4792"/>
          <a:stretch/>
        </p:blipFill>
        <p:spPr>
          <a:xfrm>
            <a:off x="4551281" y="2491790"/>
            <a:ext cx="2569350" cy="213820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67713B5-0711-4ED0-9FBC-57FD90ECB4EE}"/>
              </a:ext>
            </a:extLst>
          </p:cNvPr>
          <p:cNvSpPr/>
          <p:nvPr/>
        </p:nvSpPr>
        <p:spPr>
          <a:xfrm>
            <a:off x="267371" y="2563575"/>
            <a:ext cx="4172076" cy="13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872ECE-1257-D8CE-7F0C-A329424091F3}"/>
              </a:ext>
            </a:extLst>
          </p:cNvPr>
          <p:cNvGrpSpPr/>
          <p:nvPr/>
        </p:nvGrpSpPr>
        <p:grpSpPr>
          <a:xfrm>
            <a:off x="150191" y="474740"/>
            <a:ext cx="4405262" cy="6230182"/>
            <a:chOff x="1005114" y="474740"/>
            <a:chExt cx="4405262" cy="6230182"/>
          </a:xfrm>
        </p:grpSpPr>
        <p:pic>
          <p:nvPicPr>
            <p:cNvPr id="528" name="Picture 527">
              <a:extLst>
                <a:ext uri="{FF2B5EF4-FFF2-40B4-BE49-F238E27FC236}">
                  <a16:creationId xmlns:a16="http://schemas.microsoft.com/office/drawing/2014/main" id="{3FB2FF41-3A98-CE4B-6FE2-6B04FB382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6576" r="63093"/>
            <a:stretch/>
          </p:blipFill>
          <p:spPr>
            <a:xfrm>
              <a:off x="2483603" y="4794544"/>
              <a:ext cx="2886366" cy="1900947"/>
            </a:xfrm>
            <a:prstGeom prst="rect">
              <a:avLst/>
            </a:prstGeom>
          </p:spPr>
        </p:pic>
        <p:pic>
          <p:nvPicPr>
            <p:cNvPr id="4" name="Picture 3" descr="Chart, histogram&#10;&#10;Description automatically generated">
              <a:extLst>
                <a:ext uri="{FF2B5EF4-FFF2-40B4-BE49-F238E27FC236}">
                  <a16:creationId xmlns:a16="http://schemas.microsoft.com/office/drawing/2014/main" id="{B8D65B6A-6969-4CCB-B74B-E82EF7A2C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716"/>
            <a:stretch/>
          </p:blipFill>
          <p:spPr>
            <a:xfrm>
              <a:off x="1005114" y="2629252"/>
              <a:ext cx="4281488" cy="2242604"/>
            </a:xfrm>
            <a:prstGeom prst="rect">
              <a:avLst/>
            </a:prstGeom>
          </p:spPr>
        </p:pic>
        <p:pic>
          <p:nvPicPr>
            <p:cNvPr id="6" name="Picture 5" descr="Chart, histogram&#10;&#10;Description automatically generated">
              <a:extLst>
                <a:ext uri="{FF2B5EF4-FFF2-40B4-BE49-F238E27FC236}">
                  <a16:creationId xmlns:a16="http://schemas.microsoft.com/office/drawing/2014/main" id="{0B65E324-441C-4954-9E96-0921A3788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64"/>
            <a:stretch/>
          </p:blipFill>
          <p:spPr>
            <a:xfrm>
              <a:off x="1189792" y="505013"/>
              <a:ext cx="3516988" cy="223096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44D5B6-8002-4950-8342-8398D88C7C88}"/>
                </a:ext>
              </a:extLst>
            </p:cNvPr>
            <p:cNvSpPr/>
            <p:nvPr/>
          </p:nvSpPr>
          <p:spPr>
            <a:xfrm>
              <a:off x="1391290" y="2841798"/>
              <a:ext cx="800558" cy="18243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5E0C77-1F85-448D-A823-C302808A00B6}"/>
                </a:ext>
              </a:extLst>
            </p:cNvPr>
            <p:cNvSpPr/>
            <p:nvPr/>
          </p:nvSpPr>
          <p:spPr>
            <a:xfrm>
              <a:off x="4413471" y="2735982"/>
              <a:ext cx="996905" cy="176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F7CB90-FF22-44ED-9783-4685D306601B}"/>
                </a:ext>
              </a:extLst>
            </p:cNvPr>
            <p:cNvSpPr/>
            <p:nvPr/>
          </p:nvSpPr>
          <p:spPr>
            <a:xfrm>
              <a:off x="2000625" y="627012"/>
              <a:ext cx="946918" cy="158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98C47E-2D00-427E-8E91-9E9FE21EED59}"/>
                </a:ext>
              </a:extLst>
            </p:cNvPr>
            <p:cNvSpPr/>
            <p:nvPr/>
          </p:nvSpPr>
          <p:spPr>
            <a:xfrm>
              <a:off x="1290508" y="1089396"/>
              <a:ext cx="946918" cy="589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JP-5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Vapors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9CEBBEA-0225-4625-9319-CEA1F5EDD4B4}"/>
                </a:ext>
              </a:extLst>
            </p:cNvPr>
            <p:cNvSpPr/>
            <p:nvPr/>
          </p:nvSpPr>
          <p:spPr>
            <a:xfrm>
              <a:off x="2788883" y="523372"/>
              <a:ext cx="503517" cy="127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C8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3C8396-2AD0-4811-9D33-D32C5801C6B0}"/>
                </a:ext>
              </a:extLst>
            </p:cNvPr>
            <p:cNvSpPr/>
            <p:nvPr/>
          </p:nvSpPr>
          <p:spPr>
            <a:xfrm>
              <a:off x="3666038" y="474740"/>
              <a:ext cx="630075" cy="167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C12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E54B347-42AA-4F1F-8288-E03FE295DB47}"/>
                </a:ext>
              </a:extLst>
            </p:cNvPr>
            <p:cNvSpPr/>
            <p:nvPr/>
          </p:nvSpPr>
          <p:spPr>
            <a:xfrm>
              <a:off x="4521121" y="1821404"/>
              <a:ext cx="630075" cy="167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C16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4A59223-6631-46CD-8309-EAAA24934E62}"/>
                </a:ext>
              </a:extLst>
            </p:cNvPr>
            <p:cNvSpPr/>
            <p:nvPr/>
          </p:nvSpPr>
          <p:spPr>
            <a:xfrm>
              <a:off x="1077958" y="4685321"/>
              <a:ext cx="4312214" cy="209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72746DA-FC0B-407E-BD5F-B24AE62189DA}"/>
                </a:ext>
              </a:extLst>
            </p:cNvPr>
            <p:cNvCxnSpPr>
              <a:cxnSpLocks/>
            </p:cNvCxnSpPr>
            <p:nvPr/>
          </p:nvCxnSpPr>
          <p:spPr>
            <a:xfrm>
              <a:off x="3026656" y="699078"/>
              <a:ext cx="0" cy="6005844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949445-B20A-4464-9771-17D0AC58DC8B}"/>
                </a:ext>
              </a:extLst>
            </p:cNvPr>
            <p:cNvCxnSpPr>
              <a:cxnSpLocks/>
            </p:cNvCxnSpPr>
            <p:nvPr/>
          </p:nvCxnSpPr>
          <p:spPr>
            <a:xfrm>
              <a:off x="3985591" y="699078"/>
              <a:ext cx="20204" cy="5997185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C45CA14-3CAE-404D-BBEB-E4C2E2A4F04B}"/>
                </a:ext>
              </a:extLst>
            </p:cNvPr>
            <p:cNvCxnSpPr>
              <a:cxnSpLocks/>
            </p:cNvCxnSpPr>
            <p:nvPr/>
          </p:nvCxnSpPr>
          <p:spPr>
            <a:xfrm>
              <a:off x="4824205" y="2054400"/>
              <a:ext cx="2031" cy="4625332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F86B13-808A-4995-9B29-07F31DC464E6}"/>
                </a:ext>
              </a:extLst>
            </p:cNvPr>
            <p:cNvSpPr/>
            <p:nvPr/>
          </p:nvSpPr>
          <p:spPr>
            <a:xfrm>
              <a:off x="1697811" y="1873910"/>
              <a:ext cx="503517" cy="127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C6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1D60570-EE84-4877-88FC-8EFCA50AB59C}"/>
                </a:ext>
              </a:extLst>
            </p:cNvPr>
            <p:cNvCxnSpPr>
              <a:cxnSpLocks/>
            </p:cNvCxnSpPr>
            <p:nvPr/>
          </p:nvCxnSpPr>
          <p:spPr>
            <a:xfrm>
              <a:off x="1948115" y="2032287"/>
              <a:ext cx="0" cy="5269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E2D10C-DECD-4364-8BD4-5EB9ECA44BF2}"/>
                </a:ext>
              </a:extLst>
            </p:cNvPr>
            <p:cNvSpPr/>
            <p:nvPr/>
          </p:nvSpPr>
          <p:spPr>
            <a:xfrm>
              <a:off x="1077958" y="3456307"/>
              <a:ext cx="1159467" cy="6345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JP-5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Neat Fuel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321A8C-17C5-4BCE-A9EA-3246827D70FE}"/>
                </a:ext>
              </a:extLst>
            </p:cNvPr>
            <p:cNvSpPr/>
            <p:nvPr/>
          </p:nvSpPr>
          <p:spPr>
            <a:xfrm>
              <a:off x="1005114" y="5386482"/>
              <a:ext cx="1183880" cy="612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JP-5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Dissolved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9908A81-A828-B0DB-7202-5C8AD4266C9A}"/>
              </a:ext>
            </a:extLst>
          </p:cNvPr>
          <p:cNvCxnSpPr>
            <a:cxnSpLocks/>
          </p:cNvCxnSpPr>
          <p:nvPr/>
        </p:nvCxnSpPr>
        <p:spPr>
          <a:xfrm>
            <a:off x="0" y="2526382"/>
            <a:ext cx="9117980" cy="96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B35271E-5C99-B4BC-69BC-F568694CDBD1}"/>
              </a:ext>
            </a:extLst>
          </p:cNvPr>
          <p:cNvCxnSpPr>
            <a:cxnSpLocks/>
          </p:cNvCxnSpPr>
          <p:nvPr/>
        </p:nvCxnSpPr>
        <p:spPr>
          <a:xfrm>
            <a:off x="3720" y="4663689"/>
            <a:ext cx="9117980" cy="96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3A1ADF7E-887C-FCF2-21EC-51904B7EA1B7}"/>
              </a:ext>
            </a:extLst>
          </p:cNvPr>
          <p:cNvGraphicFramePr>
            <a:graphicFrameLocks noGrp="1"/>
          </p:cNvGraphicFramePr>
          <p:nvPr/>
        </p:nvGraphicFramePr>
        <p:xfrm>
          <a:off x="6475994" y="5529127"/>
          <a:ext cx="2324100" cy="1098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2156">
                  <a:extLst>
                    <a:ext uri="{9D8B030D-6E8A-4147-A177-3AD203B41FA5}">
                      <a16:colId xmlns:a16="http://schemas.microsoft.com/office/drawing/2014/main" val="2649654207"/>
                    </a:ext>
                  </a:extLst>
                </a:gridCol>
                <a:gridCol w="741944">
                  <a:extLst>
                    <a:ext uri="{9D8B030D-6E8A-4147-A177-3AD203B41FA5}">
                      <a16:colId xmlns:a16="http://schemas.microsoft.com/office/drawing/2014/main" val="3842540647"/>
                    </a:ext>
                  </a:extLst>
                </a:gridCol>
              </a:tblGrid>
              <a:tr h="1714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TPH Carbon Range Makeup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554854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C5-C8 Aliphatics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0.17%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336852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&gt;C8-C18 Aliphatics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86082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&gt;C18 Aliphatcs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995459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&gt;C8 Aromatics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99.8%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8654319"/>
                  </a:ext>
                </a:extLst>
              </a:tr>
            </a:tbl>
          </a:graphicData>
        </a:graphic>
      </p:graphicFrame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AC63D550-FDAC-6454-6C02-732557D04157}"/>
              </a:ext>
            </a:extLst>
          </p:cNvPr>
          <p:cNvGraphicFramePr>
            <a:graphicFrameLocks noGrp="1"/>
          </p:cNvGraphicFramePr>
          <p:nvPr/>
        </p:nvGraphicFramePr>
        <p:xfrm>
          <a:off x="6467791" y="1272597"/>
          <a:ext cx="2317634" cy="1098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1500">
                  <a:extLst>
                    <a:ext uri="{9D8B030D-6E8A-4147-A177-3AD203B41FA5}">
                      <a16:colId xmlns:a16="http://schemas.microsoft.com/office/drawing/2014/main" val="4163926767"/>
                    </a:ext>
                  </a:extLst>
                </a:gridCol>
                <a:gridCol w="736134">
                  <a:extLst>
                    <a:ext uri="{9D8B030D-6E8A-4147-A177-3AD203B41FA5}">
                      <a16:colId xmlns:a16="http://schemas.microsoft.com/office/drawing/2014/main" val="2151628468"/>
                    </a:ext>
                  </a:extLst>
                </a:gridCol>
              </a:tblGrid>
              <a:tr h="1714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TPH Carbon Range Makeup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06195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C5-C8 Aliphatics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19%</a:t>
                      </a:r>
                      <a:endParaRPr lang="en-US" sz="14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62016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&gt;C8-C18 Aliphatics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78%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330589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&gt;C18 Aliphatcs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045062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&gt;C8 Aromatics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3.2%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5328419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F2136F3C-0F24-B2C8-C996-5FA0B3AFE886}"/>
              </a:ext>
            </a:extLst>
          </p:cNvPr>
          <p:cNvGraphicFramePr>
            <a:graphicFrameLocks noGrp="1"/>
          </p:cNvGraphicFramePr>
          <p:nvPr/>
        </p:nvGraphicFramePr>
        <p:xfrm>
          <a:off x="6475991" y="3298249"/>
          <a:ext cx="2317633" cy="1098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8984">
                  <a:extLst>
                    <a:ext uri="{9D8B030D-6E8A-4147-A177-3AD203B41FA5}">
                      <a16:colId xmlns:a16="http://schemas.microsoft.com/office/drawing/2014/main" val="2835654490"/>
                    </a:ext>
                  </a:extLst>
                </a:gridCol>
                <a:gridCol w="738649">
                  <a:extLst>
                    <a:ext uri="{9D8B030D-6E8A-4147-A177-3AD203B41FA5}">
                      <a16:colId xmlns:a16="http://schemas.microsoft.com/office/drawing/2014/main" val="1712742378"/>
                    </a:ext>
                  </a:extLst>
                </a:gridCol>
              </a:tblGrid>
              <a:tr h="1714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TPH Carbon Range Makeup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563219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C5-C8 Aliphatics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0.16%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56778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&gt;C8-C18 Aliphatics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82%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569685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&gt;C18 Aliphatcs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269385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&gt;C8 Aromatics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18%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7723413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4F93E7BB-564B-704B-AA4A-614DBF5EE39C}"/>
              </a:ext>
            </a:extLst>
          </p:cNvPr>
          <p:cNvSpPr txBox="1"/>
          <p:nvPr/>
        </p:nvSpPr>
        <p:spPr>
          <a:xfrm>
            <a:off x="627674" y="24949"/>
            <a:ext cx="80164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Carbon Range Makeup of JP-5 Jet Fuel (laboratory study)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FFAC61-8E22-B998-B786-2B1459AA8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24484"/>
            <a:ext cx="2057400" cy="365125"/>
          </a:xfrm>
        </p:spPr>
        <p:txBody>
          <a:bodyPr/>
          <a:lstStyle/>
          <a:p>
            <a:fld id="{DF376CBD-1846-46F9-BFF5-976CEC3E0C56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FAA2A3-A045-F3FA-A3B7-C7570884AB1A}"/>
              </a:ext>
            </a:extLst>
          </p:cNvPr>
          <p:cNvSpPr txBox="1"/>
          <p:nvPr/>
        </p:nvSpPr>
        <p:spPr>
          <a:xfrm>
            <a:off x="4880858" y="1287707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TPH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506645-3F95-8C33-0F64-A0D3467FCFD2}"/>
              </a:ext>
            </a:extLst>
          </p:cNvPr>
          <p:cNvSpPr txBox="1"/>
          <p:nvPr/>
        </p:nvSpPr>
        <p:spPr>
          <a:xfrm>
            <a:off x="4886542" y="3267959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TPH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2E4F16-9EB4-5726-9511-8A8DC2C5E8CD}"/>
              </a:ext>
            </a:extLst>
          </p:cNvPr>
          <p:cNvSpPr txBox="1"/>
          <p:nvPr/>
        </p:nvSpPr>
        <p:spPr>
          <a:xfrm>
            <a:off x="4849550" y="5324505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TPH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323D59-46BE-A615-8A22-98FC4434031C}"/>
              </a:ext>
            </a:extLst>
          </p:cNvPr>
          <p:cNvSpPr txBox="1"/>
          <p:nvPr/>
        </p:nvSpPr>
        <p:spPr>
          <a:xfrm>
            <a:off x="6992739" y="4625774"/>
            <a:ext cx="2137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Partially oxidizes to complex metabolites and reported with TPH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DDD9CBF-3284-2173-96AD-4AEC3D971CE8}"/>
              </a:ext>
            </a:extLst>
          </p:cNvPr>
          <p:cNvCxnSpPr>
            <a:cxnSpLocks/>
          </p:cNvCxnSpPr>
          <p:nvPr/>
        </p:nvCxnSpPr>
        <p:spPr>
          <a:xfrm flipH="1">
            <a:off x="6827955" y="4794544"/>
            <a:ext cx="344843" cy="2467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9CF077B-C251-CB7D-0818-E8604818A05D}"/>
              </a:ext>
            </a:extLst>
          </p:cNvPr>
          <p:cNvSpPr/>
          <p:nvPr/>
        </p:nvSpPr>
        <p:spPr>
          <a:xfrm>
            <a:off x="7076108" y="2652777"/>
            <a:ext cx="1917701" cy="589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+Additives (e.g., FSII/</a:t>
            </a:r>
            <a:r>
              <a:rPr lang="en-US" b="1" dirty="0" err="1">
                <a:solidFill>
                  <a:schemeClr val="tx1"/>
                </a:solidFill>
              </a:rPr>
              <a:t>DiEGME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73259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651F1-E5D4-88B2-6551-2CF352EE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0CEDA00-94D3-A36D-2890-7C40F37CDB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534073"/>
              </p:ext>
            </p:extLst>
          </p:nvPr>
        </p:nvGraphicFramePr>
        <p:xfrm>
          <a:off x="545598" y="967787"/>
          <a:ext cx="8362615" cy="20437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2369">
                  <a:extLst>
                    <a:ext uri="{9D8B030D-6E8A-4147-A177-3AD203B41FA5}">
                      <a16:colId xmlns:a16="http://schemas.microsoft.com/office/drawing/2014/main" val="3724788276"/>
                    </a:ext>
                  </a:extLst>
                </a:gridCol>
                <a:gridCol w="2200591">
                  <a:extLst>
                    <a:ext uri="{9D8B030D-6E8A-4147-A177-3AD203B41FA5}">
                      <a16:colId xmlns:a16="http://schemas.microsoft.com/office/drawing/2014/main" val="2523733622"/>
                    </a:ext>
                  </a:extLst>
                </a:gridCol>
                <a:gridCol w="2172963">
                  <a:extLst>
                    <a:ext uri="{9D8B030D-6E8A-4147-A177-3AD203B41FA5}">
                      <a16:colId xmlns:a16="http://schemas.microsoft.com/office/drawing/2014/main" val="3552709031"/>
                    </a:ext>
                  </a:extLst>
                </a:gridCol>
                <a:gridCol w="1996692">
                  <a:extLst>
                    <a:ext uri="{9D8B030D-6E8A-4147-A177-3AD203B41FA5}">
                      <a16:colId xmlns:a16="http://schemas.microsoft.com/office/drawing/2014/main" val="2965788232"/>
                    </a:ext>
                  </a:extLst>
                </a:gridCol>
              </a:tblGrid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Tapwater</a:t>
                      </a:r>
                    </a:p>
                    <a:p>
                      <a:pPr algn="ctr"/>
                      <a:r>
                        <a:rPr lang="en-US" b="1" dirty="0">
                          <a:latin typeface="+mn-lt"/>
                        </a:rPr>
                        <a:t>Contamination</a:t>
                      </a:r>
                    </a:p>
                    <a:p>
                      <a:pPr algn="ctr"/>
                      <a:r>
                        <a:rPr lang="en-US" b="1" dirty="0">
                          <a:latin typeface="+mn-lt"/>
                        </a:rPr>
                        <a:t>Category</a:t>
                      </a:r>
                    </a:p>
                  </a:txBody>
                  <a:tcPr anchor="b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u="sng" dirty="0">
                          <a:latin typeface="+mn-lt"/>
                        </a:rPr>
                        <a:t>Chronic</a:t>
                      </a:r>
                      <a:r>
                        <a:rPr lang="en-US" sz="2000" b="1" dirty="0">
                          <a:latin typeface="+mn-lt"/>
                        </a:rPr>
                        <a:t> JP-5 TPH Toxicity Factors</a:t>
                      </a:r>
                    </a:p>
                    <a:p>
                      <a:pPr algn="ctr"/>
                      <a:r>
                        <a:rPr lang="en-US" sz="1400" b="1" dirty="0">
                          <a:latin typeface="+mn-lt"/>
                        </a:rPr>
                        <a:t>(potential health effects after many years of continuous exposure if exceeded)</a:t>
                      </a: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797207"/>
                  </a:ext>
                </a:extLst>
              </a:tr>
              <a:tr h="4275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Oral </a:t>
                      </a:r>
                      <a:r>
                        <a:rPr lang="en-US" b="1" dirty="0" err="1">
                          <a:latin typeface="+mn-lt"/>
                        </a:rPr>
                        <a:t>RfD</a:t>
                      </a:r>
                      <a:endParaRPr lang="en-US" b="1" dirty="0">
                        <a:latin typeface="+mn-lt"/>
                      </a:endParaRPr>
                    </a:p>
                    <a:p>
                      <a:pPr algn="ctr"/>
                      <a:r>
                        <a:rPr lang="en-US" b="1" dirty="0">
                          <a:latin typeface="+mn-lt"/>
                        </a:rPr>
                        <a:t>(</a:t>
                      </a:r>
                      <a:r>
                        <a:rPr lang="en-US" b="1" dirty="0">
                          <a:latin typeface="+mn-lt"/>
                          <a:cs typeface="Arial" panose="020B0604020202020204" pitchFamily="34" charset="0"/>
                        </a:rPr>
                        <a:t>µ</a:t>
                      </a:r>
                      <a:r>
                        <a:rPr lang="en-US" b="1" dirty="0">
                          <a:latin typeface="+mn-lt"/>
                        </a:rPr>
                        <a:t>g/kg BW per day)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Dermal </a:t>
                      </a:r>
                      <a:r>
                        <a:rPr lang="en-US" b="1" dirty="0" err="1">
                          <a:latin typeface="+mn-lt"/>
                        </a:rPr>
                        <a:t>RfD</a:t>
                      </a:r>
                      <a:endParaRPr lang="en-US" b="1" dirty="0">
                        <a:latin typeface="+mn-lt"/>
                      </a:endParaRPr>
                    </a:p>
                    <a:p>
                      <a:pPr algn="ctr"/>
                      <a:r>
                        <a:rPr lang="en-US" b="1" dirty="0">
                          <a:latin typeface="+mn-lt"/>
                        </a:rPr>
                        <a:t>(</a:t>
                      </a:r>
                      <a:r>
                        <a:rPr lang="en-US" b="1" dirty="0">
                          <a:latin typeface="+mn-lt"/>
                          <a:cs typeface="Arial" panose="020B0604020202020204" pitchFamily="34" charset="0"/>
                        </a:rPr>
                        <a:t>µg</a:t>
                      </a:r>
                      <a:r>
                        <a:rPr lang="en-US" b="1" dirty="0">
                          <a:latin typeface="+mn-lt"/>
                        </a:rPr>
                        <a:t>/kg BW-day)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Inhalation </a:t>
                      </a:r>
                      <a:r>
                        <a:rPr lang="en-US" b="1" dirty="0" err="1">
                          <a:latin typeface="+mn-lt"/>
                        </a:rPr>
                        <a:t>RfC</a:t>
                      </a:r>
                      <a:endParaRPr lang="en-US" b="1" dirty="0">
                        <a:latin typeface="+mn-lt"/>
                      </a:endParaRPr>
                    </a:p>
                    <a:p>
                      <a:pPr algn="ctr"/>
                      <a:r>
                        <a:rPr lang="en-US" b="1" dirty="0">
                          <a:latin typeface="+mn-lt"/>
                        </a:rPr>
                        <a:t>(</a:t>
                      </a:r>
                      <a:r>
                        <a:rPr lang="en-US" b="1" dirty="0">
                          <a:latin typeface="+mn-lt"/>
                          <a:cs typeface="Arial" panose="020B0604020202020204" pitchFamily="34" charset="0"/>
                        </a:rPr>
                        <a:t>µg</a:t>
                      </a:r>
                      <a:r>
                        <a:rPr lang="en-US" b="1" dirty="0">
                          <a:latin typeface="+mn-lt"/>
                        </a:rPr>
                        <a:t>/m</a:t>
                      </a:r>
                      <a:r>
                        <a:rPr lang="en-US" b="1" baseline="30000" dirty="0">
                          <a:latin typeface="+mn-lt"/>
                        </a:rPr>
                        <a:t>3</a:t>
                      </a:r>
                      <a:r>
                        <a:rPr lang="en-US" b="1" dirty="0">
                          <a:latin typeface="+mn-lt"/>
                        </a:rPr>
                        <a:t>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64248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n-lt"/>
                        </a:rPr>
                        <a:t>Dissolved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+mn-lt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524460"/>
                  </a:ext>
                </a:extLst>
              </a:tr>
              <a:tr h="423217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n-lt"/>
                        </a:rPr>
                        <a:t>Dissolved + Sheen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+mn-lt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115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82684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80EBAE7-B9E3-6324-B8BA-FE40F841E0B0}"/>
              </a:ext>
            </a:extLst>
          </p:cNvPr>
          <p:cNvSpPr txBox="1"/>
          <p:nvPr/>
        </p:nvSpPr>
        <p:spPr>
          <a:xfrm>
            <a:off x="617955" y="39217"/>
            <a:ext cx="8024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Carbon Range-Weighted TPH Toxicity Factors for JP-5</a:t>
            </a:r>
          </a:p>
          <a:p>
            <a:pPr algn="ctr"/>
            <a:r>
              <a:rPr lang="en-US" sz="2000" b="1" dirty="0"/>
              <a:t>(acute toxicity factors (effects with seconds to days) not available)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3B8FAF3-7730-612D-2982-47F46B7E3E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523563"/>
              </p:ext>
            </p:extLst>
          </p:nvPr>
        </p:nvGraphicFramePr>
        <p:xfrm>
          <a:off x="535083" y="3250392"/>
          <a:ext cx="8373129" cy="20437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4875">
                  <a:extLst>
                    <a:ext uri="{9D8B030D-6E8A-4147-A177-3AD203B41FA5}">
                      <a16:colId xmlns:a16="http://schemas.microsoft.com/office/drawing/2014/main" val="3724788276"/>
                    </a:ext>
                  </a:extLst>
                </a:gridCol>
                <a:gridCol w="2203358">
                  <a:extLst>
                    <a:ext uri="{9D8B030D-6E8A-4147-A177-3AD203B41FA5}">
                      <a16:colId xmlns:a16="http://schemas.microsoft.com/office/drawing/2014/main" val="2523733622"/>
                    </a:ext>
                  </a:extLst>
                </a:gridCol>
                <a:gridCol w="2175695">
                  <a:extLst>
                    <a:ext uri="{9D8B030D-6E8A-4147-A177-3AD203B41FA5}">
                      <a16:colId xmlns:a16="http://schemas.microsoft.com/office/drawing/2014/main" val="3552709031"/>
                    </a:ext>
                  </a:extLst>
                </a:gridCol>
                <a:gridCol w="1999201">
                  <a:extLst>
                    <a:ext uri="{9D8B030D-6E8A-4147-A177-3AD203B41FA5}">
                      <a16:colId xmlns:a16="http://schemas.microsoft.com/office/drawing/2014/main" val="2965788232"/>
                    </a:ext>
                  </a:extLst>
                </a:gridCol>
              </a:tblGrid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Tapwater</a:t>
                      </a:r>
                    </a:p>
                    <a:p>
                      <a:pPr algn="ctr"/>
                      <a:r>
                        <a:rPr lang="en-US" b="1" dirty="0">
                          <a:latin typeface="+mn-lt"/>
                        </a:rPr>
                        <a:t>Contamination</a:t>
                      </a:r>
                    </a:p>
                    <a:p>
                      <a:pPr algn="ctr"/>
                      <a:r>
                        <a:rPr lang="en-US" b="1" dirty="0">
                          <a:latin typeface="+mn-lt"/>
                        </a:rPr>
                        <a:t>Category</a:t>
                      </a:r>
                    </a:p>
                  </a:txBody>
                  <a:tcPr anchor="b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sng" dirty="0">
                          <a:latin typeface="+mn-lt"/>
                        </a:rPr>
                        <a:t>Chronic</a:t>
                      </a:r>
                      <a:r>
                        <a:rPr lang="en-US" sz="2000" b="1" dirty="0">
                          <a:latin typeface="+mn-lt"/>
                        </a:rPr>
                        <a:t> JP-5 TPH Toxicity Upper Limit for 15 Kg Child</a:t>
                      </a:r>
                    </a:p>
                    <a:p>
                      <a:pPr algn="ctr"/>
                      <a:r>
                        <a:rPr lang="en-US" sz="1400" b="1" dirty="0">
                          <a:latin typeface="+mn-lt"/>
                        </a:rPr>
                        <a:t>(potential health effects after many years of continuous exposure if exceeded)</a:t>
                      </a: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797207"/>
                  </a:ext>
                </a:extLst>
              </a:tr>
              <a:tr h="4275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Oral </a:t>
                      </a:r>
                      <a:r>
                        <a:rPr lang="en-US" b="1" dirty="0" err="1">
                          <a:latin typeface="+mn-lt"/>
                        </a:rPr>
                        <a:t>RfD</a:t>
                      </a:r>
                      <a:endParaRPr lang="en-US" b="1" dirty="0">
                        <a:latin typeface="+mn-lt"/>
                      </a:endParaRPr>
                    </a:p>
                    <a:p>
                      <a:pPr algn="ctr"/>
                      <a:r>
                        <a:rPr lang="en-US" b="1" dirty="0">
                          <a:latin typeface="+mn-lt"/>
                        </a:rPr>
                        <a:t>(</a:t>
                      </a:r>
                      <a:r>
                        <a:rPr lang="en-US" b="1" dirty="0">
                          <a:latin typeface="+mn-lt"/>
                          <a:cs typeface="Arial" panose="020B0604020202020204" pitchFamily="34" charset="0"/>
                        </a:rPr>
                        <a:t>µ</a:t>
                      </a:r>
                      <a:r>
                        <a:rPr lang="en-US" b="1" dirty="0">
                          <a:latin typeface="+mn-lt"/>
                        </a:rPr>
                        <a:t>g per day)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Dermal </a:t>
                      </a:r>
                      <a:r>
                        <a:rPr lang="en-US" b="1" dirty="0" err="1">
                          <a:latin typeface="+mn-lt"/>
                        </a:rPr>
                        <a:t>RfD</a:t>
                      </a:r>
                      <a:endParaRPr lang="en-US" b="1" dirty="0">
                        <a:latin typeface="+mn-lt"/>
                      </a:endParaRPr>
                    </a:p>
                    <a:p>
                      <a:pPr algn="ctr"/>
                      <a:r>
                        <a:rPr lang="en-US" b="1" dirty="0">
                          <a:latin typeface="+mn-lt"/>
                        </a:rPr>
                        <a:t>(</a:t>
                      </a:r>
                      <a:r>
                        <a:rPr lang="en-US" b="1" dirty="0">
                          <a:latin typeface="+mn-lt"/>
                          <a:cs typeface="Arial" panose="020B0604020202020204" pitchFamily="34" charset="0"/>
                        </a:rPr>
                        <a:t>µg per </a:t>
                      </a:r>
                      <a:r>
                        <a:rPr lang="en-US" b="1" dirty="0">
                          <a:latin typeface="+mn-lt"/>
                        </a:rPr>
                        <a:t>day)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Inhalation </a:t>
                      </a:r>
                      <a:r>
                        <a:rPr lang="en-US" b="1" dirty="0" err="1">
                          <a:latin typeface="+mn-lt"/>
                        </a:rPr>
                        <a:t>RfC</a:t>
                      </a:r>
                      <a:endParaRPr lang="en-US" b="1" dirty="0">
                        <a:latin typeface="+mn-lt"/>
                      </a:endParaRPr>
                    </a:p>
                    <a:p>
                      <a:pPr algn="ctr"/>
                      <a:r>
                        <a:rPr lang="en-US" b="1" dirty="0">
                          <a:latin typeface="+mn-lt"/>
                        </a:rPr>
                        <a:t>(</a:t>
                      </a:r>
                      <a:r>
                        <a:rPr lang="en-US" b="1" dirty="0">
                          <a:latin typeface="+mn-lt"/>
                          <a:cs typeface="Arial" panose="020B0604020202020204" pitchFamily="34" charset="0"/>
                        </a:rPr>
                        <a:t>µg</a:t>
                      </a:r>
                      <a:r>
                        <a:rPr lang="en-US" b="1" dirty="0">
                          <a:latin typeface="+mn-lt"/>
                        </a:rPr>
                        <a:t>/m</a:t>
                      </a:r>
                      <a:r>
                        <a:rPr lang="en-US" b="1" baseline="30000" dirty="0">
                          <a:latin typeface="+mn-lt"/>
                        </a:rPr>
                        <a:t>3</a:t>
                      </a:r>
                      <a:r>
                        <a:rPr lang="en-US" b="1" dirty="0">
                          <a:latin typeface="+mn-lt"/>
                        </a:rPr>
                        <a:t>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64248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n-lt"/>
                        </a:rPr>
                        <a:t>Dissolved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524460"/>
                  </a:ext>
                </a:extLst>
              </a:tr>
              <a:tr h="423217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n-lt"/>
                        </a:rPr>
                        <a:t>Dissolved + Sheen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+mn-lt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+mn-lt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115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826846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4FD0BFF5-BDCE-51D1-37BA-ABF4A813BFF5}"/>
              </a:ext>
            </a:extLst>
          </p:cNvPr>
          <p:cNvGrpSpPr/>
          <p:nvPr/>
        </p:nvGrpSpPr>
        <p:grpSpPr>
          <a:xfrm>
            <a:off x="724619" y="5499440"/>
            <a:ext cx="8354488" cy="1192337"/>
            <a:chOff x="724619" y="5499440"/>
            <a:chExt cx="8354488" cy="119233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72AAEE-F20D-E57D-A7A0-7623D6862666}"/>
                </a:ext>
              </a:extLst>
            </p:cNvPr>
            <p:cNvSpPr txBox="1"/>
            <p:nvPr/>
          </p:nvSpPr>
          <p:spPr>
            <a:xfrm>
              <a:off x="2173534" y="5668717"/>
              <a:ext cx="69055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/>
                <a:t>Risk Assessment: Assume average 15 kg child.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/>
                <a:t>Target Organs And Health Effects: Alimentary Tract, Developmental, Hematologic, Kidney, Nervous System, Respiratory;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039A079-0EAB-F2A1-14DD-C1DA7E9A9EDA}"/>
                </a:ext>
              </a:extLst>
            </p:cNvPr>
            <p:cNvGrpSpPr/>
            <p:nvPr/>
          </p:nvGrpSpPr>
          <p:grpSpPr>
            <a:xfrm>
              <a:off x="724619" y="5499440"/>
              <a:ext cx="1405030" cy="1192337"/>
              <a:chOff x="891398" y="5114123"/>
              <a:chExt cx="1405030" cy="119233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F6E7C526-21EA-CF1B-F66A-96F5A799DC94}"/>
                  </a:ext>
                </a:extLst>
              </p:cNvPr>
              <p:cNvGrpSpPr/>
              <p:nvPr/>
            </p:nvGrpSpPr>
            <p:grpSpPr>
              <a:xfrm>
                <a:off x="965116" y="5330565"/>
                <a:ext cx="1301478" cy="975895"/>
                <a:chOff x="7503935" y="1456122"/>
                <a:chExt cx="1301478" cy="975895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3BC09C50-B5CA-E702-7C29-588244CAA1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774948" y="1456122"/>
                  <a:ext cx="759453" cy="759453"/>
                </a:xfrm>
                <a:prstGeom prst="rect">
                  <a:avLst/>
                </a:prstGeom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AFBC56C-DD0A-2FB5-814A-7DABF70AFF25}"/>
                    </a:ext>
                  </a:extLst>
                </p:cNvPr>
                <p:cNvSpPr txBox="1"/>
                <p:nvPr/>
              </p:nvSpPr>
              <p:spPr>
                <a:xfrm>
                  <a:off x="7503935" y="2093463"/>
                  <a:ext cx="130147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40 mg</a:t>
                  </a:r>
                  <a:endParaRPr lang="en-US" sz="1600" dirty="0"/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AA796C-F8A6-89A2-D6FD-8CFB6EA643AE}"/>
                  </a:ext>
                </a:extLst>
              </p:cNvPr>
              <p:cNvSpPr txBox="1"/>
              <p:nvPr/>
            </p:nvSpPr>
            <p:spPr>
              <a:xfrm>
                <a:off x="891398" y="5114123"/>
                <a:ext cx="14050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1 Drop of JP-5</a:t>
                </a:r>
                <a:endParaRPr 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9946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84397-4D96-F0AA-5F34-3C5FB02BE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E354D96-3D7E-0290-8D32-6DC7F7CB54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509034"/>
              </p:ext>
            </p:extLst>
          </p:nvPr>
        </p:nvGraphicFramePr>
        <p:xfrm>
          <a:off x="545598" y="967786"/>
          <a:ext cx="8373129" cy="20437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4875">
                  <a:extLst>
                    <a:ext uri="{9D8B030D-6E8A-4147-A177-3AD203B41FA5}">
                      <a16:colId xmlns:a16="http://schemas.microsoft.com/office/drawing/2014/main" val="3724788276"/>
                    </a:ext>
                  </a:extLst>
                </a:gridCol>
                <a:gridCol w="2203358">
                  <a:extLst>
                    <a:ext uri="{9D8B030D-6E8A-4147-A177-3AD203B41FA5}">
                      <a16:colId xmlns:a16="http://schemas.microsoft.com/office/drawing/2014/main" val="2523733622"/>
                    </a:ext>
                  </a:extLst>
                </a:gridCol>
                <a:gridCol w="2175695">
                  <a:extLst>
                    <a:ext uri="{9D8B030D-6E8A-4147-A177-3AD203B41FA5}">
                      <a16:colId xmlns:a16="http://schemas.microsoft.com/office/drawing/2014/main" val="3552709031"/>
                    </a:ext>
                  </a:extLst>
                </a:gridCol>
                <a:gridCol w="1999201">
                  <a:extLst>
                    <a:ext uri="{9D8B030D-6E8A-4147-A177-3AD203B41FA5}">
                      <a16:colId xmlns:a16="http://schemas.microsoft.com/office/drawing/2014/main" val="2965788232"/>
                    </a:ext>
                  </a:extLst>
                </a:gridCol>
              </a:tblGrid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Tapwater</a:t>
                      </a:r>
                    </a:p>
                    <a:p>
                      <a:pPr algn="ctr"/>
                      <a:r>
                        <a:rPr lang="en-US" b="1" dirty="0">
                          <a:latin typeface="+mn-lt"/>
                        </a:rPr>
                        <a:t>Contamination</a:t>
                      </a:r>
                    </a:p>
                    <a:p>
                      <a:pPr algn="ctr"/>
                      <a:r>
                        <a:rPr lang="en-US" b="1" dirty="0">
                          <a:latin typeface="+mn-lt"/>
                        </a:rPr>
                        <a:t>Category</a:t>
                      </a:r>
                    </a:p>
                  </a:txBody>
                  <a:tcPr anchor="b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sng" dirty="0" err="1">
                          <a:latin typeface="+mn-lt"/>
                        </a:rPr>
                        <a:t>Subchronic</a:t>
                      </a:r>
                      <a:r>
                        <a:rPr lang="en-US" sz="2000" b="1" dirty="0">
                          <a:latin typeface="+mn-lt"/>
                        </a:rPr>
                        <a:t> JP-5 TPH Toxicity Factors</a:t>
                      </a:r>
                    </a:p>
                    <a:p>
                      <a:pPr algn="ctr"/>
                      <a:r>
                        <a:rPr lang="en-US" sz="1400" b="1" dirty="0">
                          <a:latin typeface="+mn-lt"/>
                        </a:rPr>
                        <a:t>(potential health effects after days to months of continuous exposure if exceeded)</a:t>
                      </a: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797207"/>
                  </a:ext>
                </a:extLst>
              </a:tr>
              <a:tr h="4275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Oral </a:t>
                      </a:r>
                      <a:r>
                        <a:rPr lang="en-US" b="1" dirty="0" err="1">
                          <a:latin typeface="+mn-lt"/>
                        </a:rPr>
                        <a:t>RfD</a:t>
                      </a:r>
                      <a:endParaRPr lang="en-US" b="1" dirty="0">
                        <a:latin typeface="+mn-lt"/>
                      </a:endParaRPr>
                    </a:p>
                    <a:p>
                      <a:pPr algn="ctr"/>
                      <a:r>
                        <a:rPr lang="en-US" b="1" dirty="0">
                          <a:latin typeface="+mn-lt"/>
                        </a:rPr>
                        <a:t>(</a:t>
                      </a:r>
                      <a:r>
                        <a:rPr lang="en-US" b="1" dirty="0">
                          <a:latin typeface="+mn-lt"/>
                          <a:cs typeface="Arial" panose="020B0604020202020204" pitchFamily="34" charset="0"/>
                        </a:rPr>
                        <a:t>µ</a:t>
                      </a:r>
                      <a:r>
                        <a:rPr lang="en-US" b="1" dirty="0">
                          <a:latin typeface="+mn-lt"/>
                        </a:rPr>
                        <a:t>g/kg BW per day)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Dermal </a:t>
                      </a:r>
                      <a:r>
                        <a:rPr lang="en-US" b="1" dirty="0" err="1">
                          <a:latin typeface="+mn-lt"/>
                        </a:rPr>
                        <a:t>RfD</a:t>
                      </a:r>
                      <a:endParaRPr lang="en-US" b="1" dirty="0">
                        <a:latin typeface="+mn-lt"/>
                      </a:endParaRPr>
                    </a:p>
                    <a:p>
                      <a:pPr algn="ctr"/>
                      <a:r>
                        <a:rPr lang="en-US" b="1" dirty="0">
                          <a:latin typeface="+mn-lt"/>
                        </a:rPr>
                        <a:t>(</a:t>
                      </a:r>
                      <a:r>
                        <a:rPr lang="en-US" b="1" dirty="0">
                          <a:latin typeface="+mn-lt"/>
                          <a:cs typeface="Arial" panose="020B0604020202020204" pitchFamily="34" charset="0"/>
                        </a:rPr>
                        <a:t>µg</a:t>
                      </a:r>
                      <a:r>
                        <a:rPr lang="en-US" b="1" dirty="0">
                          <a:latin typeface="+mn-lt"/>
                        </a:rPr>
                        <a:t>/kg BW-day)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Inhalation </a:t>
                      </a:r>
                      <a:r>
                        <a:rPr lang="en-US" b="1" dirty="0" err="1">
                          <a:latin typeface="+mn-lt"/>
                        </a:rPr>
                        <a:t>RfC</a:t>
                      </a:r>
                      <a:endParaRPr lang="en-US" b="1" dirty="0">
                        <a:latin typeface="+mn-lt"/>
                      </a:endParaRPr>
                    </a:p>
                    <a:p>
                      <a:pPr algn="ctr"/>
                      <a:r>
                        <a:rPr lang="en-US" b="1" dirty="0">
                          <a:latin typeface="+mn-lt"/>
                        </a:rPr>
                        <a:t>(</a:t>
                      </a:r>
                      <a:r>
                        <a:rPr lang="en-US" b="1" dirty="0">
                          <a:latin typeface="+mn-lt"/>
                          <a:cs typeface="Arial" panose="020B0604020202020204" pitchFamily="34" charset="0"/>
                        </a:rPr>
                        <a:t>µg</a:t>
                      </a:r>
                      <a:r>
                        <a:rPr lang="en-US" b="1" dirty="0">
                          <a:latin typeface="+mn-lt"/>
                        </a:rPr>
                        <a:t>/m</a:t>
                      </a:r>
                      <a:r>
                        <a:rPr lang="en-US" b="1" baseline="30000" dirty="0">
                          <a:latin typeface="+mn-lt"/>
                        </a:rPr>
                        <a:t>3</a:t>
                      </a:r>
                      <a:r>
                        <a:rPr lang="en-US" b="1" dirty="0">
                          <a:latin typeface="+mn-lt"/>
                        </a:rPr>
                        <a:t>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64248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n-lt"/>
                        </a:rPr>
                        <a:t>Dissolved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524460"/>
                  </a:ext>
                </a:extLst>
              </a:tr>
              <a:tr h="423217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n-lt"/>
                        </a:rPr>
                        <a:t>Dissolved + Sheen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+mn-lt"/>
                        </a:rPr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126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82684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7CA1B-BEB9-ECE7-C12C-B8A066AB0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D6BDE-A700-4CC1-A8B9-DB2FE996EB9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08276C-5086-4B51-22FE-B8C3BE07B5ED}"/>
              </a:ext>
            </a:extLst>
          </p:cNvPr>
          <p:cNvSpPr txBox="1"/>
          <p:nvPr/>
        </p:nvSpPr>
        <p:spPr>
          <a:xfrm>
            <a:off x="617955" y="39217"/>
            <a:ext cx="8024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Carbon Range-Weighted TPH Toxicity Factors for JP-5</a:t>
            </a:r>
          </a:p>
          <a:p>
            <a:pPr algn="ctr"/>
            <a:r>
              <a:rPr lang="en-US" sz="2000" b="1" dirty="0"/>
              <a:t>(acute toxicity factors (effects with seconds to days) not available)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255B13-2CED-7204-8268-F3B897F3AA86}"/>
              </a:ext>
            </a:extLst>
          </p:cNvPr>
          <p:cNvGrpSpPr/>
          <p:nvPr/>
        </p:nvGrpSpPr>
        <p:grpSpPr>
          <a:xfrm>
            <a:off x="724619" y="5499440"/>
            <a:ext cx="8354488" cy="1192337"/>
            <a:chOff x="724619" y="5499440"/>
            <a:chExt cx="8354488" cy="119233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D11CD6-1DF9-79C8-01A2-3E689BB6A6CE}"/>
                </a:ext>
              </a:extLst>
            </p:cNvPr>
            <p:cNvSpPr txBox="1"/>
            <p:nvPr/>
          </p:nvSpPr>
          <p:spPr>
            <a:xfrm>
              <a:off x="2173534" y="5668717"/>
              <a:ext cx="69055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/>
                <a:t>Risk Assessment: Assume average 15 kg child.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/>
                <a:t>Target Organs And Health Effects: Alimentary Tract, Developmental, Hematologic, Kidney, Nervous System, Respiratory;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E7B59E1-29BC-9CDC-42BC-28914E153C67}"/>
                </a:ext>
              </a:extLst>
            </p:cNvPr>
            <p:cNvGrpSpPr/>
            <p:nvPr/>
          </p:nvGrpSpPr>
          <p:grpSpPr>
            <a:xfrm>
              <a:off x="724619" y="5499440"/>
              <a:ext cx="1405030" cy="1192337"/>
              <a:chOff x="891398" y="5114123"/>
              <a:chExt cx="1405030" cy="119233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D9A78756-1E3D-9F3D-8FD8-37C5CBAF77B3}"/>
                  </a:ext>
                </a:extLst>
              </p:cNvPr>
              <p:cNvGrpSpPr/>
              <p:nvPr/>
            </p:nvGrpSpPr>
            <p:grpSpPr>
              <a:xfrm>
                <a:off x="965116" y="5330565"/>
                <a:ext cx="1301478" cy="975895"/>
                <a:chOff x="7503935" y="1456122"/>
                <a:chExt cx="1301478" cy="975895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72517385-8751-634A-1AD6-A383463ED5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774948" y="1456122"/>
                  <a:ext cx="759453" cy="759453"/>
                </a:xfrm>
                <a:prstGeom prst="rect">
                  <a:avLst/>
                </a:prstGeom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445D287-83BA-42B6-7D26-E32D9ECC7914}"/>
                    </a:ext>
                  </a:extLst>
                </p:cNvPr>
                <p:cNvSpPr txBox="1"/>
                <p:nvPr/>
              </p:nvSpPr>
              <p:spPr>
                <a:xfrm>
                  <a:off x="7503935" y="2093463"/>
                  <a:ext cx="130147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40 mg</a:t>
                  </a:r>
                  <a:endParaRPr lang="en-US" sz="1600" dirty="0"/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027615-CF39-22A5-13CD-C8F43AA685BB}"/>
                  </a:ext>
                </a:extLst>
              </p:cNvPr>
              <p:cNvSpPr txBox="1"/>
              <p:nvPr/>
            </p:nvSpPr>
            <p:spPr>
              <a:xfrm>
                <a:off x="891398" y="5114123"/>
                <a:ext cx="14050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1 Drop of JP-5</a:t>
                </a:r>
                <a:endParaRPr lang="en-US" sz="1600" dirty="0"/>
              </a:p>
            </p:txBody>
          </p:sp>
        </p:grp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DB08678-61C1-E487-9F6E-C2386A896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237027"/>
              </p:ext>
            </p:extLst>
          </p:nvPr>
        </p:nvGraphicFramePr>
        <p:xfrm>
          <a:off x="535083" y="3250392"/>
          <a:ext cx="8373129" cy="20437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4875">
                  <a:extLst>
                    <a:ext uri="{9D8B030D-6E8A-4147-A177-3AD203B41FA5}">
                      <a16:colId xmlns:a16="http://schemas.microsoft.com/office/drawing/2014/main" val="3724788276"/>
                    </a:ext>
                  </a:extLst>
                </a:gridCol>
                <a:gridCol w="2203358">
                  <a:extLst>
                    <a:ext uri="{9D8B030D-6E8A-4147-A177-3AD203B41FA5}">
                      <a16:colId xmlns:a16="http://schemas.microsoft.com/office/drawing/2014/main" val="2523733622"/>
                    </a:ext>
                  </a:extLst>
                </a:gridCol>
                <a:gridCol w="2175695">
                  <a:extLst>
                    <a:ext uri="{9D8B030D-6E8A-4147-A177-3AD203B41FA5}">
                      <a16:colId xmlns:a16="http://schemas.microsoft.com/office/drawing/2014/main" val="3552709031"/>
                    </a:ext>
                  </a:extLst>
                </a:gridCol>
                <a:gridCol w="1999201">
                  <a:extLst>
                    <a:ext uri="{9D8B030D-6E8A-4147-A177-3AD203B41FA5}">
                      <a16:colId xmlns:a16="http://schemas.microsoft.com/office/drawing/2014/main" val="2965788232"/>
                    </a:ext>
                  </a:extLst>
                </a:gridCol>
              </a:tblGrid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Tapwater</a:t>
                      </a:r>
                    </a:p>
                    <a:p>
                      <a:pPr algn="ctr"/>
                      <a:r>
                        <a:rPr lang="en-US" b="1" dirty="0">
                          <a:latin typeface="+mn-lt"/>
                        </a:rPr>
                        <a:t>Contamination</a:t>
                      </a:r>
                    </a:p>
                    <a:p>
                      <a:pPr algn="ctr"/>
                      <a:r>
                        <a:rPr lang="en-US" b="1" dirty="0">
                          <a:latin typeface="+mn-lt"/>
                        </a:rPr>
                        <a:t>Category</a:t>
                      </a:r>
                    </a:p>
                  </a:txBody>
                  <a:tcPr anchor="b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sng" dirty="0" err="1">
                          <a:latin typeface="+mn-lt"/>
                        </a:rPr>
                        <a:t>Subchronic</a:t>
                      </a:r>
                      <a:r>
                        <a:rPr lang="en-US" sz="2000" b="1" dirty="0">
                          <a:latin typeface="+mn-lt"/>
                        </a:rPr>
                        <a:t> JP-5 TPH Toxicity Upper Limit for 15 Kg Child</a:t>
                      </a:r>
                    </a:p>
                    <a:p>
                      <a:pPr algn="ctr"/>
                      <a:r>
                        <a:rPr lang="en-US" sz="1400" b="1" dirty="0">
                          <a:latin typeface="+mn-lt"/>
                        </a:rPr>
                        <a:t>(potential health effects after days to months of continuous exposure if exceeded)</a:t>
                      </a: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797207"/>
                  </a:ext>
                </a:extLst>
              </a:tr>
              <a:tr h="4275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Oral </a:t>
                      </a:r>
                      <a:r>
                        <a:rPr lang="en-US" b="1" dirty="0" err="1">
                          <a:latin typeface="+mn-lt"/>
                        </a:rPr>
                        <a:t>RfD</a:t>
                      </a:r>
                      <a:endParaRPr lang="en-US" b="1" dirty="0">
                        <a:latin typeface="+mn-lt"/>
                      </a:endParaRPr>
                    </a:p>
                    <a:p>
                      <a:pPr algn="ctr"/>
                      <a:r>
                        <a:rPr lang="en-US" b="1" dirty="0">
                          <a:latin typeface="+mn-lt"/>
                        </a:rPr>
                        <a:t>(</a:t>
                      </a:r>
                      <a:r>
                        <a:rPr lang="en-US" b="1" dirty="0">
                          <a:latin typeface="+mn-lt"/>
                          <a:cs typeface="Arial" panose="020B0604020202020204" pitchFamily="34" charset="0"/>
                        </a:rPr>
                        <a:t>µ</a:t>
                      </a:r>
                      <a:r>
                        <a:rPr lang="en-US" b="1" dirty="0">
                          <a:latin typeface="+mn-lt"/>
                        </a:rPr>
                        <a:t>g per day)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Dermal </a:t>
                      </a:r>
                      <a:r>
                        <a:rPr lang="en-US" b="1" dirty="0" err="1">
                          <a:latin typeface="+mn-lt"/>
                        </a:rPr>
                        <a:t>RfD</a:t>
                      </a:r>
                      <a:endParaRPr lang="en-US" b="1" dirty="0">
                        <a:latin typeface="+mn-lt"/>
                      </a:endParaRPr>
                    </a:p>
                    <a:p>
                      <a:pPr algn="ctr"/>
                      <a:r>
                        <a:rPr lang="en-US" b="1" dirty="0">
                          <a:latin typeface="+mn-lt"/>
                        </a:rPr>
                        <a:t>(</a:t>
                      </a:r>
                      <a:r>
                        <a:rPr lang="en-US" b="1" dirty="0">
                          <a:latin typeface="+mn-lt"/>
                          <a:cs typeface="Arial" panose="020B0604020202020204" pitchFamily="34" charset="0"/>
                        </a:rPr>
                        <a:t>µg per </a:t>
                      </a:r>
                      <a:r>
                        <a:rPr lang="en-US" b="1" dirty="0">
                          <a:latin typeface="+mn-lt"/>
                        </a:rPr>
                        <a:t>day)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Inhalation </a:t>
                      </a:r>
                      <a:r>
                        <a:rPr lang="en-US" b="1" dirty="0" err="1">
                          <a:latin typeface="+mn-lt"/>
                        </a:rPr>
                        <a:t>RfC</a:t>
                      </a:r>
                      <a:endParaRPr lang="en-US" b="1" dirty="0">
                        <a:latin typeface="+mn-lt"/>
                      </a:endParaRPr>
                    </a:p>
                    <a:p>
                      <a:pPr algn="ctr"/>
                      <a:r>
                        <a:rPr lang="en-US" b="1" dirty="0">
                          <a:latin typeface="+mn-lt"/>
                        </a:rPr>
                        <a:t>(</a:t>
                      </a:r>
                      <a:r>
                        <a:rPr lang="en-US" b="1" dirty="0">
                          <a:latin typeface="+mn-lt"/>
                          <a:cs typeface="Arial" panose="020B0604020202020204" pitchFamily="34" charset="0"/>
                        </a:rPr>
                        <a:t>µg</a:t>
                      </a:r>
                      <a:r>
                        <a:rPr lang="en-US" b="1" dirty="0">
                          <a:latin typeface="+mn-lt"/>
                        </a:rPr>
                        <a:t>/m</a:t>
                      </a:r>
                      <a:r>
                        <a:rPr lang="en-US" b="1" baseline="30000" dirty="0">
                          <a:latin typeface="+mn-lt"/>
                        </a:rPr>
                        <a:t>3</a:t>
                      </a:r>
                      <a:r>
                        <a:rPr lang="en-US" b="1" dirty="0">
                          <a:latin typeface="+mn-lt"/>
                        </a:rPr>
                        <a:t>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64248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n-lt"/>
                        </a:rPr>
                        <a:t>Dissolved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524460"/>
                  </a:ext>
                </a:extLst>
              </a:tr>
              <a:tr h="423217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n-lt"/>
                        </a:rPr>
                        <a:t>Dissolved + Sheen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+mn-lt"/>
                        </a:rPr>
                        <a:t>1,185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+mn-lt"/>
                        </a:rPr>
                        <a:t>1,185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n-lt"/>
                        </a:rPr>
                        <a:t>126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826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890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12344</TotalTime>
  <Words>2020</Words>
  <Application>Microsoft Office PowerPoint</Application>
  <PresentationFormat>On-screen Show (4:3)</PresentationFormat>
  <Paragraphs>417</Paragraphs>
  <Slides>16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Rapid Identification of Potential Risks (“Soil Environmental Hazard Maps”)</dc:title>
  <dc:creator>Roger Brewer</dc:creator>
  <cp:lastModifiedBy>Zinberg.nsw, Rachel</cp:lastModifiedBy>
  <cp:revision>1179</cp:revision>
  <cp:lastPrinted>2023-06-27T20:48:02Z</cp:lastPrinted>
  <dcterms:created xsi:type="dcterms:W3CDTF">2016-11-08T19:06:23Z</dcterms:created>
  <dcterms:modified xsi:type="dcterms:W3CDTF">2025-09-15T22:22:07Z</dcterms:modified>
</cp:coreProperties>
</file>