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2.xml" ContentType="application/vnd.openxmlformats-officedocument.themeOverr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3.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6" r:id="rId1"/>
  </p:sldMasterIdLst>
  <p:notesMasterIdLst>
    <p:notesMasterId r:id="rId49"/>
  </p:notesMasterIdLst>
  <p:sldIdLst>
    <p:sldId id="1329" r:id="rId2"/>
    <p:sldId id="1278" r:id="rId3"/>
    <p:sldId id="1330" r:id="rId4"/>
    <p:sldId id="1212" r:id="rId5"/>
    <p:sldId id="1284" r:id="rId6"/>
    <p:sldId id="1011" r:id="rId7"/>
    <p:sldId id="1311" r:id="rId8"/>
    <p:sldId id="1313" r:id="rId9"/>
    <p:sldId id="1170" r:id="rId10"/>
    <p:sldId id="1018" r:id="rId11"/>
    <p:sldId id="1310" r:id="rId12"/>
    <p:sldId id="1259" r:id="rId13"/>
    <p:sldId id="1305" r:id="rId14"/>
    <p:sldId id="1315" r:id="rId15"/>
    <p:sldId id="1204" r:id="rId16"/>
    <p:sldId id="1302" r:id="rId17"/>
    <p:sldId id="1200" r:id="rId18"/>
    <p:sldId id="1306" r:id="rId19"/>
    <p:sldId id="1203" r:id="rId20"/>
    <p:sldId id="1220" r:id="rId21"/>
    <p:sldId id="1308" r:id="rId22"/>
    <p:sldId id="1309" r:id="rId23"/>
    <p:sldId id="1298" r:id="rId24"/>
    <p:sldId id="1210" r:id="rId25"/>
    <p:sldId id="1318" r:id="rId26"/>
    <p:sldId id="1296" r:id="rId27"/>
    <p:sldId id="1288" r:id="rId28"/>
    <p:sldId id="1290" r:id="rId29"/>
    <p:sldId id="1295" r:id="rId30"/>
    <p:sldId id="1294" r:id="rId31"/>
    <p:sldId id="1326" r:id="rId32"/>
    <p:sldId id="256" r:id="rId33"/>
    <p:sldId id="257" r:id="rId34"/>
    <p:sldId id="258" r:id="rId35"/>
    <p:sldId id="264" r:id="rId36"/>
    <p:sldId id="265" r:id="rId37"/>
    <p:sldId id="267" r:id="rId38"/>
    <p:sldId id="1325" r:id="rId39"/>
    <p:sldId id="1319" r:id="rId40"/>
    <p:sldId id="1321" r:id="rId41"/>
    <p:sldId id="1322" r:id="rId42"/>
    <p:sldId id="1323" r:id="rId43"/>
    <p:sldId id="1327" r:id="rId44"/>
    <p:sldId id="1283" r:id="rId45"/>
    <p:sldId id="1314" r:id="rId46"/>
    <p:sldId id="1280" r:id="rId47"/>
    <p:sldId id="1328" r:id="rId4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99CC"/>
    <a:srgbClr val="008000"/>
    <a:srgbClr val="3366FF"/>
    <a:srgbClr val="3333FF"/>
    <a:srgbClr val="996600"/>
    <a:srgbClr val="996633"/>
    <a:srgbClr val="CCFF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6" autoAdjust="0"/>
    <p:restoredTop sz="94660"/>
  </p:normalViewPr>
  <p:slideViewPr>
    <p:cSldViewPr snapToGrid="0">
      <p:cViewPr varScale="1">
        <p:scale>
          <a:sx n="94" d="100"/>
          <a:sy n="94" d="100"/>
        </p:scale>
        <p:origin x="888" y="84"/>
      </p:cViewPr>
      <p:guideLst/>
    </p:cSldViewPr>
  </p:slideViewPr>
  <p:notesTextViewPr>
    <p:cViewPr>
      <p:scale>
        <a:sx n="1" d="1"/>
        <a:sy n="1" d="1"/>
      </p:scale>
      <p:origin x="0" y="0"/>
    </p:cViewPr>
  </p:notesTextViewPr>
  <p:sorterViewPr>
    <p:cViewPr>
      <p:scale>
        <a:sx n="100" d="100"/>
        <a:sy n="100" d="100"/>
      </p:scale>
      <p:origin x="0" y="-13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ger\AA%20Work\PFAS%20(Partial)\PFASs%20HDOH%20Studies%20(partial)\WWTPs%20Landfills%20FTAs\Report\Text\AA%20Nov%202024%20Final\Figures\Pie%20Charts\Percent%20Makeup%20Pies%20(Excel)\Percent%20Makeup%20Pies%20(RB%20July%202024).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Roger\AA%20Work\PFAS%20(Partial)\WWTPs%20Landfills%20FTAs\Report\Text\Tables\Percent%20Makeup%20Pies\Percent%20Makeup%20Pies%20(RB%20July%202024).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Roger\AA%20Work\PFAS%20(Partial)\WWTPs%20Landfills%20FTAs\Report\Text\Tables\Percent%20Makeup%20Pies\Percent%20Makeup%20Pies%20(RB%20July%202024).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Roger\AA%20Work\PFAS%20(Partial)\WWTPs%20Landfills%20FTAs\Report\Text\Tables\Percent%20Makeup%20Pies\Percent%20Makeup%20Pies%20(RB%20July%202024).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Roger\AA%20Work\PFAS%20(Partial)\WWTPs%20Landfills%20FTAs\Report\Text\Tables\Percent%20Makeup%20Pies\Percent%20Makeup%20Pies%20(RB%20July%202024).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Roger\AA%20Work\PFAS%20(Partial)\WWTPs%20Landfills%20FTAs\Report\Text\Tables\Percent%20Makeup%20Pies\Percent%20Makeup%20Pies%20(RB%20July%202024).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xlsx"/></Relationships>
</file>

<file path=ppt/charts/_rels/chart17.xml.rels><?xml version="1.0" encoding="UTF-8" standalone="yes"?>
<Relationships xmlns="http://schemas.openxmlformats.org/package/2006/relationships"><Relationship Id="rId3" Type="http://schemas.openxmlformats.org/officeDocument/2006/relationships/oleObject" Target="file:///C:\Users\Roger\AA%20Work\PFAS%20(Partial)\PFASs%20HDOH%20Studies%20(partial)\WWTPs%20Landfills%20FTAs\Report\Text\AA%20Nov%202024%20Final\Tables\TPR%20Bar%20Graphs\TPR%20Risk%20Bar%20Graphs.xlsx"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roger.brewer\000%20Current\PFASs\PFASs%20HDOH%20Studies\AA%20Total%20PFASs%20Studies\WWTPs%20Landfills%20FTAs\Report\Text\Tables\TPR%20Bar%20Graphs\TPR%20Risk%20Bar%20Graphs.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roger.brewer\000%20Current\PFASs\Presentations\HDOH%20Nov%202024\Past%20Presentations\EALs\Figures%20(new-revised)\PFASs%20Relative%20Toxicity%20(RB%20Nov%202024).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oger\AA%20Work\PFAS%20(Partial)\PFASs%20HDOH%20Studies%20(partial)\WWTPs%20Landfills%20FTAs\Report\Text\AA%20Nov%202024%20Final\Figures\Pie%20Charts\Percent%20Makeup%20Pies%20(Excel)\Percent%20Makeup%20Pies%20(RB%20July%20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oger\AA%20Work\PFAS%20(Partial)\PFASs%20HDOH%20Studies%20(partial)\WWTPs%20Landfills%20FTAs\Report\Text\AA%20Nov%202024%20Final\Figures\Pie%20Charts\Percent%20Makeup%20Pies%20(Excel)\Percent%20Makeup%20Pies%20(RB%20July%20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oger\AA%20Work\PFAS%20(Partial)\WWTPs%20Landfills%20FTAs\Report\Text\Tables\Percent%20Makeup%20Pies\Percent%20Makeup%20Pies%20(RB%20July%20202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C:\Users\Roger\AA%20Work\PFAS%20(Partial)\PFASs%20HDOH%20Studies%20(partial)\WWTPs%20Landfills%20FTAs\Report\Text\AA%20Nov%202024%20Final\Figures\Pie%20Charts\Percent%20Makeup%20Pies%20(Excel)\Percent%20Makeup%20Pies%20(RB%20July%202024).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Roger\AA%20Work\PFAS%20(Partial)\PFASs%20HDOH%20Studies%20(partial)\WWTPs%20Landfills%20FTAs\Report\Text\AA%20Nov%202024%20Final\Figures\Pie%20Charts\Percent%20Makeup%20Pies%20(Excel)\Percent%20Makeup%20Pies%20(RB%20July%202024).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Roger\AA%20Work\PFAS%20(Partial)\WWTPs%20Landfills%20FTAs\Report\Text\Tables\Percent%20Makeup%20Pies\Percent%20Makeup%20Pies%20(RB%20July%202024).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oger\AA%20Work\PFAS%20(Partial)\WWTPs%20Landfills%20FTAs\Report\Text\Tables\Percent%20Makeup%20Pies\Percent%20Makeup%20Pies%20(RB%20July%202024).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Roger\AA%20Work\PFAS%20(Partial)\WWTPs%20Landfills%20FTAs\Report\Text\Tables\Percent%20Makeup%20Pies\Percent%20Makeup%20Pies%20(RB%20July%202024).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i="0" u="sng" strike="noStrike" kern="1200" spc="0" baseline="0" dirty="0">
                <a:solidFill>
                  <a:schemeClr val="tx1"/>
                </a:solidFill>
              </a:rPr>
              <a:t>WWTP #5 Biosolids (Post-TOPs)</a:t>
            </a:r>
          </a:p>
          <a:p>
            <a:pPr>
              <a:defRPr/>
            </a:pPr>
            <a:r>
              <a:rPr lang="en-US" sz="1400" b="1" i="0" u="none" strike="noStrike" kern="1200" spc="0" baseline="0" dirty="0">
                <a:solidFill>
                  <a:srgbClr val="FF0000"/>
                </a:solidFill>
              </a:rPr>
              <a:t>(Total PFAS 680 </a:t>
            </a:r>
            <a:r>
              <a:rPr lang="en-US" sz="1400" b="1" i="0" u="none" strike="noStrike" kern="1200" spc="0" baseline="0" dirty="0">
                <a:solidFill>
                  <a:srgbClr val="FF0000"/>
                </a:solidFill>
                <a:latin typeface="Calibri" panose="020F0502020204030204" pitchFamily="34" charset="0"/>
                <a:cs typeface="Calibri" panose="020F0502020204030204" pitchFamily="34" charset="0"/>
              </a:rPr>
              <a:t>µg/Kg)</a:t>
            </a:r>
            <a:endParaRPr lang="en-US" sz="1400" b="1" i="0" u="none" strike="noStrike" kern="1200" spc="0" baseline="0" dirty="0">
              <a:solidFill>
                <a:srgbClr val="FF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'WWTP #5'!$K$4:$K$9</c:f>
              <c:strCache>
                <c:ptCount val="6"/>
                <c:pt idx="0">
                  <c:v>PFBA-</c:v>
                </c:pt>
                <c:pt idx="1">
                  <c:v>PFPeA-</c:v>
                </c:pt>
                <c:pt idx="2">
                  <c:v>PFHxA-</c:v>
                </c:pt>
                <c:pt idx="3">
                  <c:v>PFOA-</c:v>
                </c:pt>
                <c:pt idx="4">
                  <c:v>PFHpA-</c:v>
                </c:pt>
                <c:pt idx="5">
                  <c:v>Other</c:v>
                </c:pt>
              </c:strCache>
            </c:strRef>
          </c:tx>
          <c:spPr>
            <a:ln>
              <a:solidFill>
                <a:schemeClr val="tx1"/>
              </a:solidFill>
            </a:ln>
          </c:spPr>
          <c:dPt>
            <c:idx val="0"/>
            <c:bubble3D val="0"/>
            <c:spPr>
              <a:solidFill>
                <a:srgbClr val="3333FF"/>
              </a:solidFill>
              <a:ln w="19050">
                <a:solidFill>
                  <a:schemeClr val="tx1"/>
                </a:solidFill>
              </a:ln>
              <a:effectLst/>
            </c:spPr>
            <c:extLst>
              <c:ext xmlns:c16="http://schemas.microsoft.com/office/drawing/2014/chart" uri="{C3380CC4-5D6E-409C-BE32-E72D297353CC}">
                <c16:uniqueId val="{00000001-B544-490D-BD43-A1ABA33D5468}"/>
              </c:ext>
            </c:extLst>
          </c:dPt>
          <c:dPt>
            <c:idx val="1"/>
            <c:bubble3D val="0"/>
            <c:spPr>
              <a:solidFill>
                <a:srgbClr val="3366FF"/>
              </a:solidFill>
              <a:ln w="19050">
                <a:solidFill>
                  <a:schemeClr val="tx1"/>
                </a:solidFill>
              </a:ln>
              <a:effectLst/>
            </c:spPr>
            <c:extLst>
              <c:ext xmlns:c16="http://schemas.microsoft.com/office/drawing/2014/chart" uri="{C3380CC4-5D6E-409C-BE32-E72D297353CC}">
                <c16:uniqueId val="{00000003-B544-490D-BD43-A1ABA33D5468}"/>
              </c:ext>
            </c:extLst>
          </c:dPt>
          <c:dPt>
            <c:idx val="2"/>
            <c:bubble3D val="0"/>
            <c:spPr>
              <a:solidFill>
                <a:srgbClr val="00FFFF"/>
              </a:solidFill>
              <a:ln w="19050">
                <a:solidFill>
                  <a:schemeClr val="tx1"/>
                </a:solidFill>
              </a:ln>
              <a:effectLst/>
            </c:spPr>
            <c:extLst>
              <c:ext xmlns:c16="http://schemas.microsoft.com/office/drawing/2014/chart" uri="{C3380CC4-5D6E-409C-BE32-E72D297353CC}">
                <c16:uniqueId val="{00000005-B544-490D-BD43-A1ABA33D5468}"/>
              </c:ext>
            </c:extLst>
          </c:dPt>
          <c:dPt>
            <c:idx val="3"/>
            <c:bubble3D val="0"/>
            <c:spPr>
              <a:solidFill>
                <a:srgbClr val="FFFFCC"/>
              </a:solidFill>
              <a:ln w="19050">
                <a:solidFill>
                  <a:schemeClr val="tx1"/>
                </a:solidFill>
              </a:ln>
              <a:effectLst/>
            </c:spPr>
            <c:extLst>
              <c:ext xmlns:c16="http://schemas.microsoft.com/office/drawing/2014/chart" uri="{C3380CC4-5D6E-409C-BE32-E72D297353CC}">
                <c16:uniqueId val="{00000007-B544-490D-BD43-A1ABA33D5468}"/>
              </c:ext>
            </c:extLst>
          </c:dPt>
          <c:dPt>
            <c:idx val="4"/>
            <c:bubble3D val="0"/>
            <c:spPr>
              <a:solidFill>
                <a:srgbClr val="99FFCC"/>
              </a:solidFill>
              <a:ln w="19050">
                <a:solidFill>
                  <a:schemeClr val="tx1"/>
                </a:solidFill>
              </a:ln>
              <a:effectLst/>
            </c:spPr>
            <c:extLst>
              <c:ext xmlns:c16="http://schemas.microsoft.com/office/drawing/2014/chart" uri="{C3380CC4-5D6E-409C-BE32-E72D297353CC}">
                <c16:uniqueId val="{00000009-B544-490D-BD43-A1ABA33D5468}"/>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B544-490D-BD43-A1ABA33D5468}"/>
              </c:ext>
            </c:extLst>
          </c:dPt>
          <c:dLbls>
            <c:dLbl>
              <c:idx val="0"/>
              <c:layout>
                <c:manualLayout>
                  <c:x val="-0.15217522548617035"/>
                  <c:y val="0.19507825683901012"/>
                </c:manualLayout>
              </c:layout>
              <c:showLegendKey val="0"/>
              <c:showVal val="1"/>
              <c:showCatName val="1"/>
              <c:showSerName val="0"/>
              <c:showPercent val="0"/>
              <c:showBubbleSize val="0"/>
              <c:extLst>
                <c:ext xmlns:c15="http://schemas.microsoft.com/office/drawing/2012/chart" uri="{CE6537A1-D6FC-4f65-9D91-7224C49458BB}">
                  <c15:layout>
                    <c:manualLayout>
                      <c:w val="0.18363452690879212"/>
                      <c:h val="0.20593555640436159"/>
                    </c:manualLayout>
                  </c15:layout>
                </c:ext>
                <c:ext xmlns:c16="http://schemas.microsoft.com/office/drawing/2014/chart" uri="{C3380CC4-5D6E-409C-BE32-E72D297353CC}">
                  <c16:uniqueId val="{00000001-B544-490D-BD43-A1ABA33D5468}"/>
                </c:ext>
              </c:extLst>
            </c:dLbl>
            <c:dLbl>
              <c:idx val="1"/>
              <c:layout>
                <c:manualLayout>
                  <c:x val="5.4976065353314285E-2"/>
                  <c:y val="-5.0272285931141178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3748335727489287"/>
                      <c:h val="0.13969897393512248"/>
                    </c:manualLayout>
                  </c15:layout>
                </c:ext>
                <c:ext xmlns:c16="http://schemas.microsoft.com/office/drawing/2014/chart" uri="{C3380CC4-5D6E-409C-BE32-E72D297353CC}">
                  <c16:uniqueId val="{00000003-B544-490D-BD43-A1ABA33D5468}"/>
                </c:ext>
              </c:extLst>
            </c:dLbl>
            <c:dLbl>
              <c:idx val="2"/>
              <c:layout>
                <c:manualLayout>
                  <c:x val="0.32078947695872595"/>
                  <c:y val="-1.204282534062767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7808547712832171"/>
                      <c:h val="0.13998800629498823"/>
                    </c:manualLayout>
                  </c15:layout>
                </c:ext>
                <c:ext xmlns:c16="http://schemas.microsoft.com/office/drawing/2014/chart" uri="{C3380CC4-5D6E-409C-BE32-E72D297353CC}">
                  <c16:uniqueId val="{00000005-B544-490D-BD43-A1ABA33D5468}"/>
                </c:ext>
              </c:extLst>
            </c:dLbl>
            <c:dLbl>
              <c:idx val="3"/>
              <c:layout>
                <c:manualLayout>
                  <c:x val="-7.9271678863266734E-2"/>
                  <c:y val="-3.747406958700613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44-490D-BD43-A1ABA33D5468}"/>
                </c:ext>
              </c:extLst>
            </c:dLbl>
            <c:dLbl>
              <c:idx val="4"/>
              <c:layout>
                <c:manualLayout>
                  <c:x val="-6.6947651630261215E-2"/>
                  <c:y val="-0.1105279468119769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544-490D-BD43-A1ABA33D546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'WWTP #5'!$K$4:$K$9</c:f>
              <c:strCache>
                <c:ptCount val="6"/>
                <c:pt idx="0">
                  <c:v>PFBA-</c:v>
                </c:pt>
                <c:pt idx="1">
                  <c:v>PFPeA-</c:v>
                </c:pt>
                <c:pt idx="2">
                  <c:v>PFHxA-</c:v>
                </c:pt>
                <c:pt idx="3">
                  <c:v>PFOA-</c:v>
                </c:pt>
                <c:pt idx="4">
                  <c:v>PFHpA-</c:v>
                </c:pt>
                <c:pt idx="5">
                  <c:v>Other</c:v>
                </c:pt>
              </c:strCache>
            </c:strRef>
          </c:cat>
          <c:val>
            <c:numRef>
              <c:f>'WWTP #5'!$L$4:$L$9</c:f>
              <c:numCache>
                <c:formatCode>0%</c:formatCode>
                <c:ptCount val="6"/>
                <c:pt idx="0">
                  <c:v>0.26904642888647123</c:v>
                </c:pt>
                <c:pt idx="1">
                  <c:v>0.17936428592431417</c:v>
                </c:pt>
                <c:pt idx="2">
                  <c:v>0.13511129406921699</c:v>
                </c:pt>
                <c:pt idx="3" formatCode="0.0%">
                  <c:v>8.2625187450380791E-2</c:v>
                </c:pt>
                <c:pt idx="4" formatCode="0.0%">
                  <c:v>8.1154988385427396E-2</c:v>
                </c:pt>
                <c:pt idx="5">
                  <c:v>0.25269781528418955</c:v>
                </c:pt>
              </c:numCache>
            </c:numRef>
          </c:val>
          <c:extLst>
            <c:ext xmlns:c16="http://schemas.microsoft.com/office/drawing/2014/chart" uri="{C3380CC4-5D6E-409C-BE32-E72D297353CC}">
              <c16:uniqueId val="{0000000C-B544-490D-BD43-A1ABA33D546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lang="en-US" sz="1800" b="1" u="sng" dirty="0">
                <a:solidFill>
                  <a:schemeClr val="tx1"/>
                </a:solidFill>
              </a:rPr>
              <a:t>Landfill</a:t>
            </a:r>
            <a:r>
              <a:rPr lang="en-US" sz="1800" b="1" u="sng" baseline="0" dirty="0">
                <a:solidFill>
                  <a:schemeClr val="tx1"/>
                </a:solidFill>
              </a:rPr>
              <a:t> #1 Leachate E-6 (Pre-TOPs)</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solidFill>
              </a:defRPr>
            </a:pPr>
            <a:r>
              <a:rPr lang="en-US" sz="1600" b="1" i="0" u="none" strike="noStrike" kern="1200" spc="0" baseline="0" dirty="0">
                <a:solidFill>
                  <a:srgbClr val="FF0000"/>
                </a:solidFill>
              </a:rPr>
              <a:t>(Total PFAS 66,664 n</a:t>
            </a:r>
            <a:r>
              <a:rPr lang="en-US" sz="1600" b="1" i="0" u="none" strike="noStrike" kern="1200" spc="0" baseline="0" dirty="0">
                <a:solidFill>
                  <a:srgbClr val="FF0000"/>
                </a:solidFill>
                <a:latin typeface="Calibri" panose="020F0502020204030204" pitchFamily="34" charset="0"/>
                <a:cs typeface="Calibri" panose="020F0502020204030204" pitchFamily="34" charset="0"/>
              </a:rPr>
              <a:t>g/L)</a:t>
            </a:r>
            <a:endParaRPr lang="en-US" sz="1600" b="1" i="0" u="none" strike="noStrike" kern="1200" spc="0" baseline="0"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solidFill>
              </a:defRPr>
            </a:pPr>
            <a:endParaRPr lang="en-US" b="1" dirty="0">
              <a:solidFill>
                <a:schemeClr val="tx1"/>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8277952755905511"/>
          <c:y val="0.32100590440406535"/>
          <c:w val="0.39612904636920387"/>
          <c:h val="0.67899409559593471"/>
        </c:manualLayout>
      </c:layout>
      <c:pieChart>
        <c:varyColors val="1"/>
        <c:ser>
          <c:idx val="0"/>
          <c:order val="0"/>
          <c:tx>
            <c:strRef>
              <c:f>'Landfill Leachate #1'!$B$6:$B$11</c:f>
              <c:strCache>
                <c:ptCount val="6"/>
                <c:pt idx="0">
                  <c:v>5:3 FTCA-</c:v>
                </c:pt>
                <c:pt idx="1">
                  <c:v>PFBS-</c:v>
                </c:pt>
                <c:pt idx="2">
                  <c:v>PFHxA-</c:v>
                </c:pt>
                <c:pt idx="3">
                  <c:v>PFPeA-</c:v>
                </c:pt>
                <c:pt idx="4">
                  <c:v>PFOA-</c:v>
                </c:pt>
                <c:pt idx="5">
                  <c:v>Other</c:v>
                </c:pt>
              </c:strCache>
            </c:strRef>
          </c:tx>
          <c:spPr>
            <a:ln>
              <a:solidFill>
                <a:schemeClr val="tx1"/>
              </a:solidFill>
            </a:ln>
          </c:spPr>
          <c:dPt>
            <c:idx val="0"/>
            <c:bubble3D val="0"/>
            <c:spPr>
              <a:solidFill>
                <a:srgbClr val="00FF00"/>
              </a:solidFill>
              <a:ln w="19050">
                <a:solidFill>
                  <a:schemeClr val="tx1"/>
                </a:solidFill>
              </a:ln>
              <a:effectLst/>
            </c:spPr>
            <c:extLst>
              <c:ext xmlns:c16="http://schemas.microsoft.com/office/drawing/2014/chart" uri="{C3380CC4-5D6E-409C-BE32-E72D297353CC}">
                <c16:uniqueId val="{00000001-5C11-43DA-9DC5-E1BDB571ACBA}"/>
              </c:ext>
            </c:extLst>
          </c:dPt>
          <c:dPt>
            <c:idx val="1"/>
            <c:bubble3D val="0"/>
            <c:spPr>
              <a:solidFill>
                <a:srgbClr val="996600"/>
              </a:solidFill>
              <a:ln w="19050">
                <a:solidFill>
                  <a:schemeClr val="tx1"/>
                </a:solidFill>
              </a:ln>
              <a:effectLst/>
            </c:spPr>
            <c:extLst>
              <c:ext xmlns:c16="http://schemas.microsoft.com/office/drawing/2014/chart" uri="{C3380CC4-5D6E-409C-BE32-E72D297353CC}">
                <c16:uniqueId val="{00000003-5C11-43DA-9DC5-E1BDB571ACBA}"/>
              </c:ext>
            </c:extLst>
          </c:dPt>
          <c:dPt>
            <c:idx val="2"/>
            <c:bubble3D val="0"/>
            <c:spPr>
              <a:solidFill>
                <a:srgbClr val="00FFFF"/>
              </a:solidFill>
              <a:ln w="19050">
                <a:solidFill>
                  <a:schemeClr val="tx1"/>
                </a:solidFill>
              </a:ln>
              <a:effectLst/>
            </c:spPr>
            <c:extLst>
              <c:ext xmlns:c16="http://schemas.microsoft.com/office/drawing/2014/chart" uri="{C3380CC4-5D6E-409C-BE32-E72D297353CC}">
                <c16:uniqueId val="{00000005-5C11-43DA-9DC5-E1BDB571ACBA}"/>
              </c:ext>
            </c:extLst>
          </c:dPt>
          <c:dPt>
            <c:idx val="3"/>
            <c:bubble3D val="0"/>
            <c:spPr>
              <a:solidFill>
                <a:srgbClr val="0066FF"/>
              </a:solidFill>
              <a:ln w="19050">
                <a:solidFill>
                  <a:schemeClr val="tx1"/>
                </a:solidFill>
              </a:ln>
              <a:effectLst/>
            </c:spPr>
            <c:extLst>
              <c:ext xmlns:c16="http://schemas.microsoft.com/office/drawing/2014/chart" uri="{C3380CC4-5D6E-409C-BE32-E72D297353CC}">
                <c16:uniqueId val="{00000007-5C11-43DA-9DC5-E1BDB571ACBA}"/>
              </c:ext>
            </c:extLst>
          </c:dPt>
          <c:dPt>
            <c:idx val="4"/>
            <c:bubble3D val="0"/>
            <c:spPr>
              <a:solidFill>
                <a:srgbClr val="CCFFFF"/>
              </a:solidFill>
              <a:ln w="19050">
                <a:solidFill>
                  <a:schemeClr val="tx1"/>
                </a:solidFill>
              </a:ln>
              <a:effectLst/>
            </c:spPr>
            <c:extLst>
              <c:ext xmlns:c16="http://schemas.microsoft.com/office/drawing/2014/chart" uri="{C3380CC4-5D6E-409C-BE32-E72D297353CC}">
                <c16:uniqueId val="{00000009-5C11-43DA-9DC5-E1BDB571ACBA}"/>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5C11-43DA-9DC5-E1BDB571ACBA}"/>
              </c:ext>
            </c:extLst>
          </c:dPt>
          <c:dLbls>
            <c:dLbl>
              <c:idx val="2"/>
              <c:layout>
                <c:manualLayout>
                  <c:x val="-1.6828083989501311E-2"/>
                  <c:y val="0.1161813063320599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C11-43DA-9DC5-E1BDB571ACBA}"/>
                </c:ext>
              </c:extLst>
            </c:dLbl>
            <c:dLbl>
              <c:idx val="3"/>
              <c:layout>
                <c:manualLayout>
                  <c:x val="-3.4373797025371827E-2"/>
                  <c:y val="0.1639622154130852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3025000000000001"/>
                      <c:h val="0.1288411524478964"/>
                    </c:manualLayout>
                  </c15:layout>
                </c:ext>
                <c:ext xmlns:c16="http://schemas.microsoft.com/office/drawing/2014/chart" uri="{C3380CC4-5D6E-409C-BE32-E72D297353CC}">
                  <c16:uniqueId val="{00000007-5C11-43DA-9DC5-E1BDB571ACBA}"/>
                </c:ext>
              </c:extLst>
            </c:dLbl>
            <c:dLbl>
              <c:idx val="4"/>
              <c:layout>
                <c:manualLayout>
                  <c:x val="-3.9811242344706912E-2"/>
                  <c:y val="0.12825704796292614"/>
                </c:manualLayout>
              </c:layout>
              <c:showLegendKey val="0"/>
              <c:showVal val="1"/>
              <c:showCatName val="1"/>
              <c:showSerName val="0"/>
              <c:showPercent val="0"/>
              <c:showBubbleSize val="0"/>
              <c:extLst>
                <c:ext xmlns:c15="http://schemas.microsoft.com/office/drawing/2012/chart" uri="{CE6537A1-D6FC-4f65-9D91-7224C49458BB}">
                  <c15:layout>
                    <c:manualLayout>
                      <c:w val="0.27500000000000002"/>
                      <c:h val="0.10712956134802917"/>
                    </c:manualLayout>
                  </c15:layout>
                </c:ext>
                <c:ext xmlns:c16="http://schemas.microsoft.com/office/drawing/2014/chart" uri="{C3380CC4-5D6E-409C-BE32-E72D297353CC}">
                  <c16:uniqueId val="{00000009-5C11-43DA-9DC5-E1BDB571ACBA}"/>
                </c:ext>
              </c:extLst>
            </c:dLbl>
            <c:dLbl>
              <c:idx val="5"/>
              <c:layout>
                <c:manualLayout>
                  <c:x val="-8.625360892388452E-2"/>
                  <c:y val="0.13988777545793904"/>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fld id="{CE78092B-4989-411A-A251-ECED5109F4D2}" type="CATEGORYNAME">
                      <a:rPr lang="en-US" smtClean="0"/>
                      <a:pPr>
                        <a:defRPr sz="1600" b="1">
                          <a:solidFill>
                            <a:schemeClr val="tx1"/>
                          </a:solidFill>
                        </a:defRPr>
                      </a:pPr>
                      <a:t>[CATEGORY NAME]</a:t>
                    </a:fld>
                    <a:r>
                      <a:rPr lang="en-US" dirty="0"/>
                      <a:t> (+11)</a:t>
                    </a:r>
                    <a:r>
                      <a:rPr lang="en-US" baseline="0" dirty="0"/>
                      <a:t>, </a:t>
                    </a:r>
                    <a:fld id="{1A95E3E7-3CCB-4205-AC63-6A47CCBF4BEB}" type="VALUE">
                      <a:rPr lang="en-US" baseline="0"/>
                      <a:pPr>
                        <a:defRPr sz="1600" b="1">
                          <a:solidFill>
                            <a:schemeClr val="tx1"/>
                          </a:solidFill>
                        </a:defRPr>
                      </a:pPr>
                      <a:t>[VALUE]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9081955380577423"/>
                      <c:h val="0.20754567018491518"/>
                    </c:manualLayout>
                  </c15:layout>
                  <c15:dlblFieldTable/>
                  <c15:showDataLabelsRange val="0"/>
                </c:ext>
                <c:ext xmlns:c16="http://schemas.microsoft.com/office/drawing/2014/chart" uri="{C3380CC4-5D6E-409C-BE32-E72D297353CC}">
                  <c16:uniqueId val="{0000000B-5C11-43DA-9DC5-E1BDB571ACB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'Landfill Leachate #1'!$B$6:$B$11</c:f>
              <c:strCache>
                <c:ptCount val="6"/>
                <c:pt idx="0">
                  <c:v>5:3 FTCA-</c:v>
                </c:pt>
                <c:pt idx="1">
                  <c:v>PFBS-</c:v>
                </c:pt>
                <c:pt idx="2">
                  <c:v>PFHxA-</c:v>
                </c:pt>
                <c:pt idx="3">
                  <c:v>PFPeA-</c:v>
                </c:pt>
                <c:pt idx="4">
                  <c:v>PFOA-</c:v>
                </c:pt>
                <c:pt idx="5">
                  <c:v>Other</c:v>
                </c:pt>
              </c:strCache>
            </c:strRef>
          </c:cat>
          <c:val>
            <c:numRef>
              <c:f>'Landfill Leachate #1'!$C$6:$C$11</c:f>
              <c:numCache>
                <c:formatCode>0%</c:formatCode>
                <c:ptCount val="6"/>
                <c:pt idx="0">
                  <c:v>0.40207843622417422</c:v>
                </c:pt>
                <c:pt idx="1">
                  <c:v>0.21650377335147841</c:v>
                </c:pt>
                <c:pt idx="2">
                  <c:v>0.14845973029815662</c:v>
                </c:pt>
                <c:pt idx="3">
                  <c:v>6.804404305332179E-2</c:v>
                </c:pt>
                <c:pt idx="4">
                  <c:v>4.9486576766052205E-2</c:v>
                </c:pt>
                <c:pt idx="5">
                  <c:v>0.11542744030681677</c:v>
                </c:pt>
              </c:numCache>
            </c:numRef>
          </c:val>
          <c:extLst>
            <c:ext xmlns:c16="http://schemas.microsoft.com/office/drawing/2014/chart" uri="{C3380CC4-5D6E-409C-BE32-E72D297353CC}">
              <c16:uniqueId val="{0000000C-5C11-43DA-9DC5-E1BDB571ACB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u="sng" strike="noStrike" kern="1200" spc="0" baseline="0" dirty="0">
                <a:solidFill>
                  <a:schemeClr val="tx1"/>
                </a:solidFill>
              </a:rPr>
              <a:t>Landfill #1 Leachate 4-B (Pre-TOPs)</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600" b="1" i="0" u="none" strike="noStrike" kern="1200" spc="0" baseline="0" dirty="0">
                <a:solidFill>
                  <a:srgbClr val="FF0000"/>
                </a:solidFill>
              </a:rPr>
              <a:t>(Total PFAS 40,618 n</a:t>
            </a:r>
            <a:r>
              <a:rPr lang="en-US" sz="1600" b="1" i="0" u="none" strike="noStrike" kern="1200" spc="0" baseline="0" dirty="0">
                <a:solidFill>
                  <a:srgbClr val="FF0000"/>
                </a:solidFill>
                <a:latin typeface="Calibri" panose="020F0502020204030204" pitchFamily="34" charset="0"/>
                <a:cs typeface="Calibri" panose="020F0502020204030204" pitchFamily="34" charset="0"/>
              </a:rPr>
              <a:t>g/L)</a:t>
            </a:r>
            <a:endParaRPr lang="en-US" sz="1600" b="1" i="0" u="none" strike="noStrike" kern="1200" spc="0" baseline="0" dirty="0">
              <a:solidFill>
                <a:srgbClr val="FF0000"/>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3249622832924598"/>
          <c:y val="0.32571167506064325"/>
          <c:w val="0.37896992378392486"/>
          <c:h val="0.64709790106555076"/>
        </c:manualLayout>
      </c:layout>
      <c:pieChart>
        <c:varyColors val="1"/>
        <c:ser>
          <c:idx val="0"/>
          <c:order val="0"/>
          <c:tx>
            <c:strRef>
              <c:f>'Landfill Leachate #1'!$E$6:$E$11</c:f>
              <c:strCache>
                <c:ptCount val="6"/>
                <c:pt idx="0">
                  <c:v>5:3 FTCA-</c:v>
                </c:pt>
                <c:pt idx="1">
                  <c:v>PFHxA-</c:v>
                </c:pt>
                <c:pt idx="2">
                  <c:v>PFBA-</c:v>
                </c:pt>
                <c:pt idx="3">
                  <c:v>PFPeA-</c:v>
                </c:pt>
                <c:pt idx="4">
                  <c:v>PFBS-</c:v>
                </c:pt>
                <c:pt idx="5">
                  <c:v>Other</c:v>
                </c:pt>
              </c:strCache>
            </c:strRef>
          </c:tx>
          <c:spPr>
            <a:ln>
              <a:solidFill>
                <a:schemeClr val="tx1"/>
              </a:solidFill>
            </a:ln>
          </c:spPr>
          <c:dPt>
            <c:idx val="0"/>
            <c:bubble3D val="0"/>
            <c:spPr>
              <a:solidFill>
                <a:srgbClr val="66FF66"/>
              </a:solidFill>
              <a:ln w="19050">
                <a:solidFill>
                  <a:schemeClr val="tx1"/>
                </a:solidFill>
              </a:ln>
              <a:effectLst/>
            </c:spPr>
            <c:extLst>
              <c:ext xmlns:c16="http://schemas.microsoft.com/office/drawing/2014/chart" uri="{C3380CC4-5D6E-409C-BE32-E72D297353CC}">
                <c16:uniqueId val="{00000001-7C76-47D4-83DA-D846DBA64D9D}"/>
              </c:ext>
            </c:extLst>
          </c:dPt>
          <c:dPt>
            <c:idx val="1"/>
            <c:bubble3D val="0"/>
            <c:spPr>
              <a:solidFill>
                <a:srgbClr val="00FFFF"/>
              </a:solidFill>
              <a:ln w="19050">
                <a:solidFill>
                  <a:schemeClr val="tx1"/>
                </a:solidFill>
              </a:ln>
              <a:effectLst/>
            </c:spPr>
            <c:extLst>
              <c:ext xmlns:c16="http://schemas.microsoft.com/office/drawing/2014/chart" uri="{C3380CC4-5D6E-409C-BE32-E72D297353CC}">
                <c16:uniqueId val="{00000003-7C76-47D4-83DA-D846DBA64D9D}"/>
              </c:ext>
            </c:extLst>
          </c:dPt>
          <c:dPt>
            <c:idx val="2"/>
            <c:bubble3D val="0"/>
            <c:spPr>
              <a:solidFill>
                <a:srgbClr val="3333FF"/>
              </a:solidFill>
              <a:ln w="19050">
                <a:solidFill>
                  <a:schemeClr val="tx1"/>
                </a:solidFill>
              </a:ln>
              <a:effectLst/>
            </c:spPr>
            <c:extLst>
              <c:ext xmlns:c16="http://schemas.microsoft.com/office/drawing/2014/chart" uri="{C3380CC4-5D6E-409C-BE32-E72D297353CC}">
                <c16:uniqueId val="{00000005-7C76-47D4-83DA-D846DBA64D9D}"/>
              </c:ext>
            </c:extLst>
          </c:dPt>
          <c:dPt>
            <c:idx val="3"/>
            <c:bubble3D val="0"/>
            <c:spPr>
              <a:solidFill>
                <a:srgbClr val="0066FF"/>
              </a:solidFill>
              <a:ln w="19050">
                <a:solidFill>
                  <a:schemeClr val="tx1"/>
                </a:solidFill>
              </a:ln>
              <a:effectLst/>
            </c:spPr>
            <c:extLst>
              <c:ext xmlns:c16="http://schemas.microsoft.com/office/drawing/2014/chart" uri="{C3380CC4-5D6E-409C-BE32-E72D297353CC}">
                <c16:uniqueId val="{00000007-7C76-47D4-83DA-D846DBA64D9D}"/>
              </c:ext>
            </c:extLst>
          </c:dPt>
          <c:dPt>
            <c:idx val="4"/>
            <c:bubble3D val="0"/>
            <c:spPr>
              <a:solidFill>
                <a:srgbClr val="996600"/>
              </a:solidFill>
              <a:ln w="19050">
                <a:solidFill>
                  <a:schemeClr val="tx1"/>
                </a:solidFill>
              </a:ln>
              <a:effectLst/>
            </c:spPr>
            <c:extLst>
              <c:ext xmlns:c16="http://schemas.microsoft.com/office/drawing/2014/chart" uri="{C3380CC4-5D6E-409C-BE32-E72D297353CC}">
                <c16:uniqueId val="{00000009-7C76-47D4-83DA-D846DBA64D9D}"/>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7C76-47D4-83DA-D846DBA64D9D}"/>
              </c:ext>
            </c:extLst>
          </c:dPt>
          <c:dLbls>
            <c:dLbl>
              <c:idx val="0"/>
              <c:layout>
                <c:manualLayout>
                  <c:x val="0.14817620863533432"/>
                  <c:y val="0.28316967539319088"/>
                </c:manualLayout>
              </c:layout>
              <c:showLegendKey val="0"/>
              <c:showVal val="1"/>
              <c:showCatName val="1"/>
              <c:showSerName val="0"/>
              <c:showPercent val="0"/>
              <c:showBubbleSize val="0"/>
              <c:extLst>
                <c:ext xmlns:c15="http://schemas.microsoft.com/office/drawing/2012/chart" uri="{CE6537A1-D6FC-4f65-9D91-7224C49458BB}">
                  <c15:layout>
                    <c:manualLayout>
                      <c:w val="0.22893284981321951"/>
                      <c:h val="0.20751666234147662"/>
                    </c:manualLayout>
                  </c15:layout>
                </c:ext>
                <c:ext xmlns:c16="http://schemas.microsoft.com/office/drawing/2014/chart" uri="{C3380CC4-5D6E-409C-BE32-E72D297353CC}">
                  <c16:uniqueId val="{00000001-7C76-47D4-83DA-D846DBA64D9D}"/>
                </c:ext>
              </c:extLst>
            </c:dLbl>
            <c:dLbl>
              <c:idx val="1"/>
              <c:layout>
                <c:manualLayout>
                  <c:x val="2.8691544791249315E-2"/>
                  <c:y val="4.29572956114600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76-47D4-83DA-D846DBA64D9D}"/>
                </c:ext>
              </c:extLst>
            </c:dLbl>
            <c:dLbl>
              <c:idx val="2"/>
              <c:layout>
                <c:manualLayout>
                  <c:x val="5.3523028293844262E-2"/>
                  <c:y val="-2.6201716504769884E-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6986233145790689"/>
                      <c:h val="0.11870781968463923"/>
                    </c:manualLayout>
                  </c15:layout>
                </c:ext>
                <c:ext xmlns:c16="http://schemas.microsoft.com/office/drawing/2014/chart" uri="{C3380CC4-5D6E-409C-BE32-E72D297353CC}">
                  <c16:uniqueId val="{00000005-7C76-47D4-83DA-D846DBA64D9D}"/>
                </c:ext>
              </c:extLst>
            </c:dLbl>
            <c:dLbl>
              <c:idx val="3"/>
              <c:layout>
                <c:manualLayout>
                  <c:x val="-4.3762984137254914E-2"/>
                  <c:y val="-1.9424506267899682E-7"/>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8285039338907059"/>
                      <c:h val="0.14337694264487183"/>
                    </c:manualLayout>
                  </c15:layout>
                </c:ext>
                <c:ext xmlns:c16="http://schemas.microsoft.com/office/drawing/2014/chart" uri="{C3380CC4-5D6E-409C-BE32-E72D297353CC}">
                  <c16:uniqueId val="{00000007-7C76-47D4-83DA-D846DBA64D9D}"/>
                </c:ext>
              </c:extLst>
            </c:dLbl>
            <c:dLbl>
              <c:idx val="4"/>
              <c:layout>
                <c:manualLayout>
                  <c:x val="-8.7362610735593538E-2"/>
                  <c:y val="-0.1648888063563201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76-47D4-83DA-D846DBA64D9D}"/>
                </c:ext>
              </c:extLst>
            </c:dLbl>
            <c:dLbl>
              <c:idx val="5"/>
              <c:layout>
                <c:manualLayout>
                  <c:x val="-5.6886191441839597E-3"/>
                  <c:y val="-3.4101663203924683E-3"/>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fld id="{22616F50-8875-4C40-8601-7B08FB9C9E37}" type="CATEGORYNAME">
                      <a:rPr lang="en-US" smtClean="0"/>
                      <a:pPr>
                        <a:defRPr sz="1600" b="1">
                          <a:solidFill>
                            <a:schemeClr val="tx1"/>
                          </a:solidFill>
                        </a:defRPr>
                      </a:pPr>
                      <a:t>[CATEGORY NAME]</a:t>
                    </a:fld>
                    <a:r>
                      <a:rPr lang="en-US" dirty="0"/>
                      <a:t> (+14)</a:t>
                    </a:r>
                    <a:r>
                      <a:rPr lang="en-US" baseline="0" dirty="0"/>
                      <a:t>, </a:t>
                    </a:r>
                    <a:fld id="{217A1463-5925-4491-ADA1-9D175E815FEA}" type="VALUE">
                      <a:rPr lang="en-US" baseline="0"/>
                      <a:pPr>
                        <a:defRPr sz="1600" b="1">
                          <a:solidFill>
                            <a:schemeClr val="tx1"/>
                          </a:solidFill>
                        </a:defRPr>
                      </a:pPr>
                      <a:t>[VALUE]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9384494730354266"/>
                      <c:h val="0.26440365988777298"/>
                    </c:manualLayout>
                  </c15:layout>
                  <c15:dlblFieldTable/>
                  <c15:showDataLabelsRange val="0"/>
                </c:ext>
                <c:ext xmlns:c16="http://schemas.microsoft.com/office/drawing/2014/chart" uri="{C3380CC4-5D6E-409C-BE32-E72D297353CC}">
                  <c16:uniqueId val="{0000000B-7C76-47D4-83DA-D846DBA64D9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'Landfill Leachate #1'!$E$6:$E$11</c:f>
              <c:strCache>
                <c:ptCount val="6"/>
                <c:pt idx="0">
                  <c:v>5:3 FTCA-</c:v>
                </c:pt>
                <c:pt idx="1">
                  <c:v>PFHxA-</c:v>
                </c:pt>
                <c:pt idx="2">
                  <c:v>PFBA-</c:v>
                </c:pt>
                <c:pt idx="3">
                  <c:v>PFPeA-</c:v>
                </c:pt>
                <c:pt idx="4">
                  <c:v>PFBS-</c:v>
                </c:pt>
                <c:pt idx="5">
                  <c:v>Other</c:v>
                </c:pt>
              </c:strCache>
            </c:strRef>
          </c:cat>
          <c:val>
            <c:numRef>
              <c:f>'Landfill Leachate #1'!$F$6:$F$11</c:f>
              <c:numCache>
                <c:formatCode>0%</c:formatCode>
                <c:ptCount val="6"/>
                <c:pt idx="0">
                  <c:v>0.20926682751489487</c:v>
                </c:pt>
                <c:pt idx="1">
                  <c:v>0.15264168595204097</c:v>
                </c:pt>
                <c:pt idx="2">
                  <c:v>0.14279383524545769</c:v>
                </c:pt>
                <c:pt idx="3">
                  <c:v>0.10832635777241617</c:v>
                </c:pt>
                <c:pt idx="4">
                  <c:v>7.8782805652666307E-2</c:v>
                </c:pt>
                <c:pt idx="5">
                  <c:v>0.30818848786252401</c:v>
                </c:pt>
              </c:numCache>
            </c:numRef>
          </c:val>
          <c:extLst>
            <c:ext xmlns:c16="http://schemas.microsoft.com/office/drawing/2014/chart" uri="{C3380CC4-5D6E-409C-BE32-E72D297353CC}">
              <c16:uniqueId val="{0000000C-7C76-47D4-83DA-D846DBA64D9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u="sng" strike="noStrike" kern="1200" spc="0" baseline="0" dirty="0">
                <a:solidFill>
                  <a:schemeClr val="tx1"/>
                </a:solidFill>
              </a:rPr>
              <a:t>Landfill #1 Leachate ASH (Pre-TOPs)</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600" b="1" i="0" u="none" strike="noStrike" kern="1200" spc="0" baseline="0" dirty="0">
                <a:solidFill>
                  <a:srgbClr val="FF0000"/>
                </a:solidFill>
              </a:rPr>
              <a:t>(Total PFAS 12,970 n</a:t>
            </a:r>
            <a:r>
              <a:rPr lang="en-US" sz="1600" b="1" i="0" u="none" strike="noStrike" kern="1200" spc="0" baseline="0" dirty="0">
                <a:solidFill>
                  <a:srgbClr val="FF0000"/>
                </a:solidFill>
                <a:latin typeface="Calibri" panose="020F0502020204030204" pitchFamily="34" charset="0"/>
                <a:cs typeface="Calibri" panose="020F0502020204030204" pitchFamily="34" charset="0"/>
              </a:rPr>
              <a:t>g/L)</a:t>
            </a:r>
            <a:endParaRPr lang="en-US" sz="1600" b="1" i="0" u="none" strike="noStrike" kern="1200" spc="0" baseline="0" dirty="0">
              <a:solidFill>
                <a:srgbClr val="FF0000"/>
              </a:solidFill>
            </a:endParaRPr>
          </a:p>
        </c:rich>
      </c:tx>
      <c:layout>
        <c:manualLayout>
          <c:xMode val="edge"/>
          <c:yMode val="edge"/>
          <c:x val="0.2325136114184074"/>
          <c:y val="2.816901408450704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33981301924036356"/>
          <c:y val="0.32309250124024136"/>
          <c:w val="0.3809800221253335"/>
          <c:h val="0.66310665169567606"/>
        </c:manualLayout>
      </c:layout>
      <c:pieChart>
        <c:varyColors val="1"/>
        <c:ser>
          <c:idx val="0"/>
          <c:order val="0"/>
          <c:tx>
            <c:strRef>
              <c:f>'Landfill Leachate #1'!$H$6:$H$11</c:f>
              <c:strCache>
                <c:ptCount val="6"/>
                <c:pt idx="0">
                  <c:v>PFHxA-</c:v>
                </c:pt>
                <c:pt idx="1">
                  <c:v>PFPeA-</c:v>
                </c:pt>
                <c:pt idx="2">
                  <c:v>PFBA-</c:v>
                </c:pt>
                <c:pt idx="3">
                  <c:v>5:3 FTCA-</c:v>
                </c:pt>
                <c:pt idx="4">
                  <c:v>PFBS-</c:v>
                </c:pt>
                <c:pt idx="5">
                  <c:v>Other</c:v>
                </c:pt>
              </c:strCache>
            </c:strRef>
          </c:tx>
          <c:spPr>
            <a:ln>
              <a:solidFill>
                <a:schemeClr val="tx1"/>
              </a:solidFill>
            </a:ln>
          </c:spPr>
          <c:dPt>
            <c:idx val="0"/>
            <c:bubble3D val="0"/>
            <c:spPr>
              <a:solidFill>
                <a:srgbClr val="00FFFF"/>
              </a:solidFill>
              <a:ln w="19050">
                <a:solidFill>
                  <a:schemeClr val="tx1"/>
                </a:solidFill>
              </a:ln>
              <a:effectLst/>
            </c:spPr>
            <c:extLst>
              <c:ext xmlns:c16="http://schemas.microsoft.com/office/drawing/2014/chart" uri="{C3380CC4-5D6E-409C-BE32-E72D297353CC}">
                <c16:uniqueId val="{00000001-2A31-4BE2-A7DD-24FDC7D8AEE0}"/>
              </c:ext>
            </c:extLst>
          </c:dPt>
          <c:dPt>
            <c:idx val="1"/>
            <c:bubble3D val="0"/>
            <c:spPr>
              <a:solidFill>
                <a:srgbClr val="0066FF"/>
              </a:solidFill>
              <a:ln w="19050">
                <a:solidFill>
                  <a:schemeClr val="tx1"/>
                </a:solidFill>
              </a:ln>
              <a:effectLst/>
            </c:spPr>
            <c:extLst>
              <c:ext xmlns:c16="http://schemas.microsoft.com/office/drawing/2014/chart" uri="{C3380CC4-5D6E-409C-BE32-E72D297353CC}">
                <c16:uniqueId val="{00000003-2A31-4BE2-A7DD-24FDC7D8AEE0}"/>
              </c:ext>
            </c:extLst>
          </c:dPt>
          <c:dPt>
            <c:idx val="2"/>
            <c:bubble3D val="0"/>
            <c:spPr>
              <a:solidFill>
                <a:srgbClr val="0000FF"/>
              </a:solidFill>
              <a:ln w="19050">
                <a:solidFill>
                  <a:schemeClr val="tx1"/>
                </a:solidFill>
              </a:ln>
              <a:effectLst/>
            </c:spPr>
            <c:extLst>
              <c:ext xmlns:c16="http://schemas.microsoft.com/office/drawing/2014/chart" uri="{C3380CC4-5D6E-409C-BE32-E72D297353CC}">
                <c16:uniqueId val="{00000005-2A31-4BE2-A7DD-24FDC7D8AEE0}"/>
              </c:ext>
            </c:extLst>
          </c:dPt>
          <c:dPt>
            <c:idx val="3"/>
            <c:bubble3D val="0"/>
            <c:spPr>
              <a:solidFill>
                <a:srgbClr val="00FF00"/>
              </a:solidFill>
              <a:ln w="19050">
                <a:solidFill>
                  <a:schemeClr val="tx1"/>
                </a:solidFill>
              </a:ln>
              <a:effectLst/>
            </c:spPr>
            <c:extLst>
              <c:ext xmlns:c16="http://schemas.microsoft.com/office/drawing/2014/chart" uri="{C3380CC4-5D6E-409C-BE32-E72D297353CC}">
                <c16:uniqueId val="{00000007-2A31-4BE2-A7DD-24FDC7D8AEE0}"/>
              </c:ext>
            </c:extLst>
          </c:dPt>
          <c:dPt>
            <c:idx val="4"/>
            <c:bubble3D val="0"/>
            <c:spPr>
              <a:solidFill>
                <a:srgbClr val="996600"/>
              </a:solidFill>
              <a:ln w="19050">
                <a:solidFill>
                  <a:schemeClr val="tx1"/>
                </a:solidFill>
              </a:ln>
              <a:effectLst/>
            </c:spPr>
            <c:extLst>
              <c:ext xmlns:c16="http://schemas.microsoft.com/office/drawing/2014/chart" uri="{C3380CC4-5D6E-409C-BE32-E72D297353CC}">
                <c16:uniqueId val="{00000009-2A31-4BE2-A7DD-24FDC7D8AEE0}"/>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2A31-4BE2-A7DD-24FDC7D8AEE0}"/>
              </c:ext>
            </c:extLst>
          </c:dPt>
          <c:dLbls>
            <c:dLbl>
              <c:idx val="0"/>
              <c:layout>
                <c:manualLayout>
                  <c:x val="-0.1692759376152361"/>
                  <c:y val="0.1236749049903385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31-4BE2-A7DD-24FDC7D8AEE0}"/>
                </c:ext>
              </c:extLst>
            </c:dLbl>
            <c:dLbl>
              <c:idx val="1"/>
              <c:layout>
                <c:manualLayout>
                  <c:x val="-3.9135918960543158E-2"/>
                  <c:y val="-2.036525391157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31-4BE2-A7DD-24FDC7D8AEE0}"/>
                </c:ext>
              </c:extLst>
            </c:dLbl>
            <c:dLbl>
              <c:idx val="2"/>
              <c:layout>
                <c:manualLayout>
                  <c:x val="-5.5096418732782371E-3"/>
                  <c:y val="3.218813309885158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7961432506887052"/>
                      <c:h val="0.13425565508529161"/>
                    </c:manualLayout>
                  </c15:layout>
                </c:ext>
                <c:ext xmlns:c16="http://schemas.microsoft.com/office/drawing/2014/chart" uri="{C3380CC4-5D6E-409C-BE32-E72D297353CC}">
                  <c16:uniqueId val="{00000005-2A31-4BE2-A7DD-24FDC7D8AEE0}"/>
                </c:ext>
              </c:extLst>
            </c:dLbl>
            <c:dLbl>
              <c:idx val="3"/>
              <c:layout>
                <c:manualLayout>
                  <c:x val="-2.2852215787076201E-2"/>
                  <c:y val="0.1067494803067794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A31-4BE2-A7DD-24FDC7D8AEE0}"/>
                </c:ext>
              </c:extLst>
            </c:dLbl>
            <c:dLbl>
              <c:idx val="4"/>
              <c:layout>
                <c:manualLayout>
                  <c:x val="-6.4357063838094614E-2"/>
                  <c:y val="6.897365402665023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A31-4BE2-A7DD-24FDC7D8AEE0}"/>
                </c:ext>
              </c:extLst>
            </c:dLbl>
            <c:dLbl>
              <c:idx val="5"/>
              <c:layout>
                <c:manualLayout>
                  <c:x val="-9.2237370122123158E-2"/>
                  <c:y val="2.4059172160602361E-2"/>
                </c:manualLayout>
              </c:layout>
              <c:tx>
                <c:rich>
                  <a:bodyPr/>
                  <a:lstStyle/>
                  <a:p>
                    <a:fld id="{31CAE7DB-AED3-4A8B-91E4-96AE29FBD0DE}" type="CATEGORYNAME">
                      <a:rPr lang="en-US" smtClean="0"/>
                      <a:pPr/>
                      <a:t>[CATEGORY NAME]</a:t>
                    </a:fld>
                    <a:r>
                      <a:rPr lang="en-US" dirty="0"/>
                      <a:t> (+4)</a:t>
                    </a:r>
                    <a:r>
                      <a:rPr lang="en-US" baseline="0" dirty="0"/>
                      <a:t>, </a:t>
                    </a:r>
                    <a:fld id="{84978350-7416-4F71-A694-2D38023FFFA0}"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layout>
                    <c:manualLayout>
                      <c:w val="0.27183206438038215"/>
                      <c:h val="0.20167117331740589"/>
                    </c:manualLayout>
                  </c15:layout>
                  <c15:dlblFieldTable/>
                  <c15:showDataLabelsRange val="0"/>
                </c:ext>
                <c:ext xmlns:c16="http://schemas.microsoft.com/office/drawing/2014/chart" uri="{C3380CC4-5D6E-409C-BE32-E72D297353CC}">
                  <c16:uniqueId val="{0000000B-2A31-4BE2-A7DD-24FDC7D8AEE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'Landfill Leachate #1'!$H$6:$H$11</c:f>
              <c:strCache>
                <c:ptCount val="6"/>
                <c:pt idx="0">
                  <c:v>PFHxA-</c:v>
                </c:pt>
                <c:pt idx="1">
                  <c:v>PFPeA-</c:v>
                </c:pt>
                <c:pt idx="2">
                  <c:v>PFBA-</c:v>
                </c:pt>
                <c:pt idx="3">
                  <c:v>5:3 FTCA-</c:v>
                </c:pt>
                <c:pt idx="4">
                  <c:v>PFBS-</c:v>
                </c:pt>
                <c:pt idx="5">
                  <c:v>Other</c:v>
                </c:pt>
              </c:strCache>
            </c:strRef>
          </c:cat>
          <c:val>
            <c:numRef>
              <c:f>'Landfill Leachate #1'!$I$6:$I$11</c:f>
              <c:numCache>
                <c:formatCode>0%</c:formatCode>
                <c:ptCount val="6"/>
                <c:pt idx="0">
                  <c:v>0.36237471087124135</c:v>
                </c:pt>
                <c:pt idx="1">
                  <c:v>0.2390131071703932</c:v>
                </c:pt>
                <c:pt idx="2">
                  <c:v>0.1079414032382421</c:v>
                </c:pt>
                <c:pt idx="3">
                  <c:v>0.1002313030069391</c:v>
                </c:pt>
                <c:pt idx="4" formatCode="0.0%">
                  <c:v>6.7077872012336157E-2</c:v>
                </c:pt>
                <c:pt idx="5">
                  <c:v>0.12336160370084812</c:v>
                </c:pt>
              </c:numCache>
            </c:numRef>
          </c:val>
          <c:extLst>
            <c:ext xmlns:c16="http://schemas.microsoft.com/office/drawing/2014/chart" uri="{C3380CC4-5D6E-409C-BE32-E72D297353CC}">
              <c16:uniqueId val="{0000000C-2A31-4BE2-A7DD-24FDC7D8AEE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lang="en-US" sz="1800" b="1" u="sng" dirty="0">
                <a:solidFill>
                  <a:schemeClr val="tx1"/>
                </a:solidFill>
              </a:rPr>
              <a:t>AFFF Site </a:t>
            </a:r>
            <a:r>
              <a:rPr lang="en-US" sz="1800" b="1" u="sng" baseline="0" dirty="0">
                <a:solidFill>
                  <a:schemeClr val="tx1"/>
                </a:solidFill>
              </a:rPr>
              <a:t>#1 Soil DU-2 (Pre-TOPs)</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solidFill>
              </a:defRPr>
            </a:pPr>
            <a:r>
              <a:rPr lang="en-US" sz="1800" b="1" i="0" u="none" strike="noStrike" kern="1200" spc="0" baseline="0" dirty="0">
                <a:solidFill>
                  <a:srgbClr val="FF0000"/>
                </a:solidFill>
              </a:rPr>
              <a:t>(Total PFAS 144 </a:t>
            </a:r>
            <a:r>
              <a:rPr lang="en-US" sz="1800" b="1" i="0" u="none" strike="noStrike" kern="1200" spc="0" baseline="0" dirty="0">
                <a:solidFill>
                  <a:srgbClr val="FF0000"/>
                </a:solidFill>
                <a:latin typeface="Calibri" panose="020F0502020204030204" pitchFamily="34" charset="0"/>
                <a:cs typeface="Calibri" panose="020F0502020204030204" pitchFamily="34" charset="0"/>
              </a:rPr>
              <a:t>µg/Kg)</a:t>
            </a:r>
            <a:endParaRPr lang="en-US" sz="1800" b="1" i="0" u="none" strike="noStrike" kern="1200" spc="0" baseline="0"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solidFill>
              </a:defRPr>
            </a:pPr>
            <a:endParaRPr lang="en-US" b="1" dirty="0">
              <a:solidFill>
                <a:schemeClr val="tx1"/>
              </a:solidFill>
            </a:endParaRPr>
          </a:p>
        </c:rich>
      </c:tx>
      <c:layout>
        <c:manualLayout>
          <c:xMode val="edge"/>
          <c:yMode val="edge"/>
          <c:x val="0.11805634076882823"/>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3091052781803117"/>
          <c:y val="0.34384878313064737"/>
          <c:w val="0.51604982953331191"/>
          <c:h val="0.57080232757679283"/>
        </c:manualLayout>
      </c:layout>
      <c:pieChart>
        <c:varyColors val="1"/>
        <c:ser>
          <c:idx val="0"/>
          <c:order val="0"/>
          <c:tx>
            <c:strRef>
              <c:f>'AFFF #1 Soil'!$B$5:$B$10</c:f>
              <c:strCache>
                <c:ptCount val="6"/>
                <c:pt idx="0">
                  <c:v>6:2 FTS-</c:v>
                </c:pt>
                <c:pt idx="1">
                  <c:v>PFHxA-</c:v>
                </c:pt>
                <c:pt idx="2">
                  <c:v>PFBA-</c:v>
                </c:pt>
                <c:pt idx="3">
                  <c:v>PFPeA-</c:v>
                </c:pt>
                <c:pt idx="4">
                  <c:v>PFOA-</c:v>
                </c:pt>
                <c:pt idx="5">
                  <c:v>Other</c:v>
                </c:pt>
              </c:strCache>
            </c:strRef>
          </c:tx>
          <c:spPr>
            <a:ln>
              <a:solidFill>
                <a:schemeClr val="tx1"/>
              </a:solidFill>
            </a:ln>
          </c:spPr>
          <c:dPt>
            <c:idx val="0"/>
            <c:bubble3D val="0"/>
            <c:spPr>
              <a:solidFill>
                <a:srgbClr val="FFCCFF"/>
              </a:solidFill>
              <a:ln w="19050">
                <a:solidFill>
                  <a:schemeClr val="tx1"/>
                </a:solidFill>
              </a:ln>
              <a:effectLst/>
            </c:spPr>
            <c:extLst>
              <c:ext xmlns:c16="http://schemas.microsoft.com/office/drawing/2014/chart" uri="{C3380CC4-5D6E-409C-BE32-E72D297353CC}">
                <c16:uniqueId val="{00000001-0C71-4629-AA72-99DAC81E2B1E}"/>
              </c:ext>
            </c:extLst>
          </c:dPt>
          <c:dPt>
            <c:idx val="1"/>
            <c:bubble3D val="0"/>
            <c:spPr>
              <a:solidFill>
                <a:srgbClr val="00FFFF"/>
              </a:solidFill>
              <a:ln w="19050">
                <a:solidFill>
                  <a:schemeClr val="tx1"/>
                </a:solidFill>
              </a:ln>
              <a:effectLst/>
            </c:spPr>
            <c:extLst>
              <c:ext xmlns:c16="http://schemas.microsoft.com/office/drawing/2014/chart" uri="{C3380CC4-5D6E-409C-BE32-E72D297353CC}">
                <c16:uniqueId val="{00000003-0C71-4629-AA72-99DAC81E2B1E}"/>
              </c:ext>
            </c:extLst>
          </c:dPt>
          <c:dPt>
            <c:idx val="2"/>
            <c:bubble3D val="0"/>
            <c:spPr>
              <a:solidFill>
                <a:srgbClr val="0000FF"/>
              </a:solidFill>
              <a:ln w="19050">
                <a:solidFill>
                  <a:schemeClr val="tx1"/>
                </a:solidFill>
              </a:ln>
              <a:effectLst/>
            </c:spPr>
            <c:extLst>
              <c:ext xmlns:c16="http://schemas.microsoft.com/office/drawing/2014/chart" uri="{C3380CC4-5D6E-409C-BE32-E72D297353CC}">
                <c16:uniqueId val="{00000005-0C71-4629-AA72-99DAC81E2B1E}"/>
              </c:ext>
            </c:extLst>
          </c:dPt>
          <c:dPt>
            <c:idx val="3"/>
            <c:bubble3D val="0"/>
            <c:spPr>
              <a:solidFill>
                <a:srgbClr val="0066FF"/>
              </a:solidFill>
              <a:ln w="19050">
                <a:solidFill>
                  <a:schemeClr val="tx1"/>
                </a:solidFill>
              </a:ln>
              <a:effectLst/>
            </c:spPr>
            <c:extLst>
              <c:ext xmlns:c16="http://schemas.microsoft.com/office/drawing/2014/chart" uri="{C3380CC4-5D6E-409C-BE32-E72D297353CC}">
                <c16:uniqueId val="{00000007-0C71-4629-AA72-99DAC81E2B1E}"/>
              </c:ext>
            </c:extLst>
          </c:dPt>
          <c:dPt>
            <c:idx val="4"/>
            <c:bubble3D val="0"/>
            <c:spPr>
              <a:solidFill>
                <a:srgbClr val="CCFFFF"/>
              </a:solidFill>
              <a:ln w="19050">
                <a:solidFill>
                  <a:schemeClr val="tx1"/>
                </a:solidFill>
              </a:ln>
              <a:effectLst/>
            </c:spPr>
            <c:extLst>
              <c:ext xmlns:c16="http://schemas.microsoft.com/office/drawing/2014/chart" uri="{C3380CC4-5D6E-409C-BE32-E72D297353CC}">
                <c16:uniqueId val="{00000009-0C71-4629-AA72-99DAC81E2B1E}"/>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0C71-4629-AA72-99DAC81E2B1E}"/>
              </c:ext>
            </c:extLst>
          </c:dPt>
          <c:dLbls>
            <c:dLbl>
              <c:idx val="0"/>
              <c:layout>
                <c:manualLayout>
                  <c:x val="-0.17995108078149313"/>
                  <c:y val="-0.1871508919054913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71-4629-AA72-99DAC81E2B1E}"/>
                </c:ext>
              </c:extLst>
            </c:dLbl>
            <c:dLbl>
              <c:idx val="1"/>
              <c:layout>
                <c:manualLayout>
                  <c:x val="-0.10664982502187227"/>
                  <c:y val="0.1708173191637758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71-4629-AA72-99DAC81E2B1E}"/>
                </c:ext>
              </c:extLst>
            </c:dLbl>
            <c:dLbl>
              <c:idx val="2"/>
              <c:layout>
                <c:manualLayout>
                  <c:x val="-0.23792999749953506"/>
                  <c:y val="8.20328829582763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71-4629-AA72-99DAC81E2B1E}"/>
                </c:ext>
              </c:extLst>
            </c:dLbl>
            <c:dLbl>
              <c:idx val="3"/>
              <c:layout>
                <c:manualLayout>
                  <c:x val="-0.21989880049397331"/>
                  <c:y val="-2.515918337559982E-2"/>
                </c:manualLayout>
              </c:layout>
              <c:showLegendKey val="0"/>
              <c:showVal val="1"/>
              <c:showCatName val="1"/>
              <c:showSerName val="0"/>
              <c:showPercent val="0"/>
              <c:showBubbleSize val="0"/>
              <c:extLst>
                <c:ext xmlns:c15="http://schemas.microsoft.com/office/drawing/2012/chart" uri="{CE6537A1-D6FC-4f65-9D91-7224C49458BB}">
                  <c15:layout>
                    <c:manualLayout>
                      <c:w val="0.20624999999999999"/>
                      <c:h val="0.15034965034965034"/>
                    </c:manualLayout>
                  </c15:layout>
                </c:ext>
                <c:ext xmlns:c16="http://schemas.microsoft.com/office/drawing/2014/chart" uri="{C3380CC4-5D6E-409C-BE32-E72D297353CC}">
                  <c16:uniqueId val="{00000007-0C71-4629-AA72-99DAC81E2B1E}"/>
                </c:ext>
              </c:extLst>
            </c:dLbl>
            <c:dLbl>
              <c:idx val="5"/>
              <c:layout>
                <c:manualLayout>
                  <c:x val="0.32034142607174104"/>
                  <c:y val="1.85467026411908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C71-4629-AA72-99DAC81E2B1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'AFFF #1 Soil'!$B$5:$B$10</c:f>
              <c:strCache>
                <c:ptCount val="6"/>
                <c:pt idx="0">
                  <c:v>6:2 FTS-</c:v>
                </c:pt>
                <c:pt idx="1">
                  <c:v>PFHxA-</c:v>
                </c:pt>
                <c:pt idx="2">
                  <c:v>PFBA-</c:v>
                </c:pt>
                <c:pt idx="3">
                  <c:v>PFPeA-</c:v>
                </c:pt>
                <c:pt idx="4">
                  <c:v>PFOA-</c:v>
                </c:pt>
                <c:pt idx="5">
                  <c:v>Other</c:v>
                </c:pt>
              </c:strCache>
            </c:strRef>
          </c:cat>
          <c:val>
            <c:numRef>
              <c:f>'AFFF #1 Soil'!$C$5:$C$10</c:f>
              <c:numCache>
                <c:formatCode>0%</c:formatCode>
                <c:ptCount val="6"/>
                <c:pt idx="0">
                  <c:v>0.83513118519034035</c:v>
                </c:pt>
                <c:pt idx="1">
                  <c:v>9.8823856914190267E-2</c:v>
                </c:pt>
                <c:pt idx="2" formatCode="0.0%">
                  <c:v>3.8972788642215879E-2</c:v>
                </c:pt>
                <c:pt idx="3" formatCode="0.0%">
                  <c:v>1.2526967777855105E-2</c:v>
                </c:pt>
                <c:pt idx="4" formatCode="0.00%">
                  <c:v>9.0472545062286868E-3</c:v>
                </c:pt>
                <c:pt idx="5" formatCode="0.00%">
                  <c:v>5.4979469691697411E-3</c:v>
                </c:pt>
              </c:numCache>
            </c:numRef>
          </c:val>
          <c:extLst>
            <c:ext xmlns:c16="http://schemas.microsoft.com/office/drawing/2014/chart" uri="{C3380CC4-5D6E-409C-BE32-E72D297353CC}">
              <c16:uniqueId val="{0000000C-0C71-4629-AA72-99DAC81E2B1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u="sng" strike="noStrike" kern="1200" spc="0" baseline="0" dirty="0">
                <a:solidFill>
                  <a:schemeClr val="tx1"/>
                </a:solidFill>
              </a:rPr>
              <a:t>AFFF Site #1 Soil DU-2 (Post-TOPs)</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800" b="1" i="0" u="none" strike="noStrike" kern="1200" spc="0" baseline="0" dirty="0">
                <a:solidFill>
                  <a:srgbClr val="FF0000"/>
                </a:solidFill>
              </a:rPr>
              <a:t>(Total PFAS 23,839 </a:t>
            </a:r>
            <a:r>
              <a:rPr lang="en-US" sz="1800" b="1" i="0" u="none" strike="noStrike" kern="1200" spc="0" baseline="0" dirty="0">
                <a:solidFill>
                  <a:srgbClr val="FF0000"/>
                </a:solidFill>
                <a:latin typeface="Calibri" panose="020F0502020204030204" pitchFamily="34" charset="0"/>
                <a:cs typeface="Calibri" panose="020F0502020204030204" pitchFamily="34" charset="0"/>
              </a:rPr>
              <a:t>µg/Kg)</a:t>
            </a:r>
            <a:endParaRPr lang="en-US" sz="1800" b="1" i="0" u="none" strike="noStrike" kern="1200" spc="0" baseline="0" dirty="0">
              <a:solidFill>
                <a:srgbClr val="FF0000"/>
              </a:solidFill>
            </a:endParaRPr>
          </a:p>
        </c:rich>
      </c:tx>
      <c:layout>
        <c:manualLayout>
          <c:xMode val="edge"/>
          <c:yMode val="edge"/>
          <c:x val="0.10983183257169032"/>
          <c:y val="1.0605614709202295E-3"/>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pieChart>
        <c:varyColors val="1"/>
        <c:ser>
          <c:idx val="0"/>
          <c:order val="0"/>
          <c:tx>
            <c:strRef>
              <c:f>'AFFF #1 Soil'!$E$5:$E$10</c:f>
              <c:strCache>
                <c:ptCount val="6"/>
                <c:pt idx="0">
                  <c:v>PFPeA-</c:v>
                </c:pt>
                <c:pt idx="1">
                  <c:v>PFBA-</c:v>
                </c:pt>
                <c:pt idx="2">
                  <c:v>PFHxA-</c:v>
                </c:pt>
                <c:pt idx="3">
                  <c:v>PFHpA-</c:v>
                </c:pt>
                <c:pt idx="4">
                  <c:v>6:2 FTS-</c:v>
                </c:pt>
                <c:pt idx="5">
                  <c:v>Other</c:v>
                </c:pt>
              </c:strCache>
            </c:strRef>
          </c:tx>
          <c:spPr>
            <a:ln>
              <a:solidFill>
                <a:schemeClr val="tx1"/>
              </a:solidFill>
            </a:ln>
          </c:spPr>
          <c:dPt>
            <c:idx val="0"/>
            <c:bubble3D val="0"/>
            <c:spPr>
              <a:solidFill>
                <a:srgbClr val="0066FF"/>
              </a:solidFill>
              <a:ln w="19050">
                <a:solidFill>
                  <a:schemeClr val="tx1"/>
                </a:solidFill>
              </a:ln>
              <a:effectLst/>
            </c:spPr>
            <c:extLst>
              <c:ext xmlns:c16="http://schemas.microsoft.com/office/drawing/2014/chart" uri="{C3380CC4-5D6E-409C-BE32-E72D297353CC}">
                <c16:uniqueId val="{00000001-7E64-424D-AE55-9A7AC36F42F3}"/>
              </c:ext>
            </c:extLst>
          </c:dPt>
          <c:dPt>
            <c:idx val="1"/>
            <c:bubble3D val="0"/>
            <c:spPr>
              <a:solidFill>
                <a:srgbClr val="0000FF"/>
              </a:solidFill>
              <a:ln w="19050">
                <a:solidFill>
                  <a:schemeClr val="tx1"/>
                </a:solidFill>
              </a:ln>
              <a:effectLst/>
            </c:spPr>
            <c:extLst>
              <c:ext xmlns:c16="http://schemas.microsoft.com/office/drawing/2014/chart" uri="{C3380CC4-5D6E-409C-BE32-E72D297353CC}">
                <c16:uniqueId val="{00000003-7E64-424D-AE55-9A7AC36F42F3}"/>
              </c:ext>
            </c:extLst>
          </c:dPt>
          <c:dPt>
            <c:idx val="2"/>
            <c:bubble3D val="0"/>
            <c:spPr>
              <a:solidFill>
                <a:srgbClr val="00FFFF"/>
              </a:solidFill>
              <a:ln w="19050">
                <a:solidFill>
                  <a:schemeClr val="tx1"/>
                </a:solidFill>
              </a:ln>
              <a:effectLst/>
            </c:spPr>
            <c:extLst>
              <c:ext xmlns:c16="http://schemas.microsoft.com/office/drawing/2014/chart" uri="{C3380CC4-5D6E-409C-BE32-E72D297353CC}">
                <c16:uniqueId val="{00000005-7E64-424D-AE55-9A7AC36F42F3}"/>
              </c:ext>
            </c:extLst>
          </c:dPt>
          <c:dPt>
            <c:idx val="3"/>
            <c:bubble3D val="0"/>
            <c:spPr>
              <a:solidFill>
                <a:srgbClr val="99FFCC"/>
              </a:solidFill>
              <a:ln w="19050">
                <a:solidFill>
                  <a:schemeClr val="tx1"/>
                </a:solidFill>
              </a:ln>
              <a:effectLst/>
            </c:spPr>
            <c:extLst>
              <c:ext xmlns:c16="http://schemas.microsoft.com/office/drawing/2014/chart" uri="{C3380CC4-5D6E-409C-BE32-E72D297353CC}">
                <c16:uniqueId val="{00000007-7E64-424D-AE55-9A7AC36F42F3}"/>
              </c:ext>
            </c:extLst>
          </c:dPt>
          <c:dPt>
            <c:idx val="4"/>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9-7E64-424D-AE55-9A7AC36F42F3}"/>
              </c:ext>
            </c:extLst>
          </c:dPt>
          <c:dPt>
            <c:idx val="5"/>
            <c:bubble3D val="0"/>
            <c:spPr>
              <a:solidFill>
                <a:schemeClr val="accent6"/>
              </a:solidFill>
              <a:ln w="19050">
                <a:solidFill>
                  <a:schemeClr val="tx1"/>
                </a:solidFill>
              </a:ln>
              <a:effectLst/>
            </c:spPr>
            <c:extLst>
              <c:ext xmlns:c16="http://schemas.microsoft.com/office/drawing/2014/chart" uri="{C3380CC4-5D6E-409C-BE32-E72D297353CC}">
                <c16:uniqueId val="{0000000B-7E64-424D-AE55-9A7AC36F42F3}"/>
              </c:ext>
            </c:extLst>
          </c:dPt>
          <c:dLbls>
            <c:dLbl>
              <c:idx val="1"/>
              <c:layout>
                <c:manualLayout>
                  <c:x val="0.15504938819395525"/>
                  <c:y val="-0.1795524488763627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64-424D-AE55-9A7AC36F42F3}"/>
                </c:ext>
              </c:extLst>
            </c:dLbl>
            <c:dLbl>
              <c:idx val="2"/>
              <c:layout>
                <c:manualLayout>
                  <c:x val="0.21020103309170454"/>
                  <c:y val="0.1882252028644414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E64-424D-AE55-9A7AC36F42F3}"/>
                </c:ext>
              </c:extLst>
            </c:dLbl>
            <c:dLbl>
              <c:idx val="3"/>
              <c:layout>
                <c:manualLayout>
                  <c:x val="-0.27688902815467908"/>
                  <c:y val="8.1257512642921997E-2"/>
                </c:manualLayout>
              </c:layout>
              <c:showLegendKey val="0"/>
              <c:showVal val="1"/>
              <c:showCatName val="1"/>
              <c:showSerName val="0"/>
              <c:showPercent val="0"/>
              <c:showBubbleSize val="0"/>
              <c:extLst>
                <c:ext xmlns:c15="http://schemas.microsoft.com/office/drawing/2012/chart" uri="{CE6537A1-D6FC-4f65-9D91-7224C49458BB}">
                  <c15:layout>
                    <c:manualLayout>
                      <c:w val="0.2470693350831146"/>
                      <c:h val="0.15603864734299513"/>
                    </c:manualLayout>
                  </c15:layout>
                </c:ext>
                <c:ext xmlns:c16="http://schemas.microsoft.com/office/drawing/2014/chart" uri="{C3380CC4-5D6E-409C-BE32-E72D297353CC}">
                  <c16:uniqueId val="{00000007-7E64-424D-AE55-9A7AC36F42F3}"/>
                </c:ext>
              </c:extLst>
            </c:dLbl>
            <c:dLbl>
              <c:idx val="4"/>
              <c:layout>
                <c:manualLayout>
                  <c:x val="0.24088653572227323"/>
                  <c:y val="-1.3712738216553435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5294278049731442"/>
                      <c:h val="8.1271658754539317E-2"/>
                    </c:manualLayout>
                  </c15:layout>
                </c:ext>
                <c:ext xmlns:c16="http://schemas.microsoft.com/office/drawing/2014/chart" uri="{C3380CC4-5D6E-409C-BE32-E72D297353CC}">
                  <c16:uniqueId val="{00000009-7E64-424D-AE55-9A7AC36F42F3}"/>
                </c:ext>
              </c:extLst>
            </c:dLbl>
            <c:dLbl>
              <c:idx val="5"/>
              <c:layout>
                <c:manualLayout>
                  <c:x val="0.27871338342915164"/>
                  <c:y val="6.5661622894807398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7841450681771152"/>
                      <c:h val="9.7584901788967504E-2"/>
                    </c:manualLayout>
                  </c15:layout>
                </c:ext>
                <c:ext xmlns:c16="http://schemas.microsoft.com/office/drawing/2014/chart" uri="{C3380CC4-5D6E-409C-BE32-E72D297353CC}">
                  <c16:uniqueId val="{0000000B-7E64-424D-AE55-9A7AC36F42F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'AFFF #1 Soil'!$E$5:$E$10</c:f>
              <c:strCache>
                <c:ptCount val="6"/>
                <c:pt idx="0">
                  <c:v>PFPeA-</c:v>
                </c:pt>
                <c:pt idx="1">
                  <c:v>PFBA-</c:v>
                </c:pt>
                <c:pt idx="2">
                  <c:v>PFHxA-</c:v>
                </c:pt>
                <c:pt idx="3">
                  <c:v>PFHpA-</c:v>
                </c:pt>
                <c:pt idx="4">
                  <c:v>6:2 FTS-</c:v>
                </c:pt>
                <c:pt idx="5">
                  <c:v>Other</c:v>
                </c:pt>
              </c:strCache>
            </c:strRef>
          </c:cat>
          <c:val>
            <c:numRef>
              <c:f>'AFFF #1 Soil'!$F$5:$F$10</c:f>
              <c:numCache>
                <c:formatCode>0%</c:formatCode>
                <c:ptCount val="6"/>
                <c:pt idx="0">
                  <c:v>0.49498022931511182</c:v>
                </c:pt>
                <c:pt idx="1">
                  <c:v>0.26888332795846326</c:v>
                </c:pt>
                <c:pt idx="2">
                  <c:v>0.20889843576180142</c:v>
                </c:pt>
                <c:pt idx="3" formatCode="0.0%">
                  <c:v>2.6972227749967534E-2</c:v>
                </c:pt>
                <c:pt idx="4" formatCode="0.00%">
                  <c:v>9.9415520633628395E-5</c:v>
                </c:pt>
                <c:pt idx="5" formatCode="0.00%">
                  <c:v>1.663636940223503E-4</c:v>
                </c:pt>
              </c:numCache>
            </c:numRef>
          </c:val>
          <c:extLst>
            <c:ext xmlns:c16="http://schemas.microsoft.com/office/drawing/2014/chart" uri="{C3380CC4-5D6E-409C-BE32-E72D297353CC}">
              <c16:uniqueId val="{0000000C-7E64-424D-AE55-9A7AC36F42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chemeClr val="tx1"/>
                </a:solidFill>
              </a:rPr>
              <a:t>Example PFAS Group Relative Makeup</a:t>
            </a:r>
          </a:p>
        </c:rich>
      </c:tx>
      <c:layout>
        <c:manualLayout>
          <c:xMode val="edge"/>
          <c:yMode val="edge"/>
          <c:x val="0.28852122152950277"/>
          <c:y val="1.004016262691763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31714785651793"/>
          <c:y val="0.12151515151515153"/>
          <c:w val="0.85334951881014875"/>
          <c:h val="0.64675548132241045"/>
        </c:manualLayout>
      </c:layout>
      <c:barChart>
        <c:barDir val="col"/>
        <c:grouping val="clustered"/>
        <c:varyColors val="0"/>
        <c:ser>
          <c:idx val="0"/>
          <c:order val="0"/>
          <c:tx>
            <c:strRef>
              <c:f>'Liquids % Makeup EXAMPLES'!$E$3</c:f>
              <c:strCache>
                <c:ptCount val="1"/>
                <c:pt idx="0">
                  <c:v>Pre-TOPs
Primary
PFASs</c:v>
                </c:pt>
              </c:strCache>
            </c:strRef>
          </c:tx>
          <c:spPr>
            <a:solidFill>
              <a:schemeClr val="accent1"/>
            </a:solidFill>
            <a:ln>
              <a:noFill/>
            </a:ln>
            <a:effectLst/>
          </c:spPr>
          <c:invertIfNegative val="0"/>
          <c:cat>
            <c:strRef>
              <c:f>'Liquids % Makeup EXAMPLES'!$D$4:$D$6</c:f>
              <c:strCache>
                <c:ptCount val="3"/>
                <c:pt idx="0">
                  <c:v>WWTP Effluent</c:v>
                </c:pt>
                <c:pt idx="1">
                  <c:v>Landfill Leachate</c:v>
                </c:pt>
                <c:pt idx="2">
                  <c:v>AFFF Groundwater</c:v>
                </c:pt>
              </c:strCache>
            </c:strRef>
          </c:cat>
          <c:val>
            <c:numRef>
              <c:f>'Liquids % Makeup EXAMPLES'!$E$4:$E$6</c:f>
              <c:numCache>
                <c:formatCode>0%</c:formatCode>
                <c:ptCount val="3"/>
                <c:pt idx="0" formatCode="0.0%">
                  <c:v>1.6889467544109794E-2</c:v>
                </c:pt>
                <c:pt idx="1">
                  <c:v>0.25773620560690153</c:v>
                </c:pt>
                <c:pt idx="2">
                  <c:v>0.30209331742962731</c:v>
                </c:pt>
              </c:numCache>
            </c:numRef>
          </c:val>
          <c:extLst>
            <c:ext xmlns:c16="http://schemas.microsoft.com/office/drawing/2014/chart" uri="{C3380CC4-5D6E-409C-BE32-E72D297353CC}">
              <c16:uniqueId val="{00000000-85CB-43AA-9B97-3FFD1DA9BF46}"/>
            </c:ext>
          </c:extLst>
        </c:ser>
        <c:ser>
          <c:idx val="1"/>
          <c:order val="1"/>
          <c:tx>
            <c:strRef>
              <c:f>'Liquids % Makeup EXAMPLES'!$F$3</c:f>
              <c:strCache>
                <c:ptCount val="1"/>
                <c:pt idx="0">
                  <c:v>Post-TOPs
Precursor PFASs</c:v>
                </c:pt>
              </c:strCache>
            </c:strRef>
          </c:tx>
          <c:spPr>
            <a:solidFill>
              <a:schemeClr val="accent2"/>
            </a:solidFill>
            <a:ln>
              <a:noFill/>
            </a:ln>
            <a:effectLst/>
          </c:spPr>
          <c:invertIfNegative val="0"/>
          <c:cat>
            <c:strRef>
              <c:f>'Liquids % Makeup EXAMPLES'!$D$4:$D$6</c:f>
              <c:strCache>
                <c:ptCount val="3"/>
                <c:pt idx="0">
                  <c:v>WWTP Effluent</c:v>
                </c:pt>
                <c:pt idx="1">
                  <c:v>Landfill Leachate</c:v>
                </c:pt>
                <c:pt idx="2">
                  <c:v>AFFF Groundwater</c:v>
                </c:pt>
              </c:strCache>
            </c:strRef>
          </c:cat>
          <c:val>
            <c:numRef>
              <c:f>'Liquids % Makeup EXAMPLES'!$F$4:$F$6</c:f>
              <c:numCache>
                <c:formatCode>0.0%</c:formatCode>
                <c:ptCount val="3"/>
                <c:pt idx="0">
                  <c:v>5.2222770882851387E-3</c:v>
                </c:pt>
                <c:pt idx="1">
                  <c:v>3.795340701813215E-2</c:v>
                </c:pt>
                <c:pt idx="2" formatCode="0%">
                  <c:v>0.14788766585245891</c:v>
                </c:pt>
              </c:numCache>
            </c:numRef>
          </c:val>
          <c:extLst>
            <c:ext xmlns:c16="http://schemas.microsoft.com/office/drawing/2014/chart" uri="{C3380CC4-5D6E-409C-BE32-E72D297353CC}">
              <c16:uniqueId val="{00000001-85CB-43AA-9B97-3FFD1DA9BF46}"/>
            </c:ext>
          </c:extLst>
        </c:ser>
        <c:ser>
          <c:idx val="2"/>
          <c:order val="2"/>
          <c:tx>
            <c:strRef>
              <c:f>'Liquids % Makeup EXAMPLES'!$G$3</c:f>
              <c:strCache>
                <c:ptCount val="1"/>
                <c:pt idx="0">
                  <c:v>Excess Fluorine PFAS</c:v>
                </c:pt>
              </c:strCache>
            </c:strRef>
          </c:tx>
          <c:spPr>
            <a:solidFill>
              <a:srgbClr val="008000"/>
            </a:solidFill>
            <a:ln>
              <a:noFill/>
            </a:ln>
            <a:effectLst/>
          </c:spPr>
          <c:invertIfNegative val="0"/>
          <c:cat>
            <c:strRef>
              <c:f>'Liquids % Makeup EXAMPLES'!$D$4:$D$6</c:f>
              <c:strCache>
                <c:ptCount val="3"/>
                <c:pt idx="0">
                  <c:v>WWTP Effluent</c:v>
                </c:pt>
                <c:pt idx="1">
                  <c:v>Landfill Leachate</c:v>
                </c:pt>
                <c:pt idx="2">
                  <c:v>AFFF Groundwater</c:v>
                </c:pt>
              </c:strCache>
            </c:strRef>
          </c:cat>
          <c:val>
            <c:numRef>
              <c:f>'Liquids % Makeup EXAMPLES'!$G$4:$G$6</c:f>
              <c:numCache>
                <c:formatCode>0%</c:formatCode>
                <c:ptCount val="3"/>
                <c:pt idx="0">
                  <c:v>0.97788825536760515</c:v>
                </c:pt>
                <c:pt idx="1">
                  <c:v>0.70431038737496643</c:v>
                </c:pt>
                <c:pt idx="2">
                  <c:v>0.55001901671791376</c:v>
                </c:pt>
              </c:numCache>
            </c:numRef>
          </c:val>
          <c:extLst>
            <c:ext xmlns:c16="http://schemas.microsoft.com/office/drawing/2014/chart" uri="{C3380CC4-5D6E-409C-BE32-E72D297353CC}">
              <c16:uniqueId val="{00000002-85CB-43AA-9B97-3FFD1DA9BF46}"/>
            </c:ext>
          </c:extLst>
        </c:ser>
        <c:dLbls>
          <c:showLegendKey val="0"/>
          <c:showVal val="0"/>
          <c:showCatName val="0"/>
          <c:showSerName val="0"/>
          <c:showPercent val="0"/>
          <c:showBubbleSize val="0"/>
        </c:dLbls>
        <c:gapWidth val="219"/>
        <c:overlap val="-27"/>
        <c:axId val="822722592"/>
        <c:axId val="822718752"/>
      </c:barChart>
      <c:catAx>
        <c:axId val="82272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822718752"/>
        <c:crosses val="autoZero"/>
        <c:auto val="1"/>
        <c:lblAlgn val="ctr"/>
        <c:lblOffset val="100"/>
        <c:noMultiLvlLbl val="0"/>
      </c:catAx>
      <c:valAx>
        <c:axId val="82271875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822722592"/>
        <c:crosses val="autoZero"/>
        <c:crossBetween val="between"/>
      </c:valAx>
      <c:spPr>
        <a:noFill/>
        <a:ln>
          <a:noFill/>
        </a:ln>
        <a:effectLst/>
      </c:spPr>
    </c:plotArea>
    <c:legend>
      <c:legendPos val="b"/>
      <c:layout>
        <c:manualLayout>
          <c:xMode val="edge"/>
          <c:yMode val="edge"/>
          <c:x val="6.4744258664560794E-2"/>
          <c:y val="0.84835777131316037"/>
          <c:w val="0.93355494693598084"/>
          <c:h val="0.15071729047567684"/>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spc="0" baseline="0">
                <a:solidFill>
                  <a:schemeClr val="tx1"/>
                </a:solidFill>
                <a:latin typeface="+mn-lt"/>
                <a:ea typeface="+mn-ea"/>
                <a:cs typeface="+mn-cs"/>
              </a:defRPr>
            </a:pPr>
            <a:r>
              <a:rPr lang="en-US" sz="2000" b="1" i="0" u="none" strike="noStrike" baseline="0" dirty="0">
                <a:solidFill>
                  <a:schemeClr val="tx1"/>
                </a:solidFill>
                <a:effectLst/>
              </a:rPr>
              <a:t>Example </a:t>
            </a:r>
            <a:r>
              <a:rPr lang="en-US" sz="2000" b="1" i="0" u="none" strike="noStrike" kern="1200" spc="0" baseline="0" dirty="0">
                <a:solidFill>
                  <a:schemeClr val="tx1"/>
                </a:solidFill>
              </a:rPr>
              <a:t>PFAS Group Relative Risk </a:t>
            </a:r>
          </a:p>
        </c:rich>
      </c:tx>
      <c:layout>
        <c:manualLayout>
          <c:xMode val="edge"/>
          <c:yMode val="edge"/>
          <c:x val="0.27462086527957286"/>
          <c:y val="1.481240505818749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'Liquids % Risk EXAMPLES'!$E$3</c:f>
              <c:strCache>
                <c:ptCount val="1"/>
                <c:pt idx="0">
                  <c:v>Pre-TOPs
Primary
PFASs</c:v>
                </c:pt>
              </c:strCache>
            </c:strRef>
          </c:tx>
          <c:spPr>
            <a:solidFill>
              <a:schemeClr val="accent1"/>
            </a:solidFill>
            <a:ln>
              <a:noFill/>
            </a:ln>
            <a:effectLst/>
          </c:spPr>
          <c:invertIfNegative val="0"/>
          <c:cat>
            <c:strRef>
              <c:f>'Liquids % Risk EXAMPLES'!$D$4:$D$6</c:f>
              <c:strCache>
                <c:ptCount val="3"/>
                <c:pt idx="0">
                  <c:v>WWTP Effluent</c:v>
                </c:pt>
                <c:pt idx="1">
                  <c:v>Landfill Leachate</c:v>
                </c:pt>
                <c:pt idx="2">
                  <c:v>AFFF Groundwater</c:v>
                </c:pt>
              </c:strCache>
            </c:strRef>
          </c:cat>
          <c:val>
            <c:numRef>
              <c:f>'Liquids % Risk EXAMPLES'!$E$4:$E$6</c:f>
              <c:numCache>
                <c:formatCode>0%</c:formatCode>
                <c:ptCount val="3"/>
                <c:pt idx="0">
                  <c:v>0.35238825704753907</c:v>
                </c:pt>
                <c:pt idx="1">
                  <c:v>0.67085846583129338</c:v>
                </c:pt>
                <c:pt idx="2">
                  <c:v>0.90611936914701985</c:v>
                </c:pt>
              </c:numCache>
            </c:numRef>
          </c:val>
          <c:extLst>
            <c:ext xmlns:c16="http://schemas.microsoft.com/office/drawing/2014/chart" uri="{C3380CC4-5D6E-409C-BE32-E72D297353CC}">
              <c16:uniqueId val="{00000000-671A-447C-AA1B-9962C2B56803}"/>
            </c:ext>
          </c:extLst>
        </c:ser>
        <c:ser>
          <c:idx val="1"/>
          <c:order val="1"/>
          <c:tx>
            <c:strRef>
              <c:f>'Liquids % Risk EXAMPLES'!$F$3</c:f>
              <c:strCache>
                <c:ptCount val="1"/>
                <c:pt idx="0">
                  <c:v>Post-TOPs
Precursor PFASs</c:v>
                </c:pt>
              </c:strCache>
            </c:strRef>
          </c:tx>
          <c:spPr>
            <a:solidFill>
              <a:schemeClr val="accent2"/>
            </a:solidFill>
            <a:ln>
              <a:noFill/>
            </a:ln>
            <a:effectLst/>
          </c:spPr>
          <c:invertIfNegative val="0"/>
          <c:cat>
            <c:strRef>
              <c:f>'Liquids % Risk EXAMPLES'!$D$4:$D$6</c:f>
              <c:strCache>
                <c:ptCount val="3"/>
                <c:pt idx="0">
                  <c:v>WWTP Effluent</c:v>
                </c:pt>
                <c:pt idx="1">
                  <c:v>Landfill Leachate</c:v>
                </c:pt>
                <c:pt idx="2">
                  <c:v>AFFF Groundwater</c:v>
                </c:pt>
              </c:strCache>
            </c:strRef>
          </c:cat>
          <c:val>
            <c:numRef>
              <c:f>'Liquids % Risk EXAMPLES'!$F$4:$F$6</c:f>
              <c:numCache>
                <c:formatCode>0.0%</c:formatCode>
                <c:ptCount val="3"/>
                <c:pt idx="0">
                  <c:v>7.2452468444684547E-3</c:v>
                </c:pt>
                <c:pt idx="1">
                  <c:v>1.7825729999482332E-2</c:v>
                </c:pt>
                <c:pt idx="2">
                  <c:v>5.2042761873965004E-2</c:v>
                </c:pt>
              </c:numCache>
            </c:numRef>
          </c:val>
          <c:extLst>
            <c:ext xmlns:c16="http://schemas.microsoft.com/office/drawing/2014/chart" uri="{C3380CC4-5D6E-409C-BE32-E72D297353CC}">
              <c16:uniqueId val="{00000001-671A-447C-AA1B-9962C2B56803}"/>
            </c:ext>
          </c:extLst>
        </c:ser>
        <c:ser>
          <c:idx val="2"/>
          <c:order val="2"/>
          <c:tx>
            <c:strRef>
              <c:f>'Liquids % Risk EXAMPLES'!$G$3</c:f>
              <c:strCache>
                <c:ptCount val="1"/>
                <c:pt idx="0">
                  <c:v>Excess Fluorine PFAS</c:v>
                </c:pt>
              </c:strCache>
            </c:strRef>
          </c:tx>
          <c:spPr>
            <a:solidFill>
              <a:srgbClr val="008000"/>
            </a:solidFill>
            <a:ln>
              <a:noFill/>
            </a:ln>
            <a:effectLst/>
          </c:spPr>
          <c:invertIfNegative val="0"/>
          <c:cat>
            <c:strRef>
              <c:f>'Liquids % Risk EXAMPLES'!$D$4:$D$6</c:f>
              <c:strCache>
                <c:ptCount val="3"/>
                <c:pt idx="0">
                  <c:v>WWTP Effluent</c:v>
                </c:pt>
                <c:pt idx="1">
                  <c:v>Landfill Leachate</c:v>
                </c:pt>
                <c:pt idx="2">
                  <c:v>AFFF Groundwater</c:v>
                </c:pt>
              </c:strCache>
            </c:strRef>
          </c:cat>
          <c:val>
            <c:numRef>
              <c:f>'Liquids % Risk EXAMPLES'!$G$4:$G$6</c:f>
              <c:numCache>
                <c:formatCode>0%</c:formatCode>
                <c:ptCount val="3"/>
                <c:pt idx="0">
                  <c:v>0.64036649610799246</c:v>
                </c:pt>
                <c:pt idx="1">
                  <c:v>0.31131580416922416</c:v>
                </c:pt>
                <c:pt idx="2" formatCode="0.0%">
                  <c:v>4.1837868979015147E-2</c:v>
                </c:pt>
              </c:numCache>
            </c:numRef>
          </c:val>
          <c:extLst>
            <c:ext xmlns:c16="http://schemas.microsoft.com/office/drawing/2014/chart" uri="{C3380CC4-5D6E-409C-BE32-E72D297353CC}">
              <c16:uniqueId val="{00000002-671A-447C-AA1B-9962C2B56803}"/>
            </c:ext>
          </c:extLst>
        </c:ser>
        <c:dLbls>
          <c:showLegendKey val="0"/>
          <c:showVal val="0"/>
          <c:showCatName val="0"/>
          <c:showSerName val="0"/>
          <c:showPercent val="0"/>
          <c:showBubbleSize val="0"/>
        </c:dLbls>
        <c:gapWidth val="219"/>
        <c:overlap val="-27"/>
        <c:axId val="672546880"/>
        <c:axId val="672546400"/>
      </c:barChart>
      <c:catAx>
        <c:axId val="67254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672546400"/>
        <c:crosses val="autoZero"/>
        <c:auto val="1"/>
        <c:lblAlgn val="ctr"/>
        <c:lblOffset val="100"/>
        <c:noMultiLvlLbl val="0"/>
      </c:catAx>
      <c:valAx>
        <c:axId val="67254640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672546880"/>
        <c:crosses val="autoZero"/>
        <c:crossBetween val="between"/>
      </c:valAx>
      <c:spPr>
        <a:noFill/>
        <a:ln>
          <a:noFill/>
        </a:ln>
        <a:effectLst/>
      </c:spPr>
    </c:plotArea>
    <c:legend>
      <c:legendPos val="b"/>
      <c:layout>
        <c:manualLayout>
          <c:xMode val="edge"/>
          <c:yMode val="edge"/>
          <c:x val="0.10720799608704884"/>
          <c:y val="0.82112043493676856"/>
          <c:w val="0.83021141045860269"/>
          <c:h val="0.178879565063231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46345288917973"/>
          <c:y val="0.10460313304898629"/>
          <c:w val="0.87239802436820291"/>
          <c:h val="0.69374954187918736"/>
        </c:manualLayout>
      </c:layout>
      <c:barChart>
        <c:barDir val="col"/>
        <c:grouping val="clustered"/>
        <c:varyColors val="0"/>
        <c:ser>
          <c:idx val="0"/>
          <c:order val="0"/>
          <c:spPr>
            <a:solidFill>
              <a:schemeClr val="tx1"/>
            </a:solidFill>
            <a:ln>
              <a:noFill/>
            </a:ln>
            <a:effectLst/>
          </c:spPr>
          <c:invertIfNegative val="0"/>
          <c:cat>
            <c:strRef>
              <c:f>'Liquids TPR TOTAL RISK'!$D$3:$D$16</c:f>
              <c:strCache>
                <c:ptCount val="14"/>
                <c:pt idx="0">
                  <c:v>WWTP #1 EFFL</c:v>
                </c:pt>
                <c:pt idx="1">
                  <c:v>WWTP #2-EFFL
</c:v>
                </c:pt>
                <c:pt idx="2">
                  <c:v>WWTP #6-EFFL
</c:v>
                </c:pt>
                <c:pt idx="3">
                  <c:v>Landfill #1 E-6</c:v>
                </c:pt>
                <c:pt idx="4">
                  <c:v>Landfill #1 4B</c:v>
                </c:pt>
                <c:pt idx="5">
                  <c:v>Landfill #1 ASH</c:v>
                </c:pt>
                <c:pt idx="6">
                  <c:v>AFFF #2 MW-1</c:v>
                </c:pt>
                <c:pt idx="7">
                  <c:v>AFFF #2 MW-2</c:v>
                </c:pt>
                <c:pt idx="8">
                  <c:v>AFFF #2 MW-3</c:v>
                </c:pt>
                <c:pt idx="9">
                  <c:v>AFFF #2 MW-4</c:v>
                </c:pt>
                <c:pt idx="10">
                  <c:v>AFFF #2 MW-5</c:v>
                </c:pt>
                <c:pt idx="11">
                  <c:v>AFFF #2 MW-7</c:v>
                </c:pt>
                <c:pt idx="12">
                  <c:v>AFFF #2 MW-8</c:v>
                </c:pt>
                <c:pt idx="13">
                  <c:v>AFFF #2 MW-9</c:v>
                </c:pt>
              </c:strCache>
            </c:strRef>
          </c:cat>
          <c:val>
            <c:numRef>
              <c:f>'Liquids TPR TOTAL RISK'!$E$3:$E$16</c:f>
              <c:numCache>
                <c:formatCode>#,##0</c:formatCode>
                <c:ptCount val="14"/>
                <c:pt idx="0">
                  <c:v>7.1999999999999993</c:v>
                </c:pt>
                <c:pt idx="1">
                  <c:v>6.8</c:v>
                </c:pt>
                <c:pt idx="2">
                  <c:v>4.5999999999999996</c:v>
                </c:pt>
                <c:pt idx="3">
                  <c:v>622.57729344965935</c:v>
                </c:pt>
                <c:pt idx="4">
                  <c:v>1040.9210396715189</c:v>
                </c:pt>
                <c:pt idx="5">
                  <c:v>84.275020108186681</c:v>
                </c:pt>
                <c:pt idx="6">
                  <c:v>109473.65143033219</c:v>
                </c:pt>
                <c:pt idx="7">
                  <c:v>124456.39543847009</c:v>
                </c:pt>
                <c:pt idx="8">
                  <c:v>52643.916983701514</c:v>
                </c:pt>
                <c:pt idx="9">
                  <c:v>23569.59329689106</c:v>
                </c:pt>
                <c:pt idx="10">
                  <c:v>20316.209040242127</c:v>
                </c:pt>
                <c:pt idx="11">
                  <c:v>18651.490974051641</c:v>
                </c:pt>
                <c:pt idx="12">
                  <c:v>21.730397523144603</c:v>
                </c:pt>
                <c:pt idx="13">
                  <c:v>683.51627461491125</c:v>
                </c:pt>
              </c:numCache>
            </c:numRef>
          </c:val>
          <c:extLst>
            <c:ext xmlns:c16="http://schemas.microsoft.com/office/drawing/2014/chart" uri="{C3380CC4-5D6E-409C-BE32-E72D297353CC}">
              <c16:uniqueId val="{00000000-AC51-4360-B206-DFEB0D3AACEC}"/>
            </c:ext>
          </c:extLst>
        </c:ser>
        <c:dLbls>
          <c:showLegendKey val="0"/>
          <c:showVal val="0"/>
          <c:showCatName val="0"/>
          <c:showSerName val="0"/>
          <c:showPercent val="0"/>
          <c:showBubbleSize val="0"/>
        </c:dLbls>
        <c:gapWidth val="219"/>
        <c:overlap val="-27"/>
        <c:axId val="1875503040"/>
        <c:axId val="1875478560"/>
      </c:barChart>
      <c:catAx>
        <c:axId val="187550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875478560"/>
        <c:crosses val="autoZero"/>
        <c:auto val="1"/>
        <c:lblAlgn val="ctr"/>
        <c:lblOffset val="100"/>
        <c:noMultiLvlLbl val="0"/>
      </c:catAx>
      <c:valAx>
        <c:axId val="1875478560"/>
        <c:scaling>
          <c:logBase val="10"/>
          <c:orientation val="minMax"/>
        </c:scaling>
        <c:delete val="0"/>
        <c:axPos val="l"/>
        <c:majorGridlines>
          <c:spPr>
            <a:ln w="9525" cap="flat" cmpd="sng" algn="ctr">
              <a:noFill/>
              <a:round/>
            </a:ln>
            <a:effectLst/>
          </c:spPr>
        </c:majorGridlines>
        <c:numFmt formatCode="#,##0" sourceLinked="1"/>
        <c:majorTickMark val="in"/>
        <c:minorTickMark val="in"/>
        <c:tickLblPos val="nextTo"/>
        <c:spPr>
          <a:noFill/>
          <a:ln>
            <a:solidFill>
              <a:schemeClr val="accent1"/>
            </a:solid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875503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9830070009216"/>
          <c:y val="2.3609947645307831E-2"/>
          <c:w val="0.85894717780400653"/>
          <c:h val="0.74995613562374464"/>
        </c:manualLayout>
      </c:layout>
      <c:barChart>
        <c:barDir val="col"/>
        <c:grouping val="clustered"/>
        <c:varyColors val="0"/>
        <c:ser>
          <c:idx val="0"/>
          <c:order val="0"/>
          <c:tx>
            <c:strRef>
              <c:f>'Soil TPR TOTAL RISK'!$E$3</c:f>
              <c:strCache>
                <c:ptCount val="1"/>
                <c:pt idx="0">
                  <c:v>Total PFAS Risk</c:v>
                </c:pt>
              </c:strCache>
            </c:strRef>
          </c:tx>
          <c:spPr>
            <a:solidFill>
              <a:schemeClr val="tx1"/>
            </a:solidFill>
            <a:ln>
              <a:noFill/>
            </a:ln>
            <a:effectLst/>
          </c:spPr>
          <c:invertIfNegative val="0"/>
          <c:cat>
            <c:strRef>
              <c:f>'Soil TPR TOTAL RISK'!$D$4:$D$12</c:f>
              <c:strCache>
                <c:ptCount val="9"/>
                <c:pt idx="0">
                  <c:v>WWTP #1 Biosolids</c:v>
                </c:pt>
                <c:pt idx="1">
                  <c:v>WWTP #2 Biosolids</c:v>
                </c:pt>
                <c:pt idx="2">
                  <c:v>WWTP #6 Biosolids</c:v>
                </c:pt>
                <c:pt idx="3">
                  <c:v>WWTP #6 Compost</c:v>
                </c:pt>
                <c:pt idx="4">
                  <c:v>AFFF #1 DU-2</c:v>
                </c:pt>
                <c:pt idx="5">
                  <c:v>AFFF #1 DU-3</c:v>
                </c:pt>
                <c:pt idx="6">
                  <c:v>AFFF #1 DU-4a</c:v>
                </c:pt>
                <c:pt idx="7">
                  <c:v>AFFF #1 DU-4b</c:v>
                </c:pt>
                <c:pt idx="8">
                  <c:v>AFFF #1 DU5F</c:v>
                </c:pt>
              </c:strCache>
            </c:strRef>
          </c:cat>
          <c:val>
            <c:numRef>
              <c:f>'Soil TPR TOTAL RISK'!$E$4:$E$12</c:f>
              <c:numCache>
                <c:formatCode>#,##0</c:formatCode>
                <c:ptCount val="9"/>
                <c:pt idx="0">
                  <c:v>2.5751401285884974</c:v>
                </c:pt>
                <c:pt idx="1">
                  <c:v>2.0639442523041263</c:v>
                </c:pt>
                <c:pt idx="2">
                  <c:v>1.708282927370137</c:v>
                </c:pt>
                <c:pt idx="3">
                  <c:v>0.73506478229529459</c:v>
                </c:pt>
                <c:pt idx="4">
                  <c:v>5.9190006265079953</c:v>
                </c:pt>
                <c:pt idx="5">
                  <c:v>6.0749527404961468</c:v>
                </c:pt>
                <c:pt idx="6">
                  <c:v>0.38905209841984373</c:v>
                </c:pt>
                <c:pt idx="7">
                  <c:v>0.41426821841968298</c:v>
                </c:pt>
                <c:pt idx="8">
                  <c:v>38.113023005512829</c:v>
                </c:pt>
              </c:numCache>
            </c:numRef>
          </c:val>
          <c:extLst>
            <c:ext xmlns:c16="http://schemas.microsoft.com/office/drawing/2014/chart" uri="{C3380CC4-5D6E-409C-BE32-E72D297353CC}">
              <c16:uniqueId val="{00000000-AC67-436E-A023-950FA4F28D16}"/>
            </c:ext>
          </c:extLst>
        </c:ser>
        <c:dLbls>
          <c:showLegendKey val="0"/>
          <c:showVal val="0"/>
          <c:showCatName val="0"/>
          <c:showSerName val="0"/>
          <c:showPercent val="0"/>
          <c:showBubbleSize val="0"/>
        </c:dLbls>
        <c:gapWidth val="219"/>
        <c:overlap val="-27"/>
        <c:axId val="1882652736"/>
        <c:axId val="1882637856"/>
      </c:barChart>
      <c:catAx>
        <c:axId val="1882652736"/>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b="1">
                    <a:solidFill>
                      <a:schemeClr val="tx1"/>
                    </a:solidFill>
                  </a:rPr>
                  <a:t>Study Site</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2040000" spcFirstLastPara="1" vertOverflow="ellipsis" wrap="square" anchor="ctr" anchorCtr="1"/>
          <a:lstStyle/>
          <a:p>
            <a:pPr>
              <a:defRPr sz="1200" b="1" i="0" u="none" strike="noStrike" kern="1200" baseline="0">
                <a:solidFill>
                  <a:schemeClr val="tx1"/>
                </a:solidFill>
                <a:latin typeface="+mn-lt"/>
                <a:ea typeface="+mn-ea"/>
                <a:cs typeface="+mn-cs"/>
              </a:defRPr>
            </a:pPr>
            <a:endParaRPr lang="en-US"/>
          </a:p>
        </c:txPr>
        <c:crossAx val="1882637856"/>
        <c:crossesAt val="0"/>
        <c:auto val="1"/>
        <c:lblAlgn val="ctr"/>
        <c:lblOffset val="100"/>
        <c:noMultiLvlLbl val="0"/>
      </c:catAx>
      <c:valAx>
        <c:axId val="1882637856"/>
        <c:scaling>
          <c:orientation val="minMax"/>
          <c:max val="50"/>
        </c:scaling>
        <c:delete val="0"/>
        <c:axPos val="l"/>
        <c:majorGridlines>
          <c:spPr>
            <a:ln w="6350" cap="flat" cmpd="sng" algn="ctr">
              <a:solidFill>
                <a:schemeClr val="tx1"/>
              </a:solidFill>
              <a:round/>
            </a:ln>
            <a:effectLst/>
          </c:spPr>
        </c:majorGridlines>
        <c:numFmt formatCode="#,##0" sourceLinked="1"/>
        <c:majorTickMark val="none"/>
        <c:minorTickMark val="in"/>
        <c:tickLblPos val="nextTo"/>
        <c:spPr>
          <a:noFill/>
          <a:ln>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882652736"/>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mn-lt"/>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12919693919584"/>
          <c:y val="0.11187416089117891"/>
          <c:w val="0.86350132126191248"/>
          <c:h val="0.84411650156633644"/>
        </c:manualLayout>
      </c:layout>
      <c:barChart>
        <c:barDir val="col"/>
        <c:grouping val="clustered"/>
        <c:varyColors val="0"/>
        <c:ser>
          <c:idx val="0"/>
          <c:order val="0"/>
          <c:tx>
            <c:strRef>
              <c:f>Sheet1!$F$4:$F$27</c:f>
              <c:strCache>
                <c:ptCount val="24"/>
                <c:pt idx="1">
                  <c:v>PFBA-</c:v>
                </c:pt>
                <c:pt idx="2">
                  <c:v>6:2 FTOH</c:v>
                </c:pt>
                <c:pt idx="3">
                  <c:v>PFPrA-</c:v>
                </c:pt>
                <c:pt idx="4">
                  <c:v>PFHxA-</c:v>
                </c:pt>
                <c:pt idx="5">
                  <c:v>6:2 FTTAoS</c:v>
                </c:pt>
                <c:pt idx="6">
                  <c:v>PFPeA-</c:v>
                </c:pt>
                <c:pt idx="7">
                  <c:v>6:2 FTS-</c:v>
                </c:pt>
                <c:pt idx="8">
                  <c:v>PFBS-</c:v>
                </c:pt>
                <c:pt idx="9">
                  <c:v>ADONA-</c:v>
                </c:pt>
                <c:pt idx="10">
                  <c:v>PFTeDA-</c:v>
                </c:pt>
                <c:pt idx="11">
                  <c:v>PFHpA-</c:v>
                </c:pt>
                <c:pt idx="12">
                  <c:v>PFOSA</c:v>
                </c:pt>
                <c:pt idx="13">
                  <c:v>PFHpS-</c:v>
                </c:pt>
                <c:pt idx="14">
                  <c:v>PFDS-</c:v>
                </c:pt>
                <c:pt idx="15">
                  <c:v>PFDoDA-</c:v>
                </c:pt>
                <c:pt idx="16">
                  <c:v>PFTrDA-</c:v>
                </c:pt>
                <c:pt idx="17">
                  <c:v>PFUnDA-</c:v>
                </c:pt>
                <c:pt idx="18">
                  <c:v>PFOA-</c:v>
                </c:pt>
                <c:pt idx="19">
                  <c:v>PFNA-</c:v>
                </c:pt>
                <c:pt idx="20">
                  <c:v>HFPO-DA-</c:v>
                </c:pt>
                <c:pt idx="21">
                  <c:v>PFDA-</c:v>
                </c:pt>
                <c:pt idx="22">
                  <c:v>PFOS-</c:v>
                </c:pt>
                <c:pt idx="23">
                  <c:v>PFHxS-</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720A-40CD-BE07-5260CE04FDB1}"/>
              </c:ext>
            </c:extLst>
          </c:dPt>
          <c:dPt>
            <c:idx val="2"/>
            <c:invertIfNegative val="0"/>
            <c:bubble3D val="0"/>
            <c:spPr>
              <a:solidFill>
                <a:srgbClr val="00B050"/>
              </a:solidFill>
              <a:ln>
                <a:noFill/>
              </a:ln>
              <a:effectLst/>
            </c:spPr>
            <c:extLst>
              <c:ext xmlns:c16="http://schemas.microsoft.com/office/drawing/2014/chart" uri="{C3380CC4-5D6E-409C-BE32-E72D297353CC}">
                <c16:uniqueId val="{00000003-720A-40CD-BE07-5260CE04FDB1}"/>
              </c:ext>
            </c:extLst>
          </c:dPt>
          <c:dPt>
            <c:idx val="3"/>
            <c:invertIfNegative val="0"/>
            <c:bubble3D val="0"/>
            <c:spPr>
              <a:solidFill>
                <a:srgbClr val="00B0F0"/>
              </a:solidFill>
              <a:ln>
                <a:noFill/>
              </a:ln>
              <a:effectLst/>
            </c:spPr>
            <c:extLst>
              <c:ext xmlns:c16="http://schemas.microsoft.com/office/drawing/2014/chart" uri="{C3380CC4-5D6E-409C-BE32-E72D297353CC}">
                <c16:uniqueId val="{00000005-720A-40CD-BE07-5260CE04FDB1}"/>
              </c:ext>
            </c:extLst>
          </c:dPt>
          <c:dPt>
            <c:idx val="4"/>
            <c:invertIfNegative val="0"/>
            <c:bubble3D val="0"/>
            <c:spPr>
              <a:solidFill>
                <a:srgbClr val="00B050"/>
              </a:solidFill>
              <a:ln>
                <a:noFill/>
              </a:ln>
              <a:effectLst/>
            </c:spPr>
            <c:extLst>
              <c:ext xmlns:c16="http://schemas.microsoft.com/office/drawing/2014/chart" uri="{C3380CC4-5D6E-409C-BE32-E72D297353CC}">
                <c16:uniqueId val="{00000007-720A-40CD-BE07-5260CE04FDB1}"/>
              </c:ext>
            </c:extLst>
          </c:dPt>
          <c:dPt>
            <c:idx val="5"/>
            <c:invertIfNegative val="0"/>
            <c:bubble3D val="0"/>
            <c:spPr>
              <a:solidFill>
                <a:srgbClr val="FF0000"/>
              </a:solidFill>
              <a:ln>
                <a:noFill/>
              </a:ln>
              <a:effectLst/>
            </c:spPr>
            <c:extLst>
              <c:ext xmlns:c16="http://schemas.microsoft.com/office/drawing/2014/chart" uri="{C3380CC4-5D6E-409C-BE32-E72D297353CC}">
                <c16:uniqueId val="{00000009-720A-40CD-BE07-5260CE04FDB1}"/>
              </c:ext>
            </c:extLst>
          </c:dPt>
          <c:dPt>
            <c:idx val="6"/>
            <c:invertIfNegative val="0"/>
            <c:bubble3D val="0"/>
            <c:spPr>
              <a:solidFill>
                <a:srgbClr val="00B050"/>
              </a:solidFill>
              <a:ln>
                <a:noFill/>
              </a:ln>
              <a:effectLst/>
            </c:spPr>
            <c:extLst>
              <c:ext xmlns:c16="http://schemas.microsoft.com/office/drawing/2014/chart" uri="{C3380CC4-5D6E-409C-BE32-E72D297353CC}">
                <c16:uniqueId val="{0000000B-720A-40CD-BE07-5260CE04FDB1}"/>
              </c:ext>
            </c:extLst>
          </c:dPt>
          <c:dPt>
            <c:idx val="7"/>
            <c:invertIfNegative val="0"/>
            <c:bubble3D val="0"/>
            <c:spPr>
              <a:solidFill>
                <a:srgbClr val="FF0000"/>
              </a:solidFill>
              <a:ln>
                <a:noFill/>
              </a:ln>
              <a:effectLst/>
            </c:spPr>
            <c:extLst>
              <c:ext xmlns:c16="http://schemas.microsoft.com/office/drawing/2014/chart" uri="{C3380CC4-5D6E-409C-BE32-E72D297353CC}">
                <c16:uniqueId val="{0000000D-720A-40CD-BE07-5260CE04FDB1}"/>
              </c:ext>
            </c:extLst>
          </c:dPt>
          <c:dPt>
            <c:idx val="8"/>
            <c:invertIfNegative val="0"/>
            <c:bubble3D val="0"/>
            <c:spPr>
              <a:solidFill>
                <a:srgbClr val="00B050"/>
              </a:solidFill>
              <a:ln>
                <a:noFill/>
              </a:ln>
              <a:effectLst/>
            </c:spPr>
            <c:extLst>
              <c:ext xmlns:c16="http://schemas.microsoft.com/office/drawing/2014/chart" uri="{C3380CC4-5D6E-409C-BE32-E72D297353CC}">
                <c16:uniqueId val="{0000000F-720A-40CD-BE07-5260CE04FDB1}"/>
              </c:ext>
            </c:extLst>
          </c:dPt>
          <c:dPt>
            <c:idx val="9"/>
            <c:invertIfNegative val="0"/>
            <c:bubble3D val="0"/>
            <c:spPr>
              <a:solidFill>
                <a:srgbClr val="00B050"/>
              </a:solidFill>
              <a:ln>
                <a:noFill/>
              </a:ln>
              <a:effectLst/>
            </c:spPr>
            <c:extLst>
              <c:ext xmlns:c16="http://schemas.microsoft.com/office/drawing/2014/chart" uri="{C3380CC4-5D6E-409C-BE32-E72D297353CC}">
                <c16:uniqueId val="{00000011-720A-40CD-BE07-5260CE04FDB1}"/>
              </c:ext>
            </c:extLst>
          </c:dPt>
          <c:dPt>
            <c:idx val="10"/>
            <c:invertIfNegative val="0"/>
            <c:bubble3D val="0"/>
            <c:spPr>
              <a:solidFill>
                <a:srgbClr val="FF0000"/>
              </a:solidFill>
              <a:ln>
                <a:noFill/>
              </a:ln>
              <a:effectLst/>
            </c:spPr>
            <c:extLst>
              <c:ext xmlns:c16="http://schemas.microsoft.com/office/drawing/2014/chart" uri="{C3380CC4-5D6E-409C-BE32-E72D297353CC}">
                <c16:uniqueId val="{00000013-720A-40CD-BE07-5260CE04FDB1}"/>
              </c:ext>
            </c:extLst>
          </c:dPt>
          <c:dPt>
            <c:idx val="11"/>
            <c:invertIfNegative val="0"/>
            <c:bubble3D val="0"/>
            <c:spPr>
              <a:solidFill>
                <a:srgbClr val="FF0000"/>
              </a:solidFill>
              <a:ln>
                <a:noFill/>
              </a:ln>
              <a:effectLst/>
            </c:spPr>
            <c:extLst>
              <c:ext xmlns:c16="http://schemas.microsoft.com/office/drawing/2014/chart" uri="{C3380CC4-5D6E-409C-BE32-E72D297353CC}">
                <c16:uniqueId val="{00000015-720A-40CD-BE07-5260CE04FDB1}"/>
              </c:ext>
            </c:extLst>
          </c:dPt>
          <c:dPt>
            <c:idx val="12"/>
            <c:invertIfNegative val="0"/>
            <c:bubble3D val="0"/>
            <c:spPr>
              <a:solidFill>
                <a:srgbClr val="FF0000"/>
              </a:solidFill>
              <a:ln>
                <a:noFill/>
              </a:ln>
              <a:effectLst/>
            </c:spPr>
            <c:extLst>
              <c:ext xmlns:c16="http://schemas.microsoft.com/office/drawing/2014/chart" uri="{C3380CC4-5D6E-409C-BE32-E72D297353CC}">
                <c16:uniqueId val="{00000017-720A-40CD-BE07-5260CE04FDB1}"/>
              </c:ext>
            </c:extLst>
          </c:dPt>
          <c:dPt>
            <c:idx val="13"/>
            <c:invertIfNegative val="0"/>
            <c:bubble3D val="0"/>
            <c:spPr>
              <a:solidFill>
                <a:srgbClr val="FF0000"/>
              </a:solidFill>
              <a:ln>
                <a:noFill/>
              </a:ln>
              <a:effectLst/>
            </c:spPr>
            <c:extLst>
              <c:ext xmlns:c16="http://schemas.microsoft.com/office/drawing/2014/chart" uri="{C3380CC4-5D6E-409C-BE32-E72D297353CC}">
                <c16:uniqueId val="{00000019-720A-40CD-BE07-5260CE04FDB1}"/>
              </c:ext>
            </c:extLst>
          </c:dPt>
          <c:dPt>
            <c:idx val="14"/>
            <c:invertIfNegative val="0"/>
            <c:bubble3D val="0"/>
            <c:spPr>
              <a:solidFill>
                <a:srgbClr val="FF0000"/>
              </a:solidFill>
              <a:ln>
                <a:noFill/>
              </a:ln>
              <a:effectLst/>
            </c:spPr>
            <c:extLst>
              <c:ext xmlns:c16="http://schemas.microsoft.com/office/drawing/2014/chart" uri="{C3380CC4-5D6E-409C-BE32-E72D297353CC}">
                <c16:uniqueId val="{0000001B-720A-40CD-BE07-5260CE04FDB1}"/>
              </c:ext>
            </c:extLst>
          </c:dPt>
          <c:dPt>
            <c:idx val="15"/>
            <c:invertIfNegative val="0"/>
            <c:bubble3D val="0"/>
            <c:spPr>
              <a:solidFill>
                <a:srgbClr val="FF0000"/>
              </a:solidFill>
              <a:ln>
                <a:noFill/>
              </a:ln>
              <a:effectLst/>
            </c:spPr>
            <c:extLst>
              <c:ext xmlns:c16="http://schemas.microsoft.com/office/drawing/2014/chart" uri="{C3380CC4-5D6E-409C-BE32-E72D297353CC}">
                <c16:uniqueId val="{0000001D-720A-40CD-BE07-5260CE04FDB1}"/>
              </c:ext>
            </c:extLst>
          </c:dPt>
          <c:dPt>
            <c:idx val="16"/>
            <c:invertIfNegative val="0"/>
            <c:bubble3D val="0"/>
            <c:spPr>
              <a:solidFill>
                <a:srgbClr val="FF0000"/>
              </a:solidFill>
              <a:ln>
                <a:noFill/>
              </a:ln>
              <a:effectLst/>
            </c:spPr>
            <c:extLst>
              <c:ext xmlns:c16="http://schemas.microsoft.com/office/drawing/2014/chart" uri="{C3380CC4-5D6E-409C-BE32-E72D297353CC}">
                <c16:uniqueId val="{0000001F-720A-40CD-BE07-5260CE04FDB1}"/>
              </c:ext>
            </c:extLst>
          </c:dPt>
          <c:dPt>
            <c:idx val="17"/>
            <c:invertIfNegative val="0"/>
            <c:bubble3D val="0"/>
            <c:spPr>
              <a:solidFill>
                <a:srgbClr val="FF0000"/>
              </a:solidFill>
              <a:ln>
                <a:noFill/>
              </a:ln>
              <a:effectLst/>
            </c:spPr>
            <c:extLst>
              <c:ext xmlns:c16="http://schemas.microsoft.com/office/drawing/2014/chart" uri="{C3380CC4-5D6E-409C-BE32-E72D297353CC}">
                <c16:uniqueId val="{00000021-720A-40CD-BE07-5260CE04FDB1}"/>
              </c:ext>
            </c:extLst>
          </c:dPt>
          <c:dPt>
            <c:idx val="18"/>
            <c:invertIfNegative val="0"/>
            <c:bubble3D val="0"/>
            <c:spPr>
              <a:solidFill>
                <a:srgbClr val="FF0000"/>
              </a:solidFill>
              <a:ln>
                <a:noFill/>
              </a:ln>
              <a:effectLst/>
            </c:spPr>
            <c:extLst>
              <c:ext xmlns:c16="http://schemas.microsoft.com/office/drawing/2014/chart" uri="{C3380CC4-5D6E-409C-BE32-E72D297353CC}">
                <c16:uniqueId val="{00000023-720A-40CD-BE07-5260CE04FDB1}"/>
              </c:ext>
            </c:extLst>
          </c:dPt>
          <c:dPt>
            <c:idx val="19"/>
            <c:invertIfNegative val="0"/>
            <c:bubble3D val="0"/>
            <c:spPr>
              <a:solidFill>
                <a:srgbClr val="FF0000"/>
              </a:solidFill>
              <a:ln>
                <a:noFill/>
              </a:ln>
              <a:effectLst/>
            </c:spPr>
            <c:extLst>
              <c:ext xmlns:c16="http://schemas.microsoft.com/office/drawing/2014/chart" uri="{C3380CC4-5D6E-409C-BE32-E72D297353CC}">
                <c16:uniqueId val="{00000025-720A-40CD-BE07-5260CE04FDB1}"/>
              </c:ext>
            </c:extLst>
          </c:dPt>
          <c:dPt>
            <c:idx val="20"/>
            <c:invertIfNegative val="0"/>
            <c:bubble3D val="0"/>
            <c:spPr>
              <a:solidFill>
                <a:srgbClr val="FF0000"/>
              </a:solidFill>
              <a:ln>
                <a:noFill/>
              </a:ln>
              <a:effectLst/>
            </c:spPr>
            <c:extLst>
              <c:ext xmlns:c16="http://schemas.microsoft.com/office/drawing/2014/chart" uri="{C3380CC4-5D6E-409C-BE32-E72D297353CC}">
                <c16:uniqueId val="{00000027-720A-40CD-BE07-5260CE04FDB1}"/>
              </c:ext>
            </c:extLst>
          </c:dPt>
          <c:dPt>
            <c:idx val="21"/>
            <c:invertIfNegative val="0"/>
            <c:bubble3D val="0"/>
            <c:spPr>
              <a:solidFill>
                <a:srgbClr val="FF0000"/>
              </a:solidFill>
              <a:ln>
                <a:noFill/>
              </a:ln>
              <a:effectLst/>
            </c:spPr>
            <c:extLst>
              <c:ext xmlns:c16="http://schemas.microsoft.com/office/drawing/2014/chart" uri="{C3380CC4-5D6E-409C-BE32-E72D297353CC}">
                <c16:uniqueId val="{00000029-720A-40CD-BE07-5260CE04FDB1}"/>
              </c:ext>
            </c:extLst>
          </c:dPt>
          <c:dPt>
            <c:idx val="22"/>
            <c:invertIfNegative val="0"/>
            <c:bubble3D val="0"/>
            <c:spPr>
              <a:solidFill>
                <a:srgbClr val="FF0000"/>
              </a:solidFill>
              <a:ln>
                <a:noFill/>
              </a:ln>
              <a:effectLst/>
            </c:spPr>
            <c:extLst>
              <c:ext xmlns:c16="http://schemas.microsoft.com/office/drawing/2014/chart" uri="{C3380CC4-5D6E-409C-BE32-E72D297353CC}">
                <c16:uniqueId val="{0000002B-720A-40CD-BE07-5260CE04FDB1}"/>
              </c:ext>
            </c:extLst>
          </c:dPt>
          <c:dPt>
            <c:idx val="23"/>
            <c:invertIfNegative val="0"/>
            <c:bubble3D val="0"/>
            <c:spPr>
              <a:solidFill>
                <a:srgbClr val="FF0000"/>
              </a:solidFill>
              <a:ln>
                <a:noFill/>
              </a:ln>
              <a:effectLst/>
            </c:spPr>
            <c:extLst>
              <c:ext xmlns:c16="http://schemas.microsoft.com/office/drawing/2014/chart" uri="{C3380CC4-5D6E-409C-BE32-E72D297353CC}">
                <c16:uniqueId val="{0000002D-720A-40CD-BE07-5260CE04FDB1}"/>
              </c:ext>
            </c:extLst>
          </c:dPt>
          <c:cat>
            <c:strRef>
              <c:f>Sheet1!$F$4:$F$27</c:f>
              <c:strCache>
                <c:ptCount val="24"/>
                <c:pt idx="1">
                  <c:v>PFBA-</c:v>
                </c:pt>
                <c:pt idx="2">
                  <c:v>6:2 FTOH</c:v>
                </c:pt>
                <c:pt idx="3">
                  <c:v>PFPrA-</c:v>
                </c:pt>
                <c:pt idx="4">
                  <c:v>PFHxA-</c:v>
                </c:pt>
                <c:pt idx="5">
                  <c:v>6:2 FTTAoS</c:v>
                </c:pt>
                <c:pt idx="6">
                  <c:v>PFPeA-</c:v>
                </c:pt>
                <c:pt idx="7">
                  <c:v>6:2 FTS-</c:v>
                </c:pt>
                <c:pt idx="8">
                  <c:v>PFBS-</c:v>
                </c:pt>
                <c:pt idx="9">
                  <c:v>ADONA-</c:v>
                </c:pt>
                <c:pt idx="10">
                  <c:v>PFTeDA-</c:v>
                </c:pt>
                <c:pt idx="11">
                  <c:v>PFHpA-</c:v>
                </c:pt>
                <c:pt idx="12">
                  <c:v>PFOSA</c:v>
                </c:pt>
                <c:pt idx="13">
                  <c:v>PFHpS-</c:v>
                </c:pt>
                <c:pt idx="14">
                  <c:v>PFDS-</c:v>
                </c:pt>
                <c:pt idx="15">
                  <c:v>PFDoDA-</c:v>
                </c:pt>
                <c:pt idx="16">
                  <c:v>PFTrDA-</c:v>
                </c:pt>
                <c:pt idx="17">
                  <c:v>PFUnDA-</c:v>
                </c:pt>
                <c:pt idx="18">
                  <c:v>PFOA-</c:v>
                </c:pt>
                <c:pt idx="19">
                  <c:v>PFNA-</c:v>
                </c:pt>
                <c:pt idx="20">
                  <c:v>HFPO-DA-</c:v>
                </c:pt>
                <c:pt idx="21">
                  <c:v>PFDA-</c:v>
                </c:pt>
                <c:pt idx="22">
                  <c:v>PFOS-</c:v>
                </c:pt>
                <c:pt idx="23">
                  <c:v>PFHxS-</c:v>
                </c:pt>
              </c:strCache>
            </c:strRef>
          </c:cat>
          <c:val>
            <c:numRef>
              <c:f>Sheet1!$G$4:$G$27</c:f>
              <c:numCache>
                <c:formatCode>#,##0.0</c:formatCode>
                <c:ptCount val="24"/>
                <c:pt idx="0">
                  <c:v>0.21111111111111114</c:v>
                </c:pt>
                <c:pt idx="1">
                  <c:v>1</c:v>
                </c:pt>
                <c:pt idx="2">
                  <c:v>2.9230769230769234</c:v>
                </c:pt>
                <c:pt idx="3">
                  <c:v>7.6</c:v>
                </c:pt>
                <c:pt idx="4">
                  <c:v>7.6</c:v>
                </c:pt>
                <c:pt idx="5">
                  <c:v>7.6</c:v>
                </c:pt>
                <c:pt idx="6">
                  <c:v>9.5</c:v>
                </c:pt>
                <c:pt idx="7">
                  <c:v>9.7435897435897445</c:v>
                </c:pt>
                <c:pt idx="8" formatCode="#,##0">
                  <c:v>12.666666666666668</c:v>
                </c:pt>
                <c:pt idx="9" formatCode="#,##0">
                  <c:v>12.666666666666668</c:v>
                </c:pt>
                <c:pt idx="10" formatCode="#,##0">
                  <c:v>57</c:v>
                </c:pt>
                <c:pt idx="11" formatCode="#,##0">
                  <c:v>189.99999999999997</c:v>
                </c:pt>
                <c:pt idx="12" formatCode="#,##0">
                  <c:v>316.66666666666669</c:v>
                </c:pt>
                <c:pt idx="13" formatCode="#,##0">
                  <c:v>379.99999999999994</c:v>
                </c:pt>
                <c:pt idx="14" formatCode="#,##0">
                  <c:v>379.99999999999994</c:v>
                </c:pt>
                <c:pt idx="15" formatCode="#,##0">
                  <c:v>569.99999999999989</c:v>
                </c:pt>
                <c:pt idx="16" formatCode="#,##0">
                  <c:v>569.99999999999989</c:v>
                </c:pt>
                <c:pt idx="17" formatCode="#,##0">
                  <c:v>759.99999999999989</c:v>
                </c:pt>
                <c:pt idx="18" formatCode="#,##0">
                  <c:v>1266.6666666666667</c:v>
                </c:pt>
                <c:pt idx="19" formatCode="#,##0">
                  <c:v>1266.6666666666667</c:v>
                </c:pt>
                <c:pt idx="20" formatCode="#,##0">
                  <c:v>1266.6666666666667</c:v>
                </c:pt>
                <c:pt idx="21" formatCode="#,##0">
                  <c:v>1899.9999999999998</c:v>
                </c:pt>
                <c:pt idx="22" formatCode="#,##0">
                  <c:v>1900</c:v>
                </c:pt>
                <c:pt idx="23" formatCode="#,##0">
                  <c:v>1900</c:v>
                </c:pt>
              </c:numCache>
            </c:numRef>
          </c:val>
          <c:extLst>
            <c:ext xmlns:c16="http://schemas.microsoft.com/office/drawing/2014/chart" uri="{C3380CC4-5D6E-409C-BE32-E72D297353CC}">
              <c16:uniqueId val="{0000002E-720A-40CD-BE07-5260CE04FDB1}"/>
            </c:ext>
          </c:extLst>
        </c:ser>
        <c:dLbls>
          <c:showLegendKey val="0"/>
          <c:showVal val="0"/>
          <c:showCatName val="0"/>
          <c:showSerName val="0"/>
          <c:showPercent val="0"/>
          <c:showBubbleSize val="0"/>
        </c:dLbls>
        <c:gapWidth val="219"/>
        <c:overlap val="-27"/>
        <c:axId val="481416552"/>
        <c:axId val="481419832"/>
      </c:barChart>
      <c:catAx>
        <c:axId val="481416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481419832"/>
        <c:crosses val="autoZero"/>
        <c:auto val="1"/>
        <c:lblAlgn val="ctr"/>
        <c:lblOffset val="100"/>
        <c:noMultiLvlLbl val="0"/>
      </c:catAx>
      <c:valAx>
        <c:axId val="48141983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481416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u="sng" strike="noStrike" kern="1200" spc="0" baseline="0" dirty="0">
                <a:solidFill>
                  <a:schemeClr val="tx1"/>
                </a:solidFill>
              </a:rPr>
              <a:t>WWTP #5 Effluent (Pre-TOPs)</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400" b="1" i="0" u="none" strike="noStrike" kern="1200" spc="0" baseline="0" dirty="0">
                <a:solidFill>
                  <a:srgbClr val="FF0000"/>
                </a:solidFill>
              </a:rPr>
              <a:t>(Total PFAS 36 n</a:t>
            </a:r>
            <a:r>
              <a:rPr lang="en-US" sz="1400" b="1" i="0" u="none" strike="noStrike" kern="1200" spc="0" baseline="0" dirty="0">
                <a:solidFill>
                  <a:srgbClr val="FF0000"/>
                </a:solidFill>
                <a:latin typeface="Calibri" panose="020F0502020204030204" pitchFamily="34" charset="0"/>
                <a:cs typeface="Calibri" panose="020F0502020204030204" pitchFamily="34" charset="0"/>
              </a:rPr>
              <a:t>g/L)</a:t>
            </a:r>
            <a:endParaRPr lang="en-US" sz="1400" b="1" i="0" u="none" strike="noStrike" kern="1200" spc="0" baseline="0" dirty="0">
              <a:solidFill>
                <a:srgbClr val="FF0000"/>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pieChart>
        <c:varyColors val="1"/>
        <c:ser>
          <c:idx val="0"/>
          <c:order val="0"/>
          <c:tx>
            <c:strRef>
              <c:f>'WWTP #5'!$E$4:$E$9</c:f>
              <c:strCache>
                <c:ptCount val="6"/>
                <c:pt idx="0">
                  <c:v>PFPeA-</c:v>
                </c:pt>
                <c:pt idx="1">
                  <c:v>PFHxA-</c:v>
                </c:pt>
                <c:pt idx="2">
                  <c:v>6:2 FTS-</c:v>
                </c:pt>
                <c:pt idx="3">
                  <c:v>PFOA-</c:v>
                </c:pt>
                <c:pt idx="4">
                  <c:v>PFOS-</c:v>
                </c:pt>
                <c:pt idx="5">
                  <c:v>Other</c:v>
                </c:pt>
              </c:strCache>
            </c:strRef>
          </c:tx>
          <c:spPr>
            <a:ln>
              <a:solidFill>
                <a:schemeClr val="tx1"/>
              </a:solidFill>
            </a:ln>
          </c:spPr>
          <c:dPt>
            <c:idx val="0"/>
            <c:bubble3D val="0"/>
            <c:spPr>
              <a:solidFill>
                <a:srgbClr val="3366FF"/>
              </a:solidFill>
              <a:ln w="19050">
                <a:solidFill>
                  <a:schemeClr val="tx1"/>
                </a:solidFill>
              </a:ln>
              <a:effectLst/>
            </c:spPr>
            <c:extLst>
              <c:ext xmlns:c16="http://schemas.microsoft.com/office/drawing/2014/chart" uri="{C3380CC4-5D6E-409C-BE32-E72D297353CC}">
                <c16:uniqueId val="{00000001-CDEA-401F-951B-BA50BE747F08}"/>
              </c:ext>
            </c:extLst>
          </c:dPt>
          <c:dPt>
            <c:idx val="1"/>
            <c:bubble3D val="0"/>
            <c:spPr>
              <a:solidFill>
                <a:srgbClr val="00FFFF"/>
              </a:solidFill>
              <a:ln w="19050">
                <a:solidFill>
                  <a:schemeClr val="tx1"/>
                </a:solidFill>
              </a:ln>
              <a:effectLst/>
            </c:spPr>
            <c:extLst>
              <c:ext xmlns:c16="http://schemas.microsoft.com/office/drawing/2014/chart" uri="{C3380CC4-5D6E-409C-BE32-E72D297353CC}">
                <c16:uniqueId val="{00000003-CDEA-401F-951B-BA50BE747F08}"/>
              </c:ext>
            </c:extLst>
          </c:dPt>
          <c:dPt>
            <c:idx val="2"/>
            <c:bubble3D val="0"/>
            <c:spPr>
              <a:solidFill>
                <a:srgbClr val="FFCCFF"/>
              </a:solidFill>
              <a:ln w="19050">
                <a:solidFill>
                  <a:schemeClr val="tx1"/>
                </a:solidFill>
              </a:ln>
              <a:effectLst/>
            </c:spPr>
            <c:extLst>
              <c:ext xmlns:c16="http://schemas.microsoft.com/office/drawing/2014/chart" uri="{C3380CC4-5D6E-409C-BE32-E72D297353CC}">
                <c16:uniqueId val="{00000005-CDEA-401F-951B-BA50BE747F08}"/>
              </c:ext>
            </c:extLst>
          </c:dPt>
          <c:dPt>
            <c:idx val="3"/>
            <c:bubble3D val="0"/>
            <c:spPr>
              <a:solidFill>
                <a:srgbClr val="CCFFFF"/>
              </a:solidFill>
              <a:ln w="19050">
                <a:solidFill>
                  <a:schemeClr val="tx1"/>
                </a:solidFill>
              </a:ln>
              <a:effectLst/>
            </c:spPr>
            <c:extLst>
              <c:ext xmlns:c16="http://schemas.microsoft.com/office/drawing/2014/chart" uri="{C3380CC4-5D6E-409C-BE32-E72D297353CC}">
                <c16:uniqueId val="{00000007-CDEA-401F-951B-BA50BE747F08}"/>
              </c:ext>
            </c:extLst>
          </c:dPt>
          <c:dPt>
            <c:idx val="4"/>
            <c:bubble3D val="0"/>
            <c:spPr>
              <a:solidFill>
                <a:srgbClr val="FFFFCC"/>
              </a:solidFill>
              <a:ln w="19050">
                <a:solidFill>
                  <a:schemeClr val="tx1"/>
                </a:solidFill>
              </a:ln>
              <a:effectLst/>
            </c:spPr>
            <c:extLst>
              <c:ext xmlns:c16="http://schemas.microsoft.com/office/drawing/2014/chart" uri="{C3380CC4-5D6E-409C-BE32-E72D297353CC}">
                <c16:uniqueId val="{00000009-CDEA-401F-951B-BA50BE747F08}"/>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CDEA-401F-951B-BA50BE747F08}"/>
              </c:ext>
            </c:extLst>
          </c:dPt>
          <c:dLbls>
            <c:dLbl>
              <c:idx val="0"/>
              <c:layout>
                <c:manualLayout>
                  <c:x val="-0.14520650725625983"/>
                  <c:y val="0.139687398041063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EA-401F-951B-BA50BE747F08}"/>
                </c:ext>
              </c:extLst>
            </c:dLbl>
            <c:dLbl>
              <c:idx val="2"/>
              <c:layout>
                <c:manualLayout>
                  <c:x val="-3.1185145966044436E-2"/>
                  <c:y val="3.6980810962624899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6070208216676924"/>
                      <c:h val="7.8502485605395855E-2"/>
                    </c:manualLayout>
                  </c15:layout>
                </c:ext>
                <c:ext xmlns:c16="http://schemas.microsoft.com/office/drawing/2014/chart" uri="{C3380CC4-5D6E-409C-BE32-E72D297353CC}">
                  <c16:uniqueId val="{00000005-CDEA-401F-951B-BA50BE747F08}"/>
                </c:ext>
              </c:extLst>
            </c:dLbl>
            <c:dLbl>
              <c:idx val="3"/>
              <c:layout>
                <c:manualLayout>
                  <c:x val="-0.10549527922693532"/>
                  <c:y val="-9.6338502306294191E-2"/>
                </c:manualLayout>
              </c:layout>
              <c:showLegendKey val="0"/>
              <c:showVal val="1"/>
              <c:showCatName val="1"/>
              <c:showSerName val="0"/>
              <c:showPercent val="0"/>
              <c:showBubbleSize val="0"/>
              <c:extLst>
                <c:ext xmlns:c15="http://schemas.microsoft.com/office/drawing/2012/chart" uri="{CE6537A1-D6FC-4f65-9D91-7224C49458BB}">
                  <c15:layout>
                    <c:manualLayout>
                      <c:w val="0.19675108432710733"/>
                      <c:h val="0.20822017556135156"/>
                    </c:manualLayout>
                  </c15:layout>
                </c:ext>
                <c:ext xmlns:c16="http://schemas.microsoft.com/office/drawing/2014/chart" uri="{C3380CC4-5D6E-409C-BE32-E72D297353CC}">
                  <c16:uniqueId val="{00000007-CDEA-401F-951B-BA50BE747F08}"/>
                </c:ext>
              </c:extLst>
            </c:dLbl>
            <c:dLbl>
              <c:idx val="4"/>
              <c:layout>
                <c:manualLayout>
                  <c:x val="-6.8977433799219778E-2"/>
                  <c:y val="-0.1056416401370406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EA-401F-951B-BA50BE747F08}"/>
                </c:ext>
              </c:extLst>
            </c:dLbl>
            <c:dLbl>
              <c:idx val="5"/>
              <c:layout>
                <c:manualLayout>
                  <c:x val="-4.7770684452033654E-2"/>
                  <c:y val="6.25932857274834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DEA-401F-951B-BA50BE747F0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'WWTP #5'!$E$4:$E$9</c:f>
              <c:strCache>
                <c:ptCount val="6"/>
                <c:pt idx="0">
                  <c:v>PFPeA-</c:v>
                </c:pt>
                <c:pt idx="1">
                  <c:v>PFHxA-</c:v>
                </c:pt>
                <c:pt idx="2">
                  <c:v>6:2 FTS-</c:v>
                </c:pt>
                <c:pt idx="3">
                  <c:v>PFOA-</c:v>
                </c:pt>
                <c:pt idx="4">
                  <c:v>PFOS-</c:v>
                </c:pt>
                <c:pt idx="5">
                  <c:v>Other</c:v>
                </c:pt>
              </c:strCache>
            </c:strRef>
          </c:cat>
          <c:val>
            <c:numRef>
              <c:f>'WWTP #5'!$F$4:$F$9</c:f>
              <c:numCache>
                <c:formatCode>0%</c:formatCode>
                <c:ptCount val="6"/>
                <c:pt idx="0">
                  <c:v>0.3180948091431145</c:v>
                </c:pt>
                <c:pt idx="1">
                  <c:v>0.20239837856097287</c:v>
                </c:pt>
                <c:pt idx="2" formatCode="0.0%">
                  <c:v>9.0924445445332736E-2</c:v>
                </c:pt>
                <c:pt idx="3" formatCode="0.0%">
                  <c:v>8.2479450512329688E-2</c:v>
                </c:pt>
                <c:pt idx="4" formatCode="0.0%">
                  <c:v>7.7412453552527863E-2</c:v>
                </c:pt>
                <c:pt idx="5">
                  <c:v>0.22869046278572233</c:v>
                </c:pt>
              </c:numCache>
            </c:numRef>
          </c:val>
          <c:extLst>
            <c:ext xmlns:c16="http://schemas.microsoft.com/office/drawing/2014/chart" uri="{C3380CC4-5D6E-409C-BE32-E72D297353CC}">
              <c16:uniqueId val="{0000000C-CDEA-401F-951B-BA50BE747F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r>
              <a:rPr lang="en-US" sz="1800" b="1" u="sng" dirty="0">
                <a:solidFill>
                  <a:schemeClr val="tx1"/>
                </a:solidFill>
              </a:rPr>
              <a:t>WWTP</a:t>
            </a:r>
            <a:r>
              <a:rPr lang="en-US" sz="1800" b="1" u="sng" baseline="0" dirty="0">
                <a:solidFill>
                  <a:schemeClr val="tx1"/>
                </a:solidFill>
              </a:rPr>
              <a:t> #5 Influent (Pre-TOPs)</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solidFill>
              </a:defRPr>
            </a:pPr>
            <a:r>
              <a:rPr lang="en-US" sz="1400" b="1" i="0" u="none" strike="noStrike" kern="1200" spc="0" baseline="0" dirty="0">
                <a:solidFill>
                  <a:srgbClr val="FF0000"/>
                </a:solidFill>
              </a:rPr>
              <a:t>(Total PFAS 64 n</a:t>
            </a:r>
            <a:r>
              <a:rPr lang="en-US" sz="1400" b="1" i="0" u="none" strike="noStrike" kern="1200" spc="0" baseline="0" dirty="0">
                <a:solidFill>
                  <a:srgbClr val="FF0000"/>
                </a:solidFill>
                <a:latin typeface="Calibri" panose="020F0502020204030204" pitchFamily="34" charset="0"/>
                <a:cs typeface="Calibri" panose="020F0502020204030204" pitchFamily="34" charset="0"/>
              </a:rPr>
              <a:t>g/L)</a:t>
            </a:r>
            <a:endParaRPr lang="en-US" sz="1400" b="1" i="0" u="none" strike="noStrike" kern="1200" spc="0" baseline="0" dirty="0">
              <a:solidFill>
                <a:srgbClr val="FF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solidFill>
              </a:defRPr>
            </a:pPr>
            <a:endParaRPr lang="en-US" b="1" dirty="0">
              <a:solidFill>
                <a:schemeClr val="tx1"/>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8555730533683288"/>
          <c:y val="0.27668777416808915"/>
          <c:w val="0.37336089238845144"/>
          <c:h val="0.62661967953306541"/>
        </c:manualLayout>
      </c:layout>
      <c:pieChart>
        <c:varyColors val="1"/>
        <c:ser>
          <c:idx val="0"/>
          <c:order val="0"/>
          <c:tx>
            <c:strRef>
              <c:f>'WWTP #5'!$B$4:$B$9</c:f>
              <c:strCache>
                <c:ptCount val="6"/>
                <c:pt idx="0">
                  <c:v>5:3 FTCA-</c:v>
                </c:pt>
                <c:pt idx="1">
                  <c:v>PFHxA-</c:v>
                </c:pt>
                <c:pt idx="2">
                  <c:v>PFOA-</c:v>
                </c:pt>
                <c:pt idx="3">
                  <c:v>PFOS-</c:v>
                </c:pt>
                <c:pt idx="4">
                  <c:v>PFBA-</c:v>
                </c:pt>
                <c:pt idx="5">
                  <c:v>Other</c:v>
                </c:pt>
              </c:strCache>
            </c:strRef>
          </c:tx>
          <c:spPr>
            <a:ln>
              <a:solidFill>
                <a:schemeClr val="tx1"/>
              </a:solidFill>
            </a:ln>
          </c:spPr>
          <c:dPt>
            <c:idx val="0"/>
            <c:bubble3D val="0"/>
            <c:spPr>
              <a:solidFill>
                <a:srgbClr val="33CC33"/>
              </a:solidFill>
              <a:ln w="19050">
                <a:solidFill>
                  <a:schemeClr val="tx1"/>
                </a:solidFill>
              </a:ln>
              <a:effectLst/>
            </c:spPr>
            <c:extLst>
              <c:ext xmlns:c16="http://schemas.microsoft.com/office/drawing/2014/chart" uri="{C3380CC4-5D6E-409C-BE32-E72D297353CC}">
                <c16:uniqueId val="{00000001-9066-4E6E-A835-9C2411ED0113}"/>
              </c:ext>
            </c:extLst>
          </c:dPt>
          <c:dPt>
            <c:idx val="1"/>
            <c:bubble3D val="0"/>
            <c:explosion val="2"/>
            <c:spPr>
              <a:solidFill>
                <a:srgbClr val="00FFFF"/>
              </a:solidFill>
              <a:ln w="19050">
                <a:solidFill>
                  <a:schemeClr val="tx1"/>
                </a:solidFill>
              </a:ln>
              <a:effectLst/>
            </c:spPr>
            <c:extLst>
              <c:ext xmlns:c16="http://schemas.microsoft.com/office/drawing/2014/chart" uri="{C3380CC4-5D6E-409C-BE32-E72D297353CC}">
                <c16:uniqueId val="{00000003-9066-4E6E-A835-9C2411ED0113}"/>
              </c:ext>
            </c:extLst>
          </c:dPt>
          <c:dPt>
            <c:idx val="2"/>
            <c:bubble3D val="0"/>
            <c:spPr>
              <a:solidFill>
                <a:srgbClr val="0000CC"/>
              </a:solidFill>
              <a:ln w="19050">
                <a:solidFill>
                  <a:schemeClr val="tx1"/>
                </a:solidFill>
              </a:ln>
              <a:effectLst/>
            </c:spPr>
            <c:extLst>
              <c:ext xmlns:c16="http://schemas.microsoft.com/office/drawing/2014/chart" uri="{C3380CC4-5D6E-409C-BE32-E72D297353CC}">
                <c16:uniqueId val="{00000005-9066-4E6E-A835-9C2411ED0113}"/>
              </c:ext>
            </c:extLst>
          </c:dPt>
          <c:dPt>
            <c:idx val="3"/>
            <c:bubble3D val="0"/>
            <c:spPr>
              <a:solidFill>
                <a:srgbClr val="FFFFCC"/>
              </a:solidFill>
              <a:ln w="19050">
                <a:solidFill>
                  <a:schemeClr val="tx1"/>
                </a:solidFill>
              </a:ln>
              <a:effectLst/>
            </c:spPr>
            <c:extLst>
              <c:ext xmlns:c16="http://schemas.microsoft.com/office/drawing/2014/chart" uri="{C3380CC4-5D6E-409C-BE32-E72D297353CC}">
                <c16:uniqueId val="{00000007-9066-4E6E-A835-9C2411ED0113}"/>
              </c:ext>
            </c:extLst>
          </c:dPt>
          <c:dPt>
            <c:idx val="4"/>
            <c:bubble3D val="0"/>
            <c:spPr>
              <a:solidFill>
                <a:srgbClr val="CCFFFF"/>
              </a:solidFill>
              <a:ln w="19050">
                <a:solidFill>
                  <a:schemeClr val="tx1"/>
                </a:solidFill>
              </a:ln>
              <a:effectLst/>
            </c:spPr>
            <c:extLst>
              <c:ext xmlns:c16="http://schemas.microsoft.com/office/drawing/2014/chart" uri="{C3380CC4-5D6E-409C-BE32-E72D297353CC}">
                <c16:uniqueId val="{00000009-9066-4E6E-A835-9C2411ED0113}"/>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9066-4E6E-A835-9C2411ED0113}"/>
              </c:ext>
            </c:extLst>
          </c:dPt>
          <c:dLbls>
            <c:dLbl>
              <c:idx val="1"/>
              <c:layout>
                <c:manualLayout>
                  <c:x val="0.11496073414535435"/>
                  <c:y val="-0.125439046254418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66-4E6E-A835-9C2411ED0113}"/>
                </c:ext>
              </c:extLst>
            </c:dLbl>
            <c:dLbl>
              <c:idx val="4"/>
              <c:layout>
                <c:manualLayout>
                  <c:x val="-0.13151393224041291"/>
                  <c:y val="5.03506163105330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066-4E6E-A835-9C2411ED011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'WWTP #4'!$B$4:$B$9</c:f>
              <c:strCache>
                <c:ptCount val="6"/>
                <c:pt idx="0">
                  <c:v>5:3 FTCA-</c:v>
                </c:pt>
                <c:pt idx="1">
                  <c:v>PFHxA-</c:v>
                </c:pt>
                <c:pt idx="2">
                  <c:v>PFBA-</c:v>
                </c:pt>
                <c:pt idx="3">
                  <c:v>PFOS-</c:v>
                </c:pt>
                <c:pt idx="4">
                  <c:v>PFOA-</c:v>
                </c:pt>
                <c:pt idx="5">
                  <c:v>Other</c:v>
                </c:pt>
              </c:strCache>
            </c:strRef>
          </c:cat>
          <c:val>
            <c:numRef>
              <c:f>'WWTP #5'!$C$4:$C$9</c:f>
              <c:numCache>
                <c:formatCode>0%</c:formatCode>
                <c:ptCount val="6"/>
                <c:pt idx="0">
                  <c:v>0.43964640538214822</c:v>
                </c:pt>
                <c:pt idx="1">
                  <c:v>0.24563873895016822</c:v>
                </c:pt>
                <c:pt idx="2" formatCode="0.0%">
                  <c:v>9.1371352577642187E-2</c:v>
                </c:pt>
                <c:pt idx="3" formatCode="0.0%">
                  <c:v>7.2909332707502161E-2</c:v>
                </c:pt>
                <c:pt idx="4" formatCode="0.0%">
                  <c:v>5.2100445904717213E-2</c:v>
                </c:pt>
                <c:pt idx="5">
                  <c:v>9.8333724477822126E-2</c:v>
                </c:pt>
              </c:numCache>
            </c:numRef>
          </c:val>
          <c:extLst>
            <c:ext xmlns:c16="http://schemas.microsoft.com/office/drawing/2014/chart" uri="{C3380CC4-5D6E-409C-BE32-E72D297353CC}">
              <c16:uniqueId val="{0000000C-9066-4E6E-A835-9C2411ED011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u="sng" strike="noStrike" kern="1200" spc="0" baseline="0" dirty="0">
                <a:solidFill>
                  <a:schemeClr val="tx1"/>
                </a:solidFill>
              </a:rPr>
              <a:t>WWTP #6 Biosolids (Pre-TOPs)</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600" b="1" i="0" u="none" strike="noStrike" kern="1200" spc="0" baseline="0" dirty="0">
                <a:solidFill>
                  <a:srgbClr val="FF0000"/>
                </a:solidFill>
              </a:rPr>
              <a:t>(Total PFAS 59 </a:t>
            </a:r>
            <a:r>
              <a:rPr lang="en-US" sz="1600" b="1" i="0" u="none" strike="noStrike" kern="1200" spc="0" baseline="0" dirty="0">
                <a:solidFill>
                  <a:srgbClr val="FF0000"/>
                </a:solidFill>
                <a:latin typeface="Calibri" panose="020F0502020204030204" pitchFamily="34" charset="0"/>
                <a:cs typeface="Calibri" panose="020F0502020204030204" pitchFamily="34" charset="0"/>
              </a:rPr>
              <a:t>µg/Kg)</a:t>
            </a:r>
            <a:endParaRPr lang="en-US" sz="1600" b="1" i="0" u="none" strike="noStrike" kern="1200" spc="0" baseline="0" dirty="0">
              <a:solidFill>
                <a:srgbClr val="FF0000"/>
              </a:solidFill>
            </a:endParaRPr>
          </a:p>
        </c:rich>
      </c:tx>
      <c:layout>
        <c:manualLayout>
          <c:xMode val="edge"/>
          <c:yMode val="edge"/>
          <c:x val="0.17253327128022153"/>
          <c:y val="3.276392458420258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32251047146262007"/>
          <c:y val="0.2910420012617686"/>
          <c:w val="0.38483059970571781"/>
          <c:h val="0.60938249640358733"/>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u="sng" strike="noStrike" kern="1200" spc="0" baseline="0" dirty="0">
                <a:solidFill>
                  <a:schemeClr val="tx1"/>
                </a:solidFill>
              </a:rPr>
              <a:t>WWTP #5 Biosolids (Pre-TOPs)</a:t>
            </a:r>
          </a:p>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1" i="0" u="none" strike="noStrike" kern="1200" spc="0" baseline="0" dirty="0">
                <a:solidFill>
                  <a:srgbClr val="FF0000"/>
                </a:solidFill>
              </a:rPr>
              <a:t>(Total PFAS 181 </a:t>
            </a:r>
            <a:r>
              <a:rPr lang="en-US" sz="1400" b="1" i="0" u="none" strike="noStrike" kern="1200" spc="0" baseline="0" dirty="0">
                <a:solidFill>
                  <a:srgbClr val="FF0000"/>
                </a:solidFill>
                <a:latin typeface="Calibri" panose="020F0502020204030204" pitchFamily="34" charset="0"/>
                <a:cs typeface="Calibri" panose="020F0502020204030204" pitchFamily="34" charset="0"/>
              </a:rPr>
              <a:t>µg/Kg)</a:t>
            </a:r>
            <a:endParaRPr lang="en-US" sz="1400" b="1" i="0" u="none" strike="noStrike" kern="1200" spc="0" baseline="0" dirty="0">
              <a:solidFill>
                <a:srgbClr val="FF0000"/>
              </a:solidFill>
            </a:endParaRPr>
          </a:p>
        </c:rich>
      </c:tx>
      <c:layout>
        <c:manualLayout>
          <c:xMode val="edge"/>
          <c:yMode val="edge"/>
          <c:x val="8.6247669907412561E-2"/>
          <c:y val="2.3309843551507552E-2"/>
        </c:manualLayout>
      </c:layout>
      <c:overlay val="0"/>
      <c:spPr>
        <a:noFill/>
        <a:ln>
          <a:noFill/>
        </a:ln>
        <a:effectLst/>
      </c:spPr>
    </c:title>
    <c:autoTitleDeleted val="0"/>
    <c:plotArea>
      <c:layout/>
      <c:pieChart>
        <c:varyColors val="1"/>
        <c:ser>
          <c:idx val="0"/>
          <c:order val="0"/>
          <c:tx>
            <c:strRef>
              <c:f>'WWTP #5'!$H$4:$H$9</c:f>
              <c:strCache>
                <c:ptCount val="6"/>
                <c:pt idx="0">
                  <c:v>5:3 FTCA-</c:v>
                </c:pt>
                <c:pt idx="1">
                  <c:v>PFOS-</c:v>
                </c:pt>
                <c:pt idx="2">
                  <c:v>7:3 FTCA-</c:v>
                </c:pt>
                <c:pt idx="3">
                  <c:v>N-MeFOSE-</c:v>
                </c:pt>
                <c:pt idx="4">
                  <c:v>MeFOSAA-</c:v>
                </c:pt>
                <c:pt idx="5">
                  <c:v>Other</c:v>
                </c:pt>
              </c:strCache>
            </c:strRef>
          </c:tx>
          <c:spPr>
            <a:ln>
              <a:solidFill>
                <a:schemeClr val="tx1"/>
              </a:solidFill>
            </a:ln>
          </c:spPr>
          <c:dPt>
            <c:idx val="0"/>
            <c:bubble3D val="0"/>
            <c:spPr>
              <a:solidFill>
                <a:srgbClr val="33CC33"/>
              </a:solidFill>
              <a:ln w="19050">
                <a:solidFill>
                  <a:schemeClr val="tx1"/>
                </a:solidFill>
              </a:ln>
              <a:effectLst/>
            </c:spPr>
            <c:extLst>
              <c:ext xmlns:c16="http://schemas.microsoft.com/office/drawing/2014/chart" uri="{C3380CC4-5D6E-409C-BE32-E72D297353CC}">
                <c16:uniqueId val="{00000001-5F7A-4A19-BBF0-D1131C4404A5}"/>
              </c:ext>
            </c:extLst>
          </c:dPt>
          <c:dPt>
            <c:idx val="1"/>
            <c:bubble3D val="0"/>
            <c:spPr>
              <a:solidFill>
                <a:srgbClr val="FFFFCC"/>
              </a:solidFill>
              <a:ln w="19050">
                <a:solidFill>
                  <a:schemeClr val="tx1"/>
                </a:solidFill>
              </a:ln>
              <a:effectLst/>
            </c:spPr>
            <c:extLst>
              <c:ext xmlns:c16="http://schemas.microsoft.com/office/drawing/2014/chart" uri="{C3380CC4-5D6E-409C-BE32-E72D297353CC}">
                <c16:uniqueId val="{00000003-5F7A-4A19-BBF0-D1131C4404A5}"/>
              </c:ext>
            </c:extLst>
          </c:dPt>
          <c:dPt>
            <c:idx val="2"/>
            <c:bubble3D val="0"/>
            <c:spPr>
              <a:solidFill>
                <a:srgbClr val="008000"/>
              </a:solidFill>
              <a:ln w="19050">
                <a:solidFill>
                  <a:schemeClr val="tx1"/>
                </a:solidFill>
              </a:ln>
              <a:effectLst/>
            </c:spPr>
            <c:extLst>
              <c:ext xmlns:c16="http://schemas.microsoft.com/office/drawing/2014/chart" uri="{C3380CC4-5D6E-409C-BE32-E72D297353CC}">
                <c16:uniqueId val="{00000005-5F7A-4A19-BBF0-D1131C4404A5}"/>
              </c:ext>
            </c:extLst>
          </c:dPt>
          <c:dPt>
            <c:idx val="3"/>
            <c:bubble3D val="0"/>
            <c:spPr>
              <a:solidFill>
                <a:srgbClr val="FF6600"/>
              </a:solidFill>
              <a:ln w="19050">
                <a:solidFill>
                  <a:schemeClr val="tx1"/>
                </a:solidFill>
              </a:ln>
              <a:effectLst/>
            </c:spPr>
            <c:extLst>
              <c:ext xmlns:c16="http://schemas.microsoft.com/office/drawing/2014/chart" uri="{C3380CC4-5D6E-409C-BE32-E72D297353CC}">
                <c16:uniqueId val="{00000007-5F7A-4A19-BBF0-D1131C4404A5}"/>
              </c:ext>
            </c:extLst>
          </c:dPt>
          <c:dPt>
            <c:idx val="4"/>
            <c:bubble3D val="0"/>
            <c:spPr>
              <a:solidFill>
                <a:srgbClr val="993300"/>
              </a:solidFill>
              <a:ln w="19050">
                <a:solidFill>
                  <a:schemeClr val="tx1"/>
                </a:solidFill>
              </a:ln>
              <a:effectLst/>
            </c:spPr>
            <c:extLst>
              <c:ext xmlns:c16="http://schemas.microsoft.com/office/drawing/2014/chart" uri="{C3380CC4-5D6E-409C-BE32-E72D297353CC}">
                <c16:uniqueId val="{00000009-5F7A-4A19-BBF0-D1131C4404A5}"/>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5F7A-4A19-BBF0-D1131C4404A5}"/>
              </c:ext>
            </c:extLst>
          </c:dPt>
          <c:dLbls>
            <c:dLbl>
              <c:idx val="0"/>
              <c:layout>
                <c:manualLayout>
                  <c:x val="8.2211906821672148E-2"/>
                  <c:y val="0.24537122896085833"/>
                </c:manualLayout>
              </c:layout>
              <c:showLegendKey val="0"/>
              <c:showVal val="1"/>
              <c:showCatName val="1"/>
              <c:showSerName val="0"/>
              <c:showPercent val="0"/>
              <c:showBubbleSize val="0"/>
              <c:extLst>
                <c:ext xmlns:c15="http://schemas.microsoft.com/office/drawing/2012/chart" uri="{CE6537A1-D6FC-4f65-9D91-7224C49458BB}">
                  <c15:layout>
                    <c:manualLayout>
                      <c:w val="0.22608274375959841"/>
                      <c:h val="0.29381349642386789"/>
                    </c:manualLayout>
                  </c15:layout>
                </c:ext>
                <c:ext xmlns:c16="http://schemas.microsoft.com/office/drawing/2014/chart" uri="{C3380CC4-5D6E-409C-BE32-E72D297353CC}">
                  <c16:uniqueId val="{00000001-5F7A-4A19-BBF0-D1131C4404A5}"/>
                </c:ext>
              </c:extLst>
            </c:dLbl>
            <c:dLbl>
              <c:idx val="1"/>
              <c:layout>
                <c:manualLayout>
                  <c:x val="0.10313101781447867"/>
                  <c:y val="-0.1039325980064845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7A-4A19-BBF0-D1131C4404A5}"/>
                </c:ext>
              </c:extLst>
            </c:dLbl>
            <c:dLbl>
              <c:idx val="2"/>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F7A-4A19-BBF0-D1131C4404A5}"/>
                </c:ext>
              </c:extLst>
            </c:dLbl>
            <c:dLbl>
              <c:idx val="3"/>
              <c:layout>
                <c:manualLayout>
                  <c:x val="2.0079384335097285E-2"/>
                  <c:y val="9.7834383307646676E-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432971143491238"/>
                      <c:h val="9.4405524694365112E-2"/>
                    </c:manualLayout>
                  </c15:layout>
                </c:ext>
                <c:ext xmlns:c16="http://schemas.microsoft.com/office/drawing/2014/chart" uri="{C3380CC4-5D6E-409C-BE32-E72D297353CC}">
                  <c16:uniqueId val="{00000007-5F7A-4A19-BBF0-D1131C4404A5}"/>
                </c:ext>
              </c:extLst>
            </c:dLbl>
            <c:dLbl>
              <c:idx val="4"/>
              <c:layout>
                <c:manualLayout>
                  <c:x val="-3.3438883927403906E-2"/>
                  <c:y val="-0.14295876454255491"/>
                </c:manualLayout>
              </c:layout>
              <c:showLegendKey val="0"/>
              <c:showVal val="1"/>
              <c:showCatName val="1"/>
              <c:showSerName val="0"/>
              <c:showPercent val="0"/>
              <c:showBubbleSize val="0"/>
              <c:extLst>
                <c:ext xmlns:c15="http://schemas.microsoft.com/office/drawing/2012/chart" uri="{CE6537A1-D6FC-4f65-9D91-7224C49458BB}">
                  <c15:layout>
                    <c:manualLayout>
                      <c:w val="0.30469389853005113"/>
                      <c:h val="0.29424346739424428"/>
                    </c:manualLayout>
                  </c15:layout>
                </c:ext>
                <c:ext xmlns:c16="http://schemas.microsoft.com/office/drawing/2014/chart" uri="{C3380CC4-5D6E-409C-BE32-E72D297353CC}">
                  <c16:uniqueId val="{00000009-5F7A-4A19-BBF0-D1131C4404A5}"/>
                </c:ext>
              </c:extLst>
            </c:dLbl>
            <c:dLbl>
              <c:idx val="5"/>
              <c:layout>
                <c:manualLayout>
                  <c:x val="-4.9417512456722212E-2"/>
                  <c:y val="1.2112917975607893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F7A-4A19-BBF0-D1131C4404A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'WWTP #5'!$H$4:$H$9</c:f>
              <c:strCache>
                <c:ptCount val="6"/>
                <c:pt idx="0">
                  <c:v>5:3 FTCA-</c:v>
                </c:pt>
                <c:pt idx="1">
                  <c:v>PFOS-</c:v>
                </c:pt>
                <c:pt idx="2">
                  <c:v>7:3 FTCA-</c:v>
                </c:pt>
                <c:pt idx="3">
                  <c:v>N-MeFOSE-</c:v>
                </c:pt>
                <c:pt idx="4">
                  <c:v>MeFOSAA-</c:v>
                </c:pt>
                <c:pt idx="5">
                  <c:v>Other</c:v>
                </c:pt>
              </c:strCache>
            </c:strRef>
          </c:cat>
          <c:val>
            <c:numRef>
              <c:f>'WWTP #5'!$I$4:$I$9</c:f>
              <c:numCache>
                <c:formatCode>0%</c:formatCode>
                <c:ptCount val="6"/>
                <c:pt idx="0">
                  <c:v>0.28759879875453687</c:v>
                </c:pt>
                <c:pt idx="1">
                  <c:v>0.13412679403799033</c:v>
                </c:pt>
                <c:pt idx="2">
                  <c:v>0.11478158335943402</c:v>
                </c:pt>
                <c:pt idx="3" formatCode="0.0%">
                  <c:v>9.1567330545166456E-2</c:v>
                </c:pt>
                <c:pt idx="4" formatCode="0.0%">
                  <c:v>7.0011238646203719E-2</c:v>
                </c:pt>
                <c:pt idx="5">
                  <c:v>0.30191425465666855</c:v>
                </c:pt>
              </c:numCache>
            </c:numRef>
          </c:val>
          <c:extLst>
            <c:ext xmlns:c16="http://schemas.microsoft.com/office/drawing/2014/chart" uri="{C3380CC4-5D6E-409C-BE32-E72D297353CC}">
              <c16:uniqueId val="{0000000C-5F7A-4A19-BBF0-D1131C4404A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ysClr val="windowText" lastClr="000000"/>
                </a:solidFill>
                <a:latin typeface="+mn-lt"/>
                <a:ea typeface="+mn-ea"/>
                <a:cs typeface="+mn-cs"/>
              </a:defRPr>
            </a:pPr>
            <a:r>
              <a:rPr lang="en-US" sz="1800" b="1" u="sng" dirty="0">
                <a:solidFill>
                  <a:schemeClr val="tx1"/>
                </a:solidFill>
              </a:rPr>
              <a:t>WWTP</a:t>
            </a:r>
            <a:r>
              <a:rPr lang="en-US" sz="1800" b="1" u="sng" baseline="0" dirty="0">
                <a:solidFill>
                  <a:schemeClr val="tx1"/>
                </a:solidFill>
              </a:rPr>
              <a:t> #6 Influent (Pre-TOPs)</a:t>
            </a:r>
          </a:p>
          <a:p>
            <a:pPr marL="0" marR="0" lvl="0" indent="0" algn="ctr" defTabSz="914400" rtl="0" eaLnBrk="1" fontAlgn="auto" latinLnBrk="0" hangingPunct="1">
              <a:lnSpc>
                <a:spcPct val="100000"/>
              </a:lnSpc>
              <a:spcBef>
                <a:spcPts val="0"/>
              </a:spcBef>
              <a:spcAft>
                <a:spcPts val="0"/>
              </a:spcAft>
              <a:buClrTx/>
              <a:buSzTx/>
              <a:buFontTx/>
              <a:buNone/>
              <a:tabLst/>
              <a:defRPr sz="1800" b="1">
                <a:solidFill>
                  <a:sysClr val="windowText" lastClr="000000"/>
                </a:solidFill>
              </a:defRPr>
            </a:pPr>
            <a:r>
              <a:rPr lang="en-US" sz="1600" b="1" i="0" u="none" strike="noStrike" kern="1200" spc="0" baseline="0" dirty="0">
                <a:solidFill>
                  <a:srgbClr val="FF0000"/>
                </a:solidFill>
              </a:rPr>
              <a:t>(Total PFAS 250 n</a:t>
            </a:r>
            <a:r>
              <a:rPr lang="en-US" sz="1600" b="1" i="0" u="none" strike="noStrike" kern="1200" spc="0" baseline="0" dirty="0">
                <a:solidFill>
                  <a:srgbClr val="FF0000"/>
                </a:solidFill>
                <a:latin typeface="Calibri" panose="020F0502020204030204" pitchFamily="34" charset="0"/>
                <a:cs typeface="Calibri" panose="020F0502020204030204" pitchFamily="34" charset="0"/>
              </a:rPr>
              <a:t>g/L)</a:t>
            </a:r>
            <a:endParaRPr lang="en-US" sz="1600" b="1" i="0" u="none" strike="noStrike" kern="1200" spc="0" baseline="0" dirty="0">
              <a:solidFill>
                <a:srgbClr val="FF0000"/>
              </a:solidFill>
            </a:endParaRPr>
          </a:p>
        </c:rich>
      </c:tx>
      <c:layout>
        <c:manualLayout>
          <c:xMode val="edge"/>
          <c:yMode val="edge"/>
          <c:x val="0.16871575769750941"/>
          <c:y val="4.7276659662027721E-3"/>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8555730533683288"/>
          <c:y val="0.27668777416808915"/>
          <c:w val="0.37336089238845144"/>
          <c:h val="0.62661967953306541"/>
        </c:manualLayout>
      </c:layout>
      <c:pieChart>
        <c:varyColors val="1"/>
        <c:ser>
          <c:idx val="0"/>
          <c:order val="0"/>
          <c:tx>
            <c:strRef>
              <c:f>'WWTP #6 (No PFEtA)'!$B$4:$B$9</c:f>
              <c:strCache>
                <c:ptCount val="6"/>
                <c:pt idx="0">
                  <c:v>PFPeA-</c:v>
                </c:pt>
                <c:pt idx="1">
                  <c:v>PFHxA-</c:v>
                </c:pt>
                <c:pt idx="2">
                  <c:v>PFBS-</c:v>
                </c:pt>
                <c:pt idx="3">
                  <c:v>PFBA-</c:v>
                </c:pt>
                <c:pt idx="4">
                  <c:v>PFOS-</c:v>
                </c:pt>
                <c:pt idx="5">
                  <c:v>Other</c:v>
                </c:pt>
              </c:strCache>
            </c:strRef>
          </c:tx>
          <c:spPr>
            <a:ln>
              <a:solidFill>
                <a:schemeClr val="tx1"/>
              </a:solidFill>
            </a:ln>
          </c:spPr>
          <c:dPt>
            <c:idx val="0"/>
            <c:bubble3D val="0"/>
            <c:spPr>
              <a:solidFill>
                <a:srgbClr val="3366FF"/>
              </a:solidFill>
              <a:ln w="19050">
                <a:solidFill>
                  <a:schemeClr val="tx1"/>
                </a:solidFill>
              </a:ln>
              <a:effectLst/>
            </c:spPr>
            <c:extLst>
              <c:ext xmlns:c16="http://schemas.microsoft.com/office/drawing/2014/chart" uri="{C3380CC4-5D6E-409C-BE32-E72D297353CC}">
                <c16:uniqueId val="{00000001-909D-49A2-B908-0E8C6DDEBD3A}"/>
              </c:ext>
            </c:extLst>
          </c:dPt>
          <c:dPt>
            <c:idx val="1"/>
            <c:bubble3D val="0"/>
            <c:spPr>
              <a:solidFill>
                <a:srgbClr val="00FFFF"/>
              </a:solidFill>
              <a:ln w="19050">
                <a:solidFill>
                  <a:schemeClr val="tx1"/>
                </a:solidFill>
              </a:ln>
              <a:effectLst/>
            </c:spPr>
            <c:extLst>
              <c:ext xmlns:c16="http://schemas.microsoft.com/office/drawing/2014/chart" uri="{C3380CC4-5D6E-409C-BE32-E72D297353CC}">
                <c16:uniqueId val="{00000003-909D-49A2-B908-0E8C6DDEBD3A}"/>
              </c:ext>
            </c:extLst>
          </c:dPt>
          <c:dPt>
            <c:idx val="2"/>
            <c:bubble3D val="0"/>
            <c:spPr>
              <a:solidFill>
                <a:srgbClr val="996600"/>
              </a:solidFill>
              <a:ln w="19050">
                <a:solidFill>
                  <a:schemeClr val="tx1"/>
                </a:solidFill>
              </a:ln>
              <a:effectLst/>
            </c:spPr>
            <c:extLst>
              <c:ext xmlns:c16="http://schemas.microsoft.com/office/drawing/2014/chart" uri="{C3380CC4-5D6E-409C-BE32-E72D297353CC}">
                <c16:uniqueId val="{00000005-909D-49A2-B908-0E8C6DDEBD3A}"/>
              </c:ext>
            </c:extLst>
          </c:dPt>
          <c:dPt>
            <c:idx val="3"/>
            <c:bubble3D val="0"/>
            <c:spPr>
              <a:solidFill>
                <a:srgbClr val="3333FF"/>
              </a:solidFill>
              <a:ln w="19050">
                <a:solidFill>
                  <a:schemeClr val="tx1"/>
                </a:solidFill>
              </a:ln>
              <a:effectLst/>
            </c:spPr>
            <c:extLst>
              <c:ext xmlns:c16="http://schemas.microsoft.com/office/drawing/2014/chart" uri="{C3380CC4-5D6E-409C-BE32-E72D297353CC}">
                <c16:uniqueId val="{00000007-909D-49A2-B908-0E8C6DDEBD3A}"/>
              </c:ext>
            </c:extLst>
          </c:dPt>
          <c:dPt>
            <c:idx val="4"/>
            <c:bubble3D val="0"/>
            <c:spPr>
              <a:solidFill>
                <a:srgbClr val="FFFFCC"/>
              </a:solidFill>
              <a:ln w="19050">
                <a:solidFill>
                  <a:schemeClr val="tx1"/>
                </a:solidFill>
              </a:ln>
              <a:effectLst/>
            </c:spPr>
            <c:extLst>
              <c:ext xmlns:c16="http://schemas.microsoft.com/office/drawing/2014/chart" uri="{C3380CC4-5D6E-409C-BE32-E72D297353CC}">
                <c16:uniqueId val="{00000009-909D-49A2-B908-0E8C6DDEBD3A}"/>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909D-49A2-B908-0E8C6DDEBD3A}"/>
              </c:ext>
            </c:extLst>
          </c:dPt>
          <c:dLbls>
            <c:dLbl>
              <c:idx val="2"/>
              <c:layout>
                <c:manualLayout>
                  <c:x val="-0.21645321367524165"/>
                  <c:y val="0.26968021248438845"/>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7777777777777778"/>
                      <c:h val="0.25941410445163726"/>
                    </c:manualLayout>
                  </c15:layout>
                </c:ext>
                <c:ext xmlns:c16="http://schemas.microsoft.com/office/drawing/2014/chart" uri="{C3380CC4-5D6E-409C-BE32-E72D297353CC}">
                  <c16:uniqueId val="{00000005-909D-49A2-B908-0E8C6DDEBD3A}"/>
                </c:ext>
              </c:extLst>
            </c:dLbl>
            <c:dLbl>
              <c:idx val="3"/>
              <c:layout>
                <c:manualLayout>
                  <c:x val="-0.16703613526877351"/>
                  <c:y val="7.209690598459223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8739340700254284"/>
                      <c:h val="0.1382842295114311"/>
                    </c:manualLayout>
                  </c15:layout>
                </c:ext>
                <c:ext xmlns:c16="http://schemas.microsoft.com/office/drawing/2014/chart" uri="{C3380CC4-5D6E-409C-BE32-E72D297353CC}">
                  <c16:uniqueId val="{00000007-909D-49A2-B908-0E8C6DDEBD3A}"/>
                </c:ext>
              </c:extLst>
            </c:dLbl>
            <c:dLbl>
              <c:idx val="4"/>
              <c:layout>
                <c:manualLayout>
                  <c:x val="-0.25434376038509238"/>
                  <c:y val="-3.7847571859592047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5885853495857425"/>
                      <c:h val="0.10429231121443314"/>
                    </c:manualLayout>
                  </c15:layout>
                </c:ext>
                <c:ext xmlns:c16="http://schemas.microsoft.com/office/drawing/2014/chart" uri="{C3380CC4-5D6E-409C-BE32-E72D297353CC}">
                  <c16:uniqueId val="{00000009-909D-49A2-B908-0E8C6DDEBD3A}"/>
                </c:ext>
              </c:extLst>
            </c:dLbl>
            <c:dLbl>
              <c:idx val="5"/>
              <c:layout>
                <c:manualLayout>
                  <c:x val="0.17727289841979382"/>
                  <c:y val="0.1050569274266048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09D-49A2-B908-0E8C6DDEBD3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'WWTP #6 (No PFEtA)'!$B$4:$B$9</c:f>
              <c:strCache>
                <c:ptCount val="6"/>
                <c:pt idx="0">
                  <c:v>PFPeA-</c:v>
                </c:pt>
                <c:pt idx="1">
                  <c:v>PFHxA-</c:v>
                </c:pt>
                <c:pt idx="2">
                  <c:v>PFBS-</c:v>
                </c:pt>
                <c:pt idx="3">
                  <c:v>PFBA-</c:v>
                </c:pt>
                <c:pt idx="4">
                  <c:v>PFOS-</c:v>
                </c:pt>
                <c:pt idx="5">
                  <c:v>Other</c:v>
                </c:pt>
              </c:strCache>
            </c:strRef>
          </c:cat>
          <c:val>
            <c:numRef>
              <c:f>'WWTP #6 (No PFEtA)'!$C$4:$C$9</c:f>
              <c:numCache>
                <c:formatCode>0%</c:formatCode>
                <c:ptCount val="6"/>
                <c:pt idx="0">
                  <c:v>0.58000000000000007</c:v>
                </c:pt>
                <c:pt idx="1">
                  <c:v>0.34360000000000007</c:v>
                </c:pt>
                <c:pt idx="2" formatCode="0.0%">
                  <c:v>2.7640000000000005E-2</c:v>
                </c:pt>
                <c:pt idx="3" formatCode="0.0%">
                  <c:v>2.1920000000000005E-2</c:v>
                </c:pt>
                <c:pt idx="4" formatCode="0.0%">
                  <c:v>1.5800000000000002E-2</c:v>
                </c:pt>
                <c:pt idx="5" formatCode="0.0%">
                  <c:v>1.1040000000000001E-2</c:v>
                </c:pt>
              </c:numCache>
            </c:numRef>
          </c:val>
          <c:extLst>
            <c:ext xmlns:c16="http://schemas.microsoft.com/office/drawing/2014/chart" uri="{C3380CC4-5D6E-409C-BE32-E72D297353CC}">
              <c16:uniqueId val="{0000000C-909D-49A2-B908-0E8C6DDEBD3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u="sng" strike="noStrike" kern="1200" spc="0" baseline="0" dirty="0">
                <a:solidFill>
                  <a:schemeClr val="tx1"/>
                </a:solidFill>
              </a:rPr>
              <a:t>WWTP #6 Effluent (Pre-TOPs)</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600" b="1" i="0" u="none" strike="noStrike" kern="1200" spc="0" baseline="0" dirty="0">
                <a:solidFill>
                  <a:srgbClr val="FF0000"/>
                </a:solidFill>
              </a:rPr>
              <a:t>(Total PFAS 655 n</a:t>
            </a:r>
            <a:r>
              <a:rPr lang="en-US" sz="1600" b="1" i="0" u="none" strike="noStrike" kern="1200" spc="0" baseline="0" dirty="0">
                <a:solidFill>
                  <a:srgbClr val="FF0000"/>
                </a:solidFill>
                <a:latin typeface="Calibri" panose="020F0502020204030204" pitchFamily="34" charset="0"/>
                <a:cs typeface="Calibri" panose="020F0502020204030204" pitchFamily="34" charset="0"/>
              </a:rPr>
              <a:t>g/L)</a:t>
            </a:r>
            <a:endParaRPr lang="en-US" sz="1600" b="1" i="0" u="none" strike="noStrike" kern="1200" spc="0" baseline="0" dirty="0">
              <a:solidFill>
                <a:srgbClr val="FF0000"/>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31998906992469361"/>
          <c:y val="0.34834638950650904"/>
          <c:w val="0.34531720375327668"/>
          <c:h val="0.57522407911161444"/>
        </c:manualLayout>
      </c:layout>
      <c:pieChart>
        <c:varyColors val="1"/>
        <c:ser>
          <c:idx val="0"/>
          <c:order val="0"/>
          <c:tx>
            <c:strRef>
              <c:f>'WWTP #6'!$F$4:$F$9</c:f>
              <c:strCache>
                <c:ptCount val="6"/>
                <c:pt idx="0">
                  <c:v>PFPeA-</c:v>
                </c:pt>
                <c:pt idx="1">
                  <c:v>PFHxA-</c:v>
                </c:pt>
                <c:pt idx="2">
                  <c:v>PFBS-</c:v>
                </c:pt>
                <c:pt idx="3">
                  <c:v>PFBA-</c:v>
                </c:pt>
                <c:pt idx="4">
                  <c:v>PFOA-</c:v>
                </c:pt>
                <c:pt idx="5">
                  <c:v>Other</c:v>
                </c:pt>
              </c:strCache>
            </c:strRef>
          </c:tx>
          <c:spPr>
            <a:ln>
              <a:solidFill>
                <a:schemeClr val="tx1"/>
              </a:solidFill>
            </a:ln>
          </c:spPr>
          <c:dPt>
            <c:idx val="0"/>
            <c:bubble3D val="0"/>
            <c:spPr>
              <a:solidFill>
                <a:srgbClr val="0066FF"/>
              </a:solidFill>
              <a:ln w="19050">
                <a:solidFill>
                  <a:schemeClr val="tx1"/>
                </a:solidFill>
              </a:ln>
              <a:effectLst/>
            </c:spPr>
            <c:extLst>
              <c:ext xmlns:c16="http://schemas.microsoft.com/office/drawing/2014/chart" uri="{C3380CC4-5D6E-409C-BE32-E72D297353CC}">
                <c16:uniqueId val="{00000001-15FB-4369-BC0D-1712D05AFBB4}"/>
              </c:ext>
            </c:extLst>
          </c:dPt>
          <c:dPt>
            <c:idx val="1"/>
            <c:bubble3D val="0"/>
            <c:spPr>
              <a:solidFill>
                <a:srgbClr val="00FFFF"/>
              </a:solidFill>
              <a:ln w="19050">
                <a:solidFill>
                  <a:schemeClr val="tx1"/>
                </a:solidFill>
              </a:ln>
              <a:effectLst/>
            </c:spPr>
            <c:extLst>
              <c:ext xmlns:c16="http://schemas.microsoft.com/office/drawing/2014/chart" uri="{C3380CC4-5D6E-409C-BE32-E72D297353CC}">
                <c16:uniqueId val="{00000003-15FB-4369-BC0D-1712D05AFBB4}"/>
              </c:ext>
            </c:extLst>
          </c:dPt>
          <c:dPt>
            <c:idx val="2"/>
            <c:bubble3D val="0"/>
            <c:spPr>
              <a:solidFill>
                <a:srgbClr val="996600"/>
              </a:solidFill>
              <a:ln w="19050">
                <a:solidFill>
                  <a:schemeClr val="tx1"/>
                </a:solidFill>
              </a:ln>
              <a:effectLst/>
            </c:spPr>
            <c:extLst>
              <c:ext xmlns:c16="http://schemas.microsoft.com/office/drawing/2014/chart" uri="{C3380CC4-5D6E-409C-BE32-E72D297353CC}">
                <c16:uniqueId val="{00000005-15FB-4369-BC0D-1712D05AFBB4}"/>
              </c:ext>
            </c:extLst>
          </c:dPt>
          <c:dPt>
            <c:idx val="3"/>
            <c:bubble3D val="0"/>
            <c:spPr>
              <a:solidFill>
                <a:srgbClr val="0000FF"/>
              </a:solidFill>
              <a:ln w="19050">
                <a:solidFill>
                  <a:schemeClr val="tx1"/>
                </a:solidFill>
              </a:ln>
              <a:effectLst/>
            </c:spPr>
            <c:extLst>
              <c:ext xmlns:c16="http://schemas.microsoft.com/office/drawing/2014/chart" uri="{C3380CC4-5D6E-409C-BE32-E72D297353CC}">
                <c16:uniqueId val="{00000007-15FB-4369-BC0D-1712D05AFBB4}"/>
              </c:ext>
            </c:extLst>
          </c:dPt>
          <c:dPt>
            <c:idx val="4"/>
            <c:bubble3D val="0"/>
            <c:spPr>
              <a:solidFill>
                <a:schemeClr val="accent5"/>
              </a:solidFill>
              <a:ln w="19050">
                <a:solidFill>
                  <a:schemeClr val="tx1"/>
                </a:solidFill>
              </a:ln>
              <a:effectLst/>
            </c:spPr>
            <c:extLst>
              <c:ext xmlns:c16="http://schemas.microsoft.com/office/drawing/2014/chart" uri="{C3380CC4-5D6E-409C-BE32-E72D297353CC}">
                <c16:uniqueId val="{00000009-15FB-4369-BC0D-1712D05AFBB4}"/>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15FB-4369-BC0D-1712D05AFBB4}"/>
              </c:ext>
            </c:extLst>
          </c:dPt>
          <c:dLbls>
            <c:dLbl>
              <c:idx val="0"/>
              <c:layout>
                <c:manualLayout>
                  <c:x val="-0.1739952204077474"/>
                  <c:y val="-4.426150715093574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FB-4369-BC0D-1712D05AFBB4}"/>
                </c:ext>
              </c:extLst>
            </c:dLbl>
            <c:dLbl>
              <c:idx val="1"/>
              <c:layout>
                <c:manualLayout>
                  <c:x val="0.17741387934308395"/>
                  <c:y val="5.0407963622729222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7652951583471502"/>
                      <c:h val="0.31382725116764931"/>
                    </c:manualLayout>
                  </c15:layout>
                </c:ext>
                <c:ext xmlns:c16="http://schemas.microsoft.com/office/drawing/2014/chart" uri="{C3380CC4-5D6E-409C-BE32-E72D297353CC}">
                  <c16:uniqueId val="{00000003-15FB-4369-BC0D-1712D05AFBB4}"/>
                </c:ext>
              </c:extLst>
            </c:dLbl>
            <c:dLbl>
              <c:idx val="2"/>
              <c:layout>
                <c:manualLayout>
                  <c:x val="-0.17766605841106345"/>
                  <c:y val="0.10869032721953659"/>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6885993756889187"/>
                      <c:h val="0.1423637202455805"/>
                    </c:manualLayout>
                  </c15:layout>
                </c:ext>
                <c:ext xmlns:c16="http://schemas.microsoft.com/office/drawing/2014/chart" uri="{C3380CC4-5D6E-409C-BE32-E72D297353CC}">
                  <c16:uniqueId val="{00000005-15FB-4369-BC0D-1712D05AFBB4}"/>
                </c:ext>
              </c:extLst>
            </c:dLbl>
            <c:dLbl>
              <c:idx val="3"/>
              <c:layout>
                <c:manualLayout>
                  <c:x val="-0.16368650704999743"/>
                  <c:y val="-9.3819742770170425E-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0701840513528283"/>
                      <c:h val="0.11296997208751157"/>
                    </c:manualLayout>
                  </c15:layout>
                </c:ext>
                <c:ext xmlns:c16="http://schemas.microsoft.com/office/drawing/2014/chart" uri="{C3380CC4-5D6E-409C-BE32-E72D297353CC}">
                  <c16:uniqueId val="{00000007-15FB-4369-BC0D-1712D05AFBB4}"/>
                </c:ext>
              </c:extLst>
            </c:dLbl>
            <c:dLbl>
              <c:idx val="4"/>
              <c:layout>
                <c:manualLayout>
                  <c:x val="0.14066277475708372"/>
                  <c:y val="-3.440071470782968E-3"/>
                </c:manualLayout>
              </c:layout>
              <c:showLegendKey val="0"/>
              <c:showVal val="1"/>
              <c:showCatName val="1"/>
              <c:showSerName val="0"/>
              <c:showPercent val="0"/>
              <c:showBubbleSize val="0"/>
              <c:extLst>
                <c:ext xmlns:c15="http://schemas.microsoft.com/office/drawing/2012/chart" uri="{CE6537A1-D6FC-4f65-9D91-7224C49458BB}">
                  <c15:layout>
                    <c:manualLayout>
                      <c:w val="0.26597222222222222"/>
                      <c:h val="8.6956521739130432E-2"/>
                    </c:manualLayout>
                  </c15:layout>
                </c:ext>
                <c:ext xmlns:c16="http://schemas.microsoft.com/office/drawing/2014/chart" uri="{C3380CC4-5D6E-409C-BE32-E72D297353CC}">
                  <c16:uniqueId val="{00000009-15FB-4369-BC0D-1712D05AFBB4}"/>
                </c:ext>
              </c:extLst>
            </c:dLbl>
            <c:dLbl>
              <c:idx val="5"/>
              <c:layout>
                <c:manualLayout>
                  <c:x val="-0.30545809057142065"/>
                  <c:y val="0.57041654258544627"/>
                </c:manualLayout>
              </c:layout>
              <c:tx>
                <c:rich>
                  <a:bodyPr/>
                  <a:lstStyle/>
                  <a:p>
                    <a:fld id="{F6E97670-2109-4BBE-84C1-A9328C55853D}" type="CATEGORYNAME">
                      <a:rPr lang="en-US" smtClean="0"/>
                      <a:pPr/>
                      <a:t>[CATEGORY NAME]</a:t>
                    </a:fld>
                    <a:r>
                      <a:rPr lang="en-US" dirty="0"/>
                      <a:t> (+2)</a:t>
                    </a:r>
                    <a:r>
                      <a:rPr lang="en-US" baseline="0" dirty="0"/>
                      <a:t>, </a:t>
                    </a:r>
                    <a:fld id="{5DA2F33B-ECA5-4C68-9C4C-CAE4F6C72AAD}"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layout>
                    <c:manualLayout>
                      <c:w val="0.24069444444444441"/>
                      <c:h val="0.20605017458806321"/>
                    </c:manualLayout>
                  </c15:layout>
                  <c15:dlblFieldTable/>
                  <c15:showDataLabelsRange val="0"/>
                </c:ext>
                <c:ext xmlns:c16="http://schemas.microsoft.com/office/drawing/2014/chart" uri="{C3380CC4-5D6E-409C-BE32-E72D297353CC}">
                  <c16:uniqueId val="{0000000B-15FB-4369-BC0D-1712D05AFBB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'WWTP #6'!$F$4:$F$9</c:f>
              <c:strCache>
                <c:ptCount val="6"/>
                <c:pt idx="0">
                  <c:v>PFPeA-</c:v>
                </c:pt>
                <c:pt idx="1">
                  <c:v>PFHxA-</c:v>
                </c:pt>
                <c:pt idx="2">
                  <c:v>PFBS-</c:v>
                </c:pt>
                <c:pt idx="3">
                  <c:v>PFBA-</c:v>
                </c:pt>
                <c:pt idx="4">
                  <c:v>PFOA-</c:v>
                </c:pt>
                <c:pt idx="5">
                  <c:v>Other</c:v>
                </c:pt>
              </c:strCache>
            </c:strRef>
          </c:cat>
          <c:val>
            <c:numRef>
              <c:f>'WWTP #6'!$G$4:$G$9</c:f>
              <c:numCache>
                <c:formatCode>0%</c:formatCode>
                <c:ptCount val="6"/>
                <c:pt idx="0">
                  <c:v>0.59738684635420969</c:v>
                </c:pt>
                <c:pt idx="1">
                  <c:v>0.3475978879290238</c:v>
                </c:pt>
                <c:pt idx="2" formatCode="0.0%">
                  <c:v>2.5580796947157595E-2</c:v>
                </c:pt>
                <c:pt idx="3" formatCode="0.0%">
                  <c:v>1.7304656758371315E-2</c:v>
                </c:pt>
                <c:pt idx="4" formatCode="0.0%">
                  <c:v>4.7249236714161681E-3</c:v>
                </c:pt>
                <c:pt idx="5" formatCode="0.0%">
                  <c:v>7.4048883398213257E-3</c:v>
                </c:pt>
              </c:numCache>
            </c:numRef>
          </c:val>
          <c:extLst>
            <c:ext xmlns:c16="http://schemas.microsoft.com/office/drawing/2014/chart" uri="{C3380CC4-5D6E-409C-BE32-E72D297353CC}">
              <c16:uniqueId val="{0000000C-15FB-4369-BC0D-1712D05AFBB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u="sng" strike="noStrike" kern="1200" spc="0" baseline="0" dirty="0">
                <a:solidFill>
                  <a:schemeClr val="tx1"/>
                </a:solidFill>
              </a:rPr>
              <a:t>WWTP #6 Biosolids (Post-TOPs)</a:t>
            </a:r>
          </a:p>
          <a:p>
            <a:pPr>
              <a:defRPr/>
            </a:pPr>
            <a:r>
              <a:rPr lang="en-US" sz="1600" b="1" i="0" u="none" strike="noStrike" kern="1200" spc="0" baseline="0" dirty="0">
                <a:solidFill>
                  <a:srgbClr val="FF0000"/>
                </a:solidFill>
              </a:rPr>
              <a:t>(Total PFAS 409 </a:t>
            </a:r>
            <a:r>
              <a:rPr lang="en-US" sz="1600" b="1" i="0" u="none" strike="noStrike" kern="1200" spc="0" baseline="0" dirty="0">
                <a:solidFill>
                  <a:srgbClr val="FF0000"/>
                </a:solidFill>
                <a:latin typeface="Calibri" panose="020F0502020204030204" pitchFamily="34" charset="0"/>
                <a:cs typeface="Calibri" panose="020F0502020204030204" pitchFamily="34" charset="0"/>
              </a:rPr>
              <a:t>µg/Kg)</a:t>
            </a:r>
            <a:endParaRPr lang="en-US" sz="1600" b="1" i="0" u="none" strike="noStrike" kern="1200" spc="0" baseline="0" dirty="0">
              <a:solidFill>
                <a:srgbClr val="FF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4382852143482062"/>
          <c:y val="0.30911914852258054"/>
          <c:w val="0.33456517935258095"/>
          <c:h val="0.58996190937547732"/>
        </c:manualLayout>
      </c:layout>
      <c:pieChart>
        <c:varyColors val="1"/>
        <c:ser>
          <c:idx val="0"/>
          <c:order val="0"/>
          <c:tx>
            <c:strRef>
              <c:f>'WWTP #6'!$M$4:$M$9</c:f>
              <c:strCache>
                <c:ptCount val="6"/>
                <c:pt idx="0">
                  <c:v>PFBA-</c:v>
                </c:pt>
                <c:pt idx="1">
                  <c:v>PFPeA-</c:v>
                </c:pt>
                <c:pt idx="2">
                  <c:v>PFHxA-</c:v>
                </c:pt>
                <c:pt idx="3">
                  <c:v>PFHpA-</c:v>
                </c:pt>
                <c:pt idx="4">
                  <c:v>PFOA-</c:v>
                </c:pt>
                <c:pt idx="5">
                  <c:v>Other</c:v>
                </c:pt>
              </c:strCache>
            </c:strRef>
          </c:tx>
          <c:spPr>
            <a:ln>
              <a:solidFill>
                <a:schemeClr val="tx1"/>
              </a:solidFill>
            </a:ln>
          </c:spPr>
          <c:dPt>
            <c:idx val="0"/>
            <c:bubble3D val="0"/>
            <c:spPr>
              <a:solidFill>
                <a:srgbClr val="0000FF"/>
              </a:solidFill>
              <a:ln w="19050">
                <a:solidFill>
                  <a:schemeClr val="tx1"/>
                </a:solidFill>
              </a:ln>
              <a:effectLst/>
            </c:spPr>
            <c:extLst>
              <c:ext xmlns:c16="http://schemas.microsoft.com/office/drawing/2014/chart" uri="{C3380CC4-5D6E-409C-BE32-E72D297353CC}">
                <c16:uniqueId val="{00000001-8546-4192-AC4B-0398B0631144}"/>
              </c:ext>
            </c:extLst>
          </c:dPt>
          <c:dPt>
            <c:idx val="1"/>
            <c:bubble3D val="0"/>
            <c:spPr>
              <a:solidFill>
                <a:srgbClr val="0066FF"/>
              </a:solidFill>
              <a:ln w="19050">
                <a:solidFill>
                  <a:schemeClr val="tx1"/>
                </a:solidFill>
              </a:ln>
              <a:effectLst/>
            </c:spPr>
            <c:extLst>
              <c:ext xmlns:c16="http://schemas.microsoft.com/office/drawing/2014/chart" uri="{C3380CC4-5D6E-409C-BE32-E72D297353CC}">
                <c16:uniqueId val="{00000003-8546-4192-AC4B-0398B0631144}"/>
              </c:ext>
            </c:extLst>
          </c:dPt>
          <c:dPt>
            <c:idx val="2"/>
            <c:bubble3D val="0"/>
            <c:spPr>
              <a:solidFill>
                <a:srgbClr val="00FFFF"/>
              </a:solidFill>
              <a:ln w="19050">
                <a:solidFill>
                  <a:schemeClr val="tx1"/>
                </a:solidFill>
              </a:ln>
              <a:effectLst/>
            </c:spPr>
            <c:extLst>
              <c:ext xmlns:c16="http://schemas.microsoft.com/office/drawing/2014/chart" uri="{C3380CC4-5D6E-409C-BE32-E72D297353CC}">
                <c16:uniqueId val="{00000005-8546-4192-AC4B-0398B0631144}"/>
              </c:ext>
            </c:extLst>
          </c:dPt>
          <c:dPt>
            <c:idx val="3"/>
            <c:bubble3D val="0"/>
            <c:spPr>
              <a:solidFill>
                <a:srgbClr val="CCFFCC"/>
              </a:solidFill>
              <a:ln w="19050">
                <a:solidFill>
                  <a:schemeClr val="tx1"/>
                </a:solidFill>
              </a:ln>
              <a:effectLst/>
            </c:spPr>
            <c:extLst>
              <c:ext xmlns:c16="http://schemas.microsoft.com/office/drawing/2014/chart" uri="{C3380CC4-5D6E-409C-BE32-E72D297353CC}">
                <c16:uniqueId val="{00000007-8546-4192-AC4B-0398B0631144}"/>
              </c:ext>
            </c:extLst>
          </c:dPt>
          <c:dPt>
            <c:idx val="4"/>
            <c:bubble3D val="0"/>
            <c:spPr>
              <a:solidFill>
                <a:srgbClr val="CCFFFF"/>
              </a:solidFill>
              <a:ln w="19050">
                <a:solidFill>
                  <a:schemeClr val="tx1"/>
                </a:solidFill>
              </a:ln>
              <a:effectLst/>
            </c:spPr>
            <c:extLst>
              <c:ext xmlns:c16="http://schemas.microsoft.com/office/drawing/2014/chart" uri="{C3380CC4-5D6E-409C-BE32-E72D297353CC}">
                <c16:uniqueId val="{00000009-8546-4192-AC4B-0398B0631144}"/>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8546-4192-AC4B-0398B0631144}"/>
              </c:ext>
            </c:extLst>
          </c:dPt>
          <c:dLbls>
            <c:dLbl>
              <c:idx val="1"/>
              <c:layout>
                <c:manualLayout>
                  <c:x val="2.8885061242344707E-2"/>
                  <c:y val="-0.1094496066745758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46-4192-AC4B-0398B0631144}"/>
                </c:ext>
              </c:extLst>
            </c:dLbl>
            <c:dLbl>
              <c:idx val="2"/>
              <c:layout>
                <c:manualLayout>
                  <c:x val="-3.3562992125984112E-3"/>
                  <c:y val="0.18902800254863142"/>
                </c:manualLayout>
              </c:layout>
              <c:showLegendKey val="0"/>
              <c:showVal val="1"/>
              <c:showCatName val="1"/>
              <c:showSerName val="0"/>
              <c:showPercent val="0"/>
              <c:showBubbleSize val="0"/>
              <c:extLst>
                <c:ext xmlns:c15="http://schemas.microsoft.com/office/drawing/2012/chart" uri="{CE6537A1-D6FC-4f65-9D91-7224C49458BB}">
                  <c15:layout>
                    <c:manualLayout>
                      <c:w val="0.26395822397200353"/>
                      <c:h val="0.20602029340117342"/>
                    </c:manualLayout>
                  </c15:layout>
                </c:ext>
                <c:ext xmlns:c16="http://schemas.microsoft.com/office/drawing/2014/chart" uri="{C3380CC4-5D6E-409C-BE32-E72D297353CC}">
                  <c16:uniqueId val="{00000005-8546-4192-AC4B-0398B0631144}"/>
                </c:ext>
              </c:extLst>
            </c:dLbl>
            <c:dLbl>
              <c:idx val="3"/>
              <c:layout>
                <c:manualLayout>
                  <c:x val="-4.3778871391076127E-2"/>
                  <c:y val="0.23000782176858356"/>
                </c:manualLayout>
              </c:layout>
              <c:showLegendKey val="0"/>
              <c:showVal val="1"/>
              <c:showCatName val="1"/>
              <c:showSerName val="0"/>
              <c:showPercent val="0"/>
              <c:showBubbleSize val="0"/>
              <c:extLst>
                <c:ext xmlns:c15="http://schemas.microsoft.com/office/drawing/2012/chart" uri="{CE6537A1-D6FC-4f65-9D91-7224C49458BB}">
                  <c15:layout>
                    <c:manualLayout>
                      <c:w val="0.29794444444444446"/>
                      <c:h val="0.20602029340117342"/>
                    </c:manualLayout>
                  </c15:layout>
                </c:ext>
                <c:ext xmlns:c16="http://schemas.microsoft.com/office/drawing/2014/chart" uri="{C3380CC4-5D6E-409C-BE32-E72D297353CC}">
                  <c16:uniqueId val="{00000007-8546-4192-AC4B-0398B0631144}"/>
                </c:ext>
              </c:extLst>
            </c:dLbl>
            <c:dLbl>
              <c:idx val="4"/>
              <c:layout>
                <c:manualLayout>
                  <c:x val="-8.0036745406824136E-2"/>
                  <c:y val="0.16584926356583168"/>
                </c:manualLayout>
              </c:layout>
              <c:showLegendKey val="0"/>
              <c:showVal val="1"/>
              <c:showCatName val="1"/>
              <c:showSerName val="0"/>
              <c:showPercent val="0"/>
              <c:showBubbleSize val="0"/>
              <c:extLst>
                <c:ext xmlns:c15="http://schemas.microsoft.com/office/drawing/2012/chart" uri="{CE6537A1-D6FC-4f65-9D91-7224C49458BB}">
                  <c15:layout>
                    <c:manualLayout>
                      <c:w val="0.24184711286089239"/>
                      <c:h val="0.20602029340117342"/>
                    </c:manualLayout>
                  </c15:layout>
                </c:ext>
                <c:ext xmlns:c16="http://schemas.microsoft.com/office/drawing/2014/chart" uri="{C3380CC4-5D6E-409C-BE32-E72D297353CC}">
                  <c16:uniqueId val="{00000009-8546-4192-AC4B-0398B0631144}"/>
                </c:ext>
              </c:extLst>
            </c:dLbl>
            <c:dLbl>
              <c:idx val="5"/>
              <c:layout>
                <c:manualLayout>
                  <c:x val="-8.65255905511811E-2"/>
                  <c:y val="7.5681974911715785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fld id="{72482C9F-7765-4725-8D03-809B230BF16B}" type="CATEGORYNAME">
                      <a:rPr lang="en-US" smtClean="0"/>
                      <a:pPr>
                        <a:defRPr sz="1600" b="1">
                          <a:solidFill>
                            <a:schemeClr val="tx1"/>
                          </a:solidFill>
                        </a:defRPr>
                      </a:pPr>
                      <a:t>[CATEGORY NAME]</a:t>
                    </a:fld>
                    <a:r>
                      <a:rPr lang="en-US" dirty="0"/>
                      <a:t> </a:t>
                    </a:r>
                    <a:r>
                      <a:rPr lang="en-US" sz="1400" b="1" i="0" u="none" strike="noStrike" kern="1200" baseline="0" dirty="0">
                        <a:solidFill>
                          <a:prstClr val="black"/>
                        </a:solidFill>
                      </a:rPr>
                      <a:t>(+8)</a:t>
                    </a:r>
                    <a:r>
                      <a:rPr lang="en-US" baseline="0" dirty="0"/>
                      <a:t>, </a:t>
                    </a:r>
                    <a:fld id="{3243FC32-4809-4996-B65E-632EEF7E185B}" type="VALUE">
                      <a:rPr lang="en-US" baseline="0"/>
                      <a:pPr>
                        <a:defRPr sz="1600" b="1">
                          <a:solidFill>
                            <a:schemeClr val="tx1"/>
                          </a:solidFill>
                        </a:defRPr>
                      </a:pPr>
                      <a:t>[VALUE]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1291666666666668"/>
                      <c:h val="0.14234307480356867"/>
                    </c:manualLayout>
                  </c15:layout>
                  <c15:dlblFieldTable/>
                  <c15:showDataLabelsRange val="0"/>
                </c:ext>
                <c:ext xmlns:c16="http://schemas.microsoft.com/office/drawing/2014/chart" uri="{C3380CC4-5D6E-409C-BE32-E72D297353CC}">
                  <c16:uniqueId val="{0000000B-8546-4192-AC4B-0398B063114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'WWTP #6'!$M$4:$M$9</c:f>
              <c:strCache>
                <c:ptCount val="6"/>
                <c:pt idx="0">
                  <c:v>PFBA-</c:v>
                </c:pt>
                <c:pt idx="1">
                  <c:v>PFPeA-</c:v>
                </c:pt>
                <c:pt idx="2">
                  <c:v>PFHxA-</c:v>
                </c:pt>
                <c:pt idx="3">
                  <c:v>PFHpA-</c:v>
                </c:pt>
                <c:pt idx="4">
                  <c:v>PFOA-</c:v>
                </c:pt>
                <c:pt idx="5">
                  <c:v>Other</c:v>
                </c:pt>
              </c:strCache>
            </c:strRef>
          </c:cat>
          <c:val>
            <c:numRef>
              <c:f>'WWTP #6'!$N$4:$N$9</c:f>
              <c:numCache>
                <c:formatCode>0%</c:formatCode>
                <c:ptCount val="6"/>
                <c:pt idx="0">
                  <c:v>0.35477477918328398</c:v>
                </c:pt>
                <c:pt idx="1">
                  <c:v>0.31562721734236993</c:v>
                </c:pt>
                <c:pt idx="2">
                  <c:v>0.12649555919845368</c:v>
                </c:pt>
                <c:pt idx="3" formatCode="0.0%">
                  <c:v>5.4806586577279735E-2</c:v>
                </c:pt>
                <c:pt idx="4" formatCode="0.0%">
                  <c:v>3.7190183748868393E-2</c:v>
                </c:pt>
                <c:pt idx="5">
                  <c:v>0.11110567394974433</c:v>
                </c:pt>
              </c:numCache>
            </c:numRef>
          </c:val>
          <c:extLst>
            <c:ext xmlns:c16="http://schemas.microsoft.com/office/drawing/2014/chart" uri="{C3380CC4-5D6E-409C-BE32-E72D297353CC}">
              <c16:uniqueId val="{0000000C-8546-4192-AC4B-0398B063114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800" b="1" i="0" u="sng" strike="noStrike" kern="1200" spc="0" baseline="0" dirty="0">
                <a:solidFill>
                  <a:schemeClr val="tx1"/>
                </a:solidFill>
              </a:rPr>
              <a:t>WWTP #6 Biosolids (Pre-TOPs)</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600" b="1" i="0" u="none" strike="noStrike" kern="1200" spc="0" baseline="0" dirty="0">
                <a:solidFill>
                  <a:srgbClr val="FF0000"/>
                </a:solidFill>
              </a:rPr>
              <a:t>(Total PFAS 59 </a:t>
            </a:r>
            <a:r>
              <a:rPr lang="en-US" sz="1600" b="1" i="0" u="none" strike="noStrike" kern="1200" spc="0" baseline="0" dirty="0">
                <a:solidFill>
                  <a:srgbClr val="FF0000"/>
                </a:solidFill>
                <a:latin typeface="Calibri" panose="020F0502020204030204" pitchFamily="34" charset="0"/>
                <a:cs typeface="Calibri" panose="020F0502020204030204" pitchFamily="34" charset="0"/>
              </a:rPr>
              <a:t>µg/Kg)</a:t>
            </a:r>
            <a:endParaRPr lang="en-US" sz="1600" b="1" i="0" u="none" strike="noStrike" kern="1200" spc="0" baseline="0" dirty="0">
              <a:solidFill>
                <a:srgbClr val="FF0000"/>
              </a:solidFill>
            </a:endParaRPr>
          </a:p>
        </c:rich>
      </c:tx>
      <c:layout>
        <c:manualLayout>
          <c:xMode val="edge"/>
          <c:yMode val="edge"/>
          <c:x val="0.17253327128022153"/>
          <c:y val="3.276392458420258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32251047146262007"/>
          <c:y val="0.2910420012617686"/>
          <c:w val="0.38483059970571781"/>
          <c:h val="0.60938249640358733"/>
        </c:manualLayout>
      </c:layout>
      <c:pieChart>
        <c:varyColors val="1"/>
        <c:ser>
          <c:idx val="0"/>
          <c:order val="0"/>
          <c:tx>
            <c:strRef>
              <c:f>'WWTP #6'!$J$4:$J$9</c:f>
              <c:strCache>
                <c:ptCount val="6"/>
                <c:pt idx="0">
                  <c:v>5:3 FTCA-</c:v>
                </c:pt>
                <c:pt idx="1">
                  <c:v>PFDA-</c:v>
                </c:pt>
                <c:pt idx="2">
                  <c:v>PFOS-</c:v>
                </c:pt>
                <c:pt idx="3">
                  <c:v>PFHxA-</c:v>
                </c:pt>
                <c:pt idx="4">
                  <c:v>PFDoDA-</c:v>
                </c:pt>
                <c:pt idx="5">
                  <c:v>Other</c:v>
                </c:pt>
              </c:strCache>
            </c:strRef>
          </c:tx>
          <c:spPr>
            <a:ln>
              <a:solidFill>
                <a:schemeClr val="tx1"/>
              </a:solidFill>
            </a:ln>
          </c:spPr>
          <c:dPt>
            <c:idx val="0"/>
            <c:bubble3D val="0"/>
            <c:spPr>
              <a:solidFill>
                <a:srgbClr val="33CC33"/>
              </a:solidFill>
              <a:ln w="19050">
                <a:solidFill>
                  <a:schemeClr val="tx1"/>
                </a:solidFill>
              </a:ln>
              <a:effectLst/>
            </c:spPr>
            <c:extLst>
              <c:ext xmlns:c16="http://schemas.microsoft.com/office/drawing/2014/chart" uri="{C3380CC4-5D6E-409C-BE32-E72D297353CC}">
                <c16:uniqueId val="{00000001-F786-46AB-A836-1C106F9B8212}"/>
              </c:ext>
            </c:extLst>
          </c:dPt>
          <c:dPt>
            <c:idx val="1"/>
            <c:bubble3D val="0"/>
            <c:spPr>
              <a:solidFill>
                <a:srgbClr val="66FFCC"/>
              </a:solidFill>
              <a:ln w="19050">
                <a:solidFill>
                  <a:schemeClr val="tx1"/>
                </a:solidFill>
              </a:ln>
              <a:effectLst/>
            </c:spPr>
            <c:extLst>
              <c:ext xmlns:c16="http://schemas.microsoft.com/office/drawing/2014/chart" uri="{C3380CC4-5D6E-409C-BE32-E72D297353CC}">
                <c16:uniqueId val="{00000003-F786-46AB-A836-1C106F9B8212}"/>
              </c:ext>
            </c:extLst>
          </c:dPt>
          <c:dPt>
            <c:idx val="2"/>
            <c:bubble3D val="0"/>
            <c:spPr>
              <a:solidFill>
                <a:srgbClr val="FFFFCC"/>
              </a:solidFill>
              <a:ln w="19050">
                <a:solidFill>
                  <a:schemeClr val="tx1"/>
                </a:solidFill>
              </a:ln>
              <a:effectLst/>
            </c:spPr>
            <c:extLst>
              <c:ext xmlns:c16="http://schemas.microsoft.com/office/drawing/2014/chart" uri="{C3380CC4-5D6E-409C-BE32-E72D297353CC}">
                <c16:uniqueId val="{00000005-F786-46AB-A836-1C106F9B8212}"/>
              </c:ext>
            </c:extLst>
          </c:dPt>
          <c:dPt>
            <c:idx val="3"/>
            <c:bubble3D val="0"/>
            <c:spPr>
              <a:solidFill>
                <a:srgbClr val="00FFFF"/>
              </a:solidFill>
              <a:ln w="19050">
                <a:solidFill>
                  <a:schemeClr val="tx1"/>
                </a:solidFill>
              </a:ln>
              <a:effectLst/>
            </c:spPr>
            <c:extLst>
              <c:ext xmlns:c16="http://schemas.microsoft.com/office/drawing/2014/chart" uri="{C3380CC4-5D6E-409C-BE32-E72D297353CC}">
                <c16:uniqueId val="{00000007-F786-46AB-A836-1C106F9B8212}"/>
              </c:ext>
            </c:extLst>
          </c:dPt>
          <c:dPt>
            <c:idx val="4"/>
            <c:bubble3D val="0"/>
            <c:spPr>
              <a:solidFill>
                <a:srgbClr val="00FF00"/>
              </a:solidFill>
              <a:ln w="19050">
                <a:solidFill>
                  <a:schemeClr val="tx1"/>
                </a:solidFill>
              </a:ln>
              <a:effectLst/>
            </c:spPr>
            <c:extLst>
              <c:ext xmlns:c16="http://schemas.microsoft.com/office/drawing/2014/chart" uri="{C3380CC4-5D6E-409C-BE32-E72D297353CC}">
                <c16:uniqueId val="{00000009-F786-46AB-A836-1C106F9B8212}"/>
              </c:ext>
            </c:extLst>
          </c:dPt>
          <c:dPt>
            <c:idx val="5"/>
            <c:bubble3D val="0"/>
            <c:spPr>
              <a:solidFill>
                <a:schemeClr val="bg2">
                  <a:lumMod val="90000"/>
                </a:schemeClr>
              </a:solidFill>
              <a:ln w="19050">
                <a:solidFill>
                  <a:schemeClr val="tx1"/>
                </a:solidFill>
              </a:ln>
              <a:effectLst/>
            </c:spPr>
            <c:extLst>
              <c:ext xmlns:c16="http://schemas.microsoft.com/office/drawing/2014/chart" uri="{C3380CC4-5D6E-409C-BE32-E72D297353CC}">
                <c16:uniqueId val="{0000000B-F786-46AB-A836-1C106F9B8212}"/>
              </c:ext>
            </c:extLst>
          </c:dPt>
          <c:dLbls>
            <c:dLbl>
              <c:idx val="0"/>
              <c:layout>
                <c:manualLayout>
                  <c:x val="-0.17100486082709276"/>
                  <c:y val="2.7897740913125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86-46AB-A836-1C106F9B8212}"/>
                </c:ext>
              </c:extLst>
            </c:dLbl>
            <c:dLbl>
              <c:idx val="1"/>
              <c:layout>
                <c:manualLayout>
                  <c:x val="-0.17874059492563429"/>
                  <c:y val="-1.8610156306702819E-7"/>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9247222222222224"/>
                      <c:h val="0.12318509103157955"/>
                    </c:manualLayout>
                  </c15:layout>
                </c:ext>
                <c:ext xmlns:c16="http://schemas.microsoft.com/office/drawing/2014/chart" uri="{C3380CC4-5D6E-409C-BE32-E72D297353CC}">
                  <c16:uniqueId val="{00000003-F786-46AB-A836-1C106F9B8212}"/>
                </c:ext>
              </c:extLst>
            </c:dLbl>
            <c:dLbl>
              <c:idx val="2"/>
              <c:layout>
                <c:manualLayout>
                  <c:x val="-5.9244904906740115E-2"/>
                  <c:y val="-7.9420703054484953E-2"/>
                </c:manualLayout>
              </c:layout>
              <c:showLegendKey val="0"/>
              <c:showVal val="1"/>
              <c:showCatName val="1"/>
              <c:showSerName val="0"/>
              <c:showPercent val="0"/>
              <c:showBubbleSize val="0"/>
              <c:extLst>
                <c:ext xmlns:c15="http://schemas.microsoft.com/office/drawing/2012/chart" uri="{CE6537A1-D6FC-4f65-9D91-7224C49458BB}">
                  <c15:layout>
                    <c:manualLayout>
                      <c:w val="0.29123241240874198"/>
                      <c:h val="0.19853314747990569"/>
                    </c:manualLayout>
                  </c15:layout>
                </c:ext>
                <c:ext xmlns:c16="http://schemas.microsoft.com/office/drawing/2014/chart" uri="{C3380CC4-5D6E-409C-BE32-E72D297353CC}">
                  <c16:uniqueId val="{00000005-F786-46AB-A836-1C106F9B8212}"/>
                </c:ext>
              </c:extLst>
            </c:dLbl>
            <c:dLbl>
              <c:idx val="3"/>
              <c:layout>
                <c:manualLayout>
                  <c:x val="-2.4181561102345178E-2"/>
                  <c:y val="-6.639061601478391E-2"/>
                </c:manualLayout>
              </c:layout>
              <c:showLegendKey val="0"/>
              <c:showVal val="1"/>
              <c:showCatName val="1"/>
              <c:showSerName val="0"/>
              <c:showPercent val="0"/>
              <c:showBubbleSize val="0"/>
              <c:extLst>
                <c:ext xmlns:c15="http://schemas.microsoft.com/office/drawing/2012/chart" uri="{CE6537A1-D6FC-4f65-9D91-7224C49458BB}">
                  <c15:layout>
                    <c:manualLayout>
                      <c:w val="0.28506141847772432"/>
                      <c:h val="0.19881676626201983"/>
                    </c:manualLayout>
                  </c15:layout>
                </c:ext>
                <c:ext xmlns:c16="http://schemas.microsoft.com/office/drawing/2014/chart" uri="{C3380CC4-5D6E-409C-BE32-E72D297353CC}">
                  <c16:uniqueId val="{00000007-F786-46AB-A836-1C106F9B8212}"/>
                </c:ext>
              </c:extLst>
            </c:dLbl>
            <c:dLbl>
              <c:idx val="4"/>
              <c:layout>
                <c:manualLayout>
                  <c:x val="0"/>
                  <c:y val="-0.10183961395091758"/>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2739621381998019"/>
                      <c:h val="0.13708241135517296"/>
                    </c:manualLayout>
                  </c15:layout>
                </c:ext>
                <c:ext xmlns:c16="http://schemas.microsoft.com/office/drawing/2014/chart" uri="{C3380CC4-5D6E-409C-BE32-E72D297353CC}">
                  <c16:uniqueId val="{00000009-F786-46AB-A836-1C106F9B8212}"/>
                </c:ext>
              </c:extLst>
            </c:dLbl>
            <c:dLbl>
              <c:idx val="5"/>
              <c:layout>
                <c:manualLayout>
                  <c:x val="-2.3662919974990714E-2"/>
                  <c:y val="2.6198261439197828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fld id="{28C38921-1B7D-4C57-AC5F-5575E8B672BF}" type="CATEGORYNAME">
                      <a:rPr lang="en-US" smtClean="0"/>
                      <a:pPr>
                        <a:defRPr sz="1600" b="1">
                          <a:solidFill>
                            <a:schemeClr val="tx1"/>
                          </a:solidFill>
                        </a:defRPr>
                      </a:pPr>
                      <a:t>[CATEGORY NAME]</a:t>
                    </a:fld>
                    <a:r>
                      <a:rPr lang="en-US" dirty="0"/>
                      <a:t> (+7)</a:t>
                    </a:r>
                    <a:r>
                      <a:rPr lang="en-US" baseline="0" dirty="0"/>
                      <a:t>, </a:t>
                    </a:r>
                    <a:fld id="{2C53001B-E086-491A-9A0B-6A6E1837D736}" type="VALUE">
                      <a:rPr lang="en-US" baseline="0"/>
                      <a:pPr>
                        <a:defRPr sz="1600" b="1">
                          <a:solidFill>
                            <a:schemeClr val="tx1"/>
                          </a:solidFill>
                        </a:defRPr>
                      </a:pPr>
                      <a:t>[VALUE]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4375002938120824"/>
                      <c:h val="0.12762845195136793"/>
                    </c:manualLayout>
                  </c15:layout>
                  <c15:dlblFieldTable/>
                  <c15:showDataLabelsRange val="0"/>
                </c:ext>
                <c:ext xmlns:c16="http://schemas.microsoft.com/office/drawing/2014/chart" uri="{C3380CC4-5D6E-409C-BE32-E72D297353CC}">
                  <c16:uniqueId val="{0000000B-F786-46AB-A836-1C106F9B821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'WWTP #6'!$J$4:$J$9</c:f>
              <c:strCache>
                <c:ptCount val="6"/>
                <c:pt idx="0">
                  <c:v>5:3 FTCA-</c:v>
                </c:pt>
                <c:pt idx="1">
                  <c:v>PFDA-</c:v>
                </c:pt>
                <c:pt idx="2">
                  <c:v>PFOS-</c:v>
                </c:pt>
                <c:pt idx="3">
                  <c:v>PFHxA-</c:v>
                </c:pt>
                <c:pt idx="4">
                  <c:v>PFDoDA-</c:v>
                </c:pt>
                <c:pt idx="5">
                  <c:v>Other</c:v>
                </c:pt>
              </c:strCache>
            </c:strRef>
          </c:cat>
          <c:val>
            <c:numRef>
              <c:f>'WWTP #6'!$K$4:$K$9</c:f>
              <c:numCache>
                <c:formatCode>0%</c:formatCode>
                <c:ptCount val="6"/>
                <c:pt idx="0">
                  <c:v>0.48247841543930936</c:v>
                </c:pt>
                <c:pt idx="1">
                  <c:v>9.5649229727442039E-2</c:v>
                </c:pt>
                <c:pt idx="2" formatCode="0.0%">
                  <c:v>8.0074487895716959E-2</c:v>
                </c:pt>
                <c:pt idx="3" formatCode="0.0%">
                  <c:v>7.7365837142373467E-2</c:v>
                </c:pt>
                <c:pt idx="4" formatCode="0.0%">
                  <c:v>4.9940748264770622E-2</c:v>
                </c:pt>
                <c:pt idx="5">
                  <c:v>0.21449128153038766</c:v>
                </c:pt>
              </c:numCache>
            </c:numRef>
          </c:val>
          <c:extLst>
            <c:ext xmlns:c16="http://schemas.microsoft.com/office/drawing/2014/chart" uri="{C3380CC4-5D6E-409C-BE32-E72D297353CC}">
              <c16:uniqueId val="{0000000C-F786-46AB-A836-1C106F9B821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CD703CD-2155-4B12-8C9E-8CE387F7959B}" type="datetimeFigureOut">
              <a:rPr lang="en-US" smtClean="0"/>
              <a:t>11/20/2024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D148A91-DE3C-4FF4-96C1-A3E43F3C3ECA}" type="slidenum">
              <a:rPr lang="en-US" smtClean="0"/>
              <a:t>‹#›</a:t>
            </a:fld>
            <a:endParaRPr lang="en-US"/>
          </a:p>
        </p:txBody>
      </p:sp>
    </p:spTree>
    <p:extLst>
      <p:ext uri="{BB962C8B-B14F-4D97-AF65-F5344CB8AC3E}">
        <p14:creationId xmlns:p14="http://schemas.microsoft.com/office/powerpoint/2010/main" val="3818938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48A91-DE3C-4FF4-96C1-A3E43F3C3ECA}" type="slidenum">
              <a:rPr lang="en-US" smtClean="0"/>
              <a:t>2</a:t>
            </a:fld>
            <a:endParaRPr lang="en-US"/>
          </a:p>
        </p:txBody>
      </p:sp>
    </p:spTree>
    <p:extLst>
      <p:ext uri="{BB962C8B-B14F-4D97-AF65-F5344CB8AC3E}">
        <p14:creationId xmlns:p14="http://schemas.microsoft.com/office/powerpoint/2010/main" val="3274656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8A91-DE3C-4FF4-96C1-A3E43F3C3ECA}" type="slidenum">
              <a:rPr lang="en-US" smtClean="0"/>
              <a:t>29</a:t>
            </a:fld>
            <a:endParaRPr lang="en-US"/>
          </a:p>
        </p:txBody>
      </p:sp>
    </p:spTree>
    <p:extLst>
      <p:ext uri="{BB962C8B-B14F-4D97-AF65-F5344CB8AC3E}">
        <p14:creationId xmlns:p14="http://schemas.microsoft.com/office/powerpoint/2010/main" val="3627564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22238" indent="-122238">
              <a:buFont typeface="Arial" panose="020B0604020202020204" pitchFamily="34" charset="0"/>
              <a:buChar char="•"/>
            </a:pPr>
            <a:r>
              <a:rPr lang="en-US" b="1" dirty="0">
                <a:cs typeface="Times New Roman" panose="02020603050405020304" pitchFamily="18" charset="0"/>
              </a:rPr>
              <a:t>6:2 FTS</a:t>
            </a:r>
            <a:r>
              <a:rPr lang="en-US" b="1" baseline="30000" dirty="0">
                <a:cs typeface="Times New Roman" panose="02020603050405020304" pitchFamily="18" charset="0"/>
              </a:rPr>
              <a:t>-</a:t>
            </a:r>
            <a:r>
              <a:rPr lang="en-US" b="1" dirty="0">
                <a:cs typeface="Times New Roman" panose="02020603050405020304" pitchFamily="18" charset="0"/>
              </a:rPr>
              <a:t> remained in source area;</a:t>
            </a:r>
          </a:p>
          <a:p>
            <a:pPr marL="120650" indent="-120650">
              <a:buFont typeface="Arial" panose="020B0604020202020204" pitchFamily="34" charset="0"/>
              <a:buChar char="•"/>
            </a:pPr>
            <a:r>
              <a:rPr lang="en-US" b="1" dirty="0">
                <a:cs typeface="Times New Roman" panose="02020603050405020304" pitchFamily="18" charset="0"/>
              </a:rPr>
              <a:t>PFOS</a:t>
            </a:r>
            <a:r>
              <a:rPr lang="en-US" b="1" baseline="30000" dirty="0">
                <a:cs typeface="Times New Roman" panose="02020603050405020304" pitchFamily="18" charset="0"/>
              </a:rPr>
              <a:t>- </a:t>
            </a:r>
            <a:r>
              <a:rPr lang="en-US" b="1" dirty="0">
                <a:cs typeface="Times New Roman" panose="02020603050405020304" pitchFamily="18" charset="0"/>
              </a:rPr>
              <a:t>stays with plume in migration directions</a:t>
            </a:r>
          </a:p>
          <a:p>
            <a:pPr marL="120650" indent="-120650">
              <a:buFont typeface="Arial" panose="020B0604020202020204" pitchFamily="34" charset="0"/>
              <a:buChar char="•"/>
            </a:pPr>
            <a:r>
              <a:rPr lang="en-US" b="1" dirty="0">
                <a:cs typeface="Times New Roman" panose="02020603050405020304" pitchFamily="18" charset="0"/>
              </a:rPr>
              <a:t>More mobile PFASs diffuse laterally (e.g., </a:t>
            </a:r>
            <a:r>
              <a:rPr lang="en-US" b="1" dirty="0" err="1">
                <a:cs typeface="Times New Roman" panose="02020603050405020304" pitchFamily="18" charset="0"/>
              </a:rPr>
              <a:t>PFHxA</a:t>
            </a:r>
            <a:r>
              <a:rPr lang="en-US" b="1" baseline="30000" dirty="0">
                <a:cs typeface="Times New Roman" panose="02020603050405020304" pitchFamily="18" charset="0"/>
              </a:rPr>
              <a:t>-</a:t>
            </a:r>
            <a:r>
              <a:rPr lang="en-US" b="1" dirty="0">
                <a:cs typeface="Times New Roman" panose="02020603050405020304" pitchFamily="18" charset="0"/>
              </a:rPr>
              <a:t>, PFBS</a:t>
            </a:r>
            <a:r>
              <a:rPr lang="en-US" b="1" baseline="30000" dirty="0">
                <a:cs typeface="Times New Roman" panose="02020603050405020304" pitchFamily="18" charset="0"/>
              </a:rPr>
              <a:t>-</a:t>
            </a:r>
            <a:r>
              <a:rPr lang="en-US" b="1" dirty="0">
                <a:cs typeface="Times New Roman" panose="02020603050405020304" pitchFamily="18" charset="0"/>
              </a:rPr>
              <a:t>, </a:t>
            </a:r>
            <a:r>
              <a:rPr lang="en-US" b="1" dirty="0" err="1">
                <a:cs typeface="Times New Roman" panose="02020603050405020304" pitchFamily="18" charset="0"/>
              </a:rPr>
              <a:t>PFHxS</a:t>
            </a:r>
            <a:r>
              <a:rPr lang="en-US" b="1" baseline="30000" dirty="0">
                <a:cs typeface="Times New Roman" panose="02020603050405020304" pitchFamily="18" charset="0"/>
              </a:rPr>
              <a:t>-</a:t>
            </a:r>
            <a:r>
              <a:rPr lang="en-US" b="1" dirty="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8559F115-888A-4A17-823E-A347E442B8F2}" type="slidenum">
              <a:rPr lang="en-US" smtClean="0"/>
              <a:pPr/>
              <a:t>30</a:t>
            </a:fld>
            <a:endParaRPr lang="en-US"/>
          </a:p>
        </p:txBody>
      </p:sp>
    </p:spTree>
    <p:extLst>
      <p:ext uri="{BB962C8B-B14F-4D97-AF65-F5344CB8AC3E}">
        <p14:creationId xmlns:p14="http://schemas.microsoft.com/office/powerpoint/2010/main" val="4015532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6F5FB-152E-8EF7-04FF-468A2A2BB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218C3-743B-F22E-0A3E-0707BB3390F2}"/>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793E3C73-26D9-33E9-F03F-8F94B41A85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D212BB-1011-34C8-634C-228BD287E4C6}"/>
              </a:ext>
            </a:extLst>
          </p:cNvPr>
          <p:cNvSpPr>
            <a:spLocks noGrp="1"/>
          </p:cNvSpPr>
          <p:nvPr>
            <p:ph type="sldNum" sz="quarter" idx="5"/>
          </p:nvPr>
        </p:nvSpPr>
        <p:spPr/>
        <p:txBody>
          <a:bodyPr/>
          <a:lstStyle/>
          <a:p>
            <a:fld id="{8D148A91-DE3C-4FF4-96C1-A3E43F3C3ECA}" type="slidenum">
              <a:rPr lang="en-US" smtClean="0"/>
              <a:t>31</a:t>
            </a:fld>
            <a:endParaRPr lang="en-US"/>
          </a:p>
        </p:txBody>
      </p:sp>
    </p:spTree>
    <p:extLst>
      <p:ext uri="{BB962C8B-B14F-4D97-AF65-F5344CB8AC3E}">
        <p14:creationId xmlns:p14="http://schemas.microsoft.com/office/powerpoint/2010/main" val="2982077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2A1E-C31A-E8D5-DF04-3018F0D29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015AA-5127-6AA0-8C77-39925BEE0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30617-C154-C616-BC6E-CF71F9F8E3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2233B6-E298-0533-0A14-3DF20EE174B3}"/>
              </a:ext>
            </a:extLst>
          </p:cNvPr>
          <p:cNvSpPr>
            <a:spLocks noGrp="1"/>
          </p:cNvSpPr>
          <p:nvPr>
            <p:ph type="sldNum" sz="quarter" idx="5"/>
          </p:nvPr>
        </p:nvSpPr>
        <p:spPr/>
        <p:txBody>
          <a:bodyPr/>
          <a:lstStyle/>
          <a:p>
            <a:fld id="{8D148A91-DE3C-4FF4-96C1-A3E43F3C3ECA}" type="slidenum">
              <a:rPr lang="en-US" smtClean="0"/>
              <a:t>45</a:t>
            </a:fld>
            <a:endParaRPr lang="en-US"/>
          </a:p>
        </p:txBody>
      </p:sp>
    </p:spTree>
    <p:extLst>
      <p:ext uri="{BB962C8B-B14F-4D97-AF65-F5344CB8AC3E}">
        <p14:creationId xmlns:p14="http://schemas.microsoft.com/office/powerpoint/2010/main" val="2306895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46</a:t>
            </a:fld>
            <a:endParaRPr lang="en-US"/>
          </a:p>
        </p:txBody>
      </p:sp>
    </p:spTree>
    <p:extLst>
      <p:ext uri="{BB962C8B-B14F-4D97-AF65-F5344CB8AC3E}">
        <p14:creationId xmlns:p14="http://schemas.microsoft.com/office/powerpoint/2010/main" val="97211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8A91-DE3C-4FF4-96C1-A3E43F3C3ECA}" type="slidenum">
              <a:rPr lang="en-US" smtClean="0"/>
              <a:t>7</a:t>
            </a:fld>
            <a:endParaRPr lang="en-US"/>
          </a:p>
        </p:txBody>
      </p:sp>
    </p:spTree>
    <p:extLst>
      <p:ext uri="{BB962C8B-B14F-4D97-AF65-F5344CB8AC3E}">
        <p14:creationId xmlns:p14="http://schemas.microsoft.com/office/powerpoint/2010/main" val="2587321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8A91-DE3C-4FF4-96C1-A3E43F3C3ECA}" type="slidenum">
              <a:rPr lang="en-US" smtClean="0"/>
              <a:t>8</a:t>
            </a:fld>
            <a:endParaRPr lang="en-US"/>
          </a:p>
        </p:txBody>
      </p:sp>
    </p:spTree>
    <p:extLst>
      <p:ext uri="{BB962C8B-B14F-4D97-AF65-F5344CB8AC3E}">
        <p14:creationId xmlns:p14="http://schemas.microsoft.com/office/powerpoint/2010/main" val="1158951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8A91-DE3C-4FF4-96C1-A3E43F3C3ECA}" type="slidenum">
              <a:rPr lang="en-US" smtClean="0"/>
              <a:t>13</a:t>
            </a:fld>
            <a:endParaRPr lang="en-US"/>
          </a:p>
        </p:txBody>
      </p:sp>
    </p:spTree>
    <p:extLst>
      <p:ext uri="{BB962C8B-B14F-4D97-AF65-F5344CB8AC3E}">
        <p14:creationId xmlns:p14="http://schemas.microsoft.com/office/powerpoint/2010/main" val="2775489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8A91-DE3C-4FF4-96C1-A3E43F3C3ECA}" type="slidenum">
              <a:rPr lang="en-US" smtClean="0"/>
              <a:t>14</a:t>
            </a:fld>
            <a:endParaRPr lang="en-US"/>
          </a:p>
        </p:txBody>
      </p:sp>
    </p:spTree>
    <p:extLst>
      <p:ext uri="{BB962C8B-B14F-4D97-AF65-F5344CB8AC3E}">
        <p14:creationId xmlns:p14="http://schemas.microsoft.com/office/powerpoint/2010/main" val="395477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8A91-DE3C-4FF4-96C1-A3E43F3C3ECA}" type="slidenum">
              <a:rPr lang="en-US" smtClean="0"/>
              <a:t>22</a:t>
            </a:fld>
            <a:endParaRPr lang="en-US"/>
          </a:p>
        </p:txBody>
      </p:sp>
    </p:spTree>
    <p:extLst>
      <p:ext uri="{BB962C8B-B14F-4D97-AF65-F5344CB8AC3E}">
        <p14:creationId xmlns:p14="http://schemas.microsoft.com/office/powerpoint/2010/main" val="2465967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5D03C-6533-BD1E-2089-0AF6BC948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8260B-BB4A-7F14-FB05-964372863D36}"/>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C299479A-F0A0-8989-3479-0E7C1B068C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673C3C-CB1C-9016-423F-1B32499C6321}"/>
              </a:ext>
            </a:extLst>
          </p:cNvPr>
          <p:cNvSpPr>
            <a:spLocks noGrp="1"/>
          </p:cNvSpPr>
          <p:nvPr>
            <p:ph type="sldNum" sz="quarter" idx="5"/>
          </p:nvPr>
        </p:nvSpPr>
        <p:spPr/>
        <p:txBody>
          <a:bodyPr/>
          <a:lstStyle/>
          <a:p>
            <a:fld id="{8D148A91-DE3C-4FF4-96C1-A3E43F3C3ECA}" type="slidenum">
              <a:rPr lang="en-US" smtClean="0"/>
              <a:t>25</a:t>
            </a:fld>
            <a:endParaRPr lang="en-US"/>
          </a:p>
        </p:txBody>
      </p:sp>
    </p:spTree>
    <p:extLst>
      <p:ext uri="{BB962C8B-B14F-4D97-AF65-F5344CB8AC3E}">
        <p14:creationId xmlns:p14="http://schemas.microsoft.com/office/powerpoint/2010/main" val="1565943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8A91-DE3C-4FF4-96C1-A3E43F3C3ECA}" type="slidenum">
              <a:rPr lang="en-US" smtClean="0"/>
              <a:t>26</a:t>
            </a:fld>
            <a:endParaRPr lang="en-US"/>
          </a:p>
        </p:txBody>
      </p:sp>
    </p:spTree>
    <p:extLst>
      <p:ext uri="{BB962C8B-B14F-4D97-AF65-F5344CB8AC3E}">
        <p14:creationId xmlns:p14="http://schemas.microsoft.com/office/powerpoint/2010/main" val="2671341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48A91-DE3C-4FF4-96C1-A3E43F3C3ECA}" type="slidenum">
              <a:rPr lang="en-US" smtClean="0"/>
              <a:t>28</a:t>
            </a:fld>
            <a:endParaRPr lang="en-US"/>
          </a:p>
        </p:txBody>
      </p:sp>
    </p:spTree>
    <p:extLst>
      <p:ext uri="{BB962C8B-B14F-4D97-AF65-F5344CB8AC3E}">
        <p14:creationId xmlns:p14="http://schemas.microsoft.com/office/powerpoint/2010/main" val="142008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5C5C1C-67DE-49FB-BE24-D4DA551ACC06}" type="datetime1">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66C622-0A8C-4F86-9457-BBDB38D3C123}" type="slidenum">
              <a:rPr lang="en-US" smtClean="0"/>
              <a:t>‹#›</a:t>
            </a:fld>
            <a:endParaRPr lang="en-US"/>
          </a:p>
        </p:txBody>
      </p:sp>
    </p:spTree>
    <p:extLst>
      <p:ext uri="{BB962C8B-B14F-4D97-AF65-F5344CB8AC3E}">
        <p14:creationId xmlns:p14="http://schemas.microsoft.com/office/powerpoint/2010/main" val="4020888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7CE36E-5359-4284-996F-28FAC5D29751}" type="datetime1">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66C622-0A8C-4F86-9457-BBDB38D3C123}" type="slidenum">
              <a:rPr lang="en-US" smtClean="0"/>
              <a:t>‹#›</a:t>
            </a:fld>
            <a:endParaRPr lang="en-US"/>
          </a:p>
        </p:txBody>
      </p:sp>
    </p:spTree>
    <p:extLst>
      <p:ext uri="{BB962C8B-B14F-4D97-AF65-F5344CB8AC3E}">
        <p14:creationId xmlns:p14="http://schemas.microsoft.com/office/powerpoint/2010/main" val="3534590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A7833-7D79-4CDA-8633-B98C77DDB5AF}" type="datetime1">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66C622-0A8C-4F86-9457-BBDB38D3C123}" type="slidenum">
              <a:rPr lang="en-US" smtClean="0"/>
              <a:t>‹#›</a:t>
            </a:fld>
            <a:endParaRPr lang="en-US"/>
          </a:p>
        </p:txBody>
      </p:sp>
    </p:spTree>
    <p:extLst>
      <p:ext uri="{BB962C8B-B14F-4D97-AF65-F5344CB8AC3E}">
        <p14:creationId xmlns:p14="http://schemas.microsoft.com/office/powerpoint/2010/main" val="379399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30CBB8-7BE5-413F-9E33-0C74B5CAE0F7}" type="datetime1">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66C622-0A8C-4F86-9457-BBDB38D3C123}" type="slidenum">
              <a:rPr lang="en-US" smtClean="0"/>
              <a:t>‹#›</a:t>
            </a:fld>
            <a:endParaRPr lang="en-US"/>
          </a:p>
        </p:txBody>
      </p:sp>
    </p:spTree>
    <p:extLst>
      <p:ext uri="{BB962C8B-B14F-4D97-AF65-F5344CB8AC3E}">
        <p14:creationId xmlns:p14="http://schemas.microsoft.com/office/powerpoint/2010/main" val="177371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9BE7D8-F44C-4BBE-8008-4C082FBE9492}" type="datetime1">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66C622-0A8C-4F86-9457-BBDB38D3C123}" type="slidenum">
              <a:rPr lang="en-US" smtClean="0"/>
              <a:t>‹#›</a:t>
            </a:fld>
            <a:endParaRPr lang="en-US"/>
          </a:p>
        </p:txBody>
      </p:sp>
    </p:spTree>
    <p:extLst>
      <p:ext uri="{BB962C8B-B14F-4D97-AF65-F5344CB8AC3E}">
        <p14:creationId xmlns:p14="http://schemas.microsoft.com/office/powerpoint/2010/main" val="3833540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73634C-DC86-49D3-BB2F-E52719E61D94}" type="datetime1">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66C622-0A8C-4F86-9457-BBDB38D3C123}" type="slidenum">
              <a:rPr lang="en-US" smtClean="0"/>
              <a:t>‹#›</a:t>
            </a:fld>
            <a:endParaRPr lang="en-US"/>
          </a:p>
        </p:txBody>
      </p:sp>
    </p:spTree>
    <p:extLst>
      <p:ext uri="{BB962C8B-B14F-4D97-AF65-F5344CB8AC3E}">
        <p14:creationId xmlns:p14="http://schemas.microsoft.com/office/powerpoint/2010/main" val="106224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BBE925-A62E-4D90-9111-0E6582632D3D}" type="datetime1">
              <a:rPr lang="en-US" smtClean="0"/>
              <a:t>11/20/2024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66C622-0A8C-4F86-9457-BBDB38D3C123}" type="slidenum">
              <a:rPr lang="en-US" smtClean="0"/>
              <a:t>‹#›</a:t>
            </a:fld>
            <a:endParaRPr lang="en-US"/>
          </a:p>
        </p:txBody>
      </p:sp>
    </p:spTree>
    <p:extLst>
      <p:ext uri="{BB962C8B-B14F-4D97-AF65-F5344CB8AC3E}">
        <p14:creationId xmlns:p14="http://schemas.microsoft.com/office/powerpoint/2010/main" val="667763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FD6E43-A53B-494D-9CC7-60BA16A0934F}" type="datetime1">
              <a:rPr lang="en-US" smtClean="0"/>
              <a:t>11/20/2024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66C622-0A8C-4F86-9457-BBDB38D3C123}" type="slidenum">
              <a:rPr lang="en-US" smtClean="0"/>
              <a:t>‹#›</a:t>
            </a:fld>
            <a:endParaRPr lang="en-US"/>
          </a:p>
        </p:txBody>
      </p:sp>
    </p:spTree>
    <p:extLst>
      <p:ext uri="{BB962C8B-B14F-4D97-AF65-F5344CB8AC3E}">
        <p14:creationId xmlns:p14="http://schemas.microsoft.com/office/powerpoint/2010/main" val="329605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FCBC7-F5DF-435E-8CA4-4DCBD360D7FE}" type="datetime1">
              <a:rPr lang="en-US" smtClean="0"/>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66C622-0A8C-4F86-9457-BBDB38D3C123}" type="slidenum">
              <a:rPr lang="en-US" smtClean="0"/>
              <a:t>‹#›</a:t>
            </a:fld>
            <a:endParaRPr lang="en-US"/>
          </a:p>
        </p:txBody>
      </p:sp>
    </p:spTree>
    <p:extLst>
      <p:ext uri="{BB962C8B-B14F-4D97-AF65-F5344CB8AC3E}">
        <p14:creationId xmlns:p14="http://schemas.microsoft.com/office/powerpoint/2010/main" val="378507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4310C8-8169-4E6A-9B92-CC6D05717075}" type="datetime1">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66C622-0A8C-4F86-9457-BBDB38D3C123}" type="slidenum">
              <a:rPr lang="en-US" smtClean="0"/>
              <a:t>‹#›</a:t>
            </a:fld>
            <a:endParaRPr lang="en-US"/>
          </a:p>
        </p:txBody>
      </p:sp>
    </p:spTree>
    <p:extLst>
      <p:ext uri="{BB962C8B-B14F-4D97-AF65-F5344CB8AC3E}">
        <p14:creationId xmlns:p14="http://schemas.microsoft.com/office/powerpoint/2010/main" val="2047629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AB39F8-5A54-469F-8244-8CD8F008E20D}" type="datetime1">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66C622-0A8C-4F86-9457-BBDB38D3C123}" type="slidenum">
              <a:rPr lang="en-US" smtClean="0"/>
              <a:t>‹#›</a:t>
            </a:fld>
            <a:endParaRPr lang="en-US"/>
          </a:p>
        </p:txBody>
      </p:sp>
    </p:spTree>
    <p:extLst>
      <p:ext uri="{BB962C8B-B14F-4D97-AF65-F5344CB8AC3E}">
        <p14:creationId xmlns:p14="http://schemas.microsoft.com/office/powerpoint/2010/main" val="209321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68EF4-EC78-4458-AA49-8D8473A3D405}" type="datetime1">
              <a:rPr lang="en-US" smtClean="0"/>
              <a:t>11/20/2024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66C622-0A8C-4F86-9457-BBDB38D3C123}" type="slidenum">
              <a:rPr lang="en-US" smtClean="0"/>
              <a:t>‹#›</a:t>
            </a:fld>
            <a:endParaRPr lang="en-US"/>
          </a:p>
        </p:txBody>
      </p:sp>
    </p:spTree>
    <p:extLst>
      <p:ext uri="{BB962C8B-B14F-4D97-AF65-F5344CB8AC3E}">
        <p14:creationId xmlns:p14="http://schemas.microsoft.com/office/powerpoint/2010/main" val="24279652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image" Target="../media/image50.jpeg"/><Relationship Id="rId4" Type="http://schemas.openxmlformats.org/officeDocument/2006/relationships/chart" Target="../charts/chart2.xml"/><Relationship Id="rId9" Type="http://schemas.openxmlformats.org/officeDocument/2006/relationships/image" Target="../media/image49.jpeg"/></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chart" Target="../charts/chart6.xml"/><Relationship Id="rId7"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 Id="rId9"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chart" Target="../charts/chart14.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7.jpg"/><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sky, plant&#10;&#10;Description automatically generated">
            <a:extLst>
              <a:ext uri="{FF2B5EF4-FFF2-40B4-BE49-F238E27FC236}">
                <a16:creationId xmlns:a16="http://schemas.microsoft.com/office/drawing/2014/main" id="{E6457929-A0B6-421E-B47A-F2C518D8A71E}"/>
              </a:ext>
            </a:extLst>
          </p:cNvPr>
          <p:cNvPicPr>
            <a:picLocks noChangeAspect="1"/>
          </p:cNvPicPr>
          <p:nvPr/>
        </p:nvPicPr>
        <p:blipFill>
          <a:blip r:embed="rId2" cstate="print">
            <a:alphaModFix amt="68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CE031002-78C8-45E7-BB5C-A6406F194B60}"/>
              </a:ext>
            </a:extLst>
          </p:cNvPr>
          <p:cNvSpPr>
            <a:spLocks noGrp="1"/>
          </p:cNvSpPr>
          <p:nvPr>
            <p:ph type="ctrTitle"/>
          </p:nvPr>
        </p:nvSpPr>
        <p:spPr>
          <a:xfrm>
            <a:off x="0" y="1"/>
            <a:ext cx="9144000" cy="3703636"/>
          </a:xfrm>
          <a:solidFill>
            <a:schemeClr val="bg1">
              <a:alpha val="43000"/>
            </a:schemeClr>
          </a:solidFill>
        </p:spPr>
        <p:txBody>
          <a:bodyPr>
            <a:normAutofit/>
          </a:bodyPr>
          <a:lstStyle/>
          <a:p>
            <a:r>
              <a:rPr lang="en-US" sz="4000" b="1" cap="small" dirty="0">
                <a:latin typeface="Calibri" panose="020F0502020204030204" pitchFamily="34" charset="0"/>
              </a:rPr>
              <a:t>Aloha,</a:t>
            </a:r>
            <a:br>
              <a:rPr lang="en-US" sz="3200" b="1" cap="small" dirty="0">
                <a:latin typeface="Calibri" panose="020F0502020204030204" pitchFamily="34" charset="0"/>
              </a:rPr>
            </a:br>
            <a:r>
              <a:rPr lang="en-US" sz="3200" b="1" cap="small" dirty="0">
                <a:latin typeface="Calibri" panose="020F0502020204030204" pitchFamily="34" charset="0"/>
              </a:rPr>
              <a:t>The Overview of the EAL Updates and PFAS Field Study Webinar</a:t>
            </a:r>
            <a:r>
              <a:rPr lang="fr-FR" sz="3200" b="1" cap="small" dirty="0">
                <a:latin typeface="Calibri" panose="020F0502020204030204" pitchFamily="34" charset="0"/>
              </a:rPr>
              <a:t> </a:t>
            </a:r>
            <a:r>
              <a:rPr lang="en-US" sz="3200" b="1" cap="small" dirty="0">
                <a:latin typeface="Calibri" panose="020F0502020204030204" pitchFamily="34" charset="0"/>
              </a:rPr>
              <a:t>on Wednesday, November 20th, 2024.  </a:t>
            </a:r>
            <a:br>
              <a:rPr lang="en-US" sz="3200" b="1" cap="small" dirty="0">
                <a:latin typeface="Calibri" panose="020F0502020204030204" pitchFamily="34" charset="0"/>
              </a:rPr>
            </a:br>
            <a:r>
              <a:rPr lang="en-US" sz="3200" b="1" cap="small" dirty="0">
                <a:latin typeface="Calibri" panose="020F0502020204030204" pitchFamily="34" charset="0"/>
              </a:rPr>
              <a:t>Presented by Roger Brewer Hawaii Department of Health (HDOH) HEER Office.</a:t>
            </a:r>
            <a:br>
              <a:rPr lang="en-US" sz="3200" b="1" cap="small" dirty="0">
                <a:latin typeface="Calibri" panose="020F0502020204030204" pitchFamily="34" charset="0"/>
              </a:rPr>
            </a:br>
            <a:r>
              <a:rPr lang="en-US" sz="3200" b="1" cap="small" dirty="0">
                <a:latin typeface="Calibri" panose="020F0502020204030204" pitchFamily="34" charset="0"/>
              </a:rPr>
              <a:t>Will start at </a:t>
            </a:r>
            <a:r>
              <a:rPr lang="en-US" sz="3200" b="1" u="sng" cap="small" dirty="0">
                <a:latin typeface="Calibri" panose="020F0502020204030204" pitchFamily="34" charset="0"/>
              </a:rPr>
              <a:t>10:00 am</a:t>
            </a:r>
            <a:r>
              <a:rPr lang="en-US" sz="3200" b="1" cap="small" dirty="0">
                <a:latin typeface="Calibri" panose="020F0502020204030204" pitchFamily="34" charset="0"/>
              </a:rPr>
              <a:t>, Hawaii Standard Time.</a:t>
            </a:r>
            <a:br>
              <a:rPr lang="en-US" sz="3200" b="1" dirty="0"/>
            </a:br>
            <a:endParaRPr lang="en-US" sz="3200" b="1" dirty="0"/>
          </a:p>
        </p:txBody>
      </p:sp>
      <p:sp>
        <p:nvSpPr>
          <p:cNvPr id="9" name="Subtitle 2">
            <a:extLst>
              <a:ext uri="{FF2B5EF4-FFF2-40B4-BE49-F238E27FC236}">
                <a16:creationId xmlns:a16="http://schemas.microsoft.com/office/drawing/2014/main" id="{D2E81D17-F90D-4B80-804A-786971A33CC3}"/>
              </a:ext>
            </a:extLst>
          </p:cNvPr>
          <p:cNvSpPr>
            <a:spLocks noGrp="1"/>
          </p:cNvSpPr>
          <p:nvPr>
            <p:ph type="subTitle" idx="1"/>
          </p:nvPr>
        </p:nvSpPr>
        <p:spPr>
          <a:xfrm>
            <a:off x="0" y="3703637"/>
            <a:ext cx="9144000" cy="3154363"/>
          </a:xfrm>
          <a:solidFill>
            <a:schemeClr val="bg1">
              <a:alpha val="43000"/>
            </a:schemeClr>
          </a:solidFill>
        </p:spPr>
        <p:txBody>
          <a:bodyPr>
            <a:normAutofit fontScale="85000" lnSpcReduction="20000"/>
          </a:bodyPr>
          <a:lstStyle/>
          <a:p>
            <a:r>
              <a:rPr lang="en-US" b="1" cap="small" dirty="0">
                <a:solidFill>
                  <a:srgbClr val="C00000"/>
                </a:solidFill>
              </a:rPr>
              <a:t>REMINDER</a:t>
            </a:r>
            <a:r>
              <a:rPr lang="en-US" b="1" dirty="0"/>
              <a:t>:  Everyone will be </a:t>
            </a:r>
            <a:r>
              <a:rPr lang="en-US" b="1" u="sng" dirty="0"/>
              <a:t>muted</a:t>
            </a:r>
            <a:r>
              <a:rPr lang="en-US" b="1" dirty="0"/>
              <a:t> during the webinar except the presentation team. Please do not unmute your microphone if you join online or your phone if you call in. Background noise from unmuted mics and phones can disrupt the presentation.</a:t>
            </a:r>
          </a:p>
          <a:p>
            <a:r>
              <a:rPr lang="en-US" b="1" dirty="0"/>
              <a:t>There will be a Question &amp; Answer session via Instant Messaging (Chat) at the end of the presentation. There will not be an option to directly ask questions over the phone lines.</a:t>
            </a:r>
          </a:p>
          <a:p>
            <a:r>
              <a:rPr lang="en-US" b="1" dirty="0"/>
              <a:t> </a:t>
            </a:r>
            <a:r>
              <a:rPr lang="en-US" b="1" u="sng" dirty="0"/>
              <a:t>Questions posted during a presentation will be read by the moderator</a:t>
            </a:r>
          </a:p>
          <a:p>
            <a:r>
              <a:rPr lang="en-US" b="1" u="sng" dirty="0"/>
              <a:t>and discussed by the presenter.</a:t>
            </a:r>
          </a:p>
          <a:p>
            <a:r>
              <a:rPr lang="en-US" sz="3800" b="1" cap="small" dirty="0"/>
              <a:t>Mahalo!</a:t>
            </a:r>
          </a:p>
        </p:txBody>
      </p:sp>
    </p:spTree>
    <p:extLst>
      <p:ext uri="{BB962C8B-B14F-4D97-AF65-F5344CB8AC3E}">
        <p14:creationId xmlns:p14="http://schemas.microsoft.com/office/powerpoint/2010/main" val="2222204481"/>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BD0A35-597D-5D69-637C-645B3FEDE7AC}"/>
              </a:ext>
            </a:extLst>
          </p:cNvPr>
          <p:cNvSpPr txBox="1"/>
          <p:nvPr/>
        </p:nvSpPr>
        <p:spPr>
          <a:xfrm>
            <a:off x="401283" y="84424"/>
            <a:ext cx="8377647" cy="923330"/>
          </a:xfrm>
          <a:prstGeom prst="rect">
            <a:avLst/>
          </a:prstGeom>
          <a:noFill/>
        </p:spPr>
        <p:txBody>
          <a:bodyPr wrap="square" rtlCol="0">
            <a:spAutoFit/>
          </a:bodyPr>
          <a:lstStyle/>
          <a:p>
            <a:pPr algn="ctr"/>
            <a:r>
              <a:rPr lang="en-US" sz="3000" b="1" dirty="0"/>
              <a:t>Natural Oxidation and Breakdown of 6:2 FtTAoS</a:t>
            </a:r>
          </a:p>
          <a:p>
            <a:pPr algn="ctr"/>
            <a:r>
              <a:rPr lang="en-US" sz="2400" b="1" dirty="0"/>
              <a:t>(after </a:t>
            </a:r>
            <a:r>
              <a:rPr lang="en-US" sz="2400" b="1" dirty="0" err="1"/>
              <a:t>Marjanoic</a:t>
            </a:r>
            <a:r>
              <a:rPr lang="en-US" sz="2400" b="1" dirty="0"/>
              <a:t> et al. 2015)</a:t>
            </a:r>
          </a:p>
        </p:txBody>
      </p:sp>
      <p:sp>
        <p:nvSpPr>
          <p:cNvPr id="2" name="Slide Number Placeholder 1">
            <a:extLst>
              <a:ext uri="{FF2B5EF4-FFF2-40B4-BE49-F238E27FC236}">
                <a16:creationId xmlns:a16="http://schemas.microsoft.com/office/drawing/2014/main" id="{D4F2968E-57FB-DFA8-D794-2FBA5EB889F7}"/>
              </a:ext>
            </a:extLst>
          </p:cNvPr>
          <p:cNvSpPr>
            <a:spLocks noGrp="1"/>
          </p:cNvSpPr>
          <p:nvPr>
            <p:ph type="sldNum" sz="quarter" idx="12"/>
          </p:nvPr>
        </p:nvSpPr>
        <p:spPr>
          <a:xfrm>
            <a:off x="6457951" y="6206725"/>
            <a:ext cx="2057400" cy="365125"/>
          </a:xfrm>
        </p:spPr>
        <p:txBody>
          <a:bodyPr/>
          <a:lstStyle/>
          <a:p>
            <a:fld id="{0966C622-0A8C-4F86-9457-BBDB38D3C123}" type="slidenum">
              <a:rPr lang="en-US" smtClean="0"/>
              <a:t>10</a:t>
            </a:fld>
            <a:endParaRPr lang="en-US"/>
          </a:p>
        </p:txBody>
      </p:sp>
      <p:sp>
        <p:nvSpPr>
          <p:cNvPr id="3" name="TextBox 2">
            <a:extLst>
              <a:ext uri="{FF2B5EF4-FFF2-40B4-BE49-F238E27FC236}">
                <a16:creationId xmlns:a16="http://schemas.microsoft.com/office/drawing/2014/main" id="{B9BE5232-C01A-A983-9ABF-E096197A6724}"/>
              </a:ext>
            </a:extLst>
          </p:cNvPr>
          <p:cNvSpPr txBox="1"/>
          <p:nvPr/>
        </p:nvSpPr>
        <p:spPr>
          <a:xfrm>
            <a:off x="5146744" y="1123365"/>
            <a:ext cx="1555392" cy="646331"/>
          </a:xfrm>
          <a:prstGeom prst="rect">
            <a:avLst/>
          </a:prstGeom>
          <a:noFill/>
        </p:spPr>
        <p:txBody>
          <a:bodyPr wrap="square" rtlCol="0">
            <a:spAutoFit/>
          </a:bodyPr>
          <a:lstStyle/>
          <a:p>
            <a:pPr algn="ctr"/>
            <a:r>
              <a:rPr lang="en-US" b="1" i="1" dirty="0">
                <a:solidFill>
                  <a:srgbClr val="FF0000"/>
                </a:solidFill>
              </a:rPr>
              <a:t>6 Carbons Fluorinated</a:t>
            </a:r>
            <a:endParaRPr lang="en-US" b="1" dirty="0">
              <a:solidFill>
                <a:srgbClr val="FF0000"/>
              </a:solidFill>
            </a:endParaRPr>
          </a:p>
        </p:txBody>
      </p:sp>
      <p:sp>
        <p:nvSpPr>
          <p:cNvPr id="27" name="TextBox 26">
            <a:extLst>
              <a:ext uri="{FF2B5EF4-FFF2-40B4-BE49-F238E27FC236}">
                <a16:creationId xmlns:a16="http://schemas.microsoft.com/office/drawing/2014/main" id="{93216E38-F00E-4003-8CA0-54FDCBFFDCD5}"/>
              </a:ext>
            </a:extLst>
          </p:cNvPr>
          <p:cNvSpPr txBox="1"/>
          <p:nvPr/>
        </p:nvSpPr>
        <p:spPr>
          <a:xfrm>
            <a:off x="5088680" y="5684823"/>
            <a:ext cx="1689825" cy="646331"/>
          </a:xfrm>
          <a:prstGeom prst="rect">
            <a:avLst/>
          </a:prstGeom>
          <a:noFill/>
        </p:spPr>
        <p:txBody>
          <a:bodyPr wrap="square" rtlCol="0">
            <a:spAutoFit/>
          </a:bodyPr>
          <a:lstStyle/>
          <a:p>
            <a:pPr algn="ctr"/>
            <a:r>
              <a:rPr lang="en-US" b="1" i="1" dirty="0">
                <a:solidFill>
                  <a:srgbClr val="FF0000"/>
                </a:solidFill>
              </a:rPr>
              <a:t>4 &amp; 5 Carbons Fluorinated</a:t>
            </a:r>
            <a:endParaRPr lang="en-US" b="1" dirty="0">
              <a:solidFill>
                <a:srgbClr val="FF0000"/>
              </a:solidFill>
            </a:endParaRPr>
          </a:p>
        </p:txBody>
      </p:sp>
      <p:sp>
        <p:nvSpPr>
          <p:cNvPr id="33" name="TextBox 32">
            <a:extLst>
              <a:ext uri="{FF2B5EF4-FFF2-40B4-BE49-F238E27FC236}">
                <a16:creationId xmlns:a16="http://schemas.microsoft.com/office/drawing/2014/main" id="{7D1FF2FF-508F-4E40-8C03-6608DDACEF08}"/>
              </a:ext>
            </a:extLst>
          </p:cNvPr>
          <p:cNvSpPr txBox="1"/>
          <p:nvPr/>
        </p:nvSpPr>
        <p:spPr>
          <a:xfrm>
            <a:off x="5153670" y="3676067"/>
            <a:ext cx="1555392" cy="646331"/>
          </a:xfrm>
          <a:prstGeom prst="rect">
            <a:avLst/>
          </a:prstGeom>
          <a:noFill/>
        </p:spPr>
        <p:txBody>
          <a:bodyPr wrap="square" rtlCol="0">
            <a:spAutoFit/>
          </a:bodyPr>
          <a:lstStyle/>
          <a:p>
            <a:pPr algn="ctr"/>
            <a:r>
              <a:rPr lang="en-US" b="1" i="1" dirty="0">
                <a:solidFill>
                  <a:srgbClr val="FF0000"/>
                </a:solidFill>
              </a:rPr>
              <a:t>6 Carbons Fluorinated</a:t>
            </a:r>
            <a:endParaRPr lang="en-US" b="1" dirty="0">
              <a:solidFill>
                <a:srgbClr val="FF0000"/>
              </a:solidFill>
            </a:endParaRPr>
          </a:p>
        </p:txBody>
      </p:sp>
      <p:sp>
        <p:nvSpPr>
          <p:cNvPr id="34" name="TextBox 33">
            <a:extLst>
              <a:ext uri="{FF2B5EF4-FFF2-40B4-BE49-F238E27FC236}">
                <a16:creationId xmlns:a16="http://schemas.microsoft.com/office/drawing/2014/main" id="{D1F7033D-3E35-4F54-BF0E-B5F97893974C}"/>
              </a:ext>
            </a:extLst>
          </p:cNvPr>
          <p:cNvSpPr txBox="1"/>
          <p:nvPr/>
        </p:nvSpPr>
        <p:spPr>
          <a:xfrm>
            <a:off x="5139814" y="4597397"/>
            <a:ext cx="1555392" cy="646331"/>
          </a:xfrm>
          <a:prstGeom prst="rect">
            <a:avLst/>
          </a:prstGeom>
          <a:noFill/>
        </p:spPr>
        <p:txBody>
          <a:bodyPr wrap="square" rtlCol="0">
            <a:spAutoFit/>
          </a:bodyPr>
          <a:lstStyle/>
          <a:p>
            <a:pPr algn="ctr"/>
            <a:r>
              <a:rPr lang="en-US" b="1" i="1" dirty="0">
                <a:solidFill>
                  <a:srgbClr val="FF0000"/>
                </a:solidFill>
              </a:rPr>
              <a:t>5 Carbons Fluorinated</a:t>
            </a:r>
            <a:endParaRPr lang="en-US" b="1" dirty="0">
              <a:solidFill>
                <a:srgbClr val="FF0000"/>
              </a:solidFill>
            </a:endParaRPr>
          </a:p>
        </p:txBody>
      </p:sp>
      <p:cxnSp>
        <p:nvCxnSpPr>
          <p:cNvPr id="20" name="Straight Arrow Connector 19">
            <a:extLst>
              <a:ext uri="{FF2B5EF4-FFF2-40B4-BE49-F238E27FC236}">
                <a16:creationId xmlns:a16="http://schemas.microsoft.com/office/drawing/2014/main" id="{07158655-2C11-404C-8509-26B1A4AC3C04}"/>
              </a:ext>
            </a:extLst>
          </p:cNvPr>
          <p:cNvCxnSpPr/>
          <p:nvPr/>
        </p:nvCxnSpPr>
        <p:spPr>
          <a:xfrm>
            <a:off x="5922362" y="1863215"/>
            <a:ext cx="0" cy="15553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62E2E76-AD35-42E5-A99B-AC64362B4870}"/>
              </a:ext>
            </a:extLst>
          </p:cNvPr>
          <p:cNvCxnSpPr>
            <a:cxnSpLocks/>
          </p:cNvCxnSpPr>
          <p:nvPr/>
        </p:nvCxnSpPr>
        <p:spPr>
          <a:xfrm flipH="1">
            <a:off x="5911971" y="4288399"/>
            <a:ext cx="6926" cy="3594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8ACA15C-F0BB-43A6-9E0C-3DE5A77A44A2}"/>
              </a:ext>
            </a:extLst>
          </p:cNvPr>
          <p:cNvCxnSpPr>
            <a:cxnSpLocks/>
          </p:cNvCxnSpPr>
          <p:nvPr/>
        </p:nvCxnSpPr>
        <p:spPr>
          <a:xfrm flipH="1">
            <a:off x="5929288" y="5306072"/>
            <a:ext cx="6926" cy="3594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2BEF48E-5CAC-4C09-96A1-998E77F58D09}"/>
              </a:ext>
            </a:extLst>
          </p:cNvPr>
          <p:cNvCxnSpPr>
            <a:cxnSpLocks/>
          </p:cNvCxnSpPr>
          <p:nvPr/>
        </p:nvCxnSpPr>
        <p:spPr>
          <a:xfrm>
            <a:off x="6778505" y="4934727"/>
            <a:ext cx="62044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06EF057-B6EE-46DD-B29E-8D14B51CB796}"/>
              </a:ext>
            </a:extLst>
          </p:cNvPr>
          <p:cNvCxnSpPr>
            <a:cxnSpLocks/>
          </p:cNvCxnSpPr>
          <p:nvPr/>
        </p:nvCxnSpPr>
        <p:spPr>
          <a:xfrm>
            <a:off x="6778505" y="6015035"/>
            <a:ext cx="62044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0946C011-4EC8-46FE-9894-283120278FBA}"/>
              </a:ext>
            </a:extLst>
          </p:cNvPr>
          <p:cNvGrpSpPr/>
          <p:nvPr/>
        </p:nvGrpSpPr>
        <p:grpSpPr>
          <a:xfrm>
            <a:off x="8038946" y="4319546"/>
            <a:ext cx="859781" cy="1196459"/>
            <a:chOff x="7692713" y="4292912"/>
            <a:chExt cx="859781" cy="1196459"/>
          </a:xfrm>
        </p:grpSpPr>
        <p:pic>
          <p:nvPicPr>
            <p:cNvPr id="38" name="Picture 37">
              <a:extLst>
                <a:ext uri="{FF2B5EF4-FFF2-40B4-BE49-F238E27FC236}">
                  <a16:creationId xmlns:a16="http://schemas.microsoft.com/office/drawing/2014/main" id="{B6E1BFB5-3BC6-4788-968F-096B9342815D}"/>
                </a:ext>
              </a:extLst>
            </p:cNvPr>
            <p:cNvPicPr>
              <a:picLocks noChangeAspect="1"/>
            </p:cNvPicPr>
            <p:nvPr/>
          </p:nvPicPr>
          <p:blipFill rotWithShape="1">
            <a:blip r:embed="rId2">
              <a:extLst>
                <a:ext uri="{28A0092B-C50C-407E-A947-70E740481C1C}">
                  <a14:useLocalDpi xmlns:a14="http://schemas.microsoft.com/office/drawing/2010/main" val="0"/>
                </a:ext>
              </a:extLst>
            </a:blip>
            <a:srcRect l="91638"/>
            <a:stretch/>
          </p:blipFill>
          <p:spPr>
            <a:xfrm>
              <a:off x="7692713" y="4292912"/>
              <a:ext cx="398625" cy="1196459"/>
            </a:xfrm>
            <a:prstGeom prst="rect">
              <a:avLst/>
            </a:prstGeom>
          </p:spPr>
        </p:pic>
        <p:sp>
          <p:nvSpPr>
            <p:cNvPr id="44" name="TextBox 43">
              <a:extLst>
                <a:ext uri="{FF2B5EF4-FFF2-40B4-BE49-F238E27FC236}">
                  <a16:creationId xmlns:a16="http://schemas.microsoft.com/office/drawing/2014/main" id="{5878056A-70E7-458F-9E55-0A44B31838EF}"/>
                </a:ext>
              </a:extLst>
            </p:cNvPr>
            <p:cNvSpPr txBox="1"/>
            <p:nvPr/>
          </p:nvSpPr>
          <p:spPr>
            <a:xfrm>
              <a:off x="8177070" y="4613794"/>
              <a:ext cx="375424" cy="584775"/>
            </a:xfrm>
            <a:prstGeom prst="rect">
              <a:avLst/>
            </a:prstGeom>
            <a:noFill/>
          </p:spPr>
          <p:txBody>
            <a:bodyPr wrap="none" rtlCol="0">
              <a:spAutoFit/>
            </a:bodyPr>
            <a:lstStyle/>
            <a:p>
              <a:r>
                <a:rPr lang="en-US" sz="3200" b="1" dirty="0"/>
                <a:t>?</a:t>
              </a:r>
            </a:p>
          </p:txBody>
        </p:sp>
      </p:grpSp>
      <p:grpSp>
        <p:nvGrpSpPr>
          <p:cNvPr id="47" name="Group 46">
            <a:extLst>
              <a:ext uri="{FF2B5EF4-FFF2-40B4-BE49-F238E27FC236}">
                <a16:creationId xmlns:a16="http://schemas.microsoft.com/office/drawing/2014/main" id="{E5317F34-7553-4EF9-B1ED-A984CE5DF0CC}"/>
              </a:ext>
            </a:extLst>
          </p:cNvPr>
          <p:cNvGrpSpPr/>
          <p:nvPr/>
        </p:nvGrpSpPr>
        <p:grpSpPr>
          <a:xfrm>
            <a:off x="7856510" y="5409758"/>
            <a:ext cx="1174740" cy="1196459"/>
            <a:chOff x="7483645" y="5409758"/>
            <a:chExt cx="1174740" cy="1196459"/>
          </a:xfrm>
        </p:grpSpPr>
        <p:pic>
          <p:nvPicPr>
            <p:cNvPr id="40" name="Picture 39">
              <a:extLst>
                <a:ext uri="{FF2B5EF4-FFF2-40B4-BE49-F238E27FC236}">
                  <a16:creationId xmlns:a16="http://schemas.microsoft.com/office/drawing/2014/main" id="{5CF35179-D317-4880-9411-DF63EC8075E0}"/>
                </a:ext>
              </a:extLst>
            </p:cNvPr>
            <p:cNvPicPr>
              <a:picLocks noChangeAspect="1"/>
            </p:cNvPicPr>
            <p:nvPr/>
          </p:nvPicPr>
          <p:blipFill rotWithShape="1">
            <a:blip r:embed="rId2">
              <a:extLst>
                <a:ext uri="{28A0092B-C50C-407E-A947-70E740481C1C}">
                  <a14:useLocalDpi xmlns:a14="http://schemas.microsoft.com/office/drawing/2010/main" val="0"/>
                </a:ext>
              </a:extLst>
            </a:blip>
            <a:srcRect l="71225" r="11217"/>
            <a:stretch/>
          </p:blipFill>
          <p:spPr>
            <a:xfrm>
              <a:off x="7483645" y="5409758"/>
              <a:ext cx="837079" cy="1196459"/>
            </a:xfrm>
            <a:prstGeom prst="rect">
              <a:avLst/>
            </a:prstGeom>
          </p:spPr>
        </p:pic>
        <p:sp>
          <p:nvSpPr>
            <p:cNvPr id="45" name="TextBox 44">
              <a:extLst>
                <a:ext uri="{FF2B5EF4-FFF2-40B4-BE49-F238E27FC236}">
                  <a16:creationId xmlns:a16="http://schemas.microsoft.com/office/drawing/2014/main" id="{6E6BF296-BA22-4BEF-90B9-BF61E66AD720}"/>
                </a:ext>
              </a:extLst>
            </p:cNvPr>
            <p:cNvSpPr txBox="1"/>
            <p:nvPr/>
          </p:nvSpPr>
          <p:spPr>
            <a:xfrm>
              <a:off x="8282961" y="5701792"/>
              <a:ext cx="375424" cy="584775"/>
            </a:xfrm>
            <a:prstGeom prst="rect">
              <a:avLst/>
            </a:prstGeom>
            <a:noFill/>
          </p:spPr>
          <p:txBody>
            <a:bodyPr wrap="none" rtlCol="0">
              <a:spAutoFit/>
            </a:bodyPr>
            <a:lstStyle/>
            <a:p>
              <a:r>
                <a:rPr lang="en-US" sz="3200" b="1" dirty="0"/>
                <a:t>?</a:t>
              </a:r>
            </a:p>
          </p:txBody>
        </p:sp>
      </p:grpSp>
      <p:sp>
        <p:nvSpPr>
          <p:cNvPr id="48" name="TextBox 47">
            <a:extLst>
              <a:ext uri="{FF2B5EF4-FFF2-40B4-BE49-F238E27FC236}">
                <a16:creationId xmlns:a16="http://schemas.microsoft.com/office/drawing/2014/main" id="{0190D1AE-10B8-4154-98EA-1AAA214F9D42}"/>
              </a:ext>
            </a:extLst>
          </p:cNvPr>
          <p:cNvSpPr txBox="1"/>
          <p:nvPr/>
        </p:nvSpPr>
        <p:spPr>
          <a:xfrm>
            <a:off x="6631032" y="3660226"/>
            <a:ext cx="2470530" cy="646331"/>
          </a:xfrm>
          <a:prstGeom prst="rect">
            <a:avLst/>
          </a:prstGeom>
          <a:noFill/>
          <a:ln>
            <a:solidFill>
              <a:schemeClr val="tx1"/>
            </a:solidFill>
          </a:ln>
        </p:spPr>
        <p:txBody>
          <a:bodyPr wrap="square" rtlCol="0">
            <a:spAutoFit/>
          </a:bodyPr>
          <a:lstStyle/>
          <a:p>
            <a:pPr algn="ctr"/>
            <a:r>
              <a:rPr lang="en-US" sz="2000" b="1" dirty="0">
                <a:solidFill>
                  <a:srgbClr val="FF0000"/>
                </a:solidFill>
              </a:rPr>
              <a:t>“PFAS Debris”</a:t>
            </a:r>
          </a:p>
          <a:p>
            <a:pPr algn="ctr"/>
            <a:r>
              <a:rPr lang="en-US" sz="1600" b="1" dirty="0">
                <a:solidFill>
                  <a:srgbClr val="FF0000"/>
                </a:solidFill>
              </a:rPr>
              <a:t>(C-F &amp; C-C bonds broken)</a:t>
            </a:r>
          </a:p>
        </p:txBody>
      </p:sp>
      <p:grpSp>
        <p:nvGrpSpPr>
          <p:cNvPr id="26" name="Group 25">
            <a:extLst>
              <a:ext uri="{FF2B5EF4-FFF2-40B4-BE49-F238E27FC236}">
                <a16:creationId xmlns:a16="http://schemas.microsoft.com/office/drawing/2014/main" id="{E208900E-4DED-3A8F-CAAB-6ACE139920D1}"/>
              </a:ext>
            </a:extLst>
          </p:cNvPr>
          <p:cNvGrpSpPr/>
          <p:nvPr/>
        </p:nvGrpSpPr>
        <p:grpSpPr>
          <a:xfrm>
            <a:off x="109594" y="1112236"/>
            <a:ext cx="5161371" cy="5339364"/>
            <a:chOff x="109594" y="1112236"/>
            <a:chExt cx="5161371" cy="5339364"/>
          </a:xfrm>
        </p:grpSpPr>
        <p:pic>
          <p:nvPicPr>
            <p:cNvPr id="5" name="Picture 4">
              <a:extLst>
                <a:ext uri="{FF2B5EF4-FFF2-40B4-BE49-F238E27FC236}">
                  <a16:creationId xmlns:a16="http://schemas.microsoft.com/office/drawing/2014/main" id="{9063AA9B-31BA-BC76-D7BB-58E8C37FD49D}"/>
                </a:ext>
              </a:extLst>
            </p:cNvPr>
            <p:cNvPicPr>
              <a:picLocks noChangeAspect="1"/>
            </p:cNvPicPr>
            <p:nvPr/>
          </p:nvPicPr>
          <p:blipFill rotWithShape="1">
            <a:blip r:embed="rId3"/>
            <a:srcRect l="31391" r="34834"/>
            <a:stretch/>
          </p:blipFill>
          <p:spPr>
            <a:xfrm>
              <a:off x="823399" y="1244047"/>
              <a:ext cx="4171405" cy="5201803"/>
            </a:xfrm>
            <a:prstGeom prst="rect">
              <a:avLst/>
            </a:prstGeom>
          </p:spPr>
        </p:pic>
        <p:sp>
          <p:nvSpPr>
            <p:cNvPr id="7" name="Rectangle 6">
              <a:extLst>
                <a:ext uri="{FF2B5EF4-FFF2-40B4-BE49-F238E27FC236}">
                  <a16:creationId xmlns:a16="http://schemas.microsoft.com/office/drawing/2014/main" id="{A8513ECD-3FBF-8271-0418-A83D38B88688}"/>
                </a:ext>
              </a:extLst>
            </p:cNvPr>
            <p:cNvSpPr/>
            <p:nvPr/>
          </p:nvSpPr>
          <p:spPr>
            <a:xfrm rot="20999832">
              <a:off x="640515" y="5271845"/>
              <a:ext cx="809897" cy="95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439B035-A665-B6C7-81F1-AF64C1D5B3B1}"/>
                </a:ext>
              </a:extLst>
            </p:cNvPr>
            <p:cNvSpPr/>
            <p:nvPr/>
          </p:nvSpPr>
          <p:spPr>
            <a:xfrm rot="20348390">
              <a:off x="3595563" y="5537666"/>
              <a:ext cx="1610001" cy="151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5EF802-548C-1335-3118-4656A1201C6B}"/>
                </a:ext>
              </a:extLst>
            </p:cNvPr>
            <p:cNvSpPr/>
            <p:nvPr/>
          </p:nvSpPr>
          <p:spPr>
            <a:xfrm>
              <a:off x="494986" y="2834225"/>
              <a:ext cx="471777" cy="3889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6D179E-5F98-A58A-450C-5B29380329E4}"/>
                </a:ext>
              </a:extLst>
            </p:cNvPr>
            <p:cNvSpPr/>
            <p:nvPr/>
          </p:nvSpPr>
          <p:spPr>
            <a:xfrm>
              <a:off x="4799188" y="4292912"/>
              <a:ext cx="471777" cy="3889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8B053A8-4E32-9B6C-7093-F8425F71DAC4}"/>
                </a:ext>
              </a:extLst>
            </p:cNvPr>
            <p:cNvSpPr/>
            <p:nvPr/>
          </p:nvSpPr>
          <p:spPr>
            <a:xfrm>
              <a:off x="966763" y="5541732"/>
              <a:ext cx="933157" cy="656262"/>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C9A017D-E938-D7AC-3A59-0C0F5C9C24AD}"/>
                </a:ext>
              </a:extLst>
            </p:cNvPr>
            <p:cNvSpPr/>
            <p:nvPr/>
          </p:nvSpPr>
          <p:spPr>
            <a:xfrm>
              <a:off x="1071123" y="3593666"/>
              <a:ext cx="1326637" cy="75731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23B7026-308C-6C2A-4FAD-EC9E86F15B48}"/>
                </a:ext>
              </a:extLst>
            </p:cNvPr>
            <p:cNvSpPr txBox="1"/>
            <p:nvPr/>
          </p:nvSpPr>
          <p:spPr>
            <a:xfrm rot="16200000">
              <a:off x="-495820" y="2451746"/>
              <a:ext cx="1949492" cy="738664"/>
            </a:xfrm>
            <a:prstGeom prst="rect">
              <a:avLst/>
            </a:prstGeom>
            <a:solidFill>
              <a:schemeClr val="bg1"/>
            </a:solidFill>
            <a:ln>
              <a:noFill/>
            </a:ln>
          </p:spPr>
          <p:txBody>
            <a:bodyPr wrap="square" rtlCol="0">
              <a:spAutoFit/>
            </a:bodyPr>
            <a:lstStyle/>
            <a:p>
              <a:pPr algn="ctr"/>
              <a:r>
                <a:rPr lang="en-US" sz="2400" b="1" dirty="0"/>
                <a:t>Metabolites</a:t>
              </a:r>
            </a:p>
            <a:p>
              <a:pPr algn="ctr"/>
              <a:r>
                <a:rPr lang="en-US" b="1" dirty="0"/>
                <a:t>(partial oxidation)</a:t>
              </a:r>
            </a:p>
          </p:txBody>
        </p:sp>
        <p:sp>
          <p:nvSpPr>
            <p:cNvPr id="22" name="Oval 21">
              <a:extLst>
                <a:ext uri="{FF2B5EF4-FFF2-40B4-BE49-F238E27FC236}">
                  <a16:creationId xmlns:a16="http://schemas.microsoft.com/office/drawing/2014/main" id="{66AE6C57-B7C6-D5DB-CA92-228E31519F70}"/>
                </a:ext>
              </a:extLst>
            </p:cNvPr>
            <p:cNvSpPr/>
            <p:nvPr/>
          </p:nvSpPr>
          <p:spPr>
            <a:xfrm>
              <a:off x="3054772" y="4592496"/>
              <a:ext cx="1049868" cy="674477"/>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25139FC2-02D7-456B-9CCE-63257CABA572}"/>
                </a:ext>
              </a:extLst>
            </p:cNvPr>
            <p:cNvCxnSpPr/>
            <p:nvPr/>
          </p:nvCxnSpPr>
          <p:spPr>
            <a:xfrm>
              <a:off x="1452577" y="6445850"/>
              <a:ext cx="244143" cy="5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55434AF-4476-489D-B32E-0CA997D9DF52}"/>
                </a:ext>
              </a:extLst>
            </p:cNvPr>
            <p:cNvCxnSpPr/>
            <p:nvPr/>
          </p:nvCxnSpPr>
          <p:spPr>
            <a:xfrm>
              <a:off x="3017217" y="6445850"/>
              <a:ext cx="244143" cy="5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B03EAF9-13A4-4128-A68E-6021E05A2392}"/>
                </a:ext>
              </a:extLst>
            </p:cNvPr>
            <p:cNvSpPr/>
            <p:nvPr/>
          </p:nvSpPr>
          <p:spPr>
            <a:xfrm>
              <a:off x="1045463" y="1112236"/>
              <a:ext cx="1352297" cy="746769"/>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9867E4AE-473A-4208-8481-B6880C104071}"/>
                </a:ext>
              </a:extLst>
            </p:cNvPr>
            <p:cNvSpPr/>
            <p:nvPr/>
          </p:nvSpPr>
          <p:spPr>
            <a:xfrm>
              <a:off x="2364997" y="5582372"/>
              <a:ext cx="1006751" cy="656262"/>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6C8B365-6699-46C7-9175-ED2FE2681B0C}"/>
                </a:ext>
              </a:extLst>
            </p:cNvPr>
            <p:cNvSpPr/>
            <p:nvPr/>
          </p:nvSpPr>
          <p:spPr>
            <a:xfrm>
              <a:off x="3766704" y="1354684"/>
              <a:ext cx="379112" cy="363682"/>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96CB9246-1BF4-B790-0C90-7B5EAC87E831}"/>
                </a:ext>
              </a:extLst>
            </p:cNvPr>
            <p:cNvSpPr/>
            <p:nvPr/>
          </p:nvSpPr>
          <p:spPr>
            <a:xfrm>
              <a:off x="2888534" y="3748127"/>
              <a:ext cx="379112" cy="363682"/>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2CE34BFE-3199-8D2A-F125-03598A9D591C}"/>
                </a:ext>
              </a:extLst>
            </p:cNvPr>
            <p:cNvGrpSpPr/>
            <p:nvPr/>
          </p:nvGrpSpPr>
          <p:grpSpPr>
            <a:xfrm>
              <a:off x="3195645" y="4210092"/>
              <a:ext cx="1104790" cy="390322"/>
              <a:chOff x="3195645" y="4271052"/>
              <a:chExt cx="1104790" cy="390322"/>
            </a:xfrm>
          </p:grpSpPr>
          <p:sp>
            <p:nvSpPr>
              <p:cNvPr id="17" name="TextBox 16">
                <a:extLst>
                  <a:ext uri="{FF2B5EF4-FFF2-40B4-BE49-F238E27FC236}">
                    <a16:creationId xmlns:a16="http://schemas.microsoft.com/office/drawing/2014/main" id="{B8929D25-C4DC-BBC5-6C86-08F8F94FBBC5}"/>
                  </a:ext>
                </a:extLst>
              </p:cNvPr>
              <p:cNvSpPr txBox="1"/>
              <p:nvPr/>
            </p:nvSpPr>
            <p:spPr>
              <a:xfrm>
                <a:off x="3195645" y="4292042"/>
                <a:ext cx="1104790" cy="369332"/>
              </a:xfrm>
              <a:prstGeom prst="rect">
                <a:avLst/>
              </a:prstGeom>
              <a:solidFill>
                <a:schemeClr val="bg1"/>
              </a:solidFill>
            </p:spPr>
            <p:txBody>
              <a:bodyPr wrap="none" rtlCol="0">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5:3 FTCA</a:t>
                </a:r>
              </a:p>
              <a:p>
                <a:pPr>
                  <a:spcAft>
                    <a:spcPts val="600"/>
                  </a:spcAft>
                </a:pPr>
                <a:endParaRPr lang="en-US" sz="200" b="1" dirty="0">
                  <a:latin typeface="Tahoma" panose="020B0604030504040204" pitchFamily="34" charset="0"/>
                  <a:ea typeface="Tahoma" panose="020B0604030504040204" pitchFamily="34" charset="0"/>
                  <a:cs typeface="Tahoma" panose="020B0604030504040204" pitchFamily="34" charset="0"/>
                </a:endParaRPr>
              </a:p>
            </p:txBody>
          </p:sp>
          <p:sp>
            <p:nvSpPr>
              <p:cNvPr id="61" name="Oval 60">
                <a:extLst>
                  <a:ext uri="{FF2B5EF4-FFF2-40B4-BE49-F238E27FC236}">
                    <a16:creationId xmlns:a16="http://schemas.microsoft.com/office/drawing/2014/main" id="{20C5C82A-A791-41DA-8C57-099190CDDB4B}"/>
                  </a:ext>
                </a:extLst>
              </p:cNvPr>
              <p:cNvSpPr/>
              <p:nvPr/>
            </p:nvSpPr>
            <p:spPr>
              <a:xfrm>
                <a:off x="3260502" y="4271052"/>
                <a:ext cx="379112" cy="363682"/>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5" name="Straight Arrow Connector 24">
              <a:extLst>
                <a:ext uri="{FF2B5EF4-FFF2-40B4-BE49-F238E27FC236}">
                  <a16:creationId xmlns:a16="http://schemas.microsoft.com/office/drawing/2014/main" id="{28210626-3E05-B33B-749E-93D5317A8D75}"/>
                </a:ext>
              </a:extLst>
            </p:cNvPr>
            <p:cNvCxnSpPr/>
            <p:nvPr/>
          </p:nvCxnSpPr>
          <p:spPr>
            <a:xfrm>
              <a:off x="937905" y="2019832"/>
              <a:ext cx="0" cy="1555395"/>
            </a:xfrm>
            <a:prstGeom prst="straightConnector1">
              <a:avLst/>
            </a:prstGeom>
            <a:solidFill>
              <a:schemeClr val="bg1"/>
            </a:solid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a:extLst>
              <a:ext uri="{FF2B5EF4-FFF2-40B4-BE49-F238E27FC236}">
                <a16:creationId xmlns:a16="http://schemas.microsoft.com/office/drawing/2014/main" id="{5B363BB8-2F57-DBF7-B1E7-450698904E45}"/>
              </a:ext>
            </a:extLst>
          </p:cNvPr>
          <p:cNvCxnSpPr>
            <a:cxnSpLocks/>
          </p:cNvCxnSpPr>
          <p:nvPr/>
        </p:nvCxnSpPr>
        <p:spPr>
          <a:xfrm>
            <a:off x="4559408" y="4003819"/>
            <a:ext cx="62044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6D556FB-D2E0-4FEA-F9F8-79B046DE0918}"/>
              </a:ext>
            </a:extLst>
          </p:cNvPr>
          <p:cNvCxnSpPr>
            <a:cxnSpLocks/>
          </p:cNvCxnSpPr>
          <p:nvPr/>
        </p:nvCxnSpPr>
        <p:spPr>
          <a:xfrm>
            <a:off x="4724854" y="4890082"/>
            <a:ext cx="54611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6D167FC-B02A-3D0D-B47C-F4C9F780BB6C}"/>
              </a:ext>
            </a:extLst>
          </p:cNvPr>
          <p:cNvCxnSpPr>
            <a:cxnSpLocks/>
          </p:cNvCxnSpPr>
          <p:nvPr/>
        </p:nvCxnSpPr>
        <p:spPr>
          <a:xfrm>
            <a:off x="4221934" y="6010222"/>
            <a:ext cx="54611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879DF3B2-7D1D-80B3-A750-6DF4991F4C7A}"/>
              </a:ext>
            </a:extLst>
          </p:cNvPr>
          <p:cNvGrpSpPr/>
          <p:nvPr/>
        </p:nvGrpSpPr>
        <p:grpSpPr>
          <a:xfrm>
            <a:off x="6937232" y="1051912"/>
            <a:ext cx="2139302" cy="2530139"/>
            <a:chOff x="6937232" y="1051912"/>
            <a:chExt cx="2139302" cy="2530139"/>
          </a:xfrm>
        </p:grpSpPr>
        <p:grpSp>
          <p:nvGrpSpPr>
            <p:cNvPr id="58" name="Group 57">
              <a:extLst>
                <a:ext uri="{FF2B5EF4-FFF2-40B4-BE49-F238E27FC236}">
                  <a16:creationId xmlns:a16="http://schemas.microsoft.com/office/drawing/2014/main" id="{5C7BF92E-F4FD-49B5-A1BA-B049205E6D4F}"/>
                </a:ext>
              </a:extLst>
            </p:cNvPr>
            <p:cNvGrpSpPr/>
            <p:nvPr/>
          </p:nvGrpSpPr>
          <p:grpSpPr>
            <a:xfrm>
              <a:off x="6937232" y="1189133"/>
              <a:ext cx="1980237" cy="2392918"/>
              <a:chOff x="7018512" y="203613"/>
              <a:chExt cx="1980237" cy="2392918"/>
            </a:xfrm>
          </p:grpSpPr>
          <p:pic>
            <p:nvPicPr>
              <p:cNvPr id="53" name="Picture 52">
                <a:extLst>
                  <a:ext uri="{FF2B5EF4-FFF2-40B4-BE49-F238E27FC236}">
                    <a16:creationId xmlns:a16="http://schemas.microsoft.com/office/drawing/2014/main" id="{EA261432-2E1E-4E29-8F39-5532008E45A8}"/>
                  </a:ext>
                </a:extLst>
              </p:cNvPr>
              <p:cNvPicPr>
                <a:picLocks noChangeAspect="1"/>
              </p:cNvPicPr>
              <p:nvPr/>
            </p:nvPicPr>
            <p:blipFill rotWithShape="1">
              <a:blip r:embed="rId2">
                <a:extLst>
                  <a:ext uri="{28A0092B-C50C-407E-A947-70E740481C1C}">
                    <a14:useLocalDpi xmlns:a14="http://schemas.microsoft.com/office/drawing/2010/main" val="0"/>
                  </a:ext>
                </a:extLst>
              </a:blip>
              <a:srcRect r="64645"/>
              <a:stretch/>
            </p:blipFill>
            <p:spPr>
              <a:xfrm>
                <a:off x="7018512" y="1400072"/>
                <a:ext cx="1685458" cy="1196459"/>
              </a:xfrm>
              <a:prstGeom prst="rect">
                <a:avLst/>
              </a:prstGeom>
            </p:spPr>
          </p:pic>
          <p:pic>
            <p:nvPicPr>
              <p:cNvPr id="54" name="Picture 53">
                <a:extLst>
                  <a:ext uri="{FF2B5EF4-FFF2-40B4-BE49-F238E27FC236}">
                    <a16:creationId xmlns:a16="http://schemas.microsoft.com/office/drawing/2014/main" id="{59E093B5-88B2-4CF8-BD89-4F7B9ACFDD86}"/>
                  </a:ext>
                </a:extLst>
              </p:cNvPr>
              <p:cNvPicPr>
                <a:picLocks noChangeAspect="1"/>
              </p:cNvPicPr>
              <p:nvPr/>
            </p:nvPicPr>
            <p:blipFill rotWithShape="1">
              <a:blip r:embed="rId2">
                <a:extLst>
                  <a:ext uri="{28A0092B-C50C-407E-A947-70E740481C1C}">
                    <a14:useLocalDpi xmlns:a14="http://schemas.microsoft.com/office/drawing/2010/main" val="0"/>
                  </a:ext>
                </a:extLst>
              </a:blip>
              <a:srcRect l="38612" r="33891"/>
              <a:stretch/>
            </p:blipFill>
            <p:spPr>
              <a:xfrm>
                <a:off x="7215288" y="203613"/>
                <a:ext cx="1310871" cy="1196459"/>
              </a:xfrm>
              <a:prstGeom prst="rect">
                <a:avLst/>
              </a:prstGeom>
            </p:spPr>
          </p:pic>
          <p:sp>
            <p:nvSpPr>
              <p:cNvPr id="56" name="TextBox 55">
                <a:extLst>
                  <a:ext uri="{FF2B5EF4-FFF2-40B4-BE49-F238E27FC236}">
                    <a16:creationId xmlns:a16="http://schemas.microsoft.com/office/drawing/2014/main" id="{9688CBE8-875D-44A5-8B3A-402D3785232A}"/>
                  </a:ext>
                </a:extLst>
              </p:cNvPr>
              <p:cNvSpPr txBox="1"/>
              <p:nvPr/>
            </p:nvSpPr>
            <p:spPr>
              <a:xfrm>
                <a:off x="8452551" y="493411"/>
                <a:ext cx="375424" cy="584775"/>
              </a:xfrm>
              <a:prstGeom prst="rect">
                <a:avLst/>
              </a:prstGeom>
              <a:noFill/>
            </p:spPr>
            <p:txBody>
              <a:bodyPr wrap="none" rtlCol="0">
                <a:spAutoFit/>
              </a:bodyPr>
              <a:lstStyle/>
              <a:p>
                <a:r>
                  <a:rPr lang="en-US" sz="3200" b="1" dirty="0"/>
                  <a:t>?</a:t>
                </a:r>
              </a:p>
            </p:txBody>
          </p:sp>
          <p:sp>
            <p:nvSpPr>
              <p:cNvPr id="57" name="TextBox 56">
                <a:extLst>
                  <a:ext uri="{FF2B5EF4-FFF2-40B4-BE49-F238E27FC236}">
                    <a16:creationId xmlns:a16="http://schemas.microsoft.com/office/drawing/2014/main" id="{07625A90-E346-4110-A975-5DBEC9AE2C6C}"/>
                  </a:ext>
                </a:extLst>
              </p:cNvPr>
              <p:cNvSpPr txBox="1"/>
              <p:nvPr/>
            </p:nvSpPr>
            <p:spPr>
              <a:xfrm>
                <a:off x="8623325" y="1712575"/>
                <a:ext cx="375424" cy="584775"/>
              </a:xfrm>
              <a:prstGeom prst="rect">
                <a:avLst/>
              </a:prstGeom>
              <a:noFill/>
            </p:spPr>
            <p:txBody>
              <a:bodyPr wrap="none" rtlCol="0">
                <a:spAutoFit/>
              </a:bodyPr>
              <a:lstStyle/>
              <a:p>
                <a:r>
                  <a:rPr lang="en-US" sz="3200" b="1" dirty="0"/>
                  <a:t>?</a:t>
                </a:r>
              </a:p>
            </p:txBody>
          </p:sp>
        </p:grpSp>
        <p:sp>
          <p:nvSpPr>
            <p:cNvPr id="4" name="TextBox 3">
              <a:extLst>
                <a:ext uri="{FF2B5EF4-FFF2-40B4-BE49-F238E27FC236}">
                  <a16:creationId xmlns:a16="http://schemas.microsoft.com/office/drawing/2014/main" id="{4C631A60-2913-FF12-7886-ED9C5C3AFFDF}"/>
                </a:ext>
              </a:extLst>
            </p:cNvPr>
            <p:cNvSpPr txBox="1"/>
            <p:nvPr/>
          </p:nvSpPr>
          <p:spPr>
            <a:xfrm>
              <a:off x="7779961" y="1051912"/>
              <a:ext cx="1296573" cy="369332"/>
            </a:xfrm>
            <a:prstGeom prst="rect">
              <a:avLst/>
            </a:prstGeom>
            <a:solidFill>
              <a:schemeClr val="bg1"/>
            </a:solidFill>
          </p:spPr>
          <p:txBody>
            <a:bodyPr wrap="none" rtlCol="0">
              <a:spAutoFit/>
            </a:bodyPr>
            <a:lstStyle/>
            <a:p>
              <a:r>
                <a:rPr lang="en-US" b="1" dirty="0" err="1"/>
                <a:t>PFEtA</a:t>
              </a:r>
              <a:r>
                <a:rPr lang="en-US" b="1" baseline="30000" dirty="0"/>
                <a:t>-</a:t>
              </a:r>
              <a:r>
                <a:rPr lang="en-US" sz="1600" b="1" dirty="0"/>
                <a:t> (TFA)</a:t>
              </a:r>
            </a:p>
          </p:txBody>
        </p:sp>
        <p:sp>
          <p:nvSpPr>
            <p:cNvPr id="11" name="TextBox 10">
              <a:extLst>
                <a:ext uri="{FF2B5EF4-FFF2-40B4-BE49-F238E27FC236}">
                  <a16:creationId xmlns:a16="http://schemas.microsoft.com/office/drawing/2014/main" id="{804BBFB0-EF1A-9217-6569-284DF96D973B}"/>
                </a:ext>
              </a:extLst>
            </p:cNvPr>
            <p:cNvSpPr txBox="1"/>
            <p:nvPr/>
          </p:nvSpPr>
          <p:spPr>
            <a:xfrm>
              <a:off x="7938037" y="2251792"/>
              <a:ext cx="829073" cy="369332"/>
            </a:xfrm>
            <a:prstGeom prst="rect">
              <a:avLst/>
            </a:prstGeom>
            <a:solidFill>
              <a:schemeClr val="bg1"/>
            </a:solidFill>
          </p:spPr>
          <p:txBody>
            <a:bodyPr wrap="none" rtlCol="0">
              <a:spAutoFit/>
            </a:bodyPr>
            <a:lstStyle/>
            <a:p>
              <a:r>
                <a:rPr lang="en-US" b="1" dirty="0" err="1"/>
                <a:t>PFPrA</a:t>
              </a:r>
              <a:r>
                <a:rPr lang="en-US" b="1" baseline="30000" dirty="0"/>
                <a:t>-</a:t>
              </a:r>
            </a:p>
          </p:txBody>
        </p:sp>
      </p:grpSp>
      <p:grpSp>
        <p:nvGrpSpPr>
          <p:cNvPr id="30" name="Group 29">
            <a:extLst>
              <a:ext uri="{FF2B5EF4-FFF2-40B4-BE49-F238E27FC236}">
                <a16:creationId xmlns:a16="http://schemas.microsoft.com/office/drawing/2014/main" id="{203C5585-388A-1E2E-44D6-9AA9745D93D2}"/>
              </a:ext>
            </a:extLst>
          </p:cNvPr>
          <p:cNvGrpSpPr/>
          <p:nvPr/>
        </p:nvGrpSpPr>
        <p:grpSpPr>
          <a:xfrm>
            <a:off x="50275" y="5046920"/>
            <a:ext cx="930158" cy="1704229"/>
            <a:chOff x="50275" y="5046920"/>
            <a:chExt cx="930158" cy="1704229"/>
          </a:xfrm>
        </p:grpSpPr>
        <p:sp>
          <p:nvSpPr>
            <p:cNvPr id="19" name="TextBox 18">
              <a:extLst>
                <a:ext uri="{FF2B5EF4-FFF2-40B4-BE49-F238E27FC236}">
                  <a16:creationId xmlns:a16="http://schemas.microsoft.com/office/drawing/2014/main" id="{6F3D6444-BCC8-1C11-6F5C-78A44866AD01}"/>
                </a:ext>
              </a:extLst>
            </p:cNvPr>
            <p:cNvSpPr txBox="1"/>
            <p:nvPr/>
          </p:nvSpPr>
          <p:spPr>
            <a:xfrm rot="16200000">
              <a:off x="-447897" y="5545092"/>
              <a:ext cx="1704229" cy="707886"/>
            </a:xfrm>
            <a:prstGeom prst="rect">
              <a:avLst/>
            </a:prstGeom>
            <a:solidFill>
              <a:schemeClr val="bg1"/>
            </a:solidFill>
            <a:ln>
              <a:noFill/>
            </a:ln>
          </p:spPr>
          <p:txBody>
            <a:bodyPr wrap="square" rtlCol="0">
              <a:spAutoFit/>
            </a:bodyPr>
            <a:lstStyle/>
            <a:p>
              <a:pPr algn="ctr"/>
              <a:r>
                <a:rPr lang="en-US" sz="2000" b="1" dirty="0"/>
                <a:t>Secondary Terminal PFAS</a:t>
              </a:r>
            </a:p>
          </p:txBody>
        </p:sp>
        <p:sp>
          <p:nvSpPr>
            <p:cNvPr id="21" name="Left Brace 20">
              <a:extLst>
                <a:ext uri="{FF2B5EF4-FFF2-40B4-BE49-F238E27FC236}">
                  <a16:creationId xmlns:a16="http://schemas.microsoft.com/office/drawing/2014/main" id="{A9B6F626-6E93-9CA7-AF2C-55286C54A07E}"/>
                </a:ext>
              </a:extLst>
            </p:cNvPr>
            <p:cNvSpPr/>
            <p:nvPr/>
          </p:nvSpPr>
          <p:spPr>
            <a:xfrm>
              <a:off x="755952" y="5361784"/>
              <a:ext cx="224481" cy="111684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Oval 54">
            <a:extLst>
              <a:ext uri="{FF2B5EF4-FFF2-40B4-BE49-F238E27FC236}">
                <a16:creationId xmlns:a16="http://schemas.microsoft.com/office/drawing/2014/main" id="{BCFF1991-9B8B-498A-8EC3-1295CFDE1978}"/>
              </a:ext>
            </a:extLst>
          </p:cNvPr>
          <p:cNvSpPr/>
          <p:nvPr/>
        </p:nvSpPr>
        <p:spPr>
          <a:xfrm>
            <a:off x="2326229" y="1978227"/>
            <a:ext cx="379112" cy="500089"/>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9D66BCC8-0A7F-4C4C-906A-1BBB8929D31E}"/>
              </a:ext>
            </a:extLst>
          </p:cNvPr>
          <p:cNvSpPr/>
          <p:nvPr/>
        </p:nvSpPr>
        <p:spPr>
          <a:xfrm>
            <a:off x="2353163" y="2771116"/>
            <a:ext cx="379112" cy="75731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8CFC4353-1600-4212-87E0-5A6967D1748F}"/>
              </a:ext>
            </a:extLst>
          </p:cNvPr>
          <p:cNvSpPr txBox="1"/>
          <p:nvPr/>
        </p:nvSpPr>
        <p:spPr>
          <a:xfrm>
            <a:off x="7448957" y="4747604"/>
            <a:ext cx="336952" cy="369332"/>
          </a:xfrm>
          <a:prstGeom prst="rect">
            <a:avLst/>
          </a:prstGeom>
          <a:noFill/>
        </p:spPr>
        <p:txBody>
          <a:bodyPr wrap="none" rtlCol="0">
            <a:spAutoFit/>
          </a:bodyPr>
          <a:lstStyle/>
          <a:p>
            <a:r>
              <a:rPr lang="en-US" b="1" dirty="0"/>
              <a:t>F</a:t>
            </a:r>
            <a:r>
              <a:rPr lang="en-US" b="1" baseline="30000" dirty="0"/>
              <a:t>-</a:t>
            </a:r>
            <a:endParaRPr lang="en-US" sz="1600" b="1" baseline="30000" dirty="0"/>
          </a:p>
        </p:txBody>
      </p:sp>
      <p:sp>
        <p:nvSpPr>
          <p:cNvPr id="65" name="TextBox 64">
            <a:extLst>
              <a:ext uri="{FF2B5EF4-FFF2-40B4-BE49-F238E27FC236}">
                <a16:creationId xmlns:a16="http://schemas.microsoft.com/office/drawing/2014/main" id="{71D0F54F-3AC9-4608-9327-B6D7B54AA170}"/>
              </a:ext>
            </a:extLst>
          </p:cNvPr>
          <p:cNvSpPr txBox="1"/>
          <p:nvPr/>
        </p:nvSpPr>
        <p:spPr>
          <a:xfrm>
            <a:off x="7483742" y="5806088"/>
            <a:ext cx="336952" cy="369332"/>
          </a:xfrm>
          <a:prstGeom prst="rect">
            <a:avLst/>
          </a:prstGeom>
          <a:noFill/>
        </p:spPr>
        <p:txBody>
          <a:bodyPr wrap="none" rtlCol="0">
            <a:spAutoFit/>
          </a:bodyPr>
          <a:lstStyle/>
          <a:p>
            <a:r>
              <a:rPr lang="en-US" b="1" dirty="0"/>
              <a:t>F</a:t>
            </a:r>
            <a:r>
              <a:rPr lang="en-US" b="1" baseline="30000" dirty="0"/>
              <a:t>-</a:t>
            </a:r>
            <a:endParaRPr lang="en-US" sz="1600" b="1" baseline="30000" dirty="0"/>
          </a:p>
        </p:txBody>
      </p:sp>
    </p:spTree>
    <p:extLst>
      <p:ext uri="{BB962C8B-B14F-4D97-AF65-F5344CB8AC3E}">
        <p14:creationId xmlns:p14="http://schemas.microsoft.com/office/powerpoint/2010/main" val="108304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4E0D7A19-FAEB-5B65-FF62-9CB1244BC6F3}"/>
              </a:ext>
            </a:extLst>
          </p:cNvPr>
          <p:cNvGrpSpPr/>
          <p:nvPr/>
        </p:nvGrpSpPr>
        <p:grpSpPr>
          <a:xfrm>
            <a:off x="5313631" y="1472882"/>
            <a:ext cx="3750478" cy="2783049"/>
            <a:chOff x="5313631" y="1472882"/>
            <a:chExt cx="3750478" cy="2783049"/>
          </a:xfrm>
        </p:grpSpPr>
        <p:grpSp>
          <p:nvGrpSpPr>
            <p:cNvPr id="28" name="Group 27">
              <a:extLst>
                <a:ext uri="{FF2B5EF4-FFF2-40B4-BE49-F238E27FC236}">
                  <a16:creationId xmlns:a16="http://schemas.microsoft.com/office/drawing/2014/main" id="{802ABD9C-18AC-467A-9581-6CB005835EA2}"/>
                </a:ext>
              </a:extLst>
            </p:cNvPr>
            <p:cNvGrpSpPr/>
            <p:nvPr/>
          </p:nvGrpSpPr>
          <p:grpSpPr>
            <a:xfrm>
              <a:off x="5313631" y="1472882"/>
              <a:ext cx="3750478" cy="2783049"/>
              <a:chOff x="5313631" y="1462722"/>
              <a:chExt cx="3750478" cy="2783049"/>
            </a:xfrm>
          </p:grpSpPr>
          <p:pic>
            <p:nvPicPr>
              <p:cNvPr id="14" name="Picture 13" descr="Diagram, schematic&#10;&#10;Description automatically generated">
                <a:extLst>
                  <a:ext uri="{FF2B5EF4-FFF2-40B4-BE49-F238E27FC236}">
                    <a16:creationId xmlns:a16="http://schemas.microsoft.com/office/drawing/2014/main" id="{8A221DB1-597E-4904-B3C7-F6D9A0CC2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631" y="1462722"/>
                <a:ext cx="2956609" cy="2783049"/>
              </a:xfrm>
              <a:prstGeom prst="rect">
                <a:avLst/>
              </a:prstGeom>
            </p:spPr>
          </p:pic>
          <p:sp>
            <p:nvSpPr>
              <p:cNvPr id="24" name="TextBox 23">
                <a:extLst>
                  <a:ext uri="{FF2B5EF4-FFF2-40B4-BE49-F238E27FC236}">
                    <a16:creationId xmlns:a16="http://schemas.microsoft.com/office/drawing/2014/main" id="{55F8054F-E59C-46C4-91C3-01892D732FC6}"/>
                  </a:ext>
                </a:extLst>
              </p:cNvPr>
              <p:cNvSpPr txBox="1"/>
              <p:nvPr/>
            </p:nvSpPr>
            <p:spPr>
              <a:xfrm>
                <a:off x="6217920" y="1794556"/>
                <a:ext cx="2846189" cy="677108"/>
              </a:xfrm>
              <a:prstGeom prst="rect">
                <a:avLst/>
              </a:prstGeom>
              <a:noFill/>
            </p:spPr>
            <p:txBody>
              <a:bodyPr wrap="square" rtlCol="0">
                <a:spAutoFit/>
              </a:bodyPr>
              <a:lstStyle/>
              <a:p>
                <a:pPr algn="ctr"/>
                <a:r>
                  <a:rPr lang="en-US" sz="2000" b="1" dirty="0"/>
                  <a:t>6:2 FtTAoS</a:t>
                </a:r>
              </a:p>
              <a:p>
                <a:pPr algn="ctr"/>
                <a:r>
                  <a:rPr lang="en-US" b="1" dirty="0"/>
                  <a:t>(</a:t>
                </a:r>
                <a:r>
                  <a:rPr lang="en-US" b="1" dirty="0" err="1"/>
                  <a:t>PFHpA</a:t>
                </a:r>
                <a:r>
                  <a:rPr lang="en-US" b="1" dirty="0"/>
                  <a:t> + Functional Group)</a:t>
                </a:r>
              </a:p>
            </p:txBody>
          </p:sp>
        </p:grpSp>
        <p:grpSp>
          <p:nvGrpSpPr>
            <p:cNvPr id="18" name="Group 17">
              <a:extLst>
                <a:ext uri="{FF2B5EF4-FFF2-40B4-BE49-F238E27FC236}">
                  <a16:creationId xmlns:a16="http://schemas.microsoft.com/office/drawing/2014/main" id="{01AC5FBB-6B70-9646-2715-0899AC6F421D}"/>
                </a:ext>
              </a:extLst>
            </p:cNvPr>
            <p:cNvGrpSpPr/>
            <p:nvPr/>
          </p:nvGrpSpPr>
          <p:grpSpPr>
            <a:xfrm>
              <a:off x="7736354" y="2559542"/>
              <a:ext cx="1213797" cy="869458"/>
              <a:chOff x="7736354" y="2559542"/>
              <a:chExt cx="1213797" cy="869458"/>
            </a:xfrm>
          </p:grpSpPr>
          <p:sp>
            <p:nvSpPr>
              <p:cNvPr id="15" name="TextBox 14">
                <a:extLst>
                  <a:ext uri="{FF2B5EF4-FFF2-40B4-BE49-F238E27FC236}">
                    <a16:creationId xmlns:a16="http://schemas.microsoft.com/office/drawing/2014/main" id="{8669732A-8060-CEA7-B697-9A33BD80F0F2}"/>
                  </a:ext>
                </a:extLst>
              </p:cNvPr>
              <p:cNvSpPr txBox="1"/>
              <p:nvPr/>
            </p:nvSpPr>
            <p:spPr>
              <a:xfrm>
                <a:off x="7736354" y="2559542"/>
                <a:ext cx="1213797" cy="646331"/>
              </a:xfrm>
              <a:prstGeom prst="rect">
                <a:avLst/>
              </a:prstGeom>
              <a:noFill/>
            </p:spPr>
            <p:txBody>
              <a:bodyPr wrap="square" rtlCol="0">
                <a:spAutoFit/>
              </a:bodyPr>
              <a:lstStyle/>
              <a:p>
                <a:pPr algn="ctr"/>
                <a:r>
                  <a:rPr lang="en-US" b="1" dirty="0"/>
                  <a:t>Removed by TOPs</a:t>
                </a:r>
              </a:p>
            </p:txBody>
          </p:sp>
          <p:cxnSp>
            <p:nvCxnSpPr>
              <p:cNvPr id="17" name="Straight Arrow Connector 16">
                <a:extLst>
                  <a:ext uri="{FF2B5EF4-FFF2-40B4-BE49-F238E27FC236}">
                    <a16:creationId xmlns:a16="http://schemas.microsoft.com/office/drawing/2014/main" id="{ABB62F02-995A-87F5-0D8F-04CA9CEE578F}"/>
                  </a:ext>
                </a:extLst>
              </p:cNvPr>
              <p:cNvCxnSpPr>
                <a:stCxn id="15" idx="2"/>
              </p:cNvCxnSpPr>
              <p:nvPr/>
            </p:nvCxnSpPr>
            <p:spPr>
              <a:xfrm flipH="1">
                <a:off x="8006403" y="3205873"/>
                <a:ext cx="336850" cy="2231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C006D194-8ED7-CA23-C8B7-A0467500162E}"/>
                </a:ext>
              </a:extLst>
            </p:cNvPr>
            <p:cNvCxnSpPr>
              <a:cxnSpLocks/>
            </p:cNvCxnSpPr>
            <p:nvPr/>
          </p:nvCxnSpPr>
          <p:spPr>
            <a:xfrm flipH="1">
              <a:off x="5844540" y="2545080"/>
              <a:ext cx="327660" cy="16764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E427291-B0DE-06D9-EA3B-41BEBB0E0698}"/>
                </a:ext>
              </a:extLst>
            </p:cNvPr>
            <p:cNvCxnSpPr>
              <a:cxnSpLocks/>
            </p:cNvCxnSpPr>
            <p:nvPr/>
          </p:nvCxnSpPr>
          <p:spPr>
            <a:xfrm flipH="1">
              <a:off x="5974080" y="2727960"/>
              <a:ext cx="327660" cy="16764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76551CBE-26D5-4B6B-8A76-6CC5CDFC0FCD}"/>
              </a:ext>
            </a:extLst>
          </p:cNvPr>
          <p:cNvSpPr>
            <a:spLocks noGrp="1"/>
          </p:cNvSpPr>
          <p:nvPr>
            <p:ph type="sldNum" sz="quarter" idx="12"/>
          </p:nvPr>
        </p:nvSpPr>
        <p:spPr/>
        <p:txBody>
          <a:bodyPr/>
          <a:lstStyle/>
          <a:p>
            <a:fld id="{0966C622-0A8C-4F86-9457-BBDB38D3C123}" type="slidenum">
              <a:rPr lang="en-US" smtClean="0"/>
              <a:t>11</a:t>
            </a:fld>
            <a:endParaRPr lang="en-US"/>
          </a:p>
        </p:txBody>
      </p:sp>
      <p:sp>
        <p:nvSpPr>
          <p:cNvPr id="5" name="TextBox 4">
            <a:extLst>
              <a:ext uri="{FF2B5EF4-FFF2-40B4-BE49-F238E27FC236}">
                <a16:creationId xmlns:a16="http://schemas.microsoft.com/office/drawing/2014/main" id="{601C480D-5087-4EF2-AA93-B2F5C2CEDF59}"/>
              </a:ext>
            </a:extLst>
          </p:cNvPr>
          <p:cNvSpPr txBox="1"/>
          <p:nvPr/>
        </p:nvSpPr>
        <p:spPr>
          <a:xfrm>
            <a:off x="86815" y="46930"/>
            <a:ext cx="8980272" cy="954107"/>
          </a:xfrm>
          <a:prstGeom prst="rect">
            <a:avLst/>
          </a:prstGeom>
          <a:noFill/>
        </p:spPr>
        <p:txBody>
          <a:bodyPr wrap="square" rtlCol="0">
            <a:spAutoFit/>
          </a:bodyPr>
          <a:lstStyle/>
          <a:p>
            <a:pPr algn="ctr">
              <a:defRPr/>
            </a:pPr>
            <a:r>
              <a:rPr lang="en-US" sz="3200" b="1" dirty="0">
                <a:solidFill>
                  <a:prstClr val="black"/>
                </a:solidFill>
                <a:cs typeface="Times New Roman" panose="02020603050405020304" pitchFamily="18" charset="0"/>
              </a:rPr>
              <a:t>Total Oxidizable Precursors (TOPs) Processing</a:t>
            </a:r>
          </a:p>
          <a:p>
            <a:pPr algn="ctr">
              <a:defRPr/>
            </a:pPr>
            <a:r>
              <a:rPr lang="en-US" sz="2400" b="1" dirty="0">
                <a:solidFill>
                  <a:prstClr val="black"/>
                </a:solidFill>
                <a:cs typeface="Times New Roman" panose="02020603050405020304" pitchFamily="18" charset="0"/>
              </a:rPr>
              <a:t>(breaks precursors down to Terminal PFASs)</a:t>
            </a:r>
          </a:p>
        </p:txBody>
      </p:sp>
      <p:sp>
        <p:nvSpPr>
          <p:cNvPr id="7" name="TextBox 6">
            <a:extLst>
              <a:ext uri="{FF2B5EF4-FFF2-40B4-BE49-F238E27FC236}">
                <a16:creationId xmlns:a16="http://schemas.microsoft.com/office/drawing/2014/main" id="{A936CFA7-39A8-40C4-8912-E624CA2F1B4A}"/>
              </a:ext>
            </a:extLst>
          </p:cNvPr>
          <p:cNvSpPr txBox="1"/>
          <p:nvPr/>
        </p:nvSpPr>
        <p:spPr>
          <a:xfrm>
            <a:off x="193849" y="2967335"/>
            <a:ext cx="1331395" cy="1107996"/>
          </a:xfrm>
          <a:prstGeom prst="rect">
            <a:avLst/>
          </a:prstGeom>
          <a:noFill/>
        </p:spPr>
        <p:txBody>
          <a:bodyPr wrap="square" rtlCol="0">
            <a:spAutoFit/>
          </a:bodyPr>
          <a:lstStyle/>
          <a:p>
            <a:pPr algn="ctr"/>
            <a:r>
              <a:rPr lang="en-US" sz="2200" b="1" dirty="0"/>
              <a:t>Originally Present in Sample</a:t>
            </a:r>
          </a:p>
        </p:txBody>
      </p:sp>
      <p:sp>
        <p:nvSpPr>
          <p:cNvPr id="10" name="TextBox 9">
            <a:extLst>
              <a:ext uri="{FF2B5EF4-FFF2-40B4-BE49-F238E27FC236}">
                <a16:creationId xmlns:a16="http://schemas.microsoft.com/office/drawing/2014/main" id="{55E68AB9-B0EA-43BC-9348-06D9FC5C5D33}"/>
              </a:ext>
            </a:extLst>
          </p:cNvPr>
          <p:cNvSpPr txBox="1"/>
          <p:nvPr/>
        </p:nvSpPr>
        <p:spPr>
          <a:xfrm>
            <a:off x="86815" y="5972224"/>
            <a:ext cx="1554053" cy="769441"/>
          </a:xfrm>
          <a:prstGeom prst="rect">
            <a:avLst/>
          </a:prstGeom>
          <a:noFill/>
        </p:spPr>
        <p:txBody>
          <a:bodyPr wrap="square" rtlCol="0">
            <a:spAutoFit/>
          </a:bodyPr>
          <a:lstStyle/>
          <a:p>
            <a:pPr algn="ctr"/>
            <a:r>
              <a:rPr lang="en-US" sz="2200" b="1" dirty="0"/>
              <a:t>Used to Assess Risk</a:t>
            </a:r>
          </a:p>
        </p:txBody>
      </p:sp>
      <p:sp>
        <p:nvSpPr>
          <p:cNvPr id="12" name="TextBox 11">
            <a:extLst>
              <a:ext uri="{FF2B5EF4-FFF2-40B4-BE49-F238E27FC236}">
                <a16:creationId xmlns:a16="http://schemas.microsoft.com/office/drawing/2014/main" id="{4A79CD5A-AEF3-4D90-B171-F2280A61A207}"/>
              </a:ext>
            </a:extLst>
          </p:cNvPr>
          <p:cNvSpPr txBox="1"/>
          <p:nvPr/>
        </p:nvSpPr>
        <p:spPr>
          <a:xfrm>
            <a:off x="1903926" y="5941745"/>
            <a:ext cx="2428936" cy="769441"/>
          </a:xfrm>
          <a:prstGeom prst="rect">
            <a:avLst/>
          </a:prstGeom>
          <a:noFill/>
        </p:spPr>
        <p:txBody>
          <a:bodyPr wrap="square" rtlCol="0">
            <a:spAutoFit/>
          </a:bodyPr>
          <a:lstStyle/>
          <a:p>
            <a:pPr algn="ctr"/>
            <a:r>
              <a:rPr lang="en-US" sz="2200" b="1" dirty="0"/>
              <a:t>Primary</a:t>
            </a:r>
          </a:p>
          <a:p>
            <a:pPr algn="ctr"/>
            <a:r>
              <a:rPr lang="en-US" sz="2200" b="1" dirty="0"/>
              <a:t>Terminal PFASs</a:t>
            </a:r>
          </a:p>
        </p:txBody>
      </p:sp>
      <p:sp>
        <p:nvSpPr>
          <p:cNvPr id="6" name="TextBox 5">
            <a:extLst>
              <a:ext uri="{FF2B5EF4-FFF2-40B4-BE49-F238E27FC236}">
                <a16:creationId xmlns:a16="http://schemas.microsoft.com/office/drawing/2014/main" id="{08A6A141-60C9-40E7-88D4-4816920155FB}"/>
              </a:ext>
            </a:extLst>
          </p:cNvPr>
          <p:cNvSpPr txBox="1"/>
          <p:nvPr/>
        </p:nvSpPr>
        <p:spPr>
          <a:xfrm>
            <a:off x="1919439" y="953408"/>
            <a:ext cx="2428936" cy="769441"/>
          </a:xfrm>
          <a:prstGeom prst="rect">
            <a:avLst/>
          </a:prstGeom>
          <a:noFill/>
        </p:spPr>
        <p:txBody>
          <a:bodyPr wrap="square" rtlCol="0">
            <a:spAutoFit/>
          </a:bodyPr>
          <a:lstStyle/>
          <a:p>
            <a:pPr algn="ctr"/>
            <a:r>
              <a:rPr lang="en-US" sz="2200" b="1" dirty="0"/>
              <a:t>Primary</a:t>
            </a:r>
          </a:p>
          <a:p>
            <a:pPr algn="ctr"/>
            <a:r>
              <a:rPr lang="en-US" sz="2200" b="1" dirty="0"/>
              <a:t>Terminal PFASs</a:t>
            </a:r>
          </a:p>
        </p:txBody>
      </p:sp>
      <p:grpSp>
        <p:nvGrpSpPr>
          <p:cNvPr id="27" name="Group 26">
            <a:extLst>
              <a:ext uri="{FF2B5EF4-FFF2-40B4-BE49-F238E27FC236}">
                <a16:creationId xmlns:a16="http://schemas.microsoft.com/office/drawing/2014/main" id="{7E53DB0B-6AD3-43B9-9527-4CC7061D24E9}"/>
              </a:ext>
            </a:extLst>
          </p:cNvPr>
          <p:cNvGrpSpPr/>
          <p:nvPr/>
        </p:nvGrpSpPr>
        <p:grpSpPr>
          <a:xfrm>
            <a:off x="1946176" y="2056875"/>
            <a:ext cx="2275188" cy="2959626"/>
            <a:chOff x="1895376" y="1429495"/>
            <a:chExt cx="2275188" cy="2959626"/>
          </a:xfrm>
        </p:grpSpPr>
        <p:pic>
          <p:nvPicPr>
            <p:cNvPr id="26" name="Picture 25" descr="A picture containing text, antenna&#10;&#10;Description automatically generated">
              <a:extLst>
                <a:ext uri="{FF2B5EF4-FFF2-40B4-BE49-F238E27FC236}">
                  <a16:creationId xmlns:a16="http://schemas.microsoft.com/office/drawing/2014/main" id="{09EBCCBD-E810-4BD6-9976-F7234DB09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376" y="1429495"/>
              <a:ext cx="2250549" cy="2959626"/>
            </a:xfrm>
            <a:prstGeom prst="rect">
              <a:avLst/>
            </a:prstGeom>
          </p:spPr>
        </p:pic>
        <p:sp>
          <p:nvSpPr>
            <p:cNvPr id="23" name="TextBox 22">
              <a:extLst>
                <a:ext uri="{FF2B5EF4-FFF2-40B4-BE49-F238E27FC236}">
                  <a16:creationId xmlns:a16="http://schemas.microsoft.com/office/drawing/2014/main" id="{EDBCF519-6033-41E7-8C96-F6E3DB691B66}"/>
                </a:ext>
              </a:extLst>
            </p:cNvPr>
            <p:cNvSpPr txBox="1"/>
            <p:nvPr/>
          </p:nvSpPr>
          <p:spPr>
            <a:xfrm>
              <a:off x="2911122" y="1581451"/>
              <a:ext cx="1259442" cy="400110"/>
            </a:xfrm>
            <a:prstGeom prst="rect">
              <a:avLst/>
            </a:prstGeom>
            <a:noFill/>
          </p:spPr>
          <p:txBody>
            <a:bodyPr wrap="square" rtlCol="0">
              <a:spAutoFit/>
            </a:bodyPr>
            <a:lstStyle/>
            <a:p>
              <a:pPr algn="ctr"/>
              <a:r>
                <a:rPr lang="en-US" sz="2000" b="1" dirty="0" err="1"/>
                <a:t>PFHpA</a:t>
              </a:r>
              <a:endParaRPr lang="en-US" sz="2000" b="1" dirty="0"/>
            </a:p>
          </p:txBody>
        </p:sp>
      </p:grpSp>
      <p:sp>
        <p:nvSpPr>
          <p:cNvPr id="34" name="Rectangle 33">
            <a:extLst>
              <a:ext uri="{FF2B5EF4-FFF2-40B4-BE49-F238E27FC236}">
                <a16:creationId xmlns:a16="http://schemas.microsoft.com/office/drawing/2014/main" id="{C587CBA1-F8A3-427C-870F-DFDBE42BAD05}"/>
              </a:ext>
            </a:extLst>
          </p:cNvPr>
          <p:cNvSpPr/>
          <p:nvPr/>
        </p:nvSpPr>
        <p:spPr>
          <a:xfrm>
            <a:off x="4655825" y="1059180"/>
            <a:ext cx="45719" cy="57518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518F1225-9F9E-4770-8E0F-F48207627197}"/>
              </a:ext>
            </a:extLst>
          </p:cNvPr>
          <p:cNvCxnSpPr/>
          <p:nvPr/>
        </p:nvCxnSpPr>
        <p:spPr>
          <a:xfrm>
            <a:off x="217158" y="5906317"/>
            <a:ext cx="866682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0DD95F1-5A31-4861-AF65-41EF98ADD95C}"/>
              </a:ext>
            </a:extLst>
          </p:cNvPr>
          <p:cNvSpPr/>
          <p:nvPr/>
        </p:nvSpPr>
        <p:spPr>
          <a:xfrm>
            <a:off x="1598257" y="1059180"/>
            <a:ext cx="55288" cy="57518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3296658-2166-44BD-B3EA-8F8282086D15}"/>
              </a:ext>
            </a:extLst>
          </p:cNvPr>
          <p:cNvSpPr txBox="1"/>
          <p:nvPr/>
        </p:nvSpPr>
        <p:spPr>
          <a:xfrm>
            <a:off x="4977704" y="5978800"/>
            <a:ext cx="2428936" cy="769441"/>
          </a:xfrm>
          <a:prstGeom prst="rect">
            <a:avLst/>
          </a:prstGeom>
          <a:noFill/>
        </p:spPr>
        <p:txBody>
          <a:bodyPr wrap="square" rtlCol="0">
            <a:spAutoFit/>
          </a:bodyPr>
          <a:lstStyle/>
          <a:p>
            <a:pPr algn="ctr"/>
            <a:r>
              <a:rPr lang="en-US" sz="2200" b="1" dirty="0"/>
              <a:t>Secondary</a:t>
            </a:r>
          </a:p>
          <a:p>
            <a:pPr algn="ctr"/>
            <a:r>
              <a:rPr lang="en-US" sz="2200" b="1" dirty="0"/>
              <a:t>Terminal PFASs</a:t>
            </a:r>
          </a:p>
        </p:txBody>
      </p:sp>
      <p:sp>
        <p:nvSpPr>
          <p:cNvPr id="8" name="TextBox 7">
            <a:extLst>
              <a:ext uri="{FF2B5EF4-FFF2-40B4-BE49-F238E27FC236}">
                <a16:creationId xmlns:a16="http://schemas.microsoft.com/office/drawing/2014/main" id="{DAE2AA29-1230-4AF9-9A6F-A16BDF97C599}"/>
              </a:ext>
            </a:extLst>
          </p:cNvPr>
          <p:cNvSpPr txBox="1"/>
          <p:nvPr/>
        </p:nvSpPr>
        <p:spPr>
          <a:xfrm>
            <a:off x="5577467" y="1279509"/>
            <a:ext cx="2428936" cy="430887"/>
          </a:xfrm>
          <a:prstGeom prst="rect">
            <a:avLst/>
          </a:prstGeom>
          <a:noFill/>
        </p:spPr>
        <p:txBody>
          <a:bodyPr wrap="square" rtlCol="0">
            <a:spAutoFit/>
          </a:bodyPr>
          <a:lstStyle/>
          <a:p>
            <a:pPr algn="ctr"/>
            <a:r>
              <a:rPr lang="en-US" sz="2200" b="1" dirty="0"/>
              <a:t>Precursor PFASs</a:t>
            </a:r>
          </a:p>
        </p:txBody>
      </p:sp>
      <p:grpSp>
        <p:nvGrpSpPr>
          <p:cNvPr id="9" name="Group 8">
            <a:extLst>
              <a:ext uri="{FF2B5EF4-FFF2-40B4-BE49-F238E27FC236}">
                <a16:creationId xmlns:a16="http://schemas.microsoft.com/office/drawing/2014/main" id="{27B0604B-DB1F-72C9-8AB3-56D84A9E15B9}"/>
              </a:ext>
            </a:extLst>
          </p:cNvPr>
          <p:cNvGrpSpPr/>
          <p:nvPr/>
        </p:nvGrpSpPr>
        <p:grpSpPr>
          <a:xfrm>
            <a:off x="4917708" y="4296787"/>
            <a:ext cx="4019683" cy="1543775"/>
            <a:chOff x="4864368" y="4273927"/>
            <a:chExt cx="4019683" cy="1543775"/>
          </a:xfrm>
        </p:grpSpPr>
        <p:pic>
          <p:nvPicPr>
            <p:cNvPr id="56" name="Picture 55" descr="A picture containing text, tree, sky, sign&#10;&#10;Description automatically generated">
              <a:extLst>
                <a:ext uri="{FF2B5EF4-FFF2-40B4-BE49-F238E27FC236}">
                  <a16:creationId xmlns:a16="http://schemas.microsoft.com/office/drawing/2014/main" id="{5F61A45B-E6A2-4F13-A558-A2D6A3E3A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4368" y="4282735"/>
              <a:ext cx="1475472" cy="1534967"/>
            </a:xfrm>
            <a:prstGeom prst="rect">
              <a:avLst/>
            </a:prstGeom>
          </p:spPr>
        </p:pic>
        <p:pic>
          <p:nvPicPr>
            <p:cNvPr id="54" name="Picture 53" descr="A picture containing text, tree, sky, outdoor&#10;&#10;Description automatically generated">
              <a:extLst>
                <a:ext uri="{FF2B5EF4-FFF2-40B4-BE49-F238E27FC236}">
                  <a16:creationId xmlns:a16="http://schemas.microsoft.com/office/drawing/2014/main" id="{DFFAEA8E-078A-418E-A4E4-7EB8E53D0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9084" y="4273927"/>
              <a:ext cx="1534967" cy="1534967"/>
            </a:xfrm>
            <a:prstGeom prst="rect">
              <a:avLst/>
            </a:prstGeom>
          </p:spPr>
        </p:pic>
        <p:grpSp>
          <p:nvGrpSpPr>
            <p:cNvPr id="60" name="Group 59">
              <a:extLst>
                <a:ext uri="{FF2B5EF4-FFF2-40B4-BE49-F238E27FC236}">
                  <a16:creationId xmlns:a16="http://schemas.microsoft.com/office/drawing/2014/main" id="{BA140B9B-547E-49BF-8282-BA45D6DBEE1D}"/>
                </a:ext>
              </a:extLst>
            </p:cNvPr>
            <p:cNvGrpSpPr/>
            <p:nvPr/>
          </p:nvGrpSpPr>
          <p:grpSpPr>
            <a:xfrm>
              <a:off x="6437021" y="4588299"/>
              <a:ext cx="786739" cy="400110"/>
              <a:chOff x="6528461" y="4750859"/>
              <a:chExt cx="786739" cy="400110"/>
            </a:xfrm>
          </p:grpSpPr>
          <p:sp>
            <p:nvSpPr>
              <p:cNvPr id="57" name="TextBox 56">
                <a:extLst>
                  <a:ext uri="{FF2B5EF4-FFF2-40B4-BE49-F238E27FC236}">
                    <a16:creationId xmlns:a16="http://schemas.microsoft.com/office/drawing/2014/main" id="{24FC461B-3260-4495-ABD5-91D08C4C83F6}"/>
                  </a:ext>
                </a:extLst>
              </p:cNvPr>
              <p:cNvSpPr txBox="1"/>
              <p:nvPr/>
            </p:nvSpPr>
            <p:spPr>
              <a:xfrm>
                <a:off x="6528461" y="4750859"/>
                <a:ext cx="786739" cy="400110"/>
              </a:xfrm>
              <a:prstGeom prst="rect">
                <a:avLst/>
              </a:prstGeom>
              <a:noFill/>
            </p:spPr>
            <p:txBody>
              <a:bodyPr wrap="square" rtlCol="0">
                <a:spAutoFit/>
              </a:bodyPr>
              <a:lstStyle/>
              <a:p>
                <a:pPr algn="ctr"/>
                <a:r>
                  <a:rPr lang="en-US" sz="2000" b="1" dirty="0"/>
                  <a:t>TOPs</a:t>
                </a:r>
              </a:p>
            </p:txBody>
          </p:sp>
          <p:cxnSp>
            <p:nvCxnSpPr>
              <p:cNvPr id="58" name="Straight Arrow Connector 57">
                <a:extLst>
                  <a:ext uri="{FF2B5EF4-FFF2-40B4-BE49-F238E27FC236}">
                    <a16:creationId xmlns:a16="http://schemas.microsoft.com/office/drawing/2014/main" id="{327C4D3A-E56A-4AB2-81AC-C66CE310002D}"/>
                  </a:ext>
                </a:extLst>
              </p:cNvPr>
              <p:cNvCxnSpPr>
                <a:cxnSpLocks/>
              </p:cNvCxnSpPr>
              <p:nvPr/>
            </p:nvCxnSpPr>
            <p:spPr>
              <a:xfrm>
                <a:off x="6581144" y="5120191"/>
                <a:ext cx="68417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31" name="Straight Connector 30">
            <a:extLst>
              <a:ext uri="{FF2B5EF4-FFF2-40B4-BE49-F238E27FC236}">
                <a16:creationId xmlns:a16="http://schemas.microsoft.com/office/drawing/2014/main" id="{50B74A92-8E0F-4C6D-A03F-8178997C15C8}"/>
              </a:ext>
            </a:extLst>
          </p:cNvPr>
          <p:cNvCxnSpPr/>
          <p:nvPr/>
        </p:nvCxnSpPr>
        <p:spPr>
          <a:xfrm>
            <a:off x="202853" y="1661977"/>
            <a:ext cx="866682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6EB0092-6DAC-9B17-C42B-06EA899744B1}"/>
              </a:ext>
            </a:extLst>
          </p:cNvPr>
          <p:cNvSpPr txBox="1"/>
          <p:nvPr/>
        </p:nvSpPr>
        <p:spPr>
          <a:xfrm>
            <a:off x="7406640" y="5912611"/>
            <a:ext cx="1402080" cy="923330"/>
          </a:xfrm>
          <a:prstGeom prst="rect">
            <a:avLst/>
          </a:prstGeom>
          <a:noFill/>
        </p:spPr>
        <p:txBody>
          <a:bodyPr wrap="square" rtlCol="0">
            <a:spAutoFit/>
          </a:bodyPr>
          <a:lstStyle/>
          <a:p>
            <a:pPr algn="ctr"/>
            <a:r>
              <a:rPr lang="en-US" b="1" dirty="0" err="1"/>
              <a:t>PFPeA</a:t>
            </a:r>
            <a:r>
              <a:rPr lang="en-US" b="1" baseline="30000" dirty="0"/>
              <a:t>-</a:t>
            </a:r>
          </a:p>
          <a:p>
            <a:pPr algn="ctr"/>
            <a:r>
              <a:rPr lang="en-US" b="1" dirty="0" err="1"/>
              <a:t>PFHxA</a:t>
            </a:r>
            <a:r>
              <a:rPr lang="en-US" b="1" baseline="30000" dirty="0"/>
              <a:t>-</a:t>
            </a:r>
          </a:p>
          <a:p>
            <a:pPr algn="ctr"/>
            <a:r>
              <a:rPr lang="en-US" b="1" dirty="0"/>
              <a:t>+ ultrashorts</a:t>
            </a:r>
          </a:p>
        </p:txBody>
      </p:sp>
      <p:sp>
        <p:nvSpPr>
          <p:cNvPr id="3" name="Left Brace 2">
            <a:extLst>
              <a:ext uri="{FF2B5EF4-FFF2-40B4-BE49-F238E27FC236}">
                <a16:creationId xmlns:a16="http://schemas.microsoft.com/office/drawing/2014/main" id="{62A773A7-899C-956F-A6B3-090524F84C23}"/>
              </a:ext>
            </a:extLst>
          </p:cNvPr>
          <p:cNvSpPr/>
          <p:nvPr/>
        </p:nvSpPr>
        <p:spPr>
          <a:xfrm>
            <a:off x="7173874" y="6026046"/>
            <a:ext cx="232766" cy="654064"/>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35498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636059-1974-49E9-F86F-79FBD19FC85C}"/>
              </a:ext>
            </a:extLst>
          </p:cNvPr>
          <p:cNvSpPr>
            <a:spLocks noGrp="1"/>
          </p:cNvSpPr>
          <p:nvPr>
            <p:ph type="sldNum" sz="quarter" idx="12"/>
          </p:nvPr>
        </p:nvSpPr>
        <p:spPr/>
        <p:txBody>
          <a:bodyPr/>
          <a:lstStyle/>
          <a:p>
            <a:fld id="{0966C622-0A8C-4F86-9457-BBDB38D3C123}" type="slidenum">
              <a:rPr lang="en-US" smtClean="0"/>
              <a:t>12</a:t>
            </a:fld>
            <a:endParaRPr lang="en-US" dirty="0"/>
          </a:p>
        </p:txBody>
      </p:sp>
      <p:sp>
        <p:nvSpPr>
          <p:cNvPr id="39" name="Rectangle 2">
            <a:extLst>
              <a:ext uri="{FF2B5EF4-FFF2-40B4-BE49-F238E27FC236}">
                <a16:creationId xmlns:a16="http://schemas.microsoft.com/office/drawing/2014/main" id="{C7F7B6F0-4438-695A-A562-94B66661E317}"/>
              </a:ext>
            </a:extLst>
          </p:cNvPr>
          <p:cNvSpPr txBox="1">
            <a:spLocks noChangeArrowheads="1"/>
          </p:cNvSpPr>
          <p:nvPr/>
        </p:nvSpPr>
        <p:spPr>
          <a:xfrm>
            <a:off x="79515" y="79850"/>
            <a:ext cx="8984975" cy="834149"/>
          </a:xfrm>
          <a:prstGeom prst="rect">
            <a:avLst/>
          </a:prstGeom>
          <a:ln/>
        </p:spPr>
        <p:txBody>
          <a:bodyPr vert="horz" lIns="91440" tIns="45720" rIns="91440" bIns="45720" rtlCol="0" anchor="ctr">
            <a:noAutofit/>
          </a:bodyPr>
          <a:lstStyle/>
          <a:p>
            <a:pPr algn="ctr"/>
            <a:r>
              <a:rPr lang="en-US" sz="3200" b="1" dirty="0"/>
              <a:t>PFAS Groups and Assessment of </a:t>
            </a:r>
            <a:r>
              <a:rPr lang="en-US" sz="3200" b="1" i="1" dirty="0"/>
              <a:t>Total PFAS Risk</a:t>
            </a:r>
          </a:p>
          <a:p>
            <a:pPr algn="ctr"/>
            <a:r>
              <a:rPr lang="en-US" sz="2400" b="1" dirty="0"/>
              <a:t>(cumulative health risk)</a:t>
            </a:r>
          </a:p>
        </p:txBody>
      </p:sp>
      <p:sp>
        <p:nvSpPr>
          <p:cNvPr id="52" name="TextBox 51">
            <a:extLst>
              <a:ext uri="{FF2B5EF4-FFF2-40B4-BE49-F238E27FC236}">
                <a16:creationId xmlns:a16="http://schemas.microsoft.com/office/drawing/2014/main" id="{E249911E-BB20-4AE1-9D92-537897C7C045}"/>
              </a:ext>
            </a:extLst>
          </p:cNvPr>
          <p:cNvSpPr txBox="1"/>
          <p:nvPr/>
        </p:nvSpPr>
        <p:spPr>
          <a:xfrm>
            <a:off x="3534763" y="1148061"/>
            <a:ext cx="5330267" cy="2785378"/>
          </a:xfrm>
          <a:prstGeom prst="rect">
            <a:avLst/>
          </a:prstGeom>
          <a:noFill/>
          <a:ln>
            <a:noFill/>
          </a:ln>
        </p:spPr>
        <p:txBody>
          <a:bodyPr wrap="square" rtlCol="0">
            <a:spAutoFit/>
          </a:bodyPr>
          <a:lstStyle/>
          <a:p>
            <a:pPr>
              <a:spcAft>
                <a:spcPts val="600"/>
              </a:spcAft>
            </a:pPr>
            <a:r>
              <a:rPr lang="en-US" sz="2000" b="1" u="sng" dirty="0"/>
              <a:t>PFAS Groups:</a:t>
            </a:r>
          </a:p>
          <a:p>
            <a:pPr marL="228594" indent="-228594">
              <a:spcAft>
                <a:spcPts val="600"/>
              </a:spcAft>
              <a:buAutoNum type="arabicPeriod"/>
            </a:pPr>
            <a:r>
              <a:rPr lang="en-US" sz="2000" b="1" u="sng" dirty="0"/>
              <a:t>Primary Terminal PFASs:</a:t>
            </a:r>
            <a:r>
              <a:rPr lang="en-US" sz="2000" b="1" dirty="0"/>
              <a:t> Originally present in sample (direct comparison to action levels).</a:t>
            </a:r>
          </a:p>
          <a:p>
            <a:pPr marL="228594" indent="-228594">
              <a:spcAft>
                <a:spcPts val="600"/>
              </a:spcAft>
              <a:buAutoNum type="arabicPeriod"/>
            </a:pPr>
            <a:r>
              <a:rPr lang="en-US" sz="2000" b="1" u="sng" dirty="0"/>
              <a:t>Secondary Terminal PFASs:</a:t>
            </a:r>
            <a:r>
              <a:rPr lang="en-US" sz="2000" b="1" dirty="0"/>
              <a:t> Generated by TOPs breakdown of precursors (direct comparison to action levels).</a:t>
            </a:r>
          </a:p>
          <a:p>
            <a:pPr marL="228594" indent="-228594">
              <a:spcAft>
                <a:spcPts val="600"/>
              </a:spcAft>
              <a:buAutoNum type="arabicPeriod"/>
            </a:pPr>
            <a:r>
              <a:rPr lang="en-US" sz="2000" b="1" u="sng" dirty="0"/>
              <a:t>Excess Fluorine PFASs:</a:t>
            </a:r>
            <a:r>
              <a:rPr lang="en-US" sz="2000" b="1" dirty="0"/>
              <a:t> Additional PFASs identified by Total Organic Fluorine (TOF)</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05BA5D6-FA64-4E9A-9704-3D361160501B}"/>
                  </a:ext>
                </a:extLst>
              </p:cNvPr>
              <p:cNvSpPr/>
              <p:nvPr/>
            </p:nvSpPr>
            <p:spPr>
              <a:xfrm>
                <a:off x="4024681" y="4342154"/>
                <a:ext cx="4277680" cy="671146"/>
              </a:xfrm>
              <a:prstGeom prst="rect">
                <a:avLst/>
              </a:prstGeom>
              <a:ln>
                <a:solidFill>
                  <a:schemeClr val="tx1"/>
                </a:solidFill>
              </a:ln>
            </p:spPr>
            <p:txBody>
              <a:bodyPr wrap="square">
                <a:spAutoFit/>
              </a:bodyPr>
              <a:lstStyle/>
              <a:p>
                <a:pPr marL="457200" marR="0" algn="just">
                  <a:lnSpc>
                    <a:spcPct val="110000"/>
                  </a:lnSpc>
                  <a:spcBef>
                    <a:spcPts val="0"/>
                  </a:spcBef>
                  <a:spcAft>
                    <a:spcPts val="1800"/>
                  </a:spcAft>
                  <a:tabLst>
                    <a:tab pos="-914400" algn="l"/>
                    <a:tab pos="-457200" algn="l"/>
                    <a:tab pos="-914400" algn="l"/>
                    <a:tab pos="-457200" algn="l"/>
                    <a:tab pos="5943600" algn="r"/>
                  </a:tabLst>
                </a:pPr>
                <a14:m>
                  <m:oMath xmlns:m="http://schemas.openxmlformats.org/officeDocument/2006/math">
                    <m:r>
                      <a:rPr lang="en-US" b="1" i="1" smtClean="0">
                        <a:latin typeface="Cambria Math" panose="02040503050406030204" pitchFamily="18" charset="0"/>
                        <a:ea typeface="Times New Roman" panose="02020603050405020304" pitchFamily="18" charset="0"/>
                      </a:rPr>
                      <m:t>𝑬𝒙𝒄𝒆𝒔𝒔</m:t>
                    </m:r>
                    <m:r>
                      <a:rPr lang="en-US" b="1" i="1" smtClean="0">
                        <a:latin typeface="Cambria Math" panose="02040503050406030204" pitchFamily="18" charset="0"/>
                        <a:ea typeface="Times New Roman" panose="02020603050405020304" pitchFamily="18" charset="0"/>
                      </a:rPr>
                      <m:t> </m:t>
                    </m:r>
                    <m:r>
                      <a:rPr lang="en-US" b="1" i="1" smtClean="0">
                        <a:latin typeface="Cambria Math" panose="02040503050406030204" pitchFamily="18" charset="0"/>
                        <a:ea typeface="Times New Roman" panose="02020603050405020304" pitchFamily="18" charset="0"/>
                      </a:rPr>
                      <m:t>𝑶𝒓𝒈𝒂𝒏𝒊𝒄</m:t>
                    </m:r>
                    <m:r>
                      <a:rPr lang="en-US" b="1" i="1" smtClean="0">
                        <a:latin typeface="Cambria Math" panose="02040503050406030204" pitchFamily="18" charset="0"/>
                        <a:ea typeface="Times New Roman" panose="02020603050405020304" pitchFamily="18" charset="0"/>
                      </a:rPr>
                      <m:t> </m:t>
                    </m:r>
                    <m:r>
                      <a:rPr lang="en-US" b="1" i="1" smtClean="0">
                        <a:latin typeface="Cambria Math" panose="02040503050406030204" pitchFamily="18" charset="0"/>
                        <a:ea typeface="Times New Roman" panose="02020603050405020304" pitchFamily="18" charset="0"/>
                      </a:rPr>
                      <m:t>𝑭𝒍𝒖𝒐𝒓𝒊𝒏𝒆</m:t>
                    </m:r>
                    <m:r>
                      <a:rPr lang="en-US" b="1" i="1" smtClean="0">
                        <a:latin typeface="Cambria Math" panose="02040503050406030204" pitchFamily="18" charset="0"/>
                        <a:ea typeface="Times New Roman" panose="02020603050405020304" pitchFamily="18" charset="0"/>
                      </a:rPr>
                      <m:t> =</m:t>
                    </m:r>
                    <m:r>
                      <a:rPr lang="en-US" b="1" i="1">
                        <a:effectLst/>
                        <a:latin typeface="Cambria Math" panose="02040503050406030204" pitchFamily="18" charset="0"/>
                        <a:ea typeface="Times New Roman" panose="02020603050405020304" pitchFamily="18" charset="0"/>
                      </a:rPr>
                      <m:t>𝑴𝒆𝒂𝒔𝒖𝒓𝒆𝒅</m:t>
                    </m:r>
                    <m:r>
                      <a:rPr lang="en-US" b="1" i="1">
                        <a:effectLst/>
                        <a:latin typeface="Cambria Math" panose="02040503050406030204" pitchFamily="18" charset="0"/>
                        <a:ea typeface="Times New Roman" panose="02020603050405020304" pitchFamily="18" charset="0"/>
                      </a:rPr>
                      <m:t> </m:t>
                    </m:r>
                    <m:r>
                      <a:rPr lang="en-US" b="1" i="1">
                        <a:effectLst/>
                        <a:latin typeface="Cambria Math" panose="02040503050406030204" pitchFamily="18" charset="0"/>
                        <a:ea typeface="Times New Roman" panose="02020603050405020304" pitchFamily="18" charset="0"/>
                      </a:rPr>
                      <m:t>𝑻𝑶𝑭</m:t>
                    </m:r>
                    <m:r>
                      <a:rPr lang="en-US" b="1" i="1">
                        <a:effectLst/>
                        <a:latin typeface="Cambria Math" panose="02040503050406030204" pitchFamily="18" charset="0"/>
                        <a:ea typeface="Times New Roman" panose="02020603050405020304" pitchFamily="18" charset="0"/>
                      </a:rPr>
                      <m:t>−</m:t>
                    </m:r>
                    <m:r>
                      <a:rPr lang="en-US" b="1" i="1">
                        <a:effectLst/>
                        <a:latin typeface="Cambria Math" panose="02040503050406030204" pitchFamily="18" charset="0"/>
                        <a:ea typeface="Times New Roman" panose="02020603050405020304" pitchFamily="18" charset="0"/>
                      </a:rPr>
                      <m:t>𝑷𝒓𝒆𝒅𝒊𝒄𝒕𝒆𝒅</m:t>
                    </m:r>
                    <m:r>
                      <a:rPr lang="en-US" b="1" i="1">
                        <a:effectLst/>
                        <a:latin typeface="Cambria Math" panose="02040503050406030204" pitchFamily="18" charset="0"/>
                        <a:ea typeface="Times New Roman" panose="02020603050405020304" pitchFamily="18" charset="0"/>
                      </a:rPr>
                      <m:t> </m:t>
                    </m:r>
                    <m:r>
                      <a:rPr lang="en-US" b="1" i="1">
                        <a:effectLst/>
                        <a:latin typeface="Cambria Math" panose="02040503050406030204" pitchFamily="18" charset="0"/>
                        <a:ea typeface="Times New Roman" panose="02020603050405020304" pitchFamily="18" charset="0"/>
                      </a:rPr>
                      <m:t>𝑻𝑶𝑭</m:t>
                    </m:r>
                    <m:r>
                      <a:rPr lang="en-US" b="1" i="1">
                        <a:effectLst/>
                        <a:latin typeface="Cambria Math" panose="02040503050406030204" pitchFamily="18" charset="0"/>
                        <a:ea typeface="Times New Roman" panose="02020603050405020304" pitchFamily="18" charset="0"/>
                      </a:rPr>
                      <m:t> </m:t>
                    </m:r>
                  </m:oMath>
                </a14:m>
                <a:r>
                  <a:rPr lang="en-US" b="1" dirty="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3" name="Rectangle 2">
                <a:extLst>
                  <a:ext uri="{FF2B5EF4-FFF2-40B4-BE49-F238E27FC236}">
                    <a16:creationId xmlns:a16="http://schemas.microsoft.com/office/drawing/2014/main" id="{C05BA5D6-FA64-4E9A-9704-3D361160501B}"/>
                  </a:ext>
                </a:extLst>
              </p:cNvPr>
              <p:cNvSpPr>
                <a:spLocks noRot="1" noChangeAspect="1" noMove="1" noResize="1" noEditPoints="1" noAdjustHandles="1" noChangeArrowheads="1" noChangeShapeType="1" noTextEdit="1"/>
              </p:cNvSpPr>
              <p:nvPr/>
            </p:nvSpPr>
            <p:spPr>
              <a:xfrm>
                <a:off x="4024681" y="4342154"/>
                <a:ext cx="4277680" cy="671146"/>
              </a:xfrm>
              <a:prstGeom prst="rect">
                <a:avLst/>
              </a:prstGeom>
              <a:blipFill>
                <a:blip r:embed="rId2"/>
                <a:stretch>
                  <a:fillRect/>
                </a:stretch>
              </a:blipFill>
              <a:ln>
                <a:solidFill>
                  <a:schemeClr val="tx1"/>
                </a:solidFill>
              </a:ln>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B1874466-EF64-2967-2D4B-057E202B88BF}"/>
              </a:ext>
            </a:extLst>
          </p:cNvPr>
          <p:cNvGrpSpPr/>
          <p:nvPr/>
        </p:nvGrpSpPr>
        <p:grpSpPr>
          <a:xfrm>
            <a:off x="162701" y="1148057"/>
            <a:ext cx="3059084" cy="5475316"/>
            <a:chOff x="162701" y="1148057"/>
            <a:chExt cx="3059084" cy="5475316"/>
          </a:xfrm>
        </p:grpSpPr>
        <p:grpSp>
          <p:nvGrpSpPr>
            <p:cNvPr id="23" name="Group 22">
              <a:extLst>
                <a:ext uri="{FF2B5EF4-FFF2-40B4-BE49-F238E27FC236}">
                  <a16:creationId xmlns:a16="http://schemas.microsoft.com/office/drawing/2014/main" id="{C16EF521-0822-F7C7-7A9C-6491427407F9}"/>
                </a:ext>
              </a:extLst>
            </p:cNvPr>
            <p:cNvGrpSpPr/>
            <p:nvPr/>
          </p:nvGrpSpPr>
          <p:grpSpPr>
            <a:xfrm>
              <a:off x="162701" y="1148057"/>
              <a:ext cx="3059084" cy="5475316"/>
              <a:chOff x="162701" y="1148057"/>
              <a:chExt cx="3059084" cy="5475316"/>
            </a:xfrm>
          </p:grpSpPr>
          <p:sp>
            <p:nvSpPr>
              <p:cNvPr id="31" name="Rectangle 30">
                <a:extLst>
                  <a:ext uri="{FF2B5EF4-FFF2-40B4-BE49-F238E27FC236}">
                    <a16:creationId xmlns:a16="http://schemas.microsoft.com/office/drawing/2014/main" id="{371736A8-F4F5-2AE2-C108-79DDB8221B25}"/>
                  </a:ext>
                </a:extLst>
              </p:cNvPr>
              <p:cNvSpPr/>
              <p:nvPr/>
            </p:nvSpPr>
            <p:spPr>
              <a:xfrm>
                <a:off x="228600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7584B53-E0CC-2678-3CEB-275177CAA5D7}"/>
                  </a:ext>
                </a:extLst>
              </p:cNvPr>
              <p:cNvSpPr/>
              <p:nvPr/>
            </p:nvSpPr>
            <p:spPr>
              <a:xfrm>
                <a:off x="2286000" y="4043680"/>
                <a:ext cx="599440" cy="138176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547C0F-A890-011B-CC12-07AB79B7CC2C}"/>
                  </a:ext>
                </a:extLst>
              </p:cNvPr>
              <p:cNvSpPr/>
              <p:nvPr/>
            </p:nvSpPr>
            <p:spPr>
              <a:xfrm>
                <a:off x="2286000" y="2367280"/>
                <a:ext cx="599440" cy="1676400"/>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C6CE815-9DD1-92B3-0F0E-0D9F38E258C9}"/>
                  </a:ext>
                </a:extLst>
              </p:cNvPr>
              <p:cNvSpPr/>
              <p:nvPr/>
            </p:nvSpPr>
            <p:spPr>
              <a:xfrm>
                <a:off x="162701" y="1148057"/>
                <a:ext cx="3059084" cy="547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7CF10180-A5E9-2BEE-79E0-96E66E6A9BA3}"/>
                  </a:ext>
                </a:extLst>
              </p:cNvPr>
              <p:cNvSpPr txBox="1"/>
              <p:nvPr/>
            </p:nvSpPr>
            <p:spPr>
              <a:xfrm>
                <a:off x="1667397" y="1172248"/>
                <a:ext cx="1292341" cy="1015663"/>
              </a:xfrm>
              <a:prstGeom prst="rect">
                <a:avLst/>
              </a:prstGeom>
              <a:noFill/>
            </p:spPr>
            <p:txBody>
              <a:bodyPr wrap="none" rtlCol="0">
                <a:spAutoFit/>
              </a:bodyPr>
              <a:lstStyle/>
              <a:p>
                <a:pPr algn="ctr"/>
                <a:r>
                  <a:rPr lang="en-US" sz="2000" b="1" dirty="0"/>
                  <a:t>3. Excess</a:t>
                </a:r>
              </a:p>
              <a:p>
                <a:pPr algn="ctr"/>
                <a:r>
                  <a:rPr lang="en-US" sz="2000" b="1" dirty="0"/>
                  <a:t>    Fluorine</a:t>
                </a:r>
              </a:p>
              <a:p>
                <a:pPr algn="ctr"/>
                <a:r>
                  <a:rPr lang="en-US" sz="2000" b="1" dirty="0"/>
                  <a:t>   PFAS</a:t>
                </a:r>
              </a:p>
            </p:txBody>
          </p:sp>
          <p:sp>
            <p:nvSpPr>
              <p:cNvPr id="36" name="TextBox 35">
                <a:extLst>
                  <a:ext uri="{FF2B5EF4-FFF2-40B4-BE49-F238E27FC236}">
                    <a16:creationId xmlns:a16="http://schemas.microsoft.com/office/drawing/2014/main" id="{EDCF28E1-6BC2-AEA8-8EBB-F5986EE2919B}"/>
                  </a:ext>
                </a:extLst>
              </p:cNvPr>
              <p:cNvSpPr txBox="1"/>
              <p:nvPr/>
            </p:nvSpPr>
            <p:spPr>
              <a:xfrm>
                <a:off x="853460" y="6159631"/>
                <a:ext cx="1899880" cy="400110"/>
              </a:xfrm>
              <a:prstGeom prst="rect">
                <a:avLst/>
              </a:prstGeom>
              <a:noFill/>
            </p:spPr>
            <p:txBody>
              <a:bodyPr wrap="none" rtlCol="0">
                <a:spAutoFit/>
              </a:bodyPr>
              <a:lstStyle/>
              <a:p>
                <a:pPr algn="ctr"/>
                <a:r>
                  <a:rPr lang="en-US" sz="2000" b="1" dirty="0"/>
                  <a:t>Sample Analysis</a:t>
                </a:r>
              </a:p>
            </p:txBody>
          </p:sp>
          <p:grpSp>
            <p:nvGrpSpPr>
              <p:cNvPr id="37" name="Group 36">
                <a:extLst>
                  <a:ext uri="{FF2B5EF4-FFF2-40B4-BE49-F238E27FC236}">
                    <a16:creationId xmlns:a16="http://schemas.microsoft.com/office/drawing/2014/main" id="{2F77B238-13C4-A99C-B864-479458B9DA0D}"/>
                  </a:ext>
                </a:extLst>
              </p:cNvPr>
              <p:cNvGrpSpPr/>
              <p:nvPr/>
            </p:nvGrpSpPr>
            <p:grpSpPr>
              <a:xfrm>
                <a:off x="192855" y="4411394"/>
                <a:ext cx="1280672" cy="1684606"/>
                <a:chOff x="192855" y="4411394"/>
                <a:chExt cx="1280672" cy="1684606"/>
              </a:xfrm>
            </p:grpSpPr>
            <p:sp>
              <p:nvSpPr>
                <p:cNvPr id="45" name="Rectangle 44">
                  <a:extLst>
                    <a:ext uri="{FF2B5EF4-FFF2-40B4-BE49-F238E27FC236}">
                      <a16:creationId xmlns:a16="http://schemas.microsoft.com/office/drawing/2014/main" id="{0A2AD41E-EF35-AB0E-9660-5A6D6984568A}"/>
                    </a:ext>
                  </a:extLst>
                </p:cNvPr>
                <p:cNvSpPr/>
                <p:nvPr/>
              </p:nvSpPr>
              <p:spPr>
                <a:xfrm>
                  <a:off x="70104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DC6006D-B1AC-AB40-1203-2BF04AEFE102}"/>
                    </a:ext>
                  </a:extLst>
                </p:cNvPr>
                <p:cNvSpPr txBox="1"/>
                <p:nvPr/>
              </p:nvSpPr>
              <p:spPr>
                <a:xfrm>
                  <a:off x="192855" y="4411394"/>
                  <a:ext cx="1280672" cy="707886"/>
                </a:xfrm>
                <a:prstGeom prst="rect">
                  <a:avLst/>
                </a:prstGeom>
                <a:noFill/>
              </p:spPr>
              <p:txBody>
                <a:bodyPr wrap="none" rtlCol="0">
                  <a:spAutoFit/>
                </a:bodyPr>
                <a:lstStyle/>
                <a:p>
                  <a:pPr algn="ctr"/>
                  <a:r>
                    <a:rPr lang="en-US" sz="2000" b="1" dirty="0"/>
                    <a:t>1. Primary</a:t>
                  </a:r>
                </a:p>
                <a:p>
                  <a:pPr algn="ctr"/>
                  <a:r>
                    <a:rPr lang="en-US" sz="2000" b="1" dirty="0"/>
                    <a:t>PFAS</a:t>
                  </a:r>
                </a:p>
              </p:txBody>
            </p:sp>
            <p:cxnSp>
              <p:nvCxnSpPr>
                <p:cNvPr id="47" name="Straight Arrow Connector 46">
                  <a:extLst>
                    <a:ext uri="{FF2B5EF4-FFF2-40B4-BE49-F238E27FC236}">
                      <a16:creationId xmlns:a16="http://schemas.microsoft.com/office/drawing/2014/main" id="{D746512A-D67D-4F67-A8C0-5D804FFFBB6E}"/>
                    </a:ext>
                  </a:extLst>
                </p:cNvPr>
                <p:cNvCxnSpPr>
                  <a:cxnSpLocks/>
                  <a:stCxn id="46" idx="2"/>
                </p:cNvCxnSpPr>
                <p:nvPr/>
              </p:nvCxnSpPr>
              <p:spPr>
                <a:xfrm>
                  <a:off x="833191" y="5119280"/>
                  <a:ext cx="195509" cy="5119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B096C36E-A875-612F-C3C8-0CAFAFBF20E6}"/>
                  </a:ext>
                </a:extLst>
              </p:cNvPr>
              <p:cNvGrpSpPr/>
              <p:nvPr/>
            </p:nvGrpSpPr>
            <p:grpSpPr>
              <a:xfrm>
                <a:off x="701040" y="2936079"/>
                <a:ext cx="1553503" cy="3159921"/>
                <a:chOff x="701040" y="2936079"/>
                <a:chExt cx="1553503" cy="3159921"/>
              </a:xfrm>
            </p:grpSpPr>
            <p:sp>
              <p:nvSpPr>
                <p:cNvPr id="41" name="Rectangle 40">
                  <a:extLst>
                    <a:ext uri="{FF2B5EF4-FFF2-40B4-BE49-F238E27FC236}">
                      <a16:creationId xmlns:a16="http://schemas.microsoft.com/office/drawing/2014/main" id="{C21C8689-F7B5-1F4E-BA60-26B8F3162FD5}"/>
                    </a:ext>
                  </a:extLst>
                </p:cNvPr>
                <p:cNvSpPr/>
                <p:nvPr/>
              </p:nvSpPr>
              <p:spPr>
                <a:xfrm>
                  <a:off x="150368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BF75072-EB00-6A2E-723F-94A77E570C01}"/>
                    </a:ext>
                  </a:extLst>
                </p:cNvPr>
                <p:cNvSpPr/>
                <p:nvPr/>
              </p:nvSpPr>
              <p:spPr>
                <a:xfrm>
                  <a:off x="1503680" y="4043680"/>
                  <a:ext cx="599440" cy="138176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D6DDEF5-55CB-654A-EF99-CB92799F95EE}"/>
                    </a:ext>
                  </a:extLst>
                </p:cNvPr>
                <p:cNvSpPr txBox="1"/>
                <p:nvPr/>
              </p:nvSpPr>
              <p:spPr>
                <a:xfrm>
                  <a:off x="701040" y="2936079"/>
                  <a:ext cx="1553503" cy="707886"/>
                </a:xfrm>
                <a:prstGeom prst="rect">
                  <a:avLst/>
                </a:prstGeom>
                <a:noFill/>
              </p:spPr>
              <p:txBody>
                <a:bodyPr wrap="none" rtlCol="0">
                  <a:spAutoFit/>
                </a:bodyPr>
                <a:lstStyle/>
                <a:p>
                  <a:pPr algn="ctr"/>
                  <a:r>
                    <a:rPr lang="en-US" sz="2000" b="1" dirty="0"/>
                    <a:t>2. Secondary</a:t>
                  </a:r>
                </a:p>
                <a:p>
                  <a:pPr algn="ctr"/>
                  <a:r>
                    <a:rPr lang="en-US" sz="2000" b="1" dirty="0"/>
                    <a:t>PFAS</a:t>
                  </a:r>
                </a:p>
              </p:txBody>
            </p:sp>
            <p:cxnSp>
              <p:nvCxnSpPr>
                <p:cNvPr id="44" name="Straight Arrow Connector 43">
                  <a:extLst>
                    <a:ext uri="{FF2B5EF4-FFF2-40B4-BE49-F238E27FC236}">
                      <a16:creationId xmlns:a16="http://schemas.microsoft.com/office/drawing/2014/main" id="{4D4948D7-BA6A-AC9B-2297-75345C1CF9D0}"/>
                    </a:ext>
                  </a:extLst>
                </p:cNvPr>
                <p:cNvCxnSpPr>
                  <a:cxnSpLocks/>
                  <a:stCxn id="43" idx="2"/>
                </p:cNvCxnSpPr>
                <p:nvPr/>
              </p:nvCxnSpPr>
              <p:spPr>
                <a:xfrm>
                  <a:off x="1477792" y="3643965"/>
                  <a:ext cx="325608" cy="734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a:extLst>
                  <a:ext uri="{FF2B5EF4-FFF2-40B4-BE49-F238E27FC236}">
                    <a16:creationId xmlns:a16="http://schemas.microsoft.com/office/drawing/2014/main" id="{7C9894A1-D377-D522-7544-FDFAC07CC614}"/>
                  </a:ext>
                </a:extLst>
              </p:cNvPr>
              <p:cNvCxnSpPr>
                <a:cxnSpLocks/>
              </p:cNvCxnSpPr>
              <p:nvPr/>
            </p:nvCxnSpPr>
            <p:spPr>
              <a:xfrm>
                <a:off x="2402958" y="2133600"/>
                <a:ext cx="180222" cy="4953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A57B486C-D104-54D0-D2DE-8C0AB8340CC0}"/>
                </a:ext>
              </a:extLst>
            </p:cNvPr>
            <p:cNvSpPr txBox="1"/>
            <p:nvPr/>
          </p:nvSpPr>
          <p:spPr>
            <a:xfrm rot="16200000">
              <a:off x="1382632" y="4589432"/>
              <a:ext cx="841897" cy="400110"/>
            </a:xfrm>
            <a:prstGeom prst="rect">
              <a:avLst/>
            </a:prstGeom>
            <a:noFill/>
          </p:spPr>
          <p:txBody>
            <a:bodyPr wrap="none" rtlCol="0">
              <a:spAutoFit/>
            </a:bodyPr>
            <a:lstStyle/>
            <a:p>
              <a:pPr algn="ctr"/>
              <a:r>
                <a:rPr lang="en-US" sz="2000" b="1" dirty="0"/>
                <a:t>+TOPs</a:t>
              </a:r>
            </a:p>
          </p:txBody>
        </p:sp>
        <p:sp>
          <p:nvSpPr>
            <p:cNvPr id="25" name="TextBox 24">
              <a:extLst>
                <a:ext uri="{FF2B5EF4-FFF2-40B4-BE49-F238E27FC236}">
                  <a16:creationId xmlns:a16="http://schemas.microsoft.com/office/drawing/2014/main" id="{CF3AFC49-8759-CA8A-A859-426781115C92}"/>
                </a:ext>
              </a:extLst>
            </p:cNvPr>
            <p:cNvSpPr txBox="1"/>
            <p:nvPr/>
          </p:nvSpPr>
          <p:spPr>
            <a:xfrm rot="16200000">
              <a:off x="2147213" y="4594600"/>
              <a:ext cx="841897" cy="400110"/>
            </a:xfrm>
            <a:prstGeom prst="rect">
              <a:avLst/>
            </a:prstGeom>
            <a:noFill/>
          </p:spPr>
          <p:txBody>
            <a:bodyPr wrap="none" rtlCol="0">
              <a:spAutoFit/>
            </a:bodyPr>
            <a:lstStyle/>
            <a:p>
              <a:pPr algn="ctr"/>
              <a:r>
                <a:rPr lang="en-US" sz="2000" b="1" dirty="0"/>
                <a:t>+TOPs</a:t>
              </a:r>
            </a:p>
          </p:txBody>
        </p:sp>
        <p:sp>
          <p:nvSpPr>
            <p:cNvPr id="30" name="TextBox 29">
              <a:extLst>
                <a:ext uri="{FF2B5EF4-FFF2-40B4-BE49-F238E27FC236}">
                  <a16:creationId xmlns:a16="http://schemas.microsoft.com/office/drawing/2014/main" id="{92147499-05A3-A848-6694-4E264D70EC37}"/>
                </a:ext>
              </a:extLst>
            </p:cNvPr>
            <p:cNvSpPr txBox="1"/>
            <p:nvPr/>
          </p:nvSpPr>
          <p:spPr>
            <a:xfrm rot="16200000">
              <a:off x="2204168" y="3018948"/>
              <a:ext cx="722827" cy="400110"/>
            </a:xfrm>
            <a:prstGeom prst="rect">
              <a:avLst/>
            </a:prstGeom>
            <a:noFill/>
          </p:spPr>
          <p:txBody>
            <a:bodyPr wrap="none" rtlCol="0">
              <a:spAutoFit/>
            </a:bodyPr>
            <a:lstStyle/>
            <a:p>
              <a:pPr algn="ctr"/>
              <a:r>
                <a:rPr lang="en-US" sz="2000" b="1" dirty="0"/>
                <a:t>+TOF</a:t>
              </a:r>
            </a:p>
          </p:txBody>
        </p:sp>
      </p:grpSp>
      <p:cxnSp>
        <p:nvCxnSpPr>
          <p:cNvPr id="29" name="Straight Arrow Connector 28">
            <a:extLst>
              <a:ext uri="{FF2B5EF4-FFF2-40B4-BE49-F238E27FC236}">
                <a16:creationId xmlns:a16="http://schemas.microsoft.com/office/drawing/2014/main" id="{22B13F98-EB1F-4999-9056-F245C1FC0141}"/>
              </a:ext>
            </a:extLst>
          </p:cNvPr>
          <p:cNvCxnSpPr>
            <a:cxnSpLocks/>
            <a:stCxn id="3" idx="1"/>
          </p:cNvCxnSpPr>
          <p:nvPr/>
        </p:nvCxnSpPr>
        <p:spPr>
          <a:xfrm flipH="1" flipV="1">
            <a:off x="2732340" y="3662064"/>
            <a:ext cx="1292341" cy="10156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AA90923-3ED1-4007-96AA-9B32D2611C79}"/>
              </a:ext>
            </a:extLst>
          </p:cNvPr>
          <p:cNvSpPr txBox="1"/>
          <p:nvPr/>
        </p:nvSpPr>
        <p:spPr>
          <a:xfrm>
            <a:off x="3818685" y="5160078"/>
            <a:ext cx="4818585" cy="923330"/>
          </a:xfrm>
          <a:prstGeom prst="rect">
            <a:avLst/>
          </a:prstGeom>
          <a:noFill/>
          <a:ln>
            <a:noFill/>
          </a:ln>
        </p:spPr>
        <p:txBody>
          <a:bodyPr wrap="square" rtlCol="0">
            <a:spAutoFit/>
          </a:bodyPr>
          <a:lstStyle/>
          <a:p>
            <a:pPr algn="ctr"/>
            <a:r>
              <a:rPr lang="en-US" b="1" dirty="0"/>
              <a:t>NTA data and degradation pathway of precursors suggests Excess Organic Fluorine at least in part </a:t>
            </a:r>
            <a:r>
              <a:rPr lang="en-US" b="1" i="1" dirty="0"/>
              <a:t>associated with ultrashort PFASs</a:t>
            </a:r>
            <a:r>
              <a:rPr lang="en-US" b="1" dirty="0"/>
              <a:t>.</a:t>
            </a:r>
            <a:endParaRPr lang="en-US" b="1" i="1" baseline="30000" dirty="0"/>
          </a:p>
        </p:txBody>
      </p:sp>
      <p:sp>
        <p:nvSpPr>
          <p:cNvPr id="7" name="TextBox 6">
            <a:extLst>
              <a:ext uri="{FF2B5EF4-FFF2-40B4-BE49-F238E27FC236}">
                <a16:creationId xmlns:a16="http://schemas.microsoft.com/office/drawing/2014/main" id="{D360565E-6CD0-4D7E-9158-65DA199A374C}"/>
              </a:ext>
            </a:extLst>
          </p:cNvPr>
          <p:cNvSpPr txBox="1"/>
          <p:nvPr/>
        </p:nvSpPr>
        <p:spPr>
          <a:xfrm>
            <a:off x="8200739" y="3268181"/>
            <a:ext cx="421910" cy="707886"/>
          </a:xfrm>
          <a:prstGeom prst="rect">
            <a:avLst/>
          </a:prstGeom>
          <a:noFill/>
        </p:spPr>
        <p:txBody>
          <a:bodyPr wrap="none" rtlCol="0">
            <a:spAutoFit/>
          </a:bodyPr>
          <a:lstStyle/>
          <a:p>
            <a:r>
              <a:rPr lang="en-US" sz="4000" b="1" dirty="0"/>
              <a:t>?</a:t>
            </a:r>
          </a:p>
        </p:txBody>
      </p:sp>
      <p:cxnSp>
        <p:nvCxnSpPr>
          <p:cNvPr id="48" name="Straight Arrow Connector 47">
            <a:extLst>
              <a:ext uri="{FF2B5EF4-FFF2-40B4-BE49-F238E27FC236}">
                <a16:creationId xmlns:a16="http://schemas.microsoft.com/office/drawing/2014/main" id="{5C09693D-AF88-4153-8C59-AEE5387CC6D0}"/>
              </a:ext>
            </a:extLst>
          </p:cNvPr>
          <p:cNvCxnSpPr>
            <a:cxnSpLocks/>
            <a:stCxn id="27" idx="1"/>
          </p:cNvCxnSpPr>
          <p:nvPr/>
        </p:nvCxnSpPr>
        <p:spPr>
          <a:xfrm flipH="1" flipV="1">
            <a:off x="2649702" y="3860800"/>
            <a:ext cx="1168983" cy="17609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618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636059-1974-49E9-F86F-79FBD19FC85C}"/>
              </a:ext>
            </a:extLst>
          </p:cNvPr>
          <p:cNvSpPr>
            <a:spLocks noGrp="1"/>
          </p:cNvSpPr>
          <p:nvPr>
            <p:ph type="sldNum" sz="quarter" idx="12"/>
          </p:nvPr>
        </p:nvSpPr>
        <p:spPr/>
        <p:txBody>
          <a:bodyPr/>
          <a:lstStyle/>
          <a:p>
            <a:fld id="{0966C622-0A8C-4F86-9457-BBDB38D3C123}" type="slidenum">
              <a:rPr lang="en-US" smtClean="0"/>
              <a:t>13</a:t>
            </a:fld>
            <a:endParaRPr lang="en-US"/>
          </a:p>
        </p:txBody>
      </p:sp>
      <p:sp>
        <p:nvSpPr>
          <p:cNvPr id="66" name="TextBox 65">
            <a:extLst>
              <a:ext uri="{FF2B5EF4-FFF2-40B4-BE49-F238E27FC236}">
                <a16:creationId xmlns:a16="http://schemas.microsoft.com/office/drawing/2014/main" id="{019683E9-F760-40C6-9EDC-D66DB235C10F}"/>
              </a:ext>
            </a:extLst>
          </p:cNvPr>
          <p:cNvSpPr txBox="1"/>
          <p:nvPr/>
        </p:nvSpPr>
        <p:spPr>
          <a:xfrm>
            <a:off x="3434494" y="5465811"/>
            <a:ext cx="5616238" cy="923330"/>
          </a:xfrm>
          <a:prstGeom prst="rect">
            <a:avLst/>
          </a:prstGeom>
          <a:noFill/>
          <a:ln w="12700">
            <a:solidFill>
              <a:schemeClr val="tx1"/>
            </a:solidFill>
          </a:ln>
        </p:spPr>
        <p:txBody>
          <a:bodyPr wrap="square" rtlCol="0">
            <a:spAutoFit/>
          </a:bodyPr>
          <a:lstStyle/>
          <a:p>
            <a:pPr marL="4762"/>
            <a:r>
              <a:rPr lang="en-US" b="1" dirty="0"/>
              <a:t>HIDOH 2024 PFPrA</a:t>
            </a:r>
            <a:r>
              <a:rPr lang="en-US" b="1" baseline="30000" dirty="0"/>
              <a:t>-</a:t>
            </a:r>
            <a:r>
              <a:rPr lang="en-US" b="1" dirty="0"/>
              <a:t> Action Levels:</a:t>
            </a:r>
          </a:p>
          <a:p>
            <a:pPr marL="4763"/>
            <a:r>
              <a:rPr lang="en-US" b="1" dirty="0"/>
              <a:t>	Soil Direct Exposure = 5,100 µg/kg</a:t>
            </a:r>
          </a:p>
          <a:p>
            <a:pPr marL="4763"/>
            <a:r>
              <a:rPr lang="en-US" b="1" dirty="0"/>
              <a:t>	Drinking Water/Tapwater AL = 510 ng/L</a:t>
            </a:r>
          </a:p>
        </p:txBody>
      </p:sp>
      <p:sp>
        <p:nvSpPr>
          <p:cNvPr id="67" name="TextBox 66">
            <a:extLst>
              <a:ext uri="{FF2B5EF4-FFF2-40B4-BE49-F238E27FC236}">
                <a16:creationId xmlns:a16="http://schemas.microsoft.com/office/drawing/2014/main" id="{E860BCB7-B38F-4B87-9153-B37471BA9677}"/>
              </a:ext>
            </a:extLst>
          </p:cNvPr>
          <p:cNvSpPr txBox="1"/>
          <p:nvPr/>
        </p:nvSpPr>
        <p:spPr>
          <a:xfrm>
            <a:off x="3455276" y="1886527"/>
            <a:ext cx="5535311" cy="1754326"/>
          </a:xfrm>
          <a:prstGeom prst="rect">
            <a:avLst/>
          </a:prstGeom>
          <a:noFill/>
          <a:ln w="12700">
            <a:solidFill>
              <a:schemeClr val="tx1"/>
            </a:solidFill>
          </a:ln>
        </p:spPr>
        <p:txBody>
          <a:bodyPr wrap="square" rtlCol="0">
            <a:spAutoFit/>
          </a:bodyPr>
          <a:lstStyle/>
          <a:p>
            <a:pPr marL="4763"/>
            <a:r>
              <a:rPr lang="en-US" b="1" dirty="0"/>
              <a:t>Estimation of Health Risk:</a:t>
            </a:r>
          </a:p>
          <a:p>
            <a:pPr marL="347654" indent="-342891">
              <a:buAutoNum type="arabicPeriod"/>
            </a:pPr>
            <a:r>
              <a:rPr lang="en-US" b="1" dirty="0"/>
              <a:t>Assume All Excess Fluorine = PFPrA</a:t>
            </a:r>
            <a:r>
              <a:rPr lang="en-US" b="1" baseline="30000" dirty="0"/>
              <a:t>- </a:t>
            </a:r>
            <a:r>
              <a:rPr lang="en-US" b="1" dirty="0"/>
              <a:t>(</a:t>
            </a:r>
            <a:r>
              <a:rPr lang="en-US" b="1" dirty="0">
                <a:solidFill>
                  <a:srgbClr val="202124"/>
                </a:solidFill>
                <a:latin typeface="Roboto"/>
              </a:rPr>
              <a:t>C</a:t>
            </a:r>
            <a:r>
              <a:rPr lang="en-US" b="1" baseline="-25000" dirty="0">
                <a:solidFill>
                  <a:srgbClr val="202124"/>
                </a:solidFill>
                <a:latin typeface="Roboto"/>
              </a:rPr>
              <a:t>3</a:t>
            </a:r>
            <a:r>
              <a:rPr lang="en-US" b="1" dirty="0">
                <a:solidFill>
                  <a:srgbClr val="202124"/>
                </a:solidFill>
                <a:latin typeface="Roboto"/>
              </a:rPr>
              <a:t>H</a:t>
            </a:r>
            <a:r>
              <a:rPr lang="en-US" b="1" dirty="0">
                <a:solidFill>
                  <a:srgbClr val="FF0000"/>
                </a:solidFill>
                <a:latin typeface="Roboto"/>
              </a:rPr>
              <a:t>F</a:t>
            </a:r>
            <a:r>
              <a:rPr lang="en-US" b="1" baseline="-25000" dirty="0">
                <a:solidFill>
                  <a:srgbClr val="FF0000"/>
                </a:solidFill>
                <a:latin typeface="Roboto"/>
              </a:rPr>
              <a:t>5</a:t>
            </a:r>
            <a:r>
              <a:rPr lang="en-US" b="1" dirty="0">
                <a:solidFill>
                  <a:srgbClr val="202124"/>
                </a:solidFill>
                <a:latin typeface="Roboto"/>
              </a:rPr>
              <a:t>O</a:t>
            </a:r>
            <a:r>
              <a:rPr lang="en-US" b="1" baseline="-25000" dirty="0">
                <a:solidFill>
                  <a:srgbClr val="202124"/>
                </a:solidFill>
                <a:latin typeface="Roboto"/>
              </a:rPr>
              <a:t>2</a:t>
            </a:r>
            <a:r>
              <a:rPr lang="en-US" b="1" dirty="0">
                <a:solidFill>
                  <a:srgbClr val="202124"/>
                </a:solidFill>
                <a:latin typeface="Roboto"/>
              </a:rPr>
              <a:t>).</a:t>
            </a:r>
            <a:endParaRPr lang="en-US" b="1" dirty="0"/>
          </a:p>
          <a:p>
            <a:pPr marL="347654" indent="-342891">
              <a:buAutoNum type="arabicPeriod"/>
            </a:pPr>
            <a:r>
              <a:rPr lang="en-US" b="1" dirty="0"/>
              <a:t>Convert Excess Fluorine Concentration to equivalent concentration of PFPrA</a:t>
            </a:r>
            <a:r>
              <a:rPr lang="en-US" b="1" baseline="30000" dirty="0"/>
              <a:t>-</a:t>
            </a:r>
            <a:r>
              <a:rPr lang="en-US" b="1" dirty="0"/>
              <a:t>.</a:t>
            </a:r>
          </a:p>
          <a:p>
            <a:pPr marL="347654" indent="-342891">
              <a:buFontTx/>
              <a:buAutoNum type="arabicPeriod"/>
            </a:pPr>
            <a:r>
              <a:rPr lang="en-US" b="1" dirty="0"/>
              <a:t>Compare to PFPrA</a:t>
            </a:r>
            <a:r>
              <a:rPr lang="en-US" b="1" baseline="30000" dirty="0"/>
              <a:t>- </a:t>
            </a:r>
            <a:r>
              <a:rPr lang="en-US" b="1" dirty="0"/>
              <a:t>Action Levels.</a:t>
            </a:r>
          </a:p>
          <a:p>
            <a:pPr marL="347654" indent="-342891">
              <a:buFontTx/>
              <a:buAutoNum type="arabicPeriod"/>
            </a:pPr>
            <a:r>
              <a:rPr lang="en-US" b="1" dirty="0"/>
              <a:t>Calculate Hazard Quotient.</a:t>
            </a:r>
          </a:p>
        </p:txBody>
      </p:sp>
      <p:grpSp>
        <p:nvGrpSpPr>
          <p:cNvPr id="41" name="Group 40">
            <a:extLst>
              <a:ext uri="{FF2B5EF4-FFF2-40B4-BE49-F238E27FC236}">
                <a16:creationId xmlns:a16="http://schemas.microsoft.com/office/drawing/2014/main" id="{2A5ADB95-CBC3-B755-F523-7C4010DE674E}"/>
              </a:ext>
            </a:extLst>
          </p:cNvPr>
          <p:cNvGrpSpPr/>
          <p:nvPr/>
        </p:nvGrpSpPr>
        <p:grpSpPr>
          <a:xfrm>
            <a:off x="3342076" y="3829521"/>
            <a:ext cx="5884618" cy="1400900"/>
            <a:chOff x="3393193" y="2955365"/>
            <a:chExt cx="5360787" cy="1400900"/>
          </a:xfrm>
        </p:grpSpPr>
        <p:sp>
          <p:nvSpPr>
            <p:cNvPr id="69" name="TextBox 68">
              <a:extLst>
                <a:ext uri="{FF2B5EF4-FFF2-40B4-BE49-F238E27FC236}">
                  <a16:creationId xmlns:a16="http://schemas.microsoft.com/office/drawing/2014/main" id="{DEB093C5-643E-46A4-8C1E-B2748A4C7C2D}"/>
                </a:ext>
              </a:extLst>
            </p:cNvPr>
            <p:cNvSpPr txBox="1"/>
            <p:nvPr/>
          </p:nvSpPr>
          <p:spPr>
            <a:xfrm>
              <a:off x="3451040" y="2955365"/>
              <a:ext cx="4229032" cy="369332"/>
            </a:xfrm>
            <a:prstGeom prst="rect">
              <a:avLst/>
            </a:prstGeom>
            <a:noFill/>
            <a:ln>
              <a:noFill/>
            </a:ln>
          </p:spPr>
          <p:txBody>
            <a:bodyPr wrap="square" rtlCol="0">
              <a:spAutoFit/>
            </a:bodyPr>
            <a:lstStyle/>
            <a:p>
              <a:pPr marL="4763"/>
              <a:r>
                <a:rPr lang="en-US" b="1" dirty="0"/>
                <a:t>Excess Organic Fluorine PFASs Concentration:</a:t>
              </a:r>
              <a:endParaRPr lang="en-US" b="1" baseline="30000" dirty="0"/>
            </a:p>
          </p:txBody>
        </p:sp>
        <p:sp>
          <p:nvSpPr>
            <p:cNvPr id="70" name="TextBox 69">
              <a:extLst>
                <a:ext uri="{FF2B5EF4-FFF2-40B4-BE49-F238E27FC236}">
                  <a16:creationId xmlns:a16="http://schemas.microsoft.com/office/drawing/2014/main" id="{6B0AD5D9-A3AB-4D49-AE1E-95DFD5E31FD5}"/>
                </a:ext>
              </a:extLst>
            </p:cNvPr>
            <p:cNvSpPr txBox="1"/>
            <p:nvPr/>
          </p:nvSpPr>
          <p:spPr>
            <a:xfrm>
              <a:off x="5581560" y="3338632"/>
              <a:ext cx="3172420" cy="646331"/>
            </a:xfrm>
            <a:prstGeom prst="rect">
              <a:avLst/>
            </a:prstGeom>
            <a:noFill/>
            <a:ln>
              <a:noFill/>
            </a:ln>
          </p:spPr>
          <p:txBody>
            <a:bodyPr wrap="square" rtlCol="0">
              <a:spAutoFit/>
            </a:bodyPr>
            <a:lstStyle/>
            <a:p>
              <a:pPr marL="4763" algn="ctr"/>
              <a:r>
                <a:rPr lang="en-US" b="1" u="sng" dirty="0" err="1"/>
                <a:t>PFPrA</a:t>
              </a:r>
              <a:r>
                <a:rPr lang="en-US" b="1" u="sng" baseline="30000" dirty="0"/>
                <a:t>-</a:t>
              </a:r>
              <a:r>
                <a:rPr lang="en-US" b="1" u="sng" dirty="0"/>
                <a:t> Molecular Weight (164)</a:t>
              </a:r>
            </a:p>
            <a:p>
              <a:pPr marL="4763" algn="ctr"/>
              <a:r>
                <a:rPr lang="en-US" b="1" dirty="0">
                  <a:solidFill>
                    <a:srgbClr val="FF0000"/>
                  </a:solidFill>
                </a:rPr>
                <a:t>F</a:t>
              </a:r>
              <a:r>
                <a:rPr lang="en-US" b="1" dirty="0"/>
                <a:t> Atomic Mass (19) x # </a:t>
              </a:r>
              <a:r>
                <a:rPr lang="en-US" b="1" dirty="0">
                  <a:solidFill>
                    <a:srgbClr val="FF0000"/>
                  </a:solidFill>
                </a:rPr>
                <a:t>F</a:t>
              </a:r>
              <a:r>
                <a:rPr lang="en-US" b="1" dirty="0"/>
                <a:t>s (5)</a:t>
              </a:r>
            </a:p>
          </p:txBody>
        </p:sp>
        <p:sp>
          <p:nvSpPr>
            <p:cNvPr id="3" name="TextBox 2">
              <a:extLst>
                <a:ext uri="{FF2B5EF4-FFF2-40B4-BE49-F238E27FC236}">
                  <a16:creationId xmlns:a16="http://schemas.microsoft.com/office/drawing/2014/main" id="{6782B1A4-3BB9-83CF-5963-9B0659D5001F}"/>
                </a:ext>
              </a:extLst>
            </p:cNvPr>
            <p:cNvSpPr txBox="1"/>
            <p:nvPr/>
          </p:nvSpPr>
          <p:spPr>
            <a:xfrm>
              <a:off x="3393193" y="3410568"/>
              <a:ext cx="2546238" cy="369332"/>
            </a:xfrm>
            <a:prstGeom prst="rect">
              <a:avLst/>
            </a:prstGeom>
            <a:noFill/>
            <a:ln>
              <a:noFill/>
            </a:ln>
          </p:spPr>
          <p:txBody>
            <a:bodyPr wrap="square" rtlCol="0">
              <a:spAutoFit/>
            </a:bodyPr>
            <a:lstStyle/>
            <a:p>
              <a:pPr marL="4763"/>
              <a:r>
                <a:rPr lang="en-US" b="1" dirty="0"/>
                <a:t>= Excess Organic Fluorine x</a:t>
              </a:r>
              <a:endParaRPr lang="en-US" b="1" baseline="30000" dirty="0"/>
            </a:p>
          </p:txBody>
        </p:sp>
        <p:sp>
          <p:nvSpPr>
            <p:cNvPr id="8" name="Rectangle 7">
              <a:extLst>
                <a:ext uri="{FF2B5EF4-FFF2-40B4-BE49-F238E27FC236}">
                  <a16:creationId xmlns:a16="http://schemas.microsoft.com/office/drawing/2014/main" id="{FFE6D9F3-45AF-7DDA-8A84-0093AC79F8C2}"/>
                </a:ext>
              </a:extLst>
            </p:cNvPr>
            <p:cNvSpPr/>
            <p:nvPr/>
          </p:nvSpPr>
          <p:spPr>
            <a:xfrm>
              <a:off x="3451040" y="2969299"/>
              <a:ext cx="5120084" cy="138696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B89A3D82-6CBF-D44E-89A7-541B5ED8E577}"/>
                </a:ext>
              </a:extLst>
            </p:cNvPr>
            <p:cNvSpPr txBox="1"/>
            <p:nvPr/>
          </p:nvSpPr>
          <p:spPr>
            <a:xfrm>
              <a:off x="3393193" y="3986933"/>
              <a:ext cx="3633828" cy="369332"/>
            </a:xfrm>
            <a:prstGeom prst="rect">
              <a:avLst/>
            </a:prstGeom>
            <a:noFill/>
            <a:ln>
              <a:noFill/>
            </a:ln>
          </p:spPr>
          <p:txBody>
            <a:bodyPr wrap="square" rtlCol="0">
              <a:spAutoFit/>
            </a:bodyPr>
            <a:lstStyle/>
            <a:p>
              <a:pPr marL="4763"/>
              <a:r>
                <a:rPr lang="en-US" b="1" dirty="0"/>
                <a:t>= Excess Organic Fluorine Conc. X 1.73</a:t>
              </a:r>
              <a:endParaRPr lang="en-US" b="1" baseline="30000" dirty="0"/>
            </a:p>
          </p:txBody>
        </p:sp>
      </p:grpSp>
      <p:sp>
        <p:nvSpPr>
          <p:cNvPr id="2" name="TextBox 1">
            <a:extLst>
              <a:ext uri="{FF2B5EF4-FFF2-40B4-BE49-F238E27FC236}">
                <a16:creationId xmlns:a16="http://schemas.microsoft.com/office/drawing/2014/main" id="{FB521516-90DF-EA9A-C4E5-C7C6698166EB}"/>
              </a:ext>
            </a:extLst>
          </p:cNvPr>
          <p:cNvSpPr txBox="1"/>
          <p:nvPr/>
        </p:nvSpPr>
        <p:spPr>
          <a:xfrm>
            <a:off x="106327" y="156206"/>
            <a:ext cx="8817934" cy="523220"/>
          </a:xfrm>
          <a:prstGeom prst="rect">
            <a:avLst/>
          </a:prstGeom>
          <a:noFill/>
        </p:spPr>
        <p:txBody>
          <a:bodyPr wrap="square" rtlCol="0">
            <a:spAutoFit/>
          </a:bodyPr>
          <a:lstStyle/>
          <a:p>
            <a:pPr algn="ctr"/>
            <a:r>
              <a:rPr lang="en-US" sz="2800" b="1" dirty="0"/>
              <a:t>Assessment of Excess Organic Fluorine PFASs Health Risk</a:t>
            </a:r>
            <a:endParaRPr lang="en-US" sz="2800" b="1" baseline="30000"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8F04155-A569-BCF5-94AD-3087D353481E}"/>
                  </a:ext>
                </a:extLst>
              </p:cNvPr>
              <p:cNvSpPr/>
              <p:nvPr/>
            </p:nvSpPr>
            <p:spPr>
              <a:xfrm>
                <a:off x="4027921" y="943829"/>
                <a:ext cx="4277680" cy="671146"/>
              </a:xfrm>
              <a:prstGeom prst="rect">
                <a:avLst/>
              </a:prstGeom>
              <a:ln>
                <a:solidFill>
                  <a:schemeClr val="tx1"/>
                </a:solidFill>
              </a:ln>
            </p:spPr>
            <p:txBody>
              <a:bodyPr wrap="square">
                <a:spAutoFit/>
              </a:bodyPr>
              <a:lstStyle/>
              <a:p>
                <a:pPr marL="457200" marR="0" algn="just">
                  <a:lnSpc>
                    <a:spcPct val="110000"/>
                  </a:lnSpc>
                  <a:spcBef>
                    <a:spcPts val="0"/>
                  </a:spcBef>
                  <a:spcAft>
                    <a:spcPts val="1800"/>
                  </a:spcAft>
                  <a:tabLst>
                    <a:tab pos="-914400" algn="l"/>
                    <a:tab pos="-457200" algn="l"/>
                    <a:tab pos="-914400" algn="l"/>
                    <a:tab pos="-457200" algn="l"/>
                    <a:tab pos="5943600" algn="r"/>
                  </a:tabLst>
                </a:pPr>
                <a14:m>
                  <m:oMath xmlns:m="http://schemas.openxmlformats.org/officeDocument/2006/math">
                    <m:r>
                      <a:rPr lang="en-US" b="1" i="1" smtClean="0">
                        <a:latin typeface="Cambria Math" panose="02040503050406030204" pitchFamily="18" charset="0"/>
                        <a:ea typeface="Times New Roman" panose="02020603050405020304" pitchFamily="18" charset="0"/>
                      </a:rPr>
                      <m:t>𝑬𝒙𝒄𝒆𝒔𝒔</m:t>
                    </m:r>
                    <m:r>
                      <a:rPr lang="en-US" b="1" i="1" smtClean="0">
                        <a:latin typeface="Cambria Math" panose="02040503050406030204" pitchFamily="18" charset="0"/>
                        <a:ea typeface="Times New Roman" panose="02020603050405020304" pitchFamily="18" charset="0"/>
                      </a:rPr>
                      <m:t> </m:t>
                    </m:r>
                    <m:r>
                      <a:rPr lang="en-US" b="1" i="1" smtClean="0">
                        <a:latin typeface="Cambria Math" panose="02040503050406030204" pitchFamily="18" charset="0"/>
                        <a:ea typeface="Times New Roman" panose="02020603050405020304" pitchFamily="18" charset="0"/>
                      </a:rPr>
                      <m:t>𝑶𝒓𝒈𝒂𝒏𝒊𝒄</m:t>
                    </m:r>
                    <m:r>
                      <a:rPr lang="en-US" b="1" i="1" smtClean="0">
                        <a:latin typeface="Cambria Math" panose="02040503050406030204" pitchFamily="18" charset="0"/>
                        <a:ea typeface="Times New Roman" panose="02020603050405020304" pitchFamily="18" charset="0"/>
                      </a:rPr>
                      <m:t> </m:t>
                    </m:r>
                    <m:r>
                      <a:rPr lang="en-US" b="1" i="1" smtClean="0">
                        <a:latin typeface="Cambria Math" panose="02040503050406030204" pitchFamily="18" charset="0"/>
                        <a:ea typeface="Times New Roman" panose="02020603050405020304" pitchFamily="18" charset="0"/>
                      </a:rPr>
                      <m:t>𝑭𝒍𝒖𝒐𝒓𝒊𝒏𝒆</m:t>
                    </m:r>
                    <m:r>
                      <a:rPr lang="en-US" b="1" i="1" smtClean="0">
                        <a:latin typeface="Cambria Math" panose="02040503050406030204" pitchFamily="18" charset="0"/>
                        <a:ea typeface="Times New Roman" panose="02020603050405020304" pitchFamily="18" charset="0"/>
                      </a:rPr>
                      <m:t> =</m:t>
                    </m:r>
                    <m:r>
                      <a:rPr lang="en-US" b="1" i="1">
                        <a:effectLst/>
                        <a:latin typeface="Cambria Math" panose="02040503050406030204" pitchFamily="18" charset="0"/>
                        <a:ea typeface="Times New Roman" panose="02020603050405020304" pitchFamily="18" charset="0"/>
                      </a:rPr>
                      <m:t>𝑴𝒆𝒂𝒔𝒖𝒓𝒆𝒅</m:t>
                    </m:r>
                    <m:r>
                      <a:rPr lang="en-US" b="1" i="1">
                        <a:effectLst/>
                        <a:latin typeface="Cambria Math" panose="02040503050406030204" pitchFamily="18" charset="0"/>
                        <a:ea typeface="Times New Roman" panose="02020603050405020304" pitchFamily="18" charset="0"/>
                      </a:rPr>
                      <m:t> </m:t>
                    </m:r>
                    <m:r>
                      <a:rPr lang="en-US" b="1" i="1">
                        <a:effectLst/>
                        <a:latin typeface="Cambria Math" panose="02040503050406030204" pitchFamily="18" charset="0"/>
                        <a:ea typeface="Times New Roman" panose="02020603050405020304" pitchFamily="18" charset="0"/>
                      </a:rPr>
                      <m:t>𝑻𝑶𝑭</m:t>
                    </m:r>
                    <m:r>
                      <a:rPr lang="en-US" b="1" i="1">
                        <a:effectLst/>
                        <a:latin typeface="Cambria Math" panose="02040503050406030204" pitchFamily="18" charset="0"/>
                        <a:ea typeface="Times New Roman" panose="02020603050405020304" pitchFamily="18" charset="0"/>
                      </a:rPr>
                      <m:t>−</m:t>
                    </m:r>
                    <m:r>
                      <a:rPr lang="en-US" b="1" i="1">
                        <a:effectLst/>
                        <a:latin typeface="Cambria Math" panose="02040503050406030204" pitchFamily="18" charset="0"/>
                        <a:ea typeface="Times New Roman" panose="02020603050405020304" pitchFamily="18" charset="0"/>
                      </a:rPr>
                      <m:t>𝑷𝒓𝒆𝒅𝒊𝒄𝒕𝒆𝒅</m:t>
                    </m:r>
                    <m:r>
                      <a:rPr lang="en-US" b="1" i="1">
                        <a:effectLst/>
                        <a:latin typeface="Cambria Math" panose="02040503050406030204" pitchFamily="18" charset="0"/>
                        <a:ea typeface="Times New Roman" panose="02020603050405020304" pitchFamily="18" charset="0"/>
                      </a:rPr>
                      <m:t> </m:t>
                    </m:r>
                    <m:r>
                      <a:rPr lang="en-US" b="1" i="1">
                        <a:effectLst/>
                        <a:latin typeface="Cambria Math" panose="02040503050406030204" pitchFamily="18" charset="0"/>
                        <a:ea typeface="Times New Roman" panose="02020603050405020304" pitchFamily="18" charset="0"/>
                      </a:rPr>
                      <m:t>𝑻𝑶𝑭</m:t>
                    </m:r>
                    <m:r>
                      <a:rPr lang="en-US" b="1" i="1">
                        <a:effectLst/>
                        <a:latin typeface="Cambria Math" panose="02040503050406030204" pitchFamily="18" charset="0"/>
                        <a:ea typeface="Times New Roman" panose="02020603050405020304" pitchFamily="18" charset="0"/>
                      </a:rPr>
                      <m:t> </m:t>
                    </m:r>
                  </m:oMath>
                </a14:m>
                <a:r>
                  <a:rPr lang="en-US" b="1" dirty="0">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5" name="Rectangle 4">
                <a:extLst>
                  <a:ext uri="{FF2B5EF4-FFF2-40B4-BE49-F238E27FC236}">
                    <a16:creationId xmlns:a16="http://schemas.microsoft.com/office/drawing/2014/main" id="{F8F04155-A569-BCF5-94AD-3087D353481E}"/>
                  </a:ext>
                </a:extLst>
              </p:cNvPr>
              <p:cNvSpPr>
                <a:spLocks noRot="1" noChangeAspect="1" noMove="1" noResize="1" noEditPoints="1" noAdjustHandles="1" noChangeArrowheads="1" noChangeShapeType="1" noTextEdit="1"/>
              </p:cNvSpPr>
              <p:nvPr/>
            </p:nvSpPr>
            <p:spPr>
              <a:xfrm>
                <a:off x="4027921" y="943829"/>
                <a:ext cx="4277680" cy="671146"/>
              </a:xfrm>
              <a:prstGeom prst="rect">
                <a:avLst/>
              </a:prstGeom>
              <a:blipFill>
                <a:blip r:embed="rId3"/>
                <a:stretch>
                  <a:fillRect/>
                </a:stretch>
              </a:blipFill>
              <a:ln>
                <a:solidFill>
                  <a:schemeClr val="tx1"/>
                </a:solidFill>
              </a:ln>
            </p:spPr>
            <p:txBody>
              <a:bodyPr/>
              <a:lstStyle/>
              <a:p>
                <a:r>
                  <a:rPr lang="en-US">
                    <a:noFill/>
                  </a:rPr>
                  <a:t> </a:t>
                </a:r>
              </a:p>
            </p:txBody>
          </p:sp>
        </mc:Fallback>
      </mc:AlternateContent>
      <p:grpSp>
        <p:nvGrpSpPr>
          <p:cNvPr id="6" name="Group 5">
            <a:extLst>
              <a:ext uri="{FF2B5EF4-FFF2-40B4-BE49-F238E27FC236}">
                <a16:creationId xmlns:a16="http://schemas.microsoft.com/office/drawing/2014/main" id="{DFC2ED04-D508-D268-6016-C1DA1B297387}"/>
              </a:ext>
            </a:extLst>
          </p:cNvPr>
          <p:cNvGrpSpPr/>
          <p:nvPr/>
        </p:nvGrpSpPr>
        <p:grpSpPr>
          <a:xfrm>
            <a:off x="162701" y="1148057"/>
            <a:ext cx="3059084" cy="5475316"/>
            <a:chOff x="162701" y="1148057"/>
            <a:chExt cx="3059084" cy="5475316"/>
          </a:xfrm>
        </p:grpSpPr>
        <p:grpSp>
          <p:nvGrpSpPr>
            <p:cNvPr id="7" name="Group 6">
              <a:extLst>
                <a:ext uri="{FF2B5EF4-FFF2-40B4-BE49-F238E27FC236}">
                  <a16:creationId xmlns:a16="http://schemas.microsoft.com/office/drawing/2014/main" id="{F87CFCD1-D5C1-74BD-35AB-A1DB013495BF}"/>
                </a:ext>
              </a:extLst>
            </p:cNvPr>
            <p:cNvGrpSpPr/>
            <p:nvPr/>
          </p:nvGrpSpPr>
          <p:grpSpPr>
            <a:xfrm>
              <a:off x="162701" y="1148057"/>
              <a:ext cx="3059084" cy="5475316"/>
              <a:chOff x="162701" y="1148057"/>
              <a:chExt cx="3059084" cy="5475316"/>
            </a:xfrm>
          </p:grpSpPr>
          <p:sp>
            <p:nvSpPr>
              <p:cNvPr id="12" name="Rectangle 11">
                <a:extLst>
                  <a:ext uri="{FF2B5EF4-FFF2-40B4-BE49-F238E27FC236}">
                    <a16:creationId xmlns:a16="http://schemas.microsoft.com/office/drawing/2014/main" id="{6F29BDE9-1791-D9B4-DBFB-D36D8D2B8C73}"/>
                  </a:ext>
                </a:extLst>
              </p:cNvPr>
              <p:cNvSpPr/>
              <p:nvPr/>
            </p:nvSpPr>
            <p:spPr>
              <a:xfrm>
                <a:off x="228600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A73B6A-DD24-B9A9-4236-366C79C73CB1}"/>
                  </a:ext>
                </a:extLst>
              </p:cNvPr>
              <p:cNvSpPr/>
              <p:nvPr/>
            </p:nvSpPr>
            <p:spPr>
              <a:xfrm>
                <a:off x="2286000" y="4043680"/>
                <a:ext cx="599440" cy="138176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673E20-7026-E974-DFF6-7348E06D3440}"/>
                  </a:ext>
                </a:extLst>
              </p:cNvPr>
              <p:cNvSpPr/>
              <p:nvPr/>
            </p:nvSpPr>
            <p:spPr>
              <a:xfrm>
                <a:off x="2286000" y="2367280"/>
                <a:ext cx="599440" cy="1676400"/>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6B405D1-30CC-03AC-5813-574B81A44CE3}"/>
                  </a:ext>
                </a:extLst>
              </p:cNvPr>
              <p:cNvSpPr/>
              <p:nvPr/>
            </p:nvSpPr>
            <p:spPr>
              <a:xfrm>
                <a:off x="162701" y="1148057"/>
                <a:ext cx="3059084" cy="547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C5D80DF-44B1-26A2-DB75-27DAAE5A6B5D}"/>
                  </a:ext>
                </a:extLst>
              </p:cNvPr>
              <p:cNvSpPr txBox="1"/>
              <p:nvPr/>
            </p:nvSpPr>
            <p:spPr>
              <a:xfrm>
                <a:off x="1752901" y="1172248"/>
                <a:ext cx="1121333" cy="1015663"/>
              </a:xfrm>
              <a:prstGeom prst="rect">
                <a:avLst/>
              </a:prstGeom>
              <a:noFill/>
            </p:spPr>
            <p:txBody>
              <a:bodyPr wrap="none" rtlCol="0">
                <a:spAutoFit/>
              </a:bodyPr>
              <a:lstStyle/>
              <a:p>
                <a:pPr algn="ctr"/>
                <a:r>
                  <a:rPr lang="en-US" sz="2000" b="1" dirty="0"/>
                  <a:t>3. Excess</a:t>
                </a:r>
              </a:p>
              <a:p>
                <a:pPr algn="ctr"/>
                <a:r>
                  <a:rPr lang="en-US" sz="2000" b="1" dirty="0"/>
                  <a:t>Fluorine</a:t>
                </a:r>
              </a:p>
              <a:p>
                <a:pPr algn="ctr"/>
                <a:r>
                  <a:rPr lang="en-US" sz="2000" b="1" dirty="0"/>
                  <a:t>PFAS</a:t>
                </a:r>
              </a:p>
            </p:txBody>
          </p:sp>
          <p:sp>
            <p:nvSpPr>
              <p:cNvPr id="18" name="TextBox 17">
                <a:extLst>
                  <a:ext uri="{FF2B5EF4-FFF2-40B4-BE49-F238E27FC236}">
                    <a16:creationId xmlns:a16="http://schemas.microsoft.com/office/drawing/2014/main" id="{ED5CB00D-7CA6-6646-2B4A-476ADA394A3E}"/>
                  </a:ext>
                </a:extLst>
              </p:cNvPr>
              <p:cNvSpPr txBox="1"/>
              <p:nvPr/>
            </p:nvSpPr>
            <p:spPr>
              <a:xfrm>
                <a:off x="853460" y="6159631"/>
                <a:ext cx="1899880" cy="400110"/>
              </a:xfrm>
              <a:prstGeom prst="rect">
                <a:avLst/>
              </a:prstGeom>
              <a:noFill/>
            </p:spPr>
            <p:txBody>
              <a:bodyPr wrap="none" rtlCol="0">
                <a:spAutoFit/>
              </a:bodyPr>
              <a:lstStyle/>
              <a:p>
                <a:pPr algn="ctr"/>
                <a:r>
                  <a:rPr lang="en-US" sz="2000" b="1" dirty="0"/>
                  <a:t>Sample Analysis</a:t>
                </a:r>
              </a:p>
            </p:txBody>
          </p:sp>
          <p:grpSp>
            <p:nvGrpSpPr>
              <p:cNvPr id="19" name="Group 18">
                <a:extLst>
                  <a:ext uri="{FF2B5EF4-FFF2-40B4-BE49-F238E27FC236}">
                    <a16:creationId xmlns:a16="http://schemas.microsoft.com/office/drawing/2014/main" id="{33C3DBC6-E897-77B6-DEA4-7AF798B13390}"/>
                  </a:ext>
                </a:extLst>
              </p:cNvPr>
              <p:cNvGrpSpPr/>
              <p:nvPr/>
            </p:nvGrpSpPr>
            <p:grpSpPr>
              <a:xfrm>
                <a:off x="192855" y="4411394"/>
                <a:ext cx="1280672" cy="1684606"/>
                <a:chOff x="192855" y="4411394"/>
                <a:chExt cx="1280672" cy="1684606"/>
              </a:xfrm>
            </p:grpSpPr>
            <p:sp>
              <p:nvSpPr>
                <p:cNvPr id="26" name="Rectangle 25">
                  <a:extLst>
                    <a:ext uri="{FF2B5EF4-FFF2-40B4-BE49-F238E27FC236}">
                      <a16:creationId xmlns:a16="http://schemas.microsoft.com/office/drawing/2014/main" id="{68B3ADC9-18AD-2902-B412-BF16C7AB2A84}"/>
                    </a:ext>
                  </a:extLst>
                </p:cNvPr>
                <p:cNvSpPr/>
                <p:nvPr/>
              </p:nvSpPr>
              <p:spPr>
                <a:xfrm>
                  <a:off x="70104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475828B-F0FA-50F9-25B8-D5B86A52F419}"/>
                    </a:ext>
                  </a:extLst>
                </p:cNvPr>
                <p:cNvSpPr txBox="1"/>
                <p:nvPr/>
              </p:nvSpPr>
              <p:spPr>
                <a:xfrm>
                  <a:off x="192855" y="4411394"/>
                  <a:ext cx="1280672" cy="707886"/>
                </a:xfrm>
                <a:prstGeom prst="rect">
                  <a:avLst/>
                </a:prstGeom>
                <a:noFill/>
              </p:spPr>
              <p:txBody>
                <a:bodyPr wrap="none" rtlCol="0">
                  <a:spAutoFit/>
                </a:bodyPr>
                <a:lstStyle/>
                <a:p>
                  <a:pPr algn="ctr"/>
                  <a:r>
                    <a:rPr lang="en-US" sz="2000" b="1" dirty="0"/>
                    <a:t>1. Primary</a:t>
                  </a:r>
                </a:p>
                <a:p>
                  <a:pPr algn="ctr"/>
                  <a:r>
                    <a:rPr lang="en-US" sz="2000" b="1" dirty="0"/>
                    <a:t>PFAS</a:t>
                  </a:r>
                </a:p>
              </p:txBody>
            </p:sp>
            <p:cxnSp>
              <p:nvCxnSpPr>
                <p:cNvPr id="28" name="Straight Arrow Connector 27">
                  <a:extLst>
                    <a:ext uri="{FF2B5EF4-FFF2-40B4-BE49-F238E27FC236}">
                      <a16:creationId xmlns:a16="http://schemas.microsoft.com/office/drawing/2014/main" id="{03072C55-0AAD-9371-5CC2-03CA55F37A53}"/>
                    </a:ext>
                  </a:extLst>
                </p:cNvPr>
                <p:cNvCxnSpPr>
                  <a:cxnSpLocks/>
                  <a:stCxn id="27" idx="2"/>
                </p:cNvCxnSpPr>
                <p:nvPr/>
              </p:nvCxnSpPr>
              <p:spPr>
                <a:xfrm>
                  <a:off x="833191" y="5119280"/>
                  <a:ext cx="195509" cy="5119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034DB5D5-1461-C81D-00CE-5791A8361BE4}"/>
                  </a:ext>
                </a:extLst>
              </p:cNvPr>
              <p:cNvGrpSpPr/>
              <p:nvPr/>
            </p:nvGrpSpPr>
            <p:grpSpPr>
              <a:xfrm>
                <a:off x="701040" y="2936079"/>
                <a:ext cx="1553503" cy="3159921"/>
                <a:chOff x="701040" y="2936079"/>
                <a:chExt cx="1553503" cy="3159921"/>
              </a:xfrm>
            </p:grpSpPr>
            <p:sp>
              <p:nvSpPr>
                <p:cNvPr id="22" name="Rectangle 21">
                  <a:extLst>
                    <a:ext uri="{FF2B5EF4-FFF2-40B4-BE49-F238E27FC236}">
                      <a16:creationId xmlns:a16="http://schemas.microsoft.com/office/drawing/2014/main" id="{0D4F125A-E456-AB5A-1E67-7FD67C8A8691}"/>
                    </a:ext>
                  </a:extLst>
                </p:cNvPr>
                <p:cNvSpPr/>
                <p:nvPr/>
              </p:nvSpPr>
              <p:spPr>
                <a:xfrm>
                  <a:off x="150368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391ABEA-BB09-9F6B-CADE-DF8D3829A4C2}"/>
                    </a:ext>
                  </a:extLst>
                </p:cNvPr>
                <p:cNvSpPr/>
                <p:nvPr/>
              </p:nvSpPr>
              <p:spPr>
                <a:xfrm>
                  <a:off x="1503680" y="4043680"/>
                  <a:ext cx="599440" cy="138176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7AFD5EA-6626-7725-65A2-595F6807C361}"/>
                    </a:ext>
                  </a:extLst>
                </p:cNvPr>
                <p:cNvSpPr txBox="1"/>
                <p:nvPr/>
              </p:nvSpPr>
              <p:spPr>
                <a:xfrm>
                  <a:off x="701040" y="2936079"/>
                  <a:ext cx="1553503" cy="707886"/>
                </a:xfrm>
                <a:prstGeom prst="rect">
                  <a:avLst/>
                </a:prstGeom>
                <a:noFill/>
              </p:spPr>
              <p:txBody>
                <a:bodyPr wrap="none" rtlCol="0">
                  <a:spAutoFit/>
                </a:bodyPr>
                <a:lstStyle/>
                <a:p>
                  <a:pPr algn="ctr"/>
                  <a:r>
                    <a:rPr lang="en-US" sz="2000" b="1" dirty="0"/>
                    <a:t>2. Secondary</a:t>
                  </a:r>
                </a:p>
                <a:p>
                  <a:pPr algn="ctr"/>
                  <a:r>
                    <a:rPr lang="en-US" sz="2000" b="1" dirty="0"/>
                    <a:t>PFAS</a:t>
                  </a:r>
                </a:p>
              </p:txBody>
            </p:sp>
            <p:cxnSp>
              <p:nvCxnSpPr>
                <p:cNvPr id="25" name="Straight Arrow Connector 24">
                  <a:extLst>
                    <a:ext uri="{FF2B5EF4-FFF2-40B4-BE49-F238E27FC236}">
                      <a16:creationId xmlns:a16="http://schemas.microsoft.com/office/drawing/2014/main" id="{7C3F92BF-9B90-39C5-9412-1305F09AD9C4}"/>
                    </a:ext>
                  </a:extLst>
                </p:cNvPr>
                <p:cNvCxnSpPr>
                  <a:cxnSpLocks/>
                  <a:stCxn id="24" idx="2"/>
                </p:cNvCxnSpPr>
                <p:nvPr/>
              </p:nvCxnSpPr>
              <p:spPr>
                <a:xfrm>
                  <a:off x="1477792" y="3643965"/>
                  <a:ext cx="325608" cy="734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a:extLst>
                  <a:ext uri="{FF2B5EF4-FFF2-40B4-BE49-F238E27FC236}">
                    <a16:creationId xmlns:a16="http://schemas.microsoft.com/office/drawing/2014/main" id="{DF761F41-2787-34B7-FF09-2827E42B21CA}"/>
                  </a:ext>
                </a:extLst>
              </p:cNvPr>
              <p:cNvCxnSpPr>
                <a:cxnSpLocks/>
                <a:stCxn id="16" idx="2"/>
              </p:cNvCxnSpPr>
              <p:nvPr/>
            </p:nvCxnSpPr>
            <p:spPr>
              <a:xfrm>
                <a:off x="2313568" y="2187911"/>
                <a:ext cx="269612" cy="4409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AA5B0030-D68C-9ED6-7F0E-2AC63F0B357F}"/>
                </a:ext>
              </a:extLst>
            </p:cNvPr>
            <p:cNvSpPr txBox="1"/>
            <p:nvPr/>
          </p:nvSpPr>
          <p:spPr>
            <a:xfrm rot="16200000">
              <a:off x="1382632" y="4589432"/>
              <a:ext cx="841897" cy="400110"/>
            </a:xfrm>
            <a:prstGeom prst="rect">
              <a:avLst/>
            </a:prstGeom>
            <a:noFill/>
          </p:spPr>
          <p:txBody>
            <a:bodyPr wrap="none" rtlCol="0">
              <a:spAutoFit/>
            </a:bodyPr>
            <a:lstStyle/>
            <a:p>
              <a:pPr algn="ctr"/>
              <a:r>
                <a:rPr lang="en-US" sz="2000" b="1" dirty="0"/>
                <a:t>+TOPs</a:t>
              </a:r>
            </a:p>
          </p:txBody>
        </p:sp>
        <p:sp>
          <p:nvSpPr>
            <p:cNvPr id="10" name="TextBox 9">
              <a:extLst>
                <a:ext uri="{FF2B5EF4-FFF2-40B4-BE49-F238E27FC236}">
                  <a16:creationId xmlns:a16="http://schemas.microsoft.com/office/drawing/2014/main" id="{770DBE32-F80D-1FF4-CEB7-307863CE3EE8}"/>
                </a:ext>
              </a:extLst>
            </p:cNvPr>
            <p:cNvSpPr txBox="1"/>
            <p:nvPr/>
          </p:nvSpPr>
          <p:spPr>
            <a:xfrm rot="16200000">
              <a:off x="2147213" y="4594600"/>
              <a:ext cx="841897" cy="400110"/>
            </a:xfrm>
            <a:prstGeom prst="rect">
              <a:avLst/>
            </a:prstGeom>
            <a:noFill/>
          </p:spPr>
          <p:txBody>
            <a:bodyPr wrap="none" rtlCol="0">
              <a:spAutoFit/>
            </a:bodyPr>
            <a:lstStyle/>
            <a:p>
              <a:pPr algn="ctr"/>
              <a:r>
                <a:rPr lang="en-US" sz="2000" b="1" dirty="0"/>
                <a:t>+TOPs</a:t>
              </a:r>
            </a:p>
          </p:txBody>
        </p:sp>
        <p:sp>
          <p:nvSpPr>
            <p:cNvPr id="11" name="TextBox 10">
              <a:extLst>
                <a:ext uri="{FF2B5EF4-FFF2-40B4-BE49-F238E27FC236}">
                  <a16:creationId xmlns:a16="http://schemas.microsoft.com/office/drawing/2014/main" id="{4DFCEF89-7433-2706-64F9-D80E4D3E0411}"/>
                </a:ext>
              </a:extLst>
            </p:cNvPr>
            <p:cNvSpPr txBox="1"/>
            <p:nvPr/>
          </p:nvSpPr>
          <p:spPr>
            <a:xfrm rot="16200000">
              <a:off x="2204168" y="3018948"/>
              <a:ext cx="722827" cy="400110"/>
            </a:xfrm>
            <a:prstGeom prst="rect">
              <a:avLst/>
            </a:prstGeom>
            <a:noFill/>
          </p:spPr>
          <p:txBody>
            <a:bodyPr wrap="none" rtlCol="0">
              <a:spAutoFit/>
            </a:bodyPr>
            <a:lstStyle/>
            <a:p>
              <a:pPr algn="ctr"/>
              <a:r>
                <a:rPr lang="en-US" sz="2000" b="1" dirty="0"/>
                <a:t>+TOF</a:t>
              </a:r>
            </a:p>
          </p:txBody>
        </p:sp>
      </p:grpSp>
    </p:spTree>
    <p:extLst>
      <p:ext uri="{BB962C8B-B14F-4D97-AF65-F5344CB8AC3E}">
        <p14:creationId xmlns:p14="http://schemas.microsoft.com/office/powerpoint/2010/main" val="3743846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35C93-F6A3-AD62-B204-87A27707A28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A12E42-3368-9184-AC09-7001F6516D6D}"/>
              </a:ext>
            </a:extLst>
          </p:cNvPr>
          <p:cNvSpPr>
            <a:spLocks noGrp="1"/>
          </p:cNvSpPr>
          <p:nvPr>
            <p:ph type="sldNum" sz="quarter" idx="12"/>
          </p:nvPr>
        </p:nvSpPr>
        <p:spPr/>
        <p:txBody>
          <a:bodyPr/>
          <a:lstStyle/>
          <a:p>
            <a:fld id="{0966C622-0A8C-4F86-9457-BBDB38D3C123}" type="slidenum">
              <a:rPr lang="en-US" smtClean="0"/>
              <a:t>14</a:t>
            </a:fld>
            <a:endParaRPr lang="en-US"/>
          </a:p>
        </p:txBody>
      </p:sp>
      <p:sp>
        <p:nvSpPr>
          <p:cNvPr id="39" name="Rectangle 2">
            <a:extLst>
              <a:ext uri="{FF2B5EF4-FFF2-40B4-BE49-F238E27FC236}">
                <a16:creationId xmlns:a16="http://schemas.microsoft.com/office/drawing/2014/main" id="{3946D30E-1D7F-8933-E018-175BBA7C25B7}"/>
              </a:ext>
            </a:extLst>
          </p:cNvPr>
          <p:cNvSpPr txBox="1">
            <a:spLocks noChangeArrowheads="1"/>
          </p:cNvSpPr>
          <p:nvPr/>
        </p:nvSpPr>
        <p:spPr>
          <a:xfrm>
            <a:off x="79515" y="79850"/>
            <a:ext cx="8984975" cy="712513"/>
          </a:xfrm>
          <a:prstGeom prst="rect">
            <a:avLst/>
          </a:prstGeom>
          <a:ln/>
        </p:spPr>
        <p:txBody>
          <a:bodyPr vert="horz" lIns="91440" tIns="45720" rIns="91440" bIns="45720" rtlCol="0" anchor="ctr">
            <a:noAutofit/>
          </a:bodyPr>
          <a:lstStyle/>
          <a:p>
            <a:pPr algn="ctr"/>
            <a:r>
              <a:rPr lang="en-US" sz="2800" b="1" dirty="0"/>
              <a:t>Total PFAS Risk</a:t>
            </a:r>
          </a:p>
          <a:p>
            <a:pPr algn="ctr"/>
            <a:r>
              <a:rPr lang="en-US" sz="2800" b="1" dirty="0"/>
              <a:t>- WWTP Biosolids Example -</a:t>
            </a:r>
          </a:p>
        </p:txBody>
      </p:sp>
      <p:sp>
        <p:nvSpPr>
          <p:cNvPr id="52" name="TextBox 51">
            <a:extLst>
              <a:ext uri="{FF2B5EF4-FFF2-40B4-BE49-F238E27FC236}">
                <a16:creationId xmlns:a16="http://schemas.microsoft.com/office/drawing/2014/main" id="{FD1952B1-FE24-02FF-0E22-4A39E5448876}"/>
              </a:ext>
            </a:extLst>
          </p:cNvPr>
          <p:cNvSpPr txBox="1"/>
          <p:nvPr/>
        </p:nvSpPr>
        <p:spPr>
          <a:xfrm>
            <a:off x="3706302" y="1155065"/>
            <a:ext cx="4177858" cy="1554272"/>
          </a:xfrm>
          <a:prstGeom prst="rect">
            <a:avLst/>
          </a:prstGeom>
          <a:noFill/>
          <a:ln>
            <a:solidFill>
              <a:schemeClr val="tx1"/>
            </a:solidFill>
          </a:ln>
        </p:spPr>
        <p:txBody>
          <a:bodyPr wrap="square" rtlCol="0">
            <a:spAutoFit/>
          </a:bodyPr>
          <a:lstStyle/>
          <a:p>
            <a:pPr algn="ctr">
              <a:spcAft>
                <a:spcPts val="600"/>
              </a:spcAft>
            </a:pPr>
            <a:r>
              <a:rPr lang="en-US" sz="2000" b="1" u="sng" dirty="0"/>
              <a:t>Total PFASs Risk =</a:t>
            </a:r>
          </a:p>
          <a:p>
            <a:pPr>
              <a:spcAft>
                <a:spcPts val="600"/>
              </a:spcAft>
            </a:pPr>
            <a:r>
              <a:rPr lang="en-US" sz="2000" b="1" dirty="0"/>
              <a:t>Primary Terminal PFASs Risk +</a:t>
            </a:r>
          </a:p>
          <a:p>
            <a:pPr>
              <a:spcAft>
                <a:spcPts val="600"/>
              </a:spcAft>
            </a:pPr>
            <a:r>
              <a:rPr lang="en-US" sz="2000" b="1" dirty="0"/>
              <a:t>Secondary Terminal PFASs Risk +</a:t>
            </a:r>
          </a:p>
          <a:p>
            <a:pPr>
              <a:spcAft>
                <a:spcPts val="600"/>
              </a:spcAft>
            </a:pPr>
            <a:r>
              <a:rPr lang="en-US" sz="2000" b="1" dirty="0"/>
              <a:t>Excess Fluorine PFASs Risk</a:t>
            </a:r>
          </a:p>
        </p:txBody>
      </p:sp>
      <p:grpSp>
        <p:nvGrpSpPr>
          <p:cNvPr id="30" name="Group 29">
            <a:extLst>
              <a:ext uri="{FF2B5EF4-FFF2-40B4-BE49-F238E27FC236}">
                <a16:creationId xmlns:a16="http://schemas.microsoft.com/office/drawing/2014/main" id="{5E5D2C47-F310-AB47-81A9-DDCB6C7AC92F}"/>
              </a:ext>
            </a:extLst>
          </p:cNvPr>
          <p:cNvGrpSpPr/>
          <p:nvPr/>
        </p:nvGrpSpPr>
        <p:grpSpPr>
          <a:xfrm>
            <a:off x="3540973" y="2935342"/>
            <a:ext cx="5432706" cy="3462486"/>
            <a:chOff x="3548593" y="2805802"/>
            <a:chExt cx="5432706" cy="3462486"/>
          </a:xfrm>
        </p:grpSpPr>
        <p:sp>
          <p:nvSpPr>
            <p:cNvPr id="10" name="TextBox 9">
              <a:extLst>
                <a:ext uri="{FF2B5EF4-FFF2-40B4-BE49-F238E27FC236}">
                  <a16:creationId xmlns:a16="http://schemas.microsoft.com/office/drawing/2014/main" id="{9F970DDD-29F8-42BB-AF27-755738F77B93}"/>
                </a:ext>
              </a:extLst>
            </p:cNvPr>
            <p:cNvSpPr txBox="1"/>
            <p:nvPr/>
          </p:nvSpPr>
          <p:spPr>
            <a:xfrm>
              <a:off x="3706302" y="2805802"/>
              <a:ext cx="5020016" cy="3093154"/>
            </a:xfrm>
            <a:prstGeom prst="rect">
              <a:avLst/>
            </a:prstGeom>
            <a:noFill/>
            <a:ln>
              <a:solidFill>
                <a:schemeClr val="tx1"/>
              </a:solidFill>
            </a:ln>
          </p:spPr>
          <p:txBody>
            <a:bodyPr wrap="square" rtlCol="0">
              <a:spAutoFit/>
            </a:bodyPr>
            <a:lstStyle/>
            <a:p>
              <a:pPr algn="ctr">
                <a:spcAft>
                  <a:spcPts val="600"/>
                </a:spcAft>
              </a:pPr>
              <a:r>
                <a:rPr lang="en-US" sz="2000" b="1" u="sng" dirty="0"/>
                <a:t>Laboratory Methods</a:t>
              </a:r>
            </a:p>
            <a:p>
              <a:r>
                <a:rPr lang="en-US" sz="2000" b="1" dirty="0"/>
                <a:t>*Primary Terminal PFASs:</a:t>
              </a:r>
            </a:p>
            <a:p>
              <a:pPr marL="342900" indent="-169863">
                <a:spcAft>
                  <a:spcPts val="600"/>
                </a:spcAft>
                <a:buFont typeface="Arial" panose="020B0604020202020204" pitchFamily="34" charset="0"/>
                <a:buChar char="•"/>
              </a:pPr>
              <a:r>
                <a:rPr lang="en-US" sz="2000" b="1" dirty="0"/>
                <a:t>SGS MLA110 or USEPA 1633 or 537M (</a:t>
              </a:r>
              <a:r>
                <a:rPr lang="en-US" sz="2000" b="1" i="1" dirty="0"/>
                <a:t>before TOPs processing</a:t>
              </a:r>
              <a:r>
                <a:rPr lang="en-US" sz="2000" b="1" dirty="0"/>
                <a:t>)</a:t>
              </a:r>
            </a:p>
            <a:p>
              <a:r>
                <a:rPr lang="en-US" sz="2000" b="1" dirty="0"/>
                <a:t>*Secondary Terminal PFASs:</a:t>
              </a:r>
            </a:p>
            <a:p>
              <a:pPr marL="342900" indent="-169863">
                <a:spcAft>
                  <a:spcPts val="600"/>
                </a:spcAft>
                <a:buFont typeface="Arial" panose="020B0604020202020204" pitchFamily="34" charset="0"/>
                <a:buChar char="•"/>
              </a:pPr>
              <a:r>
                <a:rPr lang="en-US" sz="2000" b="1" dirty="0"/>
                <a:t>SGS MLA111 or USEPA 1633 or 537M (</a:t>
              </a:r>
              <a:r>
                <a:rPr lang="en-US" sz="2000" b="1" i="1" dirty="0"/>
                <a:t>after TOPs processing</a:t>
              </a:r>
              <a:r>
                <a:rPr lang="en-US" sz="2000" b="1" dirty="0"/>
                <a:t>)</a:t>
              </a:r>
            </a:p>
            <a:p>
              <a:r>
                <a:rPr lang="en-US" sz="2000" b="1" dirty="0"/>
                <a:t>Excess Fluorine PFASs:</a:t>
              </a:r>
            </a:p>
            <a:p>
              <a:pPr marL="342900" indent="-169863">
                <a:spcAft>
                  <a:spcPts val="600"/>
                </a:spcAft>
                <a:buFont typeface="Arial" panose="020B0604020202020204" pitchFamily="34" charset="0"/>
                <a:buChar char="•"/>
              </a:pPr>
              <a:r>
                <a:rPr lang="en-US" sz="2000" b="1" dirty="0"/>
                <a:t>MLA 119 (TOF: Liquids = AOF; Solids = EOF)</a:t>
              </a:r>
            </a:p>
          </p:txBody>
        </p:sp>
        <p:sp>
          <p:nvSpPr>
            <p:cNvPr id="27" name="TextBox 26">
              <a:extLst>
                <a:ext uri="{FF2B5EF4-FFF2-40B4-BE49-F238E27FC236}">
                  <a16:creationId xmlns:a16="http://schemas.microsoft.com/office/drawing/2014/main" id="{AC116CE5-40FE-CECE-27C0-5F015E7AB65F}"/>
                </a:ext>
              </a:extLst>
            </p:cNvPr>
            <p:cNvSpPr txBox="1"/>
            <p:nvPr/>
          </p:nvSpPr>
          <p:spPr>
            <a:xfrm>
              <a:off x="3548593" y="5898956"/>
              <a:ext cx="5432706" cy="369332"/>
            </a:xfrm>
            <a:prstGeom prst="rect">
              <a:avLst/>
            </a:prstGeom>
            <a:noFill/>
          </p:spPr>
          <p:txBody>
            <a:bodyPr wrap="none" rtlCol="0">
              <a:spAutoFit/>
            </a:bodyPr>
            <a:lstStyle/>
            <a:p>
              <a:r>
                <a:rPr lang="en-US" b="1" dirty="0"/>
                <a:t>*Ultrashorts: </a:t>
              </a:r>
              <a:r>
                <a:rPr lang="en-US" sz="1800" b="1" dirty="0"/>
                <a:t>MLA120 (or request with USEPA Method)</a:t>
              </a:r>
              <a:endParaRPr lang="en-US" b="1" dirty="0"/>
            </a:p>
          </p:txBody>
        </p:sp>
      </p:grpSp>
      <p:grpSp>
        <p:nvGrpSpPr>
          <p:cNvPr id="5" name="Group 4">
            <a:extLst>
              <a:ext uri="{FF2B5EF4-FFF2-40B4-BE49-F238E27FC236}">
                <a16:creationId xmlns:a16="http://schemas.microsoft.com/office/drawing/2014/main" id="{B2EB60DE-A5DB-A8E6-5C54-B9EE339CE0F2}"/>
              </a:ext>
            </a:extLst>
          </p:cNvPr>
          <p:cNvGrpSpPr/>
          <p:nvPr/>
        </p:nvGrpSpPr>
        <p:grpSpPr>
          <a:xfrm>
            <a:off x="162701" y="1148057"/>
            <a:ext cx="3059084" cy="5475316"/>
            <a:chOff x="162701" y="1148057"/>
            <a:chExt cx="3059084" cy="5475316"/>
          </a:xfrm>
        </p:grpSpPr>
        <p:grpSp>
          <p:nvGrpSpPr>
            <p:cNvPr id="12" name="Group 11">
              <a:extLst>
                <a:ext uri="{FF2B5EF4-FFF2-40B4-BE49-F238E27FC236}">
                  <a16:creationId xmlns:a16="http://schemas.microsoft.com/office/drawing/2014/main" id="{1B45F94F-42D5-3135-589D-7B183A99BC9E}"/>
                </a:ext>
              </a:extLst>
            </p:cNvPr>
            <p:cNvGrpSpPr/>
            <p:nvPr/>
          </p:nvGrpSpPr>
          <p:grpSpPr>
            <a:xfrm>
              <a:off x="162701" y="1148057"/>
              <a:ext cx="3059084" cy="5475316"/>
              <a:chOff x="162701" y="1148057"/>
              <a:chExt cx="3059084" cy="5475316"/>
            </a:xfrm>
          </p:grpSpPr>
          <p:sp>
            <p:nvSpPr>
              <p:cNvPr id="32" name="Rectangle 31">
                <a:extLst>
                  <a:ext uri="{FF2B5EF4-FFF2-40B4-BE49-F238E27FC236}">
                    <a16:creationId xmlns:a16="http://schemas.microsoft.com/office/drawing/2014/main" id="{BC0023CC-21B1-4621-E405-B4A8C4B8D7FC}"/>
                  </a:ext>
                </a:extLst>
              </p:cNvPr>
              <p:cNvSpPr/>
              <p:nvPr/>
            </p:nvSpPr>
            <p:spPr>
              <a:xfrm>
                <a:off x="228600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8D375F4-6C71-4A96-5248-A5CE637EBF41}"/>
                  </a:ext>
                </a:extLst>
              </p:cNvPr>
              <p:cNvSpPr/>
              <p:nvPr/>
            </p:nvSpPr>
            <p:spPr>
              <a:xfrm>
                <a:off x="2286000" y="4043680"/>
                <a:ext cx="599440" cy="138176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AE85B18-76C6-7F88-052C-6EDDAE262D69}"/>
                  </a:ext>
                </a:extLst>
              </p:cNvPr>
              <p:cNvSpPr/>
              <p:nvPr/>
            </p:nvSpPr>
            <p:spPr>
              <a:xfrm>
                <a:off x="2286000" y="2367280"/>
                <a:ext cx="599440" cy="1676400"/>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5AE6AA8-0CD7-6AA7-C869-193EB5CAC079}"/>
                  </a:ext>
                </a:extLst>
              </p:cNvPr>
              <p:cNvSpPr/>
              <p:nvPr/>
            </p:nvSpPr>
            <p:spPr>
              <a:xfrm>
                <a:off x="162701" y="1148057"/>
                <a:ext cx="3059084" cy="547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6A04F5D-0CF9-28D0-7D90-C7BE8ECAB079}"/>
                  </a:ext>
                </a:extLst>
              </p:cNvPr>
              <p:cNvSpPr txBox="1"/>
              <p:nvPr/>
            </p:nvSpPr>
            <p:spPr>
              <a:xfrm>
                <a:off x="1752901" y="1172248"/>
                <a:ext cx="1121333" cy="1015663"/>
              </a:xfrm>
              <a:prstGeom prst="rect">
                <a:avLst/>
              </a:prstGeom>
              <a:noFill/>
            </p:spPr>
            <p:txBody>
              <a:bodyPr wrap="none" rtlCol="0">
                <a:spAutoFit/>
              </a:bodyPr>
              <a:lstStyle/>
              <a:p>
                <a:pPr algn="ctr"/>
                <a:r>
                  <a:rPr lang="en-US" sz="2000" b="1" dirty="0"/>
                  <a:t>3. Excess</a:t>
                </a:r>
              </a:p>
              <a:p>
                <a:pPr algn="ctr"/>
                <a:r>
                  <a:rPr lang="en-US" sz="2000" b="1" dirty="0"/>
                  <a:t>Fluorine</a:t>
                </a:r>
              </a:p>
              <a:p>
                <a:pPr algn="ctr"/>
                <a:r>
                  <a:rPr lang="en-US" sz="2000" b="1" dirty="0"/>
                  <a:t>PFAS</a:t>
                </a:r>
              </a:p>
            </p:txBody>
          </p:sp>
          <p:sp>
            <p:nvSpPr>
              <p:cNvPr id="37" name="TextBox 36">
                <a:extLst>
                  <a:ext uri="{FF2B5EF4-FFF2-40B4-BE49-F238E27FC236}">
                    <a16:creationId xmlns:a16="http://schemas.microsoft.com/office/drawing/2014/main" id="{869E6300-A3E3-566A-0D67-7EE317F241C0}"/>
                  </a:ext>
                </a:extLst>
              </p:cNvPr>
              <p:cNvSpPr txBox="1"/>
              <p:nvPr/>
            </p:nvSpPr>
            <p:spPr>
              <a:xfrm>
                <a:off x="853460" y="6159631"/>
                <a:ext cx="1899880" cy="400110"/>
              </a:xfrm>
              <a:prstGeom prst="rect">
                <a:avLst/>
              </a:prstGeom>
              <a:noFill/>
            </p:spPr>
            <p:txBody>
              <a:bodyPr wrap="none" rtlCol="0">
                <a:spAutoFit/>
              </a:bodyPr>
              <a:lstStyle/>
              <a:p>
                <a:pPr algn="ctr"/>
                <a:r>
                  <a:rPr lang="en-US" sz="2000" b="1" dirty="0"/>
                  <a:t>Sample Analysis</a:t>
                </a:r>
              </a:p>
            </p:txBody>
          </p:sp>
          <p:grpSp>
            <p:nvGrpSpPr>
              <p:cNvPr id="38" name="Group 37">
                <a:extLst>
                  <a:ext uri="{FF2B5EF4-FFF2-40B4-BE49-F238E27FC236}">
                    <a16:creationId xmlns:a16="http://schemas.microsoft.com/office/drawing/2014/main" id="{ACA241D1-DF0C-2E6E-148F-8CF65DA879C6}"/>
                  </a:ext>
                </a:extLst>
              </p:cNvPr>
              <p:cNvGrpSpPr/>
              <p:nvPr/>
            </p:nvGrpSpPr>
            <p:grpSpPr>
              <a:xfrm>
                <a:off x="192855" y="4411394"/>
                <a:ext cx="1280672" cy="1684606"/>
                <a:chOff x="192855" y="4411394"/>
                <a:chExt cx="1280672" cy="1684606"/>
              </a:xfrm>
            </p:grpSpPr>
            <p:sp>
              <p:nvSpPr>
                <p:cNvPr id="46" name="Rectangle 45">
                  <a:extLst>
                    <a:ext uri="{FF2B5EF4-FFF2-40B4-BE49-F238E27FC236}">
                      <a16:creationId xmlns:a16="http://schemas.microsoft.com/office/drawing/2014/main" id="{D641DD30-48A3-95EC-2AB1-0619FAEA0A94}"/>
                    </a:ext>
                  </a:extLst>
                </p:cNvPr>
                <p:cNvSpPr/>
                <p:nvPr/>
              </p:nvSpPr>
              <p:spPr>
                <a:xfrm>
                  <a:off x="70104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B7B1E59A-52DD-EFA1-9B97-FD6890B1BE49}"/>
                    </a:ext>
                  </a:extLst>
                </p:cNvPr>
                <p:cNvSpPr txBox="1"/>
                <p:nvPr/>
              </p:nvSpPr>
              <p:spPr>
                <a:xfrm>
                  <a:off x="192855" y="4411394"/>
                  <a:ext cx="1280672" cy="707886"/>
                </a:xfrm>
                <a:prstGeom prst="rect">
                  <a:avLst/>
                </a:prstGeom>
                <a:noFill/>
              </p:spPr>
              <p:txBody>
                <a:bodyPr wrap="none" rtlCol="0">
                  <a:spAutoFit/>
                </a:bodyPr>
                <a:lstStyle/>
                <a:p>
                  <a:pPr algn="ctr"/>
                  <a:r>
                    <a:rPr lang="en-US" sz="2000" b="1" dirty="0"/>
                    <a:t>1. Primary</a:t>
                  </a:r>
                </a:p>
                <a:p>
                  <a:pPr algn="ctr"/>
                  <a:r>
                    <a:rPr lang="en-US" sz="2000" b="1" dirty="0"/>
                    <a:t>PFAS</a:t>
                  </a:r>
                </a:p>
              </p:txBody>
            </p:sp>
            <p:cxnSp>
              <p:nvCxnSpPr>
                <p:cNvPr id="48" name="Straight Arrow Connector 47">
                  <a:extLst>
                    <a:ext uri="{FF2B5EF4-FFF2-40B4-BE49-F238E27FC236}">
                      <a16:creationId xmlns:a16="http://schemas.microsoft.com/office/drawing/2014/main" id="{94CF377B-BE6A-1D83-D8C5-2DC970577FFE}"/>
                    </a:ext>
                  </a:extLst>
                </p:cNvPr>
                <p:cNvCxnSpPr>
                  <a:cxnSpLocks/>
                  <a:stCxn id="47" idx="2"/>
                </p:cNvCxnSpPr>
                <p:nvPr/>
              </p:nvCxnSpPr>
              <p:spPr>
                <a:xfrm>
                  <a:off x="833191" y="5119280"/>
                  <a:ext cx="195509" cy="5119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6F30DFEA-E974-0C7B-9AD1-CB9D08668752}"/>
                  </a:ext>
                </a:extLst>
              </p:cNvPr>
              <p:cNvGrpSpPr/>
              <p:nvPr/>
            </p:nvGrpSpPr>
            <p:grpSpPr>
              <a:xfrm>
                <a:off x="701040" y="2936079"/>
                <a:ext cx="1553503" cy="3159921"/>
                <a:chOff x="701040" y="2936079"/>
                <a:chExt cx="1553503" cy="3159921"/>
              </a:xfrm>
            </p:grpSpPr>
            <p:sp>
              <p:nvSpPr>
                <p:cNvPr id="42" name="Rectangle 41">
                  <a:extLst>
                    <a:ext uri="{FF2B5EF4-FFF2-40B4-BE49-F238E27FC236}">
                      <a16:creationId xmlns:a16="http://schemas.microsoft.com/office/drawing/2014/main" id="{13F1F490-A1AA-5C7A-B5C1-252E7454BAE6}"/>
                    </a:ext>
                  </a:extLst>
                </p:cNvPr>
                <p:cNvSpPr/>
                <p:nvPr/>
              </p:nvSpPr>
              <p:spPr>
                <a:xfrm>
                  <a:off x="150368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2693F5B-7E4F-867D-DCCF-A701ED3B2A75}"/>
                    </a:ext>
                  </a:extLst>
                </p:cNvPr>
                <p:cNvSpPr/>
                <p:nvPr/>
              </p:nvSpPr>
              <p:spPr>
                <a:xfrm>
                  <a:off x="1503680" y="4043680"/>
                  <a:ext cx="599440" cy="138176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6BB0ED6-7ECF-772E-FD34-F62DF29E655F}"/>
                    </a:ext>
                  </a:extLst>
                </p:cNvPr>
                <p:cNvSpPr txBox="1"/>
                <p:nvPr/>
              </p:nvSpPr>
              <p:spPr>
                <a:xfrm>
                  <a:off x="701040" y="2936079"/>
                  <a:ext cx="1553503" cy="707886"/>
                </a:xfrm>
                <a:prstGeom prst="rect">
                  <a:avLst/>
                </a:prstGeom>
                <a:noFill/>
              </p:spPr>
              <p:txBody>
                <a:bodyPr wrap="none" rtlCol="0">
                  <a:spAutoFit/>
                </a:bodyPr>
                <a:lstStyle/>
                <a:p>
                  <a:pPr algn="ctr"/>
                  <a:r>
                    <a:rPr lang="en-US" sz="2000" b="1" dirty="0"/>
                    <a:t>2. Secondary</a:t>
                  </a:r>
                </a:p>
                <a:p>
                  <a:pPr algn="ctr"/>
                  <a:r>
                    <a:rPr lang="en-US" sz="2000" b="1" dirty="0"/>
                    <a:t>PFAS</a:t>
                  </a:r>
                </a:p>
              </p:txBody>
            </p:sp>
            <p:cxnSp>
              <p:nvCxnSpPr>
                <p:cNvPr id="45" name="Straight Arrow Connector 44">
                  <a:extLst>
                    <a:ext uri="{FF2B5EF4-FFF2-40B4-BE49-F238E27FC236}">
                      <a16:creationId xmlns:a16="http://schemas.microsoft.com/office/drawing/2014/main" id="{E9C8BEFC-BA39-A6D8-50B2-E9AE00868572}"/>
                    </a:ext>
                  </a:extLst>
                </p:cNvPr>
                <p:cNvCxnSpPr>
                  <a:cxnSpLocks/>
                  <a:stCxn id="44" idx="2"/>
                </p:cNvCxnSpPr>
                <p:nvPr/>
              </p:nvCxnSpPr>
              <p:spPr>
                <a:xfrm>
                  <a:off x="1477792" y="3643965"/>
                  <a:ext cx="325608" cy="734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a:extLst>
                  <a:ext uri="{FF2B5EF4-FFF2-40B4-BE49-F238E27FC236}">
                    <a16:creationId xmlns:a16="http://schemas.microsoft.com/office/drawing/2014/main" id="{A1E1F90E-F3D6-9919-6565-782CA232CCF7}"/>
                  </a:ext>
                </a:extLst>
              </p:cNvPr>
              <p:cNvCxnSpPr>
                <a:cxnSpLocks/>
                <a:stCxn id="36" idx="2"/>
              </p:cNvCxnSpPr>
              <p:nvPr/>
            </p:nvCxnSpPr>
            <p:spPr>
              <a:xfrm>
                <a:off x="2313568" y="2187911"/>
                <a:ext cx="269612" cy="4409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85085840-B3C7-7810-6B11-C42D5DA5E7A1}"/>
                </a:ext>
              </a:extLst>
            </p:cNvPr>
            <p:cNvSpPr txBox="1"/>
            <p:nvPr/>
          </p:nvSpPr>
          <p:spPr>
            <a:xfrm rot="16200000">
              <a:off x="1382632" y="4589432"/>
              <a:ext cx="841897" cy="400110"/>
            </a:xfrm>
            <a:prstGeom prst="rect">
              <a:avLst/>
            </a:prstGeom>
            <a:noFill/>
          </p:spPr>
          <p:txBody>
            <a:bodyPr wrap="none" rtlCol="0">
              <a:spAutoFit/>
            </a:bodyPr>
            <a:lstStyle/>
            <a:p>
              <a:pPr algn="ctr"/>
              <a:r>
                <a:rPr lang="en-US" sz="2000" b="1" dirty="0"/>
                <a:t>+TOPs</a:t>
              </a:r>
            </a:p>
          </p:txBody>
        </p:sp>
        <p:sp>
          <p:nvSpPr>
            <p:cNvPr id="29" name="TextBox 28">
              <a:extLst>
                <a:ext uri="{FF2B5EF4-FFF2-40B4-BE49-F238E27FC236}">
                  <a16:creationId xmlns:a16="http://schemas.microsoft.com/office/drawing/2014/main" id="{4B7BDFEC-FB27-F4B8-7A04-8EE1C08DDB21}"/>
                </a:ext>
              </a:extLst>
            </p:cNvPr>
            <p:cNvSpPr txBox="1"/>
            <p:nvPr/>
          </p:nvSpPr>
          <p:spPr>
            <a:xfrm rot="16200000">
              <a:off x="2147213" y="4594600"/>
              <a:ext cx="841897" cy="400110"/>
            </a:xfrm>
            <a:prstGeom prst="rect">
              <a:avLst/>
            </a:prstGeom>
            <a:noFill/>
          </p:spPr>
          <p:txBody>
            <a:bodyPr wrap="none" rtlCol="0">
              <a:spAutoFit/>
            </a:bodyPr>
            <a:lstStyle/>
            <a:p>
              <a:pPr algn="ctr"/>
              <a:r>
                <a:rPr lang="en-US" sz="2000" b="1" dirty="0"/>
                <a:t>+TOPs</a:t>
              </a:r>
            </a:p>
          </p:txBody>
        </p:sp>
        <p:sp>
          <p:nvSpPr>
            <p:cNvPr id="31" name="TextBox 30">
              <a:extLst>
                <a:ext uri="{FF2B5EF4-FFF2-40B4-BE49-F238E27FC236}">
                  <a16:creationId xmlns:a16="http://schemas.microsoft.com/office/drawing/2014/main" id="{F91F09BB-9962-45ED-B3F9-3EE7E19AED56}"/>
                </a:ext>
              </a:extLst>
            </p:cNvPr>
            <p:cNvSpPr txBox="1"/>
            <p:nvPr/>
          </p:nvSpPr>
          <p:spPr>
            <a:xfrm rot="16200000">
              <a:off x="2204168" y="3018948"/>
              <a:ext cx="722827" cy="400110"/>
            </a:xfrm>
            <a:prstGeom prst="rect">
              <a:avLst/>
            </a:prstGeom>
            <a:noFill/>
          </p:spPr>
          <p:txBody>
            <a:bodyPr wrap="none" rtlCol="0">
              <a:spAutoFit/>
            </a:bodyPr>
            <a:lstStyle/>
            <a:p>
              <a:pPr algn="ctr"/>
              <a:r>
                <a:rPr lang="en-US" sz="2000" b="1" dirty="0"/>
                <a:t>+TOF</a:t>
              </a:r>
            </a:p>
          </p:txBody>
        </p:sp>
      </p:grpSp>
    </p:spTree>
    <p:extLst>
      <p:ext uri="{BB962C8B-B14F-4D97-AF65-F5344CB8AC3E}">
        <p14:creationId xmlns:p14="http://schemas.microsoft.com/office/powerpoint/2010/main" val="1166648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DEBE6-2DA8-30FC-ACD0-186A4DB54334}"/>
              </a:ext>
            </a:extLst>
          </p:cNvPr>
          <p:cNvPicPr>
            <a:picLocks noChangeAspect="1"/>
          </p:cNvPicPr>
          <p:nvPr/>
        </p:nvPicPr>
        <p:blipFill>
          <a:blip r:embed="rId2"/>
          <a:stretch>
            <a:fillRect/>
          </a:stretch>
        </p:blipFill>
        <p:spPr>
          <a:xfrm>
            <a:off x="1691281" y="1067448"/>
            <a:ext cx="5859587" cy="5272697"/>
          </a:xfrm>
          <a:prstGeom prst="rect">
            <a:avLst/>
          </a:prstGeom>
        </p:spPr>
      </p:pic>
      <p:sp>
        <p:nvSpPr>
          <p:cNvPr id="4" name="Slide Number Placeholder 3">
            <a:extLst>
              <a:ext uri="{FF2B5EF4-FFF2-40B4-BE49-F238E27FC236}">
                <a16:creationId xmlns:a16="http://schemas.microsoft.com/office/drawing/2014/main" id="{63A1BEE7-D226-D54B-FBD5-91151A851832}"/>
              </a:ext>
            </a:extLst>
          </p:cNvPr>
          <p:cNvSpPr>
            <a:spLocks noGrp="1"/>
          </p:cNvSpPr>
          <p:nvPr>
            <p:ph type="sldNum" sz="quarter" idx="12"/>
          </p:nvPr>
        </p:nvSpPr>
        <p:spPr/>
        <p:txBody>
          <a:bodyPr/>
          <a:lstStyle/>
          <a:p>
            <a:fld id="{0966C622-0A8C-4F86-9457-BBDB38D3C123}" type="slidenum">
              <a:rPr lang="en-US" smtClean="0"/>
              <a:t>15</a:t>
            </a:fld>
            <a:endParaRPr lang="en-US"/>
          </a:p>
        </p:txBody>
      </p:sp>
      <p:sp>
        <p:nvSpPr>
          <p:cNvPr id="11" name="TextBox 10">
            <a:extLst>
              <a:ext uri="{FF2B5EF4-FFF2-40B4-BE49-F238E27FC236}">
                <a16:creationId xmlns:a16="http://schemas.microsoft.com/office/drawing/2014/main" id="{26145C53-E0D2-49DD-9659-911A603E2C26}"/>
              </a:ext>
            </a:extLst>
          </p:cNvPr>
          <p:cNvSpPr txBox="1"/>
          <p:nvPr/>
        </p:nvSpPr>
        <p:spPr>
          <a:xfrm>
            <a:off x="301175" y="71608"/>
            <a:ext cx="8575799" cy="954107"/>
          </a:xfrm>
          <a:prstGeom prst="rect">
            <a:avLst/>
          </a:prstGeom>
          <a:noFill/>
        </p:spPr>
        <p:txBody>
          <a:bodyPr wrap="square" rtlCol="0">
            <a:spAutoFit/>
          </a:bodyPr>
          <a:lstStyle/>
          <a:p>
            <a:pPr algn="ctr"/>
            <a:r>
              <a:rPr lang="en-US" sz="2800" b="1" dirty="0"/>
              <a:t>Primary Terminal PFAS Noncancer Risk</a:t>
            </a:r>
          </a:p>
          <a:p>
            <a:pPr algn="ctr"/>
            <a:r>
              <a:rPr lang="en-US" sz="2800" b="1" dirty="0">
                <a:cs typeface="Times New Roman" panose="02020603050405020304" pitchFamily="18" charset="0"/>
              </a:rPr>
              <a:t>- Example WWTP Biosolids -</a:t>
            </a:r>
          </a:p>
        </p:txBody>
      </p:sp>
      <p:sp>
        <p:nvSpPr>
          <p:cNvPr id="6" name="TextBox 5">
            <a:extLst>
              <a:ext uri="{FF2B5EF4-FFF2-40B4-BE49-F238E27FC236}">
                <a16:creationId xmlns:a16="http://schemas.microsoft.com/office/drawing/2014/main" id="{2CD3A369-E238-8999-AF65-E677C3F45E76}"/>
              </a:ext>
            </a:extLst>
          </p:cNvPr>
          <p:cNvSpPr txBox="1"/>
          <p:nvPr/>
        </p:nvSpPr>
        <p:spPr>
          <a:xfrm>
            <a:off x="528612" y="6404599"/>
            <a:ext cx="8229795" cy="369332"/>
          </a:xfrm>
          <a:prstGeom prst="rect">
            <a:avLst/>
          </a:prstGeom>
          <a:noFill/>
        </p:spPr>
        <p:txBody>
          <a:bodyPr wrap="square" rtlCol="0">
            <a:spAutoFit/>
          </a:bodyPr>
          <a:lstStyle/>
          <a:p>
            <a:pPr algn="ctr"/>
            <a:r>
              <a:rPr lang="en-US" b="1" dirty="0"/>
              <a:t>Potential Health Risk if Hazard Index &gt;1 (rounded to single significant digit)</a:t>
            </a:r>
          </a:p>
        </p:txBody>
      </p:sp>
      <p:sp>
        <p:nvSpPr>
          <p:cNvPr id="28" name="Oval 27">
            <a:extLst>
              <a:ext uri="{FF2B5EF4-FFF2-40B4-BE49-F238E27FC236}">
                <a16:creationId xmlns:a16="http://schemas.microsoft.com/office/drawing/2014/main" id="{66CA854D-8FE6-45A0-B20F-53211787EDDD}"/>
              </a:ext>
            </a:extLst>
          </p:cNvPr>
          <p:cNvSpPr/>
          <p:nvPr/>
        </p:nvSpPr>
        <p:spPr>
          <a:xfrm>
            <a:off x="6258408" y="6057570"/>
            <a:ext cx="909783" cy="3573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B1F936A-186B-9E88-70D4-7F83F66BC437}"/>
              </a:ext>
            </a:extLst>
          </p:cNvPr>
          <p:cNvSpPr/>
          <p:nvPr/>
        </p:nvSpPr>
        <p:spPr>
          <a:xfrm>
            <a:off x="4262352" y="1014079"/>
            <a:ext cx="1630392" cy="9101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802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C6CBB-8D56-C8C3-90F3-1535B302E55E}"/>
              </a:ext>
            </a:extLst>
          </p:cNvPr>
          <p:cNvPicPr>
            <a:picLocks noChangeAspect="1"/>
          </p:cNvPicPr>
          <p:nvPr/>
        </p:nvPicPr>
        <p:blipFill>
          <a:blip r:embed="rId2"/>
          <a:stretch>
            <a:fillRect/>
          </a:stretch>
        </p:blipFill>
        <p:spPr>
          <a:xfrm>
            <a:off x="909541" y="1091070"/>
            <a:ext cx="7038118" cy="5133572"/>
          </a:xfrm>
          <a:prstGeom prst="rect">
            <a:avLst/>
          </a:prstGeom>
        </p:spPr>
      </p:pic>
      <p:sp>
        <p:nvSpPr>
          <p:cNvPr id="4" name="Slide Number Placeholder 3">
            <a:extLst>
              <a:ext uri="{FF2B5EF4-FFF2-40B4-BE49-F238E27FC236}">
                <a16:creationId xmlns:a16="http://schemas.microsoft.com/office/drawing/2014/main" id="{63A1BEE7-D226-D54B-FBD5-91151A851832}"/>
              </a:ext>
            </a:extLst>
          </p:cNvPr>
          <p:cNvSpPr>
            <a:spLocks noGrp="1"/>
          </p:cNvSpPr>
          <p:nvPr>
            <p:ph type="sldNum" sz="quarter" idx="12"/>
          </p:nvPr>
        </p:nvSpPr>
        <p:spPr/>
        <p:txBody>
          <a:bodyPr/>
          <a:lstStyle/>
          <a:p>
            <a:fld id="{0966C622-0A8C-4F86-9457-BBDB38D3C123}" type="slidenum">
              <a:rPr lang="en-US" smtClean="0"/>
              <a:t>16</a:t>
            </a:fld>
            <a:endParaRPr lang="en-US"/>
          </a:p>
        </p:txBody>
      </p:sp>
      <p:sp>
        <p:nvSpPr>
          <p:cNvPr id="11" name="TextBox 10">
            <a:extLst>
              <a:ext uri="{FF2B5EF4-FFF2-40B4-BE49-F238E27FC236}">
                <a16:creationId xmlns:a16="http://schemas.microsoft.com/office/drawing/2014/main" id="{26145C53-E0D2-49DD-9659-911A603E2C26}"/>
              </a:ext>
            </a:extLst>
          </p:cNvPr>
          <p:cNvSpPr txBox="1"/>
          <p:nvPr/>
        </p:nvSpPr>
        <p:spPr>
          <a:xfrm>
            <a:off x="215157" y="102344"/>
            <a:ext cx="8729061" cy="954107"/>
          </a:xfrm>
          <a:prstGeom prst="rect">
            <a:avLst/>
          </a:prstGeom>
          <a:noFill/>
        </p:spPr>
        <p:txBody>
          <a:bodyPr wrap="square" rtlCol="0">
            <a:spAutoFit/>
          </a:bodyPr>
          <a:lstStyle/>
          <a:p>
            <a:pPr algn="ctr"/>
            <a:r>
              <a:rPr lang="en-US" sz="2800" b="1" dirty="0"/>
              <a:t>Calculation of Secondary Terminal PFASs </a:t>
            </a:r>
            <a:r>
              <a:rPr lang="en-US" sz="2400" b="1" dirty="0"/>
              <a:t>(precursors)</a:t>
            </a:r>
          </a:p>
          <a:p>
            <a:pPr algn="ctr"/>
            <a:r>
              <a:rPr lang="en-US" sz="2800" b="1" dirty="0">
                <a:cs typeface="Times New Roman" panose="02020603050405020304" pitchFamily="18" charset="0"/>
              </a:rPr>
              <a:t>- Example WWTP Biosolids -</a:t>
            </a:r>
          </a:p>
        </p:txBody>
      </p:sp>
      <p:sp>
        <p:nvSpPr>
          <p:cNvPr id="16" name="TextBox 15">
            <a:extLst>
              <a:ext uri="{FF2B5EF4-FFF2-40B4-BE49-F238E27FC236}">
                <a16:creationId xmlns:a16="http://schemas.microsoft.com/office/drawing/2014/main" id="{D104A418-6C09-4A05-BEE1-63BE51A37079}"/>
              </a:ext>
            </a:extLst>
          </p:cNvPr>
          <p:cNvSpPr txBox="1"/>
          <p:nvPr/>
        </p:nvSpPr>
        <p:spPr>
          <a:xfrm>
            <a:off x="372382" y="6495365"/>
            <a:ext cx="8229795" cy="369332"/>
          </a:xfrm>
          <a:prstGeom prst="rect">
            <a:avLst/>
          </a:prstGeom>
          <a:noFill/>
        </p:spPr>
        <p:txBody>
          <a:bodyPr wrap="square" rtlCol="0">
            <a:spAutoFit/>
          </a:bodyPr>
          <a:lstStyle/>
          <a:p>
            <a:r>
              <a:rPr lang="en-US" b="1" dirty="0"/>
              <a:t>Concentration of Secondary PFAS </a:t>
            </a:r>
            <a:r>
              <a:rPr lang="en-US" b="1" i="1" dirty="0"/>
              <a:t>= Post-Tops minus Primary Terminal PFAS data</a:t>
            </a:r>
          </a:p>
        </p:txBody>
      </p:sp>
      <p:sp>
        <p:nvSpPr>
          <p:cNvPr id="12" name="Rectangle 11">
            <a:extLst>
              <a:ext uri="{FF2B5EF4-FFF2-40B4-BE49-F238E27FC236}">
                <a16:creationId xmlns:a16="http://schemas.microsoft.com/office/drawing/2014/main" id="{D0294074-C3B0-441A-A580-50D5F7B8E368}"/>
              </a:ext>
            </a:extLst>
          </p:cNvPr>
          <p:cNvSpPr/>
          <p:nvPr/>
        </p:nvSpPr>
        <p:spPr>
          <a:xfrm>
            <a:off x="5036625" y="1869055"/>
            <a:ext cx="1467915" cy="43228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1AE90CB-769A-1E36-C134-BC66EF07FE64}"/>
              </a:ext>
            </a:extLst>
          </p:cNvPr>
          <p:cNvSpPr/>
          <p:nvPr/>
        </p:nvSpPr>
        <p:spPr>
          <a:xfrm>
            <a:off x="899759" y="2740711"/>
            <a:ext cx="7038119" cy="8799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1C89EEA4-6BAA-9F66-A96F-701B5215E796}"/>
              </a:ext>
            </a:extLst>
          </p:cNvPr>
          <p:cNvGrpSpPr/>
          <p:nvPr/>
        </p:nvGrpSpPr>
        <p:grpSpPr>
          <a:xfrm>
            <a:off x="1105786" y="6081823"/>
            <a:ext cx="4450620" cy="515152"/>
            <a:chOff x="1105786" y="6081823"/>
            <a:chExt cx="4450620" cy="515152"/>
          </a:xfrm>
        </p:grpSpPr>
        <p:sp>
          <p:nvSpPr>
            <p:cNvPr id="3" name="TextBox 2">
              <a:extLst>
                <a:ext uri="{FF2B5EF4-FFF2-40B4-BE49-F238E27FC236}">
                  <a16:creationId xmlns:a16="http://schemas.microsoft.com/office/drawing/2014/main" id="{07E3E40C-7EB9-1356-6ED7-4F00B72D360C}"/>
                </a:ext>
              </a:extLst>
            </p:cNvPr>
            <p:cNvSpPr txBox="1"/>
            <p:nvPr/>
          </p:nvSpPr>
          <p:spPr>
            <a:xfrm>
              <a:off x="1105786" y="6227643"/>
              <a:ext cx="4072928" cy="369332"/>
            </a:xfrm>
            <a:prstGeom prst="rect">
              <a:avLst/>
            </a:prstGeom>
            <a:noFill/>
          </p:spPr>
          <p:txBody>
            <a:bodyPr wrap="square" rtlCol="0">
              <a:spAutoFit/>
            </a:bodyPr>
            <a:lstStyle/>
            <a:p>
              <a:r>
                <a:rPr lang="en-US" b="1" dirty="0">
                  <a:solidFill>
                    <a:srgbClr val="FF0000"/>
                  </a:solidFill>
                </a:rPr>
                <a:t>Pre-TOPs missed 90% of PFASs in sample</a:t>
              </a:r>
            </a:p>
          </p:txBody>
        </p:sp>
        <p:cxnSp>
          <p:nvCxnSpPr>
            <p:cNvPr id="8" name="Straight Arrow Connector 7">
              <a:extLst>
                <a:ext uri="{FF2B5EF4-FFF2-40B4-BE49-F238E27FC236}">
                  <a16:creationId xmlns:a16="http://schemas.microsoft.com/office/drawing/2014/main" id="{FBC144E7-DC36-9BF9-38ED-D44E658F2163}"/>
                </a:ext>
              </a:extLst>
            </p:cNvPr>
            <p:cNvCxnSpPr>
              <a:cxnSpLocks/>
            </p:cNvCxnSpPr>
            <p:nvPr/>
          </p:nvCxnSpPr>
          <p:spPr>
            <a:xfrm flipV="1">
              <a:off x="5064302" y="6081823"/>
              <a:ext cx="492104" cy="2052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717932CD-A047-4016-7B9C-EFF54CFB99CB}"/>
                </a:ext>
              </a:extLst>
            </p:cNvPr>
            <p:cNvCxnSpPr>
              <a:cxnSpLocks/>
            </p:cNvCxnSpPr>
            <p:nvPr/>
          </p:nvCxnSpPr>
          <p:spPr>
            <a:xfrm flipH="1" flipV="1">
              <a:off x="4471405" y="6081823"/>
              <a:ext cx="549346" cy="2052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9005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CE806-6634-D512-D798-6860EE7CC7A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7C20474-A1E3-B102-0F60-5FE4776550E9}"/>
              </a:ext>
            </a:extLst>
          </p:cNvPr>
          <p:cNvPicPr>
            <a:picLocks noChangeAspect="1"/>
          </p:cNvPicPr>
          <p:nvPr/>
        </p:nvPicPr>
        <p:blipFill>
          <a:blip r:embed="rId2"/>
          <a:stretch>
            <a:fillRect/>
          </a:stretch>
        </p:blipFill>
        <p:spPr>
          <a:xfrm>
            <a:off x="1615132" y="1051557"/>
            <a:ext cx="5913428" cy="5321145"/>
          </a:xfrm>
          <a:prstGeom prst="rect">
            <a:avLst/>
          </a:prstGeom>
        </p:spPr>
      </p:pic>
      <p:sp>
        <p:nvSpPr>
          <p:cNvPr id="4" name="Slide Number Placeholder 3">
            <a:extLst>
              <a:ext uri="{FF2B5EF4-FFF2-40B4-BE49-F238E27FC236}">
                <a16:creationId xmlns:a16="http://schemas.microsoft.com/office/drawing/2014/main" id="{446D45B2-95C8-0296-ACA0-F1DE4C18F036}"/>
              </a:ext>
            </a:extLst>
          </p:cNvPr>
          <p:cNvSpPr>
            <a:spLocks noGrp="1"/>
          </p:cNvSpPr>
          <p:nvPr>
            <p:ph type="sldNum" sz="quarter" idx="12"/>
          </p:nvPr>
        </p:nvSpPr>
        <p:spPr/>
        <p:txBody>
          <a:bodyPr/>
          <a:lstStyle/>
          <a:p>
            <a:fld id="{0966C622-0A8C-4F86-9457-BBDB38D3C123}" type="slidenum">
              <a:rPr lang="en-US" smtClean="0"/>
              <a:t>17</a:t>
            </a:fld>
            <a:endParaRPr lang="en-US"/>
          </a:p>
        </p:txBody>
      </p:sp>
      <p:sp>
        <p:nvSpPr>
          <p:cNvPr id="3" name="TextBox 2">
            <a:extLst>
              <a:ext uri="{FF2B5EF4-FFF2-40B4-BE49-F238E27FC236}">
                <a16:creationId xmlns:a16="http://schemas.microsoft.com/office/drawing/2014/main" id="{1EC663C6-340B-73EC-4DE8-4AB0224BF8B1}"/>
              </a:ext>
            </a:extLst>
          </p:cNvPr>
          <p:cNvSpPr txBox="1"/>
          <p:nvPr/>
        </p:nvSpPr>
        <p:spPr>
          <a:xfrm>
            <a:off x="600228" y="6411223"/>
            <a:ext cx="8229795" cy="369332"/>
          </a:xfrm>
          <a:prstGeom prst="rect">
            <a:avLst/>
          </a:prstGeom>
          <a:noFill/>
        </p:spPr>
        <p:txBody>
          <a:bodyPr wrap="square" rtlCol="0">
            <a:spAutoFit/>
          </a:bodyPr>
          <a:lstStyle/>
          <a:p>
            <a:pPr algn="ctr"/>
            <a:r>
              <a:rPr lang="en-US" b="1" dirty="0"/>
              <a:t>Primary PFASs + Secondary PFAS HI = 1.5</a:t>
            </a:r>
          </a:p>
        </p:txBody>
      </p:sp>
      <p:sp>
        <p:nvSpPr>
          <p:cNvPr id="6" name="Oval 5">
            <a:extLst>
              <a:ext uri="{FF2B5EF4-FFF2-40B4-BE49-F238E27FC236}">
                <a16:creationId xmlns:a16="http://schemas.microsoft.com/office/drawing/2014/main" id="{9D5BA75A-264A-4F4E-D1E8-453872FAA833}"/>
              </a:ext>
            </a:extLst>
          </p:cNvPr>
          <p:cNvSpPr/>
          <p:nvPr/>
        </p:nvSpPr>
        <p:spPr>
          <a:xfrm>
            <a:off x="6264507" y="6058602"/>
            <a:ext cx="909783" cy="3573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B00568D-EC79-6EC8-3C93-0D8550432508}"/>
              </a:ext>
            </a:extLst>
          </p:cNvPr>
          <p:cNvSpPr/>
          <p:nvPr/>
        </p:nvSpPr>
        <p:spPr>
          <a:xfrm>
            <a:off x="4243344" y="998422"/>
            <a:ext cx="1604563" cy="9541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279D64-D57D-816A-599D-3BA92F829D32}"/>
              </a:ext>
            </a:extLst>
          </p:cNvPr>
          <p:cNvSpPr/>
          <p:nvPr/>
        </p:nvSpPr>
        <p:spPr>
          <a:xfrm>
            <a:off x="2807003" y="1874955"/>
            <a:ext cx="1413481" cy="44813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AC32184-3CD3-D740-2B55-FFACD528AD9C}"/>
              </a:ext>
            </a:extLst>
          </p:cNvPr>
          <p:cNvSpPr txBox="1"/>
          <p:nvPr/>
        </p:nvSpPr>
        <p:spPr>
          <a:xfrm>
            <a:off x="215157" y="102344"/>
            <a:ext cx="8729061" cy="954107"/>
          </a:xfrm>
          <a:prstGeom prst="rect">
            <a:avLst/>
          </a:prstGeom>
          <a:noFill/>
        </p:spPr>
        <p:txBody>
          <a:bodyPr wrap="square" rtlCol="0">
            <a:spAutoFit/>
          </a:bodyPr>
          <a:lstStyle/>
          <a:p>
            <a:pPr algn="ctr"/>
            <a:r>
              <a:rPr lang="en-US" sz="2800" b="1" dirty="0"/>
              <a:t>Secondary Terminal PFASs Noncancer Risk </a:t>
            </a:r>
            <a:r>
              <a:rPr lang="en-US" sz="2400" b="1" dirty="0"/>
              <a:t>(precursors)</a:t>
            </a:r>
          </a:p>
          <a:p>
            <a:pPr algn="ctr"/>
            <a:r>
              <a:rPr lang="en-US" sz="2800" b="1" dirty="0">
                <a:cs typeface="Times New Roman" panose="02020603050405020304" pitchFamily="18" charset="0"/>
              </a:rPr>
              <a:t>- Example WWTP Biosolids -</a:t>
            </a:r>
          </a:p>
        </p:txBody>
      </p:sp>
    </p:spTree>
    <p:extLst>
      <p:ext uri="{BB962C8B-B14F-4D97-AF65-F5344CB8AC3E}">
        <p14:creationId xmlns:p14="http://schemas.microsoft.com/office/powerpoint/2010/main" val="666044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935504-385C-362E-4BA7-77B7781DD8D1}"/>
              </a:ext>
            </a:extLst>
          </p:cNvPr>
          <p:cNvSpPr>
            <a:spLocks noGrp="1"/>
          </p:cNvSpPr>
          <p:nvPr>
            <p:ph type="sldNum" sz="quarter" idx="12"/>
          </p:nvPr>
        </p:nvSpPr>
        <p:spPr>
          <a:xfrm>
            <a:off x="6951436" y="6390531"/>
            <a:ext cx="2057400" cy="365125"/>
          </a:xfrm>
        </p:spPr>
        <p:txBody>
          <a:bodyPr/>
          <a:lstStyle/>
          <a:p>
            <a:fld id="{0966C622-0A8C-4F86-9457-BBDB38D3C123}" type="slidenum">
              <a:rPr lang="en-US" smtClean="0"/>
              <a:t>18</a:t>
            </a:fld>
            <a:endParaRPr lang="en-US" dirty="0"/>
          </a:p>
        </p:txBody>
      </p:sp>
      <p:sp>
        <p:nvSpPr>
          <p:cNvPr id="8" name="TextBox 7">
            <a:extLst>
              <a:ext uri="{FF2B5EF4-FFF2-40B4-BE49-F238E27FC236}">
                <a16:creationId xmlns:a16="http://schemas.microsoft.com/office/drawing/2014/main" id="{5D715365-54C4-0D53-85E2-8D52E33A0851}"/>
              </a:ext>
            </a:extLst>
          </p:cNvPr>
          <p:cNvSpPr txBox="1"/>
          <p:nvPr/>
        </p:nvSpPr>
        <p:spPr>
          <a:xfrm>
            <a:off x="215157" y="102344"/>
            <a:ext cx="8729061" cy="954107"/>
          </a:xfrm>
          <a:prstGeom prst="rect">
            <a:avLst/>
          </a:prstGeom>
          <a:noFill/>
        </p:spPr>
        <p:txBody>
          <a:bodyPr wrap="square" rtlCol="0">
            <a:spAutoFit/>
          </a:bodyPr>
          <a:lstStyle/>
          <a:p>
            <a:pPr algn="ctr"/>
            <a:r>
              <a:rPr lang="en-US" sz="2800" b="1" dirty="0"/>
              <a:t>Excess Fluorine PFAS Noncancer Risk</a:t>
            </a:r>
          </a:p>
          <a:p>
            <a:pPr algn="ctr"/>
            <a:r>
              <a:rPr lang="en-US" sz="2800" b="1" dirty="0">
                <a:cs typeface="Times New Roman" panose="02020603050405020304" pitchFamily="18" charset="0"/>
              </a:rPr>
              <a:t>- Example WWTP Biosolids -</a:t>
            </a:r>
          </a:p>
        </p:txBody>
      </p:sp>
      <p:grpSp>
        <p:nvGrpSpPr>
          <p:cNvPr id="20" name="Group 19">
            <a:extLst>
              <a:ext uri="{FF2B5EF4-FFF2-40B4-BE49-F238E27FC236}">
                <a16:creationId xmlns:a16="http://schemas.microsoft.com/office/drawing/2014/main" id="{9F35F635-1193-5EE4-7D0B-3903F83C04B0}"/>
              </a:ext>
            </a:extLst>
          </p:cNvPr>
          <p:cNvGrpSpPr/>
          <p:nvPr/>
        </p:nvGrpSpPr>
        <p:grpSpPr>
          <a:xfrm>
            <a:off x="232371" y="1668188"/>
            <a:ext cx="3257538" cy="1549483"/>
            <a:chOff x="217182" y="1736768"/>
            <a:chExt cx="3257538" cy="1549483"/>
          </a:xfrm>
        </p:grpSpPr>
        <p:sp>
          <p:nvSpPr>
            <p:cNvPr id="3" name="TextBox 2">
              <a:extLst>
                <a:ext uri="{FF2B5EF4-FFF2-40B4-BE49-F238E27FC236}">
                  <a16:creationId xmlns:a16="http://schemas.microsoft.com/office/drawing/2014/main" id="{461DF68E-978B-D671-6787-125FFC74677A}"/>
                </a:ext>
              </a:extLst>
            </p:cNvPr>
            <p:cNvSpPr txBox="1"/>
            <p:nvPr/>
          </p:nvSpPr>
          <p:spPr>
            <a:xfrm>
              <a:off x="217182" y="1761705"/>
              <a:ext cx="3257538" cy="1508105"/>
            </a:xfrm>
            <a:prstGeom prst="rect">
              <a:avLst/>
            </a:prstGeom>
            <a:noFill/>
          </p:spPr>
          <p:txBody>
            <a:bodyPr wrap="square" rtlCol="0">
              <a:spAutoFit/>
            </a:bodyPr>
            <a:lstStyle/>
            <a:p>
              <a:pPr>
                <a:spcAft>
                  <a:spcPts val="600"/>
                </a:spcAft>
              </a:pPr>
              <a:r>
                <a:rPr lang="en-US" b="1" u="sng" dirty="0">
                  <a:latin typeface="Calibri" panose="020F0502020204030204" pitchFamily="34" charset="0"/>
                  <a:cs typeface="Calibri" panose="020F0502020204030204" pitchFamily="34" charset="0"/>
                </a:rPr>
                <a:t>Excess Fluorine PFASs:</a:t>
              </a:r>
              <a:endParaRPr lang="en-US" b="1" u="sng" dirty="0"/>
            </a:p>
            <a:p>
              <a:pPr>
                <a:spcAft>
                  <a:spcPts val="600"/>
                </a:spcAft>
              </a:pPr>
              <a:r>
                <a:rPr lang="en-US" b="1" dirty="0"/>
                <a:t>1. </a:t>
              </a:r>
              <a:r>
                <a:rPr lang="en-US" b="1" dirty="0" err="1"/>
                <a:t>PRPrA</a:t>
              </a:r>
              <a:r>
                <a:rPr lang="en-US" b="1" baseline="30000" dirty="0" err="1"/>
                <a:t>-</a:t>
              </a:r>
              <a:r>
                <a:rPr lang="en-US" b="1" baseline="-25000" dirty="0" err="1"/>
                <a:t>equiv</a:t>
              </a:r>
              <a:r>
                <a:rPr lang="en-US" b="1" dirty="0"/>
                <a:t> = </a:t>
              </a:r>
              <a:r>
                <a:rPr lang="en-US" b="1" dirty="0">
                  <a:latin typeface="Calibri" panose="020F0502020204030204" pitchFamily="34" charset="0"/>
                  <a:cs typeface="Calibri" panose="020F0502020204030204" pitchFamily="34" charset="0"/>
                </a:rPr>
                <a:t>577 µg/Kg </a:t>
              </a:r>
              <a:r>
                <a:rPr lang="en-US" b="1" dirty="0"/>
                <a:t>x 1.73</a:t>
              </a:r>
            </a:p>
            <a:p>
              <a:pPr>
                <a:spcAft>
                  <a:spcPts val="1200"/>
                </a:spcAft>
              </a:pPr>
              <a:r>
                <a:rPr lang="en-US" b="1" dirty="0"/>
                <a:t>2. </a:t>
              </a:r>
              <a:r>
                <a:rPr lang="en-US" b="1" dirty="0" err="1"/>
                <a:t>PRPrA</a:t>
              </a:r>
              <a:r>
                <a:rPr lang="en-US" b="1" baseline="30000" dirty="0" err="1"/>
                <a:t>-</a:t>
              </a:r>
              <a:r>
                <a:rPr lang="en-US" b="1" baseline="-25000" dirty="0" err="1"/>
                <a:t>equiv</a:t>
              </a:r>
              <a:r>
                <a:rPr lang="en-US" b="1" dirty="0"/>
                <a:t> =</a:t>
              </a:r>
              <a:r>
                <a:rPr lang="en-US" b="1" dirty="0">
                  <a:latin typeface="Calibri" panose="020F0502020204030204" pitchFamily="34" charset="0"/>
                  <a:cs typeface="Calibri" panose="020F0502020204030204" pitchFamily="34" charset="0"/>
                </a:rPr>
                <a:t> 998 µg/Kg</a:t>
              </a:r>
            </a:p>
            <a:p>
              <a:pPr>
                <a:spcAft>
                  <a:spcPts val="1200"/>
                </a:spcAft>
              </a:pPr>
              <a:r>
                <a:rPr lang="en-US" b="1" dirty="0"/>
                <a:t>3. </a:t>
              </a:r>
              <a:r>
                <a:rPr lang="en-US" b="1" dirty="0">
                  <a:solidFill>
                    <a:srgbClr val="FF0000"/>
                  </a:solidFill>
                </a:rPr>
                <a:t>EF PFASs =</a:t>
              </a:r>
              <a:r>
                <a:rPr lang="en-US" b="1" dirty="0">
                  <a:solidFill>
                    <a:srgbClr val="FF0000"/>
                  </a:solidFill>
                  <a:latin typeface="Calibri" panose="020F0502020204030204" pitchFamily="34" charset="0"/>
                  <a:cs typeface="Calibri" panose="020F0502020204030204" pitchFamily="34" charset="0"/>
                </a:rPr>
                <a:t> 998 µg/Kg</a:t>
              </a:r>
              <a:endParaRPr lang="en-US" b="1" dirty="0">
                <a:solidFill>
                  <a:srgbClr val="FF0000"/>
                </a:solidFill>
              </a:endParaRPr>
            </a:p>
          </p:txBody>
        </p:sp>
        <p:sp>
          <p:nvSpPr>
            <p:cNvPr id="17" name="Rectangle 16">
              <a:extLst>
                <a:ext uri="{FF2B5EF4-FFF2-40B4-BE49-F238E27FC236}">
                  <a16:creationId xmlns:a16="http://schemas.microsoft.com/office/drawing/2014/main" id="{E291C1F5-91BE-D72B-9D12-5D9B2F35E519}"/>
                </a:ext>
              </a:extLst>
            </p:cNvPr>
            <p:cNvSpPr/>
            <p:nvPr/>
          </p:nvSpPr>
          <p:spPr>
            <a:xfrm>
              <a:off x="217182" y="1736768"/>
              <a:ext cx="3177138" cy="1549483"/>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127F5541-767A-D3D8-CEA4-4DBF11D34837}"/>
              </a:ext>
            </a:extLst>
          </p:cNvPr>
          <p:cNvGrpSpPr/>
          <p:nvPr/>
        </p:nvGrpSpPr>
        <p:grpSpPr>
          <a:xfrm>
            <a:off x="230697" y="3542708"/>
            <a:ext cx="3178811" cy="1882732"/>
            <a:chOff x="155274" y="3931328"/>
            <a:chExt cx="3178811" cy="1882732"/>
          </a:xfrm>
        </p:grpSpPr>
        <p:sp>
          <p:nvSpPr>
            <p:cNvPr id="12" name="TextBox 11">
              <a:extLst>
                <a:ext uri="{FF2B5EF4-FFF2-40B4-BE49-F238E27FC236}">
                  <a16:creationId xmlns:a16="http://schemas.microsoft.com/office/drawing/2014/main" id="{C593986C-DB89-9E7C-9000-4C71E08FCC05}"/>
                </a:ext>
              </a:extLst>
            </p:cNvPr>
            <p:cNvSpPr txBox="1"/>
            <p:nvPr/>
          </p:nvSpPr>
          <p:spPr>
            <a:xfrm>
              <a:off x="706929" y="4037115"/>
              <a:ext cx="2527459" cy="646332"/>
            </a:xfrm>
            <a:prstGeom prst="rect">
              <a:avLst/>
            </a:prstGeom>
            <a:noFill/>
            <a:ln>
              <a:noFill/>
            </a:ln>
          </p:spPr>
          <p:txBody>
            <a:bodyPr wrap="square" rtlCol="0">
              <a:spAutoFit/>
            </a:bodyPr>
            <a:lstStyle/>
            <a:p>
              <a:pPr marL="4763" algn="ctr"/>
              <a:r>
                <a:rPr lang="en-US" b="1" u="sng" dirty="0">
                  <a:solidFill>
                    <a:srgbClr val="FF0000"/>
                  </a:solidFill>
                </a:rPr>
                <a:t>Excess Fluorine PFASs</a:t>
              </a:r>
            </a:p>
            <a:p>
              <a:pPr marL="4763" algn="ctr"/>
              <a:r>
                <a:rPr lang="en-US" b="1" dirty="0" err="1"/>
                <a:t>PFPrA</a:t>
              </a:r>
              <a:r>
                <a:rPr lang="en-US" b="1" baseline="30000" dirty="0"/>
                <a:t>-</a:t>
              </a:r>
              <a:r>
                <a:rPr lang="en-US" b="1" dirty="0"/>
                <a:t> Soil Action Level</a:t>
              </a:r>
            </a:p>
          </p:txBody>
        </p:sp>
        <p:sp>
          <p:nvSpPr>
            <p:cNvPr id="13" name="TextBox 12">
              <a:extLst>
                <a:ext uri="{FF2B5EF4-FFF2-40B4-BE49-F238E27FC236}">
                  <a16:creationId xmlns:a16="http://schemas.microsoft.com/office/drawing/2014/main" id="{9F701059-4D9C-A917-D399-9D935340473A}"/>
                </a:ext>
              </a:extLst>
            </p:cNvPr>
            <p:cNvSpPr txBox="1"/>
            <p:nvPr/>
          </p:nvSpPr>
          <p:spPr>
            <a:xfrm>
              <a:off x="177059" y="4116051"/>
              <a:ext cx="667030" cy="369333"/>
            </a:xfrm>
            <a:prstGeom prst="rect">
              <a:avLst/>
            </a:prstGeom>
            <a:noFill/>
            <a:ln>
              <a:noFill/>
            </a:ln>
          </p:spPr>
          <p:txBody>
            <a:bodyPr wrap="square" rtlCol="0">
              <a:spAutoFit/>
            </a:bodyPr>
            <a:lstStyle/>
            <a:p>
              <a:pPr marL="4763" algn="r"/>
              <a:r>
                <a:rPr lang="en-US" b="1" dirty="0"/>
                <a:t>HQ =</a:t>
              </a:r>
              <a:endParaRPr lang="en-US" b="1" baseline="30000" dirty="0"/>
            </a:p>
          </p:txBody>
        </p:sp>
        <p:sp>
          <p:nvSpPr>
            <p:cNvPr id="14" name="TextBox 13">
              <a:extLst>
                <a:ext uri="{FF2B5EF4-FFF2-40B4-BE49-F238E27FC236}">
                  <a16:creationId xmlns:a16="http://schemas.microsoft.com/office/drawing/2014/main" id="{3DC1806A-D7EE-55E5-4355-14AE39E76E59}"/>
                </a:ext>
              </a:extLst>
            </p:cNvPr>
            <p:cNvSpPr txBox="1"/>
            <p:nvPr/>
          </p:nvSpPr>
          <p:spPr>
            <a:xfrm>
              <a:off x="863282" y="4684934"/>
              <a:ext cx="1455129" cy="646331"/>
            </a:xfrm>
            <a:prstGeom prst="rect">
              <a:avLst/>
            </a:prstGeom>
            <a:noFill/>
            <a:ln>
              <a:noFill/>
            </a:ln>
          </p:spPr>
          <p:txBody>
            <a:bodyPr wrap="square" rtlCol="0">
              <a:spAutoFit/>
            </a:bodyPr>
            <a:lstStyle/>
            <a:p>
              <a:pPr marL="4763" algn="ctr"/>
              <a:r>
                <a:rPr lang="en-US" b="1" u="sng" dirty="0">
                  <a:solidFill>
                    <a:srgbClr val="FF0000"/>
                  </a:solidFill>
                </a:rPr>
                <a:t>1,015 </a:t>
              </a:r>
              <a:r>
                <a:rPr lang="en-US" b="1" u="sng" dirty="0">
                  <a:solidFill>
                    <a:srgbClr val="FF0000"/>
                  </a:solidFill>
                  <a:latin typeface="Calibri" panose="020F0502020204030204" pitchFamily="34" charset="0"/>
                  <a:cs typeface="Calibri" panose="020F0502020204030204" pitchFamily="34" charset="0"/>
                </a:rPr>
                <a:t>µg/Kg</a:t>
              </a:r>
              <a:endParaRPr lang="en-US" b="1" u="sng" dirty="0">
                <a:solidFill>
                  <a:srgbClr val="FF0000"/>
                </a:solidFill>
              </a:endParaRPr>
            </a:p>
            <a:p>
              <a:pPr marL="4763" algn="ctr"/>
              <a:r>
                <a:rPr lang="en-US" b="1" dirty="0">
                  <a:latin typeface="Calibri" panose="020F0502020204030204" pitchFamily="34" charset="0"/>
                  <a:cs typeface="Calibri" panose="020F0502020204030204" pitchFamily="34" charset="0"/>
                </a:rPr>
                <a:t>5,100 µg/Kg</a:t>
              </a:r>
              <a:endParaRPr lang="en-US" b="1" dirty="0"/>
            </a:p>
          </p:txBody>
        </p:sp>
        <p:sp>
          <p:nvSpPr>
            <p:cNvPr id="21" name="TextBox 20">
              <a:extLst>
                <a:ext uri="{FF2B5EF4-FFF2-40B4-BE49-F238E27FC236}">
                  <a16:creationId xmlns:a16="http://schemas.microsoft.com/office/drawing/2014/main" id="{C76BADA6-E877-0C1B-3ECA-9CCAFC9E84CB}"/>
                </a:ext>
              </a:extLst>
            </p:cNvPr>
            <p:cNvSpPr txBox="1"/>
            <p:nvPr/>
          </p:nvSpPr>
          <p:spPr>
            <a:xfrm>
              <a:off x="177059" y="4786611"/>
              <a:ext cx="667030" cy="369333"/>
            </a:xfrm>
            <a:prstGeom prst="rect">
              <a:avLst/>
            </a:prstGeom>
            <a:noFill/>
            <a:ln>
              <a:noFill/>
            </a:ln>
          </p:spPr>
          <p:txBody>
            <a:bodyPr wrap="square" rtlCol="0">
              <a:spAutoFit/>
            </a:bodyPr>
            <a:lstStyle/>
            <a:p>
              <a:pPr marL="4763" algn="r"/>
              <a:r>
                <a:rPr lang="en-US" b="1" dirty="0"/>
                <a:t>HQ =</a:t>
              </a:r>
              <a:endParaRPr lang="en-US" b="1" baseline="30000" dirty="0"/>
            </a:p>
          </p:txBody>
        </p:sp>
        <p:sp>
          <p:nvSpPr>
            <p:cNvPr id="23" name="Rectangle 22">
              <a:extLst>
                <a:ext uri="{FF2B5EF4-FFF2-40B4-BE49-F238E27FC236}">
                  <a16:creationId xmlns:a16="http://schemas.microsoft.com/office/drawing/2014/main" id="{EBD85AB8-1F09-8C5B-C089-45C62E5E1862}"/>
                </a:ext>
              </a:extLst>
            </p:cNvPr>
            <p:cNvSpPr/>
            <p:nvPr/>
          </p:nvSpPr>
          <p:spPr>
            <a:xfrm>
              <a:off x="156948" y="3931328"/>
              <a:ext cx="3177137" cy="1882732"/>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1BAD088-705D-DB90-3FDD-7D377FE44612}"/>
                </a:ext>
              </a:extLst>
            </p:cNvPr>
            <p:cNvSpPr txBox="1"/>
            <p:nvPr/>
          </p:nvSpPr>
          <p:spPr>
            <a:xfrm>
              <a:off x="155274" y="5334898"/>
              <a:ext cx="1987962" cy="369332"/>
            </a:xfrm>
            <a:prstGeom prst="rect">
              <a:avLst/>
            </a:prstGeom>
            <a:noFill/>
            <a:ln>
              <a:noFill/>
            </a:ln>
          </p:spPr>
          <p:txBody>
            <a:bodyPr wrap="square" rtlCol="0">
              <a:spAutoFit/>
            </a:bodyPr>
            <a:lstStyle/>
            <a:p>
              <a:pPr marL="4763" algn="r"/>
              <a:r>
                <a:rPr lang="en-US" b="1" dirty="0"/>
                <a:t>EF PFASs HQ = 0.2</a:t>
              </a:r>
            </a:p>
          </p:txBody>
        </p:sp>
      </p:grpSp>
      <p:pic>
        <p:nvPicPr>
          <p:cNvPr id="2" name="Picture 1">
            <a:extLst>
              <a:ext uri="{FF2B5EF4-FFF2-40B4-BE49-F238E27FC236}">
                <a16:creationId xmlns:a16="http://schemas.microsoft.com/office/drawing/2014/main" id="{0937A0ED-9ECA-B3A4-FDFE-05FDDAA20EE8}"/>
              </a:ext>
            </a:extLst>
          </p:cNvPr>
          <p:cNvPicPr>
            <a:picLocks noChangeAspect="1"/>
          </p:cNvPicPr>
          <p:nvPr/>
        </p:nvPicPr>
        <p:blipFill>
          <a:blip r:embed="rId2"/>
          <a:stretch>
            <a:fillRect/>
          </a:stretch>
        </p:blipFill>
        <p:spPr>
          <a:xfrm>
            <a:off x="3631272" y="1259275"/>
            <a:ext cx="5312946" cy="4936312"/>
          </a:xfrm>
          <a:prstGeom prst="rect">
            <a:avLst/>
          </a:prstGeom>
        </p:spPr>
      </p:pic>
    </p:spTree>
    <p:extLst>
      <p:ext uri="{BB962C8B-B14F-4D97-AF65-F5344CB8AC3E}">
        <p14:creationId xmlns:p14="http://schemas.microsoft.com/office/powerpoint/2010/main" val="2287911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636059-1974-49E9-F86F-79FBD19FC85C}"/>
              </a:ext>
            </a:extLst>
          </p:cNvPr>
          <p:cNvSpPr>
            <a:spLocks noGrp="1"/>
          </p:cNvSpPr>
          <p:nvPr>
            <p:ph type="sldNum" sz="quarter" idx="12"/>
          </p:nvPr>
        </p:nvSpPr>
        <p:spPr/>
        <p:txBody>
          <a:bodyPr/>
          <a:lstStyle/>
          <a:p>
            <a:fld id="{0966C622-0A8C-4F86-9457-BBDB38D3C123}" type="slidenum">
              <a:rPr lang="en-US" smtClean="0"/>
              <a:t>19</a:t>
            </a:fld>
            <a:endParaRPr lang="en-US"/>
          </a:p>
        </p:txBody>
      </p:sp>
      <p:sp>
        <p:nvSpPr>
          <p:cNvPr id="39" name="Rectangle 2">
            <a:extLst>
              <a:ext uri="{FF2B5EF4-FFF2-40B4-BE49-F238E27FC236}">
                <a16:creationId xmlns:a16="http://schemas.microsoft.com/office/drawing/2014/main" id="{C7F7B6F0-4438-695A-A562-94B66661E317}"/>
              </a:ext>
            </a:extLst>
          </p:cNvPr>
          <p:cNvSpPr txBox="1">
            <a:spLocks noChangeArrowheads="1"/>
          </p:cNvSpPr>
          <p:nvPr/>
        </p:nvSpPr>
        <p:spPr>
          <a:xfrm>
            <a:off x="79515" y="79850"/>
            <a:ext cx="8984975" cy="712513"/>
          </a:xfrm>
          <a:prstGeom prst="rect">
            <a:avLst/>
          </a:prstGeom>
          <a:ln/>
        </p:spPr>
        <p:txBody>
          <a:bodyPr vert="horz" lIns="91440" tIns="45720" rIns="91440" bIns="45720" rtlCol="0" anchor="ctr">
            <a:noAutofit/>
          </a:bodyPr>
          <a:lstStyle/>
          <a:p>
            <a:pPr algn="ctr"/>
            <a:r>
              <a:rPr lang="en-US" sz="2800" b="1" dirty="0"/>
              <a:t>Total PFAS Risk</a:t>
            </a:r>
          </a:p>
          <a:p>
            <a:pPr algn="ctr"/>
            <a:r>
              <a:rPr lang="en-US" sz="2800" b="1" dirty="0">
                <a:cs typeface="Times New Roman" panose="02020603050405020304" pitchFamily="18" charset="0"/>
              </a:rPr>
              <a:t>- Example WWTP Biosolids -</a:t>
            </a:r>
          </a:p>
        </p:txBody>
      </p:sp>
      <p:sp>
        <p:nvSpPr>
          <p:cNvPr id="52" name="TextBox 51">
            <a:extLst>
              <a:ext uri="{FF2B5EF4-FFF2-40B4-BE49-F238E27FC236}">
                <a16:creationId xmlns:a16="http://schemas.microsoft.com/office/drawing/2014/main" id="{E249911E-BB20-4AE1-9D92-537897C7C045}"/>
              </a:ext>
            </a:extLst>
          </p:cNvPr>
          <p:cNvSpPr txBox="1"/>
          <p:nvPr/>
        </p:nvSpPr>
        <p:spPr>
          <a:xfrm>
            <a:off x="3844743" y="1186470"/>
            <a:ext cx="3627953" cy="1800493"/>
          </a:xfrm>
          <a:prstGeom prst="rect">
            <a:avLst/>
          </a:prstGeom>
          <a:noFill/>
          <a:ln>
            <a:solidFill>
              <a:schemeClr val="tx1"/>
            </a:solidFill>
          </a:ln>
        </p:spPr>
        <p:txBody>
          <a:bodyPr wrap="square" rtlCol="0">
            <a:spAutoFit/>
          </a:bodyPr>
          <a:lstStyle/>
          <a:p>
            <a:pPr>
              <a:spcAft>
                <a:spcPts val="600"/>
              </a:spcAft>
            </a:pPr>
            <a:r>
              <a:rPr lang="en-US" sz="2400" b="1" dirty="0"/>
              <a:t>Total PFASs Risk =</a:t>
            </a:r>
          </a:p>
          <a:p>
            <a:pPr>
              <a:spcAft>
                <a:spcPts val="600"/>
              </a:spcAft>
            </a:pPr>
            <a:r>
              <a:rPr lang="en-US" sz="2400" b="1" dirty="0"/>
              <a:t>Pre-TOPs PFASs Risk +</a:t>
            </a:r>
          </a:p>
          <a:p>
            <a:pPr>
              <a:spcAft>
                <a:spcPts val="600"/>
              </a:spcAft>
            </a:pPr>
            <a:r>
              <a:rPr lang="en-US" sz="2400" b="1" dirty="0"/>
              <a:t>Post-TOPs PFASs Risk +</a:t>
            </a:r>
          </a:p>
          <a:p>
            <a:pPr>
              <a:spcAft>
                <a:spcPts val="600"/>
              </a:spcAft>
            </a:pPr>
            <a:r>
              <a:rPr lang="en-US" sz="2400" b="1" dirty="0"/>
              <a:t>Excess Fluorine PFASs Risk</a:t>
            </a:r>
          </a:p>
        </p:txBody>
      </p:sp>
      <p:grpSp>
        <p:nvGrpSpPr>
          <p:cNvPr id="26" name="Group 25">
            <a:extLst>
              <a:ext uri="{FF2B5EF4-FFF2-40B4-BE49-F238E27FC236}">
                <a16:creationId xmlns:a16="http://schemas.microsoft.com/office/drawing/2014/main" id="{0E7D519B-7306-4F5E-BF8D-C0627C10A740}"/>
              </a:ext>
            </a:extLst>
          </p:cNvPr>
          <p:cNvGrpSpPr/>
          <p:nvPr/>
        </p:nvGrpSpPr>
        <p:grpSpPr>
          <a:xfrm>
            <a:off x="3821691" y="3097367"/>
            <a:ext cx="4065528" cy="2101872"/>
            <a:chOff x="3858702" y="4165950"/>
            <a:chExt cx="4065528" cy="2101872"/>
          </a:xfrm>
        </p:grpSpPr>
        <p:sp>
          <p:nvSpPr>
            <p:cNvPr id="2" name="TextBox 1">
              <a:extLst>
                <a:ext uri="{FF2B5EF4-FFF2-40B4-BE49-F238E27FC236}">
                  <a16:creationId xmlns:a16="http://schemas.microsoft.com/office/drawing/2014/main" id="{EA36E6B5-C73D-BD28-CC67-6A3F058AD193}"/>
                </a:ext>
              </a:extLst>
            </p:cNvPr>
            <p:cNvSpPr txBox="1"/>
            <p:nvPr/>
          </p:nvSpPr>
          <p:spPr>
            <a:xfrm>
              <a:off x="3888607" y="4165950"/>
              <a:ext cx="4035623" cy="1800493"/>
            </a:xfrm>
            <a:prstGeom prst="rect">
              <a:avLst/>
            </a:prstGeom>
            <a:noFill/>
            <a:ln>
              <a:solidFill>
                <a:schemeClr val="tx1"/>
              </a:solidFill>
            </a:ln>
          </p:spPr>
          <p:txBody>
            <a:bodyPr wrap="square" rtlCol="0">
              <a:spAutoFit/>
            </a:bodyPr>
            <a:lstStyle/>
            <a:p>
              <a:pPr>
                <a:spcAft>
                  <a:spcPts val="600"/>
                </a:spcAft>
              </a:pPr>
              <a:r>
                <a:rPr lang="en-US" sz="2400" b="1" dirty="0"/>
                <a:t>Total PFASs Risk</a:t>
              </a:r>
            </a:p>
            <a:p>
              <a:pPr>
                <a:spcAft>
                  <a:spcPts val="600"/>
                </a:spcAft>
              </a:pPr>
              <a:r>
                <a:rPr lang="en-US" sz="2400" b="1" dirty="0"/>
                <a:t>= 0.5 + 1.0 + 0.2</a:t>
              </a:r>
            </a:p>
            <a:p>
              <a:pPr>
                <a:spcAft>
                  <a:spcPts val="600"/>
                </a:spcAft>
              </a:pPr>
              <a:r>
                <a:rPr lang="en-US" sz="2400" b="1" dirty="0"/>
                <a:t>= 1.7</a:t>
              </a:r>
            </a:p>
            <a:p>
              <a:pPr>
                <a:spcAft>
                  <a:spcPts val="600"/>
                </a:spcAft>
              </a:pPr>
              <a:r>
                <a:rPr lang="en-US" sz="2400" b="1" dirty="0"/>
                <a:t>= 2 </a:t>
              </a:r>
              <a:r>
                <a:rPr lang="en-US" sz="2000" b="1" dirty="0"/>
                <a:t>(*noncancer Hazard Index)</a:t>
              </a:r>
            </a:p>
          </p:txBody>
        </p:sp>
        <p:sp>
          <p:nvSpPr>
            <p:cNvPr id="3" name="TextBox 2">
              <a:extLst>
                <a:ext uri="{FF2B5EF4-FFF2-40B4-BE49-F238E27FC236}">
                  <a16:creationId xmlns:a16="http://schemas.microsoft.com/office/drawing/2014/main" id="{BA6FCED2-98C9-11D4-0FFF-BC278DB79063}"/>
                </a:ext>
              </a:extLst>
            </p:cNvPr>
            <p:cNvSpPr txBox="1"/>
            <p:nvPr/>
          </p:nvSpPr>
          <p:spPr>
            <a:xfrm>
              <a:off x="3858702" y="5929268"/>
              <a:ext cx="2243756" cy="338554"/>
            </a:xfrm>
            <a:prstGeom prst="rect">
              <a:avLst/>
            </a:prstGeom>
            <a:noFill/>
          </p:spPr>
          <p:txBody>
            <a:bodyPr wrap="none" rtlCol="0">
              <a:spAutoFit/>
            </a:bodyPr>
            <a:lstStyle/>
            <a:p>
              <a:r>
                <a:rPr lang="en-US" sz="1600" b="1" dirty="0"/>
                <a:t>*Rounded to single digit</a:t>
              </a:r>
            </a:p>
          </p:txBody>
        </p:sp>
      </p:grpSp>
      <p:grpSp>
        <p:nvGrpSpPr>
          <p:cNvPr id="5" name="Group 4">
            <a:extLst>
              <a:ext uri="{FF2B5EF4-FFF2-40B4-BE49-F238E27FC236}">
                <a16:creationId xmlns:a16="http://schemas.microsoft.com/office/drawing/2014/main" id="{EC23C3D2-2534-68E4-B2B0-B759C79978AF}"/>
              </a:ext>
            </a:extLst>
          </p:cNvPr>
          <p:cNvGrpSpPr/>
          <p:nvPr/>
        </p:nvGrpSpPr>
        <p:grpSpPr>
          <a:xfrm>
            <a:off x="162701" y="1148057"/>
            <a:ext cx="3059084" cy="5475316"/>
            <a:chOff x="162701" y="1148057"/>
            <a:chExt cx="3059084" cy="5475316"/>
          </a:xfrm>
        </p:grpSpPr>
        <p:grpSp>
          <p:nvGrpSpPr>
            <p:cNvPr id="6" name="Group 5">
              <a:extLst>
                <a:ext uri="{FF2B5EF4-FFF2-40B4-BE49-F238E27FC236}">
                  <a16:creationId xmlns:a16="http://schemas.microsoft.com/office/drawing/2014/main" id="{267277C6-55AD-3A38-AD61-DA8C33DD833A}"/>
                </a:ext>
              </a:extLst>
            </p:cNvPr>
            <p:cNvGrpSpPr/>
            <p:nvPr/>
          </p:nvGrpSpPr>
          <p:grpSpPr>
            <a:xfrm>
              <a:off x="162701" y="1148057"/>
              <a:ext cx="3059084" cy="5475316"/>
              <a:chOff x="162701" y="1148057"/>
              <a:chExt cx="3059084" cy="5475316"/>
            </a:xfrm>
          </p:grpSpPr>
          <p:sp>
            <p:nvSpPr>
              <p:cNvPr id="10" name="Rectangle 9">
                <a:extLst>
                  <a:ext uri="{FF2B5EF4-FFF2-40B4-BE49-F238E27FC236}">
                    <a16:creationId xmlns:a16="http://schemas.microsoft.com/office/drawing/2014/main" id="{2D5637F1-EBD8-95C6-DEEE-DD276D45FF8B}"/>
                  </a:ext>
                </a:extLst>
              </p:cNvPr>
              <p:cNvSpPr/>
              <p:nvPr/>
            </p:nvSpPr>
            <p:spPr>
              <a:xfrm>
                <a:off x="228600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279F5E-EB1D-1A43-85FF-E6AC20A48A3E}"/>
                  </a:ext>
                </a:extLst>
              </p:cNvPr>
              <p:cNvSpPr/>
              <p:nvPr/>
            </p:nvSpPr>
            <p:spPr>
              <a:xfrm>
                <a:off x="2286000" y="4043680"/>
                <a:ext cx="599440" cy="138176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3AE9DF-A7C5-863D-0D12-CD20AA67B7A2}"/>
                  </a:ext>
                </a:extLst>
              </p:cNvPr>
              <p:cNvSpPr/>
              <p:nvPr/>
            </p:nvSpPr>
            <p:spPr>
              <a:xfrm>
                <a:off x="2286000" y="2367280"/>
                <a:ext cx="599440" cy="1676400"/>
              </a:xfrm>
              <a:prstGeom prst="rect">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CFF089-2E14-9F09-9BF0-360FEECA2CF0}"/>
                  </a:ext>
                </a:extLst>
              </p:cNvPr>
              <p:cNvSpPr/>
              <p:nvPr/>
            </p:nvSpPr>
            <p:spPr>
              <a:xfrm>
                <a:off x="162701" y="1148057"/>
                <a:ext cx="3059084" cy="547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2F0876-735A-16A6-2F05-5465F122E87C}"/>
                  </a:ext>
                </a:extLst>
              </p:cNvPr>
              <p:cNvSpPr txBox="1"/>
              <p:nvPr/>
            </p:nvSpPr>
            <p:spPr>
              <a:xfrm>
                <a:off x="1752901" y="1172248"/>
                <a:ext cx="1121333" cy="1015663"/>
              </a:xfrm>
              <a:prstGeom prst="rect">
                <a:avLst/>
              </a:prstGeom>
              <a:noFill/>
            </p:spPr>
            <p:txBody>
              <a:bodyPr wrap="none" rtlCol="0">
                <a:spAutoFit/>
              </a:bodyPr>
              <a:lstStyle/>
              <a:p>
                <a:pPr algn="ctr"/>
                <a:r>
                  <a:rPr lang="en-US" sz="2000" b="1" dirty="0"/>
                  <a:t>3. Excess</a:t>
                </a:r>
              </a:p>
              <a:p>
                <a:pPr algn="ctr"/>
                <a:r>
                  <a:rPr lang="en-US" sz="2000" b="1" dirty="0"/>
                  <a:t>Fluorine</a:t>
                </a:r>
              </a:p>
              <a:p>
                <a:pPr algn="ctr"/>
                <a:r>
                  <a:rPr lang="en-US" sz="2000" b="1" dirty="0"/>
                  <a:t>PFAS</a:t>
                </a:r>
              </a:p>
            </p:txBody>
          </p:sp>
          <p:sp>
            <p:nvSpPr>
              <p:cNvPr id="15" name="TextBox 14">
                <a:extLst>
                  <a:ext uri="{FF2B5EF4-FFF2-40B4-BE49-F238E27FC236}">
                    <a16:creationId xmlns:a16="http://schemas.microsoft.com/office/drawing/2014/main" id="{EDFFE099-6471-C1FF-A19D-68858C73263F}"/>
                  </a:ext>
                </a:extLst>
              </p:cNvPr>
              <p:cNvSpPr txBox="1"/>
              <p:nvPr/>
            </p:nvSpPr>
            <p:spPr>
              <a:xfrm>
                <a:off x="853460" y="6159631"/>
                <a:ext cx="1899880" cy="400110"/>
              </a:xfrm>
              <a:prstGeom prst="rect">
                <a:avLst/>
              </a:prstGeom>
              <a:noFill/>
            </p:spPr>
            <p:txBody>
              <a:bodyPr wrap="none" rtlCol="0">
                <a:spAutoFit/>
              </a:bodyPr>
              <a:lstStyle/>
              <a:p>
                <a:pPr algn="ctr"/>
                <a:r>
                  <a:rPr lang="en-US" sz="2000" b="1" dirty="0"/>
                  <a:t>Sample Analysis</a:t>
                </a:r>
              </a:p>
            </p:txBody>
          </p:sp>
          <p:grpSp>
            <p:nvGrpSpPr>
              <p:cNvPr id="16" name="Group 15">
                <a:extLst>
                  <a:ext uri="{FF2B5EF4-FFF2-40B4-BE49-F238E27FC236}">
                    <a16:creationId xmlns:a16="http://schemas.microsoft.com/office/drawing/2014/main" id="{3163526D-C078-C4EE-4963-CBFE7C0BD7FF}"/>
                  </a:ext>
                </a:extLst>
              </p:cNvPr>
              <p:cNvGrpSpPr/>
              <p:nvPr/>
            </p:nvGrpSpPr>
            <p:grpSpPr>
              <a:xfrm>
                <a:off x="192855" y="4411394"/>
                <a:ext cx="1280672" cy="1684606"/>
                <a:chOff x="192855" y="4411394"/>
                <a:chExt cx="1280672" cy="1684606"/>
              </a:xfrm>
            </p:grpSpPr>
            <p:sp>
              <p:nvSpPr>
                <p:cNvPr id="23" name="Rectangle 22">
                  <a:extLst>
                    <a:ext uri="{FF2B5EF4-FFF2-40B4-BE49-F238E27FC236}">
                      <a16:creationId xmlns:a16="http://schemas.microsoft.com/office/drawing/2014/main" id="{EEFE86C0-BB63-9894-E435-567970CCC302}"/>
                    </a:ext>
                  </a:extLst>
                </p:cNvPr>
                <p:cNvSpPr/>
                <p:nvPr/>
              </p:nvSpPr>
              <p:spPr>
                <a:xfrm>
                  <a:off x="70104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97B1119-CA08-E1BA-1F1A-957B2638954A}"/>
                    </a:ext>
                  </a:extLst>
                </p:cNvPr>
                <p:cNvSpPr txBox="1"/>
                <p:nvPr/>
              </p:nvSpPr>
              <p:spPr>
                <a:xfrm>
                  <a:off x="192855" y="4411394"/>
                  <a:ext cx="1280672" cy="707886"/>
                </a:xfrm>
                <a:prstGeom prst="rect">
                  <a:avLst/>
                </a:prstGeom>
                <a:noFill/>
              </p:spPr>
              <p:txBody>
                <a:bodyPr wrap="none" rtlCol="0">
                  <a:spAutoFit/>
                </a:bodyPr>
                <a:lstStyle/>
                <a:p>
                  <a:pPr algn="ctr"/>
                  <a:r>
                    <a:rPr lang="en-US" sz="2000" b="1" dirty="0"/>
                    <a:t>1. Primary</a:t>
                  </a:r>
                </a:p>
                <a:p>
                  <a:pPr algn="ctr"/>
                  <a:r>
                    <a:rPr lang="en-US" sz="2000" b="1" dirty="0"/>
                    <a:t>PFAS</a:t>
                  </a:r>
                </a:p>
              </p:txBody>
            </p:sp>
            <p:cxnSp>
              <p:nvCxnSpPr>
                <p:cNvPr id="25" name="Straight Arrow Connector 24">
                  <a:extLst>
                    <a:ext uri="{FF2B5EF4-FFF2-40B4-BE49-F238E27FC236}">
                      <a16:creationId xmlns:a16="http://schemas.microsoft.com/office/drawing/2014/main" id="{89401AB2-B0F0-2679-A23B-B36520BFB903}"/>
                    </a:ext>
                  </a:extLst>
                </p:cNvPr>
                <p:cNvCxnSpPr>
                  <a:cxnSpLocks/>
                  <a:stCxn id="24" idx="2"/>
                </p:cNvCxnSpPr>
                <p:nvPr/>
              </p:nvCxnSpPr>
              <p:spPr>
                <a:xfrm>
                  <a:off x="833191" y="5119280"/>
                  <a:ext cx="195509" cy="5119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DD10DBC-AB8A-58B6-B356-813C58405662}"/>
                  </a:ext>
                </a:extLst>
              </p:cNvPr>
              <p:cNvGrpSpPr/>
              <p:nvPr/>
            </p:nvGrpSpPr>
            <p:grpSpPr>
              <a:xfrm>
                <a:off x="701040" y="2936079"/>
                <a:ext cx="1553503" cy="3159921"/>
                <a:chOff x="701040" y="2936079"/>
                <a:chExt cx="1553503" cy="3159921"/>
              </a:xfrm>
            </p:grpSpPr>
            <p:sp>
              <p:nvSpPr>
                <p:cNvPr id="19" name="Rectangle 18">
                  <a:extLst>
                    <a:ext uri="{FF2B5EF4-FFF2-40B4-BE49-F238E27FC236}">
                      <a16:creationId xmlns:a16="http://schemas.microsoft.com/office/drawing/2014/main" id="{367283B4-ECCB-4FA6-36A1-01F3FA2CD195}"/>
                    </a:ext>
                  </a:extLst>
                </p:cNvPr>
                <p:cNvSpPr/>
                <p:nvPr/>
              </p:nvSpPr>
              <p:spPr>
                <a:xfrm>
                  <a:off x="1503680" y="5425440"/>
                  <a:ext cx="599440" cy="67056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ACAA2E-87E7-97B3-DC46-C09A5CBEE275}"/>
                    </a:ext>
                  </a:extLst>
                </p:cNvPr>
                <p:cNvSpPr/>
                <p:nvPr/>
              </p:nvSpPr>
              <p:spPr>
                <a:xfrm>
                  <a:off x="1503680" y="4043680"/>
                  <a:ext cx="599440" cy="138176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38A8423-157A-012E-9FE9-5D4CA251BC4E}"/>
                    </a:ext>
                  </a:extLst>
                </p:cNvPr>
                <p:cNvSpPr txBox="1"/>
                <p:nvPr/>
              </p:nvSpPr>
              <p:spPr>
                <a:xfrm>
                  <a:off x="701040" y="2936079"/>
                  <a:ext cx="1553503" cy="707886"/>
                </a:xfrm>
                <a:prstGeom prst="rect">
                  <a:avLst/>
                </a:prstGeom>
                <a:noFill/>
              </p:spPr>
              <p:txBody>
                <a:bodyPr wrap="none" rtlCol="0">
                  <a:spAutoFit/>
                </a:bodyPr>
                <a:lstStyle/>
                <a:p>
                  <a:pPr algn="ctr"/>
                  <a:r>
                    <a:rPr lang="en-US" sz="2000" b="1" dirty="0"/>
                    <a:t>2. Secondary</a:t>
                  </a:r>
                </a:p>
                <a:p>
                  <a:pPr algn="ctr"/>
                  <a:r>
                    <a:rPr lang="en-US" sz="2000" b="1" dirty="0"/>
                    <a:t>PFAS</a:t>
                  </a:r>
                </a:p>
              </p:txBody>
            </p:sp>
            <p:cxnSp>
              <p:nvCxnSpPr>
                <p:cNvPr id="22" name="Straight Arrow Connector 21">
                  <a:extLst>
                    <a:ext uri="{FF2B5EF4-FFF2-40B4-BE49-F238E27FC236}">
                      <a16:creationId xmlns:a16="http://schemas.microsoft.com/office/drawing/2014/main" id="{E8EE903D-B0F0-7EEB-D0CE-67EBEDEDCE73}"/>
                    </a:ext>
                  </a:extLst>
                </p:cNvPr>
                <p:cNvCxnSpPr>
                  <a:cxnSpLocks/>
                  <a:stCxn id="21" idx="2"/>
                </p:cNvCxnSpPr>
                <p:nvPr/>
              </p:nvCxnSpPr>
              <p:spPr>
                <a:xfrm>
                  <a:off x="1477792" y="3643965"/>
                  <a:ext cx="325608" cy="734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a:extLst>
                  <a:ext uri="{FF2B5EF4-FFF2-40B4-BE49-F238E27FC236}">
                    <a16:creationId xmlns:a16="http://schemas.microsoft.com/office/drawing/2014/main" id="{0EA9FCD2-AE16-3242-E477-641D4EDB8FC2}"/>
                  </a:ext>
                </a:extLst>
              </p:cNvPr>
              <p:cNvCxnSpPr>
                <a:cxnSpLocks/>
                <a:stCxn id="14" idx="2"/>
              </p:cNvCxnSpPr>
              <p:nvPr/>
            </p:nvCxnSpPr>
            <p:spPr>
              <a:xfrm>
                <a:off x="2313568" y="2187911"/>
                <a:ext cx="269612" cy="4409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2670B623-15E5-9097-B059-31D1CB95DAC5}"/>
                </a:ext>
              </a:extLst>
            </p:cNvPr>
            <p:cNvSpPr txBox="1"/>
            <p:nvPr/>
          </p:nvSpPr>
          <p:spPr>
            <a:xfrm rot="16200000">
              <a:off x="1382632" y="4589432"/>
              <a:ext cx="841897" cy="400110"/>
            </a:xfrm>
            <a:prstGeom prst="rect">
              <a:avLst/>
            </a:prstGeom>
            <a:noFill/>
          </p:spPr>
          <p:txBody>
            <a:bodyPr wrap="none" rtlCol="0">
              <a:spAutoFit/>
            </a:bodyPr>
            <a:lstStyle/>
            <a:p>
              <a:pPr algn="ctr"/>
              <a:r>
                <a:rPr lang="en-US" sz="2000" b="1" dirty="0"/>
                <a:t>+TOPs</a:t>
              </a:r>
            </a:p>
          </p:txBody>
        </p:sp>
        <p:sp>
          <p:nvSpPr>
            <p:cNvPr id="8" name="TextBox 7">
              <a:extLst>
                <a:ext uri="{FF2B5EF4-FFF2-40B4-BE49-F238E27FC236}">
                  <a16:creationId xmlns:a16="http://schemas.microsoft.com/office/drawing/2014/main" id="{772E86FD-595E-B072-2681-AE9464FF0133}"/>
                </a:ext>
              </a:extLst>
            </p:cNvPr>
            <p:cNvSpPr txBox="1"/>
            <p:nvPr/>
          </p:nvSpPr>
          <p:spPr>
            <a:xfrm rot="16200000">
              <a:off x="2147213" y="4594600"/>
              <a:ext cx="841897" cy="400110"/>
            </a:xfrm>
            <a:prstGeom prst="rect">
              <a:avLst/>
            </a:prstGeom>
            <a:noFill/>
          </p:spPr>
          <p:txBody>
            <a:bodyPr wrap="none" rtlCol="0">
              <a:spAutoFit/>
            </a:bodyPr>
            <a:lstStyle/>
            <a:p>
              <a:pPr algn="ctr"/>
              <a:r>
                <a:rPr lang="en-US" sz="2000" b="1" dirty="0"/>
                <a:t>+TOPs</a:t>
              </a:r>
            </a:p>
          </p:txBody>
        </p:sp>
        <p:sp>
          <p:nvSpPr>
            <p:cNvPr id="9" name="TextBox 8">
              <a:extLst>
                <a:ext uri="{FF2B5EF4-FFF2-40B4-BE49-F238E27FC236}">
                  <a16:creationId xmlns:a16="http://schemas.microsoft.com/office/drawing/2014/main" id="{1B18B1BA-81B2-C602-7250-B89ADF55B545}"/>
                </a:ext>
              </a:extLst>
            </p:cNvPr>
            <p:cNvSpPr txBox="1"/>
            <p:nvPr/>
          </p:nvSpPr>
          <p:spPr>
            <a:xfrm rot="16200000">
              <a:off x="2204168" y="3018948"/>
              <a:ext cx="722827" cy="400110"/>
            </a:xfrm>
            <a:prstGeom prst="rect">
              <a:avLst/>
            </a:prstGeom>
            <a:noFill/>
          </p:spPr>
          <p:txBody>
            <a:bodyPr wrap="none" rtlCol="0">
              <a:spAutoFit/>
            </a:bodyPr>
            <a:lstStyle/>
            <a:p>
              <a:pPr algn="ctr"/>
              <a:r>
                <a:rPr lang="en-US" sz="2000" b="1" dirty="0"/>
                <a:t>+TOF</a:t>
              </a:r>
            </a:p>
          </p:txBody>
        </p:sp>
      </p:grpSp>
      <p:sp>
        <p:nvSpPr>
          <p:cNvPr id="27" name="TextBox 26">
            <a:extLst>
              <a:ext uri="{FF2B5EF4-FFF2-40B4-BE49-F238E27FC236}">
                <a16:creationId xmlns:a16="http://schemas.microsoft.com/office/drawing/2014/main" id="{98BD1140-707A-5F1D-ADEB-C553DA5954C5}"/>
              </a:ext>
            </a:extLst>
          </p:cNvPr>
          <p:cNvSpPr txBox="1"/>
          <p:nvPr/>
        </p:nvSpPr>
        <p:spPr>
          <a:xfrm>
            <a:off x="3760124" y="5354306"/>
            <a:ext cx="5221175" cy="1323439"/>
          </a:xfrm>
          <a:prstGeom prst="rect">
            <a:avLst/>
          </a:prstGeom>
          <a:noFill/>
          <a:ln>
            <a:solidFill>
              <a:schemeClr val="tx1"/>
            </a:solidFill>
          </a:ln>
        </p:spPr>
        <p:txBody>
          <a:bodyPr wrap="square" rtlCol="0">
            <a:spAutoFit/>
          </a:bodyPr>
          <a:lstStyle/>
          <a:p>
            <a:r>
              <a:rPr lang="en-US" sz="2000" b="1" u="sng" dirty="0"/>
              <a:t>Hazard Index (very simplified interpretation):</a:t>
            </a:r>
          </a:p>
          <a:p>
            <a:pPr marL="346075" indent="-292100"/>
            <a:r>
              <a:rPr lang="en-US" sz="2000" b="1" u="sng" dirty="0"/>
              <a:t>&lt;</a:t>
            </a:r>
            <a:r>
              <a:rPr lang="en-US" sz="2000" b="1" dirty="0"/>
              <a:t>1: No anticipated adverse health risk</a:t>
            </a:r>
          </a:p>
          <a:p>
            <a:pPr marL="460375" indent="-406400"/>
            <a:r>
              <a:rPr lang="en-US" sz="2000" b="1" dirty="0"/>
              <a:t>&gt;1: Review actual exposure, risk model assumptions, toxicity studies, etc.</a:t>
            </a:r>
          </a:p>
        </p:txBody>
      </p:sp>
    </p:spTree>
    <p:extLst>
      <p:ext uri="{BB962C8B-B14F-4D97-AF65-F5344CB8AC3E}">
        <p14:creationId xmlns:p14="http://schemas.microsoft.com/office/powerpoint/2010/main" val="3987383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ECEA86-6EF3-51CA-4266-4DAD5BA1F119}"/>
              </a:ext>
            </a:extLst>
          </p:cNvPr>
          <p:cNvSpPr>
            <a:spLocks noGrp="1"/>
          </p:cNvSpPr>
          <p:nvPr>
            <p:ph type="sldNum" sz="quarter" idx="12"/>
          </p:nvPr>
        </p:nvSpPr>
        <p:spPr/>
        <p:txBody>
          <a:bodyPr/>
          <a:lstStyle/>
          <a:p>
            <a:fld id="{0966C622-0A8C-4F86-9457-BBDB38D3C123}" type="slidenum">
              <a:rPr lang="en-US" smtClean="0"/>
              <a:t>2</a:t>
            </a:fld>
            <a:endParaRPr lang="en-US" dirty="0"/>
          </a:p>
        </p:txBody>
      </p:sp>
      <p:sp>
        <p:nvSpPr>
          <p:cNvPr id="73" name="TextBox 72">
            <a:extLst>
              <a:ext uri="{FF2B5EF4-FFF2-40B4-BE49-F238E27FC236}">
                <a16:creationId xmlns:a16="http://schemas.microsoft.com/office/drawing/2014/main" id="{6F9F71A7-F448-448B-92BA-B696E81A3D29}"/>
              </a:ext>
            </a:extLst>
          </p:cNvPr>
          <p:cNvSpPr txBox="1"/>
          <p:nvPr/>
        </p:nvSpPr>
        <p:spPr>
          <a:xfrm>
            <a:off x="2120041" y="991059"/>
            <a:ext cx="5361661" cy="1277273"/>
          </a:xfrm>
          <a:prstGeom prst="rect">
            <a:avLst/>
          </a:prstGeom>
          <a:noFill/>
        </p:spPr>
        <p:txBody>
          <a:bodyPr wrap="square" rtlCol="0">
            <a:spAutoFit/>
          </a:bodyPr>
          <a:lstStyle/>
          <a:p>
            <a:pPr algn="ctr"/>
            <a:r>
              <a:rPr lang="en-US" b="1" dirty="0"/>
              <a:t>Roger Brewer, PhD</a:t>
            </a:r>
          </a:p>
          <a:p>
            <a:pPr algn="ctr"/>
            <a:r>
              <a:rPr lang="en-US" b="1" dirty="0"/>
              <a:t>Senior Environmental Scientist</a:t>
            </a:r>
          </a:p>
          <a:p>
            <a:pPr algn="ctr">
              <a:spcAft>
                <a:spcPts val="600"/>
              </a:spcAft>
            </a:pPr>
            <a:r>
              <a:rPr lang="en-US" b="1" dirty="0"/>
              <a:t>Hawaii Department of Health</a:t>
            </a:r>
          </a:p>
          <a:p>
            <a:pPr algn="ctr">
              <a:spcAft>
                <a:spcPts val="600"/>
              </a:spcAft>
            </a:pPr>
            <a:r>
              <a:rPr lang="en-US" b="1" dirty="0"/>
              <a:t>November 20, 2024</a:t>
            </a:r>
          </a:p>
        </p:txBody>
      </p:sp>
      <p:sp>
        <p:nvSpPr>
          <p:cNvPr id="74" name="Rectangle 2">
            <a:extLst>
              <a:ext uri="{FF2B5EF4-FFF2-40B4-BE49-F238E27FC236}">
                <a16:creationId xmlns:a16="http://schemas.microsoft.com/office/drawing/2014/main" id="{62C426EC-6B42-48E2-9E88-B35809EC79DC}"/>
              </a:ext>
            </a:extLst>
          </p:cNvPr>
          <p:cNvSpPr txBox="1">
            <a:spLocks noChangeArrowheads="1"/>
          </p:cNvSpPr>
          <p:nvPr/>
        </p:nvSpPr>
        <p:spPr>
          <a:xfrm>
            <a:off x="43564" y="55353"/>
            <a:ext cx="9079654" cy="996275"/>
          </a:xfrm>
          <a:prstGeom prst="rect">
            <a:avLst/>
          </a:prstGeom>
          <a:ln/>
        </p:spPr>
        <p:txBody>
          <a:bodyPr vert="horz" lIns="91440" tIns="45720" rIns="91440" bIns="45720" rtlCol="0" anchor="ctr">
            <a:noAutofit/>
          </a:bodyPr>
          <a:lstStyle/>
          <a:p>
            <a:pPr algn="ctr"/>
            <a:r>
              <a:rPr lang="en-US" sz="2800" b="1" dirty="0"/>
              <a:t>Field Study of PFASs Associated with WWTPs,</a:t>
            </a:r>
          </a:p>
          <a:p>
            <a:pPr algn="ctr"/>
            <a:r>
              <a:rPr lang="en-US" sz="2800" b="1" dirty="0"/>
              <a:t>Landfills and AFFF-Release Sites in Hawai‘i</a:t>
            </a:r>
            <a:endParaRPr lang="en-US" sz="2800" dirty="0"/>
          </a:p>
        </p:txBody>
      </p:sp>
      <p:grpSp>
        <p:nvGrpSpPr>
          <p:cNvPr id="15" name="Group 14">
            <a:extLst>
              <a:ext uri="{FF2B5EF4-FFF2-40B4-BE49-F238E27FC236}">
                <a16:creationId xmlns:a16="http://schemas.microsoft.com/office/drawing/2014/main" id="{36B4298E-0810-4C81-9BC4-62FE7947FAF3}"/>
              </a:ext>
            </a:extLst>
          </p:cNvPr>
          <p:cNvGrpSpPr/>
          <p:nvPr/>
        </p:nvGrpSpPr>
        <p:grpSpPr>
          <a:xfrm>
            <a:off x="5371419" y="2872069"/>
            <a:ext cx="3663067" cy="2781451"/>
            <a:chOff x="5371419" y="2557109"/>
            <a:chExt cx="3663067" cy="2781451"/>
          </a:xfrm>
        </p:grpSpPr>
        <p:sp>
          <p:nvSpPr>
            <p:cNvPr id="95" name="Arrow: Curved Right 94">
              <a:extLst>
                <a:ext uri="{FF2B5EF4-FFF2-40B4-BE49-F238E27FC236}">
                  <a16:creationId xmlns:a16="http://schemas.microsoft.com/office/drawing/2014/main" id="{45597812-947D-4910-8A63-A51B32F536BF}"/>
                </a:ext>
              </a:extLst>
            </p:cNvPr>
            <p:cNvSpPr/>
            <p:nvPr/>
          </p:nvSpPr>
          <p:spPr>
            <a:xfrm flipV="1">
              <a:off x="5957569" y="2784309"/>
              <a:ext cx="496272" cy="208010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TextBox 88">
              <a:extLst>
                <a:ext uri="{FF2B5EF4-FFF2-40B4-BE49-F238E27FC236}">
                  <a16:creationId xmlns:a16="http://schemas.microsoft.com/office/drawing/2014/main" id="{E3B27868-D353-47BC-AE9A-D2CC65E465A0}"/>
                </a:ext>
              </a:extLst>
            </p:cNvPr>
            <p:cNvSpPr txBox="1"/>
            <p:nvPr/>
          </p:nvSpPr>
          <p:spPr>
            <a:xfrm>
              <a:off x="5920005" y="4571670"/>
              <a:ext cx="1106449" cy="671915"/>
            </a:xfrm>
            <a:prstGeom prst="rect">
              <a:avLst/>
            </a:prstGeom>
            <a:solidFill>
              <a:schemeClr val="bg1"/>
            </a:solidFill>
          </p:spPr>
          <p:txBody>
            <a:bodyPr wrap="square" rtlCol="0">
              <a:spAutoFit/>
            </a:bodyPr>
            <a:lstStyle/>
            <a:p>
              <a:pPr algn="ctr" eaLnBrk="0" fontAlgn="base" hangingPunct="0">
                <a:lnSpc>
                  <a:spcPct val="107000"/>
                </a:lnSpc>
                <a:tabLst>
                  <a:tab pos="419090" algn="l"/>
                  <a:tab pos="5937102" algn="r"/>
                </a:tabLst>
              </a:pPr>
              <a:r>
                <a:rPr lang="en-US" b="1" dirty="0">
                  <a:ea typeface="Calibri" panose="020F0502020204030204" pitchFamily="34" charset="0"/>
                  <a:cs typeface="Times New Roman" panose="02020603050405020304" pitchFamily="18" charset="0"/>
                </a:rPr>
                <a:t>PFAS </a:t>
              </a:r>
            </a:p>
            <a:p>
              <a:pPr algn="ctr" eaLnBrk="0" fontAlgn="base" hangingPunct="0">
                <a:lnSpc>
                  <a:spcPct val="107000"/>
                </a:lnSpc>
                <a:tabLst>
                  <a:tab pos="419090" algn="l"/>
                  <a:tab pos="5937102" algn="r"/>
                </a:tabLst>
              </a:pPr>
              <a:r>
                <a:rPr lang="en-US" b="1" dirty="0">
                  <a:ea typeface="Calibri" panose="020F0502020204030204" pitchFamily="34" charset="0"/>
                  <a:cs typeface="Times New Roman" panose="02020603050405020304" pitchFamily="18" charset="0"/>
                </a:rPr>
                <a:t>Groups</a:t>
              </a:r>
            </a:p>
          </p:txBody>
        </p:sp>
        <p:sp>
          <p:nvSpPr>
            <p:cNvPr id="96" name="Arrow: Curved Right 95">
              <a:extLst>
                <a:ext uri="{FF2B5EF4-FFF2-40B4-BE49-F238E27FC236}">
                  <a16:creationId xmlns:a16="http://schemas.microsoft.com/office/drawing/2014/main" id="{E2105472-CE6D-49D1-AF72-57DC926CFF5F}"/>
                </a:ext>
              </a:extLst>
            </p:cNvPr>
            <p:cNvSpPr/>
            <p:nvPr/>
          </p:nvSpPr>
          <p:spPr>
            <a:xfrm rot="3171807" flipH="1">
              <a:off x="7509403" y="3427626"/>
              <a:ext cx="500003" cy="218120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ectangle 96">
              <a:extLst>
                <a:ext uri="{FF2B5EF4-FFF2-40B4-BE49-F238E27FC236}">
                  <a16:creationId xmlns:a16="http://schemas.microsoft.com/office/drawing/2014/main" id="{07A233F6-6565-40FD-BDCF-85849CC25D49}"/>
                </a:ext>
              </a:extLst>
            </p:cNvPr>
            <p:cNvSpPr/>
            <p:nvPr/>
          </p:nvSpPr>
          <p:spPr>
            <a:xfrm>
              <a:off x="7910890" y="3895514"/>
              <a:ext cx="701236" cy="1050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1253EB97-060A-4E31-BC28-F5DB6955D897}"/>
                </a:ext>
              </a:extLst>
            </p:cNvPr>
            <p:cNvSpPr txBox="1"/>
            <p:nvPr/>
          </p:nvSpPr>
          <p:spPr>
            <a:xfrm>
              <a:off x="6454046" y="2557109"/>
              <a:ext cx="1429360" cy="646331"/>
            </a:xfrm>
            <a:prstGeom prst="rect">
              <a:avLst/>
            </a:prstGeom>
            <a:solidFill>
              <a:schemeClr val="bg1"/>
            </a:solidFill>
          </p:spPr>
          <p:txBody>
            <a:bodyPr wrap="square" rtlCol="0">
              <a:spAutoFit/>
            </a:bodyPr>
            <a:lstStyle/>
            <a:p>
              <a:pPr algn="ctr"/>
              <a:r>
                <a:rPr lang="en-US" b="1" dirty="0"/>
                <a:t>Investigation Questions</a:t>
              </a:r>
            </a:p>
          </p:txBody>
        </p:sp>
        <p:sp>
          <p:nvSpPr>
            <p:cNvPr id="94" name="TextBox 93">
              <a:extLst>
                <a:ext uri="{FF2B5EF4-FFF2-40B4-BE49-F238E27FC236}">
                  <a16:creationId xmlns:a16="http://schemas.microsoft.com/office/drawing/2014/main" id="{210763FE-A3DA-41FD-806D-A9B8A035FF47}"/>
                </a:ext>
              </a:extLst>
            </p:cNvPr>
            <p:cNvSpPr txBox="1"/>
            <p:nvPr/>
          </p:nvSpPr>
          <p:spPr>
            <a:xfrm>
              <a:off x="7198994" y="4666645"/>
              <a:ext cx="1197165" cy="671915"/>
            </a:xfrm>
            <a:prstGeom prst="rect">
              <a:avLst/>
            </a:prstGeom>
            <a:solidFill>
              <a:schemeClr val="bg1"/>
            </a:solidFill>
          </p:spPr>
          <p:txBody>
            <a:bodyPr wrap="square" rtlCol="0">
              <a:spAutoFit/>
            </a:bodyPr>
            <a:lstStyle/>
            <a:p>
              <a:pPr algn="ctr" eaLnBrk="0" fontAlgn="base" hangingPunct="0">
                <a:lnSpc>
                  <a:spcPct val="107000"/>
                </a:lnSpc>
                <a:tabLst>
                  <a:tab pos="419090" algn="l"/>
                  <a:tab pos="5937102" algn="r"/>
                </a:tabLst>
              </a:pPr>
              <a:r>
                <a:rPr lang="en-US" b="1" dirty="0">
                  <a:ea typeface="Calibri" panose="020F0502020204030204" pitchFamily="34" charset="0"/>
                  <a:cs typeface="Times New Roman" panose="02020603050405020304" pitchFamily="18" charset="0"/>
                </a:rPr>
                <a:t>Analytical</a:t>
              </a:r>
            </a:p>
            <a:p>
              <a:pPr algn="ctr" eaLnBrk="0" fontAlgn="base" hangingPunct="0">
                <a:lnSpc>
                  <a:spcPct val="107000"/>
                </a:lnSpc>
                <a:tabLst>
                  <a:tab pos="419090" algn="l"/>
                  <a:tab pos="5937102" algn="r"/>
                </a:tabLst>
              </a:pPr>
              <a:r>
                <a:rPr lang="en-US" b="1" dirty="0">
                  <a:ea typeface="Calibri" panose="020F0502020204030204" pitchFamily="34" charset="0"/>
                  <a:cs typeface="Times New Roman" panose="02020603050405020304" pitchFamily="18" charset="0"/>
                </a:rPr>
                <a:t>Methods</a:t>
              </a:r>
            </a:p>
          </p:txBody>
        </p:sp>
        <p:sp>
          <p:nvSpPr>
            <p:cNvPr id="92" name="TextBox 91">
              <a:extLst>
                <a:ext uri="{FF2B5EF4-FFF2-40B4-BE49-F238E27FC236}">
                  <a16:creationId xmlns:a16="http://schemas.microsoft.com/office/drawing/2014/main" id="{1015AEE6-D6B6-48EC-A457-6CBCBBBD166C}"/>
                </a:ext>
              </a:extLst>
            </p:cNvPr>
            <p:cNvSpPr txBox="1"/>
            <p:nvPr/>
          </p:nvSpPr>
          <p:spPr>
            <a:xfrm>
              <a:off x="5371419" y="3514329"/>
              <a:ext cx="1187628" cy="671915"/>
            </a:xfrm>
            <a:prstGeom prst="rect">
              <a:avLst/>
            </a:prstGeom>
            <a:solidFill>
              <a:schemeClr val="bg1"/>
            </a:solidFill>
          </p:spPr>
          <p:txBody>
            <a:bodyPr wrap="square" rtlCol="0">
              <a:spAutoFit/>
            </a:bodyPr>
            <a:lstStyle/>
            <a:p>
              <a:pPr algn="ctr" eaLnBrk="0" fontAlgn="base" hangingPunct="0">
                <a:lnSpc>
                  <a:spcPct val="107000"/>
                </a:lnSpc>
                <a:tabLst>
                  <a:tab pos="419090" algn="l"/>
                  <a:tab pos="5937102" algn="r"/>
                </a:tabLst>
              </a:pPr>
              <a:r>
                <a:rPr lang="en-US" b="1" dirty="0">
                  <a:ea typeface="Calibri" panose="020F0502020204030204" pitchFamily="34" charset="0"/>
                  <a:cs typeface="Times New Roman" panose="02020603050405020304" pitchFamily="18" charset="0"/>
                </a:rPr>
                <a:t>“Total PFAS Risk”</a:t>
              </a:r>
            </a:p>
          </p:txBody>
        </p:sp>
        <p:sp>
          <p:nvSpPr>
            <p:cNvPr id="2" name="TextBox 1">
              <a:extLst>
                <a:ext uri="{FF2B5EF4-FFF2-40B4-BE49-F238E27FC236}">
                  <a16:creationId xmlns:a16="http://schemas.microsoft.com/office/drawing/2014/main" id="{DCCFC9B4-F9E4-0CD5-3F2A-3725897AA3AA}"/>
                </a:ext>
              </a:extLst>
            </p:cNvPr>
            <p:cNvSpPr txBox="1"/>
            <p:nvPr/>
          </p:nvSpPr>
          <p:spPr>
            <a:xfrm>
              <a:off x="6598312" y="3266613"/>
              <a:ext cx="1187628" cy="1264642"/>
            </a:xfrm>
            <a:prstGeom prst="rect">
              <a:avLst/>
            </a:prstGeom>
            <a:solidFill>
              <a:schemeClr val="bg1"/>
            </a:solidFill>
            <a:ln>
              <a:solidFill>
                <a:schemeClr val="tx1"/>
              </a:solidFill>
            </a:ln>
          </p:spPr>
          <p:txBody>
            <a:bodyPr wrap="square" rtlCol="0">
              <a:spAutoFit/>
            </a:bodyPr>
            <a:lstStyle/>
            <a:p>
              <a:pPr algn="ctr" eaLnBrk="0" fontAlgn="base" hangingPunct="0">
                <a:lnSpc>
                  <a:spcPct val="107000"/>
                </a:lnSpc>
                <a:tabLst>
                  <a:tab pos="419090" algn="l"/>
                  <a:tab pos="5937102" algn="r"/>
                </a:tabLst>
              </a:pPr>
              <a:r>
                <a:rPr lang="en-US" b="1" dirty="0">
                  <a:ea typeface="Calibri" panose="020F0502020204030204" pitchFamily="34" charset="0"/>
                  <a:cs typeface="Times New Roman" panose="02020603050405020304" pitchFamily="18" charset="0"/>
                </a:rPr>
                <a:t>Multiple Sample Collection Phases</a:t>
              </a:r>
            </a:p>
          </p:txBody>
        </p:sp>
        <p:sp>
          <p:nvSpPr>
            <p:cNvPr id="98" name="Arrow: Curved Right 97">
              <a:extLst>
                <a:ext uri="{FF2B5EF4-FFF2-40B4-BE49-F238E27FC236}">
                  <a16:creationId xmlns:a16="http://schemas.microsoft.com/office/drawing/2014/main" id="{953EE4B2-39FA-432E-BA03-DD8F0A354953}"/>
                </a:ext>
              </a:extLst>
            </p:cNvPr>
            <p:cNvSpPr/>
            <p:nvPr/>
          </p:nvSpPr>
          <p:spPr>
            <a:xfrm rot="21268246" flipH="1">
              <a:off x="8093503" y="2754281"/>
              <a:ext cx="438710" cy="196515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TextBox 92">
              <a:extLst>
                <a:ext uri="{FF2B5EF4-FFF2-40B4-BE49-F238E27FC236}">
                  <a16:creationId xmlns:a16="http://schemas.microsoft.com/office/drawing/2014/main" id="{E6564AE0-93FF-4C1F-BEBC-2B32E48BCA27}"/>
                </a:ext>
              </a:extLst>
            </p:cNvPr>
            <p:cNvSpPr txBox="1"/>
            <p:nvPr/>
          </p:nvSpPr>
          <p:spPr>
            <a:xfrm>
              <a:off x="7852833" y="3578345"/>
              <a:ext cx="1181653" cy="646331"/>
            </a:xfrm>
            <a:prstGeom prst="rect">
              <a:avLst/>
            </a:prstGeom>
            <a:solidFill>
              <a:schemeClr val="bg1"/>
            </a:solidFill>
          </p:spPr>
          <p:txBody>
            <a:bodyPr wrap="square" rtlCol="0">
              <a:spAutoFit/>
            </a:bodyPr>
            <a:lstStyle/>
            <a:p>
              <a:pPr algn="ctr"/>
              <a:r>
                <a:rPr lang="en-US" b="1" dirty="0">
                  <a:ea typeface="Calibri" panose="020F0502020204030204" pitchFamily="34" charset="0"/>
                  <a:cs typeface="Times New Roman" panose="02020603050405020304" pitchFamily="18" charset="0"/>
                </a:rPr>
                <a:t>Sample Collection</a:t>
              </a:r>
            </a:p>
          </p:txBody>
        </p:sp>
      </p:grpSp>
      <p:grpSp>
        <p:nvGrpSpPr>
          <p:cNvPr id="3" name="Group 2">
            <a:extLst>
              <a:ext uri="{FF2B5EF4-FFF2-40B4-BE49-F238E27FC236}">
                <a16:creationId xmlns:a16="http://schemas.microsoft.com/office/drawing/2014/main" id="{3219BE34-F5B8-4125-9897-44912A6A9191}"/>
              </a:ext>
            </a:extLst>
          </p:cNvPr>
          <p:cNvGrpSpPr/>
          <p:nvPr/>
        </p:nvGrpSpPr>
        <p:grpSpPr>
          <a:xfrm>
            <a:off x="237212" y="2403458"/>
            <a:ext cx="5189094" cy="4118947"/>
            <a:chOff x="237212" y="2403458"/>
            <a:chExt cx="5189094" cy="4118947"/>
          </a:xfrm>
        </p:grpSpPr>
        <p:grpSp>
          <p:nvGrpSpPr>
            <p:cNvPr id="118" name="Group 117">
              <a:extLst>
                <a:ext uri="{FF2B5EF4-FFF2-40B4-BE49-F238E27FC236}">
                  <a16:creationId xmlns:a16="http://schemas.microsoft.com/office/drawing/2014/main" id="{F6DB2F80-451C-4E25-8480-2F9935503851}"/>
                </a:ext>
              </a:extLst>
            </p:cNvPr>
            <p:cNvGrpSpPr/>
            <p:nvPr/>
          </p:nvGrpSpPr>
          <p:grpSpPr>
            <a:xfrm>
              <a:off x="670560" y="4319403"/>
              <a:ext cx="4428711" cy="2203002"/>
              <a:chOff x="182880" y="4502283"/>
              <a:chExt cx="4428711" cy="2203002"/>
            </a:xfrm>
          </p:grpSpPr>
          <p:sp>
            <p:nvSpPr>
              <p:cNvPr id="117" name="Freeform: Shape 116">
                <a:extLst>
                  <a:ext uri="{FF2B5EF4-FFF2-40B4-BE49-F238E27FC236}">
                    <a16:creationId xmlns:a16="http://schemas.microsoft.com/office/drawing/2014/main" id="{CF465A73-30FD-4598-8513-B0C2EBA123D6}"/>
                  </a:ext>
                </a:extLst>
              </p:cNvPr>
              <p:cNvSpPr/>
              <p:nvPr/>
            </p:nvSpPr>
            <p:spPr>
              <a:xfrm>
                <a:off x="182880" y="5100320"/>
                <a:ext cx="1158240" cy="802640"/>
              </a:xfrm>
              <a:custGeom>
                <a:avLst/>
                <a:gdLst>
                  <a:gd name="connsiteX0" fmla="*/ 1158240 w 1158240"/>
                  <a:gd name="connsiteY0" fmla="*/ 0 h 802640"/>
                  <a:gd name="connsiteX1" fmla="*/ 1158240 w 1158240"/>
                  <a:gd name="connsiteY1" fmla="*/ 0 h 802640"/>
                  <a:gd name="connsiteX2" fmla="*/ 1107440 w 1158240"/>
                  <a:gd name="connsiteY2" fmla="*/ 81280 h 802640"/>
                  <a:gd name="connsiteX3" fmla="*/ 1066800 w 1158240"/>
                  <a:gd name="connsiteY3" fmla="*/ 142240 h 802640"/>
                  <a:gd name="connsiteX4" fmla="*/ 1036320 w 1158240"/>
                  <a:gd name="connsiteY4" fmla="*/ 233680 h 802640"/>
                  <a:gd name="connsiteX5" fmla="*/ 1026160 w 1158240"/>
                  <a:gd name="connsiteY5" fmla="*/ 264160 h 802640"/>
                  <a:gd name="connsiteX6" fmla="*/ 985520 w 1158240"/>
                  <a:gd name="connsiteY6" fmla="*/ 447040 h 802640"/>
                  <a:gd name="connsiteX7" fmla="*/ 944880 w 1158240"/>
                  <a:gd name="connsiteY7" fmla="*/ 508000 h 802640"/>
                  <a:gd name="connsiteX8" fmla="*/ 894080 w 1158240"/>
                  <a:gd name="connsiteY8" fmla="*/ 548640 h 802640"/>
                  <a:gd name="connsiteX9" fmla="*/ 873760 w 1158240"/>
                  <a:gd name="connsiteY9" fmla="*/ 579120 h 802640"/>
                  <a:gd name="connsiteX10" fmla="*/ 782320 w 1158240"/>
                  <a:gd name="connsiteY10" fmla="*/ 619760 h 802640"/>
                  <a:gd name="connsiteX11" fmla="*/ 751840 w 1158240"/>
                  <a:gd name="connsiteY11" fmla="*/ 629920 h 802640"/>
                  <a:gd name="connsiteX12" fmla="*/ 711200 w 1158240"/>
                  <a:gd name="connsiteY12" fmla="*/ 650240 h 802640"/>
                  <a:gd name="connsiteX13" fmla="*/ 680720 w 1158240"/>
                  <a:gd name="connsiteY13" fmla="*/ 660400 h 802640"/>
                  <a:gd name="connsiteX14" fmla="*/ 650240 w 1158240"/>
                  <a:gd name="connsiteY14" fmla="*/ 680720 h 802640"/>
                  <a:gd name="connsiteX15" fmla="*/ 518160 w 1158240"/>
                  <a:gd name="connsiteY15" fmla="*/ 701040 h 802640"/>
                  <a:gd name="connsiteX16" fmla="*/ 487680 w 1158240"/>
                  <a:gd name="connsiteY16" fmla="*/ 711200 h 802640"/>
                  <a:gd name="connsiteX17" fmla="*/ 386080 w 1158240"/>
                  <a:gd name="connsiteY17" fmla="*/ 731520 h 802640"/>
                  <a:gd name="connsiteX18" fmla="*/ 355600 w 1158240"/>
                  <a:gd name="connsiteY18" fmla="*/ 741680 h 802640"/>
                  <a:gd name="connsiteX19" fmla="*/ 254000 w 1158240"/>
                  <a:gd name="connsiteY19" fmla="*/ 751840 h 802640"/>
                  <a:gd name="connsiteX20" fmla="*/ 203200 w 1158240"/>
                  <a:gd name="connsiteY20" fmla="*/ 762000 h 802640"/>
                  <a:gd name="connsiteX21" fmla="*/ 142240 w 1158240"/>
                  <a:gd name="connsiteY21" fmla="*/ 782320 h 802640"/>
                  <a:gd name="connsiteX22" fmla="*/ 40640 w 1158240"/>
                  <a:gd name="connsiteY22" fmla="*/ 792480 h 802640"/>
                  <a:gd name="connsiteX23" fmla="*/ 10160 w 1158240"/>
                  <a:gd name="connsiteY23" fmla="*/ 802640 h 802640"/>
                  <a:gd name="connsiteX24" fmla="*/ 0 w 1158240"/>
                  <a:gd name="connsiteY24" fmla="*/ 0 h 802640"/>
                  <a:gd name="connsiteX25" fmla="*/ 1158240 w 1158240"/>
                  <a:gd name="connsiteY25" fmla="*/ 0 h 8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8240" h="802640">
                    <a:moveTo>
                      <a:pt x="1158240" y="0"/>
                    </a:moveTo>
                    <a:lnTo>
                      <a:pt x="1158240" y="0"/>
                    </a:lnTo>
                    <a:cubicBezTo>
                      <a:pt x="1141307" y="27093"/>
                      <a:pt x="1122739" y="53231"/>
                      <a:pt x="1107440" y="81280"/>
                    </a:cubicBezTo>
                    <a:cubicBezTo>
                      <a:pt x="1072151" y="145976"/>
                      <a:pt x="1132471" y="76569"/>
                      <a:pt x="1066800" y="142240"/>
                    </a:cubicBezTo>
                    <a:lnTo>
                      <a:pt x="1036320" y="233680"/>
                    </a:lnTo>
                    <a:cubicBezTo>
                      <a:pt x="1032933" y="243840"/>
                      <a:pt x="1027921" y="253596"/>
                      <a:pt x="1026160" y="264160"/>
                    </a:cubicBezTo>
                    <a:cubicBezTo>
                      <a:pt x="1023701" y="278912"/>
                      <a:pt x="1007753" y="413691"/>
                      <a:pt x="985520" y="447040"/>
                    </a:cubicBezTo>
                    <a:lnTo>
                      <a:pt x="944880" y="508000"/>
                    </a:lnTo>
                    <a:cubicBezTo>
                      <a:pt x="918619" y="547391"/>
                      <a:pt x="936144" y="534619"/>
                      <a:pt x="894080" y="548640"/>
                    </a:cubicBezTo>
                    <a:cubicBezTo>
                      <a:pt x="887307" y="558800"/>
                      <a:pt x="882394" y="570486"/>
                      <a:pt x="873760" y="579120"/>
                    </a:cubicBezTo>
                    <a:cubicBezTo>
                      <a:pt x="849609" y="603271"/>
                      <a:pt x="812501" y="609700"/>
                      <a:pt x="782320" y="619760"/>
                    </a:cubicBezTo>
                    <a:cubicBezTo>
                      <a:pt x="772160" y="623147"/>
                      <a:pt x="761419" y="625131"/>
                      <a:pt x="751840" y="629920"/>
                    </a:cubicBezTo>
                    <a:cubicBezTo>
                      <a:pt x="738293" y="636693"/>
                      <a:pt x="725121" y="644274"/>
                      <a:pt x="711200" y="650240"/>
                    </a:cubicBezTo>
                    <a:cubicBezTo>
                      <a:pt x="701356" y="654459"/>
                      <a:pt x="690299" y="655611"/>
                      <a:pt x="680720" y="660400"/>
                    </a:cubicBezTo>
                    <a:cubicBezTo>
                      <a:pt x="669798" y="665861"/>
                      <a:pt x="661673" y="676433"/>
                      <a:pt x="650240" y="680720"/>
                    </a:cubicBezTo>
                    <a:cubicBezTo>
                      <a:pt x="626968" y="689447"/>
                      <a:pt x="530717" y="699470"/>
                      <a:pt x="518160" y="701040"/>
                    </a:cubicBezTo>
                    <a:cubicBezTo>
                      <a:pt x="508000" y="704427"/>
                      <a:pt x="498115" y="708792"/>
                      <a:pt x="487680" y="711200"/>
                    </a:cubicBezTo>
                    <a:cubicBezTo>
                      <a:pt x="454027" y="718966"/>
                      <a:pt x="418845" y="720598"/>
                      <a:pt x="386080" y="731520"/>
                    </a:cubicBezTo>
                    <a:cubicBezTo>
                      <a:pt x="375920" y="734907"/>
                      <a:pt x="366185" y="740052"/>
                      <a:pt x="355600" y="741680"/>
                    </a:cubicBezTo>
                    <a:cubicBezTo>
                      <a:pt x="321960" y="746855"/>
                      <a:pt x="287737" y="747342"/>
                      <a:pt x="254000" y="751840"/>
                    </a:cubicBezTo>
                    <a:cubicBezTo>
                      <a:pt x="236883" y="754122"/>
                      <a:pt x="219860" y="757456"/>
                      <a:pt x="203200" y="762000"/>
                    </a:cubicBezTo>
                    <a:cubicBezTo>
                      <a:pt x="182536" y="767636"/>
                      <a:pt x="163553" y="780189"/>
                      <a:pt x="142240" y="782320"/>
                    </a:cubicBezTo>
                    <a:lnTo>
                      <a:pt x="40640" y="792480"/>
                    </a:lnTo>
                    <a:lnTo>
                      <a:pt x="10160" y="802640"/>
                    </a:lnTo>
                    <a:lnTo>
                      <a:pt x="0" y="0"/>
                    </a:lnTo>
                    <a:lnTo>
                      <a:pt x="1158240" y="0"/>
                    </a:lnTo>
                    <a:close/>
                  </a:path>
                </a:pathLst>
              </a:cu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Shape 104">
                <a:extLst>
                  <a:ext uri="{FF2B5EF4-FFF2-40B4-BE49-F238E27FC236}">
                    <a16:creationId xmlns:a16="http://schemas.microsoft.com/office/drawing/2014/main" id="{D2143351-C3BE-4FA9-87DD-A92F75488C97}"/>
                  </a:ext>
                </a:extLst>
              </p:cNvPr>
              <p:cNvSpPr/>
              <p:nvPr/>
            </p:nvSpPr>
            <p:spPr>
              <a:xfrm>
                <a:off x="194656" y="4549140"/>
                <a:ext cx="1683328" cy="540327"/>
              </a:xfrm>
              <a:custGeom>
                <a:avLst/>
                <a:gdLst>
                  <a:gd name="connsiteX0" fmla="*/ 1132609 w 1683328"/>
                  <a:gd name="connsiteY0" fmla="*/ 540327 h 540327"/>
                  <a:gd name="connsiteX1" fmla="*/ 1683328 w 1683328"/>
                  <a:gd name="connsiteY1" fmla="*/ 10391 h 540327"/>
                  <a:gd name="connsiteX2" fmla="*/ 477982 w 1683328"/>
                  <a:gd name="connsiteY2" fmla="*/ 0 h 540327"/>
                  <a:gd name="connsiteX3" fmla="*/ 0 w 1683328"/>
                  <a:gd name="connsiteY3" fmla="*/ 540327 h 540327"/>
                  <a:gd name="connsiteX4" fmla="*/ 1132609 w 1683328"/>
                  <a:gd name="connsiteY4" fmla="*/ 540327 h 540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328" h="540327">
                    <a:moveTo>
                      <a:pt x="1132609" y="540327"/>
                    </a:moveTo>
                    <a:lnTo>
                      <a:pt x="1683328" y="10391"/>
                    </a:lnTo>
                    <a:lnTo>
                      <a:pt x="477982" y="0"/>
                    </a:lnTo>
                    <a:lnTo>
                      <a:pt x="0" y="540327"/>
                    </a:lnTo>
                    <a:lnTo>
                      <a:pt x="1132609" y="540327"/>
                    </a:lnTo>
                    <a:close/>
                  </a:path>
                </a:pathLst>
              </a:cu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C15DB809-46D8-45B8-BAE4-5B680EA29D9E}"/>
                  </a:ext>
                </a:extLst>
              </p:cNvPr>
              <p:cNvGrpSpPr/>
              <p:nvPr/>
            </p:nvGrpSpPr>
            <p:grpSpPr>
              <a:xfrm>
                <a:off x="1327752" y="4502283"/>
                <a:ext cx="3283839" cy="2203002"/>
                <a:chOff x="424591" y="3973176"/>
                <a:chExt cx="3283839" cy="2203002"/>
              </a:xfrm>
            </p:grpSpPr>
            <p:sp>
              <p:nvSpPr>
                <p:cNvPr id="45" name="Freeform: Shape 44">
                  <a:extLst>
                    <a:ext uri="{FF2B5EF4-FFF2-40B4-BE49-F238E27FC236}">
                      <a16:creationId xmlns:a16="http://schemas.microsoft.com/office/drawing/2014/main" id="{B439145E-0D75-60E3-5A84-D977AD0FBCDF}"/>
                    </a:ext>
                  </a:extLst>
                </p:cNvPr>
                <p:cNvSpPr/>
                <p:nvPr/>
              </p:nvSpPr>
              <p:spPr>
                <a:xfrm>
                  <a:off x="448033" y="5597248"/>
                  <a:ext cx="3254283" cy="567237"/>
                </a:xfrm>
                <a:custGeom>
                  <a:avLst/>
                  <a:gdLst>
                    <a:gd name="connsiteX0" fmla="*/ 0 w 4126326"/>
                    <a:gd name="connsiteY0" fmla="*/ 676195 h 683879"/>
                    <a:gd name="connsiteX1" fmla="*/ 691563 w 4126326"/>
                    <a:gd name="connsiteY1" fmla="*/ 0 h 683879"/>
                    <a:gd name="connsiteX2" fmla="*/ 4126326 w 4126326"/>
                    <a:gd name="connsiteY2" fmla="*/ 15368 h 683879"/>
                    <a:gd name="connsiteX3" fmla="*/ 3434763 w 4126326"/>
                    <a:gd name="connsiteY3" fmla="*/ 683879 h 683879"/>
                    <a:gd name="connsiteX4" fmla="*/ 0 w 4126326"/>
                    <a:gd name="connsiteY4" fmla="*/ 676195 h 68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326" h="683879">
                      <a:moveTo>
                        <a:pt x="0" y="676195"/>
                      </a:moveTo>
                      <a:lnTo>
                        <a:pt x="691563" y="0"/>
                      </a:lnTo>
                      <a:lnTo>
                        <a:pt x="4126326" y="15368"/>
                      </a:lnTo>
                      <a:lnTo>
                        <a:pt x="3434763" y="683879"/>
                      </a:lnTo>
                      <a:lnTo>
                        <a:pt x="0" y="676195"/>
                      </a:lnTo>
                      <a:close/>
                    </a:path>
                  </a:pathLst>
                </a:custGeom>
                <a:solidFill>
                  <a:srgbClr val="3366FF">
                    <a:alpha val="50000"/>
                  </a:srgb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819435F-327B-165A-964C-FAB34E7581BA}"/>
                    </a:ext>
                  </a:extLst>
                </p:cNvPr>
                <p:cNvGrpSpPr/>
                <p:nvPr/>
              </p:nvGrpSpPr>
              <p:grpSpPr>
                <a:xfrm>
                  <a:off x="430707" y="4030330"/>
                  <a:ext cx="3271610" cy="2145848"/>
                  <a:chOff x="2289842" y="3397556"/>
                  <a:chExt cx="3888122" cy="2966222"/>
                </a:xfrm>
              </p:grpSpPr>
              <p:sp>
                <p:nvSpPr>
                  <p:cNvPr id="10" name="Cube 9">
                    <a:extLst>
                      <a:ext uri="{FF2B5EF4-FFF2-40B4-BE49-F238E27FC236}">
                        <a16:creationId xmlns:a16="http://schemas.microsoft.com/office/drawing/2014/main" id="{A0005275-8C9C-149D-C959-7CDE0EC1B624}"/>
                      </a:ext>
                    </a:extLst>
                  </p:cNvPr>
                  <p:cNvSpPr/>
                  <p:nvPr/>
                </p:nvSpPr>
                <p:spPr>
                  <a:xfrm>
                    <a:off x="2289842" y="3397557"/>
                    <a:ext cx="3888121" cy="2958793"/>
                  </a:xfrm>
                  <a:prstGeom prst="cub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B6D5EA2-68D8-47E6-D9FE-45EACF52DAC9}"/>
                      </a:ext>
                    </a:extLst>
                  </p:cNvPr>
                  <p:cNvSpPr/>
                  <p:nvPr/>
                </p:nvSpPr>
                <p:spPr>
                  <a:xfrm>
                    <a:off x="2947881" y="3397556"/>
                    <a:ext cx="3230083" cy="2184389"/>
                  </a:xfrm>
                  <a:custGeom>
                    <a:avLst/>
                    <a:gdLst>
                      <a:gd name="connsiteX0" fmla="*/ 0 w 3365607"/>
                      <a:gd name="connsiteY0" fmla="*/ 0 h 3012141"/>
                      <a:gd name="connsiteX1" fmla="*/ 15368 w 3365607"/>
                      <a:gd name="connsiteY1" fmla="*/ 3012141 h 3012141"/>
                      <a:gd name="connsiteX2" fmla="*/ 3365607 w 3365607"/>
                      <a:gd name="connsiteY2" fmla="*/ 3012141 h 3012141"/>
                    </a:gdLst>
                    <a:ahLst/>
                    <a:cxnLst>
                      <a:cxn ang="0">
                        <a:pos x="connsiteX0" y="connsiteY0"/>
                      </a:cxn>
                      <a:cxn ang="0">
                        <a:pos x="connsiteX1" y="connsiteY1"/>
                      </a:cxn>
                      <a:cxn ang="0">
                        <a:pos x="connsiteX2" y="connsiteY2"/>
                      </a:cxn>
                    </a:cxnLst>
                    <a:rect l="l" t="t" r="r" b="b"/>
                    <a:pathLst>
                      <a:path w="3365607" h="3012141">
                        <a:moveTo>
                          <a:pt x="0" y="0"/>
                        </a:moveTo>
                        <a:cubicBezTo>
                          <a:pt x="5123" y="1004047"/>
                          <a:pt x="10245" y="2008094"/>
                          <a:pt x="15368" y="3012141"/>
                        </a:cubicBezTo>
                        <a:lnTo>
                          <a:pt x="3365607" y="3012141"/>
                        </a:lnTo>
                      </a:path>
                    </a:pathLst>
                  </a:cu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6388319E-5026-AC12-2AF3-4447CD826DD5}"/>
                      </a:ext>
                    </a:extLst>
                  </p:cNvPr>
                  <p:cNvCxnSpPr>
                    <a:cxnSpLocks/>
                    <a:stCxn id="14" idx="1"/>
                  </p:cNvCxnSpPr>
                  <p:nvPr/>
                </p:nvCxnSpPr>
                <p:spPr>
                  <a:xfrm flipH="1">
                    <a:off x="2289842" y="5581945"/>
                    <a:ext cx="672788" cy="781833"/>
                  </a:xfrm>
                  <a:prstGeom prst="line">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cxnSp>
            </p:grpSp>
            <p:grpSp>
              <p:nvGrpSpPr>
                <p:cNvPr id="39" name="Group 38">
                  <a:extLst>
                    <a:ext uri="{FF2B5EF4-FFF2-40B4-BE49-F238E27FC236}">
                      <a16:creationId xmlns:a16="http://schemas.microsoft.com/office/drawing/2014/main" id="{05B07F42-2A6A-B278-8903-973A9B6E36FA}"/>
                    </a:ext>
                  </a:extLst>
                </p:cNvPr>
                <p:cNvGrpSpPr/>
                <p:nvPr/>
              </p:nvGrpSpPr>
              <p:grpSpPr>
                <a:xfrm>
                  <a:off x="984405" y="4562973"/>
                  <a:ext cx="1956846" cy="857882"/>
                  <a:chOff x="2867419" y="3754172"/>
                  <a:chExt cx="2458885" cy="1071404"/>
                </a:xfrm>
              </p:grpSpPr>
              <p:cxnSp>
                <p:nvCxnSpPr>
                  <p:cNvPr id="30" name="Connector: Curved 29">
                    <a:extLst>
                      <a:ext uri="{FF2B5EF4-FFF2-40B4-BE49-F238E27FC236}">
                        <a16:creationId xmlns:a16="http://schemas.microsoft.com/office/drawing/2014/main" id="{BDA6E7BE-3F8D-D897-5434-F1BCA659BB5D}"/>
                      </a:ext>
                    </a:extLst>
                  </p:cNvPr>
                  <p:cNvCxnSpPr>
                    <a:cxnSpLocks/>
                  </p:cNvCxnSpPr>
                  <p:nvPr/>
                </p:nvCxnSpPr>
                <p:spPr>
                  <a:xfrm rot="16200000" flipH="1">
                    <a:off x="2496283" y="4141956"/>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51A613AF-0C64-187D-CE01-A81E02B88302}"/>
                      </a:ext>
                    </a:extLst>
                  </p:cNvPr>
                  <p:cNvCxnSpPr>
                    <a:cxnSpLocks/>
                  </p:cNvCxnSpPr>
                  <p:nvPr/>
                </p:nvCxnSpPr>
                <p:spPr>
                  <a:xfrm rot="16200000" flipH="1">
                    <a:off x="2816452" y="4149640"/>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91CCEE1-2997-DD73-7445-43EDB9288F9C}"/>
                      </a:ext>
                    </a:extLst>
                  </p:cNvPr>
                  <p:cNvCxnSpPr>
                    <a:cxnSpLocks/>
                  </p:cNvCxnSpPr>
                  <p:nvPr/>
                </p:nvCxnSpPr>
                <p:spPr>
                  <a:xfrm rot="16200000" flipH="1">
                    <a:off x="3109723" y="4140676"/>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06B5D44C-BF29-C13B-A9D6-B0EAF0330B2C}"/>
                      </a:ext>
                    </a:extLst>
                  </p:cNvPr>
                  <p:cNvCxnSpPr>
                    <a:cxnSpLocks/>
                  </p:cNvCxnSpPr>
                  <p:nvPr/>
                </p:nvCxnSpPr>
                <p:spPr>
                  <a:xfrm rot="16200000" flipH="1">
                    <a:off x="3414524" y="4148360"/>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73287B21-27D8-2337-12D4-5B3B770A933A}"/>
                      </a:ext>
                    </a:extLst>
                  </p:cNvPr>
                  <p:cNvCxnSpPr>
                    <a:cxnSpLocks/>
                  </p:cNvCxnSpPr>
                  <p:nvPr/>
                </p:nvCxnSpPr>
                <p:spPr>
                  <a:xfrm rot="16200000" flipH="1">
                    <a:off x="3716759" y="4125308"/>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5E502248-5DC9-753B-2D2A-D7651F7B2BFE}"/>
                      </a:ext>
                    </a:extLst>
                  </p:cNvPr>
                  <p:cNvCxnSpPr>
                    <a:cxnSpLocks/>
                  </p:cNvCxnSpPr>
                  <p:nvPr/>
                </p:nvCxnSpPr>
                <p:spPr>
                  <a:xfrm rot="16200000" flipH="1">
                    <a:off x="4036928" y="4132992"/>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DCD6C5CB-1C4D-D8D7-8BF4-BE24494B0528}"/>
                      </a:ext>
                    </a:extLst>
                  </p:cNvPr>
                  <p:cNvCxnSpPr>
                    <a:cxnSpLocks/>
                  </p:cNvCxnSpPr>
                  <p:nvPr/>
                </p:nvCxnSpPr>
                <p:spPr>
                  <a:xfrm rot="16200000" flipH="1">
                    <a:off x="4330199" y="4131712"/>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346C37F2-2252-DA94-9A1A-24123CA2429D}"/>
                      </a:ext>
                    </a:extLst>
                  </p:cNvPr>
                  <p:cNvCxnSpPr>
                    <a:cxnSpLocks/>
                  </p:cNvCxnSpPr>
                  <p:nvPr/>
                </p:nvCxnSpPr>
                <p:spPr>
                  <a:xfrm rot="16200000" flipH="1">
                    <a:off x="4650368" y="4139396"/>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Freeform: Shape 43">
                  <a:extLst>
                    <a:ext uri="{FF2B5EF4-FFF2-40B4-BE49-F238E27FC236}">
                      <a16:creationId xmlns:a16="http://schemas.microsoft.com/office/drawing/2014/main" id="{0E77F20A-42B9-D8CA-34D7-4FE5ED52D802}"/>
                    </a:ext>
                  </a:extLst>
                </p:cNvPr>
                <p:cNvSpPr/>
                <p:nvPr/>
              </p:nvSpPr>
              <p:spPr>
                <a:xfrm>
                  <a:off x="424591" y="4018236"/>
                  <a:ext cx="3283839" cy="547587"/>
                </a:xfrm>
                <a:custGeom>
                  <a:avLst/>
                  <a:gdLst>
                    <a:gd name="connsiteX0" fmla="*/ 0 w 4126326"/>
                    <a:gd name="connsiteY0" fmla="*/ 676195 h 683879"/>
                    <a:gd name="connsiteX1" fmla="*/ 691563 w 4126326"/>
                    <a:gd name="connsiteY1" fmla="*/ 0 h 683879"/>
                    <a:gd name="connsiteX2" fmla="*/ 4126326 w 4126326"/>
                    <a:gd name="connsiteY2" fmla="*/ 15368 h 683879"/>
                    <a:gd name="connsiteX3" fmla="*/ 3434763 w 4126326"/>
                    <a:gd name="connsiteY3" fmla="*/ 683879 h 683879"/>
                    <a:gd name="connsiteX4" fmla="*/ 0 w 4126326"/>
                    <a:gd name="connsiteY4" fmla="*/ 676195 h 68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326" h="683879">
                      <a:moveTo>
                        <a:pt x="0" y="676195"/>
                      </a:moveTo>
                      <a:lnTo>
                        <a:pt x="691563" y="0"/>
                      </a:lnTo>
                      <a:lnTo>
                        <a:pt x="4126326" y="15368"/>
                      </a:lnTo>
                      <a:lnTo>
                        <a:pt x="3434763" y="683879"/>
                      </a:lnTo>
                      <a:lnTo>
                        <a:pt x="0" y="676195"/>
                      </a:lnTo>
                      <a:close/>
                    </a:path>
                  </a:pathLst>
                </a:custGeom>
                <a:solidFill>
                  <a:schemeClr val="accent4">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tx1"/>
                      </a:solidFill>
                    </a:rPr>
                    <a:t> ?</a:t>
                  </a:r>
                </a:p>
              </p:txBody>
            </p:sp>
            <p:sp>
              <p:nvSpPr>
                <p:cNvPr id="21" name="TextBox 20">
                  <a:extLst>
                    <a:ext uri="{FF2B5EF4-FFF2-40B4-BE49-F238E27FC236}">
                      <a16:creationId xmlns:a16="http://schemas.microsoft.com/office/drawing/2014/main" id="{17A9FCAA-CA40-54B3-965C-80F0CBE0257A}"/>
                    </a:ext>
                  </a:extLst>
                </p:cNvPr>
                <p:cNvSpPr txBox="1"/>
                <p:nvPr/>
              </p:nvSpPr>
              <p:spPr>
                <a:xfrm>
                  <a:off x="1040719" y="3973176"/>
                  <a:ext cx="842735" cy="517522"/>
                </a:xfrm>
                <a:prstGeom prst="rect">
                  <a:avLst/>
                </a:prstGeom>
                <a:noFill/>
              </p:spPr>
              <p:txBody>
                <a:bodyPr wrap="none" rtlCol="0">
                  <a:spAutoFit/>
                </a:bodyPr>
                <a:lstStyle/>
                <a:p>
                  <a:pPr algn="ctr"/>
                  <a:r>
                    <a:rPr lang="en-US" b="1" dirty="0"/>
                    <a:t>Direct</a:t>
                  </a:r>
                </a:p>
                <a:p>
                  <a:pPr algn="ctr"/>
                  <a:r>
                    <a:rPr lang="en-US" b="1" dirty="0"/>
                    <a:t>Exposure</a:t>
                  </a:r>
                </a:p>
              </p:txBody>
            </p:sp>
            <p:sp>
              <p:nvSpPr>
                <p:cNvPr id="28" name="TextBox 27">
                  <a:extLst>
                    <a:ext uri="{FF2B5EF4-FFF2-40B4-BE49-F238E27FC236}">
                      <a16:creationId xmlns:a16="http://schemas.microsoft.com/office/drawing/2014/main" id="{C9E86A49-DBBE-47E7-37A1-19105BC868FA}"/>
                    </a:ext>
                  </a:extLst>
                </p:cNvPr>
                <p:cNvSpPr txBox="1"/>
                <p:nvPr/>
              </p:nvSpPr>
              <p:spPr>
                <a:xfrm>
                  <a:off x="2414065" y="3977781"/>
                  <a:ext cx="691845" cy="517522"/>
                </a:xfrm>
                <a:prstGeom prst="rect">
                  <a:avLst/>
                </a:prstGeom>
                <a:noFill/>
              </p:spPr>
              <p:txBody>
                <a:bodyPr wrap="none" rtlCol="0">
                  <a:spAutoFit/>
                </a:bodyPr>
                <a:lstStyle/>
                <a:p>
                  <a:pPr algn="ctr"/>
                  <a:r>
                    <a:rPr lang="en-US" b="1" dirty="0"/>
                    <a:t>Crop</a:t>
                  </a:r>
                </a:p>
                <a:p>
                  <a:pPr algn="ctr"/>
                  <a:r>
                    <a:rPr lang="en-US" b="1" dirty="0"/>
                    <a:t>Uptake</a:t>
                  </a:r>
                </a:p>
              </p:txBody>
            </p:sp>
            <p:sp>
              <p:nvSpPr>
                <p:cNvPr id="29" name="TextBox 28">
                  <a:extLst>
                    <a:ext uri="{FF2B5EF4-FFF2-40B4-BE49-F238E27FC236}">
                      <a16:creationId xmlns:a16="http://schemas.microsoft.com/office/drawing/2014/main" id="{502AC7DD-A939-60BF-8307-155035EDFB9B}"/>
                    </a:ext>
                  </a:extLst>
                </p:cNvPr>
                <p:cNvSpPr txBox="1"/>
                <p:nvPr/>
              </p:nvSpPr>
              <p:spPr>
                <a:xfrm>
                  <a:off x="1080752" y="5730505"/>
                  <a:ext cx="1803601" cy="295727"/>
                </a:xfrm>
                <a:prstGeom prst="rect">
                  <a:avLst/>
                </a:prstGeom>
                <a:noFill/>
              </p:spPr>
              <p:txBody>
                <a:bodyPr wrap="none" rtlCol="0">
                  <a:spAutoFit/>
                </a:bodyPr>
                <a:lstStyle/>
                <a:p>
                  <a:pPr algn="ctr"/>
                  <a:r>
                    <a:rPr lang="en-US" b="1" dirty="0"/>
                    <a:t>Groundwater Impacts</a:t>
                  </a:r>
                </a:p>
              </p:txBody>
            </p:sp>
            <p:sp>
              <p:nvSpPr>
                <p:cNvPr id="64" name="TextBox 63">
                  <a:extLst>
                    <a:ext uri="{FF2B5EF4-FFF2-40B4-BE49-F238E27FC236}">
                      <a16:creationId xmlns:a16="http://schemas.microsoft.com/office/drawing/2014/main" id="{04A90EC4-E64D-49C6-9DB7-689B2136366A}"/>
                    </a:ext>
                  </a:extLst>
                </p:cNvPr>
                <p:cNvSpPr txBox="1"/>
                <p:nvPr/>
              </p:nvSpPr>
              <p:spPr>
                <a:xfrm>
                  <a:off x="1562687" y="4694217"/>
                  <a:ext cx="1019831" cy="369332"/>
                </a:xfrm>
                <a:prstGeom prst="rect">
                  <a:avLst/>
                </a:prstGeom>
                <a:noFill/>
              </p:spPr>
              <p:txBody>
                <a:bodyPr wrap="none" rtlCol="0">
                  <a:spAutoFit/>
                </a:bodyPr>
                <a:lstStyle/>
                <a:p>
                  <a:pPr algn="ctr"/>
                  <a:r>
                    <a:rPr lang="en-US" b="1" dirty="0"/>
                    <a:t>Leaching</a:t>
                  </a:r>
                </a:p>
              </p:txBody>
            </p:sp>
          </p:grpSp>
          <p:sp>
            <p:nvSpPr>
              <p:cNvPr id="103" name="TextBox 102">
                <a:extLst>
                  <a:ext uri="{FF2B5EF4-FFF2-40B4-BE49-F238E27FC236}">
                    <a16:creationId xmlns:a16="http://schemas.microsoft.com/office/drawing/2014/main" id="{9995E074-7E70-49EA-9765-737FBFB40840}"/>
                  </a:ext>
                </a:extLst>
              </p:cNvPr>
              <p:cNvSpPr txBox="1"/>
              <p:nvPr/>
            </p:nvSpPr>
            <p:spPr>
              <a:xfrm>
                <a:off x="183345" y="5050285"/>
                <a:ext cx="985013" cy="646331"/>
              </a:xfrm>
              <a:prstGeom prst="rect">
                <a:avLst/>
              </a:prstGeom>
              <a:noFill/>
            </p:spPr>
            <p:txBody>
              <a:bodyPr wrap="none" rtlCol="0">
                <a:spAutoFit/>
              </a:bodyPr>
              <a:lstStyle/>
              <a:p>
                <a:pPr algn="ctr"/>
                <a:r>
                  <a:rPr lang="en-US" b="1" dirty="0"/>
                  <a:t>Aquatic</a:t>
                </a:r>
              </a:p>
              <a:p>
                <a:pPr algn="ctr"/>
                <a:r>
                  <a:rPr lang="en-US" b="1" dirty="0"/>
                  <a:t>Habitats</a:t>
                </a:r>
              </a:p>
            </p:txBody>
          </p:sp>
          <p:sp>
            <p:nvSpPr>
              <p:cNvPr id="114" name="Rectangle 113">
                <a:extLst>
                  <a:ext uri="{FF2B5EF4-FFF2-40B4-BE49-F238E27FC236}">
                    <a16:creationId xmlns:a16="http://schemas.microsoft.com/office/drawing/2014/main" id="{8E04BED1-808B-421D-BA0B-D1E1831A7899}"/>
                  </a:ext>
                </a:extLst>
              </p:cNvPr>
              <p:cNvSpPr/>
              <p:nvPr/>
            </p:nvSpPr>
            <p:spPr>
              <a:xfrm>
                <a:off x="194656" y="5105228"/>
                <a:ext cx="1136333" cy="15883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68E2647A-8437-4FE5-B428-6D23F2C6A1B5}"/>
                </a:ext>
              </a:extLst>
            </p:cNvPr>
            <p:cNvGrpSpPr/>
            <p:nvPr/>
          </p:nvGrpSpPr>
          <p:grpSpPr>
            <a:xfrm>
              <a:off x="237212" y="2403458"/>
              <a:ext cx="5189094" cy="1934862"/>
              <a:chOff x="600897" y="2008901"/>
              <a:chExt cx="6394436" cy="2216645"/>
            </a:xfrm>
          </p:grpSpPr>
          <p:grpSp>
            <p:nvGrpSpPr>
              <p:cNvPr id="48" name="Group 47">
                <a:extLst>
                  <a:ext uri="{FF2B5EF4-FFF2-40B4-BE49-F238E27FC236}">
                    <a16:creationId xmlns:a16="http://schemas.microsoft.com/office/drawing/2014/main" id="{ACB0E145-F4EF-4A06-BBDF-86B079315734}"/>
                  </a:ext>
                </a:extLst>
              </p:cNvPr>
              <p:cNvGrpSpPr/>
              <p:nvPr/>
            </p:nvGrpSpPr>
            <p:grpSpPr>
              <a:xfrm>
                <a:off x="600897" y="2008901"/>
                <a:ext cx="6394436" cy="1848727"/>
                <a:chOff x="350811" y="1566477"/>
                <a:chExt cx="6394436" cy="1848727"/>
              </a:xfrm>
            </p:grpSpPr>
            <p:grpSp>
              <p:nvGrpSpPr>
                <p:cNvPr id="46" name="Group 45">
                  <a:extLst>
                    <a:ext uri="{FF2B5EF4-FFF2-40B4-BE49-F238E27FC236}">
                      <a16:creationId xmlns:a16="http://schemas.microsoft.com/office/drawing/2014/main" id="{5CE4B629-E4B3-412A-9B3B-0688702CD899}"/>
                    </a:ext>
                  </a:extLst>
                </p:cNvPr>
                <p:cNvGrpSpPr/>
                <p:nvPr/>
              </p:nvGrpSpPr>
              <p:grpSpPr>
                <a:xfrm>
                  <a:off x="350811" y="1571917"/>
                  <a:ext cx="1515128" cy="1834054"/>
                  <a:chOff x="350811" y="1571917"/>
                  <a:chExt cx="1515128" cy="1834054"/>
                </a:xfrm>
              </p:grpSpPr>
              <p:pic>
                <p:nvPicPr>
                  <p:cNvPr id="41" name="Picture 40">
                    <a:extLst>
                      <a:ext uri="{FF2B5EF4-FFF2-40B4-BE49-F238E27FC236}">
                        <a16:creationId xmlns:a16="http://schemas.microsoft.com/office/drawing/2014/main" id="{9E8A48E5-D0FB-4FDF-8138-05C2B74608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811" y="2280964"/>
                    <a:ext cx="1515128" cy="1125007"/>
                  </a:xfrm>
                  <a:prstGeom prst="rect">
                    <a:avLst/>
                  </a:prstGeom>
                  <a:ln>
                    <a:solidFill>
                      <a:schemeClr val="tx1"/>
                    </a:solidFill>
                  </a:ln>
                </p:spPr>
              </p:pic>
              <p:sp>
                <p:nvSpPr>
                  <p:cNvPr id="25" name="TextBox 24">
                    <a:extLst>
                      <a:ext uri="{FF2B5EF4-FFF2-40B4-BE49-F238E27FC236}">
                        <a16:creationId xmlns:a16="http://schemas.microsoft.com/office/drawing/2014/main" id="{17637433-D680-C129-F108-2B7746DD43E4}"/>
                      </a:ext>
                    </a:extLst>
                  </p:cNvPr>
                  <p:cNvSpPr txBox="1"/>
                  <p:nvPr/>
                </p:nvSpPr>
                <p:spPr>
                  <a:xfrm>
                    <a:off x="628378" y="1571917"/>
                    <a:ext cx="1041952" cy="646332"/>
                  </a:xfrm>
                  <a:prstGeom prst="rect">
                    <a:avLst/>
                  </a:prstGeom>
                  <a:noFill/>
                </p:spPr>
                <p:txBody>
                  <a:bodyPr wrap="none" rtlCol="0">
                    <a:spAutoFit/>
                  </a:bodyPr>
                  <a:lstStyle/>
                  <a:p>
                    <a:pPr algn="ctr"/>
                    <a:r>
                      <a:rPr lang="en-US" b="1" dirty="0"/>
                      <a:t>WWTP</a:t>
                    </a:r>
                  </a:p>
                  <a:p>
                    <a:pPr algn="ctr"/>
                    <a:r>
                      <a:rPr lang="en-US" b="1" dirty="0"/>
                      <a:t>Effluent?</a:t>
                    </a:r>
                  </a:p>
                </p:txBody>
              </p:sp>
            </p:grpSp>
            <p:grpSp>
              <p:nvGrpSpPr>
                <p:cNvPr id="57" name="Group 56">
                  <a:extLst>
                    <a:ext uri="{FF2B5EF4-FFF2-40B4-BE49-F238E27FC236}">
                      <a16:creationId xmlns:a16="http://schemas.microsoft.com/office/drawing/2014/main" id="{543B4EE1-F3D3-760D-8FAE-BAA3CC5EFE12}"/>
                    </a:ext>
                  </a:extLst>
                </p:cNvPr>
                <p:cNvGrpSpPr/>
                <p:nvPr/>
              </p:nvGrpSpPr>
              <p:grpSpPr>
                <a:xfrm>
                  <a:off x="3642022" y="1593291"/>
                  <a:ext cx="1486715" cy="1821909"/>
                  <a:chOff x="3599196" y="567541"/>
                  <a:chExt cx="1938014" cy="2192384"/>
                </a:xfrm>
              </p:grpSpPr>
              <p:pic>
                <p:nvPicPr>
                  <p:cNvPr id="24" name="Picture 23">
                    <a:extLst>
                      <a:ext uri="{FF2B5EF4-FFF2-40B4-BE49-F238E27FC236}">
                        <a16:creationId xmlns:a16="http://schemas.microsoft.com/office/drawing/2014/main" id="{9D86639E-BB45-AB94-75C9-59CD76E4EAF8}"/>
                      </a:ext>
                    </a:extLst>
                  </p:cNvPr>
                  <p:cNvPicPr>
                    <a:picLocks noChangeAspect="1"/>
                  </p:cNvPicPr>
                  <p:nvPr/>
                </p:nvPicPr>
                <p:blipFill>
                  <a:blip r:embed="rId4"/>
                  <a:stretch>
                    <a:fillRect/>
                  </a:stretch>
                </p:blipFill>
                <p:spPr>
                  <a:xfrm>
                    <a:off x="3599196" y="1419825"/>
                    <a:ext cx="1938014" cy="1340100"/>
                  </a:xfrm>
                  <a:prstGeom prst="rect">
                    <a:avLst/>
                  </a:prstGeom>
                  <a:ln>
                    <a:solidFill>
                      <a:schemeClr val="tx1"/>
                    </a:solidFill>
                  </a:ln>
                </p:spPr>
              </p:pic>
              <p:sp>
                <p:nvSpPr>
                  <p:cNvPr id="26" name="TextBox 25">
                    <a:extLst>
                      <a:ext uri="{FF2B5EF4-FFF2-40B4-BE49-F238E27FC236}">
                        <a16:creationId xmlns:a16="http://schemas.microsoft.com/office/drawing/2014/main" id="{79A04611-9571-D753-3F19-6A15F9FF90FB}"/>
                      </a:ext>
                    </a:extLst>
                  </p:cNvPr>
                  <p:cNvSpPr txBox="1"/>
                  <p:nvPr/>
                </p:nvSpPr>
                <p:spPr>
                  <a:xfrm>
                    <a:off x="3823136" y="567541"/>
                    <a:ext cx="1490136" cy="777759"/>
                  </a:xfrm>
                  <a:prstGeom prst="rect">
                    <a:avLst/>
                  </a:prstGeom>
                  <a:noFill/>
                </p:spPr>
                <p:txBody>
                  <a:bodyPr wrap="none" rtlCol="0">
                    <a:spAutoFit/>
                  </a:bodyPr>
                  <a:lstStyle/>
                  <a:p>
                    <a:pPr algn="ctr"/>
                    <a:r>
                      <a:rPr lang="en-US" b="1" dirty="0"/>
                      <a:t>Landfill</a:t>
                    </a:r>
                  </a:p>
                  <a:p>
                    <a:pPr algn="ctr"/>
                    <a:r>
                      <a:rPr lang="en-US" b="1" dirty="0"/>
                      <a:t>Leachate?</a:t>
                    </a:r>
                  </a:p>
                </p:txBody>
              </p:sp>
            </p:grpSp>
            <p:grpSp>
              <p:nvGrpSpPr>
                <p:cNvPr id="58" name="Group 57">
                  <a:extLst>
                    <a:ext uri="{FF2B5EF4-FFF2-40B4-BE49-F238E27FC236}">
                      <a16:creationId xmlns:a16="http://schemas.microsoft.com/office/drawing/2014/main" id="{EE91B0BB-229A-6DB6-B6EA-3EBF411D20EB}"/>
                    </a:ext>
                  </a:extLst>
                </p:cNvPr>
                <p:cNvGrpSpPr/>
                <p:nvPr/>
              </p:nvGrpSpPr>
              <p:grpSpPr>
                <a:xfrm>
                  <a:off x="5258532" y="1566477"/>
                  <a:ext cx="1486715" cy="1848727"/>
                  <a:chOff x="5921556" y="535273"/>
                  <a:chExt cx="1938014" cy="2224653"/>
                </a:xfrm>
              </p:grpSpPr>
              <p:pic>
                <p:nvPicPr>
                  <p:cNvPr id="23" name="Picture 22">
                    <a:extLst>
                      <a:ext uri="{FF2B5EF4-FFF2-40B4-BE49-F238E27FC236}">
                        <a16:creationId xmlns:a16="http://schemas.microsoft.com/office/drawing/2014/main" id="{3358DF7C-0268-5893-413E-F77F49AEEB75}"/>
                      </a:ext>
                    </a:extLst>
                  </p:cNvPr>
                  <p:cNvPicPr>
                    <a:picLocks noChangeAspect="1"/>
                  </p:cNvPicPr>
                  <p:nvPr/>
                </p:nvPicPr>
                <p:blipFill>
                  <a:blip r:embed="rId5"/>
                  <a:stretch>
                    <a:fillRect/>
                  </a:stretch>
                </p:blipFill>
                <p:spPr>
                  <a:xfrm>
                    <a:off x="5921556" y="1403060"/>
                    <a:ext cx="1938014" cy="1356866"/>
                  </a:xfrm>
                  <a:prstGeom prst="rect">
                    <a:avLst/>
                  </a:prstGeom>
                  <a:ln>
                    <a:solidFill>
                      <a:schemeClr val="tx1"/>
                    </a:solidFill>
                  </a:ln>
                </p:spPr>
              </p:pic>
              <p:sp>
                <p:nvSpPr>
                  <p:cNvPr id="27" name="TextBox 26">
                    <a:extLst>
                      <a:ext uri="{FF2B5EF4-FFF2-40B4-BE49-F238E27FC236}">
                        <a16:creationId xmlns:a16="http://schemas.microsoft.com/office/drawing/2014/main" id="{8A8F50A9-C317-0E4B-2A97-D9AA2486B9E6}"/>
                      </a:ext>
                    </a:extLst>
                  </p:cNvPr>
                  <p:cNvSpPr txBox="1"/>
                  <p:nvPr/>
                </p:nvSpPr>
                <p:spPr>
                  <a:xfrm>
                    <a:off x="6029512" y="535273"/>
                    <a:ext cx="1765797" cy="777757"/>
                  </a:xfrm>
                  <a:prstGeom prst="rect">
                    <a:avLst/>
                  </a:prstGeom>
                  <a:noFill/>
                </p:spPr>
                <p:txBody>
                  <a:bodyPr wrap="none" rtlCol="0">
                    <a:spAutoFit/>
                  </a:bodyPr>
                  <a:lstStyle/>
                  <a:p>
                    <a:pPr algn="ctr"/>
                    <a:r>
                      <a:rPr lang="en-US" b="1" dirty="0"/>
                      <a:t>Fire Training</a:t>
                    </a:r>
                  </a:p>
                  <a:p>
                    <a:pPr algn="ctr"/>
                    <a:r>
                      <a:rPr lang="en-US" b="1" dirty="0"/>
                      <a:t>Areas?</a:t>
                    </a:r>
                  </a:p>
                </p:txBody>
              </p:sp>
            </p:grpSp>
            <p:grpSp>
              <p:nvGrpSpPr>
                <p:cNvPr id="47" name="Group 46">
                  <a:extLst>
                    <a:ext uri="{FF2B5EF4-FFF2-40B4-BE49-F238E27FC236}">
                      <a16:creationId xmlns:a16="http://schemas.microsoft.com/office/drawing/2014/main" id="{E5B79B44-DF3F-4B12-BA52-537EC4B2D658}"/>
                    </a:ext>
                  </a:extLst>
                </p:cNvPr>
                <p:cNvGrpSpPr/>
                <p:nvPr/>
              </p:nvGrpSpPr>
              <p:grpSpPr>
                <a:xfrm>
                  <a:off x="2028732" y="1570871"/>
                  <a:ext cx="1498760" cy="1844331"/>
                  <a:chOff x="2028732" y="1570871"/>
                  <a:chExt cx="1498760" cy="1844331"/>
                </a:xfrm>
              </p:grpSpPr>
              <p:pic>
                <p:nvPicPr>
                  <p:cNvPr id="43" name="Picture 42">
                    <a:extLst>
                      <a:ext uri="{FF2B5EF4-FFF2-40B4-BE49-F238E27FC236}">
                        <a16:creationId xmlns:a16="http://schemas.microsoft.com/office/drawing/2014/main" id="{1C557908-4907-4A92-8A9A-C1F31353B0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8732" y="2291132"/>
                    <a:ext cx="1498760" cy="1124070"/>
                  </a:xfrm>
                  <a:prstGeom prst="rect">
                    <a:avLst/>
                  </a:prstGeom>
                  <a:ln>
                    <a:solidFill>
                      <a:schemeClr val="tx1"/>
                    </a:solidFill>
                  </a:ln>
                </p:spPr>
              </p:pic>
              <p:sp>
                <p:nvSpPr>
                  <p:cNvPr id="55" name="TextBox 54">
                    <a:extLst>
                      <a:ext uri="{FF2B5EF4-FFF2-40B4-BE49-F238E27FC236}">
                        <a16:creationId xmlns:a16="http://schemas.microsoft.com/office/drawing/2014/main" id="{3214E666-33DE-AB27-95E5-44A4C32A24D0}"/>
                      </a:ext>
                    </a:extLst>
                  </p:cNvPr>
                  <p:cNvSpPr txBox="1"/>
                  <p:nvPr/>
                </p:nvSpPr>
                <p:spPr>
                  <a:xfrm>
                    <a:off x="2226233" y="1570871"/>
                    <a:ext cx="1143262" cy="646330"/>
                  </a:xfrm>
                  <a:prstGeom prst="rect">
                    <a:avLst/>
                  </a:prstGeom>
                  <a:noFill/>
                </p:spPr>
                <p:txBody>
                  <a:bodyPr wrap="none" rtlCol="0">
                    <a:spAutoFit/>
                  </a:bodyPr>
                  <a:lstStyle/>
                  <a:p>
                    <a:pPr algn="ctr"/>
                    <a:r>
                      <a:rPr lang="en-US" b="1" dirty="0"/>
                      <a:t>WWTP</a:t>
                    </a:r>
                  </a:p>
                  <a:p>
                    <a:pPr algn="ctr"/>
                    <a:r>
                      <a:rPr lang="en-US" b="1" dirty="0"/>
                      <a:t>Biosolids?</a:t>
                    </a:r>
                  </a:p>
                </p:txBody>
              </p:sp>
            </p:grpSp>
          </p:grpSp>
          <p:cxnSp>
            <p:nvCxnSpPr>
              <p:cNvPr id="65" name="Straight Arrow Connector 64">
                <a:extLst>
                  <a:ext uri="{FF2B5EF4-FFF2-40B4-BE49-F238E27FC236}">
                    <a16:creationId xmlns:a16="http://schemas.microsoft.com/office/drawing/2014/main" id="{455C0FF5-5667-8FE9-1008-5F1C73E7ABD7}"/>
                  </a:ext>
                </a:extLst>
              </p:cNvPr>
              <p:cNvCxnSpPr>
                <a:cxnSpLocks/>
                <a:stCxn id="24" idx="2"/>
              </p:cNvCxnSpPr>
              <p:nvPr/>
            </p:nvCxnSpPr>
            <p:spPr>
              <a:xfrm flipH="1">
                <a:off x="4377428" y="3857623"/>
                <a:ext cx="258038" cy="3462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69E0FA9-0E40-B0F4-5799-A1F9C7B3C4BA}"/>
                  </a:ext>
                </a:extLst>
              </p:cNvPr>
              <p:cNvCxnSpPr>
                <a:cxnSpLocks/>
                <a:stCxn id="23" idx="2"/>
              </p:cNvCxnSpPr>
              <p:nvPr/>
            </p:nvCxnSpPr>
            <p:spPr>
              <a:xfrm flipH="1">
                <a:off x="5091225" y="3857628"/>
                <a:ext cx="1160751" cy="3679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3350893-7D1B-C877-716A-B350A5BC1C41}"/>
                  </a:ext>
                </a:extLst>
              </p:cNvPr>
              <p:cNvCxnSpPr>
                <a:cxnSpLocks/>
                <a:stCxn id="41" idx="2"/>
              </p:cNvCxnSpPr>
              <p:nvPr/>
            </p:nvCxnSpPr>
            <p:spPr>
              <a:xfrm>
                <a:off x="1358461" y="3848395"/>
                <a:ext cx="1117858" cy="3677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FF60F8A7-BCF9-7C88-6A7D-174C35D190F5}"/>
                  </a:ext>
                </a:extLst>
              </p:cNvPr>
              <p:cNvCxnSpPr>
                <a:cxnSpLocks/>
                <a:stCxn id="43" idx="2"/>
              </p:cNvCxnSpPr>
              <p:nvPr/>
            </p:nvCxnSpPr>
            <p:spPr>
              <a:xfrm>
                <a:off x="3028198" y="3857625"/>
                <a:ext cx="512456" cy="34624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167372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E4DBA6A-AA6B-EA8F-0704-1A1F6A6169F1}"/>
              </a:ext>
            </a:extLst>
          </p:cNvPr>
          <p:cNvPicPr>
            <a:picLocks noChangeAspect="1"/>
          </p:cNvPicPr>
          <p:nvPr/>
        </p:nvPicPr>
        <p:blipFill>
          <a:blip r:embed="rId2"/>
          <a:stretch>
            <a:fillRect/>
          </a:stretch>
        </p:blipFill>
        <p:spPr>
          <a:xfrm>
            <a:off x="628650" y="1078618"/>
            <a:ext cx="8142342" cy="5608246"/>
          </a:xfrm>
          <a:prstGeom prst="rect">
            <a:avLst/>
          </a:prstGeom>
        </p:spPr>
      </p:pic>
      <p:sp>
        <p:nvSpPr>
          <p:cNvPr id="4" name="Slide Number Placeholder 3">
            <a:extLst>
              <a:ext uri="{FF2B5EF4-FFF2-40B4-BE49-F238E27FC236}">
                <a16:creationId xmlns:a16="http://schemas.microsoft.com/office/drawing/2014/main" id="{FAA70978-5959-4488-96D1-CC73B02DF2B1}"/>
              </a:ext>
            </a:extLst>
          </p:cNvPr>
          <p:cNvSpPr>
            <a:spLocks noGrp="1"/>
          </p:cNvSpPr>
          <p:nvPr>
            <p:ph type="sldNum" sz="quarter" idx="12"/>
          </p:nvPr>
        </p:nvSpPr>
        <p:spPr/>
        <p:txBody>
          <a:bodyPr/>
          <a:lstStyle/>
          <a:p>
            <a:fld id="{0966C622-0A8C-4F86-9457-BBDB38D3C123}" type="slidenum">
              <a:rPr lang="en-US" smtClean="0"/>
              <a:t>20</a:t>
            </a:fld>
            <a:endParaRPr lang="en-US"/>
          </a:p>
        </p:txBody>
      </p:sp>
      <p:sp>
        <p:nvSpPr>
          <p:cNvPr id="9" name="TextBox 8">
            <a:extLst>
              <a:ext uri="{FF2B5EF4-FFF2-40B4-BE49-F238E27FC236}">
                <a16:creationId xmlns:a16="http://schemas.microsoft.com/office/drawing/2014/main" id="{70B64EF6-DB25-411F-A2DD-A184A8EDB6C0}"/>
              </a:ext>
            </a:extLst>
          </p:cNvPr>
          <p:cNvSpPr txBox="1"/>
          <p:nvPr/>
        </p:nvSpPr>
        <p:spPr>
          <a:xfrm>
            <a:off x="333491" y="124511"/>
            <a:ext cx="8477025" cy="954107"/>
          </a:xfrm>
          <a:prstGeom prst="rect">
            <a:avLst/>
          </a:prstGeom>
          <a:noFill/>
          <a:ln>
            <a:noFill/>
          </a:ln>
        </p:spPr>
        <p:txBody>
          <a:bodyPr wrap="square" rtlCol="0">
            <a:spAutoFit/>
          </a:bodyPr>
          <a:lstStyle/>
          <a:p>
            <a:pPr algn="ctr"/>
            <a:r>
              <a:rPr lang="en-US" sz="2800" b="1" dirty="0"/>
              <a:t>Hawai’i DOH Total PFAS Risk Calculator:</a:t>
            </a:r>
          </a:p>
          <a:p>
            <a:pPr algn="ctr"/>
            <a:r>
              <a:rPr lang="en-US" sz="2800" b="1" dirty="0"/>
              <a:t>Example: WWTP Biosolids</a:t>
            </a:r>
            <a:r>
              <a:rPr lang="en-US" sz="2400" b="1" dirty="0"/>
              <a:t> (residential soil exposure)</a:t>
            </a:r>
          </a:p>
        </p:txBody>
      </p:sp>
      <p:sp>
        <p:nvSpPr>
          <p:cNvPr id="21" name="TextBox 20">
            <a:extLst>
              <a:ext uri="{FF2B5EF4-FFF2-40B4-BE49-F238E27FC236}">
                <a16:creationId xmlns:a16="http://schemas.microsoft.com/office/drawing/2014/main" id="{F343C331-0B82-D376-0588-6D13FEE824C6}"/>
              </a:ext>
            </a:extLst>
          </p:cNvPr>
          <p:cNvSpPr txBox="1"/>
          <p:nvPr/>
        </p:nvSpPr>
        <p:spPr>
          <a:xfrm>
            <a:off x="6506934" y="1022874"/>
            <a:ext cx="1959432" cy="830997"/>
          </a:xfrm>
          <a:prstGeom prst="rect">
            <a:avLst/>
          </a:prstGeom>
          <a:solidFill>
            <a:schemeClr val="bg1"/>
          </a:solidFill>
          <a:ln>
            <a:solidFill>
              <a:schemeClr val="tx1"/>
            </a:solidFill>
          </a:ln>
        </p:spPr>
        <p:txBody>
          <a:bodyPr wrap="square" rtlCol="0">
            <a:spAutoFit/>
          </a:bodyPr>
          <a:lstStyle/>
          <a:p>
            <a:pPr algn="ctr"/>
            <a:r>
              <a:rPr lang="en-US" sz="1600" b="1" dirty="0"/>
              <a:t>Step 1:</a:t>
            </a:r>
          </a:p>
          <a:p>
            <a:pPr algn="ctr"/>
            <a:r>
              <a:rPr lang="en-US" sz="1600" b="1" dirty="0"/>
              <a:t>Input Sample Information</a:t>
            </a:r>
          </a:p>
        </p:txBody>
      </p:sp>
      <p:sp>
        <p:nvSpPr>
          <p:cNvPr id="22" name="TextBox 21">
            <a:extLst>
              <a:ext uri="{FF2B5EF4-FFF2-40B4-BE49-F238E27FC236}">
                <a16:creationId xmlns:a16="http://schemas.microsoft.com/office/drawing/2014/main" id="{D7B9A05B-60D7-610A-45E7-494C896E4BFA}"/>
              </a:ext>
            </a:extLst>
          </p:cNvPr>
          <p:cNvSpPr txBox="1"/>
          <p:nvPr/>
        </p:nvSpPr>
        <p:spPr>
          <a:xfrm>
            <a:off x="6506934" y="1951333"/>
            <a:ext cx="1959432" cy="830997"/>
          </a:xfrm>
          <a:prstGeom prst="rect">
            <a:avLst/>
          </a:prstGeom>
          <a:solidFill>
            <a:schemeClr val="bg1"/>
          </a:solidFill>
          <a:ln>
            <a:solidFill>
              <a:schemeClr val="tx1"/>
            </a:solidFill>
          </a:ln>
        </p:spPr>
        <p:txBody>
          <a:bodyPr wrap="square" rtlCol="0">
            <a:spAutoFit/>
          </a:bodyPr>
          <a:lstStyle/>
          <a:p>
            <a:pPr algn="ctr"/>
            <a:r>
              <a:rPr lang="en-US" sz="1600" b="1" dirty="0"/>
              <a:t>Step 2:</a:t>
            </a:r>
          </a:p>
          <a:p>
            <a:pPr algn="ctr"/>
            <a:r>
              <a:rPr lang="en-US" sz="1600" b="1" dirty="0"/>
              <a:t>Select Media Type</a:t>
            </a:r>
          </a:p>
          <a:p>
            <a:pPr algn="ctr"/>
            <a:r>
              <a:rPr lang="en-US" sz="1600" b="1" dirty="0"/>
              <a:t>(solid or liquid)</a:t>
            </a:r>
          </a:p>
        </p:txBody>
      </p:sp>
      <p:sp>
        <p:nvSpPr>
          <p:cNvPr id="24" name="TextBox 23">
            <a:extLst>
              <a:ext uri="{FF2B5EF4-FFF2-40B4-BE49-F238E27FC236}">
                <a16:creationId xmlns:a16="http://schemas.microsoft.com/office/drawing/2014/main" id="{9EDE0A80-60CA-8D7F-9B97-6D2149872B3C}"/>
              </a:ext>
            </a:extLst>
          </p:cNvPr>
          <p:cNvSpPr txBox="1"/>
          <p:nvPr/>
        </p:nvSpPr>
        <p:spPr>
          <a:xfrm>
            <a:off x="7017474" y="2874526"/>
            <a:ext cx="1959432" cy="830997"/>
          </a:xfrm>
          <a:prstGeom prst="rect">
            <a:avLst/>
          </a:prstGeom>
          <a:solidFill>
            <a:schemeClr val="bg1"/>
          </a:solidFill>
          <a:ln>
            <a:solidFill>
              <a:schemeClr val="tx1"/>
            </a:solidFill>
          </a:ln>
        </p:spPr>
        <p:txBody>
          <a:bodyPr wrap="square" rtlCol="0">
            <a:spAutoFit/>
          </a:bodyPr>
          <a:lstStyle/>
          <a:p>
            <a:pPr algn="ctr"/>
            <a:r>
              <a:rPr lang="en-US" sz="1600" b="1" dirty="0"/>
              <a:t>Step 3:</a:t>
            </a:r>
          </a:p>
          <a:p>
            <a:pPr algn="ctr"/>
            <a:r>
              <a:rPr lang="en-US" sz="1600" b="1" dirty="0"/>
              <a:t>Select Exposure Scenario</a:t>
            </a:r>
          </a:p>
        </p:txBody>
      </p:sp>
      <p:cxnSp>
        <p:nvCxnSpPr>
          <p:cNvPr id="25" name="Straight Arrow Connector 24">
            <a:extLst>
              <a:ext uri="{FF2B5EF4-FFF2-40B4-BE49-F238E27FC236}">
                <a16:creationId xmlns:a16="http://schemas.microsoft.com/office/drawing/2014/main" id="{A475E997-242E-9A4D-2C91-9FEFAD477979}"/>
              </a:ext>
            </a:extLst>
          </p:cNvPr>
          <p:cNvCxnSpPr>
            <a:cxnSpLocks/>
            <a:stCxn id="21" idx="1"/>
          </p:cNvCxnSpPr>
          <p:nvPr/>
        </p:nvCxnSpPr>
        <p:spPr>
          <a:xfrm flipH="1">
            <a:off x="5227320" y="1438373"/>
            <a:ext cx="1279614" cy="37564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D10F88C-5AC9-B5B6-880F-27F57647C28D}"/>
              </a:ext>
            </a:extLst>
          </p:cNvPr>
          <p:cNvCxnSpPr>
            <a:cxnSpLocks/>
            <a:stCxn id="22" idx="1"/>
          </p:cNvCxnSpPr>
          <p:nvPr/>
        </p:nvCxnSpPr>
        <p:spPr>
          <a:xfrm flipH="1">
            <a:off x="4699821" y="2366832"/>
            <a:ext cx="1807113" cy="22875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DE6D523-06F1-DBD7-361E-F4FD44C141D7}"/>
              </a:ext>
            </a:extLst>
          </p:cNvPr>
          <p:cNvCxnSpPr>
            <a:cxnSpLocks/>
            <a:stCxn id="24" idx="1"/>
          </p:cNvCxnSpPr>
          <p:nvPr/>
        </p:nvCxnSpPr>
        <p:spPr>
          <a:xfrm flipH="1" flipV="1">
            <a:off x="4699821" y="3147060"/>
            <a:ext cx="2317653" cy="14296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B938BF1-0CF0-61AA-0AD9-C5AD21068189}"/>
              </a:ext>
            </a:extLst>
          </p:cNvPr>
          <p:cNvSpPr txBox="1"/>
          <p:nvPr/>
        </p:nvSpPr>
        <p:spPr>
          <a:xfrm>
            <a:off x="6652211" y="3753110"/>
            <a:ext cx="1959432" cy="1077218"/>
          </a:xfrm>
          <a:prstGeom prst="rect">
            <a:avLst/>
          </a:prstGeom>
          <a:solidFill>
            <a:schemeClr val="bg1"/>
          </a:solidFill>
          <a:ln>
            <a:solidFill>
              <a:schemeClr val="tx1"/>
            </a:solidFill>
          </a:ln>
        </p:spPr>
        <p:txBody>
          <a:bodyPr wrap="square" rtlCol="0">
            <a:spAutoFit/>
          </a:bodyPr>
          <a:lstStyle/>
          <a:p>
            <a:pPr algn="ctr"/>
            <a:r>
              <a:rPr lang="en-US" sz="1600" b="1" dirty="0"/>
              <a:t>Step 4 (optional):</a:t>
            </a:r>
          </a:p>
          <a:p>
            <a:pPr algn="ctr"/>
            <a:r>
              <a:rPr lang="en-US" sz="1600" b="1" dirty="0"/>
              <a:t>Input Alternative Excess Fluorine PFASs Action Levels</a:t>
            </a:r>
          </a:p>
        </p:txBody>
      </p:sp>
      <p:cxnSp>
        <p:nvCxnSpPr>
          <p:cNvPr id="41" name="Straight Arrow Connector 40">
            <a:extLst>
              <a:ext uri="{FF2B5EF4-FFF2-40B4-BE49-F238E27FC236}">
                <a16:creationId xmlns:a16="http://schemas.microsoft.com/office/drawing/2014/main" id="{4B3823C4-5B35-FDBA-FCB5-03BA61DA5BEF}"/>
              </a:ext>
            </a:extLst>
          </p:cNvPr>
          <p:cNvCxnSpPr>
            <a:cxnSpLocks/>
            <a:stCxn id="40" idx="1"/>
          </p:cNvCxnSpPr>
          <p:nvPr/>
        </p:nvCxnSpPr>
        <p:spPr>
          <a:xfrm flipH="1" flipV="1">
            <a:off x="2598420" y="3845696"/>
            <a:ext cx="4053791" cy="44602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704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A70978-5959-4488-96D1-CC73B02DF2B1}"/>
              </a:ext>
            </a:extLst>
          </p:cNvPr>
          <p:cNvSpPr>
            <a:spLocks noGrp="1"/>
          </p:cNvSpPr>
          <p:nvPr>
            <p:ph type="sldNum" sz="quarter" idx="12"/>
          </p:nvPr>
        </p:nvSpPr>
        <p:spPr/>
        <p:txBody>
          <a:bodyPr/>
          <a:lstStyle/>
          <a:p>
            <a:fld id="{0966C622-0A8C-4F86-9457-BBDB38D3C123}" type="slidenum">
              <a:rPr lang="en-US" smtClean="0"/>
              <a:t>21</a:t>
            </a:fld>
            <a:endParaRPr lang="en-US"/>
          </a:p>
        </p:txBody>
      </p:sp>
      <p:sp>
        <p:nvSpPr>
          <p:cNvPr id="7" name="TextBox 6">
            <a:extLst>
              <a:ext uri="{FF2B5EF4-FFF2-40B4-BE49-F238E27FC236}">
                <a16:creationId xmlns:a16="http://schemas.microsoft.com/office/drawing/2014/main" id="{116534A8-CCCC-9AB6-F599-3F9E56C6366C}"/>
              </a:ext>
            </a:extLst>
          </p:cNvPr>
          <p:cNvSpPr txBox="1"/>
          <p:nvPr/>
        </p:nvSpPr>
        <p:spPr>
          <a:xfrm>
            <a:off x="333491" y="124511"/>
            <a:ext cx="8477025" cy="954107"/>
          </a:xfrm>
          <a:prstGeom prst="rect">
            <a:avLst/>
          </a:prstGeom>
          <a:noFill/>
          <a:ln>
            <a:noFill/>
          </a:ln>
        </p:spPr>
        <p:txBody>
          <a:bodyPr wrap="square" rtlCol="0">
            <a:spAutoFit/>
          </a:bodyPr>
          <a:lstStyle/>
          <a:p>
            <a:pPr algn="ctr"/>
            <a:r>
              <a:rPr lang="en-US" sz="2800" b="1" dirty="0"/>
              <a:t>Hawai’i Total PFAS Risk Calculator:</a:t>
            </a:r>
          </a:p>
          <a:p>
            <a:pPr algn="ctr"/>
            <a:r>
              <a:rPr lang="en-US" sz="2800" b="1" dirty="0"/>
              <a:t>Example: WWTP Biosolids</a:t>
            </a:r>
            <a:r>
              <a:rPr lang="en-US" sz="2400" b="1" dirty="0"/>
              <a:t> (residential soil exposure)</a:t>
            </a:r>
          </a:p>
        </p:txBody>
      </p:sp>
      <p:pic>
        <p:nvPicPr>
          <p:cNvPr id="6" name="Picture 5">
            <a:extLst>
              <a:ext uri="{FF2B5EF4-FFF2-40B4-BE49-F238E27FC236}">
                <a16:creationId xmlns:a16="http://schemas.microsoft.com/office/drawing/2014/main" id="{7FCA4C25-A765-1EC4-AB1A-42F14B8AD986}"/>
              </a:ext>
            </a:extLst>
          </p:cNvPr>
          <p:cNvPicPr>
            <a:picLocks noChangeAspect="1"/>
          </p:cNvPicPr>
          <p:nvPr/>
        </p:nvPicPr>
        <p:blipFill>
          <a:blip r:embed="rId2"/>
          <a:stretch>
            <a:fillRect/>
          </a:stretch>
        </p:blipFill>
        <p:spPr>
          <a:xfrm>
            <a:off x="887094" y="1043888"/>
            <a:ext cx="7237297" cy="5737911"/>
          </a:xfrm>
          <a:prstGeom prst="rect">
            <a:avLst/>
          </a:prstGeom>
        </p:spPr>
      </p:pic>
      <p:sp>
        <p:nvSpPr>
          <p:cNvPr id="8" name="TextBox 7">
            <a:extLst>
              <a:ext uri="{FF2B5EF4-FFF2-40B4-BE49-F238E27FC236}">
                <a16:creationId xmlns:a16="http://schemas.microsoft.com/office/drawing/2014/main" id="{04FC426D-FA92-0A9D-B760-40B915FB337C}"/>
              </a:ext>
            </a:extLst>
          </p:cNvPr>
          <p:cNvSpPr txBox="1"/>
          <p:nvPr/>
        </p:nvSpPr>
        <p:spPr>
          <a:xfrm>
            <a:off x="1958291" y="1028648"/>
            <a:ext cx="1257349" cy="461665"/>
          </a:xfrm>
          <a:prstGeom prst="rect">
            <a:avLst/>
          </a:prstGeom>
          <a:noFill/>
          <a:ln>
            <a:solidFill>
              <a:schemeClr val="tx1"/>
            </a:solidFill>
          </a:ln>
        </p:spPr>
        <p:txBody>
          <a:bodyPr wrap="square" rtlCol="0">
            <a:spAutoFit/>
          </a:bodyPr>
          <a:lstStyle/>
          <a:p>
            <a:pPr algn="ctr"/>
            <a:r>
              <a:rPr lang="en-US" sz="2400" b="1" dirty="0"/>
              <a:t>Step 5:</a:t>
            </a:r>
          </a:p>
        </p:txBody>
      </p:sp>
      <p:sp>
        <p:nvSpPr>
          <p:cNvPr id="9" name="Oval 8">
            <a:extLst>
              <a:ext uri="{FF2B5EF4-FFF2-40B4-BE49-F238E27FC236}">
                <a16:creationId xmlns:a16="http://schemas.microsoft.com/office/drawing/2014/main" id="{7316A6F5-0CA8-EDBA-3483-110F2BB78148}"/>
              </a:ext>
            </a:extLst>
          </p:cNvPr>
          <p:cNvSpPr/>
          <p:nvPr/>
        </p:nvSpPr>
        <p:spPr>
          <a:xfrm>
            <a:off x="6123482" y="6549827"/>
            <a:ext cx="584616" cy="254833"/>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E3BC85D-77EB-900C-61A0-6D0D8F2D3368}"/>
              </a:ext>
            </a:extLst>
          </p:cNvPr>
          <p:cNvSpPr/>
          <p:nvPr/>
        </p:nvSpPr>
        <p:spPr>
          <a:xfrm>
            <a:off x="7289342" y="6549827"/>
            <a:ext cx="584616" cy="254833"/>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3FEE298-C68C-4BAE-8CA8-5419E7B8FA37}"/>
              </a:ext>
            </a:extLst>
          </p:cNvPr>
          <p:cNvSpPr/>
          <p:nvPr/>
        </p:nvSpPr>
        <p:spPr>
          <a:xfrm>
            <a:off x="6165642" y="1536669"/>
            <a:ext cx="584616" cy="254833"/>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388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A70978-5959-4488-96D1-CC73B02DF2B1}"/>
              </a:ext>
            </a:extLst>
          </p:cNvPr>
          <p:cNvSpPr>
            <a:spLocks noGrp="1"/>
          </p:cNvSpPr>
          <p:nvPr>
            <p:ph type="sldNum" sz="quarter" idx="12"/>
          </p:nvPr>
        </p:nvSpPr>
        <p:spPr/>
        <p:txBody>
          <a:bodyPr/>
          <a:lstStyle/>
          <a:p>
            <a:fld id="{0966C622-0A8C-4F86-9457-BBDB38D3C123}" type="slidenum">
              <a:rPr lang="en-US" smtClean="0"/>
              <a:t>22</a:t>
            </a:fld>
            <a:endParaRPr lang="en-US"/>
          </a:p>
        </p:txBody>
      </p:sp>
      <p:pic>
        <p:nvPicPr>
          <p:cNvPr id="2" name="Picture 1">
            <a:extLst>
              <a:ext uri="{FF2B5EF4-FFF2-40B4-BE49-F238E27FC236}">
                <a16:creationId xmlns:a16="http://schemas.microsoft.com/office/drawing/2014/main" id="{02F2341C-399F-1300-F464-C07A5B831186}"/>
              </a:ext>
            </a:extLst>
          </p:cNvPr>
          <p:cNvPicPr>
            <a:picLocks noChangeAspect="1"/>
          </p:cNvPicPr>
          <p:nvPr/>
        </p:nvPicPr>
        <p:blipFill>
          <a:blip r:embed="rId3"/>
          <a:stretch>
            <a:fillRect/>
          </a:stretch>
        </p:blipFill>
        <p:spPr>
          <a:xfrm>
            <a:off x="628650" y="1078618"/>
            <a:ext cx="8142342" cy="5608246"/>
          </a:xfrm>
          <a:prstGeom prst="rect">
            <a:avLst/>
          </a:prstGeom>
        </p:spPr>
      </p:pic>
      <p:sp>
        <p:nvSpPr>
          <p:cNvPr id="3" name="TextBox 2">
            <a:extLst>
              <a:ext uri="{FF2B5EF4-FFF2-40B4-BE49-F238E27FC236}">
                <a16:creationId xmlns:a16="http://schemas.microsoft.com/office/drawing/2014/main" id="{6B6E80D2-6FA4-754B-98E8-95F1D0B8B924}"/>
              </a:ext>
            </a:extLst>
          </p:cNvPr>
          <p:cNvSpPr txBox="1"/>
          <p:nvPr/>
        </p:nvSpPr>
        <p:spPr>
          <a:xfrm>
            <a:off x="333491" y="124511"/>
            <a:ext cx="8477025" cy="954107"/>
          </a:xfrm>
          <a:prstGeom prst="rect">
            <a:avLst/>
          </a:prstGeom>
          <a:noFill/>
          <a:ln>
            <a:noFill/>
          </a:ln>
        </p:spPr>
        <p:txBody>
          <a:bodyPr wrap="square" rtlCol="0">
            <a:spAutoFit/>
          </a:bodyPr>
          <a:lstStyle/>
          <a:p>
            <a:pPr algn="ctr"/>
            <a:r>
              <a:rPr lang="en-US" sz="2800" b="1" dirty="0"/>
              <a:t>Hawai’i DOH Total PFAS Risk Calculator:</a:t>
            </a:r>
          </a:p>
          <a:p>
            <a:pPr algn="ctr"/>
            <a:r>
              <a:rPr lang="en-US" sz="2800" b="1" dirty="0"/>
              <a:t>Example: WWTP Biosolids</a:t>
            </a:r>
            <a:r>
              <a:rPr lang="en-US" sz="2400" b="1" dirty="0"/>
              <a:t> (residential soil exposure)</a:t>
            </a:r>
          </a:p>
        </p:txBody>
      </p:sp>
    </p:spTree>
    <p:extLst>
      <p:ext uri="{BB962C8B-B14F-4D97-AF65-F5344CB8AC3E}">
        <p14:creationId xmlns:p14="http://schemas.microsoft.com/office/powerpoint/2010/main" val="3905672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AC7A1-EB31-2EB4-C3D3-3C5DB58091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5C0A98-1074-2600-1B59-35024F310C5D}"/>
              </a:ext>
            </a:extLst>
          </p:cNvPr>
          <p:cNvSpPr>
            <a:spLocks noGrp="1"/>
          </p:cNvSpPr>
          <p:nvPr>
            <p:ph type="sldNum" sz="quarter" idx="12"/>
          </p:nvPr>
        </p:nvSpPr>
        <p:spPr/>
        <p:txBody>
          <a:bodyPr/>
          <a:lstStyle/>
          <a:p>
            <a:fld id="{0966C622-0A8C-4F86-9457-BBDB38D3C123}" type="slidenum">
              <a:rPr lang="en-US" smtClean="0"/>
              <a:t>23</a:t>
            </a:fld>
            <a:endParaRPr lang="en-US" dirty="0"/>
          </a:p>
        </p:txBody>
      </p:sp>
      <p:sp>
        <p:nvSpPr>
          <p:cNvPr id="7" name="TextBox 6">
            <a:extLst>
              <a:ext uri="{FF2B5EF4-FFF2-40B4-BE49-F238E27FC236}">
                <a16:creationId xmlns:a16="http://schemas.microsoft.com/office/drawing/2014/main" id="{1F119D3D-65D1-3620-4D0D-F4919E25A74E}"/>
              </a:ext>
            </a:extLst>
          </p:cNvPr>
          <p:cNvSpPr txBox="1"/>
          <p:nvPr/>
        </p:nvSpPr>
        <p:spPr>
          <a:xfrm>
            <a:off x="815529" y="153110"/>
            <a:ext cx="7512954" cy="954107"/>
          </a:xfrm>
          <a:prstGeom prst="rect">
            <a:avLst/>
          </a:prstGeom>
          <a:noFill/>
        </p:spPr>
        <p:txBody>
          <a:bodyPr wrap="square" rtlCol="0">
            <a:spAutoFit/>
          </a:bodyPr>
          <a:lstStyle/>
          <a:p>
            <a:pPr algn="ctr"/>
            <a:r>
              <a:rPr lang="en-US" sz="2800" b="1" dirty="0"/>
              <a:t>Field Study: WWTPs, Landfills, AFFF-Release Sites</a:t>
            </a:r>
          </a:p>
          <a:p>
            <a:pPr algn="ctr"/>
            <a:r>
              <a:rPr lang="en-US" sz="2800" b="1" dirty="0"/>
              <a:t>- Sample Collection and Laboratory Analyses -</a:t>
            </a:r>
            <a:endParaRPr lang="en-US" sz="2400" b="1" dirty="0"/>
          </a:p>
        </p:txBody>
      </p:sp>
      <p:sp>
        <p:nvSpPr>
          <p:cNvPr id="11" name="TextBox 10">
            <a:extLst>
              <a:ext uri="{FF2B5EF4-FFF2-40B4-BE49-F238E27FC236}">
                <a16:creationId xmlns:a16="http://schemas.microsoft.com/office/drawing/2014/main" id="{CF8E4BBE-77EA-3BDD-2C99-74E23DE61036}"/>
              </a:ext>
            </a:extLst>
          </p:cNvPr>
          <p:cNvSpPr txBox="1"/>
          <p:nvPr/>
        </p:nvSpPr>
        <p:spPr>
          <a:xfrm>
            <a:off x="311765" y="1256935"/>
            <a:ext cx="4847534" cy="2339102"/>
          </a:xfrm>
          <a:prstGeom prst="rect">
            <a:avLst/>
          </a:prstGeom>
          <a:noFill/>
          <a:ln>
            <a:solidFill>
              <a:schemeClr val="tx1"/>
            </a:solidFill>
          </a:ln>
        </p:spPr>
        <p:txBody>
          <a:bodyPr wrap="square" rtlCol="0">
            <a:spAutoFit/>
          </a:bodyPr>
          <a:lstStyle/>
          <a:p>
            <a:r>
              <a:rPr lang="en-US" b="1" u="sng" dirty="0"/>
              <a:t>Sample Collection:</a:t>
            </a:r>
          </a:p>
          <a:p>
            <a:r>
              <a:rPr lang="en-US" b="1" dirty="0"/>
              <a:t>WWTP Influent and Effluent:</a:t>
            </a:r>
          </a:p>
          <a:p>
            <a:pPr marL="169863" indent="-169863">
              <a:spcAft>
                <a:spcPts val="1200"/>
              </a:spcAft>
              <a:buFont typeface="Arial" panose="020B0604020202020204" pitchFamily="34" charset="0"/>
              <a:buChar char="•"/>
            </a:pPr>
            <a:r>
              <a:rPr lang="en-US" b="1" dirty="0"/>
              <a:t>24-Hour “Composite” Samplers</a:t>
            </a:r>
          </a:p>
          <a:p>
            <a:r>
              <a:rPr lang="en-US" b="1" dirty="0"/>
              <a:t>WWTP Biosolids and AFFF-Site Soils:</a:t>
            </a:r>
          </a:p>
          <a:p>
            <a:pPr marL="171450" indent="-169863">
              <a:spcAft>
                <a:spcPts val="1200"/>
              </a:spcAft>
              <a:buFont typeface="Arial" panose="020B0604020202020204" pitchFamily="34" charset="0"/>
              <a:buChar char="•"/>
            </a:pPr>
            <a:r>
              <a:rPr lang="en-US" b="1" dirty="0"/>
              <a:t>30- to 50-Increment Multi Increment Samples</a:t>
            </a:r>
          </a:p>
          <a:p>
            <a:r>
              <a:rPr lang="en-US" b="1" dirty="0"/>
              <a:t>Landfill Leachate and AFFF-Site Groundwater:</a:t>
            </a:r>
          </a:p>
          <a:p>
            <a:pPr marL="169863" indent="-169863">
              <a:spcAft>
                <a:spcPts val="600"/>
              </a:spcAft>
              <a:buFont typeface="Arial" panose="020B0604020202020204" pitchFamily="34" charset="0"/>
              <a:buChar char="•"/>
            </a:pPr>
            <a:r>
              <a:rPr lang="en-US" b="1" dirty="0"/>
              <a:t>Grab samples (bailer, </a:t>
            </a:r>
            <a:r>
              <a:rPr lang="en-US" b="1" dirty="0" err="1"/>
              <a:t>HydraSleeve</a:t>
            </a:r>
            <a:r>
              <a:rPr lang="en-US" b="1" dirty="0"/>
              <a:t>)</a:t>
            </a:r>
          </a:p>
        </p:txBody>
      </p:sp>
      <p:sp>
        <p:nvSpPr>
          <p:cNvPr id="3" name="TextBox 2">
            <a:extLst>
              <a:ext uri="{FF2B5EF4-FFF2-40B4-BE49-F238E27FC236}">
                <a16:creationId xmlns:a16="http://schemas.microsoft.com/office/drawing/2014/main" id="{991CDE7D-2EC0-3185-77EA-A3402A4E4592}"/>
              </a:ext>
            </a:extLst>
          </p:cNvPr>
          <p:cNvSpPr txBox="1"/>
          <p:nvPr/>
        </p:nvSpPr>
        <p:spPr>
          <a:xfrm>
            <a:off x="311765" y="3769724"/>
            <a:ext cx="4847534" cy="2616101"/>
          </a:xfrm>
          <a:prstGeom prst="rect">
            <a:avLst/>
          </a:prstGeom>
          <a:noFill/>
          <a:ln>
            <a:solidFill>
              <a:schemeClr val="tx1"/>
            </a:solidFill>
          </a:ln>
        </p:spPr>
        <p:txBody>
          <a:bodyPr wrap="square" rtlCol="0">
            <a:spAutoFit/>
          </a:bodyPr>
          <a:lstStyle/>
          <a:p>
            <a:r>
              <a:rPr lang="en-US" b="1" u="sng" dirty="0"/>
              <a:t>Sample Analyses</a:t>
            </a:r>
          </a:p>
          <a:p>
            <a:pPr>
              <a:spcAft>
                <a:spcPts val="600"/>
              </a:spcAft>
            </a:pPr>
            <a:r>
              <a:rPr lang="en-US" b="1" dirty="0"/>
              <a:t>Pre-TOPs: MLA110 (Method 537M ) </a:t>
            </a:r>
          </a:p>
          <a:p>
            <a:pPr>
              <a:spcAft>
                <a:spcPts val="600"/>
              </a:spcAft>
            </a:pPr>
            <a:r>
              <a:rPr lang="en-US" b="1" dirty="0"/>
              <a:t>Post-TOPs: MLA111 (Method 537M+TOPs)</a:t>
            </a:r>
          </a:p>
          <a:p>
            <a:pPr>
              <a:spcAft>
                <a:spcPts val="600"/>
              </a:spcAft>
            </a:pPr>
            <a:r>
              <a:rPr lang="en-US" b="1" dirty="0"/>
              <a:t>Ultrashorts: MLA120 (+ added to 537M) </a:t>
            </a:r>
          </a:p>
          <a:p>
            <a:r>
              <a:rPr lang="en-US" b="1" dirty="0"/>
              <a:t>Total Organic fluorine: MLA119 (Method 1621)</a:t>
            </a:r>
          </a:p>
          <a:p>
            <a:pPr marL="230188"/>
            <a:r>
              <a:rPr lang="en-US" b="1" dirty="0"/>
              <a:t>Liquids: “Absorbable Organic Fluorine”</a:t>
            </a:r>
          </a:p>
          <a:p>
            <a:pPr marL="230188">
              <a:spcAft>
                <a:spcPts val="600"/>
              </a:spcAft>
            </a:pPr>
            <a:r>
              <a:rPr lang="en-US" b="1" dirty="0"/>
              <a:t>Solids: “Extractable Organic Fluorine”</a:t>
            </a:r>
          </a:p>
          <a:p>
            <a:r>
              <a:rPr lang="en-US" b="1" dirty="0"/>
              <a:t>Non-Target Analysis (optional)</a:t>
            </a:r>
          </a:p>
        </p:txBody>
      </p:sp>
      <p:grpSp>
        <p:nvGrpSpPr>
          <p:cNvPr id="9" name="Group 8">
            <a:extLst>
              <a:ext uri="{FF2B5EF4-FFF2-40B4-BE49-F238E27FC236}">
                <a16:creationId xmlns:a16="http://schemas.microsoft.com/office/drawing/2014/main" id="{D08B8472-CBB0-9872-857B-CBF8EB0EFEFA}"/>
              </a:ext>
            </a:extLst>
          </p:cNvPr>
          <p:cNvGrpSpPr/>
          <p:nvPr/>
        </p:nvGrpSpPr>
        <p:grpSpPr>
          <a:xfrm>
            <a:off x="5486162" y="1256934"/>
            <a:ext cx="3517501" cy="4712668"/>
            <a:chOff x="5486162" y="1256934"/>
            <a:chExt cx="3517501" cy="4712668"/>
          </a:xfrm>
        </p:grpSpPr>
        <p:pic>
          <p:nvPicPr>
            <p:cNvPr id="5" name="Picture 4">
              <a:extLst>
                <a:ext uri="{FF2B5EF4-FFF2-40B4-BE49-F238E27FC236}">
                  <a16:creationId xmlns:a16="http://schemas.microsoft.com/office/drawing/2014/main" id="{446A589E-E9EC-AD92-6410-E0D72241B3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297017" y="3408971"/>
              <a:ext cx="1803832" cy="1352874"/>
            </a:xfrm>
            <a:prstGeom prst="rect">
              <a:avLst/>
            </a:prstGeom>
            <a:ln>
              <a:solidFill>
                <a:schemeClr val="tx1"/>
              </a:solidFill>
            </a:ln>
          </p:spPr>
        </p:pic>
        <p:pic>
          <p:nvPicPr>
            <p:cNvPr id="14" name="Picture 13">
              <a:extLst>
                <a:ext uri="{FF2B5EF4-FFF2-40B4-BE49-F238E27FC236}">
                  <a16:creationId xmlns:a16="http://schemas.microsoft.com/office/drawing/2014/main" id="{112F82C4-4178-0DCE-42F9-19241B81AA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297016" y="1482413"/>
              <a:ext cx="1803833" cy="1352875"/>
            </a:xfrm>
            <a:prstGeom prst="rect">
              <a:avLst/>
            </a:prstGeom>
            <a:ln>
              <a:solidFill>
                <a:schemeClr val="tx1"/>
              </a:solidFill>
            </a:ln>
          </p:spPr>
        </p:pic>
        <p:pic>
          <p:nvPicPr>
            <p:cNvPr id="25" name="Picture 24">
              <a:extLst>
                <a:ext uri="{FF2B5EF4-FFF2-40B4-BE49-F238E27FC236}">
                  <a16:creationId xmlns:a16="http://schemas.microsoft.com/office/drawing/2014/main" id="{409125A4-A7E0-DE25-AB6B-663B995741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7139649" y="3408972"/>
              <a:ext cx="1803831" cy="1352874"/>
            </a:xfrm>
            <a:prstGeom prst="rect">
              <a:avLst/>
            </a:prstGeom>
            <a:ln>
              <a:solidFill>
                <a:schemeClr val="tx1"/>
              </a:solidFill>
            </a:ln>
          </p:spPr>
        </p:pic>
        <p:sp>
          <p:nvSpPr>
            <p:cNvPr id="6" name="TextBox 5">
              <a:extLst>
                <a:ext uri="{FF2B5EF4-FFF2-40B4-BE49-F238E27FC236}">
                  <a16:creationId xmlns:a16="http://schemas.microsoft.com/office/drawing/2014/main" id="{17622E65-0FC1-3146-ED24-21C6A809EF90}"/>
                </a:ext>
              </a:extLst>
            </p:cNvPr>
            <p:cNvSpPr txBox="1"/>
            <p:nvPr/>
          </p:nvSpPr>
          <p:spPr>
            <a:xfrm>
              <a:off x="5486162" y="5046272"/>
              <a:ext cx="3517501" cy="923330"/>
            </a:xfrm>
            <a:prstGeom prst="rect">
              <a:avLst/>
            </a:prstGeom>
            <a:noFill/>
            <a:ln>
              <a:noFill/>
            </a:ln>
          </p:spPr>
          <p:txBody>
            <a:bodyPr wrap="none" rtlCol="0">
              <a:spAutoFit/>
            </a:bodyPr>
            <a:lstStyle/>
            <a:p>
              <a:pPr marL="171450" indent="-171450">
                <a:buFont typeface="Arial" panose="020B0604020202020204" pitchFamily="34" charset="0"/>
                <a:buChar char="•"/>
              </a:pPr>
              <a:r>
                <a:rPr lang="en-US" b="1" dirty="0"/>
                <a:t>Six Wastewater Treatment Plants</a:t>
              </a:r>
            </a:p>
            <a:p>
              <a:pPr marL="171450" indent="-171450">
                <a:buFont typeface="Arial" panose="020B0604020202020204" pitchFamily="34" charset="0"/>
                <a:buChar char="•"/>
              </a:pPr>
              <a:r>
                <a:rPr lang="en-US" b="1" dirty="0"/>
                <a:t>Five Landfills</a:t>
              </a:r>
            </a:p>
            <a:p>
              <a:pPr marL="171450" indent="-171450">
                <a:buFont typeface="Arial" panose="020B0604020202020204" pitchFamily="34" charset="0"/>
                <a:buChar char="•"/>
              </a:pPr>
              <a:r>
                <a:rPr lang="en-US" b="1" dirty="0"/>
                <a:t>Two AFFF Release Sites</a:t>
              </a:r>
            </a:p>
          </p:txBody>
        </p:sp>
        <p:pic>
          <p:nvPicPr>
            <p:cNvPr id="2" name="Picture 1">
              <a:extLst>
                <a:ext uri="{FF2B5EF4-FFF2-40B4-BE49-F238E27FC236}">
                  <a16:creationId xmlns:a16="http://schemas.microsoft.com/office/drawing/2014/main" id="{04E16EFB-8F59-BA2C-0405-7A4C4E398D8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95569" y="1448661"/>
              <a:ext cx="1850153" cy="1387139"/>
            </a:xfrm>
            <a:prstGeom prst="rect">
              <a:avLst/>
            </a:prstGeom>
            <a:noFill/>
            <a:ln>
              <a:solidFill>
                <a:schemeClr val="tx1"/>
              </a:solidFill>
            </a:ln>
          </p:spPr>
        </p:pic>
      </p:grpSp>
    </p:spTree>
    <p:extLst>
      <p:ext uri="{BB962C8B-B14F-4D97-AF65-F5344CB8AC3E}">
        <p14:creationId xmlns:p14="http://schemas.microsoft.com/office/powerpoint/2010/main" val="1955133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AB1E8E-91A0-DCD8-C609-E3F59D05E6D7}"/>
              </a:ext>
            </a:extLst>
          </p:cNvPr>
          <p:cNvSpPr>
            <a:spLocks noGrp="1"/>
          </p:cNvSpPr>
          <p:nvPr>
            <p:ph type="sldNum" sz="quarter" idx="12"/>
          </p:nvPr>
        </p:nvSpPr>
        <p:spPr/>
        <p:txBody>
          <a:bodyPr/>
          <a:lstStyle/>
          <a:p>
            <a:fld id="{27EB08C4-B206-4098-98C3-6DC2CE1146B4}" type="slidenum">
              <a:rPr lang="en-US" smtClean="0"/>
              <a:pPr/>
              <a:t>24</a:t>
            </a:fld>
            <a:endParaRPr lang="en-US" dirty="0"/>
          </a:p>
        </p:txBody>
      </p:sp>
      <p:sp>
        <p:nvSpPr>
          <p:cNvPr id="6" name="TextBox 5">
            <a:extLst>
              <a:ext uri="{FF2B5EF4-FFF2-40B4-BE49-F238E27FC236}">
                <a16:creationId xmlns:a16="http://schemas.microsoft.com/office/drawing/2014/main" id="{3F89CA65-B751-5A62-5137-D44E62123CFF}"/>
              </a:ext>
            </a:extLst>
          </p:cNvPr>
          <p:cNvSpPr txBox="1"/>
          <p:nvPr/>
        </p:nvSpPr>
        <p:spPr>
          <a:xfrm>
            <a:off x="182352" y="131801"/>
            <a:ext cx="8805231" cy="553998"/>
          </a:xfrm>
          <a:prstGeom prst="rect">
            <a:avLst/>
          </a:prstGeom>
          <a:noFill/>
        </p:spPr>
        <p:txBody>
          <a:bodyPr wrap="none" rtlCol="0">
            <a:spAutoFit/>
          </a:bodyPr>
          <a:lstStyle/>
          <a:p>
            <a:pPr algn="ctr"/>
            <a:r>
              <a:rPr lang="en-US" sz="3000" b="1" dirty="0"/>
              <a:t>Collection of </a:t>
            </a:r>
            <a:r>
              <a:rPr lang="en-US" sz="3000" b="1" i="1" dirty="0"/>
              <a:t>Multi Increment </a:t>
            </a:r>
            <a:r>
              <a:rPr lang="en-US" sz="3000" b="1" dirty="0"/>
              <a:t>Soil &amp; Biosolids Samples</a:t>
            </a:r>
            <a:endParaRPr lang="en-US" sz="2200" b="1" dirty="0"/>
          </a:p>
        </p:txBody>
      </p:sp>
      <p:sp>
        <p:nvSpPr>
          <p:cNvPr id="93" name="Text Box 109">
            <a:extLst>
              <a:ext uri="{FF2B5EF4-FFF2-40B4-BE49-F238E27FC236}">
                <a16:creationId xmlns:a16="http://schemas.microsoft.com/office/drawing/2014/main" id="{9E2EFCA4-D849-39E9-3577-C81FD978DE24}"/>
              </a:ext>
            </a:extLst>
          </p:cNvPr>
          <p:cNvSpPr txBox="1">
            <a:spLocks noChangeArrowheads="1"/>
          </p:cNvSpPr>
          <p:nvPr/>
        </p:nvSpPr>
        <p:spPr bwMode="auto">
          <a:xfrm>
            <a:off x="5466842" y="913125"/>
            <a:ext cx="3638743" cy="3970318"/>
          </a:xfrm>
          <a:prstGeom prst="rect">
            <a:avLst/>
          </a:prstGeom>
          <a:noFill/>
          <a:ln w="9525">
            <a:noFill/>
            <a:miter lim="800000"/>
            <a:headEnd/>
            <a:tailEnd/>
          </a:ln>
          <a:effectLst/>
        </p:spPr>
        <p:txBody>
          <a:bodyPr wrap="square">
            <a:spAutoFit/>
          </a:bodyPr>
          <a:lstStyle/>
          <a:p>
            <a:pPr marL="227008" indent="-227008">
              <a:buFont typeface="+mj-lt"/>
              <a:buAutoNum type="arabicPeriod"/>
            </a:pPr>
            <a:r>
              <a:rPr lang="en-US" b="1" dirty="0"/>
              <a:t>Decision Unit area &amp; volume of soil/biosolids designated for collection of a sample (worker exposure area);</a:t>
            </a:r>
          </a:p>
          <a:p>
            <a:pPr marL="227008" indent="-227008">
              <a:buFont typeface="+mj-lt"/>
              <a:buAutoNum type="arabicPeriod"/>
            </a:pPr>
            <a:r>
              <a:rPr lang="en-US" b="1" dirty="0"/>
              <a:t>Two kilogram, 45-increment sample collected;</a:t>
            </a:r>
          </a:p>
          <a:p>
            <a:pPr marL="227008" indent="-227008">
              <a:buFont typeface="+mj-lt"/>
              <a:buAutoNum type="arabicPeriod"/>
            </a:pPr>
            <a:r>
              <a:rPr lang="en-US" b="1" dirty="0"/>
              <a:t>Triplicate samples collected to test sampling method precision (</a:t>
            </a:r>
            <a:r>
              <a:rPr lang="en-US" b="1" u="sng" dirty="0"/>
              <a:t>not</a:t>
            </a:r>
            <a:r>
              <a:rPr lang="en-US" b="1" dirty="0"/>
              <a:t> for a 95% UCL);</a:t>
            </a:r>
          </a:p>
          <a:p>
            <a:pPr marL="227008" indent="-227008">
              <a:buFont typeface="+mj-lt"/>
              <a:buAutoNum type="arabicPeriod"/>
            </a:pPr>
            <a:r>
              <a:rPr lang="en-US" b="1" dirty="0"/>
              <a:t>Sample air-dried &amp; sieved to target particle size (methanol used for VOCs);</a:t>
            </a:r>
          </a:p>
          <a:p>
            <a:pPr marL="227008" indent="-227008">
              <a:buFont typeface="+mj-lt"/>
              <a:buAutoNum type="arabicPeriod"/>
            </a:pPr>
            <a:r>
              <a:rPr lang="en-US" b="1" dirty="0"/>
              <a:t>Minimum 10-gram MI subsample collected for analysis.</a:t>
            </a:r>
          </a:p>
        </p:txBody>
      </p:sp>
      <p:grpSp>
        <p:nvGrpSpPr>
          <p:cNvPr id="27" name="Group 26">
            <a:extLst>
              <a:ext uri="{FF2B5EF4-FFF2-40B4-BE49-F238E27FC236}">
                <a16:creationId xmlns:a16="http://schemas.microsoft.com/office/drawing/2014/main" id="{916EC607-F664-4571-2D8C-19D1BF57EBE6}"/>
              </a:ext>
            </a:extLst>
          </p:cNvPr>
          <p:cNvGrpSpPr/>
          <p:nvPr/>
        </p:nvGrpSpPr>
        <p:grpSpPr>
          <a:xfrm>
            <a:off x="212598" y="951669"/>
            <a:ext cx="5215991" cy="4541853"/>
            <a:chOff x="304800" y="1105345"/>
            <a:chExt cx="5215991" cy="4541853"/>
          </a:xfrm>
        </p:grpSpPr>
        <p:grpSp>
          <p:nvGrpSpPr>
            <p:cNvPr id="24" name="Group 23">
              <a:extLst>
                <a:ext uri="{FF2B5EF4-FFF2-40B4-BE49-F238E27FC236}">
                  <a16:creationId xmlns:a16="http://schemas.microsoft.com/office/drawing/2014/main" id="{F002F5A8-C0AB-DCDB-6DE2-C4A67AD350F8}"/>
                </a:ext>
              </a:extLst>
            </p:cNvPr>
            <p:cNvGrpSpPr/>
            <p:nvPr/>
          </p:nvGrpSpPr>
          <p:grpSpPr>
            <a:xfrm>
              <a:off x="304800" y="1105345"/>
              <a:ext cx="5215991" cy="3886200"/>
              <a:chOff x="457200" y="1257745"/>
              <a:chExt cx="5215991" cy="3886200"/>
            </a:xfrm>
          </p:grpSpPr>
          <p:pic>
            <p:nvPicPr>
              <p:cNvPr id="2" name="Picture 1">
                <a:extLst>
                  <a:ext uri="{FF2B5EF4-FFF2-40B4-BE49-F238E27FC236}">
                    <a16:creationId xmlns:a16="http://schemas.microsoft.com/office/drawing/2014/main" id="{1E0970BE-7D80-8006-A57C-F458C2A4F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591" y="1257745"/>
                <a:ext cx="5181600" cy="3886200"/>
              </a:xfrm>
              <a:prstGeom prst="rect">
                <a:avLst/>
              </a:prstGeom>
              <a:ln>
                <a:solidFill>
                  <a:schemeClr val="tx1"/>
                </a:solidFill>
              </a:ln>
            </p:spPr>
          </p:pic>
          <p:sp>
            <p:nvSpPr>
              <p:cNvPr id="5" name="Freeform: Shape 4">
                <a:extLst>
                  <a:ext uri="{FF2B5EF4-FFF2-40B4-BE49-F238E27FC236}">
                    <a16:creationId xmlns:a16="http://schemas.microsoft.com/office/drawing/2014/main" id="{2917BFCE-4C06-8A93-3A26-8310EA6255B3}"/>
                  </a:ext>
                </a:extLst>
              </p:cNvPr>
              <p:cNvSpPr/>
              <p:nvPr/>
            </p:nvSpPr>
            <p:spPr>
              <a:xfrm>
                <a:off x="457200" y="3278731"/>
                <a:ext cx="5211271" cy="914400"/>
              </a:xfrm>
              <a:custGeom>
                <a:avLst/>
                <a:gdLst>
                  <a:gd name="connsiteX0" fmla="*/ 2225310 w 5211271"/>
                  <a:gd name="connsiteY0" fmla="*/ 8092 h 914400"/>
                  <a:gd name="connsiteX1" fmla="*/ 1966364 w 5211271"/>
                  <a:gd name="connsiteY1" fmla="*/ 145656 h 914400"/>
                  <a:gd name="connsiteX2" fmla="*/ 0 w 5211271"/>
                  <a:gd name="connsiteY2" fmla="*/ 623087 h 914400"/>
                  <a:gd name="connsiteX3" fmla="*/ 16184 w 5211271"/>
                  <a:gd name="connsiteY3" fmla="*/ 695915 h 914400"/>
                  <a:gd name="connsiteX4" fmla="*/ 5203179 w 5211271"/>
                  <a:gd name="connsiteY4" fmla="*/ 914400 h 914400"/>
                  <a:gd name="connsiteX5" fmla="*/ 5211271 w 5211271"/>
                  <a:gd name="connsiteY5" fmla="*/ 550258 h 914400"/>
                  <a:gd name="connsiteX6" fmla="*/ 2573267 w 5211271"/>
                  <a:gd name="connsiteY6" fmla="*/ 0 h 914400"/>
                  <a:gd name="connsiteX7" fmla="*/ 2225310 w 5211271"/>
                  <a:gd name="connsiteY7" fmla="*/ 8092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1271" h="914400">
                    <a:moveTo>
                      <a:pt x="2225310" y="8092"/>
                    </a:moveTo>
                    <a:lnTo>
                      <a:pt x="1966364" y="145656"/>
                    </a:lnTo>
                    <a:lnTo>
                      <a:pt x="0" y="623087"/>
                    </a:lnTo>
                    <a:lnTo>
                      <a:pt x="16184" y="695915"/>
                    </a:lnTo>
                    <a:lnTo>
                      <a:pt x="5203179" y="914400"/>
                    </a:lnTo>
                    <a:lnTo>
                      <a:pt x="5211271" y="550258"/>
                    </a:lnTo>
                    <a:lnTo>
                      <a:pt x="2573267" y="0"/>
                    </a:lnTo>
                    <a:lnTo>
                      <a:pt x="2225310" y="8092"/>
                    </a:lnTo>
                    <a:close/>
                  </a:path>
                </a:pathLst>
              </a:custGeom>
              <a:solidFill>
                <a:schemeClr val="accent6">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5FF9716E-66C2-D4AC-BC0B-97A856D58C13}"/>
                  </a:ext>
                </a:extLst>
              </p:cNvPr>
              <p:cNvSpPr/>
              <p:nvPr/>
            </p:nvSpPr>
            <p:spPr>
              <a:xfrm>
                <a:off x="1892862" y="3270640"/>
                <a:ext cx="894844" cy="752558"/>
              </a:xfrm>
              <a:custGeom>
                <a:avLst/>
                <a:gdLst>
                  <a:gd name="connsiteX0" fmla="*/ 0 w 1650775"/>
                  <a:gd name="connsiteY0" fmla="*/ 776835 h 776835"/>
                  <a:gd name="connsiteX1" fmla="*/ 1472750 w 1650775"/>
                  <a:gd name="connsiteY1" fmla="*/ 161841 h 776835"/>
                  <a:gd name="connsiteX2" fmla="*/ 1634591 w 1650775"/>
                  <a:gd name="connsiteY2" fmla="*/ 40460 h 776835"/>
                  <a:gd name="connsiteX3" fmla="*/ 1650775 w 1650775"/>
                  <a:gd name="connsiteY3" fmla="*/ 0 h 776835"/>
                </a:gdLst>
                <a:ahLst/>
                <a:cxnLst>
                  <a:cxn ang="0">
                    <a:pos x="connsiteX0" y="connsiteY0"/>
                  </a:cxn>
                  <a:cxn ang="0">
                    <a:pos x="connsiteX1" y="connsiteY1"/>
                  </a:cxn>
                  <a:cxn ang="0">
                    <a:pos x="connsiteX2" y="connsiteY2"/>
                  </a:cxn>
                  <a:cxn ang="0">
                    <a:pos x="connsiteX3" y="connsiteY3"/>
                  </a:cxn>
                </a:cxnLst>
                <a:rect l="l" t="t" r="r" b="b"/>
                <a:pathLst>
                  <a:path w="1650775" h="776835">
                    <a:moveTo>
                      <a:pt x="0" y="776835"/>
                    </a:moveTo>
                    <a:lnTo>
                      <a:pt x="1472750" y="161841"/>
                    </a:lnTo>
                    <a:lnTo>
                      <a:pt x="1634591" y="40460"/>
                    </a:lnTo>
                    <a:lnTo>
                      <a:pt x="1650775" y="0"/>
                    </a:lnTo>
                  </a:path>
                </a:pathLst>
              </a:custGeom>
              <a:noFill/>
              <a:ln>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BEE9A15D-4E0C-DFBA-B7D5-F20824779BC9}"/>
                  </a:ext>
                </a:extLst>
              </p:cNvPr>
              <p:cNvSpPr/>
              <p:nvPr/>
            </p:nvSpPr>
            <p:spPr>
              <a:xfrm>
                <a:off x="2853791" y="3270639"/>
                <a:ext cx="706705" cy="857756"/>
              </a:xfrm>
              <a:custGeom>
                <a:avLst/>
                <a:gdLst>
                  <a:gd name="connsiteX0" fmla="*/ 849663 w 849663"/>
                  <a:gd name="connsiteY0" fmla="*/ 849664 h 849664"/>
                  <a:gd name="connsiteX1" fmla="*/ 137564 w 849663"/>
                  <a:gd name="connsiteY1" fmla="*/ 145656 h 849664"/>
                  <a:gd name="connsiteX2" fmla="*/ 0 w 849663"/>
                  <a:gd name="connsiteY2" fmla="*/ 0 h 849664"/>
                </a:gdLst>
                <a:ahLst/>
                <a:cxnLst>
                  <a:cxn ang="0">
                    <a:pos x="connsiteX0" y="connsiteY0"/>
                  </a:cxn>
                  <a:cxn ang="0">
                    <a:pos x="connsiteX1" y="connsiteY1"/>
                  </a:cxn>
                  <a:cxn ang="0">
                    <a:pos x="connsiteX2" y="connsiteY2"/>
                  </a:cxn>
                </a:cxnLst>
                <a:rect l="l" t="t" r="r" b="b"/>
                <a:pathLst>
                  <a:path w="849663" h="849664">
                    <a:moveTo>
                      <a:pt x="849663" y="849664"/>
                    </a:moveTo>
                    <a:lnTo>
                      <a:pt x="137564" y="145656"/>
                    </a:lnTo>
                    <a:lnTo>
                      <a:pt x="0" y="0"/>
                    </a:lnTo>
                  </a:path>
                </a:pathLst>
              </a:custGeom>
              <a:noFill/>
              <a:ln>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714E78F5-937A-2776-2636-478D2AD178A5}"/>
                  </a:ext>
                </a:extLst>
              </p:cNvPr>
              <p:cNvSpPr/>
              <p:nvPr/>
            </p:nvSpPr>
            <p:spPr>
              <a:xfrm>
                <a:off x="3111387" y="3286823"/>
                <a:ext cx="2459979" cy="857756"/>
              </a:xfrm>
              <a:custGeom>
                <a:avLst/>
                <a:gdLst>
                  <a:gd name="connsiteX0" fmla="*/ 2459979 w 2459979"/>
                  <a:gd name="connsiteY0" fmla="*/ 857756 h 857756"/>
                  <a:gd name="connsiteX1" fmla="*/ 194209 w 2459979"/>
                  <a:gd name="connsiteY1" fmla="*/ 97104 h 857756"/>
                  <a:gd name="connsiteX2" fmla="*/ 0 w 2459979"/>
                  <a:gd name="connsiteY2" fmla="*/ 0 h 857756"/>
                </a:gdLst>
                <a:ahLst/>
                <a:cxnLst>
                  <a:cxn ang="0">
                    <a:pos x="connsiteX0" y="connsiteY0"/>
                  </a:cxn>
                  <a:cxn ang="0">
                    <a:pos x="connsiteX1" y="connsiteY1"/>
                  </a:cxn>
                  <a:cxn ang="0">
                    <a:pos x="connsiteX2" y="connsiteY2"/>
                  </a:cxn>
                </a:cxnLst>
                <a:rect l="l" t="t" r="r" b="b"/>
                <a:pathLst>
                  <a:path w="2459979" h="857756">
                    <a:moveTo>
                      <a:pt x="2459979" y="857756"/>
                    </a:moveTo>
                    <a:lnTo>
                      <a:pt x="194209" y="97104"/>
                    </a:lnTo>
                    <a:lnTo>
                      <a:pt x="0" y="0"/>
                    </a:lnTo>
                  </a:path>
                </a:pathLst>
              </a:custGeom>
              <a:noFill/>
              <a:ln>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92489C2-A6E5-91C8-1799-9D329560131B}"/>
                  </a:ext>
                </a:extLst>
              </p:cNvPr>
              <p:cNvSpPr txBox="1"/>
              <p:nvPr/>
            </p:nvSpPr>
            <p:spPr>
              <a:xfrm>
                <a:off x="2324991" y="3391345"/>
                <a:ext cx="308098" cy="307777"/>
              </a:xfrm>
              <a:prstGeom prst="rect">
                <a:avLst/>
              </a:prstGeom>
              <a:noFill/>
            </p:spPr>
            <p:txBody>
              <a:bodyPr wrap="non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X</a:t>
                </a:r>
              </a:p>
            </p:txBody>
          </p:sp>
          <p:sp>
            <p:nvSpPr>
              <p:cNvPr id="22" name="TextBox 21">
                <a:extLst>
                  <a:ext uri="{FF2B5EF4-FFF2-40B4-BE49-F238E27FC236}">
                    <a16:creationId xmlns:a16="http://schemas.microsoft.com/office/drawing/2014/main" id="{D4FA7C37-2961-96E6-65B1-1D965174513A}"/>
                  </a:ext>
                </a:extLst>
              </p:cNvPr>
              <p:cNvSpPr txBox="1"/>
              <p:nvPr/>
            </p:nvSpPr>
            <p:spPr>
              <a:xfrm>
                <a:off x="3006191" y="3428153"/>
                <a:ext cx="308098" cy="307777"/>
              </a:xfrm>
              <a:prstGeom prst="rect">
                <a:avLst/>
              </a:prstGeom>
              <a:noFill/>
            </p:spPr>
            <p:txBody>
              <a:bodyPr wrap="non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X</a:t>
                </a:r>
              </a:p>
            </p:txBody>
          </p:sp>
          <p:sp>
            <p:nvSpPr>
              <p:cNvPr id="23" name="TextBox 22">
                <a:extLst>
                  <a:ext uri="{FF2B5EF4-FFF2-40B4-BE49-F238E27FC236}">
                    <a16:creationId xmlns:a16="http://schemas.microsoft.com/office/drawing/2014/main" id="{483DB2AF-B820-9D5D-D22B-5E8D85474CE5}"/>
                  </a:ext>
                </a:extLst>
              </p:cNvPr>
              <p:cNvSpPr txBox="1"/>
              <p:nvPr/>
            </p:nvSpPr>
            <p:spPr>
              <a:xfrm>
                <a:off x="3917294" y="3464568"/>
                <a:ext cx="308098" cy="307777"/>
              </a:xfrm>
              <a:prstGeom prst="rect">
                <a:avLst/>
              </a:prstGeom>
              <a:noFill/>
            </p:spPr>
            <p:txBody>
              <a:bodyPr wrap="non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X</a:t>
                </a:r>
              </a:p>
            </p:txBody>
          </p:sp>
          <p:sp>
            <p:nvSpPr>
              <p:cNvPr id="11" name="TextBox 10">
                <a:extLst>
                  <a:ext uri="{FF2B5EF4-FFF2-40B4-BE49-F238E27FC236}">
                    <a16:creationId xmlns:a16="http://schemas.microsoft.com/office/drawing/2014/main" id="{EF858FE8-7DE1-C30E-DE65-CB255C3483D9}"/>
                  </a:ext>
                </a:extLst>
              </p:cNvPr>
              <p:cNvSpPr txBox="1"/>
              <p:nvPr/>
            </p:nvSpPr>
            <p:spPr>
              <a:xfrm>
                <a:off x="1981201" y="3631613"/>
                <a:ext cx="343363" cy="369332"/>
              </a:xfrm>
              <a:prstGeom prst="rect">
                <a:avLst/>
              </a:prstGeom>
              <a:noFill/>
            </p:spPr>
            <p:txBody>
              <a:bodyPr wrap="non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X</a:t>
                </a:r>
              </a:p>
            </p:txBody>
          </p:sp>
          <p:sp>
            <p:nvSpPr>
              <p:cNvPr id="13" name="TextBox 12">
                <a:extLst>
                  <a:ext uri="{FF2B5EF4-FFF2-40B4-BE49-F238E27FC236}">
                    <a16:creationId xmlns:a16="http://schemas.microsoft.com/office/drawing/2014/main" id="{B5415C20-336D-6946-19D1-5E33677686B7}"/>
                  </a:ext>
                </a:extLst>
              </p:cNvPr>
              <p:cNvSpPr txBox="1"/>
              <p:nvPr/>
            </p:nvSpPr>
            <p:spPr>
              <a:xfrm>
                <a:off x="3272430" y="3707813"/>
                <a:ext cx="343363" cy="369332"/>
              </a:xfrm>
              <a:prstGeom prst="rect">
                <a:avLst/>
              </a:prstGeom>
              <a:noFill/>
            </p:spPr>
            <p:txBody>
              <a:bodyPr wrap="non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X</a:t>
                </a:r>
              </a:p>
            </p:txBody>
          </p:sp>
          <p:sp>
            <p:nvSpPr>
              <p:cNvPr id="15" name="TextBox 14">
                <a:extLst>
                  <a:ext uri="{FF2B5EF4-FFF2-40B4-BE49-F238E27FC236}">
                    <a16:creationId xmlns:a16="http://schemas.microsoft.com/office/drawing/2014/main" id="{6DE10562-5BE3-CAB3-43B1-F80991BA19F3}"/>
                  </a:ext>
                </a:extLst>
              </p:cNvPr>
              <p:cNvSpPr txBox="1"/>
              <p:nvPr/>
            </p:nvSpPr>
            <p:spPr>
              <a:xfrm>
                <a:off x="4718880" y="3702697"/>
                <a:ext cx="343363" cy="369332"/>
              </a:xfrm>
              <a:prstGeom prst="rect">
                <a:avLst/>
              </a:prstGeom>
              <a:noFill/>
            </p:spPr>
            <p:txBody>
              <a:bodyPr wrap="none"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X</a:t>
                </a:r>
              </a:p>
            </p:txBody>
          </p:sp>
          <p:sp>
            <p:nvSpPr>
              <p:cNvPr id="35" name="TextBox 34">
                <a:extLst>
                  <a:ext uri="{FF2B5EF4-FFF2-40B4-BE49-F238E27FC236}">
                    <a16:creationId xmlns:a16="http://schemas.microsoft.com/office/drawing/2014/main" id="{508C5AA3-6C29-B7D4-7C83-0B2E4DC1826F}"/>
                  </a:ext>
                </a:extLst>
              </p:cNvPr>
              <p:cNvSpPr txBox="1"/>
              <p:nvPr/>
            </p:nvSpPr>
            <p:spPr>
              <a:xfrm>
                <a:off x="2500999" y="3267925"/>
                <a:ext cx="308098" cy="307777"/>
              </a:xfrm>
              <a:prstGeom prst="rect">
                <a:avLst/>
              </a:prstGeom>
              <a:noFill/>
            </p:spPr>
            <p:txBody>
              <a:bodyPr wrap="non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X</a:t>
                </a:r>
              </a:p>
            </p:txBody>
          </p:sp>
          <p:sp>
            <p:nvSpPr>
              <p:cNvPr id="36" name="TextBox 35">
                <a:extLst>
                  <a:ext uri="{FF2B5EF4-FFF2-40B4-BE49-F238E27FC236}">
                    <a16:creationId xmlns:a16="http://schemas.microsoft.com/office/drawing/2014/main" id="{7FFF6EDD-4D4C-54FB-4792-BB6044FE4DC3}"/>
                  </a:ext>
                </a:extLst>
              </p:cNvPr>
              <p:cNvSpPr txBox="1"/>
              <p:nvPr/>
            </p:nvSpPr>
            <p:spPr>
              <a:xfrm>
                <a:off x="2889777" y="3281962"/>
                <a:ext cx="308098" cy="307777"/>
              </a:xfrm>
              <a:prstGeom prst="rect">
                <a:avLst/>
              </a:prstGeom>
              <a:noFill/>
            </p:spPr>
            <p:txBody>
              <a:bodyPr wrap="non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X</a:t>
                </a:r>
              </a:p>
            </p:txBody>
          </p:sp>
          <p:sp>
            <p:nvSpPr>
              <p:cNvPr id="37" name="TextBox 36">
                <a:extLst>
                  <a:ext uri="{FF2B5EF4-FFF2-40B4-BE49-F238E27FC236}">
                    <a16:creationId xmlns:a16="http://schemas.microsoft.com/office/drawing/2014/main" id="{BDC924F9-5E80-4FC9-1A63-B13EBF0767A2}"/>
                  </a:ext>
                </a:extLst>
              </p:cNvPr>
              <p:cNvSpPr txBox="1"/>
              <p:nvPr/>
            </p:nvSpPr>
            <p:spPr>
              <a:xfrm>
                <a:off x="3354866" y="3276568"/>
                <a:ext cx="308098" cy="307777"/>
              </a:xfrm>
              <a:prstGeom prst="rect">
                <a:avLst/>
              </a:prstGeom>
              <a:noFill/>
            </p:spPr>
            <p:txBody>
              <a:bodyPr wrap="non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X</a:t>
                </a:r>
              </a:p>
            </p:txBody>
          </p:sp>
          <p:sp>
            <p:nvSpPr>
              <p:cNvPr id="38" name="TextBox 37">
                <a:extLst>
                  <a:ext uri="{FF2B5EF4-FFF2-40B4-BE49-F238E27FC236}">
                    <a16:creationId xmlns:a16="http://schemas.microsoft.com/office/drawing/2014/main" id="{F0336E8A-3D9E-3AE8-0954-E22B17F06A12}"/>
                  </a:ext>
                </a:extLst>
              </p:cNvPr>
              <p:cNvSpPr txBox="1"/>
              <p:nvPr/>
            </p:nvSpPr>
            <p:spPr>
              <a:xfrm>
                <a:off x="2647920" y="3195744"/>
                <a:ext cx="272832" cy="246221"/>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X</a:t>
                </a:r>
              </a:p>
            </p:txBody>
          </p:sp>
          <p:sp>
            <p:nvSpPr>
              <p:cNvPr id="39" name="TextBox 38">
                <a:extLst>
                  <a:ext uri="{FF2B5EF4-FFF2-40B4-BE49-F238E27FC236}">
                    <a16:creationId xmlns:a16="http://schemas.microsoft.com/office/drawing/2014/main" id="{CE093C4C-5407-72E4-8AC8-7F4ED91D303E}"/>
                  </a:ext>
                </a:extLst>
              </p:cNvPr>
              <p:cNvSpPr txBox="1"/>
              <p:nvPr/>
            </p:nvSpPr>
            <p:spPr>
              <a:xfrm>
                <a:off x="2793375" y="3213232"/>
                <a:ext cx="272832" cy="246221"/>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X</a:t>
                </a:r>
              </a:p>
            </p:txBody>
          </p:sp>
          <p:sp>
            <p:nvSpPr>
              <p:cNvPr id="40" name="TextBox 39">
                <a:extLst>
                  <a:ext uri="{FF2B5EF4-FFF2-40B4-BE49-F238E27FC236}">
                    <a16:creationId xmlns:a16="http://schemas.microsoft.com/office/drawing/2014/main" id="{BBBFE972-2770-A303-1E54-D9C19DA09FE0}"/>
                  </a:ext>
                </a:extLst>
              </p:cNvPr>
              <p:cNvSpPr txBox="1"/>
              <p:nvPr/>
            </p:nvSpPr>
            <p:spPr>
              <a:xfrm>
                <a:off x="3063856" y="3211832"/>
                <a:ext cx="272832" cy="246221"/>
              </a:xfrm>
              <a:prstGeom prst="rect">
                <a:avLst/>
              </a:prstGeom>
              <a:noFill/>
            </p:spPr>
            <p:txBody>
              <a:bodyPr wrap="none" rtlCol="0">
                <a:spAutoFit/>
              </a:bodyPr>
              <a:lstStyle/>
              <a:p>
                <a:r>
                  <a:rPr lang="en-US" sz="1000" b="1" dirty="0">
                    <a:latin typeface="Tahoma" panose="020B0604030504040204" pitchFamily="34" charset="0"/>
                    <a:ea typeface="Tahoma" panose="020B0604030504040204" pitchFamily="34" charset="0"/>
                    <a:cs typeface="Tahoma" panose="020B0604030504040204" pitchFamily="34" charset="0"/>
                  </a:rPr>
                  <a:t>X</a:t>
                </a:r>
              </a:p>
            </p:txBody>
          </p:sp>
          <p:pic>
            <p:nvPicPr>
              <p:cNvPr id="49" name="Picture 48">
                <a:extLst>
                  <a:ext uri="{FF2B5EF4-FFF2-40B4-BE49-F238E27FC236}">
                    <a16:creationId xmlns:a16="http://schemas.microsoft.com/office/drawing/2014/main" id="{E5EE3984-2161-D58A-2A21-A0F68179E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2117" y="1449717"/>
                <a:ext cx="412904" cy="2174200"/>
              </a:xfrm>
              <a:prstGeom prst="rect">
                <a:avLst/>
              </a:prstGeom>
            </p:spPr>
          </p:pic>
          <p:sp>
            <p:nvSpPr>
              <p:cNvPr id="51" name="TextBox 50">
                <a:extLst>
                  <a:ext uri="{FF2B5EF4-FFF2-40B4-BE49-F238E27FC236}">
                    <a16:creationId xmlns:a16="http://schemas.microsoft.com/office/drawing/2014/main" id="{4AAA8096-43E0-75A4-2EFD-EBD67F1E3FA9}"/>
                  </a:ext>
                </a:extLst>
              </p:cNvPr>
              <p:cNvSpPr txBox="1"/>
              <p:nvPr/>
            </p:nvSpPr>
            <p:spPr>
              <a:xfrm>
                <a:off x="1546931" y="2912858"/>
                <a:ext cx="829073" cy="461665"/>
              </a:xfrm>
              <a:prstGeom prst="rect">
                <a:avLst/>
              </a:prstGeom>
              <a:noFill/>
            </p:spPr>
            <p:txBody>
              <a:bodyPr wrap="none" rtlCol="0">
                <a:spAutoFit/>
              </a:bodyPr>
              <a:lstStyle/>
              <a:p>
                <a:r>
                  <a:rPr lang="en-US" sz="2400" b="1" dirty="0">
                    <a:solidFill>
                      <a:schemeClr val="bg1"/>
                    </a:solidFill>
                  </a:rPr>
                  <a:t>DU-5</a:t>
                </a:r>
              </a:p>
            </p:txBody>
          </p:sp>
          <p:pic>
            <p:nvPicPr>
              <p:cNvPr id="3" name="Picture 2">
                <a:extLst>
                  <a:ext uri="{FF2B5EF4-FFF2-40B4-BE49-F238E27FC236}">
                    <a16:creationId xmlns:a16="http://schemas.microsoft.com/office/drawing/2014/main" id="{1855AD04-6061-495D-FBAF-D9FF6230F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8210"/>
              <a:stretch/>
            </p:blipFill>
            <p:spPr>
              <a:xfrm>
                <a:off x="4149192" y="1415876"/>
                <a:ext cx="1353652" cy="1289669"/>
              </a:xfrm>
              <a:prstGeom prst="rect">
                <a:avLst/>
              </a:prstGeom>
              <a:ln>
                <a:solidFill>
                  <a:schemeClr val="tx1"/>
                </a:solidFill>
              </a:ln>
            </p:spPr>
          </p:pic>
          <p:pic>
            <p:nvPicPr>
              <p:cNvPr id="9" name="Picture 8">
                <a:extLst>
                  <a:ext uri="{FF2B5EF4-FFF2-40B4-BE49-F238E27FC236}">
                    <a16:creationId xmlns:a16="http://schemas.microsoft.com/office/drawing/2014/main" id="{51035F49-EB44-B6A9-D579-7AA6155FE0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83" t="3879" r="3415"/>
              <a:stretch/>
            </p:blipFill>
            <p:spPr>
              <a:xfrm>
                <a:off x="2057400" y="1408592"/>
                <a:ext cx="1600200" cy="1133025"/>
              </a:xfrm>
              <a:prstGeom prst="rect">
                <a:avLst/>
              </a:prstGeom>
              <a:ln>
                <a:solidFill>
                  <a:schemeClr val="tx1"/>
                </a:solidFill>
              </a:ln>
            </p:spPr>
          </p:pic>
          <p:cxnSp>
            <p:nvCxnSpPr>
              <p:cNvPr id="67" name="Straight Connector 66">
                <a:extLst>
                  <a:ext uri="{FF2B5EF4-FFF2-40B4-BE49-F238E27FC236}">
                    <a16:creationId xmlns:a16="http://schemas.microsoft.com/office/drawing/2014/main" id="{19A48C11-4232-2486-7E6A-001E9C8C02FA}"/>
                  </a:ext>
                </a:extLst>
              </p:cNvPr>
              <p:cNvCxnSpPr>
                <a:cxnSpLocks/>
              </p:cNvCxnSpPr>
              <p:nvPr/>
            </p:nvCxnSpPr>
            <p:spPr>
              <a:xfrm flipV="1">
                <a:off x="2787706" y="3278731"/>
                <a:ext cx="52598" cy="79841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F67DB5-83AA-28D1-D624-E1BC06D21208}"/>
                  </a:ext>
                </a:extLst>
              </p:cNvPr>
              <p:cNvCxnSpPr>
                <a:cxnSpLocks/>
              </p:cNvCxnSpPr>
              <p:nvPr/>
            </p:nvCxnSpPr>
            <p:spPr>
              <a:xfrm flipH="1" flipV="1">
                <a:off x="3002145" y="3286823"/>
                <a:ext cx="1472153" cy="82201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B97EC1E-A37C-AABB-BFF1-97DAF304BE30}"/>
                  </a:ext>
                </a:extLst>
              </p:cNvPr>
              <p:cNvCxnSpPr>
                <a:cxnSpLocks/>
              </p:cNvCxnSpPr>
              <p:nvPr/>
            </p:nvCxnSpPr>
            <p:spPr>
              <a:xfrm flipH="1" flipV="1">
                <a:off x="1653350" y="3623917"/>
                <a:ext cx="1146494" cy="756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49C5133-B0C3-80B6-E553-710D0F5C47AA}"/>
                  </a:ext>
                </a:extLst>
              </p:cNvPr>
              <p:cNvCxnSpPr>
                <a:cxnSpLocks/>
              </p:cNvCxnSpPr>
              <p:nvPr/>
            </p:nvCxnSpPr>
            <p:spPr>
              <a:xfrm flipH="1" flipV="1">
                <a:off x="2791752" y="3707609"/>
                <a:ext cx="1108609" cy="4046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02AF151-EF10-96B9-ADB9-3019D763B075}"/>
                  </a:ext>
                </a:extLst>
              </p:cNvPr>
              <p:cNvCxnSpPr>
                <a:cxnSpLocks/>
              </p:cNvCxnSpPr>
              <p:nvPr/>
            </p:nvCxnSpPr>
            <p:spPr>
              <a:xfrm flipH="1">
                <a:off x="3858552" y="3731885"/>
                <a:ext cx="1263706" cy="22927"/>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888EAE0-0773-5D85-CDB9-592B27F0BA14}"/>
                  </a:ext>
                </a:extLst>
              </p:cNvPr>
              <p:cNvCxnSpPr>
                <a:cxnSpLocks/>
              </p:cNvCxnSpPr>
              <p:nvPr/>
            </p:nvCxnSpPr>
            <p:spPr>
              <a:xfrm flipH="1" flipV="1">
                <a:off x="2080880" y="3493096"/>
                <a:ext cx="751332" cy="68856"/>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5DD8ECC-E727-0006-5057-5AE6227DA70B}"/>
                  </a:ext>
                </a:extLst>
              </p:cNvPr>
              <p:cNvCxnSpPr>
                <a:cxnSpLocks/>
              </p:cNvCxnSpPr>
              <p:nvPr/>
            </p:nvCxnSpPr>
            <p:spPr>
              <a:xfrm flipH="1" flipV="1">
                <a:off x="2790403" y="3552512"/>
                <a:ext cx="737724" cy="2562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73A1EAB-498B-9B37-76AF-916E98FD9D4D}"/>
                  </a:ext>
                </a:extLst>
              </p:cNvPr>
              <p:cNvCxnSpPr>
                <a:cxnSpLocks/>
              </p:cNvCxnSpPr>
              <p:nvPr/>
            </p:nvCxnSpPr>
            <p:spPr>
              <a:xfrm flipH="1">
                <a:off x="3525430" y="3537676"/>
                <a:ext cx="714797" cy="45854"/>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C3FCFCF5-3744-64D1-7CB5-630F80071D1D}"/>
                </a:ext>
              </a:extLst>
            </p:cNvPr>
            <p:cNvGrpSpPr/>
            <p:nvPr/>
          </p:nvGrpSpPr>
          <p:grpSpPr>
            <a:xfrm>
              <a:off x="2381771" y="4279230"/>
              <a:ext cx="1834470" cy="1367968"/>
              <a:chOff x="2647920" y="5365020"/>
              <a:chExt cx="1834470" cy="1367968"/>
            </a:xfrm>
          </p:grpSpPr>
          <p:grpSp>
            <p:nvGrpSpPr>
              <p:cNvPr id="8" name="Group 7">
                <a:extLst>
                  <a:ext uri="{FF2B5EF4-FFF2-40B4-BE49-F238E27FC236}">
                    <a16:creationId xmlns:a16="http://schemas.microsoft.com/office/drawing/2014/main" id="{8E76D3F7-AA20-80AD-856B-1C33621BF399}"/>
                  </a:ext>
                </a:extLst>
              </p:cNvPr>
              <p:cNvGrpSpPr/>
              <p:nvPr/>
            </p:nvGrpSpPr>
            <p:grpSpPr>
              <a:xfrm>
                <a:off x="2647920" y="5957805"/>
                <a:ext cx="783827" cy="775183"/>
                <a:chOff x="6355556" y="3868456"/>
                <a:chExt cx="783827" cy="775183"/>
              </a:xfrm>
            </p:grpSpPr>
            <p:pic>
              <p:nvPicPr>
                <p:cNvPr id="19" name="Picture 2" descr="Lable bag">
                  <a:extLst>
                    <a:ext uri="{FF2B5EF4-FFF2-40B4-BE49-F238E27FC236}">
                      <a16:creationId xmlns:a16="http://schemas.microsoft.com/office/drawing/2014/main" id="{7C3D3AE2-818A-AFBE-FFD7-5D4EEC9767D8}"/>
                    </a:ext>
                  </a:extLst>
                </p:cNvPr>
                <p:cNvPicPr>
                  <a:picLocks noChangeAspect="1" noChangeArrowheads="1"/>
                </p:cNvPicPr>
                <p:nvPr/>
              </p:nvPicPr>
              <p:blipFill rotWithShape="1">
                <a:blip r:embed="rId6" cstate="print"/>
                <a:srcRect l="13080" t="12650" r="34192" b="17823"/>
                <a:stretch/>
              </p:blipFill>
              <p:spPr bwMode="auto">
                <a:xfrm>
                  <a:off x="6355556" y="3868456"/>
                  <a:ext cx="783827" cy="775183"/>
                </a:xfrm>
                <a:prstGeom prst="rect">
                  <a:avLst/>
                </a:prstGeom>
                <a:noFill/>
                <a:ln w="9525">
                  <a:solidFill>
                    <a:schemeClr val="tx1"/>
                  </a:solidFill>
                  <a:miter lim="800000"/>
                  <a:headEnd/>
                  <a:tailEnd/>
                </a:ln>
              </p:spPr>
            </p:pic>
            <p:sp>
              <p:nvSpPr>
                <p:cNvPr id="21" name="Text Box 205">
                  <a:extLst>
                    <a:ext uri="{FF2B5EF4-FFF2-40B4-BE49-F238E27FC236}">
                      <a16:creationId xmlns:a16="http://schemas.microsoft.com/office/drawing/2014/main" id="{8CD38B44-434C-EA10-C640-743DAA272AE4}"/>
                    </a:ext>
                  </a:extLst>
                </p:cNvPr>
                <p:cNvSpPr txBox="1">
                  <a:spLocks noChangeArrowheads="1"/>
                </p:cNvSpPr>
                <p:nvPr/>
              </p:nvSpPr>
              <p:spPr bwMode="auto">
                <a:xfrm>
                  <a:off x="6553200" y="4114800"/>
                  <a:ext cx="309130" cy="325714"/>
                </a:xfrm>
                <a:prstGeom prst="rect">
                  <a:avLst/>
                </a:prstGeom>
                <a:solidFill>
                  <a:schemeClr val="bg1">
                    <a:alpha val="50000"/>
                  </a:schemeClr>
                </a:solidFill>
                <a:ln w="9525" algn="ctr">
                  <a:noFill/>
                  <a:miter lim="800000"/>
                  <a:headEnd/>
                  <a:tailEnd/>
                </a:ln>
              </p:spPr>
              <p:txBody>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a:t>
                  </a:r>
                </a:p>
              </p:txBody>
            </p:sp>
          </p:grpSp>
          <p:grpSp>
            <p:nvGrpSpPr>
              <p:cNvPr id="10" name="Group 9">
                <a:extLst>
                  <a:ext uri="{FF2B5EF4-FFF2-40B4-BE49-F238E27FC236}">
                    <a16:creationId xmlns:a16="http://schemas.microsoft.com/office/drawing/2014/main" id="{738C3AB6-36D4-FACA-4F44-FF8DB08D73E7}"/>
                  </a:ext>
                </a:extLst>
              </p:cNvPr>
              <p:cNvGrpSpPr/>
              <p:nvPr/>
            </p:nvGrpSpPr>
            <p:grpSpPr>
              <a:xfrm>
                <a:off x="3698563" y="5938762"/>
                <a:ext cx="783827" cy="775183"/>
                <a:chOff x="8267501" y="3955064"/>
                <a:chExt cx="783827" cy="775183"/>
              </a:xfrm>
            </p:grpSpPr>
            <p:pic>
              <p:nvPicPr>
                <p:cNvPr id="17" name="Picture 2" descr="Lable bag">
                  <a:extLst>
                    <a:ext uri="{FF2B5EF4-FFF2-40B4-BE49-F238E27FC236}">
                      <a16:creationId xmlns:a16="http://schemas.microsoft.com/office/drawing/2014/main" id="{DE3A368C-DEB7-282D-FA79-B533F9B63E81}"/>
                    </a:ext>
                  </a:extLst>
                </p:cNvPr>
                <p:cNvPicPr>
                  <a:picLocks noChangeAspect="1" noChangeArrowheads="1"/>
                </p:cNvPicPr>
                <p:nvPr/>
              </p:nvPicPr>
              <p:blipFill rotWithShape="1">
                <a:blip r:embed="rId6" cstate="print"/>
                <a:srcRect l="13080" t="12650" r="34192" b="17823"/>
                <a:stretch/>
              </p:blipFill>
              <p:spPr bwMode="auto">
                <a:xfrm>
                  <a:off x="8267501" y="3955064"/>
                  <a:ext cx="783827" cy="775183"/>
                </a:xfrm>
                <a:prstGeom prst="rect">
                  <a:avLst/>
                </a:prstGeom>
                <a:noFill/>
                <a:ln w="9525">
                  <a:solidFill>
                    <a:schemeClr val="tx1"/>
                  </a:solidFill>
                  <a:miter lim="800000"/>
                  <a:headEnd/>
                  <a:tailEnd/>
                </a:ln>
              </p:spPr>
            </p:pic>
            <p:sp>
              <p:nvSpPr>
                <p:cNvPr id="18" name="Text Box 205">
                  <a:extLst>
                    <a:ext uri="{FF2B5EF4-FFF2-40B4-BE49-F238E27FC236}">
                      <a16:creationId xmlns:a16="http://schemas.microsoft.com/office/drawing/2014/main" id="{DE1404F9-BB5C-34DD-4CBD-C1F59EBDCB3D}"/>
                    </a:ext>
                  </a:extLst>
                </p:cNvPr>
                <p:cNvSpPr txBox="1">
                  <a:spLocks noChangeArrowheads="1"/>
                </p:cNvSpPr>
                <p:nvPr/>
              </p:nvSpPr>
              <p:spPr bwMode="auto">
                <a:xfrm>
                  <a:off x="8532235" y="4202768"/>
                  <a:ext cx="309130" cy="325714"/>
                </a:xfrm>
                <a:prstGeom prst="rect">
                  <a:avLst/>
                </a:prstGeom>
                <a:solidFill>
                  <a:schemeClr val="bg1">
                    <a:alpha val="50000"/>
                  </a:schemeClr>
                </a:solidFill>
                <a:ln w="9525" algn="ctr">
                  <a:noFill/>
                  <a:miter lim="800000"/>
                  <a:headEnd/>
                  <a:tailEnd/>
                </a:ln>
              </p:spPr>
              <p:txBody>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C</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2" name="Group 11">
                <a:extLst>
                  <a:ext uri="{FF2B5EF4-FFF2-40B4-BE49-F238E27FC236}">
                    <a16:creationId xmlns:a16="http://schemas.microsoft.com/office/drawing/2014/main" id="{D6C81CAD-717F-D07B-C782-29612830F030}"/>
                  </a:ext>
                </a:extLst>
              </p:cNvPr>
              <p:cNvGrpSpPr/>
              <p:nvPr/>
            </p:nvGrpSpPr>
            <p:grpSpPr>
              <a:xfrm>
                <a:off x="3197876" y="5365020"/>
                <a:ext cx="783827" cy="775183"/>
                <a:chOff x="7261891" y="4254017"/>
                <a:chExt cx="783827" cy="775183"/>
              </a:xfrm>
            </p:grpSpPr>
            <p:pic>
              <p:nvPicPr>
                <p:cNvPr id="14" name="Picture 2" descr="Lable bag">
                  <a:extLst>
                    <a:ext uri="{FF2B5EF4-FFF2-40B4-BE49-F238E27FC236}">
                      <a16:creationId xmlns:a16="http://schemas.microsoft.com/office/drawing/2014/main" id="{72CD2BC5-B7AA-504C-ED66-D18144BD4ADE}"/>
                    </a:ext>
                  </a:extLst>
                </p:cNvPr>
                <p:cNvPicPr>
                  <a:picLocks noChangeAspect="1" noChangeArrowheads="1"/>
                </p:cNvPicPr>
                <p:nvPr/>
              </p:nvPicPr>
              <p:blipFill rotWithShape="1">
                <a:blip r:embed="rId6" cstate="print"/>
                <a:srcRect l="13080" t="12650" r="34192" b="17823"/>
                <a:stretch/>
              </p:blipFill>
              <p:spPr bwMode="auto">
                <a:xfrm>
                  <a:off x="7261891" y="4254017"/>
                  <a:ext cx="783827" cy="775183"/>
                </a:xfrm>
                <a:prstGeom prst="rect">
                  <a:avLst/>
                </a:prstGeom>
                <a:noFill/>
                <a:ln w="9525">
                  <a:solidFill>
                    <a:schemeClr val="tx1"/>
                  </a:solidFill>
                  <a:miter lim="800000"/>
                  <a:headEnd/>
                  <a:tailEnd/>
                </a:ln>
              </p:spPr>
            </p:pic>
            <p:sp>
              <p:nvSpPr>
                <p:cNvPr id="16" name="Text Box 205">
                  <a:extLst>
                    <a:ext uri="{FF2B5EF4-FFF2-40B4-BE49-F238E27FC236}">
                      <a16:creationId xmlns:a16="http://schemas.microsoft.com/office/drawing/2014/main" id="{7239371D-6659-381A-E158-3DAF5DBB1D0B}"/>
                    </a:ext>
                  </a:extLst>
                </p:cNvPr>
                <p:cNvSpPr txBox="1">
                  <a:spLocks noChangeArrowheads="1"/>
                </p:cNvSpPr>
                <p:nvPr/>
              </p:nvSpPr>
              <p:spPr bwMode="auto">
                <a:xfrm>
                  <a:off x="7557145" y="4440168"/>
                  <a:ext cx="309130" cy="325714"/>
                </a:xfrm>
                <a:prstGeom prst="rect">
                  <a:avLst/>
                </a:prstGeom>
                <a:solidFill>
                  <a:schemeClr val="bg1">
                    <a:alpha val="50000"/>
                  </a:schemeClr>
                </a:solidFill>
                <a:ln w="9525" algn="ctr">
                  <a:noFill/>
                  <a:miter lim="800000"/>
                  <a:headEnd/>
                  <a:tailEnd/>
                </a:ln>
              </p:spPr>
              <p:txBody>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B</a:t>
                  </a: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grpSp>
      </p:grpSp>
      <p:grpSp>
        <p:nvGrpSpPr>
          <p:cNvPr id="47" name="Group 46">
            <a:extLst>
              <a:ext uri="{FF2B5EF4-FFF2-40B4-BE49-F238E27FC236}">
                <a16:creationId xmlns:a16="http://schemas.microsoft.com/office/drawing/2014/main" id="{6542CD93-913B-7A81-DAD2-77695D8E3DA7}"/>
              </a:ext>
            </a:extLst>
          </p:cNvPr>
          <p:cNvGrpSpPr/>
          <p:nvPr/>
        </p:nvGrpSpPr>
        <p:grpSpPr>
          <a:xfrm>
            <a:off x="5975598" y="4935360"/>
            <a:ext cx="2621230" cy="1756788"/>
            <a:chOff x="5975595" y="5026799"/>
            <a:chExt cx="2621229" cy="1756788"/>
          </a:xfrm>
        </p:grpSpPr>
        <p:grpSp>
          <p:nvGrpSpPr>
            <p:cNvPr id="45" name="Group 44">
              <a:extLst>
                <a:ext uri="{FF2B5EF4-FFF2-40B4-BE49-F238E27FC236}">
                  <a16:creationId xmlns:a16="http://schemas.microsoft.com/office/drawing/2014/main" id="{4D8DAE17-EDD5-B88A-A977-E72D760ED6F1}"/>
                </a:ext>
              </a:extLst>
            </p:cNvPr>
            <p:cNvGrpSpPr/>
            <p:nvPr/>
          </p:nvGrpSpPr>
          <p:grpSpPr>
            <a:xfrm>
              <a:off x="6094182" y="5663691"/>
              <a:ext cx="2291666" cy="1119896"/>
              <a:chOff x="5571669" y="5444073"/>
              <a:chExt cx="2291666" cy="1119896"/>
            </a:xfrm>
          </p:grpSpPr>
          <p:grpSp>
            <p:nvGrpSpPr>
              <p:cNvPr id="43" name="Group 42">
                <a:extLst>
                  <a:ext uri="{FF2B5EF4-FFF2-40B4-BE49-F238E27FC236}">
                    <a16:creationId xmlns:a16="http://schemas.microsoft.com/office/drawing/2014/main" id="{F16C388A-7D51-D45C-B417-BB6144435604}"/>
                  </a:ext>
                </a:extLst>
              </p:cNvPr>
              <p:cNvGrpSpPr/>
              <p:nvPr/>
            </p:nvGrpSpPr>
            <p:grpSpPr>
              <a:xfrm>
                <a:off x="5571669" y="5444073"/>
                <a:ext cx="2291666" cy="1119896"/>
                <a:chOff x="5571669" y="5444073"/>
                <a:chExt cx="2291666" cy="1119896"/>
              </a:xfrm>
            </p:grpSpPr>
            <p:pic>
              <p:nvPicPr>
                <p:cNvPr id="33" name="Picture 32">
                  <a:extLst>
                    <a:ext uri="{FF2B5EF4-FFF2-40B4-BE49-F238E27FC236}">
                      <a16:creationId xmlns:a16="http://schemas.microsoft.com/office/drawing/2014/main" id="{079612FA-7F94-5ED6-8CF6-7F92B11EE1D6}"/>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r="36047" b="7070"/>
                <a:stretch/>
              </p:blipFill>
              <p:spPr>
                <a:xfrm>
                  <a:off x="6789864" y="5444073"/>
                  <a:ext cx="1073471" cy="1119896"/>
                </a:xfrm>
                <a:prstGeom prst="rect">
                  <a:avLst/>
                </a:prstGeom>
                <a:ln>
                  <a:solidFill>
                    <a:schemeClr val="tx1"/>
                  </a:solidFill>
                </a:ln>
              </p:spPr>
            </p:pic>
            <p:pic>
              <p:nvPicPr>
                <p:cNvPr id="42" name="Picture 41">
                  <a:extLst>
                    <a:ext uri="{FF2B5EF4-FFF2-40B4-BE49-F238E27FC236}">
                      <a16:creationId xmlns:a16="http://schemas.microsoft.com/office/drawing/2014/main" id="{7C41E23D-48E6-9160-372F-5A2F4BB79348}"/>
                    </a:ext>
                  </a:extLst>
                </p:cNvPr>
                <p:cNvPicPr>
                  <a:picLocks noChangeAspect="1"/>
                </p:cNvPicPr>
                <p:nvPr/>
              </p:nvPicPr>
              <p:blipFill rotWithShape="1">
                <a:blip r:embed="rId9"/>
                <a:srcRect l="36047"/>
                <a:stretch/>
              </p:blipFill>
              <p:spPr>
                <a:xfrm>
                  <a:off x="5571669" y="5444957"/>
                  <a:ext cx="1073471" cy="1119012"/>
                </a:xfrm>
                <a:prstGeom prst="rect">
                  <a:avLst/>
                </a:prstGeom>
                <a:ln>
                  <a:solidFill>
                    <a:schemeClr val="tx1"/>
                  </a:solidFill>
                </a:ln>
              </p:spPr>
            </p:pic>
          </p:grpSp>
          <p:sp>
            <p:nvSpPr>
              <p:cNvPr id="31" name="TextBox 30">
                <a:extLst>
                  <a:ext uri="{FF2B5EF4-FFF2-40B4-BE49-F238E27FC236}">
                    <a16:creationId xmlns:a16="http://schemas.microsoft.com/office/drawing/2014/main" id="{5E78DA7F-008E-1302-5911-A3CC548B0938}"/>
                  </a:ext>
                </a:extLst>
              </p:cNvPr>
              <p:cNvSpPr txBox="1"/>
              <p:nvPr/>
            </p:nvSpPr>
            <p:spPr>
              <a:xfrm>
                <a:off x="5842382" y="5496189"/>
                <a:ext cx="631904" cy="1015663"/>
              </a:xfrm>
              <a:prstGeom prst="rect">
                <a:avLst/>
              </a:prstGeom>
              <a:noFill/>
            </p:spPr>
            <p:txBody>
              <a:bodyPr wrap="none" rtlCol="0">
                <a:spAutoFit/>
              </a:bodyPr>
              <a:lstStyle/>
              <a:p>
                <a:r>
                  <a:rPr lang="en-US" sz="6000" dirty="0">
                    <a:solidFill>
                      <a:srgbClr val="FF0000"/>
                    </a:solidFill>
                    <a:latin typeface="Tahoma" panose="020B0604030504040204" pitchFamily="34" charset="0"/>
                    <a:ea typeface="Tahoma" panose="020B0604030504040204" pitchFamily="34" charset="0"/>
                    <a:cs typeface="Tahoma" panose="020B0604030504040204" pitchFamily="34" charset="0"/>
                  </a:rPr>
                  <a:t>X</a:t>
                </a:r>
              </a:p>
            </p:txBody>
          </p:sp>
          <p:sp>
            <p:nvSpPr>
              <p:cNvPr id="44" name="TextBox 43">
                <a:extLst>
                  <a:ext uri="{FF2B5EF4-FFF2-40B4-BE49-F238E27FC236}">
                    <a16:creationId xmlns:a16="http://schemas.microsoft.com/office/drawing/2014/main" id="{EDFDDF33-3B95-C1E6-BEAB-41BDECE4B70C}"/>
                  </a:ext>
                </a:extLst>
              </p:cNvPr>
              <p:cNvSpPr txBox="1"/>
              <p:nvPr/>
            </p:nvSpPr>
            <p:spPr>
              <a:xfrm>
                <a:off x="7089854" y="5496189"/>
                <a:ext cx="631904" cy="1015663"/>
              </a:xfrm>
              <a:prstGeom prst="rect">
                <a:avLst/>
              </a:prstGeom>
              <a:noFill/>
            </p:spPr>
            <p:txBody>
              <a:bodyPr wrap="none" rtlCol="0">
                <a:spAutoFit/>
              </a:bodyPr>
              <a:lstStyle/>
              <a:p>
                <a:r>
                  <a:rPr lang="en-US" sz="6000" dirty="0">
                    <a:solidFill>
                      <a:srgbClr val="FF0000"/>
                    </a:solidFill>
                    <a:latin typeface="Tahoma" panose="020B0604030504040204" pitchFamily="34" charset="0"/>
                    <a:ea typeface="Tahoma" panose="020B0604030504040204" pitchFamily="34" charset="0"/>
                    <a:cs typeface="Tahoma" panose="020B0604030504040204" pitchFamily="34" charset="0"/>
                  </a:rPr>
                  <a:t>X</a:t>
                </a:r>
              </a:p>
            </p:txBody>
          </p:sp>
        </p:grpSp>
        <p:sp>
          <p:nvSpPr>
            <p:cNvPr id="46" name="TextBox 45">
              <a:extLst>
                <a:ext uri="{FF2B5EF4-FFF2-40B4-BE49-F238E27FC236}">
                  <a16:creationId xmlns:a16="http://schemas.microsoft.com/office/drawing/2014/main" id="{3ED06F03-2A66-7FA7-2723-B9CD455D23B6}"/>
                </a:ext>
              </a:extLst>
            </p:cNvPr>
            <p:cNvSpPr txBox="1"/>
            <p:nvPr/>
          </p:nvSpPr>
          <p:spPr>
            <a:xfrm>
              <a:off x="5975595" y="5026799"/>
              <a:ext cx="2621229" cy="584775"/>
            </a:xfrm>
            <a:prstGeom prst="rect">
              <a:avLst/>
            </a:prstGeom>
            <a:noFill/>
          </p:spPr>
          <p:txBody>
            <a:bodyPr wrap="none" rtlCol="0">
              <a:spAutoFit/>
            </a:bodyPr>
            <a:lstStyle/>
            <a:p>
              <a:pPr algn="ctr"/>
              <a:r>
                <a:rPr lang="en-US" sz="3200" b="1" dirty="0">
                  <a:latin typeface="AR CHRISTY" panose="02000000000000000000" pitchFamily="2" charset="0"/>
                </a:rPr>
                <a:t>Stop the Grab!</a:t>
              </a:r>
            </a:p>
          </p:txBody>
        </p:sp>
      </p:grpSp>
      <p:sp>
        <p:nvSpPr>
          <p:cNvPr id="29" name="TextBox 28">
            <a:extLst>
              <a:ext uri="{FF2B5EF4-FFF2-40B4-BE49-F238E27FC236}">
                <a16:creationId xmlns:a16="http://schemas.microsoft.com/office/drawing/2014/main" id="{EC5BA4EA-354B-ADCE-E7E7-9737233A37E9}"/>
              </a:ext>
            </a:extLst>
          </p:cNvPr>
          <p:cNvSpPr txBox="1"/>
          <p:nvPr/>
        </p:nvSpPr>
        <p:spPr>
          <a:xfrm>
            <a:off x="182352" y="5800397"/>
            <a:ext cx="5501433" cy="830997"/>
          </a:xfrm>
          <a:prstGeom prst="rect">
            <a:avLst/>
          </a:prstGeom>
          <a:noFill/>
          <a:ln>
            <a:solidFill>
              <a:sysClr val="windowText" lastClr="000000"/>
            </a:solidFill>
          </a:ln>
        </p:spPr>
        <p:txBody>
          <a:bodyPr wrap="square" rtlCol="0">
            <a:spAutoFit/>
          </a:bodyPr>
          <a:lstStyle/>
          <a:p>
            <a:r>
              <a:rPr lang="en-US" sz="1600" b="1" dirty="0">
                <a:solidFill>
                  <a:srgbClr val="FF0000"/>
                </a:solidFill>
              </a:rPr>
              <a:t>Field Study of Grab/Discrete Sample Reliability</a:t>
            </a:r>
          </a:p>
          <a:p>
            <a:r>
              <a:rPr lang="en-US" sz="1600" b="1" dirty="0">
                <a:solidFill>
                  <a:srgbClr val="FF0000"/>
                </a:solidFill>
              </a:rPr>
              <a:t>https://health.hawaii.gov/heer/guidance/specific-topics/decision-unit-and-multi-increment-sampling-methods/</a:t>
            </a:r>
          </a:p>
        </p:txBody>
      </p:sp>
    </p:spTree>
    <p:extLst>
      <p:ext uri="{BB962C8B-B14F-4D97-AF65-F5344CB8AC3E}">
        <p14:creationId xmlns:p14="http://schemas.microsoft.com/office/powerpoint/2010/main" val="1805899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F30E3-DDAA-724B-B264-B36BDC9235CC}"/>
            </a:ext>
          </a:extLst>
        </p:cNvPr>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3C8E39D0-A227-436C-83D2-A0FC3E13BC52}"/>
              </a:ext>
            </a:extLst>
          </p:cNvPr>
          <p:cNvGraphicFramePr>
            <a:graphicFrameLocks/>
          </p:cNvGraphicFramePr>
          <p:nvPr>
            <p:extLst>
              <p:ext uri="{D42A27DB-BD31-4B8C-83A1-F6EECF244321}">
                <p14:modId xmlns:p14="http://schemas.microsoft.com/office/powerpoint/2010/main" val="2662275475"/>
              </p:ext>
            </p:extLst>
          </p:nvPr>
        </p:nvGraphicFramePr>
        <p:xfrm>
          <a:off x="4696656" y="4083814"/>
          <a:ext cx="4339734" cy="26363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FF40E716-EC98-4189-9408-74498B1891B5}"/>
              </a:ext>
            </a:extLst>
          </p:cNvPr>
          <p:cNvGraphicFramePr>
            <a:graphicFrameLocks/>
          </p:cNvGraphicFramePr>
          <p:nvPr>
            <p:extLst>
              <p:ext uri="{D42A27DB-BD31-4B8C-83A1-F6EECF244321}">
                <p14:modId xmlns:p14="http://schemas.microsoft.com/office/powerpoint/2010/main" val="2852406183"/>
              </p:ext>
            </p:extLst>
          </p:nvPr>
        </p:nvGraphicFramePr>
        <p:xfrm>
          <a:off x="138313" y="4056493"/>
          <a:ext cx="4328952" cy="25653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CA81E487-554D-4056-B08A-E1D4FAB0435F}"/>
              </a:ext>
            </a:extLst>
          </p:cNvPr>
          <p:cNvGraphicFramePr>
            <a:graphicFrameLocks/>
          </p:cNvGraphicFramePr>
          <p:nvPr>
            <p:extLst>
              <p:ext uri="{D42A27DB-BD31-4B8C-83A1-F6EECF244321}">
                <p14:modId xmlns:p14="http://schemas.microsoft.com/office/powerpoint/2010/main" val="383306762"/>
              </p:ext>
            </p:extLst>
          </p:nvPr>
        </p:nvGraphicFramePr>
        <p:xfrm>
          <a:off x="141922" y="755190"/>
          <a:ext cx="4328952" cy="265831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5A5B4DE4-0AF5-ED2D-4DC1-364818FADD5E}"/>
              </a:ext>
            </a:extLst>
          </p:cNvPr>
          <p:cNvGraphicFramePr>
            <a:graphicFrameLocks/>
          </p:cNvGraphicFramePr>
          <p:nvPr>
            <p:extLst>
              <p:ext uri="{D42A27DB-BD31-4B8C-83A1-F6EECF244321}">
                <p14:modId xmlns:p14="http://schemas.microsoft.com/office/powerpoint/2010/main" val="1602244722"/>
              </p:ext>
            </p:extLst>
          </p:nvPr>
        </p:nvGraphicFramePr>
        <p:xfrm>
          <a:off x="4772222" y="697761"/>
          <a:ext cx="4254420" cy="26867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41F80BF5-252F-4636-8F63-9AEDC6C5801C}"/>
              </a:ext>
            </a:extLst>
          </p:cNvPr>
          <p:cNvGraphicFramePr>
            <a:graphicFrameLocks/>
          </p:cNvGraphicFramePr>
          <p:nvPr>
            <p:extLst>
              <p:ext uri="{D42A27DB-BD31-4B8C-83A1-F6EECF244321}">
                <p14:modId xmlns:p14="http://schemas.microsoft.com/office/powerpoint/2010/main" val="3429879125"/>
              </p:ext>
            </p:extLst>
          </p:nvPr>
        </p:nvGraphicFramePr>
        <p:xfrm>
          <a:off x="5135879" y="764275"/>
          <a:ext cx="3861971" cy="2658319"/>
        </p:xfrm>
        <a:graphic>
          <a:graphicData uri="http://schemas.openxmlformats.org/drawingml/2006/chart">
            <c:chart xmlns:c="http://schemas.openxmlformats.org/drawingml/2006/chart" xmlns:r="http://schemas.openxmlformats.org/officeDocument/2006/relationships" r:id="rId7"/>
          </a:graphicData>
        </a:graphic>
      </p:graphicFrame>
      <p:sp>
        <p:nvSpPr>
          <p:cNvPr id="4" name="Slide Number Placeholder 3">
            <a:extLst>
              <a:ext uri="{FF2B5EF4-FFF2-40B4-BE49-F238E27FC236}">
                <a16:creationId xmlns:a16="http://schemas.microsoft.com/office/drawing/2014/main" id="{6A07EC2E-F7EC-601A-C977-CE67441B3920}"/>
              </a:ext>
            </a:extLst>
          </p:cNvPr>
          <p:cNvSpPr>
            <a:spLocks noGrp="1"/>
          </p:cNvSpPr>
          <p:nvPr>
            <p:ph type="sldNum" sz="quarter" idx="12"/>
          </p:nvPr>
        </p:nvSpPr>
        <p:spPr/>
        <p:txBody>
          <a:bodyPr/>
          <a:lstStyle/>
          <a:p>
            <a:fld id="{0966C622-0A8C-4F86-9457-BBDB38D3C123}" type="slidenum">
              <a:rPr lang="en-US" smtClean="0"/>
              <a:t>25</a:t>
            </a:fld>
            <a:endParaRPr lang="en-US"/>
          </a:p>
        </p:txBody>
      </p:sp>
      <p:sp>
        <p:nvSpPr>
          <p:cNvPr id="12" name="Rectangle 11">
            <a:extLst>
              <a:ext uri="{FF2B5EF4-FFF2-40B4-BE49-F238E27FC236}">
                <a16:creationId xmlns:a16="http://schemas.microsoft.com/office/drawing/2014/main" id="{18637A8B-5842-073C-F631-0F0264E33FA2}"/>
              </a:ext>
            </a:extLst>
          </p:cNvPr>
          <p:cNvSpPr/>
          <p:nvPr/>
        </p:nvSpPr>
        <p:spPr>
          <a:xfrm>
            <a:off x="138313" y="792930"/>
            <a:ext cx="4318360" cy="59285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Rectangle 12">
            <a:extLst>
              <a:ext uri="{FF2B5EF4-FFF2-40B4-BE49-F238E27FC236}">
                <a16:creationId xmlns:a16="http://schemas.microsoft.com/office/drawing/2014/main" id="{E4D0C29F-9698-804D-560E-CF8ABBF40DC2}"/>
              </a:ext>
            </a:extLst>
          </p:cNvPr>
          <p:cNvSpPr/>
          <p:nvPr/>
        </p:nvSpPr>
        <p:spPr>
          <a:xfrm>
            <a:off x="4724381" y="791650"/>
            <a:ext cx="4318360" cy="59285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TextBox 13">
            <a:extLst>
              <a:ext uri="{FF2B5EF4-FFF2-40B4-BE49-F238E27FC236}">
                <a16:creationId xmlns:a16="http://schemas.microsoft.com/office/drawing/2014/main" id="{116C659A-A784-6225-4767-EE4B728A4A14}"/>
              </a:ext>
            </a:extLst>
          </p:cNvPr>
          <p:cNvSpPr txBox="1"/>
          <p:nvPr/>
        </p:nvSpPr>
        <p:spPr>
          <a:xfrm>
            <a:off x="541475" y="136523"/>
            <a:ext cx="8151872" cy="461665"/>
          </a:xfrm>
          <a:prstGeom prst="rect">
            <a:avLst/>
          </a:prstGeom>
          <a:noFill/>
        </p:spPr>
        <p:txBody>
          <a:bodyPr wrap="square" rtlCol="0">
            <a:spAutoFit/>
          </a:bodyPr>
          <a:lstStyle/>
          <a:p>
            <a:pPr algn="ctr"/>
            <a:r>
              <a:rPr lang="en-US" sz="2400" b="1" dirty="0">
                <a:cs typeface="Times New Roman" panose="02020603050405020304" pitchFamily="18" charset="0"/>
              </a:rPr>
              <a:t>Wastewater Treatment Plants (WWTP #5)</a:t>
            </a:r>
          </a:p>
        </p:txBody>
      </p:sp>
      <p:sp>
        <p:nvSpPr>
          <p:cNvPr id="15" name="TextBox 14">
            <a:extLst>
              <a:ext uri="{FF2B5EF4-FFF2-40B4-BE49-F238E27FC236}">
                <a16:creationId xmlns:a16="http://schemas.microsoft.com/office/drawing/2014/main" id="{757CC8A9-2AC7-BA1F-723B-0B46F7866E06}"/>
              </a:ext>
            </a:extLst>
          </p:cNvPr>
          <p:cNvSpPr txBox="1"/>
          <p:nvPr/>
        </p:nvSpPr>
        <p:spPr>
          <a:xfrm>
            <a:off x="3331207" y="2208159"/>
            <a:ext cx="877548" cy="338554"/>
          </a:xfrm>
          <a:prstGeom prst="rect">
            <a:avLst/>
          </a:prstGeom>
          <a:noFill/>
          <a:ln>
            <a:solidFill>
              <a:schemeClr val="accent1">
                <a:shade val="15000"/>
              </a:schemeClr>
            </a:solidFill>
          </a:ln>
        </p:spPr>
        <p:txBody>
          <a:bodyPr wrap="none" rtlCol="0">
            <a:spAutoFit/>
          </a:bodyPr>
          <a:lstStyle/>
          <a:p>
            <a:pPr algn="ctr"/>
            <a:r>
              <a:rPr lang="en-US" sz="1600" b="1" dirty="0">
                <a:solidFill>
                  <a:srgbClr val="FF0000"/>
                </a:solidFill>
              </a:rPr>
              <a:t>AOF = ? </a:t>
            </a:r>
            <a:endParaRPr lang="en-US" sz="1600" b="1" dirty="0">
              <a:solidFill>
                <a:srgbClr val="FF0000"/>
              </a:solidFill>
              <a:latin typeface="Calibri" panose="020F0502020204030204" pitchFamily="34" charset="0"/>
            </a:endParaRPr>
          </a:p>
        </p:txBody>
      </p:sp>
      <p:cxnSp>
        <p:nvCxnSpPr>
          <p:cNvPr id="20" name="Straight Arrow Connector 19">
            <a:extLst>
              <a:ext uri="{FF2B5EF4-FFF2-40B4-BE49-F238E27FC236}">
                <a16:creationId xmlns:a16="http://schemas.microsoft.com/office/drawing/2014/main" id="{FC626F15-2980-D862-C4A3-7F6DD4C87B16}"/>
              </a:ext>
            </a:extLst>
          </p:cNvPr>
          <p:cNvCxnSpPr>
            <a:cxnSpLocks/>
          </p:cNvCxnSpPr>
          <p:nvPr/>
        </p:nvCxnSpPr>
        <p:spPr>
          <a:xfrm>
            <a:off x="361157" y="3429002"/>
            <a:ext cx="0" cy="58975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FD036A04-84AA-014D-A9DD-607A9A6FE29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89491" y="4656140"/>
            <a:ext cx="999887" cy="749915"/>
          </a:xfrm>
          <a:prstGeom prst="rect">
            <a:avLst/>
          </a:prstGeom>
          <a:ln>
            <a:solidFill>
              <a:schemeClr val="tx1"/>
            </a:solidFill>
          </a:ln>
        </p:spPr>
      </p:pic>
      <p:pic>
        <p:nvPicPr>
          <p:cNvPr id="27" name="Picture 26">
            <a:extLst>
              <a:ext uri="{FF2B5EF4-FFF2-40B4-BE49-F238E27FC236}">
                <a16:creationId xmlns:a16="http://schemas.microsoft.com/office/drawing/2014/main" id="{413CA184-EC00-B888-F7F5-358749201F9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61422" y="1372181"/>
            <a:ext cx="1025251" cy="768937"/>
          </a:xfrm>
          <a:prstGeom prst="rect">
            <a:avLst/>
          </a:prstGeom>
          <a:ln>
            <a:solidFill>
              <a:schemeClr val="tx1"/>
            </a:solidFill>
          </a:ln>
        </p:spPr>
      </p:pic>
      <p:sp>
        <p:nvSpPr>
          <p:cNvPr id="19" name="TextBox 18">
            <a:extLst>
              <a:ext uri="{FF2B5EF4-FFF2-40B4-BE49-F238E27FC236}">
                <a16:creationId xmlns:a16="http://schemas.microsoft.com/office/drawing/2014/main" id="{757163F4-6BC7-90AD-46FA-9BFA6C21F75B}"/>
              </a:ext>
            </a:extLst>
          </p:cNvPr>
          <p:cNvSpPr txBox="1"/>
          <p:nvPr/>
        </p:nvSpPr>
        <p:spPr>
          <a:xfrm>
            <a:off x="3341142" y="5481739"/>
            <a:ext cx="877548" cy="338554"/>
          </a:xfrm>
          <a:prstGeom prst="rect">
            <a:avLst/>
          </a:prstGeom>
          <a:noFill/>
          <a:ln>
            <a:solidFill>
              <a:schemeClr val="accent1">
                <a:shade val="15000"/>
              </a:schemeClr>
            </a:solidFill>
          </a:ln>
        </p:spPr>
        <p:txBody>
          <a:bodyPr wrap="none" rtlCol="0">
            <a:spAutoFit/>
          </a:bodyPr>
          <a:lstStyle/>
          <a:p>
            <a:pPr algn="ctr"/>
            <a:r>
              <a:rPr lang="en-US" sz="1600" b="1" dirty="0">
                <a:solidFill>
                  <a:srgbClr val="FF0000"/>
                </a:solidFill>
              </a:rPr>
              <a:t>AOF = ? </a:t>
            </a:r>
            <a:endParaRPr lang="en-US" sz="1600" b="1" dirty="0">
              <a:solidFill>
                <a:srgbClr val="FF0000"/>
              </a:solidFill>
              <a:latin typeface="Calibri" panose="020F0502020204030204" pitchFamily="34" charset="0"/>
            </a:endParaRPr>
          </a:p>
        </p:txBody>
      </p:sp>
      <p:pic>
        <p:nvPicPr>
          <p:cNvPr id="24" name="Picture 23">
            <a:extLst>
              <a:ext uri="{FF2B5EF4-FFF2-40B4-BE49-F238E27FC236}">
                <a16:creationId xmlns:a16="http://schemas.microsoft.com/office/drawing/2014/main" id="{37B292AE-85E9-2046-1838-A43757C0B16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74430" y="4636596"/>
            <a:ext cx="1025251" cy="768939"/>
          </a:xfrm>
          <a:prstGeom prst="rect">
            <a:avLst/>
          </a:prstGeom>
          <a:ln>
            <a:solidFill>
              <a:schemeClr val="tx1"/>
            </a:solidFill>
          </a:ln>
        </p:spPr>
      </p:pic>
      <p:sp>
        <p:nvSpPr>
          <p:cNvPr id="2" name="TextBox 1">
            <a:extLst>
              <a:ext uri="{FF2B5EF4-FFF2-40B4-BE49-F238E27FC236}">
                <a16:creationId xmlns:a16="http://schemas.microsoft.com/office/drawing/2014/main" id="{7B06576E-ECF7-D9B8-8E86-09605B0E889A}"/>
              </a:ext>
            </a:extLst>
          </p:cNvPr>
          <p:cNvSpPr txBox="1"/>
          <p:nvPr/>
        </p:nvSpPr>
        <p:spPr>
          <a:xfrm>
            <a:off x="525406" y="3206110"/>
            <a:ext cx="3761267" cy="954107"/>
          </a:xfrm>
          <a:prstGeom prst="rect">
            <a:avLst/>
          </a:prstGeom>
          <a:solidFill>
            <a:schemeClr val="bg1"/>
          </a:solidFill>
          <a:ln>
            <a:solidFill>
              <a:schemeClr val="tx1"/>
            </a:solidFill>
          </a:ln>
        </p:spPr>
        <p:txBody>
          <a:bodyPr wrap="square" rtlCol="0">
            <a:spAutoFit/>
          </a:bodyPr>
          <a:lstStyle/>
          <a:p>
            <a:pPr marL="117475" indent="-117475">
              <a:buFont typeface="Arial" panose="020B0604020202020204" pitchFamily="34" charset="0"/>
              <a:buChar char="•"/>
            </a:pPr>
            <a:r>
              <a:rPr lang="en-US" sz="1400" b="1" dirty="0"/>
              <a:t>Total Post-TOPs PFASs less than Total Pre-TOPs</a:t>
            </a:r>
          </a:p>
          <a:p>
            <a:pPr marL="117475" indent="-117475">
              <a:buFont typeface="Arial" panose="020B0604020202020204" pitchFamily="34" charset="0"/>
              <a:buChar char="•"/>
            </a:pPr>
            <a:r>
              <a:rPr lang="en-US" sz="1400" b="1" dirty="0"/>
              <a:t>Post-TOPs decrease in total PFASs </a:t>
            </a:r>
            <a:r>
              <a:rPr lang="en-US" sz="1400" b="1" i="1" dirty="0"/>
              <a:t>due to removal of Functional Group</a:t>
            </a:r>
            <a:r>
              <a:rPr lang="en-US" sz="1400" b="1" dirty="0"/>
              <a:t> from 5:3 FTCA and lack of other precursors</a:t>
            </a:r>
          </a:p>
        </p:txBody>
      </p:sp>
      <p:cxnSp>
        <p:nvCxnSpPr>
          <p:cNvPr id="6" name="Straight Arrow Connector 5">
            <a:extLst>
              <a:ext uri="{FF2B5EF4-FFF2-40B4-BE49-F238E27FC236}">
                <a16:creationId xmlns:a16="http://schemas.microsoft.com/office/drawing/2014/main" id="{C2678ACD-1BD8-5BD2-FC36-8AE138FEBC63}"/>
              </a:ext>
            </a:extLst>
          </p:cNvPr>
          <p:cNvCxnSpPr>
            <a:cxnSpLocks/>
          </p:cNvCxnSpPr>
          <p:nvPr/>
        </p:nvCxnSpPr>
        <p:spPr>
          <a:xfrm>
            <a:off x="4908805" y="3435406"/>
            <a:ext cx="0" cy="58975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8AE0643-3FE4-3FB6-1BD4-1DFEAEB5CA97}"/>
              </a:ext>
            </a:extLst>
          </p:cNvPr>
          <p:cNvSpPr txBox="1"/>
          <p:nvPr/>
        </p:nvSpPr>
        <p:spPr>
          <a:xfrm>
            <a:off x="5027967" y="3390870"/>
            <a:ext cx="3761267" cy="738664"/>
          </a:xfrm>
          <a:prstGeom prst="rect">
            <a:avLst/>
          </a:prstGeom>
          <a:solidFill>
            <a:schemeClr val="bg1"/>
          </a:solidFill>
          <a:ln>
            <a:solidFill>
              <a:schemeClr val="tx1"/>
            </a:solidFill>
          </a:ln>
        </p:spPr>
        <p:txBody>
          <a:bodyPr wrap="square" rtlCol="0">
            <a:spAutoFit/>
          </a:bodyPr>
          <a:lstStyle/>
          <a:p>
            <a:pPr marL="117475" indent="-117475">
              <a:buFont typeface="Arial" panose="020B0604020202020204" pitchFamily="34" charset="0"/>
              <a:buChar char="•"/>
            </a:pPr>
            <a:r>
              <a:rPr lang="en-US" sz="1400" b="1" dirty="0"/>
              <a:t>Significant increase in Total Post-TOPs PFASs;</a:t>
            </a:r>
            <a:endParaRPr lang="en-US" sz="1400" b="1" dirty="0">
              <a:solidFill>
                <a:srgbClr val="FF0000"/>
              </a:solidFill>
            </a:endParaRPr>
          </a:p>
          <a:p>
            <a:pPr marL="117475" indent="-117475">
              <a:buFont typeface="Arial" panose="020B0604020202020204" pitchFamily="34" charset="0"/>
              <a:buChar char="•"/>
            </a:pPr>
            <a:r>
              <a:rPr lang="en-US" sz="1400" b="1" dirty="0">
                <a:solidFill>
                  <a:srgbClr val="FF0000"/>
                </a:solidFill>
              </a:rPr>
              <a:t>No EOF</a:t>
            </a:r>
          </a:p>
          <a:p>
            <a:pPr marL="117475" indent="-117475">
              <a:buFont typeface="Arial" panose="020B0604020202020204" pitchFamily="34" charset="0"/>
              <a:buChar char="•"/>
            </a:pPr>
            <a:r>
              <a:rPr lang="en-US" sz="1400" b="1" dirty="0">
                <a:solidFill>
                  <a:srgbClr val="FF0000"/>
                </a:solidFill>
              </a:rPr>
              <a:t>No NTA</a:t>
            </a:r>
          </a:p>
        </p:txBody>
      </p:sp>
      <p:pic>
        <p:nvPicPr>
          <p:cNvPr id="17" name="Picture 16">
            <a:extLst>
              <a:ext uri="{FF2B5EF4-FFF2-40B4-BE49-F238E27FC236}">
                <a16:creationId xmlns:a16="http://schemas.microsoft.com/office/drawing/2014/main" id="{09D4206F-5610-DF22-2889-10BD3AA6A01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874430" y="1187592"/>
            <a:ext cx="1025251" cy="768939"/>
          </a:xfrm>
          <a:prstGeom prst="rect">
            <a:avLst/>
          </a:prstGeom>
          <a:ln>
            <a:solidFill>
              <a:schemeClr val="tx1"/>
            </a:solidFill>
          </a:ln>
        </p:spPr>
      </p:pic>
      <p:sp>
        <p:nvSpPr>
          <p:cNvPr id="5" name="TextBox 4">
            <a:extLst>
              <a:ext uri="{FF2B5EF4-FFF2-40B4-BE49-F238E27FC236}">
                <a16:creationId xmlns:a16="http://schemas.microsoft.com/office/drawing/2014/main" id="{5B4E28D3-4396-0E43-7783-3E6E884CAD54}"/>
              </a:ext>
            </a:extLst>
          </p:cNvPr>
          <p:cNvSpPr txBox="1"/>
          <p:nvPr/>
        </p:nvSpPr>
        <p:spPr>
          <a:xfrm>
            <a:off x="2920082" y="2604887"/>
            <a:ext cx="1558841" cy="584775"/>
          </a:xfrm>
          <a:prstGeom prst="rect">
            <a:avLst/>
          </a:prstGeom>
          <a:noFill/>
          <a:ln>
            <a:noFill/>
          </a:ln>
        </p:spPr>
        <p:txBody>
          <a:bodyPr wrap="square" rtlCol="0">
            <a:spAutoFit/>
          </a:bodyPr>
          <a:lstStyle/>
          <a:p>
            <a:pPr algn="ctr"/>
            <a:r>
              <a:rPr lang="en-US" sz="1600" b="1" dirty="0">
                <a:solidFill>
                  <a:srgbClr val="FF0000"/>
                </a:solidFill>
              </a:rPr>
              <a:t>Not from landfill leachate</a:t>
            </a:r>
            <a:endParaRPr lang="en-US" sz="1600" b="1" dirty="0">
              <a:solidFill>
                <a:srgbClr val="FF0000"/>
              </a:solidFill>
              <a:latin typeface="Calibri" panose="020F0502020204030204" pitchFamily="34" charset="0"/>
            </a:endParaRPr>
          </a:p>
        </p:txBody>
      </p:sp>
      <p:cxnSp>
        <p:nvCxnSpPr>
          <p:cNvPr id="18" name="Straight Arrow Connector 17">
            <a:extLst>
              <a:ext uri="{FF2B5EF4-FFF2-40B4-BE49-F238E27FC236}">
                <a16:creationId xmlns:a16="http://schemas.microsoft.com/office/drawing/2014/main" id="{A37DE0F8-E9CA-D5B8-BF34-04E410629262}"/>
              </a:ext>
            </a:extLst>
          </p:cNvPr>
          <p:cNvCxnSpPr>
            <a:cxnSpLocks/>
          </p:cNvCxnSpPr>
          <p:nvPr/>
        </p:nvCxnSpPr>
        <p:spPr>
          <a:xfrm flipH="1" flipV="1">
            <a:off x="2674044" y="2604887"/>
            <a:ext cx="461042" cy="21515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764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BFB089B6-E14A-4992-A44C-8C6AE4615BE5}"/>
              </a:ext>
            </a:extLst>
          </p:cNvPr>
          <p:cNvGraphicFramePr>
            <a:graphicFrameLocks/>
          </p:cNvGraphicFramePr>
          <p:nvPr>
            <p:extLst>
              <p:ext uri="{D42A27DB-BD31-4B8C-83A1-F6EECF244321}">
                <p14:modId xmlns:p14="http://schemas.microsoft.com/office/powerpoint/2010/main" val="1960120481"/>
              </p:ext>
            </p:extLst>
          </p:nvPr>
        </p:nvGraphicFramePr>
        <p:xfrm>
          <a:off x="180712" y="865001"/>
          <a:ext cx="4275961" cy="26863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4C6B25C6-591C-4917-90C2-485E30184352}"/>
              </a:ext>
            </a:extLst>
          </p:cNvPr>
          <p:cNvGraphicFramePr>
            <a:graphicFrameLocks/>
          </p:cNvGraphicFramePr>
          <p:nvPr>
            <p:extLst>
              <p:ext uri="{D42A27DB-BD31-4B8C-83A1-F6EECF244321}">
                <p14:modId xmlns:p14="http://schemas.microsoft.com/office/powerpoint/2010/main" val="771650693"/>
              </p:ext>
            </p:extLst>
          </p:nvPr>
        </p:nvGraphicFramePr>
        <p:xfrm>
          <a:off x="56971" y="4048701"/>
          <a:ext cx="4318360" cy="25923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29E1246E-B50C-4641-A9DD-04D666E25FAE}"/>
              </a:ext>
            </a:extLst>
          </p:cNvPr>
          <p:cNvGraphicFramePr>
            <a:graphicFrameLocks/>
          </p:cNvGraphicFramePr>
          <p:nvPr>
            <p:extLst>
              <p:ext uri="{D42A27DB-BD31-4B8C-83A1-F6EECF244321}">
                <p14:modId xmlns:p14="http://schemas.microsoft.com/office/powerpoint/2010/main" val="610786630"/>
              </p:ext>
            </p:extLst>
          </p:nvPr>
        </p:nvGraphicFramePr>
        <p:xfrm>
          <a:off x="4644999" y="4097606"/>
          <a:ext cx="4572000" cy="25927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
            <a:extLst>
              <a:ext uri="{FF2B5EF4-FFF2-40B4-BE49-F238E27FC236}">
                <a16:creationId xmlns:a16="http://schemas.microsoft.com/office/drawing/2014/main" id="{4E09AC98-5EB3-42D6-8095-EE9115475333}"/>
              </a:ext>
            </a:extLst>
          </p:cNvPr>
          <p:cNvGraphicFramePr>
            <a:graphicFrameLocks/>
          </p:cNvGraphicFramePr>
          <p:nvPr>
            <p:extLst>
              <p:ext uri="{D42A27DB-BD31-4B8C-83A1-F6EECF244321}">
                <p14:modId xmlns:p14="http://schemas.microsoft.com/office/powerpoint/2010/main" val="4032048658"/>
              </p:ext>
            </p:extLst>
          </p:nvPr>
        </p:nvGraphicFramePr>
        <p:xfrm>
          <a:off x="4751267" y="698462"/>
          <a:ext cx="4254420" cy="2686705"/>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3">
            <a:extLst>
              <a:ext uri="{FF2B5EF4-FFF2-40B4-BE49-F238E27FC236}">
                <a16:creationId xmlns:a16="http://schemas.microsoft.com/office/drawing/2014/main" id="{1031782F-141D-8B20-4F9F-0EC1B2B3D300}"/>
              </a:ext>
            </a:extLst>
          </p:cNvPr>
          <p:cNvSpPr>
            <a:spLocks noGrp="1"/>
          </p:cNvSpPr>
          <p:nvPr>
            <p:ph type="sldNum" sz="quarter" idx="12"/>
          </p:nvPr>
        </p:nvSpPr>
        <p:spPr/>
        <p:txBody>
          <a:bodyPr/>
          <a:lstStyle/>
          <a:p>
            <a:fld id="{0966C622-0A8C-4F86-9457-BBDB38D3C123}" type="slidenum">
              <a:rPr lang="en-US" smtClean="0"/>
              <a:t>26</a:t>
            </a:fld>
            <a:endParaRPr lang="en-US"/>
          </a:p>
        </p:txBody>
      </p:sp>
      <p:sp>
        <p:nvSpPr>
          <p:cNvPr id="12" name="Rectangle 11">
            <a:extLst>
              <a:ext uri="{FF2B5EF4-FFF2-40B4-BE49-F238E27FC236}">
                <a16:creationId xmlns:a16="http://schemas.microsoft.com/office/drawing/2014/main" id="{85868995-DEF1-91AB-E586-D22E5F4BED8A}"/>
              </a:ext>
            </a:extLst>
          </p:cNvPr>
          <p:cNvSpPr/>
          <p:nvPr/>
        </p:nvSpPr>
        <p:spPr>
          <a:xfrm>
            <a:off x="138313" y="792930"/>
            <a:ext cx="4318360" cy="59285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Rectangle 12">
            <a:extLst>
              <a:ext uri="{FF2B5EF4-FFF2-40B4-BE49-F238E27FC236}">
                <a16:creationId xmlns:a16="http://schemas.microsoft.com/office/drawing/2014/main" id="{F2156FCB-5A29-BBEC-5BC3-8509D3745597}"/>
              </a:ext>
            </a:extLst>
          </p:cNvPr>
          <p:cNvSpPr/>
          <p:nvPr/>
        </p:nvSpPr>
        <p:spPr>
          <a:xfrm>
            <a:off x="4724381" y="791650"/>
            <a:ext cx="4318360" cy="59285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TextBox 13">
            <a:extLst>
              <a:ext uri="{FF2B5EF4-FFF2-40B4-BE49-F238E27FC236}">
                <a16:creationId xmlns:a16="http://schemas.microsoft.com/office/drawing/2014/main" id="{21003543-DF75-859B-C6DD-FE819DB8D9A9}"/>
              </a:ext>
            </a:extLst>
          </p:cNvPr>
          <p:cNvSpPr txBox="1"/>
          <p:nvPr/>
        </p:nvSpPr>
        <p:spPr>
          <a:xfrm>
            <a:off x="541475" y="136523"/>
            <a:ext cx="8151872" cy="461665"/>
          </a:xfrm>
          <a:prstGeom prst="rect">
            <a:avLst/>
          </a:prstGeom>
          <a:noFill/>
        </p:spPr>
        <p:txBody>
          <a:bodyPr wrap="square" rtlCol="0">
            <a:spAutoFit/>
          </a:bodyPr>
          <a:lstStyle/>
          <a:p>
            <a:pPr algn="ctr"/>
            <a:r>
              <a:rPr lang="en-US" sz="2400" b="1" dirty="0">
                <a:cs typeface="Times New Roman" panose="02020603050405020304" pitchFamily="18" charset="0"/>
              </a:rPr>
              <a:t>Wastewater Treatment Plants (WWTP #6)</a:t>
            </a:r>
          </a:p>
        </p:txBody>
      </p:sp>
      <p:sp>
        <p:nvSpPr>
          <p:cNvPr id="15" name="TextBox 14">
            <a:extLst>
              <a:ext uri="{FF2B5EF4-FFF2-40B4-BE49-F238E27FC236}">
                <a16:creationId xmlns:a16="http://schemas.microsoft.com/office/drawing/2014/main" id="{0BB63405-FC4B-4E04-25D5-3DF0CF71E07F}"/>
              </a:ext>
            </a:extLst>
          </p:cNvPr>
          <p:cNvSpPr txBox="1"/>
          <p:nvPr/>
        </p:nvSpPr>
        <p:spPr>
          <a:xfrm>
            <a:off x="3201751" y="2208159"/>
            <a:ext cx="1136465" cy="584775"/>
          </a:xfrm>
          <a:prstGeom prst="rect">
            <a:avLst/>
          </a:prstGeom>
          <a:noFill/>
          <a:ln>
            <a:solidFill>
              <a:schemeClr val="accent1">
                <a:shade val="15000"/>
              </a:schemeClr>
            </a:solidFill>
          </a:ln>
        </p:spPr>
        <p:txBody>
          <a:bodyPr wrap="none" rtlCol="0">
            <a:spAutoFit/>
          </a:bodyPr>
          <a:lstStyle/>
          <a:p>
            <a:pPr algn="ctr"/>
            <a:r>
              <a:rPr lang="en-US" sz="1600" b="1" dirty="0">
                <a:solidFill>
                  <a:srgbClr val="FF0000"/>
                </a:solidFill>
              </a:rPr>
              <a:t>AOF =</a:t>
            </a:r>
          </a:p>
          <a:p>
            <a:pPr algn="ctr"/>
            <a:r>
              <a:rPr lang="en-US" sz="1600" b="1" dirty="0">
                <a:solidFill>
                  <a:srgbClr val="FF0000"/>
                </a:solidFill>
              </a:rPr>
              <a:t>2,000 ng/L </a:t>
            </a:r>
            <a:endParaRPr lang="en-US" sz="1600" b="1" dirty="0">
              <a:solidFill>
                <a:srgbClr val="FF0000"/>
              </a:solidFill>
              <a:latin typeface="Calibri" panose="020F0502020204030204" pitchFamily="34" charset="0"/>
            </a:endParaRPr>
          </a:p>
        </p:txBody>
      </p:sp>
      <p:cxnSp>
        <p:nvCxnSpPr>
          <p:cNvPr id="20" name="Straight Arrow Connector 19">
            <a:extLst>
              <a:ext uri="{FF2B5EF4-FFF2-40B4-BE49-F238E27FC236}">
                <a16:creationId xmlns:a16="http://schemas.microsoft.com/office/drawing/2014/main" id="{983AE7CE-1C7C-2A61-CDB4-4B5A3CAB20CA}"/>
              </a:ext>
            </a:extLst>
          </p:cNvPr>
          <p:cNvCxnSpPr>
            <a:cxnSpLocks/>
          </p:cNvCxnSpPr>
          <p:nvPr/>
        </p:nvCxnSpPr>
        <p:spPr>
          <a:xfrm>
            <a:off x="361157" y="3429002"/>
            <a:ext cx="0" cy="58975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3261A83-DDB7-3209-D82A-B0414D8DE55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89491" y="4465640"/>
            <a:ext cx="999887" cy="749915"/>
          </a:xfrm>
          <a:prstGeom prst="rect">
            <a:avLst/>
          </a:prstGeom>
          <a:ln>
            <a:solidFill>
              <a:schemeClr val="tx1"/>
            </a:solidFill>
          </a:ln>
        </p:spPr>
      </p:pic>
      <p:pic>
        <p:nvPicPr>
          <p:cNvPr id="27" name="Picture 26">
            <a:extLst>
              <a:ext uri="{FF2B5EF4-FFF2-40B4-BE49-F238E27FC236}">
                <a16:creationId xmlns:a16="http://schemas.microsoft.com/office/drawing/2014/main" id="{28F2DF35-B3B3-3044-0118-11B4B13878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61422" y="1372181"/>
            <a:ext cx="1025251" cy="768937"/>
          </a:xfrm>
          <a:prstGeom prst="rect">
            <a:avLst/>
          </a:prstGeom>
          <a:ln>
            <a:solidFill>
              <a:schemeClr val="tx1"/>
            </a:solidFill>
          </a:ln>
        </p:spPr>
      </p:pic>
      <p:pic>
        <p:nvPicPr>
          <p:cNvPr id="29" name="Picture 28">
            <a:extLst>
              <a:ext uri="{FF2B5EF4-FFF2-40B4-BE49-F238E27FC236}">
                <a16:creationId xmlns:a16="http://schemas.microsoft.com/office/drawing/2014/main" id="{8AD8304A-5366-B931-73B0-C369540DB98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60342" y="1372176"/>
            <a:ext cx="1025251" cy="768939"/>
          </a:xfrm>
          <a:prstGeom prst="rect">
            <a:avLst/>
          </a:prstGeom>
          <a:ln>
            <a:solidFill>
              <a:schemeClr val="tx1"/>
            </a:solidFill>
          </a:ln>
        </p:spPr>
      </p:pic>
      <p:sp>
        <p:nvSpPr>
          <p:cNvPr id="19" name="TextBox 18">
            <a:extLst>
              <a:ext uri="{FF2B5EF4-FFF2-40B4-BE49-F238E27FC236}">
                <a16:creationId xmlns:a16="http://schemas.microsoft.com/office/drawing/2014/main" id="{C7CD03D0-8FE4-D4F8-50DC-AE0E62E02C6F}"/>
              </a:ext>
            </a:extLst>
          </p:cNvPr>
          <p:cNvSpPr txBox="1"/>
          <p:nvPr/>
        </p:nvSpPr>
        <p:spPr>
          <a:xfrm>
            <a:off x="3211684" y="5291239"/>
            <a:ext cx="1136465" cy="584775"/>
          </a:xfrm>
          <a:prstGeom prst="rect">
            <a:avLst/>
          </a:prstGeom>
          <a:noFill/>
          <a:ln>
            <a:solidFill>
              <a:schemeClr val="accent1">
                <a:shade val="15000"/>
              </a:schemeClr>
            </a:solidFill>
          </a:ln>
        </p:spPr>
        <p:txBody>
          <a:bodyPr wrap="none" rtlCol="0">
            <a:spAutoFit/>
          </a:bodyPr>
          <a:lstStyle/>
          <a:p>
            <a:pPr algn="ctr"/>
            <a:r>
              <a:rPr lang="en-US" sz="1600" b="1" dirty="0">
                <a:solidFill>
                  <a:srgbClr val="FF0000"/>
                </a:solidFill>
              </a:rPr>
              <a:t>AOF =</a:t>
            </a:r>
          </a:p>
          <a:p>
            <a:pPr algn="ctr"/>
            <a:r>
              <a:rPr lang="en-US" sz="1600" b="1" dirty="0">
                <a:solidFill>
                  <a:srgbClr val="FF0000"/>
                </a:solidFill>
              </a:rPr>
              <a:t>1,600 ng/L </a:t>
            </a:r>
            <a:endParaRPr lang="en-US" sz="1600" b="1" dirty="0">
              <a:solidFill>
                <a:srgbClr val="FF0000"/>
              </a:solidFill>
              <a:latin typeface="Calibri" panose="020F0502020204030204" pitchFamily="34" charset="0"/>
            </a:endParaRPr>
          </a:p>
        </p:txBody>
      </p:sp>
      <p:sp>
        <p:nvSpPr>
          <p:cNvPr id="22" name="TextBox 21">
            <a:extLst>
              <a:ext uri="{FF2B5EF4-FFF2-40B4-BE49-F238E27FC236}">
                <a16:creationId xmlns:a16="http://schemas.microsoft.com/office/drawing/2014/main" id="{7C5D194E-AB6C-022A-E4C4-F54C83F9E470}"/>
              </a:ext>
            </a:extLst>
          </p:cNvPr>
          <p:cNvSpPr txBox="1"/>
          <p:nvPr/>
        </p:nvSpPr>
        <p:spPr>
          <a:xfrm>
            <a:off x="7858124" y="5621099"/>
            <a:ext cx="1107611" cy="584775"/>
          </a:xfrm>
          <a:prstGeom prst="rect">
            <a:avLst/>
          </a:prstGeom>
          <a:noFill/>
          <a:ln>
            <a:solidFill>
              <a:schemeClr val="accent1">
                <a:shade val="15000"/>
              </a:schemeClr>
            </a:solidFill>
          </a:ln>
        </p:spPr>
        <p:txBody>
          <a:bodyPr wrap="none" rtlCol="0">
            <a:spAutoFit/>
          </a:bodyPr>
          <a:lstStyle/>
          <a:p>
            <a:pPr algn="ctr"/>
            <a:r>
              <a:rPr lang="en-US" sz="1600" b="1" dirty="0">
                <a:solidFill>
                  <a:srgbClr val="FF0000"/>
                </a:solidFill>
              </a:rPr>
              <a:t>EOF =</a:t>
            </a:r>
          </a:p>
          <a:p>
            <a:pPr algn="ctr"/>
            <a:r>
              <a:rPr lang="en-US" sz="1600" b="1" dirty="0">
                <a:solidFill>
                  <a:srgbClr val="FF0000"/>
                </a:solidFill>
              </a:rPr>
              <a:t>892 </a:t>
            </a:r>
            <a:r>
              <a:rPr lang="en-US" sz="1600" b="1" dirty="0">
                <a:solidFill>
                  <a:srgbClr val="FF0000"/>
                </a:solidFill>
                <a:latin typeface="Calibri" panose="020F0502020204030204" pitchFamily="34" charset="0"/>
                <a:cs typeface="Calibri" panose="020F0502020204030204" pitchFamily="34" charset="0"/>
              </a:rPr>
              <a:t>µ</a:t>
            </a:r>
            <a:r>
              <a:rPr lang="en-US" sz="1600" b="1" dirty="0">
                <a:solidFill>
                  <a:srgbClr val="FF0000"/>
                </a:solidFill>
              </a:rPr>
              <a:t>g/Kg </a:t>
            </a:r>
            <a:endParaRPr lang="en-US" sz="1600" b="1" dirty="0">
              <a:solidFill>
                <a:srgbClr val="FF0000"/>
              </a:solidFill>
              <a:latin typeface="Calibri" panose="020F0502020204030204" pitchFamily="34" charset="0"/>
            </a:endParaRPr>
          </a:p>
        </p:txBody>
      </p:sp>
      <p:pic>
        <p:nvPicPr>
          <p:cNvPr id="24" name="Picture 23">
            <a:extLst>
              <a:ext uri="{FF2B5EF4-FFF2-40B4-BE49-F238E27FC236}">
                <a16:creationId xmlns:a16="http://schemas.microsoft.com/office/drawing/2014/main" id="{26A9F6CB-A9EE-4057-8838-AA3A1A7F5A7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74430" y="4811856"/>
            <a:ext cx="1025251" cy="768939"/>
          </a:xfrm>
          <a:prstGeom prst="rect">
            <a:avLst/>
          </a:prstGeom>
          <a:ln>
            <a:solidFill>
              <a:schemeClr val="tx1"/>
            </a:solidFill>
          </a:ln>
        </p:spPr>
      </p:pic>
      <p:sp>
        <p:nvSpPr>
          <p:cNvPr id="2" name="TextBox 1">
            <a:extLst>
              <a:ext uri="{FF2B5EF4-FFF2-40B4-BE49-F238E27FC236}">
                <a16:creationId xmlns:a16="http://schemas.microsoft.com/office/drawing/2014/main" id="{0DE23691-98DC-EC6E-F101-A3B3C059B661}"/>
              </a:ext>
            </a:extLst>
          </p:cNvPr>
          <p:cNvSpPr txBox="1"/>
          <p:nvPr/>
        </p:nvSpPr>
        <p:spPr>
          <a:xfrm>
            <a:off x="480319" y="3338746"/>
            <a:ext cx="3761267" cy="738664"/>
          </a:xfrm>
          <a:prstGeom prst="rect">
            <a:avLst/>
          </a:prstGeom>
          <a:solidFill>
            <a:schemeClr val="bg1"/>
          </a:solidFill>
          <a:ln>
            <a:solidFill>
              <a:schemeClr val="tx1"/>
            </a:solidFill>
          </a:ln>
        </p:spPr>
        <p:txBody>
          <a:bodyPr wrap="square" rtlCol="0">
            <a:spAutoFit/>
          </a:bodyPr>
          <a:lstStyle/>
          <a:p>
            <a:pPr marL="117475" indent="-117475">
              <a:buFont typeface="Arial" panose="020B0604020202020204" pitchFamily="34" charset="0"/>
              <a:buChar char="•"/>
            </a:pPr>
            <a:r>
              <a:rPr lang="en-US" sz="1400" b="1" dirty="0"/>
              <a:t>Total Post-TOPs PFASs similar to Total Pre-TOPs</a:t>
            </a:r>
            <a:endParaRPr lang="en-US" sz="1400" b="1" dirty="0">
              <a:solidFill>
                <a:srgbClr val="FF0000"/>
              </a:solidFill>
            </a:endParaRPr>
          </a:p>
          <a:p>
            <a:pPr marL="117475" indent="-117475">
              <a:buFont typeface="Arial" panose="020B0604020202020204" pitchFamily="34" charset="0"/>
              <a:buChar char="•"/>
            </a:pPr>
            <a:r>
              <a:rPr lang="en-US" sz="1400" b="1" dirty="0">
                <a:solidFill>
                  <a:srgbClr val="FF0000"/>
                </a:solidFill>
              </a:rPr>
              <a:t>AOF &gt;10X higher than predicted;</a:t>
            </a:r>
          </a:p>
          <a:p>
            <a:pPr marL="117475" indent="-117475">
              <a:buFont typeface="Arial" panose="020B0604020202020204" pitchFamily="34" charset="0"/>
              <a:buChar char="•"/>
            </a:pPr>
            <a:r>
              <a:rPr lang="en-US" sz="1400" b="1" dirty="0">
                <a:solidFill>
                  <a:srgbClr val="FF0000"/>
                </a:solidFill>
              </a:rPr>
              <a:t>NTA: Excess AOF = Ultrashorts?</a:t>
            </a:r>
          </a:p>
        </p:txBody>
      </p:sp>
      <p:cxnSp>
        <p:nvCxnSpPr>
          <p:cNvPr id="6" name="Straight Arrow Connector 5">
            <a:extLst>
              <a:ext uri="{FF2B5EF4-FFF2-40B4-BE49-F238E27FC236}">
                <a16:creationId xmlns:a16="http://schemas.microsoft.com/office/drawing/2014/main" id="{1667E172-568C-D876-865A-97BD102512FA}"/>
              </a:ext>
            </a:extLst>
          </p:cNvPr>
          <p:cNvCxnSpPr>
            <a:cxnSpLocks/>
          </p:cNvCxnSpPr>
          <p:nvPr/>
        </p:nvCxnSpPr>
        <p:spPr>
          <a:xfrm>
            <a:off x="4908805" y="3435406"/>
            <a:ext cx="0" cy="58975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248D9D6-A356-E722-57AD-8041C1E18CF9}"/>
              </a:ext>
            </a:extLst>
          </p:cNvPr>
          <p:cNvSpPr txBox="1"/>
          <p:nvPr/>
        </p:nvSpPr>
        <p:spPr>
          <a:xfrm>
            <a:off x="5027967" y="3345150"/>
            <a:ext cx="3754873" cy="738664"/>
          </a:xfrm>
          <a:prstGeom prst="rect">
            <a:avLst/>
          </a:prstGeom>
          <a:solidFill>
            <a:schemeClr val="bg1"/>
          </a:solidFill>
          <a:ln>
            <a:solidFill>
              <a:schemeClr val="tx1"/>
            </a:solidFill>
          </a:ln>
        </p:spPr>
        <p:txBody>
          <a:bodyPr wrap="square" rtlCol="0">
            <a:spAutoFit/>
          </a:bodyPr>
          <a:lstStyle/>
          <a:p>
            <a:pPr marL="117475" indent="-117475">
              <a:buFont typeface="Arial" panose="020B0604020202020204" pitchFamily="34" charset="0"/>
              <a:buChar char="•"/>
            </a:pPr>
            <a:r>
              <a:rPr lang="en-US" sz="1400" b="1" dirty="0"/>
              <a:t>Significant increase in Total Post-TOPs PFASs;</a:t>
            </a:r>
            <a:endParaRPr lang="en-US" sz="1400" b="1" dirty="0">
              <a:solidFill>
                <a:srgbClr val="FF0000"/>
              </a:solidFill>
            </a:endParaRPr>
          </a:p>
          <a:p>
            <a:pPr marL="117475" indent="-117475">
              <a:buFont typeface="Arial" panose="020B0604020202020204" pitchFamily="34" charset="0"/>
              <a:buChar char="•"/>
            </a:pPr>
            <a:r>
              <a:rPr lang="en-US" sz="1400" b="1" dirty="0">
                <a:solidFill>
                  <a:srgbClr val="FF0000"/>
                </a:solidFill>
              </a:rPr>
              <a:t>EOF 2X higher than predicted;</a:t>
            </a:r>
          </a:p>
          <a:p>
            <a:pPr marL="117475" indent="-117475">
              <a:buFont typeface="Arial" panose="020B0604020202020204" pitchFamily="34" charset="0"/>
              <a:buChar char="•"/>
            </a:pPr>
            <a:r>
              <a:rPr lang="en-US" sz="1400" b="1" dirty="0">
                <a:solidFill>
                  <a:srgbClr val="FF0000"/>
                </a:solidFill>
              </a:rPr>
              <a:t>NTA: Excess EOF = Ultrashorts?</a:t>
            </a:r>
          </a:p>
        </p:txBody>
      </p:sp>
      <p:sp>
        <p:nvSpPr>
          <p:cNvPr id="23" name="TextBox 22">
            <a:extLst>
              <a:ext uri="{FF2B5EF4-FFF2-40B4-BE49-F238E27FC236}">
                <a16:creationId xmlns:a16="http://schemas.microsoft.com/office/drawing/2014/main" id="{73316483-B39B-D0C2-3A1B-512275174E9C}"/>
              </a:ext>
            </a:extLst>
          </p:cNvPr>
          <p:cNvSpPr txBox="1"/>
          <p:nvPr/>
        </p:nvSpPr>
        <p:spPr>
          <a:xfrm>
            <a:off x="7833249" y="2181419"/>
            <a:ext cx="1107611" cy="584775"/>
          </a:xfrm>
          <a:prstGeom prst="rect">
            <a:avLst/>
          </a:prstGeom>
          <a:noFill/>
          <a:ln>
            <a:solidFill>
              <a:schemeClr val="accent1">
                <a:shade val="15000"/>
              </a:schemeClr>
            </a:solidFill>
          </a:ln>
        </p:spPr>
        <p:txBody>
          <a:bodyPr wrap="none" rtlCol="0">
            <a:spAutoFit/>
          </a:bodyPr>
          <a:lstStyle/>
          <a:p>
            <a:pPr algn="ctr"/>
            <a:r>
              <a:rPr lang="en-US" sz="1600" b="1" dirty="0">
                <a:solidFill>
                  <a:srgbClr val="FF0000"/>
                </a:solidFill>
              </a:rPr>
              <a:t>EOF =</a:t>
            </a:r>
          </a:p>
          <a:p>
            <a:pPr algn="ctr"/>
            <a:r>
              <a:rPr lang="en-US" sz="1600" b="1" dirty="0">
                <a:solidFill>
                  <a:srgbClr val="FF0000"/>
                </a:solidFill>
              </a:rPr>
              <a:t>892 </a:t>
            </a:r>
            <a:r>
              <a:rPr lang="en-US" sz="1600" b="1" dirty="0">
                <a:solidFill>
                  <a:srgbClr val="FF0000"/>
                </a:solidFill>
                <a:latin typeface="Calibri" panose="020F0502020204030204" pitchFamily="34" charset="0"/>
                <a:cs typeface="Calibri" panose="020F0502020204030204" pitchFamily="34" charset="0"/>
              </a:rPr>
              <a:t>µ</a:t>
            </a:r>
            <a:r>
              <a:rPr lang="en-US" sz="1600" b="1" dirty="0">
                <a:solidFill>
                  <a:srgbClr val="FF0000"/>
                </a:solidFill>
              </a:rPr>
              <a:t>g/Kg </a:t>
            </a:r>
            <a:endParaRPr lang="en-US" sz="16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62858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D681B5-554B-AE20-C711-4051426D616C}"/>
              </a:ext>
            </a:extLst>
          </p:cNvPr>
          <p:cNvSpPr>
            <a:spLocks noGrp="1"/>
          </p:cNvSpPr>
          <p:nvPr>
            <p:ph type="sldNum" sz="quarter" idx="12"/>
          </p:nvPr>
        </p:nvSpPr>
        <p:spPr/>
        <p:txBody>
          <a:bodyPr/>
          <a:lstStyle/>
          <a:p>
            <a:fld id="{0966C622-0A8C-4F86-9457-BBDB38D3C123}" type="slidenum">
              <a:rPr lang="en-US" smtClean="0"/>
              <a:t>27</a:t>
            </a:fld>
            <a:endParaRPr lang="en-US"/>
          </a:p>
        </p:txBody>
      </p:sp>
      <p:graphicFrame>
        <p:nvGraphicFramePr>
          <p:cNvPr id="3" name="Chart 2">
            <a:extLst>
              <a:ext uri="{FF2B5EF4-FFF2-40B4-BE49-F238E27FC236}">
                <a16:creationId xmlns:a16="http://schemas.microsoft.com/office/drawing/2014/main" id="{AA13B1EF-B644-4271-A225-8E25F7742F61}"/>
              </a:ext>
            </a:extLst>
          </p:cNvPr>
          <p:cNvGraphicFramePr>
            <a:graphicFrameLocks/>
          </p:cNvGraphicFramePr>
          <p:nvPr>
            <p:extLst>
              <p:ext uri="{D42A27DB-BD31-4B8C-83A1-F6EECF244321}">
                <p14:modId xmlns:p14="http://schemas.microsoft.com/office/powerpoint/2010/main" val="1913316287"/>
              </p:ext>
            </p:extLst>
          </p:nvPr>
        </p:nvGraphicFramePr>
        <p:xfrm>
          <a:off x="218275" y="840177"/>
          <a:ext cx="4572000" cy="26673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4DC9DF4-08D5-4AEE-9D49-198F40EC6CC0}"/>
              </a:ext>
            </a:extLst>
          </p:cNvPr>
          <p:cNvGraphicFramePr>
            <a:graphicFrameLocks/>
          </p:cNvGraphicFramePr>
          <p:nvPr>
            <p:extLst>
              <p:ext uri="{D42A27DB-BD31-4B8C-83A1-F6EECF244321}">
                <p14:modId xmlns:p14="http://schemas.microsoft.com/office/powerpoint/2010/main" val="4291186348"/>
              </p:ext>
            </p:extLst>
          </p:nvPr>
        </p:nvGraphicFramePr>
        <p:xfrm>
          <a:off x="15374" y="3922007"/>
          <a:ext cx="4395267" cy="25740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FA73A240-CC78-46F9-9385-431C81A40C55}"/>
              </a:ext>
            </a:extLst>
          </p:cNvPr>
          <p:cNvGraphicFramePr>
            <a:graphicFrameLocks/>
          </p:cNvGraphicFramePr>
          <p:nvPr>
            <p:extLst>
              <p:ext uri="{D42A27DB-BD31-4B8C-83A1-F6EECF244321}">
                <p14:modId xmlns:p14="http://schemas.microsoft.com/office/powerpoint/2010/main" val="3373264684"/>
              </p:ext>
            </p:extLst>
          </p:nvPr>
        </p:nvGraphicFramePr>
        <p:xfrm>
          <a:off x="4279049" y="746127"/>
          <a:ext cx="4610100" cy="2648679"/>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924485C6-5D27-6CF2-A372-6301F7765040}"/>
              </a:ext>
            </a:extLst>
          </p:cNvPr>
          <p:cNvSpPr/>
          <p:nvPr/>
        </p:nvSpPr>
        <p:spPr>
          <a:xfrm>
            <a:off x="138313" y="792930"/>
            <a:ext cx="4318360" cy="59285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TextBox 7">
            <a:extLst>
              <a:ext uri="{FF2B5EF4-FFF2-40B4-BE49-F238E27FC236}">
                <a16:creationId xmlns:a16="http://schemas.microsoft.com/office/drawing/2014/main" id="{0D0A31A7-BFE6-BDFA-5CA1-ED6328E0E856}"/>
              </a:ext>
            </a:extLst>
          </p:cNvPr>
          <p:cNvSpPr txBox="1"/>
          <p:nvPr/>
        </p:nvSpPr>
        <p:spPr>
          <a:xfrm>
            <a:off x="415783" y="26128"/>
            <a:ext cx="8151872" cy="738664"/>
          </a:xfrm>
          <a:prstGeom prst="rect">
            <a:avLst/>
          </a:prstGeom>
          <a:noFill/>
        </p:spPr>
        <p:txBody>
          <a:bodyPr wrap="square" rtlCol="0">
            <a:spAutoFit/>
          </a:bodyPr>
          <a:lstStyle/>
          <a:p>
            <a:pPr algn="ctr"/>
            <a:r>
              <a:rPr lang="en-US" sz="2400" b="1" dirty="0">
                <a:cs typeface="Times New Roman" panose="02020603050405020304" pitchFamily="18" charset="0"/>
              </a:rPr>
              <a:t>Landfill Leachate</a:t>
            </a:r>
          </a:p>
          <a:p>
            <a:pPr algn="ctr"/>
            <a:r>
              <a:rPr lang="en-US" b="1" dirty="0">
                <a:cs typeface="Times New Roman" panose="02020603050405020304" pitchFamily="18" charset="0"/>
              </a:rPr>
              <a:t>(specifically reported PFASs)</a:t>
            </a:r>
          </a:p>
        </p:txBody>
      </p:sp>
      <p:sp>
        <p:nvSpPr>
          <p:cNvPr id="12" name="Rectangle 11">
            <a:extLst>
              <a:ext uri="{FF2B5EF4-FFF2-40B4-BE49-F238E27FC236}">
                <a16:creationId xmlns:a16="http://schemas.microsoft.com/office/drawing/2014/main" id="{626CB7D1-6327-BE95-177E-67AC00742987}"/>
              </a:ext>
            </a:extLst>
          </p:cNvPr>
          <p:cNvSpPr/>
          <p:nvPr/>
        </p:nvSpPr>
        <p:spPr>
          <a:xfrm>
            <a:off x="4709013" y="791655"/>
            <a:ext cx="4318360" cy="293468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TextBox 12">
            <a:extLst>
              <a:ext uri="{FF2B5EF4-FFF2-40B4-BE49-F238E27FC236}">
                <a16:creationId xmlns:a16="http://schemas.microsoft.com/office/drawing/2014/main" id="{343CCA1F-C090-B72C-2A1E-2FE635477A4D}"/>
              </a:ext>
            </a:extLst>
          </p:cNvPr>
          <p:cNvSpPr txBox="1"/>
          <p:nvPr/>
        </p:nvSpPr>
        <p:spPr>
          <a:xfrm>
            <a:off x="4484035" y="3809149"/>
            <a:ext cx="4652281" cy="2862322"/>
          </a:xfrm>
          <a:prstGeom prst="rect">
            <a:avLst/>
          </a:prstGeom>
          <a:noFill/>
        </p:spPr>
        <p:txBody>
          <a:bodyPr wrap="square" rtlCol="0">
            <a:spAutoFit/>
          </a:bodyPr>
          <a:lstStyle/>
          <a:p>
            <a:pPr marL="168275" indent="-168275">
              <a:buFont typeface="Arial" panose="020B0604020202020204" pitchFamily="34" charset="0"/>
              <a:buChar char="•"/>
            </a:pPr>
            <a:r>
              <a:rPr lang="en-US" b="1" dirty="0"/>
              <a:t>100X increase in reported Total PFASs;</a:t>
            </a:r>
          </a:p>
          <a:p>
            <a:pPr marL="168275" indent="-168275">
              <a:buFont typeface="Arial" panose="020B0604020202020204" pitchFamily="34" charset="0"/>
              <a:buChar char="•"/>
            </a:pPr>
            <a:r>
              <a:rPr lang="en-US" b="1" dirty="0"/>
              <a:t>Significant concentration of 5:3 FTCA</a:t>
            </a:r>
            <a:r>
              <a:rPr lang="en-US" b="1" baseline="30000" dirty="0"/>
              <a:t>- </a:t>
            </a:r>
            <a:r>
              <a:rPr lang="en-US" b="1" dirty="0"/>
              <a:t>in  municipal waste cell leachate;</a:t>
            </a:r>
          </a:p>
          <a:p>
            <a:pPr marL="168275" indent="-168275">
              <a:buFont typeface="Arial" panose="020B0604020202020204" pitchFamily="34" charset="0"/>
              <a:buChar char="•"/>
            </a:pPr>
            <a:r>
              <a:rPr lang="en-US" b="1" dirty="0"/>
              <a:t>Reduced 5:3 FTCA</a:t>
            </a:r>
            <a:r>
              <a:rPr lang="en-US" b="1" baseline="30000" dirty="0"/>
              <a:t>-</a:t>
            </a:r>
            <a:r>
              <a:rPr lang="en-US" b="1" dirty="0"/>
              <a:t> in cell storing incinerated municipal waste ash;</a:t>
            </a:r>
          </a:p>
          <a:p>
            <a:pPr marL="168275" indent="-168275">
              <a:buFont typeface="Arial" panose="020B0604020202020204" pitchFamily="34" charset="0"/>
              <a:buChar char="•"/>
            </a:pPr>
            <a:r>
              <a:rPr lang="en-US" b="1" dirty="0"/>
              <a:t>Total Post-TOPs PFASs similar to Total Pre-TOPs PFASs (minimal additional precursors);</a:t>
            </a:r>
          </a:p>
          <a:p>
            <a:pPr marL="168275" indent="-168275">
              <a:buFont typeface="Arial" panose="020B0604020202020204" pitchFamily="34" charset="0"/>
              <a:buChar char="•"/>
            </a:pPr>
            <a:r>
              <a:rPr lang="en-US" b="1" dirty="0">
                <a:solidFill>
                  <a:srgbClr val="FF0000"/>
                </a:solidFill>
              </a:rPr>
              <a:t>AOF 2X higher than predicted based on identified PFASs (additional PFASs);</a:t>
            </a:r>
          </a:p>
          <a:p>
            <a:pPr marL="168275" indent="-168275">
              <a:buFont typeface="Arial" panose="020B0604020202020204" pitchFamily="34" charset="0"/>
              <a:buChar char="•"/>
            </a:pPr>
            <a:r>
              <a:rPr lang="en-US" b="1" dirty="0">
                <a:solidFill>
                  <a:srgbClr val="FF0000"/>
                </a:solidFill>
              </a:rPr>
              <a:t>Ultrashort &amp; NTA data: Pending.</a:t>
            </a:r>
          </a:p>
        </p:txBody>
      </p:sp>
      <p:sp>
        <p:nvSpPr>
          <p:cNvPr id="14" name="TextBox 13">
            <a:extLst>
              <a:ext uri="{FF2B5EF4-FFF2-40B4-BE49-F238E27FC236}">
                <a16:creationId xmlns:a16="http://schemas.microsoft.com/office/drawing/2014/main" id="{5EF0D60B-DE4B-04F0-187A-EB5356267DBC}"/>
              </a:ext>
            </a:extLst>
          </p:cNvPr>
          <p:cNvSpPr txBox="1"/>
          <p:nvPr/>
        </p:nvSpPr>
        <p:spPr>
          <a:xfrm>
            <a:off x="3169979" y="1470734"/>
            <a:ext cx="1240661" cy="584775"/>
          </a:xfrm>
          <a:prstGeom prst="rect">
            <a:avLst/>
          </a:prstGeom>
          <a:noFill/>
          <a:ln>
            <a:solidFill>
              <a:schemeClr val="accent1">
                <a:shade val="15000"/>
              </a:schemeClr>
            </a:solidFill>
          </a:ln>
        </p:spPr>
        <p:txBody>
          <a:bodyPr wrap="none" rtlCol="0">
            <a:spAutoFit/>
          </a:bodyPr>
          <a:lstStyle/>
          <a:p>
            <a:pPr algn="ctr"/>
            <a:r>
              <a:rPr lang="en-US" sz="1600" b="1" dirty="0">
                <a:solidFill>
                  <a:srgbClr val="FF0000"/>
                </a:solidFill>
              </a:rPr>
              <a:t>AOF =</a:t>
            </a:r>
          </a:p>
          <a:p>
            <a:pPr algn="ctr"/>
            <a:r>
              <a:rPr lang="en-US" sz="1600" b="1" dirty="0">
                <a:solidFill>
                  <a:srgbClr val="FF0000"/>
                </a:solidFill>
              </a:rPr>
              <a:t>83,000 ng/L </a:t>
            </a:r>
            <a:endParaRPr lang="en-US" sz="1600" b="1" dirty="0">
              <a:solidFill>
                <a:srgbClr val="FF0000"/>
              </a:solidFill>
              <a:latin typeface="Calibri" panose="020F0502020204030204" pitchFamily="34" charset="0"/>
            </a:endParaRPr>
          </a:p>
        </p:txBody>
      </p:sp>
      <p:pic>
        <p:nvPicPr>
          <p:cNvPr id="15" name="Picture 14">
            <a:extLst>
              <a:ext uri="{FF2B5EF4-FFF2-40B4-BE49-F238E27FC236}">
                <a16:creationId xmlns:a16="http://schemas.microsoft.com/office/drawing/2014/main" id="{E97BC4FF-1FA9-1761-23F6-A66289308BC7}"/>
              </a:ext>
            </a:extLst>
          </p:cNvPr>
          <p:cNvPicPr>
            <a:picLocks noChangeAspect="1"/>
          </p:cNvPicPr>
          <p:nvPr/>
        </p:nvPicPr>
        <p:blipFill>
          <a:blip r:embed="rId5"/>
          <a:stretch>
            <a:fillRect/>
          </a:stretch>
        </p:blipFill>
        <p:spPr>
          <a:xfrm>
            <a:off x="1978424" y="64963"/>
            <a:ext cx="985079" cy="681164"/>
          </a:xfrm>
          <a:prstGeom prst="rect">
            <a:avLst/>
          </a:prstGeom>
          <a:ln>
            <a:solidFill>
              <a:schemeClr val="tx1"/>
            </a:solidFill>
          </a:ln>
        </p:spPr>
      </p:pic>
      <p:sp>
        <p:nvSpPr>
          <p:cNvPr id="16" name="TextBox 15">
            <a:extLst>
              <a:ext uri="{FF2B5EF4-FFF2-40B4-BE49-F238E27FC236}">
                <a16:creationId xmlns:a16="http://schemas.microsoft.com/office/drawing/2014/main" id="{EE5D8290-20EE-6BA4-A12D-AE30AB28F2E1}"/>
              </a:ext>
            </a:extLst>
          </p:cNvPr>
          <p:cNvSpPr txBox="1"/>
          <p:nvPr/>
        </p:nvSpPr>
        <p:spPr>
          <a:xfrm>
            <a:off x="7648493" y="1362750"/>
            <a:ext cx="1240661" cy="584775"/>
          </a:xfrm>
          <a:prstGeom prst="rect">
            <a:avLst/>
          </a:prstGeom>
          <a:noFill/>
          <a:ln>
            <a:solidFill>
              <a:schemeClr val="accent1">
                <a:shade val="15000"/>
              </a:schemeClr>
            </a:solidFill>
          </a:ln>
        </p:spPr>
        <p:txBody>
          <a:bodyPr wrap="none" rtlCol="0">
            <a:spAutoFit/>
          </a:bodyPr>
          <a:lstStyle/>
          <a:p>
            <a:pPr algn="ctr"/>
            <a:r>
              <a:rPr lang="en-US" sz="1600" b="1" dirty="0">
                <a:solidFill>
                  <a:srgbClr val="FF0000"/>
                </a:solidFill>
              </a:rPr>
              <a:t>AOF =</a:t>
            </a:r>
          </a:p>
          <a:p>
            <a:pPr algn="ctr"/>
            <a:r>
              <a:rPr lang="en-US" sz="1600" b="1" dirty="0">
                <a:solidFill>
                  <a:srgbClr val="FF0000"/>
                </a:solidFill>
              </a:rPr>
              <a:t>13,000 ng/L </a:t>
            </a:r>
            <a:endParaRPr lang="en-US" sz="1600" b="1" dirty="0">
              <a:solidFill>
                <a:srgbClr val="FF0000"/>
              </a:solidFill>
              <a:latin typeface="Calibri" panose="020F0502020204030204" pitchFamily="34" charset="0"/>
            </a:endParaRPr>
          </a:p>
        </p:txBody>
      </p:sp>
      <p:sp>
        <p:nvSpPr>
          <p:cNvPr id="17" name="TextBox 16">
            <a:extLst>
              <a:ext uri="{FF2B5EF4-FFF2-40B4-BE49-F238E27FC236}">
                <a16:creationId xmlns:a16="http://schemas.microsoft.com/office/drawing/2014/main" id="{D9D3AE6C-EF5B-99D9-F67A-D68D676DFFB2}"/>
              </a:ext>
            </a:extLst>
          </p:cNvPr>
          <p:cNvSpPr txBox="1"/>
          <p:nvPr/>
        </p:nvSpPr>
        <p:spPr>
          <a:xfrm>
            <a:off x="3165823" y="4537403"/>
            <a:ext cx="1240661" cy="584775"/>
          </a:xfrm>
          <a:prstGeom prst="rect">
            <a:avLst/>
          </a:prstGeom>
          <a:noFill/>
          <a:ln>
            <a:solidFill>
              <a:schemeClr val="accent1">
                <a:shade val="15000"/>
              </a:schemeClr>
            </a:solidFill>
          </a:ln>
        </p:spPr>
        <p:txBody>
          <a:bodyPr wrap="none" rtlCol="0">
            <a:spAutoFit/>
          </a:bodyPr>
          <a:lstStyle/>
          <a:p>
            <a:pPr algn="ctr"/>
            <a:r>
              <a:rPr lang="en-US" sz="1600" b="1" dirty="0">
                <a:solidFill>
                  <a:srgbClr val="FF0000"/>
                </a:solidFill>
              </a:rPr>
              <a:t>AOF =</a:t>
            </a:r>
          </a:p>
          <a:p>
            <a:pPr algn="ctr"/>
            <a:r>
              <a:rPr lang="en-US" sz="1600" b="1" dirty="0">
                <a:solidFill>
                  <a:srgbClr val="FF0000"/>
                </a:solidFill>
              </a:rPr>
              <a:t>51,000 ng/L </a:t>
            </a:r>
            <a:endParaRPr lang="en-US" sz="16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1718456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6E2765-DB7A-09A5-EF05-C932F0B8298E}"/>
              </a:ext>
            </a:extLst>
          </p:cNvPr>
          <p:cNvSpPr>
            <a:spLocks noGrp="1"/>
          </p:cNvSpPr>
          <p:nvPr>
            <p:ph type="sldNum" sz="quarter" idx="12"/>
          </p:nvPr>
        </p:nvSpPr>
        <p:spPr/>
        <p:txBody>
          <a:bodyPr/>
          <a:lstStyle/>
          <a:p>
            <a:fld id="{0966C622-0A8C-4F86-9457-BBDB38D3C123}" type="slidenum">
              <a:rPr lang="en-US" smtClean="0"/>
              <a:t>28</a:t>
            </a:fld>
            <a:endParaRPr lang="en-US"/>
          </a:p>
        </p:txBody>
      </p:sp>
      <p:graphicFrame>
        <p:nvGraphicFramePr>
          <p:cNvPr id="5" name="Chart 4">
            <a:extLst>
              <a:ext uri="{FF2B5EF4-FFF2-40B4-BE49-F238E27FC236}">
                <a16:creationId xmlns:a16="http://schemas.microsoft.com/office/drawing/2014/main" id="{C226C8C2-4123-4348-C4C3-4CCB519F4153}"/>
              </a:ext>
            </a:extLst>
          </p:cNvPr>
          <p:cNvGraphicFramePr>
            <a:graphicFrameLocks/>
          </p:cNvGraphicFramePr>
          <p:nvPr>
            <p:extLst>
              <p:ext uri="{D42A27DB-BD31-4B8C-83A1-F6EECF244321}">
                <p14:modId xmlns:p14="http://schemas.microsoft.com/office/powerpoint/2010/main" val="3105346093"/>
              </p:ext>
            </p:extLst>
          </p:nvPr>
        </p:nvGraphicFramePr>
        <p:xfrm>
          <a:off x="242782" y="2080963"/>
          <a:ext cx="4183223" cy="378195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ADAE3C6-2526-E040-0856-01EE1AB8109D}"/>
              </a:ext>
            </a:extLst>
          </p:cNvPr>
          <p:cNvSpPr txBox="1"/>
          <p:nvPr/>
        </p:nvSpPr>
        <p:spPr>
          <a:xfrm>
            <a:off x="1994444" y="168942"/>
            <a:ext cx="6542511" cy="461665"/>
          </a:xfrm>
          <a:prstGeom prst="rect">
            <a:avLst/>
          </a:prstGeom>
          <a:noFill/>
        </p:spPr>
        <p:txBody>
          <a:bodyPr wrap="square" rtlCol="0">
            <a:spAutoFit/>
          </a:bodyPr>
          <a:lstStyle/>
          <a:p>
            <a:pPr algn="ctr"/>
            <a:r>
              <a:rPr lang="en-US" sz="2400" b="1" dirty="0">
                <a:cs typeface="Times New Roman" panose="02020603050405020304" pitchFamily="18" charset="0"/>
              </a:rPr>
              <a:t>AFFF Release Site #1 (Fuel Storage): Impacted Soil</a:t>
            </a:r>
          </a:p>
        </p:txBody>
      </p:sp>
      <p:graphicFrame>
        <p:nvGraphicFramePr>
          <p:cNvPr id="8" name="Chart 7">
            <a:extLst>
              <a:ext uri="{FF2B5EF4-FFF2-40B4-BE49-F238E27FC236}">
                <a16:creationId xmlns:a16="http://schemas.microsoft.com/office/drawing/2014/main" id="{57222EB9-70ED-442E-BB16-807563D6D169}"/>
              </a:ext>
            </a:extLst>
          </p:cNvPr>
          <p:cNvGraphicFramePr>
            <a:graphicFrameLocks/>
          </p:cNvGraphicFramePr>
          <p:nvPr>
            <p:extLst>
              <p:ext uri="{D42A27DB-BD31-4B8C-83A1-F6EECF244321}">
                <p14:modId xmlns:p14="http://schemas.microsoft.com/office/powerpoint/2010/main" val="1893873482"/>
              </p:ext>
            </p:extLst>
          </p:nvPr>
        </p:nvGraphicFramePr>
        <p:xfrm>
          <a:off x="4817898" y="2080959"/>
          <a:ext cx="4180655" cy="378195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62C64D6A-B37A-E2B3-D570-0AEE79E4FC7E}"/>
              </a:ext>
            </a:extLst>
          </p:cNvPr>
          <p:cNvSpPr txBox="1"/>
          <p:nvPr/>
        </p:nvSpPr>
        <p:spPr>
          <a:xfrm>
            <a:off x="2035355" y="654033"/>
            <a:ext cx="6652783" cy="1323439"/>
          </a:xfrm>
          <a:prstGeom prst="rect">
            <a:avLst/>
          </a:prstGeom>
          <a:noFill/>
        </p:spPr>
        <p:txBody>
          <a:bodyPr wrap="none" rtlCol="0">
            <a:spAutoFit/>
          </a:bodyPr>
          <a:lstStyle/>
          <a:p>
            <a:pPr marL="285744" indent="-285744">
              <a:buFont typeface="Arial" panose="020B0604020202020204" pitchFamily="34" charset="0"/>
              <a:buChar char="•"/>
            </a:pPr>
            <a:r>
              <a:rPr lang="en-US" sz="2000" b="1" dirty="0"/>
              <a:t>Release of AFFF concentrate in 2022 (“Modern” AFFF);</a:t>
            </a:r>
          </a:p>
          <a:p>
            <a:pPr marL="285744" indent="-285744">
              <a:buFont typeface="Arial" panose="020B0604020202020204" pitchFamily="34" charset="0"/>
              <a:buChar char="•"/>
            </a:pPr>
            <a:r>
              <a:rPr lang="en-US" sz="2000" b="1" dirty="0"/>
              <a:t>45-Increment Multi Increment samples collected;</a:t>
            </a:r>
          </a:p>
          <a:p>
            <a:pPr marL="285744" indent="-285744">
              <a:buFont typeface="Arial" panose="020B0604020202020204" pitchFamily="34" charset="0"/>
              <a:buChar char="•"/>
            </a:pPr>
            <a:r>
              <a:rPr lang="en-US" sz="2000" b="1" dirty="0"/>
              <a:t>Pre-TOPs missed 99.9% of PFASs in soil (NTA = 6:2 </a:t>
            </a:r>
            <a:r>
              <a:rPr lang="en-US" sz="2000" b="1" dirty="0" err="1"/>
              <a:t>FtTAoS</a:t>
            </a:r>
            <a:r>
              <a:rPr lang="en-US" sz="2000" b="1" dirty="0"/>
              <a:t>);</a:t>
            </a:r>
          </a:p>
          <a:p>
            <a:pPr marL="285744" indent="-285744">
              <a:buFont typeface="Arial" panose="020B0604020202020204" pitchFamily="34" charset="0"/>
              <a:buChar char="•"/>
            </a:pPr>
            <a:r>
              <a:rPr lang="en-US" sz="2000" b="1" dirty="0"/>
              <a:t>TOF (EOF) not analyzed.</a:t>
            </a:r>
          </a:p>
        </p:txBody>
      </p:sp>
      <p:pic>
        <p:nvPicPr>
          <p:cNvPr id="10" name="Picture 9">
            <a:extLst>
              <a:ext uri="{FF2B5EF4-FFF2-40B4-BE49-F238E27FC236}">
                <a16:creationId xmlns:a16="http://schemas.microsoft.com/office/drawing/2014/main" id="{E75D3D10-AD7F-DBB6-02A2-FFCE73DEA4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270585" y="318648"/>
            <a:ext cx="1803832" cy="1352875"/>
          </a:xfrm>
          <a:prstGeom prst="rect">
            <a:avLst/>
          </a:prstGeom>
          <a:ln>
            <a:solidFill>
              <a:schemeClr val="tx1"/>
            </a:solidFill>
          </a:ln>
        </p:spPr>
      </p:pic>
      <p:grpSp>
        <p:nvGrpSpPr>
          <p:cNvPr id="14" name="Group 13">
            <a:extLst>
              <a:ext uri="{FF2B5EF4-FFF2-40B4-BE49-F238E27FC236}">
                <a16:creationId xmlns:a16="http://schemas.microsoft.com/office/drawing/2014/main" id="{95809733-BEAD-6A9E-7C7C-443FC910293D}"/>
              </a:ext>
            </a:extLst>
          </p:cNvPr>
          <p:cNvGrpSpPr/>
          <p:nvPr/>
        </p:nvGrpSpPr>
        <p:grpSpPr>
          <a:xfrm>
            <a:off x="383382" y="5002306"/>
            <a:ext cx="3550843" cy="1686752"/>
            <a:chOff x="383382" y="5002306"/>
            <a:chExt cx="3550843" cy="1686752"/>
          </a:xfrm>
        </p:grpSpPr>
        <p:sp>
          <p:nvSpPr>
            <p:cNvPr id="3" name="TextBox 2">
              <a:extLst>
                <a:ext uri="{FF2B5EF4-FFF2-40B4-BE49-F238E27FC236}">
                  <a16:creationId xmlns:a16="http://schemas.microsoft.com/office/drawing/2014/main" id="{404E1EF3-51E6-59DF-E9B4-20344224A62A}"/>
                </a:ext>
              </a:extLst>
            </p:cNvPr>
            <p:cNvSpPr txBox="1"/>
            <p:nvPr/>
          </p:nvSpPr>
          <p:spPr>
            <a:xfrm>
              <a:off x="383382" y="5981172"/>
              <a:ext cx="3550843" cy="707886"/>
            </a:xfrm>
            <a:prstGeom prst="rect">
              <a:avLst/>
            </a:prstGeom>
            <a:noFill/>
            <a:ln>
              <a:noFill/>
            </a:ln>
          </p:spPr>
          <p:txBody>
            <a:bodyPr wrap="square" rtlCol="0">
              <a:spAutoFit/>
            </a:bodyPr>
            <a:lstStyle/>
            <a:p>
              <a:pPr algn="ctr"/>
              <a:r>
                <a:rPr lang="en-US" sz="2000" b="1" dirty="0"/>
                <a:t>Indicator of post-2005 AFFF and likely presence of 6:2 </a:t>
              </a:r>
              <a:r>
                <a:rPr lang="en-US" sz="2000" b="1" dirty="0" err="1"/>
                <a:t>FtTAoS</a:t>
              </a:r>
              <a:r>
                <a:rPr lang="en-US" sz="2000" b="1" dirty="0"/>
                <a:t> </a:t>
              </a:r>
              <a:endParaRPr lang="en-US" sz="2000" b="1" dirty="0">
                <a:latin typeface="Calibri" panose="020F0502020204030204" pitchFamily="34" charset="0"/>
              </a:endParaRPr>
            </a:p>
          </p:txBody>
        </p:sp>
        <p:cxnSp>
          <p:nvCxnSpPr>
            <p:cNvPr id="12" name="Straight Arrow Connector 11">
              <a:extLst>
                <a:ext uri="{FF2B5EF4-FFF2-40B4-BE49-F238E27FC236}">
                  <a16:creationId xmlns:a16="http://schemas.microsoft.com/office/drawing/2014/main" id="{0064A8E5-D7E0-94FF-78EE-0507C2DB5309}"/>
                </a:ext>
              </a:extLst>
            </p:cNvPr>
            <p:cNvCxnSpPr>
              <a:cxnSpLocks/>
            </p:cNvCxnSpPr>
            <p:nvPr/>
          </p:nvCxnSpPr>
          <p:spPr>
            <a:xfrm flipH="1">
              <a:off x="1172501" y="5002306"/>
              <a:ext cx="1032817" cy="978866"/>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B5C1C6E6-A224-D067-9216-8DDEB4943BAC}"/>
              </a:ext>
            </a:extLst>
          </p:cNvPr>
          <p:cNvSpPr txBox="1"/>
          <p:nvPr/>
        </p:nvSpPr>
        <p:spPr>
          <a:xfrm>
            <a:off x="4817898" y="5981773"/>
            <a:ext cx="4103264" cy="707886"/>
          </a:xfrm>
          <a:prstGeom prst="rect">
            <a:avLst/>
          </a:prstGeom>
          <a:noFill/>
          <a:ln>
            <a:noFill/>
          </a:ln>
        </p:spPr>
        <p:txBody>
          <a:bodyPr wrap="square" rtlCol="0">
            <a:spAutoFit/>
          </a:bodyPr>
          <a:lstStyle/>
          <a:p>
            <a:pPr algn="ctr"/>
            <a:r>
              <a:rPr lang="en-US" sz="2000" b="1" dirty="0"/>
              <a:t>High concentration of 6:2 </a:t>
            </a:r>
            <a:r>
              <a:rPr lang="en-US" sz="2000" b="1" dirty="0" err="1"/>
              <a:t>FtTAoS</a:t>
            </a:r>
            <a:r>
              <a:rPr lang="en-US" sz="2000" b="1" dirty="0"/>
              <a:t> oxidized to PFBA</a:t>
            </a:r>
            <a:r>
              <a:rPr lang="en-US" sz="2000" b="1" baseline="30000" dirty="0"/>
              <a:t>-</a:t>
            </a:r>
            <a:r>
              <a:rPr lang="en-US" sz="2000" b="1" dirty="0"/>
              <a:t>, </a:t>
            </a:r>
            <a:r>
              <a:rPr lang="en-US" sz="2000" b="1" dirty="0" err="1"/>
              <a:t>PFPeA</a:t>
            </a:r>
            <a:r>
              <a:rPr lang="en-US" sz="2000" b="1" baseline="30000" dirty="0"/>
              <a:t>-</a:t>
            </a:r>
            <a:r>
              <a:rPr lang="en-US" sz="2000" b="1" dirty="0"/>
              <a:t> and </a:t>
            </a:r>
            <a:r>
              <a:rPr lang="en-US" sz="2000" b="1" dirty="0" err="1"/>
              <a:t>PFHxA</a:t>
            </a:r>
            <a:r>
              <a:rPr lang="en-US" sz="2000" b="1" baseline="30000" dirty="0"/>
              <a:t>-</a:t>
            </a:r>
            <a:r>
              <a:rPr lang="en-US" sz="2000" b="1" dirty="0"/>
              <a:t> </a:t>
            </a:r>
            <a:endParaRPr lang="en-US" sz="2000" b="1" dirty="0">
              <a:latin typeface="Calibri" panose="020F0502020204030204" pitchFamily="34" charset="0"/>
            </a:endParaRPr>
          </a:p>
        </p:txBody>
      </p:sp>
      <p:cxnSp>
        <p:nvCxnSpPr>
          <p:cNvPr id="16" name="Straight Arrow Connector 15">
            <a:extLst>
              <a:ext uri="{FF2B5EF4-FFF2-40B4-BE49-F238E27FC236}">
                <a16:creationId xmlns:a16="http://schemas.microsoft.com/office/drawing/2014/main" id="{5A6B7A86-AFE4-08C2-60BB-CAF561821A3D}"/>
              </a:ext>
            </a:extLst>
          </p:cNvPr>
          <p:cNvCxnSpPr>
            <a:cxnSpLocks/>
          </p:cNvCxnSpPr>
          <p:nvPr/>
        </p:nvCxnSpPr>
        <p:spPr>
          <a:xfrm flipH="1">
            <a:off x="5688717" y="5491739"/>
            <a:ext cx="573770" cy="541354"/>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886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city&#10;&#10;Description automatically generated with low confidence">
            <a:extLst>
              <a:ext uri="{FF2B5EF4-FFF2-40B4-BE49-F238E27FC236}">
                <a16:creationId xmlns:a16="http://schemas.microsoft.com/office/drawing/2014/main" id="{4AC14D02-8295-3EDD-AEB3-528A86416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1" y="628651"/>
            <a:ext cx="8343900" cy="5600700"/>
          </a:xfrm>
          <a:prstGeom prst="rect">
            <a:avLst/>
          </a:prstGeom>
        </p:spPr>
      </p:pic>
      <p:sp>
        <p:nvSpPr>
          <p:cNvPr id="13" name="TextBox 12">
            <a:extLst>
              <a:ext uri="{FF2B5EF4-FFF2-40B4-BE49-F238E27FC236}">
                <a16:creationId xmlns:a16="http://schemas.microsoft.com/office/drawing/2014/main" id="{25F36F02-1E72-8884-7CB9-2E3223A63533}"/>
              </a:ext>
            </a:extLst>
          </p:cNvPr>
          <p:cNvSpPr txBox="1"/>
          <p:nvPr/>
        </p:nvSpPr>
        <p:spPr>
          <a:xfrm rot="4260743">
            <a:off x="4649047" y="2133994"/>
            <a:ext cx="925253" cy="461665"/>
          </a:xfrm>
          <a:prstGeom prst="rect">
            <a:avLst/>
          </a:prstGeom>
          <a:noFill/>
        </p:spPr>
        <p:txBody>
          <a:bodyPr wrap="none" rtlCol="0">
            <a:spAutoFit/>
          </a:bodyPr>
          <a:lstStyle/>
          <a:p>
            <a:r>
              <a:rPr lang="en-US" sz="2400" b="1" dirty="0">
                <a:solidFill>
                  <a:schemeClr val="bg1"/>
                </a:solidFill>
              </a:rPr>
              <a:t>800 ft</a:t>
            </a:r>
          </a:p>
        </p:txBody>
      </p:sp>
      <p:sp>
        <p:nvSpPr>
          <p:cNvPr id="16" name="TextBox 15">
            <a:extLst>
              <a:ext uri="{FF2B5EF4-FFF2-40B4-BE49-F238E27FC236}">
                <a16:creationId xmlns:a16="http://schemas.microsoft.com/office/drawing/2014/main" id="{4E06BB18-3D9F-DA3E-8511-4B9F09A9AED4}"/>
              </a:ext>
            </a:extLst>
          </p:cNvPr>
          <p:cNvSpPr txBox="1"/>
          <p:nvPr/>
        </p:nvSpPr>
        <p:spPr>
          <a:xfrm>
            <a:off x="6110228" y="3613823"/>
            <a:ext cx="2678938" cy="830997"/>
          </a:xfrm>
          <a:prstGeom prst="rect">
            <a:avLst/>
          </a:prstGeom>
          <a:noFill/>
        </p:spPr>
        <p:txBody>
          <a:bodyPr wrap="none" rtlCol="0">
            <a:spAutoFit/>
          </a:bodyPr>
          <a:lstStyle/>
          <a:p>
            <a:r>
              <a:rPr lang="en-US" sz="2400" b="1" dirty="0">
                <a:solidFill>
                  <a:schemeClr val="bg1"/>
                </a:solidFill>
              </a:rPr>
              <a:t>1977-1997: Unlined</a:t>
            </a:r>
          </a:p>
          <a:p>
            <a:r>
              <a:rPr lang="en-US" sz="2400" b="1" dirty="0">
                <a:solidFill>
                  <a:schemeClr val="bg1"/>
                </a:solidFill>
              </a:rPr>
              <a:t>Post 1997: Lined</a:t>
            </a:r>
          </a:p>
        </p:txBody>
      </p:sp>
      <p:sp>
        <p:nvSpPr>
          <p:cNvPr id="4" name="TextBox 3">
            <a:extLst>
              <a:ext uri="{FF2B5EF4-FFF2-40B4-BE49-F238E27FC236}">
                <a16:creationId xmlns:a16="http://schemas.microsoft.com/office/drawing/2014/main" id="{19849726-E059-E4E5-5EE0-7FF1A0BA0846}"/>
              </a:ext>
            </a:extLst>
          </p:cNvPr>
          <p:cNvSpPr txBox="1"/>
          <p:nvPr/>
        </p:nvSpPr>
        <p:spPr>
          <a:xfrm>
            <a:off x="4551333" y="4049156"/>
            <a:ext cx="764376" cy="369332"/>
          </a:xfrm>
          <a:prstGeom prst="rect">
            <a:avLst/>
          </a:prstGeom>
          <a:noFill/>
        </p:spPr>
        <p:txBody>
          <a:bodyPr wrap="none" rtlCol="0">
            <a:spAutoFit/>
          </a:bodyPr>
          <a:lstStyle/>
          <a:p>
            <a:r>
              <a:rPr lang="en-US" b="1" dirty="0">
                <a:solidFill>
                  <a:schemeClr val="bg1"/>
                </a:solidFill>
              </a:rPr>
              <a:t>paved</a:t>
            </a:r>
          </a:p>
        </p:txBody>
      </p:sp>
      <p:pic>
        <p:nvPicPr>
          <p:cNvPr id="11" name="Picture 10">
            <a:extLst>
              <a:ext uri="{FF2B5EF4-FFF2-40B4-BE49-F238E27FC236}">
                <a16:creationId xmlns:a16="http://schemas.microsoft.com/office/drawing/2014/main" id="{46066730-111F-7302-2746-60357D9BBCF8}"/>
              </a:ext>
            </a:extLst>
          </p:cNvPr>
          <p:cNvPicPr>
            <a:picLocks noChangeAspect="1"/>
          </p:cNvPicPr>
          <p:nvPr/>
        </p:nvPicPr>
        <p:blipFill rotWithShape="1">
          <a:blip r:embed="rId4">
            <a:extLst>
              <a:ext uri="{28A0092B-C50C-407E-A947-70E740481C1C}">
                <a14:useLocalDpi xmlns:a14="http://schemas.microsoft.com/office/drawing/2010/main" val="0"/>
              </a:ext>
            </a:extLst>
          </a:blip>
          <a:srcRect r="12911" b="4200"/>
          <a:stretch/>
        </p:blipFill>
        <p:spPr>
          <a:xfrm>
            <a:off x="166887" y="549765"/>
            <a:ext cx="2625005" cy="2612572"/>
          </a:xfrm>
          <a:prstGeom prst="rect">
            <a:avLst/>
          </a:prstGeom>
          <a:ln>
            <a:solidFill>
              <a:schemeClr val="tx1"/>
            </a:solidFill>
          </a:ln>
        </p:spPr>
      </p:pic>
      <p:sp>
        <p:nvSpPr>
          <p:cNvPr id="24" name="Freeform: Shape 23">
            <a:extLst>
              <a:ext uri="{FF2B5EF4-FFF2-40B4-BE49-F238E27FC236}">
                <a16:creationId xmlns:a16="http://schemas.microsoft.com/office/drawing/2014/main" id="{C4432573-A6A9-E935-CCF8-E3AD24996D5E}"/>
              </a:ext>
            </a:extLst>
          </p:cNvPr>
          <p:cNvSpPr/>
          <p:nvPr/>
        </p:nvSpPr>
        <p:spPr>
          <a:xfrm>
            <a:off x="4333876" y="3638554"/>
            <a:ext cx="184151" cy="1743075"/>
          </a:xfrm>
          <a:custGeom>
            <a:avLst/>
            <a:gdLst>
              <a:gd name="connsiteX0" fmla="*/ 142875 w 184150"/>
              <a:gd name="connsiteY0" fmla="*/ 0 h 1743075"/>
              <a:gd name="connsiteX1" fmla="*/ 79375 w 184150"/>
              <a:gd name="connsiteY1" fmla="*/ 66675 h 1743075"/>
              <a:gd name="connsiteX2" fmla="*/ 66675 w 184150"/>
              <a:gd name="connsiteY2" fmla="*/ 171450 h 1743075"/>
              <a:gd name="connsiteX3" fmla="*/ 50800 w 184150"/>
              <a:gd name="connsiteY3" fmla="*/ 317500 h 1743075"/>
              <a:gd name="connsiteX4" fmla="*/ 50800 w 184150"/>
              <a:gd name="connsiteY4" fmla="*/ 434975 h 1743075"/>
              <a:gd name="connsiteX5" fmla="*/ 41275 w 184150"/>
              <a:gd name="connsiteY5" fmla="*/ 1063625 h 1743075"/>
              <a:gd name="connsiteX6" fmla="*/ 0 w 184150"/>
              <a:gd name="connsiteY6" fmla="*/ 1231900 h 1743075"/>
              <a:gd name="connsiteX7" fmla="*/ 0 w 184150"/>
              <a:gd name="connsiteY7" fmla="*/ 1517650 h 1743075"/>
              <a:gd name="connsiteX8" fmla="*/ 22225 w 184150"/>
              <a:gd name="connsiteY8" fmla="*/ 1743075 h 1743075"/>
              <a:gd name="connsiteX9" fmla="*/ 184150 w 184150"/>
              <a:gd name="connsiteY9" fmla="*/ 1743075 h 1743075"/>
              <a:gd name="connsiteX10" fmla="*/ 142875 w 184150"/>
              <a:gd name="connsiteY10" fmla="*/ 0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150" h="1743075">
                <a:moveTo>
                  <a:pt x="142875" y="0"/>
                </a:moveTo>
                <a:lnTo>
                  <a:pt x="79375" y="66675"/>
                </a:lnTo>
                <a:lnTo>
                  <a:pt x="66675" y="171450"/>
                </a:lnTo>
                <a:lnTo>
                  <a:pt x="50800" y="317500"/>
                </a:lnTo>
                <a:lnTo>
                  <a:pt x="50800" y="434975"/>
                </a:lnTo>
                <a:lnTo>
                  <a:pt x="41275" y="1063625"/>
                </a:lnTo>
                <a:lnTo>
                  <a:pt x="0" y="1231900"/>
                </a:lnTo>
                <a:lnTo>
                  <a:pt x="0" y="1517650"/>
                </a:lnTo>
                <a:lnTo>
                  <a:pt x="22225" y="1743075"/>
                </a:lnTo>
                <a:lnTo>
                  <a:pt x="184150" y="1743075"/>
                </a:lnTo>
                <a:lnTo>
                  <a:pt x="142875" y="0"/>
                </a:lnTo>
                <a:close/>
              </a:path>
            </a:pathLst>
          </a:custGeom>
          <a:solidFill>
            <a:srgbClr val="FF0000">
              <a:alpha val="50000"/>
            </a:srgbClr>
          </a:solid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001C7FBD-E57F-2757-F730-4DD6562CF099}"/>
              </a:ext>
            </a:extLst>
          </p:cNvPr>
          <p:cNvCxnSpPr>
            <a:cxnSpLocks/>
            <a:stCxn id="11" idx="3"/>
            <a:endCxn id="24" idx="4"/>
          </p:cNvCxnSpPr>
          <p:nvPr/>
        </p:nvCxnSpPr>
        <p:spPr>
          <a:xfrm>
            <a:off x="2791887" y="1856054"/>
            <a:ext cx="1592788" cy="221747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7A99D5-4031-E457-DA70-F3D14B181684}"/>
              </a:ext>
            </a:extLst>
          </p:cNvPr>
          <p:cNvCxnSpPr>
            <a:cxnSpLocks/>
            <a:stCxn id="34" idx="3"/>
          </p:cNvCxnSpPr>
          <p:nvPr/>
        </p:nvCxnSpPr>
        <p:spPr>
          <a:xfrm flipV="1">
            <a:off x="2871194" y="4521551"/>
            <a:ext cx="1513483" cy="71114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1C6B06B7-9FA2-D640-4415-8D7EED318CB2}"/>
              </a:ext>
            </a:extLst>
          </p:cNvPr>
          <p:cNvPicPr>
            <a:picLocks noChangeAspect="1"/>
          </p:cNvPicPr>
          <p:nvPr/>
        </p:nvPicPr>
        <p:blipFill rotWithShape="1">
          <a:blip r:embed="rId5">
            <a:extLst>
              <a:ext uri="{28A0092B-C50C-407E-A947-70E740481C1C}">
                <a14:useLocalDpi xmlns:a14="http://schemas.microsoft.com/office/drawing/2010/main" val="0"/>
              </a:ext>
            </a:extLst>
          </a:blip>
          <a:srcRect r="7348"/>
          <a:stretch/>
        </p:blipFill>
        <p:spPr>
          <a:xfrm>
            <a:off x="166887" y="3912298"/>
            <a:ext cx="2704311" cy="2640809"/>
          </a:xfrm>
          <a:prstGeom prst="rect">
            <a:avLst/>
          </a:prstGeom>
          <a:ln>
            <a:solidFill>
              <a:schemeClr val="tx1"/>
            </a:solidFill>
          </a:ln>
        </p:spPr>
      </p:pic>
      <p:sp>
        <p:nvSpPr>
          <p:cNvPr id="2" name="TextBox 1">
            <a:extLst>
              <a:ext uri="{FF2B5EF4-FFF2-40B4-BE49-F238E27FC236}">
                <a16:creationId xmlns:a16="http://schemas.microsoft.com/office/drawing/2014/main" id="{A0E9C661-F705-B9F8-1AE4-90D33A43826A}"/>
              </a:ext>
            </a:extLst>
          </p:cNvPr>
          <p:cNvSpPr txBox="1"/>
          <p:nvPr/>
        </p:nvSpPr>
        <p:spPr>
          <a:xfrm>
            <a:off x="816804" y="836803"/>
            <a:ext cx="1932773" cy="338554"/>
          </a:xfrm>
          <a:prstGeom prst="rect">
            <a:avLst/>
          </a:prstGeom>
          <a:solidFill>
            <a:schemeClr val="bg1"/>
          </a:solidFill>
        </p:spPr>
        <p:txBody>
          <a:bodyPr wrap="none" rtlCol="0">
            <a:spAutoFit/>
          </a:bodyPr>
          <a:lstStyle/>
          <a:p>
            <a:r>
              <a:rPr lang="en-US" sz="1600" b="1" dirty="0">
                <a:solidFill>
                  <a:srgbClr val="FF0000"/>
                </a:solidFill>
              </a:rPr>
              <a:t>Pre-TOPs: 878 </a:t>
            </a:r>
            <a:r>
              <a:rPr lang="en-US" sz="1600" b="1" dirty="0">
                <a:solidFill>
                  <a:srgbClr val="FF0000"/>
                </a:solidFill>
                <a:latin typeface="Calibri" panose="020F0502020204030204" pitchFamily="34" charset="0"/>
                <a:cs typeface="Calibri" panose="020F0502020204030204" pitchFamily="34" charset="0"/>
              </a:rPr>
              <a:t>µg/Kg</a:t>
            </a:r>
            <a:endParaRPr lang="en-US" sz="1600" b="1" dirty="0">
              <a:solidFill>
                <a:srgbClr val="FF0000"/>
              </a:solidFill>
            </a:endParaRPr>
          </a:p>
        </p:txBody>
      </p:sp>
      <p:sp>
        <p:nvSpPr>
          <p:cNvPr id="3" name="TextBox 2">
            <a:extLst>
              <a:ext uri="{FF2B5EF4-FFF2-40B4-BE49-F238E27FC236}">
                <a16:creationId xmlns:a16="http://schemas.microsoft.com/office/drawing/2014/main" id="{7A18800B-9479-7AAE-6E7C-F3D8CD5AA560}"/>
              </a:ext>
            </a:extLst>
          </p:cNvPr>
          <p:cNvSpPr txBox="1"/>
          <p:nvPr/>
        </p:nvSpPr>
        <p:spPr>
          <a:xfrm>
            <a:off x="696191" y="4182998"/>
            <a:ext cx="2173095" cy="338554"/>
          </a:xfrm>
          <a:prstGeom prst="rect">
            <a:avLst/>
          </a:prstGeom>
          <a:solidFill>
            <a:schemeClr val="bg1"/>
          </a:solidFill>
        </p:spPr>
        <p:txBody>
          <a:bodyPr wrap="none" rtlCol="0">
            <a:spAutoFit/>
          </a:bodyPr>
          <a:lstStyle/>
          <a:p>
            <a:r>
              <a:rPr lang="en-US" sz="1600" b="1" dirty="0">
                <a:solidFill>
                  <a:srgbClr val="FF0000"/>
                </a:solidFill>
              </a:rPr>
              <a:t>Post-TOPs: 1,051 </a:t>
            </a:r>
            <a:r>
              <a:rPr lang="en-US" sz="1600" b="1" dirty="0">
                <a:solidFill>
                  <a:srgbClr val="FF0000"/>
                </a:solidFill>
                <a:latin typeface="Calibri" panose="020F0502020204030204" pitchFamily="34" charset="0"/>
                <a:cs typeface="Calibri" panose="020F0502020204030204" pitchFamily="34" charset="0"/>
              </a:rPr>
              <a:t>µg/Kg</a:t>
            </a:r>
            <a:endParaRPr lang="en-US" sz="1600" b="1" dirty="0">
              <a:solidFill>
                <a:srgbClr val="FF0000"/>
              </a:solidFill>
            </a:endParaRPr>
          </a:p>
        </p:txBody>
      </p:sp>
      <p:sp>
        <p:nvSpPr>
          <p:cNvPr id="6" name="TextBox 5">
            <a:extLst>
              <a:ext uri="{FF2B5EF4-FFF2-40B4-BE49-F238E27FC236}">
                <a16:creationId xmlns:a16="http://schemas.microsoft.com/office/drawing/2014/main" id="{795CCF61-2372-C568-F023-767409AA8B2A}"/>
              </a:ext>
            </a:extLst>
          </p:cNvPr>
          <p:cNvSpPr txBox="1"/>
          <p:nvPr/>
        </p:nvSpPr>
        <p:spPr>
          <a:xfrm>
            <a:off x="3124981" y="5581373"/>
            <a:ext cx="5970494" cy="923330"/>
          </a:xfrm>
          <a:prstGeom prst="rect">
            <a:avLst/>
          </a:prstGeom>
          <a:solidFill>
            <a:schemeClr val="bg1"/>
          </a:solidFill>
          <a:ln>
            <a:solidFill>
              <a:schemeClr val="accent1">
                <a:shade val="15000"/>
              </a:schemeClr>
            </a:solidFill>
          </a:ln>
        </p:spPr>
        <p:txBody>
          <a:bodyPr wrap="square" rtlCol="0">
            <a:spAutoFit/>
          </a:bodyPr>
          <a:lstStyle/>
          <a:p>
            <a:pPr marL="285750" indent="-285750">
              <a:buFont typeface="Arial" panose="020B0604020202020204" pitchFamily="34" charset="0"/>
              <a:buChar char="•"/>
            </a:pPr>
            <a:r>
              <a:rPr lang="en-US" b="1" dirty="0">
                <a:latin typeface="Calibri" panose="020F0502020204030204" pitchFamily="34" charset="0"/>
              </a:rPr>
              <a:t>Post-TOPs Total PFASs slightly higher than Pre-TOPs Total PFASs (low concentration of additional precursors);</a:t>
            </a:r>
          </a:p>
          <a:p>
            <a:pPr marL="285750" indent="-285750">
              <a:buFont typeface="Arial" panose="020B0604020202020204" pitchFamily="34" charset="0"/>
              <a:buChar char="•"/>
            </a:pPr>
            <a:r>
              <a:rPr lang="en-US" b="1" dirty="0">
                <a:solidFill>
                  <a:srgbClr val="FF0000"/>
                </a:solidFill>
              </a:rPr>
              <a:t>Likely related to past releases of PFOS-based AFFF.</a:t>
            </a:r>
          </a:p>
        </p:txBody>
      </p:sp>
      <p:sp>
        <p:nvSpPr>
          <p:cNvPr id="8" name="TextBox 7">
            <a:extLst>
              <a:ext uri="{FF2B5EF4-FFF2-40B4-BE49-F238E27FC236}">
                <a16:creationId xmlns:a16="http://schemas.microsoft.com/office/drawing/2014/main" id="{2151397A-E385-5173-10EC-0FC9E56831E8}"/>
              </a:ext>
            </a:extLst>
          </p:cNvPr>
          <p:cNvSpPr txBox="1"/>
          <p:nvPr/>
        </p:nvSpPr>
        <p:spPr>
          <a:xfrm>
            <a:off x="496064" y="92106"/>
            <a:ext cx="8151872" cy="461665"/>
          </a:xfrm>
          <a:prstGeom prst="rect">
            <a:avLst/>
          </a:prstGeom>
          <a:noFill/>
        </p:spPr>
        <p:txBody>
          <a:bodyPr wrap="square" rtlCol="0">
            <a:spAutoFit/>
          </a:bodyPr>
          <a:lstStyle/>
          <a:p>
            <a:pPr algn="ctr"/>
            <a:r>
              <a:rPr lang="en-US" sz="2400" b="1" dirty="0">
                <a:cs typeface="Times New Roman" panose="02020603050405020304" pitchFamily="18" charset="0"/>
              </a:rPr>
              <a:t>AFFF Release Site #2 (Fire Training Area): Impacted Soil</a:t>
            </a:r>
            <a:endParaRPr lang="en-US" b="1" dirty="0">
              <a:cs typeface="Times New Roman" panose="02020603050405020304" pitchFamily="18" charset="0"/>
            </a:endParaRPr>
          </a:p>
        </p:txBody>
      </p:sp>
    </p:spTree>
    <p:extLst>
      <p:ext uri="{BB962C8B-B14F-4D97-AF65-F5344CB8AC3E}">
        <p14:creationId xmlns:p14="http://schemas.microsoft.com/office/powerpoint/2010/main" val="2184531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79ECD1-4E75-4507-8BC5-63AFC81EDB65}"/>
              </a:ext>
            </a:extLst>
          </p:cNvPr>
          <p:cNvSpPr>
            <a:spLocks noGrp="1"/>
          </p:cNvSpPr>
          <p:nvPr>
            <p:ph type="sldNum" sz="quarter" idx="12"/>
          </p:nvPr>
        </p:nvSpPr>
        <p:spPr/>
        <p:txBody>
          <a:bodyPr/>
          <a:lstStyle/>
          <a:p>
            <a:fld id="{0966C622-0A8C-4F86-9457-BBDB38D3C123}" type="slidenum">
              <a:rPr lang="en-US" smtClean="0"/>
              <a:t>3</a:t>
            </a:fld>
            <a:endParaRPr lang="en-US"/>
          </a:p>
        </p:txBody>
      </p:sp>
      <p:sp>
        <p:nvSpPr>
          <p:cNvPr id="5" name="Rectangle 2">
            <a:extLst>
              <a:ext uri="{FF2B5EF4-FFF2-40B4-BE49-F238E27FC236}">
                <a16:creationId xmlns:a16="http://schemas.microsoft.com/office/drawing/2014/main" id="{42C6E39F-58E1-48FF-AD80-18DBFEF7F919}"/>
              </a:ext>
            </a:extLst>
          </p:cNvPr>
          <p:cNvSpPr txBox="1">
            <a:spLocks noChangeArrowheads="1"/>
          </p:cNvSpPr>
          <p:nvPr/>
        </p:nvSpPr>
        <p:spPr>
          <a:xfrm>
            <a:off x="1606501" y="4183"/>
            <a:ext cx="5931003" cy="602937"/>
          </a:xfrm>
          <a:prstGeom prst="rect">
            <a:avLst/>
          </a:prstGeom>
          <a:ln/>
        </p:spPr>
        <p:txBody>
          <a:bodyPr vert="horz" lIns="91440" tIns="45720" rIns="91440" bIns="45720" rtlCol="0" anchor="ctr">
            <a:noAutofit/>
          </a:bodyPr>
          <a:lstStyle/>
          <a:p>
            <a:pPr algn="ctr" defTabSz="914377">
              <a:spcBef>
                <a:spcPct val="0"/>
              </a:spcBef>
              <a:defRPr/>
            </a:pPr>
            <a:r>
              <a:rPr lang="en-US" sz="3200" b="1" dirty="0">
                <a:solidFill>
                  <a:prstClr val="black"/>
                </a:solidFill>
                <a:cs typeface="Times New Roman" pitchFamily="18" charset="0"/>
              </a:rPr>
              <a:t>Outline</a:t>
            </a:r>
          </a:p>
        </p:txBody>
      </p:sp>
      <p:sp>
        <p:nvSpPr>
          <p:cNvPr id="6" name="TextBox 5">
            <a:extLst>
              <a:ext uri="{FF2B5EF4-FFF2-40B4-BE49-F238E27FC236}">
                <a16:creationId xmlns:a16="http://schemas.microsoft.com/office/drawing/2014/main" id="{550D5624-B907-4D96-B152-A3D56739B197}"/>
              </a:ext>
            </a:extLst>
          </p:cNvPr>
          <p:cNvSpPr txBox="1"/>
          <p:nvPr/>
        </p:nvSpPr>
        <p:spPr>
          <a:xfrm>
            <a:off x="1612684" y="1225118"/>
            <a:ext cx="5986447" cy="2308324"/>
          </a:xfrm>
          <a:prstGeom prst="rect">
            <a:avLst/>
          </a:prstGeom>
          <a:noFill/>
        </p:spPr>
        <p:txBody>
          <a:bodyPr wrap="none" rtlCol="0">
            <a:spAutoFit/>
          </a:bodyPr>
          <a:lstStyle/>
          <a:p>
            <a:pPr marL="342900" indent="-342900">
              <a:buAutoNum type="arabicPeriod"/>
            </a:pPr>
            <a:r>
              <a:rPr lang="en-US" sz="2400" b="1" dirty="0"/>
              <a:t>PFAS Basics</a:t>
            </a:r>
          </a:p>
          <a:p>
            <a:pPr marL="342900" indent="-342900">
              <a:buAutoNum type="arabicPeriod"/>
            </a:pPr>
            <a:r>
              <a:rPr lang="en-US" sz="2400" b="1" dirty="0"/>
              <a:t>Risk-Based Groupings of PFASs</a:t>
            </a:r>
          </a:p>
          <a:p>
            <a:pPr marL="342900" indent="-342900">
              <a:buAutoNum type="arabicPeriod"/>
            </a:pPr>
            <a:r>
              <a:rPr lang="en-US" sz="2400" b="1" dirty="0"/>
              <a:t>Estimation of “Total PFAS Risk”</a:t>
            </a:r>
          </a:p>
          <a:p>
            <a:pPr marL="342900" indent="-342900">
              <a:buAutoNum type="arabicPeriod"/>
            </a:pPr>
            <a:r>
              <a:rPr lang="en-US" sz="2400" b="1" dirty="0"/>
              <a:t>Field Study Results</a:t>
            </a:r>
          </a:p>
          <a:p>
            <a:pPr marL="342900" indent="-342900">
              <a:buAutoNum type="arabicPeriod"/>
            </a:pPr>
            <a:r>
              <a:rPr lang="en-US" sz="2400" b="1" dirty="0"/>
              <a:t>Comparison of “Relative Source Strengths”</a:t>
            </a:r>
          </a:p>
          <a:p>
            <a:pPr marL="342900" indent="-342900">
              <a:buAutoNum type="arabicPeriod"/>
            </a:pPr>
            <a:r>
              <a:rPr lang="en-US" sz="2400" b="1" dirty="0"/>
              <a:t>Study Takeaway Points</a:t>
            </a:r>
          </a:p>
        </p:txBody>
      </p:sp>
    </p:spTree>
    <p:extLst>
      <p:ext uri="{BB962C8B-B14F-4D97-AF65-F5344CB8AC3E}">
        <p14:creationId xmlns:p14="http://schemas.microsoft.com/office/powerpoint/2010/main" val="1361977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city&#10;&#10;Description automatically generated with low confidence">
            <a:extLst>
              <a:ext uri="{FF2B5EF4-FFF2-40B4-BE49-F238E27FC236}">
                <a16:creationId xmlns:a16="http://schemas.microsoft.com/office/drawing/2014/main" id="{4AC14D02-8295-3EDD-AEB3-528A86416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1" y="628651"/>
            <a:ext cx="8343900" cy="5600700"/>
          </a:xfrm>
          <a:prstGeom prst="rect">
            <a:avLst/>
          </a:prstGeom>
        </p:spPr>
      </p:pic>
      <p:sp>
        <p:nvSpPr>
          <p:cNvPr id="4" name="Oval 3">
            <a:extLst>
              <a:ext uri="{FF2B5EF4-FFF2-40B4-BE49-F238E27FC236}">
                <a16:creationId xmlns:a16="http://schemas.microsoft.com/office/drawing/2014/main" id="{CCA3A022-EEC1-8A66-7732-D5F4FFBCA843}"/>
              </a:ext>
            </a:extLst>
          </p:cNvPr>
          <p:cNvSpPr/>
          <p:nvPr/>
        </p:nvSpPr>
        <p:spPr>
          <a:xfrm rot="18060421">
            <a:off x="3980549" y="1940169"/>
            <a:ext cx="1248627" cy="2888044"/>
          </a:xfrm>
          <a:prstGeom prst="ellipse">
            <a:avLst/>
          </a:prstGeom>
          <a:noFill/>
          <a:ln w="635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2D660CB-8E26-40E0-BBA3-3B49CAB9C6DF}"/>
              </a:ext>
            </a:extLst>
          </p:cNvPr>
          <p:cNvSpPr/>
          <p:nvPr/>
        </p:nvSpPr>
        <p:spPr>
          <a:xfrm>
            <a:off x="5588759" y="1624086"/>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69E03FF-8FAA-43C9-B6BF-5F4FC273BA18}"/>
              </a:ext>
            </a:extLst>
          </p:cNvPr>
          <p:cNvSpPr/>
          <p:nvPr/>
        </p:nvSpPr>
        <p:spPr>
          <a:xfrm>
            <a:off x="5195250" y="1428467"/>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7354D42-44D4-4673-8C48-8464106F1199}"/>
              </a:ext>
            </a:extLst>
          </p:cNvPr>
          <p:cNvSpPr/>
          <p:nvPr/>
        </p:nvSpPr>
        <p:spPr>
          <a:xfrm>
            <a:off x="4160295" y="1665028"/>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61E3399-29A6-493B-84EE-1A29854D9A83}"/>
              </a:ext>
            </a:extLst>
          </p:cNvPr>
          <p:cNvSpPr/>
          <p:nvPr/>
        </p:nvSpPr>
        <p:spPr>
          <a:xfrm>
            <a:off x="3951028" y="2832650"/>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AD5E3D3-C774-4F87-B557-FC4A69CC694D}"/>
              </a:ext>
            </a:extLst>
          </p:cNvPr>
          <p:cNvSpPr/>
          <p:nvPr/>
        </p:nvSpPr>
        <p:spPr>
          <a:xfrm>
            <a:off x="6252951" y="3160898"/>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03C4B4D-A5C2-466D-9C33-1E8D3E1FF7FF}"/>
              </a:ext>
            </a:extLst>
          </p:cNvPr>
          <p:cNvSpPr/>
          <p:nvPr/>
        </p:nvSpPr>
        <p:spPr>
          <a:xfrm>
            <a:off x="6432647" y="4432414"/>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F35DD6C-6411-4536-89B8-00672644409F}"/>
              </a:ext>
            </a:extLst>
          </p:cNvPr>
          <p:cNvSpPr/>
          <p:nvPr/>
        </p:nvSpPr>
        <p:spPr>
          <a:xfrm>
            <a:off x="4581100" y="3347115"/>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6E7D4B3-EB39-484E-9996-BCC7FF24C2CC}"/>
              </a:ext>
            </a:extLst>
          </p:cNvPr>
          <p:cNvSpPr/>
          <p:nvPr/>
        </p:nvSpPr>
        <p:spPr>
          <a:xfrm>
            <a:off x="5195250" y="3560931"/>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E86322A-C6D3-46D5-B2B0-6AE4A5DE4BF5}"/>
              </a:ext>
            </a:extLst>
          </p:cNvPr>
          <p:cNvSpPr/>
          <p:nvPr/>
        </p:nvSpPr>
        <p:spPr>
          <a:xfrm>
            <a:off x="5099715" y="3880834"/>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8E20FAC-40A4-46F5-9883-0FA9B6DE3AF2}"/>
              </a:ext>
            </a:extLst>
          </p:cNvPr>
          <p:cNvSpPr/>
          <p:nvPr/>
        </p:nvSpPr>
        <p:spPr>
          <a:xfrm>
            <a:off x="5310956" y="4066959"/>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18FE77F-B11D-4071-A832-EB1C31EDBBD0}"/>
              </a:ext>
            </a:extLst>
          </p:cNvPr>
          <p:cNvSpPr/>
          <p:nvPr/>
        </p:nvSpPr>
        <p:spPr>
          <a:xfrm>
            <a:off x="5535154" y="3921776"/>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E7210E0-78F8-40D7-A1F7-1FE3B28B0CEE}"/>
              </a:ext>
            </a:extLst>
          </p:cNvPr>
          <p:cNvSpPr/>
          <p:nvPr/>
        </p:nvSpPr>
        <p:spPr>
          <a:xfrm>
            <a:off x="5514683" y="3605587"/>
            <a:ext cx="95535" cy="8188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3D2E2A0A-96BD-4ED9-996A-2AEFFE966079}"/>
              </a:ext>
            </a:extLst>
          </p:cNvPr>
          <p:cNvCxnSpPr>
            <a:cxnSpLocks/>
          </p:cNvCxnSpPr>
          <p:nvPr/>
        </p:nvCxnSpPr>
        <p:spPr>
          <a:xfrm flipV="1">
            <a:off x="3291761" y="3978327"/>
            <a:ext cx="318072" cy="1450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AC8C1C87-8645-8BF4-C2A7-B844D1C13AA9}"/>
              </a:ext>
            </a:extLst>
          </p:cNvPr>
          <p:cNvSpPr/>
          <p:nvPr/>
        </p:nvSpPr>
        <p:spPr>
          <a:xfrm>
            <a:off x="1270451" y="631180"/>
            <a:ext cx="6473628" cy="5008971"/>
          </a:xfrm>
          <a:custGeom>
            <a:avLst/>
            <a:gdLst>
              <a:gd name="connsiteX0" fmla="*/ 4960417 w 6473628"/>
              <a:gd name="connsiteY0" fmla="*/ 0 h 5008970"/>
              <a:gd name="connsiteX1" fmla="*/ 4960417 w 6473628"/>
              <a:gd name="connsiteY1" fmla="*/ 0 h 5008970"/>
              <a:gd name="connsiteX2" fmla="*/ 5049430 w 6473628"/>
              <a:gd name="connsiteY2" fmla="*/ 24276 h 5008970"/>
              <a:gd name="connsiteX3" fmla="*/ 5081798 w 6473628"/>
              <a:gd name="connsiteY3" fmla="*/ 48552 h 5008970"/>
              <a:gd name="connsiteX4" fmla="*/ 5122258 w 6473628"/>
              <a:gd name="connsiteY4" fmla="*/ 72828 h 5008970"/>
              <a:gd name="connsiteX5" fmla="*/ 5138442 w 6473628"/>
              <a:gd name="connsiteY5" fmla="*/ 113288 h 5008970"/>
              <a:gd name="connsiteX6" fmla="*/ 5203178 w 6473628"/>
              <a:gd name="connsiteY6" fmla="*/ 186117 h 5008970"/>
              <a:gd name="connsiteX7" fmla="*/ 5276007 w 6473628"/>
              <a:gd name="connsiteY7" fmla="*/ 242761 h 5008970"/>
              <a:gd name="connsiteX8" fmla="*/ 5373111 w 6473628"/>
              <a:gd name="connsiteY8" fmla="*/ 339865 h 5008970"/>
              <a:gd name="connsiteX9" fmla="*/ 5454031 w 6473628"/>
              <a:gd name="connsiteY9" fmla="*/ 380325 h 5008970"/>
              <a:gd name="connsiteX10" fmla="*/ 5518768 w 6473628"/>
              <a:gd name="connsiteY10" fmla="*/ 420786 h 5008970"/>
              <a:gd name="connsiteX11" fmla="*/ 5567320 w 6473628"/>
              <a:gd name="connsiteY11" fmla="*/ 445062 h 5008970"/>
              <a:gd name="connsiteX12" fmla="*/ 5632056 w 6473628"/>
              <a:gd name="connsiteY12" fmla="*/ 493614 h 5008970"/>
              <a:gd name="connsiteX13" fmla="*/ 5656332 w 6473628"/>
              <a:gd name="connsiteY13" fmla="*/ 517890 h 5008970"/>
              <a:gd name="connsiteX14" fmla="*/ 5712977 w 6473628"/>
              <a:gd name="connsiteY14" fmla="*/ 542166 h 5008970"/>
              <a:gd name="connsiteX15" fmla="*/ 5753437 w 6473628"/>
              <a:gd name="connsiteY15" fmla="*/ 590718 h 5008970"/>
              <a:gd name="connsiteX16" fmla="*/ 5769621 w 6473628"/>
              <a:gd name="connsiteY16" fmla="*/ 614994 h 5008970"/>
              <a:gd name="connsiteX17" fmla="*/ 5801989 w 6473628"/>
              <a:gd name="connsiteY17" fmla="*/ 639271 h 5008970"/>
              <a:gd name="connsiteX18" fmla="*/ 5826265 w 6473628"/>
              <a:gd name="connsiteY18" fmla="*/ 695915 h 5008970"/>
              <a:gd name="connsiteX19" fmla="*/ 5891001 w 6473628"/>
              <a:gd name="connsiteY19" fmla="*/ 776835 h 5008970"/>
              <a:gd name="connsiteX20" fmla="*/ 5947646 w 6473628"/>
              <a:gd name="connsiteY20" fmla="*/ 849663 h 5008970"/>
              <a:gd name="connsiteX21" fmla="*/ 5980014 w 6473628"/>
              <a:gd name="connsiteY21" fmla="*/ 890124 h 5008970"/>
              <a:gd name="connsiteX22" fmla="*/ 6004290 w 6473628"/>
              <a:gd name="connsiteY22" fmla="*/ 946768 h 5008970"/>
              <a:gd name="connsiteX23" fmla="*/ 6077118 w 6473628"/>
              <a:gd name="connsiteY23" fmla="*/ 1060056 h 5008970"/>
              <a:gd name="connsiteX24" fmla="*/ 6117578 w 6473628"/>
              <a:gd name="connsiteY24" fmla="*/ 1140977 h 5008970"/>
              <a:gd name="connsiteX25" fmla="*/ 6125670 w 6473628"/>
              <a:gd name="connsiteY25" fmla="*/ 1165253 h 5008970"/>
              <a:gd name="connsiteX26" fmla="*/ 6158038 w 6473628"/>
              <a:gd name="connsiteY26" fmla="*/ 1238081 h 5008970"/>
              <a:gd name="connsiteX27" fmla="*/ 6182315 w 6473628"/>
              <a:gd name="connsiteY27" fmla="*/ 1319002 h 5008970"/>
              <a:gd name="connsiteX28" fmla="*/ 6198499 w 6473628"/>
              <a:gd name="connsiteY28" fmla="*/ 1399922 h 5008970"/>
              <a:gd name="connsiteX29" fmla="*/ 6238959 w 6473628"/>
              <a:gd name="connsiteY29" fmla="*/ 1472750 h 5008970"/>
              <a:gd name="connsiteX30" fmla="*/ 6271327 w 6473628"/>
              <a:gd name="connsiteY30" fmla="*/ 1553671 h 5008970"/>
              <a:gd name="connsiteX31" fmla="*/ 6295603 w 6473628"/>
              <a:gd name="connsiteY31" fmla="*/ 1731695 h 5008970"/>
              <a:gd name="connsiteX32" fmla="*/ 6319879 w 6473628"/>
              <a:gd name="connsiteY32" fmla="*/ 1804524 h 5008970"/>
              <a:gd name="connsiteX33" fmla="*/ 6336063 w 6473628"/>
              <a:gd name="connsiteY33" fmla="*/ 1861168 h 5008970"/>
              <a:gd name="connsiteX34" fmla="*/ 6352247 w 6473628"/>
              <a:gd name="connsiteY34" fmla="*/ 1925904 h 5008970"/>
              <a:gd name="connsiteX35" fmla="*/ 6360339 w 6473628"/>
              <a:gd name="connsiteY35" fmla="*/ 1966364 h 5008970"/>
              <a:gd name="connsiteX36" fmla="*/ 6376523 w 6473628"/>
              <a:gd name="connsiteY36" fmla="*/ 1998733 h 5008970"/>
              <a:gd name="connsiteX37" fmla="*/ 6408892 w 6473628"/>
              <a:gd name="connsiteY37" fmla="*/ 2120113 h 5008970"/>
              <a:gd name="connsiteX38" fmla="*/ 6433168 w 6473628"/>
              <a:gd name="connsiteY38" fmla="*/ 2201033 h 5008970"/>
              <a:gd name="connsiteX39" fmla="*/ 6457444 w 6473628"/>
              <a:gd name="connsiteY39" fmla="*/ 2370966 h 5008970"/>
              <a:gd name="connsiteX40" fmla="*/ 6473628 w 6473628"/>
              <a:gd name="connsiteY40" fmla="*/ 2411426 h 5008970"/>
              <a:gd name="connsiteX41" fmla="*/ 6465536 w 6473628"/>
              <a:gd name="connsiteY41" fmla="*/ 2799844 h 5008970"/>
              <a:gd name="connsiteX42" fmla="*/ 6457444 w 6473628"/>
              <a:gd name="connsiteY42" fmla="*/ 2880764 h 5008970"/>
              <a:gd name="connsiteX43" fmla="*/ 6441260 w 6473628"/>
              <a:gd name="connsiteY43" fmla="*/ 3228722 h 5008970"/>
              <a:gd name="connsiteX44" fmla="*/ 6400800 w 6473628"/>
              <a:gd name="connsiteY44" fmla="*/ 3366286 h 5008970"/>
              <a:gd name="connsiteX45" fmla="*/ 6368431 w 6473628"/>
              <a:gd name="connsiteY45" fmla="*/ 3503851 h 5008970"/>
              <a:gd name="connsiteX46" fmla="*/ 6319879 w 6473628"/>
              <a:gd name="connsiteY46" fmla="*/ 3819440 h 5008970"/>
              <a:gd name="connsiteX47" fmla="*/ 6303695 w 6473628"/>
              <a:gd name="connsiteY47" fmla="*/ 4191674 h 5008970"/>
              <a:gd name="connsiteX48" fmla="*/ 6287511 w 6473628"/>
              <a:gd name="connsiteY48" fmla="*/ 4232134 h 5008970"/>
              <a:gd name="connsiteX49" fmla="*/ 6263235 w 6473628"/>
              <a:gd name="connsiteY49" fmla="*/ 4345423 h 5008970"/>
              <a:gd name="connsiteX50" fmla="*/ 6230867 w 6473628"/>
              <a:gd name="connsiteY50" fmla="*/ 4369699 h 5008970"/>
              <a:gd name="connsiteX51" fmla="*/ 6190407 w 6473628"/>
              <a:gd name="connsiteY51" fmla="*/ 4410159 h 5008970"/>
              <a:gd name="connsiteX52" fmla="*/ 6166131 w 6473628"/>
              <a:gd name="connsiteY52" fmla="*/ 4442527 h 5008970"/>
              <a:gd name="connsiteX53" fmla="*/ 6125670 w 6473628"/>
              <a:gd name="connsiteY53" fmla="*/ 4466803 h 5008970"/>
              <a:gd name="connsiteX54" fmla="*/ 6069026 w 6473628"/>
              <a:gd name="connsiteY54" fmla="*/ 4507263 h 5008970"/>
              <a:gd name="connsiteX55" fmla="*/ 5996198 w 6473628"/>
              <a:gd name="connsiteY55" fmla="*/ 4555816 h 5008970"/>
              <a:gd name="connsiteX56" fmla="*/ 5988106 w 6473628"/>
              <a:gd name="connsiteY56" fmla="*/ 4580092 h 5008970"/>
              <a:gd name="connsiteX57" fmla="*/ 5915277 w 6473628"/>
              <a:gd name="connsiteY57" fmla="*/ 4652920 h 5008970"/>
              <a:gd name="connsiteX58" fmla="*/ 5793897 w 6473628"/>
              <a:gd name="connsiteY58" fmla="*/ 4733840 h 5008970"/>
              <a:gd name="connsiteX59" fmla="*/ 5712977 w 6473628"/>
              <a:gd name="connsiteY59" fmla="*/ 4790485 h 5008970"/>
              <a:gd name="connsiteX60" fmla="*/ 5583504 w 6473628"/>
              <a:gd name="connsiteY60" fmla="*/ 4839037 h 5008970"/>
              <a:gd name="connsiteX61" fmla="*/ 5543044 w 6473628"/>
              <a:gd name="connsiteY61" fmla="*/ 4871405 h 5008970"/>
              <a:gd name="connsiteX62" fmla="*/ 5445939 w 6473628"/>
              <a:gd name="connsiteY62" fmla="*/ 4911865 h 5008970"/>
              <a:gd name="connsiteX63" fmla="*/ 5405479 w 6473628"/>
              <a:gd name="connsiteY63" fmla="*/ 4928049 h 5008970"/>
              <a:gd name="connsiteX64" fmla="*/ 5308375 w 6473628"/>
              <a:gd name="connsiteY64" fmla="*/ 4952325 h 5008970"/>
              <a:gd name="connsiteX65" fmla="*/ 5251731 w 6473628"/>
              <a:gd name="connsiteY65" fmla="*/ 4968509 h 5008970"/>
              <a:gd name="connsiteX66" fmla="*/ 5211270 w 6473628"/>
              <a:gd name="connsiteY66" fmla="*/ 4976602 h 5008970"/>
              <a:gd name="connsiteX67" fmla="*/ 5154626 w 6473628"/>
              <a:gd name="connsiteY67" fmla="*/ 4992786 h 5008970"/>
              <a:gd name="connsiteX68" fmla="*/ 5073706 w 6473628"/>
              <a:gd name="connsiteY68" fmla="*/ 5008970 h 5008970"/>
              <a:gd name="connsiteX69" fmla="*/ 4992785 w 6473628"/>
              <a:gd name="connsiteY69" fmla="*/ 5000878 h 5008970"/>
              <a:gd name="connsiteX70" fmla="*/ 4685288 w 6473628"/>
              <a:gd name="connsiteY70" fmla="*/ 4976602 h 5008970"/>
              <a:gd name="connsiteX71" fmla="*/ 4523447 w 6473628"/>
              <a:gd name="connsiteY71" fmla="*/ 4944233 h 5008970"/>
              <a:gd name="connsiteX72" fmla="*/ 4329238 w 6473628"/>
              <a:gd name="connsiteY72" fmla="*/ 4936141 h 5008970"/>
              <a:gd name="connsiteX73" fmla="*/ 4151214 w 6473628"/>
              <a:gd name="connsiteY73" fmla="*/ 4919957 h 5008970"/>
              <a:gd name="connsiteX74" fmla="*/ 3973189 w 6473628"/>
              <a:gd name="connsiteY74" fmla="*/ 4863313 h 5008970"/>
              <a:gd name="connsiteX75" fmla="*/ 3819440 w 6473628"/>
              <a:gd name="connsiteY75" fmla="*/ 4847129 h 5008970"/>
              <a:gd name="connsiteX76" fmla="*/ 3762796 w 6473628"/>
              <a:gd name="connsiteY76" fmla="*/ 4839037 h 5008970"/>
              <a:gd name="connsiteX77" fmla="*/ 3625231 w 6473628"/>
              <a:gd name="connsiteY77" fmla="*/ 4798577 h 5008970"/>
              <a:gd name="connsiteX78" fmla="*/ 3568587 w 6473628"/>
              <a:gd name="connsiteY78" fmla="*/ 4782393 h 5008970"/>
              <a:gd name="connsiteX79" fmla="*/ 3511943 w 6473628"/>
              <a:gd name="connsiteY79" fmla="*/ 4766209 h 5008970"/>
              <a:gd name="connsiteX80" fmla="*/ 3455299 w 6473628"/>
              <a:gd name="connsiteY80" fmla="*/ 4750025 h 5008970"/>
              <a:gd name="connsiteX81" fmla="*/ 3374378 w 6473628"/>
              <a:gd name="connsiteY81" fmla="*/ 4741933 h 5008970"/>
              <a:gd name="connsiteX82" fmla="*/ 3293458 w 6473628"/>
              <a:gd name="connsiteY82" fmla="*/ 4709564 h 5008970"/>
              <a:gd name="connsiteX83" fmla="*/ 3196354 w 6473628"/>
              <a:gd name="connsiteY83" fmla="*/ 4661012 h 5008970"/>
              <a:gd name="connsiteX84" fmla="*/ 3155893 w 6473628"/>
              <a:gd name="connsiteY84" fmla="*/ 4612460 h 5008970"/>
              <a:gd name="connsiteX85" fmla="*/ 3123525 w 6473628"/>
              <a:gd name="connsiteY85" fmla="*/ 4604368 h 5008970"/>
              <a:gd name="connsiteX86" fmla="*/ 3083065 w 6473628"/>
              <a:gd name="connsiteY86" fmla="*/ 4572000 h 5008970"/>
              <a:gd name="connsiteX87" fmla="*/ 3058789 w 6473628"/>
              <a:gd name="connsiteY87" fmla="*/ 4563908 h 5008970"/>
              <a:gd name="connsiteX88" fmla="*/ 3002145 w 6473628"/>
              <a:gd name="connsiteY88" fmla="*/ 4531540 h 5008970"/>
              <a:gd name="connsiteX89" fmla="*/ 2945500 w 6473628"/>
              <a:gd name="connsiteY89" fmla="*/ 4491079 h 5008970"/>
              <a:gd name="connsiteX90" fmla="*/ 2880764 w 6473628"/>
              <a:gd name="connsiteY90" fmla="*/ 4466803 h 5008970"/>
              <a:gd name="connsiteX91" fmla="*/ 2670371 w 6473628"/>
              <a:gd name="connsiteY91" fmla="*/ 4353515 h 5008970"/>
              <a:gd name="connsiteX92" fmla="*/ 2605635 w 6473628"/>
              <a:gd name="connsiteY92" fmla="*/ 4313055 h 5008970"/>
              <a:gd name="connsiteX93" fmla="*/ 2532807 w 6473628"/>
              <a:gd name="connsiteY93" fmla="*/ 4272594 h 5008970"/>
              <a:gd name="connsiteX94" fmla="*/ 2443794 w 6473628"/>
              <a:gd name="connsiteY94" fmla="*/ 4199766 h 5008970"/>
              <a:gd name="connsiteX95" fmla="*/ 2395242 w 6473628"/>
              <a:gd name="connsiteY95" fmla="*/ 4183582 h 5008970"/>
              <a:gd name="connsiteX96" fmla="*/ 2322414 w 6473628"/>
              <a:gd name="connsiteY96" fmla="*/ 4143122 h 5008970"/>
              <a:gd name="connsiteX97" fmla="*/ 2257677 w 6473628"/>
              <a:gd name="connsiteY97" fmla="*/ 4102662 h 5008970"/>
              <a:gd name="connsiteX98" fmla="*/ 2225309 w 6473628"/>
              <a:gd name="connsiteY98" fmla="*/ 4078386 h 5008970"/>
              <a:gd name="connsiteX99" fmla="*/ 2128205 w 6473628"/>
              <a:gd name="connsiteY99" fmla="*/ 4037925 h 5008970"/>
              <a:gd name="connsiteX100" fmla="*/ 2087745 w 6473628"/>
              <a:gd name="connsiteY100" fmla="*/ 4005557 h 5008970"/>
              <a:gd name="connsiteX101" fmla="*/ 2031100 w 6473628"/>
              <a:gd name="connsiteY101" fmla="*/ 3965097 h 5008970"/>
              <a:gd name="connsiteX102" fmla="*/ 1950180 w 6473628"/>
              <a:gd name="connsiteY102" fmla="*/ 3924637 h 5008970"/>
              <a:gd name="connsiteX103" fmla="*/ 1909720 w 6473628"/>
              <a:gd name="connsiteY103" fmla="*/ 3892269 h 5008970"/>
              <a:gd name="connsiteX104" fmla="*/ 1796431 w 6473628"/>
              <a:gd name="connsiteY104" fmla="*/ 3811348 h 5008970"/>
              <a:gd name="connsiteX105" fmla="*/ 1755971 w 6473628"/>
              <a:gd name="connsiteY105" fmla="*/ 3770888 h 5008970"/>
              <a:gd name="connsiteX106" fmla="*/ 1691235 w 6473628"/>
              <a:gd name="connsiteY106" fmla="*/ 3730428 h 5008970"/>
              <a:gd name="connsiteX107" fmla="*/ 1618407 w 6473628"/>
              <a:gd name="connsiteY107" fmla="*/ 3657600 h 5008970"/>
              <a:gd name="connsiteX108" fmla="*/ 1561762 w 6473628"/>
              <a:gd name="connsiteY108" fmla="*/ 3609048 h 5008970"/>
              <a:gd name="connsiteX109" fmla="*/ 1464658 w 6473628"/>
              <a:gd name="connsiteY109" fmla="*/ 3511943 h 5008970"/>
              <a:gd name="connsiteX110" fmla="*/ 1367554 w 6473628"/>
              <a:gd name="connsiteY110" fmla="*/ 3382471 h 5008970"/>
              <a:gd name="connsiteX111" fmla="*/ 1343277 w 6473628"/>
              <a:gd name="connsiteY111" fmla="*/ 3325826 h 5008970"/>
              <a:gd name="connsiteX112" fmla="*/ 1262357 w 6473628"/>
              <a:gd name="connsiteY112" fmla="*/ 3220630 h 5008970"/>
              <a:gd name="connsiteX113" fmla="*/ 1221897 w 6473628"/>
              <a:gd name="connsiteY113" fmla="*/ 3163986 h 5008970"/>
              <a:gd name="connsiteX114" fmla="*/ 1165253 w 6473628"/>
              <a:gd name="connsiteY114" fmla="*/ 3123525 h 5008970"/>
              <a:gd name="connsiteX115" fmla="*/ 1092424 w 6473628"/>
              <a:gd name="connsiteY115" fmla="*/ 3042605 h 5008970"/>
              <a:gd name="connsiteX116" fmla="*/ 1068148 w 6473628"/>
              <a:gd name="connsiteY116" fmla="*/ 2985961 h 5008970"/>
              <a:gd name="connsiteX117" fmla="*/ 1027688 w 6473628"/>
              <a:gd name="connsiteY117" fmla="*/ 2929317 h 5008970"/>
              <a:gd name="connsiteX118" fmla="*/ 987228 w 6473628"/>
              <a:gd name="connsiteY118" fmla="*/ 2856488 h 5008970"/>
              <a:gd name="connsiteX119" fmla="*/ 898215 w 6473628"/>
              <a:gd name="connsiteY119" fmla="*/ 2735108 h 5008970"/>
              <a:gd name="connsiteX120" fmla="*/ 857755 w 6473628"/>
              <a:gd name="connsiteY120" fmla="*/ 2670371 h 5008970"/>
              <a:gd name="connsiteX121" fmla="*/ 817295 w 6473628"/>
              <a:gd name="connsiteY121" fmla="*/ 2621819 h 5008970"/>
              <a:gd name="connsiteX122" fmla="*/ 744467 w 6473628"/>
              <a:gd name="connsiteY122" fmla="*/ 2508531 h 5008970"/>
              <a:gd name="connsiteX123" fmla="*/ 679731 w 6473628"/>
              <a:gd name="connsiteY123" fmla="*/ 2443794 h 5008970"/>
              <a:gd name="connsiteX124" fmla="*/ 663546 w 6473628"/>
              <a:gd name="connsiteY124" fmla="*/ 2411426 h 5008970"/>
              <a:gd name="connsiteX125" fmla="*/ 550258 w 6473628"/>
              <a:gd name="connsiteY125" fmla="*/ 2306230 h 5008970"/>
              <a:gd name="connsiteX126" fmla="*/ 525982 w 6473628"/>
              <a:gd name="connsiteY126" fmla="*/ 2273862 h 5008970"/>
              <a:gd name="connsiteX127" fmla="*/ 412693 w 6473628"/>
              <a:gd name="connsiteY127" fmla="*/ 2209125 h 5008970"/>
              <a:gd name="connsiteX128" fmla="*/ 347957 w 6473628"/>
              <a:gd name="connsiteY128" fmla="*/ 2120113 h 5008970"/>
              <a:gd name="connsiteX129" fmla="*/ 258945 w 6473628"/>
              <a:gd name="connsiteY129" fmla="*/ 2014917 h 5008970"/>
              <a:gd name="connsiteX130" fmla="*/ 250853 w 6473628"/>
              <a:gd name="connsiteY130" fmla="*/ 1974456 h 5008970"/>
              <a:gd name="connsiteX131" fmla="*/ 210392 w 6473628"/>
              <a:gd name="connsiteY131" fmla="*/ 1877352 h 5008970"/>
              <a:gd name="connsiteX132" fmla="*/ 178024 w 6473628"/>
              <a:gd name="connsiteY132" fmla="*/ 1764063 h 5008970"/>
              <a:gd name="connsiteX133" fmla="*/ 137564 w 6473628"/>
              <a:gd name="connsiteY133" fmla="*/ 1642683 h 5008970"/>
              <a:gd name="connsiteX134" fmla="*/ 113288 w 6473628"/>
              <a:gd name="connsiteY134" fmla="*/ 1610315 h 5008970"/>
              <a:gd name="connsiteX135" fmla="*/ 40460 w 6473628"/>
              <a:gd name="connsiteY135" fmla="*/ 1529394 h 5008970"/>
              <a:gd name="connsiteX136" fmla="*/ 0 w 6473628"/>
              <a:gd name="connsiteY136" fmla="*/ 1505118 h 5008970"/>
              <a:gd name="connsiteX137" fmla="*/ 0 w 6473628"/>
              <a:gd name="connsiteY137" fmla="*/ 1505118 h 500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6473628" h="5008970">
                <a:moveTo>
                  <a:pt x="4960417" y="0"/>
                </a:moveTo>
                <a:lnTo>
                  <a:pt x="4960417" y="0"/>
                </a:lnTo>
                <a:cubicBezTo>
                  <a:pt x="4990088" y="8092"/>
                  <a:pt x="5020875" y="12854"/>
                  <a:pt x="5049430" y="24276"/>
                </a:cubicBezTo>
                <a:cubicBezTo>
                  <a:pt x="5061952" y="29285"/>
                  <a:pt x="5070576" y="41071"/>
                  <a:pt x="5081798" y="48552"/>
                </a:cubicBezTo>
                <a:cubicBezTo>
                  <a:pt x="5094885" y="57276"/>
                  <a:pt x="5108771" y="64736"/>
                  <a:pt x="5122258" y="72828"/>
                </a:cubicBezTo>
                <a:cubicBezTo>
                  <a:pt x="5127653" y="86315"/>
                  <a:pt x="5131388" y="100590"/>
                  <a:pt x="5138442" y="113288"/>
                </a:cubicBezTo>
                <a:cubicBezTo>
                  <a:pt x="5155666" y="144291"/>
                  <a:pt x="5179340" y="159630"/>
                  <a:pt x="5203178" y="186117"/>
                </a:cubicBezTo>
                <a:cubicBezTo>
                  <a:pt x="5252713" y="241157"/>
                  <a:pt x="5212703" y="217440"/>
                  <a:pt x="5276007" y="242761"/>
                </a:cubicBezTo>
                <a:cubicBezTo>
                  <a:pt x="5308375" y="275129"/>
                  <a:pt x="5332168" y="319394"/>
                  <a:pt x="5373111" y="339865"/>
                </a:cubicBezTo>
                <a:cubicBezTo>
                  <a:pt x="5400084" y="353352"/>
                  <a:pt x="5428458" y="364342"/>
                  <a:pt x="5454031" y="380325"/>
                </a:cubicBezTo>
                <a:cubicBezTo>
                  <a:pt x="5475610" y="393812"/>
                  <a:pt x="5496007" y="409406"/>
                  <a:pt x="5518768" y="420786"/>
                </a:cubicBezTo>
                <a:cubicBezTo>
                  <a:pt x="5534952" y="428878"/>
                  <a:pt x="5551503" y="436275"/>
                  <a:pt x="5567320" y="445062"/>
                </a:cubicBezTo>
                <a:cubicBezTo>
                  <a:pt x="5586171" y="455535"/>
                  <a:pt x="5619156" y="482327"/>
                  <a:pt x="5632056" y="493614"/>
                </a:cubicBezTo>
                <a:cubicBezTo>
                  <a:pt x="5640668" y="501150"/>
                  <a:pt x="5647020" y="511238"/>
                  <a:pt x="5656332" y="517890"/>
                </a:cubicBezTo>
                <a:cubicBezTo>
                  <a:pt x="5673832" y="530390"/>
                  <a:pt x="5693165" y="535562"/>
                  <a:pt x="5712977" y="542166"/>
                </a:cubicBezTo>
                <a:cubicBezTo>
                  <a:pt x="5726464" y="558350"/>
                  <a:pt x="5740503" y="574089"/>
                  <a:pt x="5753437" y="590718"/>
                </a:cubicBezTo>
                <a:cubicBezTo>
                  <a:pt x="5759408" y="598395"/>
                  <a:pt x="5762744" y="608117"/>
                  <a:pt x="5769621" y="614994"/>
                </a:cubicBezTo>
                <a:cubicBezTo>
                  <a:pt x="5779158" y="624531"/>
                  <a:pt x="5791200" y="631179"/>
                  <a:pt x="5801989" y="639271"/>
                </a:cubicBezTo>
                <a:cubicBezTo>
                  <a:pt x="5810081" y="658152"/>
                  <a:pt x="5815105" y="678668"/>
                  <a:pt x="5826265" y="695915"/>
                </a:cubicBezTo>
                <a:cubicBezTo>
                  <a:pt x="5845030" y="724916"/>
                  <a:pt x="5869597" y="749723"/>
                  <a:pt x="5891001" y="776835"/>
                </a:cubicBezTo>
                <a:cubicBezTo>
                  <a:pt x="5910058" y="800974"/>
                  <a:pt x="5928645" y="825480"/>
                  <a:pt x="5947646" y="849663"/>
                </a:cubicBezTo>
                <a:cubicBezTo>
                  <a:pt x="5958317" y="863244"/>
                  <a:pt x="5973210" y="874249"/>
                  <a:pt x="5980014" y="890124"/>
                </a:cubicBezTo>
                <a:cubicBezTo>
                  <a:pt x="5988106" y="909005"/>
                  <a:pt x="5995103" y="928394"/>
                  <a:pt x="6004290" y="946768"/>
                </a:cubicBezTo>
                <a:cubicBezTo>
                  <a:pt x="6029887" y="997961"/>
                  <a:pt x="6043526" y="1013027"/>
                  <a:pt x="6077118" y="1060056"/>
                </a:cubicBezTo>
                <a:cubicBezTo>
                  <a:pt x="6095675" y="1115730"/>
                  <a:pt x="6071829" y="1049479"/>
                  <a:pt x="6117578" y="1140977"/>
                </a:cubicBezTo>
                <a:cubicBezTo>
                  <a:pt x="6121393" y="1148606"/>
                  <a:pt x="6122389" y="1157379"/>
                  <a:pt x="6125670" y="1165253"/>
                </a:cubicBezTo>
                <a:cubicBezTo>
                  <a:pt x="6135888" y="1189775"/>
                  <a:pt x="6148854" y="1213153"/>
                  <a:pt x="6158038" y="1238081"/>
                </a:cubicBezTo>
                <a:cubicBezTo>
                  <a:pt x="6167774" y="1264506"/>
                  <a:pt x="6175485" y="1291681"/>
                  <a:pt x="6182315" y="1319002"/>
                </a:cubicBezTo>
                <a:cubicBezTo>
                  <a:pt x="6188987" y="1345688"/>
                  <a:pt x="6188990" y="1374111"/>
                  <a:pt x="6198499" y="1399922"/>
                </a:cubicBezTo>
                <a:cubicBezTo>
                  <a:pt x="6208099" y="1425980"/>
                  <a:pt x="6227071" y="1447652"/>
                  <a:pt x="6238959" y="1472750"/>
                </a:cubicBezTo>
                <a:cubicBezTo>
                  <a:pt x="6251395" y="1499005"/>
                  <a:pt x="6271327" y="1553671"/>
                  <a:pt x="6271327" y="1553671"/>
                </a:cubicBezTo>
                <a:cubicBezTo>
                  <a:pt x="6277083" y="1605474"/>
                  <a:pt x="6284789" y="1684112"/>
                  <a:pt x="6295603" y="1731695"/>
                </a:cubicBezTo>
                <a:cubicBezTo>
                  <a:pt x="6301274" y="1756648"/>
                  <a:pt x="6312246" y="1780099"/>
                  <a:pt x="6319879" y="1804524"/>
                </a:cubicBezTo>
                <a:cubicBezTo>
                  <a:pt x="6325736" y="1823267"/>
                  <a:pt x="6331003" y="1842194"/>
                  <a:pt x="6336063" y="1861168"/>
                </a:cubicBezTo>
                <a:cubicBezTo>
                  <a:pt x="6341794" y="1882660"/>
                  <a:pt x="6347245" y="1904231"/>
                  <a:pt x="6352247" y="1925904"/>
                </a:cubicBezTo>
                <a:cubicBezTo>
                  <a:pt x="6355340" y="1939306"/>
                  <a:pt x="6355990" y="1953316"/>
                  <a:pt x="6360339" y="1966364"/>
                </a:cubicBezTo>
                <a:cubicBezTo>
                  <a:pt x="6364154" y="1977808"/>
                  <a:pt x="6372890" y="1987230"/>
                  <a:pt x="6376523" y="1998733"/>
                </a:cubicBezTo>
                <a:cubicBezTo>
                  <a:pt x="6389133" y="2038663"/>
                  <a:pt x="6397601" y="2079790"/>
                  <a:pt x="6408892" y="2120113"/>
                </a:cubicBezTo>
                <a:cubicBezTo>
                  <a:pt x="6416485" y="2147231"/>
                  <a:pt x="6425076" y="2174060"/>
                  <a:pt x="6433168" y="2201033"/>
                </a:cubicBezTo>
                <a:cubicBezTo>
                  <a:pt x="6436091" y="2225877"/>
                  <a:pt x="6441661" y="2323617"/>
                  <a:pt x="6457444" y="2370966"/>
                </a:cubicBezTo>
                <a:cubicBezTo>
                  <a:pt x="6462037" y="2384746"/>
                  <a:pt x="6468233" y="2397939"/>
                  <a:pt x="6473628" y="2411426"/>
                </a:cubicBezTo>
                <a:cubicBezTo>
                  <a:pt x="6470931" y="2540899"/>
                  <a:pt x="6469999" y="2670420"/>
                  <a:pt x="6465536" y="2799844"/>
                </a:cubicBezTo>
                <a:cubicBezTo>
                  <a:pt x="6464602" y="2826936"/>
                  <a:pt x="6458976" y="2853699"/>
                  <a:pt x="6457444" y="2880764"/>
                </a:cubicBezTo>
                <a:cubicBezTo>
                  <a:pt x="6450882" y="2996690"/>
                  <a:pt x="6449998" y="3112940"/>
                  <a:pt x="6441260" y="3228722"/>
                </a:cubicBezTo>
                <a:cubicBezTo>
                  <a:pt x="6432783" y="3341042"/>
                  <a:pt x="6427148" y="3275952"/>
                  <a:pt x="6400800" y="3366286"/>
                </a:cubicBezTo>
                <a:cubicBezTo>
                  <a:pt x="6387610" y="3411509"/>
                  <a:pt x="6377930" y="3457711"/>
                  <a:pt x="6368431" y="3503851"/>
                </a:cubicBezTo>
                <a:cubicBezTo>
                  <a:pt x="6346955" y="3608162"/>
                  <a:pt x="6333079" y="3713844"/>
                  <a:pt x="6319879" y="3819440"/>
                </a:cubicBezTo>
                <a:cubicBezTo>
                  <a:pt x="6314484" y="3943518"/>
                  <a:pt x="6313406" y="4067859"/>
                  <a:pt x="6303695" y="4191674"/>
                </a:cubicBezTo>
                <a:cubicBezTo>
                  <a:pt x="6302559" y="4206155"/>
                  <a:pt x="6290555" y="4217931"/>
                  <a:pt x="6287511" y="4232134"/>
                </a:cubicBezTo>
                <a:cubicBezTo>
                  <a:pt x="6280074" y="4266841"/>
                  <a:pt x="6287147" y="4313540"/>
                  <a:pt x="6263235" y="4345423"/>
                </a:cubicBezTo>
                <a:cubicBezTo>
                  <a:pt x="6255143" y="4356212"/>
                  <a:pt x="6241656" y="4361607"/>
                  <a:pt x="6230867" y="4369699"/>
                </a:cubicBezTo>
                <a:cubicBezTo>
                  <a:pt x="6213979" y="4437250"/>
                  <a:pt x="6239663" y="4374976"/>
                  <a:pt x="6190407" y="4410159"/>
                </a:cubicBezTo>
                <a:cubicBezTo>
                  <a:pt x="6179432" y="4417998"/>
                  <a:pt x="6176281" y="4433646"/>
                  <a:pt x="6166131" y="4442527"/>
                </a:cubicBezTo>
                <a:cubicBezTo>
                  <a:pt x="6154294" y="4452884"/>
                  <a:pt x="6138085" y="4457147"/>
                  <a:pt x="6125670" y="4466803"/>
                </a:cubicBezTo>
                <a:cubicBezTo>
                  <a:pt x="6068069" y="4511603"/>
                  <a:pt x="6118511" y="4490768"/>
                  <a:pt x="6069026" y="4507263"/>
                </a:cubicBezTo>
                <a:cubicBezTo>
                  <a:pt x="6044750" y="4523447"/>
                  <a:pt x="6005424" y="4528137"/>
                  <a:pt x="5996198" y="4555816"/>
                </a:cubicBezTo>
                <a:cubicBezTo>
                  <a:pt x="5993501" y="4563908"/>
                  <a:pt x="5991921" y="4572463"/>
                  <a:pt x="5988106" y="4580092"/>
                </a:cubicBezTo>
                <a:cubicBezTo>
                  <a:pt x="5970391" y="4615522"/>
                  <a:pt x="5947947" y="4622428"/>
                  <a:pt x="5915277" y="4652920"/>
                </a:cubicBezTo>
                <a:cubicBezTo>
                  <a:pt x="5828561" y="4733854"/>
                  <a:pt x="5885092" y="4707784"/>
                  <a:pt x="5793897" y="4733840"/>
                </a:cubicBezTo>
                <a:cubicBezTo>
                  <a:pt x="5771084" y="4750950"/>
                  <a:pt x="5736529" y="4777803"/>
                  <a:pt x="5712977" y="4790485"/>
                </a:cubicBezTo>
                <a:cubicBezTo>
                  <a:pt x="5675759" y="4810525"/>
                  <a:pt x="5622322" y="4826098"/>
                  <a:pt x="5583504" y="4839037"/>
                </a:cubicBezTo>
                <a:cubicBezTo>
                  <a:pt x="5570017" y="4849826"/>
                  <a:pt x="5558308" y="4863324"/>
                  <a:pt x="5543044" y="4871405"/>
                </a:cubicBezTo>
                <a:cubicBezTo>
                  <a:pt x="5512053" y="4887812"/>
                  <a:pt x="5478363" y="4898514"/>
                  <a:pt x="5445939" y="4911865"/>
                </a:cubicBezTo>
                <a:cubicBezTo>
                  <a:pt x="5432507" y="4917396"/>
                  <a:pt x="5419571" y="4924526"/>
                  <a:pt x="5405479" y="4928049"/>
                </a:cubicBezTo>
                <a:lnTo>
                  <a:pt x="5308375" y="4952325"/>
                </a:lnTo>
                <a:cubicBezTo>
                  <a:pt x="5289385" y="4957322"/>
                  <a:pt x="5270782" y="4963746"/>
                  <a:pt x="5251731" y="4968509"/>
                </a:cubicBezTo>
                <a:cubicBezTo>
                  <a:pt x="5238388" y="4971845"/>
                  <a:pt x="5224613" y="4973266"/>
                  <a:pt x="5211270" y="4976602"/>
                </a:cubicBezTo>
                <a:cubicBezTo>
                  <a:pt x="5192219" y="4981365"/>
                  <a:pt x="5173741" y="4988288"/>
                  <a:pt x="5154626" y="4992786"/>
                </a:cubicBezTo>
                <a:cubicBezTo>
                  <a:pt x="5127850" y="4999086"/>
                  <a:pt x="5100679" y="5003575"/>
                  <a:pt x="5073706" y="5008970"/>
                </a:cubicBezTo>
                <a:lnTo>
                  <a:pt x="4992785" y="5000878"/>
                </a:lnTo>
                <a:lnTo>
                  <a:pt x="4685288" y="4976602"/>
                </a:lnTo>
                <a:cubicBezTo>
                  <a:pt x="4619053" y="4957677"/>
                  <a:pt x="4603749" y="4950744"/>
                  <a:pt x="4523447" y="4944233"/>
                </a:cubicBezTo>
                <a:cubicBezTo>
                  <a:pt x="4458866" y="4938997"/>
                  <a:pt x="4393974" y="4938838"/>
                  <a:pt x="4329238" y="4936141"/>
                </a:cubicBezTo>
                <a:cubicBezTo>
                  <a:pt x="4269897" y="4930746"/>
                  <a:pt x="4210241" y="4928099"/>
                  <a:pt x="4151214" y="4919957"/>
                </a:cubicBezTo>
                <a:cubicBezTo>
                  <a:pt x="4061884" y="4907636"/>
                  <a:pt x="4095123" y="4876148"/>
                  <a:pt x="3973189" y="4863313"/>
                </a:cubicBezTo>
                <a:lnTo>
                  <a:pt x="3819440" y="4847129"/>
                </a:lnTo>
                <a:cubicBezTo>
                  <a:pt x="3800493" y="4844943"/>
                  <a:pt x="3781300" y="4843663"/>
                  <a:pt x="3762796" y="4839037"/>
                </a:cubicBezTo>
                <a:cubicBezTo>
                  <a:pt x="3716426" y="4827445"/>
                  <a:pt x="3671116" y="4811960"/>
                  <a:pt x="3625231" y="4798577"/>
                </a:cubicBezTo>
                <a:lnTo>
                  <a:pt x="3568587" y="4782393"/>
                </a:lnTo>
                <a:lnTo>
                  <a:pt x="3511943" y="4766209"/>
                </a:lnTo>
                <a:cubicBezTo>
                  <a:pt x="3493062" y="4760814"/>
                  <a:pt x="3474838" y="4751979"/>
                  <a:pt x="3455299" y="4750025"/>
                </a:cubicBezTo>
                <a:lnTo>
                  <a:pt x="3374378" y="4741933"/>
                </a:lnTo>
                <a:cubicBezTo>
                  <a:pt x="3347405" y="4731143"/>
                  <a:pt x="3316699" y="4726995"/>
                  <a:pt x="3293458" y="4709564"/>
                </a:cubicBezTo>
                <a:cubicBezTo>
                  <a:pt x="3242653" y="4671460"/>
                  <a:pt x="3273718" y="4690023"/>
                  <a:pt x="3196354" y="4661012"/>
                </a:cubicBezTo>
                <a:cubicBezTo>
                  <a:pt x="3182867" y="4644828"/>
                  <a:pt x="3172522" y="4625394"/>
                  <a:pt x="3155893" y="4612460"/>
                </a:cubicBezTo>
                <a:cubicBezTo>
                  <a:pt x="3147114" y="4605632"/>
                  <a:pt x="3133247" y="4609769"/>
                  <a:pt x="3123525" y="4604368"/>
                </a:cubicBezTo>
                <a:cubicBezTo>
                  <a:pt x="3108427" y="4595980"/>
                  <a:pt x="3097711" y="4581154"/>
                  <a:pt x="3083065" y="4572000"/>
                </a:cubicBezTo>
                <a:cubicBezTo>
                  <a:pt x="3075832" y="4567479"/>
                  <a:pt x="3066418" y="4567723"/>
                  <a:pt x="3058789" y="4563908"/>
                </a:cubicBezTo>
                <a:cubicBezTo>
                  <a:pt x="3039338" y="4554183"/>
                  <a:pt x="3020438" y="4543300"/>
                  <a:pt x="3002145" y="4531540"/>
                </a:cubicBezTo>
                <a:cubicBezTo>
                  <a:pt x="2982626" y="4518992"/>
                  <a:pt x="2965974" y="4501998"/>
                  <a:pt x="2945500" y="4491079"/>
                </a:cubicBezTo>
                <a:cubicBezTo>
                  <a:pt x="2925165" y="4480234"/>
                  <a:pt x="2901541" y="4476776"/>
                  <a:pt x="2880764" y="4466803"/>
                </a:cubicBezTo>
                <a:cubicBezTo>
                  <a:pt x="2859342" y="4456520"/>
                  <a:pt x="2713253" y="4378740"/>
                  <a:pt x="2670371" y="4353515"/>
                </a:cubicBezTo>
                <a:cubicBezTo>
                  <a:pt x="2648438" y="4340613"/>
                  <a:pt x="2627568" y="4325957"/>
                  <a:pt x="2605635" y="4313055"/>
                </a:cubicBezTo>
                <a:cubicBezTo>
                  <a:pt x="2581698" y="4298974"/>
                  <a:pt x="2555558" y="4288520"/>
                  <a:pt x="2532807" y="4272594"/>
                </a:cubicBezTo>
                <a:cubicBezTo>
                  <a:pt x="2501400" y="4250609"/>
                  <a:pt x="2475980" y="4220592"/>
                  <a:pt x="2443794" y="4199766"/>
                </a:cubicBezTo>
                <a:cubicBezTo>
                  <a:pt x="2429471" y="4190498"/>
                  <a:pt x="2410701" y="4190796"/>
                  <a:pt x="2395242" y="4183582"/>
                </a:cubicBezTo>
                <a:cubicBezTo>
                  <a:pt x="2370077" y="4171838"/>
                  <a:pt x="2346351" y="4157202"/>
                  <a:pt x="2322414" y="4143122"/>
                </a:cubicBezTo>
                <a:cubicBezTo>
                  <a:pt x="2300480" y="4130220"/>
                  <a:pt x="2278850" y="4116777"/>
                  <a:pt x="2257677" y="4102662"/>
                </a:cubicBezTo>
                <a:cubicBezTo>
                  <a:pt x="2246455" y="4095181"/>
                  <a:pt x="2237372" y="4084417"/>
                  <a:pt x="2225309" y="4078386"/>
                </a:cubicBezTo>
                <a:cubicBezTo>
                  <a:pt x="2193946" y="4062704"/>
                  <a:pt x="2159195" y="4054332"/>
                  <a:pt x="2128205" y="4037925"/>
                </a:cubicBezTo>
                <a:cubicBezTo>
                  <a:pt x="2112941" y="4029844"/>
                  <a:pt x="2101562" y="4015920"/>
                  <a:pt x="2087745" y="4005557"/>
                </a:cubicBezTo>
                <a:cubicBezTo>
                  <a:pt x="2069182" y="3991635"/>
                  <a:pt x="2051100" y="3976862"/>
                  <a:pt x="2031100" y="3965097"/>
                </a:cubicBezTo>
                <a:cubicBezTo>
                  <a:pt x="2005107" y="3949807"/>
                  <a:pt x="1976040" y="3940153"/>
                  <a:pt x="1950180" y="3924637"/>
                </a:cubicBezTo>
                <a:cubicBezTo>
                  <a:pt x="1935370" y="3915751"/>
                  <a:pt x="1923624" y="3902514"/>
                  <a:pt x="1909720" y="3892269"/>
                </a:cubicBezTo>
                <a:cubicBezTo>
                  <a:pt x="1872360" y="3864740"/>
                  <a:pt x="1829246" y="3844163"/>
                  <a:pt x="1796431" y="3811348"/>
                </a:cubicBezTo>
                <a:cubicBezTo>
                  <a:pt x="1782944" y="3797861"/>
                  <a:pt x="1771089" y="3782517"/>
                  <a:pt x="1755971" y="3770888"/>
                </a:cubicBezTo>
                <a:cubicBezTo>
                  <a:pt x="1735801" y="3755373"/>
                  <a:pt x="1710878" y="3746605"/>
                  <a:pt x="1691235" y="3730428"/>
                </a:cubicBezTo>
                <a:cubicBezTo>
                  <a:pt x="1664734" y="3708603"/>
                  <a:pt x="1643453" y="3681081"/>
                  <a:pt x="1618407" y="3657600"/>
                </a:cubicBezTo>
                <a:cubicBezTo>
                  <a:pt x="1600264" y="3640592"/>
                  <a:pt x="1578630" y="3627321"/>
                  <a:pt x="1561762" y="3609048"/>
                </a:cubicBezTo>
                <a:cubicBezTo>
                  <a:pt x="1461522" y="3500455"/>
                  <a:pt x="1586476" y="3598956"/>
                  <a:pt x="1464658" y="3511943"/>
                </a:cubicBezTo>
                <a:cubicBezTo>
                  <a:pt x="1331899" y="3272977"/>
                  <a:pt x="1520114" y="3596054"/>
                  <a:pt x="1367554" y="3382471"/>
                </a:cubicBezTo>
                <a:cubicBezTo>
                  <a:pt x="1355614" y="3365755"/>
                  <a:pt x="1352464" y="3344200"/>
                  <a:pt x="1343277" y="3325826"/>
                </a:cubicBezTo>
                <a:cubicBezTo>
                  <a:pt x="1316344" y="3271960"/>
                  <a:pt x="1307308" y="3276819"/>
                  <a:pt x="1262357" y="3220630"/>
                </a:cubicBezTo>
                <a:cubicBezTo>
                  <a:pt x="1247862" y="3202511"/>
                  <a:pt x="1238304" y="3180393"/>
                  <a:pt x="1221897" y="3163986"/>
                </a:cubicBezTo>
                <a:cubicBezTo>
                  <a:pt x="1205490" y="3147579"/>
                  <a:pt x="1183211" y="3138218"/>
                  <a:pt x="1165253" y="3123525"/>
                </a:cubicBezTo>
                <a:cubicBezTo>
                  <a:pt x="1147804" y="3109248"/>
                  <a:pt x="1101487" y="3057333"/>
                  <a:pt x="1092424" y="3042605"/>
                </a:cubicBezTo>
                <a:cubicBezTo>
                  <a:pt x="1081658" y="3025110"/>
                  <a:pt x="1078340" y="3003797"/>
                  <a:pt x="1068148" y="2985961"/>
                </a:cubicBezTo>
                <a:cubicBezTo>
                  <a:pt x="1056636" y="2965815"/>
                  <a:pt x="1039986" y="2948993"/>
                  <a:pt x="1027688" y="2929317"/>
                </a:cubicBezTo>
                <a:cubicBezTo>
                  <a:pt x="1012969" y="2905767"/>
                  <a:pt x="1002633" y="2879595"/>
                  <a:pt x="987228" y="2856488"/>
                </a:cubicBezTo>
                <a:cubicBezTo>
                  <a:pt x="959397" y="2814741"/>
                  <a:pt x="924807" y="2777655"/>
                  <a:pt x="898215" y="2735108"/>
                </a:cubicBezTo>
                <a:cubicBezTo>
                  <a:pt x="884728" y="2713529"/>
                  <a:pt x="872546" y="2691078"/>
                  <a:pt x="857755" y="2670371"/>
                </a:cubicBezTo>
                <a:cubicBezTo>
                  <a:pt x="845510" y="2653228"/>
                  <a:pt x="829376" y="2639078"/>
                  <a:pt x="817295" y="2621819"/>
                </a:cubicBezTo>
                <a:cubicBezTo>
                  <a:pt x="791551" y="2585042"/>
                  <a:pt x="771916" y="2544054"/>
                  <a:pt x="744467" y="2508531"/>
                </a:cubicBezTo>
                <a:cubicBezTo>
                  <a:pt x="725807" y="2484383"/>
                  <a:pt x="699268" y="2467238"/>
                  <a:pt x="679731" y="2443794"/>
                </a:cubicBezTo>
                <a:cubicBezTo>
                  <a:pt x="672008" y="2434527"/>
                  <a:pt x="671697" y="2420318"/>
                  <a:pt x="663546" y="2411426"/>
                </a:cubicBezTo>
                <a:cubicBezTo>
                  <a:pt x="456532" y="2185595"/>
                  <a:pt x="684110" y="2456814"/>
                  <a:pt x="550258" y="2306230"/>
                </a:cubicBezTo>
                <a:cubicBezTo>
                  <a:pt x="541298" y="2296150"/>
                  <a:pt x="536277" y="2282574"/>
                  <a:pt x="525982" y="2273862"/>
                </a:cubicBezTo>
                <a:cubicBezTo>
                  <a:pt x="458022" y="2216357"/>
                  <a:pt x="469549" y="2223339"/>
                  <a:pt x="412693" y="2209125"/>
                </a:cubicBezTo>
                <a:cubicBezTo>
                  <a:pt x="367257" y="2118253"/>
                  <a:pt x="414525" y="2199995"/>
                  <a:pt x="347957" y="2120113"/>
                </a:cubicBezTo>
                <a:cubicBezTo>
                  <a:pt x="240431" y="1991081"/>
                  <a:pt x="376936" y="2132908"/>
                  <a:pt x="258945" y="2014917"/>
                </a:cubicBezTo>
                <a:cubicBezTo>
                  <a:pt x="256248" y="2001430"/>
                  <a:pt x="255479" y="1987409"/>
                  <a:pt x="250853" y="1974456"/>
                </a:cubicBezTo>
                <a:cubicBezTo>
                  <a:pt x="241420" y="1948043"/>
                  <a:pt x="218410" y="1909424"/>
                  <a:pt x="210392" y="1877352"/>
                </a:cubicBezTo>
                <a:cubicBezTo>
                  <a:pt x="159623" y="1674283"/>
                  <a:pt x="221805" y="1895406"/>
                  <a:pt x="178024" y="1764063"/>
                </a:cubicBezTo>
                <a:cubicBezTo>
                  <a:pt x="171802" y="1745398"/>
                  <a:pt x="152741" y="1670002"/>
                  <a:pt x="137564" y="1642683"/>
                </a:cubicBezTo>
                <a:cubicBezTo>
                  <a:pt x="131014" y="1630894"/>
                  <a:pt x="120529" y="1621693"/>
                  <a:pt x="113288" y="1610315"/>
                </a:cubicBezTo>
                <a:cubicBezTo>
                  <a:pt x="49461" y="1510015"/>
                  <a:pt x="116677" y="1586558"/>
                  <a:pt x="40460" y="1529394"/>
                </a:cubicBezTo>
                <a:cubicBezTo>
                  <a:pt x="3007" y="1501303"/>
                  <a:pt x="32041" y="1505118"/>
                  <a:pt x="0" y="1505118"/>
                </a:cubicBezTo>
                <a:lnTo>
                  <a:pt x="0" y="1505118"/>
                </a:lnTo>
              </a:path>
            </a:pathLst>
          </a:custGeom>
          <a:noFill/>
          <a:ln w="63500">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1939EA9E-C2D3-44E3-9286-1B6852E0395F}"/>
              </a:ext>
            </a:extLst>
          </p:cNvPr>
          <p:cNvCxnSpPr>
            <a:cxnSpLocks/>
            <a:stCxn id="8" idx="3"/>
            <a:endCxn id="27" idx="4"/>
          </p:cNvCxnSpPr>
          <p:nvPr/>
        </p:nvCxnSpPr>
        <p:spPr>
          <a:xfrm flipV="1">
            <a:off x="2762806" y="3642818"/>
            <a:ext cx="2480212" cy="1319687"/>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B8764F3-C1EF-4079-B15A-81AEE082539B}"/>
              </a:ext>
            </a:extLst>
          </p:cNvPr>
          <p:cNvCxnSpPr>
            <a:cxnSpLocks/>
            <a:stCxn id="9" idx="3"/>
          </p:cNvCxnSpPr>
          <p:nvPr/>
        </p:nvCxnSpPr>
        <p:spPr>
          <a:xfrm>
            <a:off x="2954608" y="1839413"/>
            <a:ext cx="1617392" cy="1507702"/>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E2B0E57-3E4F-470D-B95C-F8079CC1C8F3}"/>
              </a:ext>
            </a:extLst>
          </p:cNvPr>
          <p:cNvCxnSpPr>
            <a:cxnSpLocks/>
            <a:stCxn id="13" idx="1"/>
          </p:cNvCxnSpPr>
          <p:nvPr/>
        </p:nvCxnSpPr>
        <p:spPr>
          <a:xfrm flipH="1" flipV="1">
            <a:off x="5684294" y="1746915"/>
            <a:ext cx="602911" cy="500985"/>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AFA1BB5-1D34-6ED5-9EDA-C1B36E0BABEF}"/>
              </a:ext>
            </a:extLst>
          </p:cNvPr>
          <p:cNvCxnSpPr>
            <a:cxnSpLocks/>
          </p:cNvCxnSpPr>
          <p:nvPr/>
        </p:nvCxnSpPr>
        <p:spPr>
          <a:xfrm flipH="1" flipV="1">
            <a:off x="6516061" y="4541264"/>
            <a:ext cx="205869" cy="223215"/>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DA87EAE-C203-4FD4-81FB-9A464F818806}"/>
              </a:ext>
            </a:extLst>
          </p:cNvPr>
          <p:cNvPicPr>
            <a:picLocks noChangeAspect="1"/>
          </p:cNvPicPr>
          <p:nvPr/>
        </p:nvPicPr>
        <p:blipFill rotWithShape="1">
          <a:blip r:embed="rId4"/>
          <a:srcRect l="8902" r="24909"/>
          <a:stretch/>
        </p:blipFill>
        <p:spPr>
          <a:xfrm>
            <a:off x="71392" y="3662781"/>
            <a:ext cx="2691414" cy="2599447"/>
          </a:xfrm>
          <a:prstGeom prst="rect">
            <a:avLst/>
          </a:prstGeom>
          <a:ln>
            <a:solidFill>
              <a:schemeClr val="tx1"/>
            </a:solidFill>
          </a:ln>
        </p:spPr>
      </p:pic>
      <p:pic>
        <p:nvPicPr>
          <p:cNvPr id="9" name="Picture 8">
            <a:extLst>
              <a:ext uri="{FF2B5EF4-FFF2-40B4-BE49-F238E27FC236}">
                <a16:creationId xmlns:a16="http://schemas.microsoft.com/office/drawing/2014/main" id="{782C9711-DFE1-4580-821A-4C1FC15D708F}"/>
              </a:ext>
            </a:extLst>
          </p:cNvPr>
          <p:cNvPicPr>
            <a:picLocks noChangeAspect="1"/>
          </p:cNvPicPr>
          <p:nvPr/>
        </p:nvPicPr>
        <p:blipFill rotWithShape="1">
          <a:blip r:embed="rId5"/>
          <a:srcRect l="8066" r="24909" b="6015"/>
          <a:stretch/>
        </p:blipFill>
        <p:spPr>
          <a:xfrm>
            <a:off x="263194" y="625208"/>
            <a:ext cx="2691414" cy="2428410"/>
          </a:xfrm>
          <a:prstGeom prst="rect">
            <a:avLst/>
          </a:prstGeom>
          <a:ln>
            <a:solidFill>
              <a:schemeClr val="tx1"/>
            </a:solidFill>
          </a:ln>
        </p:spPr>
      </p:pic>
      <p:pic>
        <p:nvPicPr>
          <p:cNvPr id="16" name="Picture 15">
            <a:extLst>
              <a:ext uri="{FF2B5EF4-FFF2-40B4-BE49-F238E27FC236}">
                <a16:creationId xmlns:a16="http://schemas.microsoft.com/office/drawing/2014/main" id="{2E5B53E5-A408-6C66-DF52-41E484F6F489}"/>
              </a:ext>
            </a:extLst>
          </p:cNvPr>
          <p:cNvPicPr>
            <a:picLocks noChangeAspect="1"/>
          </p:cNvPicPr>
          <p:nvPr/>
        </p:nvPicPr>
        <p:blipFill rotWithShape="1">
          <a:blip r:embed="rId6"/>
          <a:srcRect l="17222" r="22116"/>
          <a:stretch/>
        </p:blipFill>
        <p:spPr>
          <a:xfrm>
            <a:off x="6780917" y="4514301"/>
            <a:ext cx="2325724" cy="2304428"/>
          </a:xfrm>
          <a:prstGeom prst="rect">
            <a:avLst/>
          </a:prstGeom>
          <a:ln>
            <a:solidFill>
              <a:schemeClr val="tx1"/>
            </a:solidFill>
          </a:ln>
        </p:spPr>
      </p:pic>
      <p:sp>
        <p:nvSpPr>
          <p:cNvPr id="22" name="TextBox 21">
            <a:extLst>
              <a:ext uri="{FF2B5EF4-FFF2-40B4-BE49-F238E27FC236}">
                <a16:creationId xmlns:a16="http://schemas.microsoft.com/office/drawing/2014/main" id="{5975853A-763F-95C4-2AC0-55FCD3C496BD}"/>
              </a:ext>
            </a:extLst>
          </p:cNvPr>
          <p:cNvSpPr txBox="1"/>
          <p:nvPr/>
        </p:nvSpPr>
        <p:spPr>
          <a:xfrm>
            <a:off x="1447628" y="538290"/>
            <a:ext cx="1810432" cy="584775"/>
          </a:xfrm>
          <a:prstGeom prst="rect">
            <a:avLst/>
          </a:prstGeom>
          <a:solidFill>
            <a:schemeClr val="bg1"/>
          </a:solidFill>
          <a:ln>
            <a:solidFill>
              <a:schemeClr val="tx1"/>
            </a:solidFill>
          </a:ln>
        </p:spPr>
        <p:txBody>
          <a:bodyPr wrap="none" rtlCol="0">
            <a:spAutoFit/>
          </a:bodyPr>
          <a:lstStyle/>
          <a:p>
            <a:r>
              <a:rPr lang="en-US" sz="1600" b="1" dirty="0">
                <a:solidFill>
                  <a:srgbClr val="FF0000"/>
                </a:solidFill>
              </a:rPr>
              <a:t>Total PFAS: 49 </a:t>
            </a:r>
            <a:r>
              <a:rPr lang="en-US" sz="1600" b="1" dirty="0">
                <a:solidFill>
                  <a:srgbClr val="FF0000"/>
                </a:solidFill>
                <a:latin typeface="Calibri" panose="020F0502020204030204" pitchFamily="34" charset="0"/>
                <a:cs typeface="Calibri" panose="020F0502020204030204" pitchFamily="34" charset="0"/>
              </a:rPr>
              <a:t>µg/L</a:t>
            </a:r>
            <a:endParaRPr lang="en-US" sz="1600" b="1" dirty="0">
              <a:solidFill>
                <a:srgbClr val="FF0000"/>
              </a:solidFill>
            </a:endParaRPr>
          </a:p>
          <a:p>
            <a:r>
              <a:rPr lang="en-US" sz="1600" b="1" dirty="0">
                <a:solidFill>
                  <a:srgbClr val="FF0000"/>
                </a:solidFill>
              </a:rPr>
              <a:t>AOF:  190 </a:t>
            </a:r>
            <a:r>
              <a:rPr lang="en-US" sz="1600" b="1" dirty="0">
                <a:solidFill>
                  <a:srgbClr val="FF0000"/>
                </a:solidFill>
                <a:latin typeface="Calibri" panose="020F0502020204030204" pitchFamily="34" charset="0"/>
                <a:cs typeface="Calibri" panose="020F0502020204030204" pitchFamily="34" charset="0"/>
              </a:rPr>
              <a:t>µg/L</a:t>
            </a:r>
            <a:endParaRPr lang="en-US" sz="1600" b="1" dirty="0">
              <a:solidFill>
                <a:srgbClr val="FF0000"/>
              </a:solidFill>
            </a:endParaRPr>
          </a:p>
        </p:txBody>
      </p:sp>
      <p:sp>
        <p:nvSpPr>
          <p:cNvPr id="23" name="TextBox 22">
            <a:extLst>
              <a:ext uri="{FF2B5EF4-FFF2-40B4-BE49-F238E27FC236}">
                <a16:creationId xmlns:a16="http://schemas.microsoft.com/office/drawing/2014/main" id="{3318B394-4834-89D2-958D-C3D9173420DF}"/>
              </a:ext>
            </a:extLst>
          </p:cNvPr>
          <p:cNvSpPr txBox="1"/>
          <p:nvPr/>
        </p:nvSpPr>
        <p:spPr>
          <a:xfrm>
            <a:off x="631625" y="3601874"/>
            <a:ext cx="2071721" cy="584775"/>
          </a:xfrm>
          <a:prstGeom prst="rect">
            <a:avLst/>
          </a:prstGeom>
          <a:solidFill>
            <a:schemeClr val="bg1"/>
          </a:solidFill>
          <a:ln>
            <a:solidFill>
              <a:schemeClr val="tx1"/>
            </a:solidFill>
          </a:ln>
        </p:spPr>
        <p:txBody>
          <a:bodyPr wrap="none" rtlCol="0">
            <a:spAutoFit/>
          </a:bodyPr>
          <a:lstStyle/>
          <a:p>
            <a:r>
              <a:rPr lang="en-US" sz="1600" b="1" dirty="0">
                <a:solidFill>
                  <a:srgbClr val="FF0000"/>
                </a:solidFill>
              </a:rPr>
              <a:t>Total PFAS: 1,200 </a:t>
            </a:r>
            <a:r>
              <a:rPr lang="en-US" sz="1600" b="1" dirty="0">
                <a:solidFill>
                  <a:srgbClr val="FF0000"/>
                </a:solidFill>
                <a:latin typeface="Calibri" panose="020F0502020204030204" pitchFamily="34" charset="0"/>
                <a:cs typeface="Calibri" panose="020F0502020204030204" pitchFamily="34" charset="0"/>
              </a:rPr>
              <a:t>µg/L</a:t>
            </a:r>
            <a:endParaRPr lang="en-US" sz="1600" b="1" dirty="0">
              <a:solidFill>
                <a:srgbClr val="FF0000"/>
              </a:solidFill>
            </a:endParaRPr>
          </a:p>
          <a:p>
            <a:r>
              <a:rPr lang="en-US" sz="1600" b="1" dirty="0">
                <a:solidFill>
                  <a:srgbClr val="FF0000"/>
                </a:solidFill>
              </a:rPr>
              <a:t>AOF:  2,400 </a:t>
            </a:r>
            <a:r>
              <a:rPr lang="en-US" sz="1600" b="1" dirty="0">
                <a:solidFill>
                  <a:srgbClr val="FF0000"/>
                </a:solidFill>
                <a:latin typeface="Calibri" panose="020F0502020204030204" pitchFamily="34" charset="0"/>
                <a:cs typeface="Calibri" panose="020F0502020204030204" pitchFamily="34" charset="0"/>
              </a:rPr>
              <a:t>µg/L</a:t>
            </a:r>
            <a:endParaRPr lang="en-US" sz="1600" b="1" dirty="0">
              <a:solidFill>
                <a:srgbClr val="FF0000"/>
              </a:solidFill>
            </a:endParaRPr>
          </a:p>
        </p:txBody>
      </p:sp>
      <p:sp>
        <p:nvSpPr>
          <p:cNvPr id="33" name="TextBox 32">
            <a:extLst>
              <a:ext uri="{FF2B5EF4-FFF2-40B4-BE49-F238E27FC236}">
                <a16:creationId xmlns:a16="http://schemas.microsoft.com/office/drawing/2014/main" id="{4BE9CFFE-F6FA-FBAB-1F2F-84AB3C437E53}"/>
              </a:ext>
            </a:extLst>
          </p:cNvPr>
          <p:cNvSpPr txBox="1"/>
          <p:nvPr/>
        </p:nvSpPr>
        <p:spPr>
          <a:xfrm>
            <a:off x="7338696" y="4377730"/>
            <a:ext cx="1507849" cy="584775"/>
          </a:xfrm>
          <a:prstGeom prst="rect">
            <a:avLst/>
          </a:prstGeom>
          <a:solidFill>
            <a:schemeClr val="bg1"/>
          </a:solidFill>
          <a:ln>
            <a:solidFill>
              <a:schemeClr val="tx1"/>
            </a:solidFill>
          </a:ln>
        </p:spPr>
        <p:txBody>
          <a:bodyPr wrap="none" rtlCol="0">
            <a:spAutoFit/>
          </a:bodyPr>
          <a:lstStyle/>
          <a:p>
            <a:r>
              <a:rPr lang="en-US" sz="1600" b="1" dirty="0">
                <a:solidFill>
                  <a:srgbClr val="FF0000"/>
                </a:solidFill>
              </a:rPr>
              <a:t>Total: 0.16 </a:t>
            </a:r>
            <a:r>
              <a:rPr lang="en-US" sz="1600" b="1" dirty="0">
                <a:solidFill>
                  <a:srgbClr val="FF0000"/>
                </a:solidFill>
                <a:latin typeface="Calibri" panose="020F0502020204030204" pitchFamily="34" charset="0"/>
                <a:cs typeface="Calibri" panose="020F0502020204030204" pitchFamily="34" charset="0"/>
              </a:rPr>
              <a:t>µg/L</a:t>
            </a:r>
            <a:endParaRPr lang="en-US" sz="1600" b="1" dirty="0">
              <a:solidFill>
                <a:srgbClr val="FF0000"/>
              </a:solidFill>
            </a:endParaRPr>
          </a:p>
          <a:p>
            <a:r>
              <a:rPr lang="en-US" sz="1600" b="1" dirty="0">
                <a:solidFill>
                  <a:srgbClr val="FF0000"/>
                </a:solidFill>
              </a:rPr>
              <a:t>AOF:  &lt;2.0 </a:t>
            </a:r>
            <a:r>
              <a:rPr lang="en-US" sz="1600" b="1" dirty="0">
                <a:solidFill>
                  <a:srgbClr val="FF0000"/>
                </a:solidFill>
                <a:latin typeface="Calibri" panose="020F0502020204030204" pitchFamily="34" charset="0"/>
                <a:cs typeface="Calibri" panose="020F0502020204030204" pitchFamily="34" charset="0"/>
              </a:rPr>
              <a:t>µg/L</a:t>
            </a:r>
            <a:endParaRPr lang="en-US" sz="1600" b="1" dirty="0">
              <a:solidFill>
                <a:srgbClr val="FF0000"/>
              </a:solidFill>
            </a:endParaRPr>
          </a:p>
        </p:txBody>
      </p:sp>
      <p:grpSp>
        <p:nvGrpSpPr>
          <p:cNvPr id="3" name="Group 2">
            <a:extLst>
              <a:ext uri="{FF2B5EF4-FFF2-40B4-BE49-F238E27FC236}">
                <a16:creationId xmlns:a16="http://schemas.microsoft.com/office/drawing/2014/main" id="{44C375B5-CE10-829C-99CA-9B47D3CEF216}"/>
              </a:ext>
            </a:extLst>
          </p:cNvPr>
          <p:cNvGrpSpPr/>
          <p:nvPr/>
        </p:nvGrpSpPr>
        <p:grpSpPr>
          <a:xfrm>
            <a:off x="6287205" y="998050"/>
            <a:ext cx="2840865" cy="2430950"/>
            <a:chOff x="6287205" y="998050"/>
            <a:chExt cx="2840865" cy="2430950"/>
          </a:xfrm>
        </p:grpSpPr>
        <p:pic>
          <p:nvPicPr>
            <p:cNvPr id="13" name="Picture 12">
              <a:extLst>
                <a:ext uri="{FF2B5EF4-FFF2-40B4-BE49-F238E27FC236}">
                  <a16:creationId xmlns:a16="http://schemas.microsoft.com/office/drawing/2014/main" id="{F82390DD-9C2E-4BA4-BC36-041BA95C7475}"/>
                </a:ext>
              </a:extLst>
            </p:cNvPr>
            <p:cNvPicPr>
              <a:picLocks noChangeAspect="1"/>
            </p:cNvPicPr>
            <p:nvPr/>
          </p:nvPicPr>
          <p:blipFill rotWithShape="1">
            <a:blip r:embed="rId7"/>
            <a:srcRect l="9673" r="24540" b="5737"/>
            <a:stretch/>
          </p:blipFill>
          <p:spPr>
            <a:xfrm>
              <a:off x="6287205" y="1066800"/>
              <a:ext cx="2547045" cy="2362200"/>
            </a:xfrm>
            <a:prstGeom prst="rect">
              <a:avLst/>
            </a:prstGeom>
            <a:ln>
              <a:solidFill>
                <a:schemeClr val="tx1"/>
              </a:solidFill>
            </a:ln>
          </p:spPr>
        </p:pic>
        <p:sp>
          <p:nvSpPr>
            <p:cNvPr id="32" name="TextBox 31">
              <a:extLst>
                <a:ext uri="{FF2B5EF4-FFF2-40B4-BE49-F238E27FC236}">
                  <a16:creationId xmlns:a16="http://schemas.microsoft.com/office/drawing/2014/main" id="{E7AA271F-99E4-6EC7-E794-C246066F7F71}"/>
                </a:ext>
              </a:extLst>
            </p:cNvPr>
            <p:cNvSpPr txBox="1"/>
            <p:nvPr/>
          </p:nvSpPr>
          <p:spPr>
            <a:xfrm>
              <a:off x="7263136" y="998050"/>
              <a:ext cx="1864934" cy="584775"/>
            </a:xfrm>
            <a:prstGeom prst="rect">
              <a:avLst/>
            </a:prstGeom>
            <a:solidFill>
              <a:schemeClr val="bg1"/>
            </a:solidFill>
            <a:ln>
              <a:solidFill>
                <a:schemeClr val="tx1"/>
              </a:solidFill>
            </a:ln>
          </p:spPr>
          <p:txBody>
            <a:bodyPr wrap="none" rtlCol="0">
              <a:spAutoFit/>
            </a:bodyPr>
            <a:lstStyle/>
            <a:p>
              <a:r>
                <a:rPr lang="en-US" sz="1600" b="1" dirty="0">
                  <a:solidFill>
                    <a:srgbClr val="FF0000"/>
                  </a:solidFill>
                </a:rPr>
                <a:t>Total PFAS: 8.0 </a:t>
              </a:r>
              <a:r>
                <a:rPr lang="en-US" sz="1600" b="1" dirty="0">
                  <a:solidFill>
                    <a:srgbClr val="FF0000"/>
                  </a:solidFill>
                  <a:latin typeface="Calibri" panose="020F0502020204030204" pitchFamily="34" charset="0"/>
                  <a:cs typeface="Calibri" panose="020F0502020204030204" pitchFamily="34" charset="0"/>
                </a:rPr>
                <a:t>µg/L</a:t>
              </a:r>
              <a:endParaRPr lang="en-US" sz="1600" b="1" dirty="0">
                <a:solidFill>
                  <a:srgbClr val="FF0000"/>
                </a:solidFill>
              </a:endParaRPr>
            </a:p>
            <a:p>
              <a:r>
                <a:rPr lang="en-US" sz="1600" b="1" dirty="0">
                  <a:solidFill>
                    <a:srgbClr val="FF0000"/>
                  </a:solidFill>
                </a:rPr>
                <a:t>AOF:  18 </a:t>
              </a:r>
              <a:r>
                <a:rPr lang="en-US" sz="1600" b="1" dirty="0">
                  <a:solidFill>
                    <a:srgbClr val="FF0000"/>
                  </a:solidFill>
                  <a:latin typeface="Calibri" panose="020F0502020204030204" pitchFamily="34" charset="0"/>
                  <a:cs typeface="Calibri" panose="020F0502020204030204" pitchFamily="34" charset="0"/>
                </a:rPr>
                <a:t>µg/L</a:t>
              </a:r>
              <a:endParaRPr lang="en-US" sz="1600" b="1" dirty="0">
                <a:solidFill>
                  <a:srgbClr val="FF0000"/>
                </a:solidFill>
              </a:endParaRPr>
            </a:p>
          </p:txBody>
        </p:sp>
        <p:sp>
          <p:nvSpPr>
            <p:cNvPr id="10" name="TextBox 9">
              <a:extLst>
                <a:ext uri="{FF2B5EF4-FFF2-40B4-BE49-F238E27FC236}">
                  <a16:creationId xmlns:a16="http://schemas.microsoft.com/office/drawing/2014/main" id="{BA37253B-394B-7045-3587-9125E54D689C}"/>
                </a:ext>
              </a:extLst>
            </p:cNvPr>
            <p:cNvSpPr txBox="1"/>
            <p:nvPr/>
          </p:nvSpPr>
          <p:spPr>
            <a:xfrm>
              <a:off x="6302386" y="1525226"/>
              <a:ext cx="922330" cy="307777"/>
            </a:xfrm>
            <a:prstGeom prst="rect">
              <a:avLst/>
            </a:prstGeom>
            <a:solidFill>
              <a:srgbClr val="FFFFCC"/>
            </a:solidFill>
            <a:ln>
              <a:solidFill>
                <a:schemeClr val="tx1"/>
              </a:solidFill>
            </a:ln>
          </p:spPr>
          <p:txBody>
            <a:bodyPr wrap="square" rtlCol="0">
              <a:spAutoFit/>
            </a:bodyPr>
            <a:lstStyle/>
            <a:p>
              <a:r>
                <a:rPr lang="en-US" sz="1400" b="1" dirty="0"/>
                <a:t>5% PFOS</a:t>
              </a:r>
              <a:r>
                <a:rPr lang="en-US" sz="1400" b="1" baseline="30000" dirty="0"/>
                <a:t>-</a:t>
              </a:r>
            </a:p>
          </p:txBody>
        </p:sp>
      </p:grpSp>
      <p:sp>
        <p:nvSpPr>
          <p:cNvPr id="7" name="TextBox 6">
            <a:extLst>
              <a:ext uri="{FF2B5EF4-FFF2-40B4-BE49-F238E27FC236}">
                <a16:creationId xmlns:a16="http://schemas.microsoft.com/office/drawing/2014/main" id="{EFBDBE96-636F-C742-C8ED-481C9355067F}"/>
              </a:ext>
            </a:extLst>
          </p:cNvPr>
          <p:cNvSpPr txBox="1"/>
          <p:nvPr/>
        </p:nvSpPr>
        <p:spPr>
          <a:xfrm>
            <a:off x="2861453" y="5000519"/>
            <a:ext cx="3816870" cy="1815882"/>
          </a:xfrm>
          <a:prstGeom prst="rect">
            <a:avLst/>
          </a:prstGeom>
          <a:solidFill>
            <a:schemeClr val="bg1"/>
          </a:solidFill>
          <a:ln>
            <a:solidFill>
              <a:schemeClr val="tx1"/>
            </a:solidFill>
          </a:ln>
        </p:spPr>
        <p:txBody>
          <a:bodyPr wrap="square" rtlCol="0">
            <a:spAutoFit/>
          </a:bodyPr>
          <a:lstStyle/>
          <a:p>
            <a:pPr marL="168275" indent="-168275">
              <a:buFont typeface="Arial" panose="020B0604020202020204" pitchFamily="34" charset="0"/>
              <a:buChar char="•"/>
            </a:pPr>
            <a:r>
              <a:rPr lang="en-US" sz="1600" b="1" dirty="0"/>
              <a:t>Very high concentration of Total PFASs;</a:t>
            </a:r>
          </a:p>
          <a:p>
            <a:pPr marL="168275" indent="-168275">
              <a:buFont typeface="Arial" panose="020B0604020202020204" pitchFamily="34" charset="0"/>
              <a:buChar char="•"/>
            </a:pPr>
            <a:r>
              <a:rPr lang="en-US" sz="1600" b="1" dirty="0"/>
              <a:t>Total Post-TOPs PFASs similar to Total Pre-TOPs PFASs (minimal additional precursors);</a:t>
            </a:r>
          </a:p>
          <a:p>
            <a:pPr marL="168275" indent="-168275">
              <a:buFont typeface="Arial" panose="020B0604020202020204" pitchFamily="34" charset="0"/>
              <a:buChar char="•"/>
            </a:pPr>
            <a:r>
              <a:rPr lang="en-US" sz="1600" b="1" dirty="0"/>
              <a:t>AOF 3-6X higher than predicted based on identified PFASs (Excess Fluorine PFASs);</a:t>
            </a:r>
          </a:p>
          <a:p>
            <a:pPr marL="168275" indent="-168275">
              <a:buFont typeface="Arial" panose="020B0604020202020204" pitchFamily="34" charset="0"/>
              <a:buChar char="•"/>
            </a:pPr>
            <a:r>
              <a:rPr lang="en-US" sz="1600" b="1" dirty="0"/>
              <a:t>No NTA data (ultrashorts?).</a:t>
            </a:r>
          </a:p>
        </p:txBody>
      </p:sp>
      <p:sp>
        <p:nvSpPr>
          <p:cNvPr id="34" name="TextBox 33">
            <a:extLst>
              <a:ext uri="{FF2B5EF4-FFF2-40B4-BE49-F238E27FC236}">
                <a16:creationId xmlns:a16="http://schemas.microsoft.com/office/drawing/2014/main" id="{80E914FE-4CE2-6377-6BA7-A044A533E10F}"/>
              </a:ext>
            </a:extLst>
          </p:cNvPr>
          <p:cNvSpPr txBox="1"/>
          <p:nvPr/>
        </p:nvSpPr>
        <p:spPr>
          <a:xfrm>
            <a:off x="38420" y="92106"/>
            <a:ext cx="9105580" cy="461665"/>
          </a:xfrm>
          <a:prstGeom prst="rect">
            <a:avLst/>
          </a:prstGeom>
          <a:noFill/>
        </p:spPr>
        <p:txBody>
          <a:bodyPr wrap="square" rtlCol="0">
            <a:spAutoFit/>
          </a:bodyPr>
          <a:lstStyle/>
          <a:p>
            <a:pPr algn="ctr"/>
            <a:r>
              <a:rPr lang="en-US" sz="2400" b="1" dirty="0">
                <a:cs typeface="Times New Roman" panose="02020603050405020304" pitchFamily="18" charset="0"/>
              </a:rPr>
              <a:t>AFFF Release Site #2 (Fire Training Area): Impacted Groundwater </a:t>
            </a:r>
            <a:r>
              <a:rPr lang="en-US" sz="2000" b="1" dirty="0">
                <a:solidFill>
                  <a:srgbClr val="FF0000"/>
                </a:solidFill>
                <a:cs typeface="Times New Roman" panose="02020603050405020304" pitchFamily="18" charset="0"/>
              </a:rPr>
              <a:t>(</a:t>
            </a:r>
            <a:r>
              <a:rPr lang="en-US" sz="2000" b="1" dirty="0">
                <a:solidFill>
                  <a:srgbClr val="FF0000"/>
                </a:solidFill>
                <a:latin typeface="Calibri" panose="020F0502020204030204" pitchFamily="34" charset="0"/>
                <a:cs typeface="Calibri" panose="020F0502020204030204" pitchFamily="34" charset="0"/>
              </a:rPr>
              <a:t>µg/L)</a:t>
            </a:r>
            <a:endParaRPr lang="en-US" sz="20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34903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E8EAE-721D-F647-F29D-106333077C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47E1BB-68D4-8CC8-D490-565E7F107970}"/>
              </a:ext>
            </a:extLst>
          </p:cNvPr>
          <p:cNvSpPr>
            <a:spLocks noGrp="1"/>
          </p:cNvSpPr>
          <p:nvPr>
            <p:ph type="sldNum" sz="quarter" idx="12"/>
          </p:nvPr>
        </p:nvSpPr>
        <p:spPr/>
        <p:txBody>
          <a:bodyPr/>
          <a:lstStyle/>
          <a:p>
            <a:fld id="{0966C622-0A8C-4F86-9457-BBDB38D3C123}" type="slidenum">
              <a:rPr lang="en-US" smtClean="0"/>
              <a:t>31</a:t>
            </a:fld>
            <a:endParaRPr lang="en-US"/>
          </a:p>
        </p:txBody>
      </p:sp>
      <p:sp>
        <p:nvSpPr>
          <p:cNvPr id="74" name="Rectangle 2">
            <a:extLst>
              <a:ext uri="{FF2B5EF4-FFF2-40B4-BE49-F238E27FC236}">
                <a16:creationId xmlns:a16="http://schemas.microsoft.com/office/drawing/2014/main" id="{DFB8ECBA-9FDF-25D4-87FF-CDB823A973DA}"/>
              </a:ext>
            </a:extLst>
          </p:cNvPr>
          <p:cNvSpPr txBox="1">
            <a:spLocks noChangeArrowheads="1"/>
          </p:cNvSpPr>
          <p:nvPr/>
        </p:nvSpPr>
        <p:spPr>
          <a:xfrm>
            <a:off x="43564" y="55354"/>
            <a:ext cx="9079654" cy="845842"/>
          </a:xfrm>
          <a:prstGeom prst="rect">
            <a:avLst/>
          </a:prstGeom>
          <a:ln/>
        </p:spPr>
        <p:txBody>
          <a:bodyPr vert="horz" lIns="91440" tIns="45720" rIns="91440" bIns="45720" rtlCol="0" anchor="ctr">
            <a:noAutofit/>
          </a:bodyPr>
          <a:lstStyle/>
          <a:p>
            <a:pPr algn="ctr"/>
            <a:r>
              <a:rPr lang="en-US" sz="2800" b="1" dirty="0"/>
              <a:t>Relative PFAS Makeup and Hypothetical Risk</a:t>
            </a:r>
          </a:p>
        </p:txBody>
      </p:sp>
      <p:grpSp>
        <p:nvGrpSpPr>
          <p:cNvPr id="12" name="Group 11">
            <a:extLst>
              <a:ext uri="{FF2B5EF4-FFF2-40B4-BE49-F238E27FC236}">
                <a16:creationId xmlns:a16="http://schemas.microsoft.com/office/drawing/2014/main" id="{8D3974B7-DD6E-00E5-132E-9E809478EA1B}"/>
              </a:ext>
            </a:extLst>
          </p:cNvPr>
          <p:cNvGrpSpPr/>
          <p:nvPr/>
        </p:nvGrpSpPr>
        <p:grpSpPr>
          <a:xfrm>
            <a:off x="1312977" y="1364711"/>
            <a:ext cx="6412177" cy="4817411"/>
            <a:chOff x="1312977" y="1364711"/>
            <a:chExt cx="6412177" cy="4817411"/>
          </a:xfrm>
        </p:grpSpPr>
        <p:grpSp>
          <p:nvGrpSpPr>
            <p:cNvPr id="83" name="Group 82">
              <a:extLst>
                <a:ext uri="{FF2B5EF4-FFF2-40B4-BE49-F238E27FC236}">
                  <a16:creationId xmlns:a16="http://schemas.microsoft.com/office/drawing/2014/main" id="{741049D6-FACB-3A0D-FBD4-8301B3264EBC}"/>
                </a:ext>
              </a:extLst>
            </p:cNvPr>
            <p:cNvGrpSpPr/>
            <p:nvPr/>
          </p:nvGrpSpPr>
          <p:grpSpPr>
            <a:xfrm>
              <a:off x="1312977" y="1364711"/>
              <a:ext cx="6412177" cy="2499087"/>
              <a:chOff x="600897" y="2014000"/>
              <a:chExt cx="6412177" cy="2499087"/>
            </a:xfrm>
          </p:grpSpPr>
          <p:grpSp>
            <p:nvGrpSpPr>
              <p:cNvPr id="48" name="Group 47">
                <a:extLst>
                  <a:ext uri="{FF2B5EF4-FFF2-40B4-BE49-F238E27FC236}">
                    <a16:creationId xmlns:a16="http://schemas.microsoft.com/office/drawing/2014/main" id="{901BC397-B4C8-3504-C9FD-7A4C44655261}"/>
                  </a:ext>
                </a:extLst>
              </p:cNvPr>
              <p:cNvGrpSpPr/>
              <p:nvPr/>
            </p:nvGrpSpPr>
            <p:grpSpPr>
              <a:xfrm>
                <a:off x="600897" y="2014000"/>
                <a:ext cx="6412177" cy="1843636"/>
                <a:chOff x="350811" y="1571576"/>
                <a:chExt cx="6412177" cy="1843636"/>
              </a:xfrm>
            </p:grpSpPr>
            <p:grpSp>
              <p:nvGrpSpPr>
                <p:cNvPr id="46" name="Group 45">
                  <a:extLst>
                    <a:ext uri="{FF2B5EF4-FFF2-40B4-BE49-F238E27FC236}">
                      <a16:creationId xmlns:a16="http://schemas.microsoft.com/office/drawing/2014/main" id="{66038BA2-B1D5-0CB5-9C5B-9DF0D9055F7B}"/>
                    </a:ext>
                  </a:extLst>
                </p:cNvPr>
                <p:cNvGrpSpPr/>
                <p:nvPr/>
              </p:nvGrpSpPr>
              <p:grpSpPr>
                <a:xfrm>
                  <a:off x="350811" y="1577012"/>
                  <a:ext cx="1515128" cy="1828959"/>
                  <a:chOff x="350811" y="1577012"/>
                  <a:chExt cx="1515128" cy="1828959"/>
                </a:xfrm>
              </p:grpSpPr>
              <p:pic>
                <p:nvPicPr>
                  <p:cNvPr id="41" name="Picture 40">
                    <a:extLst>
                      <a:ext uri="{FF2B5EF4-FFF2-40B4-BE49-F238E27FC236}">
                        <a16:creationId xmlns:a16="http://schemas.microsoft.com/office/drawing/2014/main" id="{35299478-0A09-424E-799E-97EA4A7C0C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811" y="2280964"/>
                    <a:ext cx="1515128" cy="1125007"/>
                  </a:xfrm>
                  <a:prstGeom prst="rect">
                    <a:avLst/>
                  </a:prstGeom>
                  <a:ln>
                    <a:solidFill>
                      <a:schemeClr val="tx1"/>
                    </a:solidFill>
                  </a:ln>
                </p:spPr>
              </p:pic>
              <p:sp>
                <p:nvSpPr>
                  <p:cNvPr id="25" name="TextBox 24">
                    <a:extLst>
                      <a:ext uri="{FF2B5EF4-FFF2-40B4-BE49-F238E27FC236}">
                        <a16:creationId xmlns:a16="http://schemas.microsoft.com/office/drawing/2014/main" id="{FBB56B4F-87B3-70D3-419B-6EF61E7252AD}"/>
                      </a:ext>
                    </a:extLst>
                  </p:cNvPr>
                  <p:cNvSpPr txBox="1"/>
                  <p:nvPr/>
                </p:nvSpPr>
                <p:spPr>
                  <a:xfrm>
                    <a:off x="579935" y="1577012"/>
                    <a:ext cx="1138838" cy="707886"/>
                  </a:xfrm>
                  <a:prstGeom prst="rect">
                    <a:avLst/>
                  </a:prstGeom>
                  <a:noFill/>
                </p:spPr>
                <p:txBody>
                  <a:bodyPr wrap="none" rtlCol="0">
                    <a:spAutoFit/>
                  </a:bodyPr>
                  <a:lstStyle/>
                  <a:p>
                    <a:pPr algn="ctr"/>
                    <a:r>
                      <a:rPr lang="en-US" sz="2000" b="1" dirty="0"/>
                      <a:t>WWTP</a:t>
                    </a:r>
                  </a:p>
                  <a:p>
                    <a:pPr algn="ctr"/>
                    <a:r>
                      <a:rPr lang="en-US" sz="2000" b="1" dirty="0"/>
                      <a:t>Effluent?</a:t>
                    </a:r>
                  </a:p>
                </p:txBody>
              </p:sp>
            </p:grpSp>
            <p:grpSp>
              <p:nvGrpSpPr>
                <p:cNvPr id="57" name="Group 56">
                  <a:extLst>
                    <a:ext uri="{FF2B5EF4-FFF2-40B4-BE49-F238E27FC236}">
                      <a16:creationId xmlns:a16="http://schemas.microsoft.com/office/drawing/2014/main" id="{A02082CF-F217-DCCC-BA88-98D36509A7F8}"/>
                    </a:ext>
                  </a:extLst>
                </p:cNvPr>
                <p:cNvGrpSpPr/>
                <p:nvPr/>
              </p:nvGrpSpPr>
              <p:grpSpPr>
                <a:xfrm>
                  <a:off x="3642022" y="1598391"/>
                  <a:ext cx="1486715" cy="1816821"/>
                  <a:chOff x="3599196" y="573674"/>
                  <a:chExt cx="1938014" cy="2186251"/>
                </a:xfrm>
              </p:grpSpPr>
              <p:pic>
                <p:nvPicPr>
                  <p:cNvPr id="24" name="Picture 23">
                    <a:extLst>
                      <a:ext uri="{FF2B5EF4-FFF2-40B4-BE49-F238E27FC236}">
                        <a16:creationId xmlns:a16="http://schemas.microsoft.com/office/drawing/2014/main" id="{1175668A-1EF0-D015-7863-9002F979BF71}"/>
                      </a:ext>
                    </a:extLst>
                  </p:cNvPr>
                  <p:cNvPicPr>
                    <a:picLocks noChangeAspect="1"/>
                  </p:cNvPicPr>
                  <p:nvPr/>
                </p:nvPicPr>
                <p:blipFill>
                  <a:blip r:embed="rId4"/>
                  <a:stretch>
                    <a:fillRect/>
                  </a:stretch>
                </p:blipFill>
                <p:spPr>
                  <a:xfrm>
                    <a:off x="3599196" y="1419825"/>
                    <a:ext cx="1938014" cy="1340100"/>
                  </a:xfrm>
                  <a:prstGeom prst="rect">
                    <a:avLst/>
                  </a:prstGeom>
                  <a:ln>
                    <a:solidFill>
                      <a:schemeClr val="tx1"/>
                    </a:solidFill>
                  </a:ln>
                </p:spPr>
              </p:pic>
              <p:sp>
                <p:nvSpPr>
                  <p:cNvPr id="26" name="TextBox 25">
                    <a:extLst>
                      <a:ext uri="{FF2B5EF4-FFF2-40B4-BE49-F238E27FC236}">
                        <a16:creationId xmlns:a16="http://schemas.microsoft.com/office/drawing/2014/main" id="{B03189E6-C349-46F5-42A4-9D138CD9976C}"/>
                      </a:ext>
                    </a:extLst>
                  </p:cNvPr>
                  <p:cNvSpPr txBox="1"/>
                  <p:nvPr/>
                </p:nvSpPr>
                <p:spPr>
                  <a:xfrm>
                    <a:off x="3751420" y="573674"/>
                    <a:ext cx="1633568" cy="851830"/>
                  </a:xfrm>
                  <a:prstGeom prst="rect">
                    <a:avLst/>
                  </a:prstGeom>
                  <a:noFill/>
                </p:spPr>
                <p:txBody>
                  <a:bodyPr wrap="none" rtlCol="0">
                    <a:spAutoFit/>
                  </a:bodyPr>
                  <a:lstStyle/>
                  <a:p>
                    <a:pPr algn="ctr"/>
                    <a:r>
                      <a:rPr lang="en-US" sz="2000" b="1" dirty="0"/>
                      <a:t>Landfill</a:t>
                    </a:r>
                  </a:p>
                  <a:p>
                    <a:pPr algn="ctr"/>
                    <a:r>
                      <a:rPr lang="en-US" sz="2000" b="1" dirty="0"/>
                      <a:t>Leachate?</a:t>
                    </a:r>
                  </a:p>
                </p:txBody>
              </p:sp>
            </p:grpSp>
            <p:grpSp>
              <p:nvGrpSpPr>
                <p:cNvPr id="58" name="Group 57">
                  <a:extLst>
                    <a:ext uri="{FF2B5EF4-FFF2-40B4-BE49-F238E27FC236}">
                      <a16:creationId xmlns:a16="http://schemas.microsoft.com/office/drawing/2014/main" id="{8521702F-2BB9-2D58-540F-CF150FA08899}"/>
                    </a:ext>
                  </a:extLst>
                </p:cNvPr>
                <p:cNvGrpSpPr/>
                <p:nvPr/>
              </p:nvGrpSpPr>
              <p:grpSpPr>
                <a:xfrm>
                  <a:off x="5258531" y="1571576"/>
                  <a:ext cx="1504457" cy="1843635"/>
                  <a:chOff x="5921556" y="541410"/>
                  <a:chExt cx="1961142" cy="2218516"/>
                </a:xfrm>
              </p:grpSpPr>
              <p:pic>
                <p:nvPicPr>
                  <p:cNvPr id="23" name="Picture 22">
                    <a:extLst>
                      <a:ext uri="{FF2B5EF4-FFF2-40B4-BE49-F238E27FC236}">
                        <a16:creationId xmlns:a16="http://schemas.microsoft.com/office/drawing/2014/main" id="{3B3E117D-AB5E-B6DE-9D30-6FFC83B94B48}"/>
                      </a:ext>
                    </a:extLst>
                  </p:cNvPr>
                  <p:cNvPicPr>
                    <a:picLocks noChangeAspect="1"/>
                  </p:cNvPicPr>
                  <p:nvPr/>
                </p:nvPicPr>
                <p:blipFill>
                  <a:blip r:embed="rId5"/>
                  <a:stretch>
                    <a:fillRect/>
                  </a:stretch>
                </p:blipFill>
                <p:spPr>
                  <a:xfrm>
                    <a:off x="5921556" y="1403060"/>
                    <a:ext cx="1938014" cy="1356866"/>
                  </a:xfrm>
                  <a:prstGeom prst="rect">
                    <a:avLst/>
                  </a:prstGeom>
                  <a:ln>
                    <a:solidFill>
                      <a:schemeClr val="tx1"/>
                    </a:solidFill>
                  </a:ln>
                </p:spPr>
              </p:pic>
              <p:sp>
                <p:nvSpPr>
                  <p:cNvPr id="27" name="TextBox 26">
                    <a:extLst>
                      <a:ext uri="{FF2B5EF4-FFF2-40B4-BE49-F238E27FC236}">
                        <a16:creationId xmlns:a16="http://schemas.microsoft.com/office/drawing/2014/main" id="{BBAAEE21-0672-1C25-3510-CB3155C7D545}"/>
                      </a:ext>
                    </a:extLst>
                  </p:cNvPr>
                  <p:cNvSpPr txBox="1"/>
                  <p:nvPr/>
                </p:nvSpPr>
                <p:spPr>
                  <a:xfrm>
                    <a:off x="5942126" y="541410"/>
                    <a:ext cx="1940572" cy="851830"/>
                  </a:xfrm>
                  <a:prstGeom prst="rect">
                    <a:avLst/>
                  </a:prstGeom>
                  <a:noFill/>
                </p:spPr>
                <p:txBody>
                  <a:bodyPr wrap="none" rtlCol="0">
                    <a:spAutoFit/>
                  </a:bodyPr>
                  <a:lstStyle/>
                  <a:p>
                    <a:pPr algn="ctr"/>
                    <a:r>
                      <a:rPr lang="en-US" sz="2000" b="1" dirty="0"/>
                      <a:t>Fire Training</a:t>
                    </a:r>
                  </a:p>
                  <a:p>
                    <a:pPr algn="ctr"/>
                    <a:r>
                      <a:rPr lang="en-US" sz="2000" b="1" dirty="0"/>
                      <a:t>Areas?</a:t>
                    </a:r>
                  </a:p>
                </p:txBody>
              </p:sp>
            </p:grpSp>
            <p:grpSp>
              <p:nvGrpSpPr>
                <p:cNvPr id="47" name="Group 46">
                  <a:extLst>
                    <a:ext uri="{FF2B5EF4-FFF2-40B4-BE49-F238E27FC236}">
                      <a16:creationId xmlns:a16="http://schemas.microsoft.com/office/drawing/2014/main" id="{4D1E10FA-1C0B-6B98-A469-43027873B7CB}"/>
                    </a:ext>
                  </a:extLst>
                </p:cNvPr>
                <p:cNvGrpSpPr/>
                <p:nvPr/>
              </p:nvGrpSpPr>
              <p:grpSpPr>
                <a:xfrm>
                  <a:off x="2028732" y="1575965"/>
                  <a:ext cx="1498760" cy="1839237"/>
                  <a:chOff x="2028732" y="1575965"/>
                  <a:chExt cx="1498760" cy="1839237"/>
                </a:xfrm>
              </p:grpSpPr>
              <p:pic>
                <p:nvPicPr>
                  <p:cNvPr id="43" name="Picture 42">
                    <a:extLst>
                      <a:ext uri="{FF2B5EF4-FFF2-40B4-BE49-F238E27FC236}">
                        <a16:creationId xmlns:a16="http://schemas.microsoft.com/office/drawing/2014/main" id="{F624FF0D-3D8F-D53D-446C-F2A6508050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8732" y="2291132"/>
                    <a:ext cx="1498760" cy="1124070"/>
                  </a:xfrm>
                  <a:prstGeom prst="rect">
                    <a:avLst/>
                  </a:prstGeom>
                  <a:ln>
                    <a:solidFill>
                      <a:schemeClr val="tx1"/>
                    </a:solidFill>
                  </a:ln>
                </p:spPr>
              </p:pic>
              <p:sp>
                <p:nvSpPr>
                  <p:cNvPr id="55" name="TextBox 54">
                    <a:extLst>
                      <a:ext uri="{FF2B5EF4-FFF2-40B4-BE49-F238E27FC236}">
                        <a16:creationId xmlns:a16="http://schemas.microsoft.com/office/drawing/2014/main" id="{D3835543-F727-BFED-28D0-DE31E6BF92AB}"/>
                      </a:ext>
                    </a:extLst>
                  </p:cNvPr>
                  <p:cNvSpPr txBox="1"/>
                  <p:nvPr/>
                </p:nvSpPr>
                <p:spPr>
                  <a:xfrm>
                    <a:off x="2170930" y="1575965"/>
                    <a:ext cx="1253869" cy="707886"/>
                  </a:xfrm>
                  <a:prstGeom prst="rect">
                    <a:avLst/>
                  </a:prstGeom>
                  <a:noFill/>
                </p:spPr>
                <p:txBody>
                  <a:bodyPr wrap="none" rtlCol="0">
                    <a:spAutoFit/>
                  </a:bodyPr>
                  <a:lstStyle/>
                  <a:p>
                    <a:pPr algn="ctr"/>
                    <a:r>
                      <a:rPr lang="en-US" sz="2000" b="1" dirty="0"/>
                      <a:t>WWTP</a:t>
                    </a:r>
                  </a:p>
                  <a:p>
                    <a:pPr algn="ctr"/>
                    <a:r>
                      <a:rPr lang="en-US" sz="2000" b="1" dirty="0"/>
                      <a:t>Biosolids?</a:t>
                    </a:r>
                  </a:p>
                </p:txBody>
              </p:sp>
            </p:grpSp>
          </p:grpSp>
          <p:cxnSp>
            <p:nvCxnSpPr>
              <p:cNvPr id="65" name="Straight Arrow Connector 64">
                <a:extLst>
                  <a:ext uri="{FF2B5EF4-FFF2-40B4-BE49-F238E27FC236}">
                    <a16:creationId xmlns:a16="http://schemas.microsoft.com/office/drawing/2014/main" id="{FFD33E82-B6A8-40A7-046B-AD92089198DD}"/>
                  </a:ext>
                </a:extLst>
              </p:cNvPr>
              <p:cNvCxnSpPr>
                <a:cxnSpLocks/>
                <a:stCxn id="24" idx="2"/>
              </p:cNvCxnSpPr>
              <p:nvPr/>
            </p:nvCxnSpPr>
            <p:spPr>
              <a:xfrm flipH="1">
                <a:off x="4230454" y="3857626"/>
                <a:ext cx="405012" cy="6371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2BBF75A-6C87-40B6-DDF0-1D499A6F16EC}"/>
                  </a:ext>
                </a:extLst>
              </p:cNvPr>
              <p:cNvCxnSpPr>
                <a:cxnSpLocks/>
                <a:stCxn id="23" idx="2"/>
              </p:cNvCxnSpPr>
              <p:nvPr/>
            </p:nvCxnSpPr>
            <p:spPr>
              <a:xfrm flipH="1">
                <a:off x="5087025" y="3857628"/>
                <a:ext cx="1164951" cy="65545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97D05A48-075B-C334-9914-60BEB641AEEF}"/>
                  </a:ext>
                </a:extLst>
              </p:cNvPr>
              <p:cNvCxnSpPr>
                <a:cxnSpLocks/>
                <a:stCxn id="41" idx="2"/>
              </p:cNvCxnSpPr>
              <p:nvPr/>
            </p:nvCxnSpPr>
            <p:spPr>
              <a:xfrm>
                <a:off x="1358461" y="3848395"/>
                <a:ext cx="1562546" cy="6478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FC76F34-D9A1-C74D-E9A1-5DC7D2E22237}"/>
                  </a:ext>
                </a:extLst>
              </p:cNvPr>
              <p:cNvCxnSpPr>
                <a:cxnSpLocks/>
                <a:stCxn id="43" idx="2"/>
              </p:cNvCxnSpPr>
              <p:nvPr/>
            </p:nvCxnSpPr>
            <p:spPr>
              <a:xfrm>
                <a:off x="3028198" y="3857626"/>
                <a:ext cx="609100" cy="62652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FA4262B6-A1AD-AF9E-1A16-CCB314A3A644}"/>
                </a:ext>
              </a:extLst>
            </p:cNvPr>
            <p:cNvGrpSpPr/>
            <p:nvPr/>
          </p:nvGrpSpPr>
          <p:grpSpPr>
            <a:xfrm>
              <a:off x="2352919" y="3979120"/>
              <a:ext cx="4428711" cy="2203002"/>
              <a:chOff x="182880" y="4502283"/>
              <a:chExt cx="4428711" cy="2203002"/>
            </a:xfrm>
          </p:grpSpPr>
          <p:sp>
            <p:nvSpPr>
              <p:cNvPr id="117" name="Freeform: Shape 116">
                <a:extLst>
                  <a:ext uri="{FF2B5EF4-FFF2-40B4-BE49-F238E27FC236}">
                    <a16:creationId xmlns:a16="http://schemas.microsoft.com/office/drawing/2014/main" id="{7C34B281-AEF0-F309-3CAD-66FB654B25B8}"/>
                  </a:ext>
                </a:extLst>
              </p:cNvPr>
              <p:cNvSpPr/>
              <p:nvPr/>
            </p:nvSpPr>
            <p:spPr>
              <a:xfrm>
                <a:off x="182880" y="5100320"/>
                <a:ext cx="1158240" cy="802640"/>
              </a:xfrm>
              <a:custGeom>
                <a:avLst/>
                <a:gdLst>
                  <a:gd name="connsiteX0" fmla="*/ 1158240 w 1158240"/>
                  <a:gd name="connsiteY0" fmla="*/ 0 h 802640"/>
                  <a:gd name="connsiteX1" fmla="*/ 1158240 w 1158240"/>
                  <a:gd name="connsiteY1" fmla="*/ 0 h 802640"/>
                  <a:gd name="connsiteX2" fmla="*/ 1107440 w 1158240"/>
                  <a:gd name="connsiteY2" fmla="*/ 81280 h 802640"/>
                  <a:gd name="connsiteX3" fmla="*/ 1066800 w 1158240"/>
                  <a:gd name="connsiteY3" fmla="*/ 142240 h 802640"/>
                  <a:gd name="connsiteX4" fmla="*/ 1036320 w 1158240"/>
                  <a:gd name="connsiteY4" fmla="*/ 233680 h 802640"/>
                  <a:gd name="connsiteX5" fmla="*/ 1026160 w 1158240"/>
                  <a:gd name="connsiteY5" fmla="*/ 264160 h 802640"/>
                  <a:gd name="connsiteX6" fmla="*/ 985520 w 1158240"/>
                  <a:gd name="connsiteY6" fmla="*/ 447040 h 802640"/>
                  <a:gd name="connsiteX7" fmla="*/ 944880 w 1158240"/>
                  <a:gd name="connsiteY7" fmla="*/ 508000 h 802640"/>
                  <a:gd name="connsiteX8" fmla="*/ 894080 w 1158240"/>
                  <a:gd name="connsiteY8" fmla="*/ 548640 h 802640"/>
                  <a:gd name="connsiteX9" fmla="*/ 873760 w 1158240"/>
                  <a:gd name="connsiteY9" fmla="*/ 579120 h 802640"/>
                  <a:gd name="connsiteX10" fmla="*/ 782320 w 1158240"/>
                  <a:gd name="connsiteY10" fmla="*/ 619760 h 802640"/>
                  <a:gd name="connsiteX11" fmla="*/ 751840 w 1158240"/>
                  <a:gd name="connsiteY11" fmla="*/ 629920 h 802640"/>
                  <a:gd name="connsiteX12" fmla="*/ 711200 w 1158240"/>
                  <a:gd name="connsiteY12" fmla="*/ 650240 h 802640"/>
                  <a:gd name="connsiteX13" fmla="*/ 680720 w 1158240"/>
                  <a:gd name="connsiteY13" fmla="*/ 660400 h 802640"/>
                  <a:gd name="connsiteX14" fmla="*/ 650240 w 1158240"/>
                  <a:gd name="connsiteY14" fmla="*/ 680720 h 802640"/>
                  <a:gd name="connsiteX15" fmla="*/ 518160 w 1158240"/>
                  <a:gd name="connsiteY15" fmla="*/ 701040 h 802640"/>
                  <a:gd name="connsiteX16" fmla="*/ 487680 w 1158240"/>
                  <a:gd name="connsiteY16" fmla="*/ 711200 h 802640"/>
                  <a:gd name="connsiteX17" fmla="*/ 386080 w 1158240"/>
                  <a:gd name="connsiteY17" fmla="*/ 731520 h 802640"/>
                  <a:gd name="connsiteX18" fmla="*/ 355600 w 1158240"/>
                  <a:gd name="connsiteY18" fmla="*/ 741680 h 802640"/>
                  <a:gd name="connsiteX19" fmla="*/ 254000 w 1158240"/>
                  <a:gd name="connsiteY19" fmla="*/ 751840 h 802640"/>
                  <a:gd name="connsiteX20" fmla="*/ 203200 w 1158240"/>
                  <a:gd name="connsiteY20" fmla="*/ 762000 h 802640"/>
                  <a:gd name="connsiteX21" fmla="*/ 142240 w 1158240"/>
                  <a:gd name="connsiteY21" fmla="*/ 782320 h 802640"/>
                  <a:gd name="connsiteX22" fmla="*/ 40640 w 1158240"/>
                  <a:gd name="connsiteY22" fmla="*/ 792480 h 802640"/>
                  <a:gd name="connsiteX23" fmla="*/ 10160 w 1158240"/>
                  <a:gd name="connsiteY23" fmla="*/ 802640 h 802640"/>
                  <a:gd name="connsiteX24" fmla="*/ 0 w 1158240"/>
                  <a:gd name="connsiteY24" fmla="*/ 0 h 802640"/>
                  <a:gd name="connsiteX25" fmla="*/ 1158240 w 1158240"/>
                  <a:gd name="connsiteY25" fmla="*/ 0 h 8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8240" h="802640">
                    <a:moveTo>
                      <a:pt x="1158240" y="0"/>
                    </a:moveTo>
                    <a:lnTo>
                      <a:pt x="1158240" y="0"/>
                    </a:lnTo>
                    <a:cubicBezTo>
                      <a:pt x="1141307" y="27093"/>
                      <a:pt x="1122739" y="53231"/>
                      <a:pt x="1107440" y="81280"/>
                    </a:cubicBezTo>
                    <a:cubicBezTo>
                      <a:pt x="1072151" y="145976"/>
                      <a:pt x="1132471" y="76569"/>
                      <a:pt x="1066800" y="142240"/>
                    </a:cubicBezTo>
                    <a:lnTo>
                      <a:pt x="1036320" y="233680"/>
                    </a:lnTo>
                    <a:cubicBezTo>
                      <a:pt x="1032933" y="243840"/>
                      <a:pt x="1027921" y="253596"/>
                      <a:pt x="1026160" y="264160"/>
                    </a:cubicBezTo>
                    <a:cubicBezTo>
                      <a:pt x="1023701" y="278912"/>
                      <a:pt x="1007753" y="413691"/>
                      <a:pt x="985520" y="447040"/>
                    </a:cubicBezTo>
                    <a:lnTo>
                      <a:pt x="944880" y="508000"/>
                    </a:lnTo>
                    <a:cubicBezTo>
                      <a:pt x="918619" y="547391"/>
                      <a:pt x="936144" y="534619"/>
                      <a:pt x="894080" y="548640"/>
                    </a:cubicBezTo>
                    <a:cubicBezTo>
                      <a:pt x="887307" y="558800"/>
                      <a:pt x="882394" y="570486"/>
                      <a:pt x="873760" y="579120"/>
                    </a:cubicBezTo>
                    <a:cubicBezTo>
                      <a:pt x="849609" y="603271"/>
                      <a:pt x="812501" y="609700"/>
                      <a:pt x="782320" y="619760"/>
                    </a:cubicBezTo>
                    <a:cubicBezTo>
                      <a:pt x="772160" y="623147"/>
                      <a:pt x="761419" y="625131"/>
                      <a:pt x="751840" y="629920"/>
                    </a:cubicBezTo>
                    <a:cubicBezTo>
                      <a:pt x="738293" y="636693"/>
                      <a:pt x="725121" y="644274"/>
                      <a:pt x="711200" y="650240"/>
                    </a:cubicBezTo>
                    <a:cubicBezTo>
                      <a:pt x="701356" y="654459"/>
                      <a:pt x="690299" y="655611"/>
                      <a:pt x="680720" y="660400"/>
                    </a:cubicBezTo>
                    <a:cubicBezTo>
                      <a:pt x="669798" y="665861"/>
                      <a:pt x="661673" y="676433"/>
                      <a:pt x="650240" y="680720"/>
                    </a:cubicBezTo>
                    <a:cubicBezTo>
                      <a:pt x="626968" y="689447"/>
                      <a:pt x="530717" y="699470"/>
                      <a:pt x="518160" y="701040"/>
                    </a:cubicBezTo>
                    <a:cubicBezTo>
                      <a:pt x="508000" y="704427"/>
                      <a:pt x="498115" y="708792"/>
                      <a:pt x="487680" y="711200"/>
                    </a:cubicBezTo>
                    <a:cubicBezTo>
                      <a:pt x="454027" y="718966"/>
                      <a:pt x="418845" y="720598"/>
                      <a:pt x="386080" y="731520"/>
                    </a:cubicBezTo>
                    <a:cubicBezTo>
                      <a:pt x="375920" y="734907"/>
                      <a:pt x="366185" y="740052"/>
                      <a:pt x="355600" y="741680"/>
                    </a:cubicBezTo>
                    <a:cubicBezTo>
                      <a:pt x="321960" y="746855"/>
                      <a:pt x="287737" y="747342"/>
                      <a:pt x="254000" y="751840"/>
                    </a:cubicBezTo>
                    <a:cubicBezTo>
                      <a:pt x="236883" y="754122"/>
                      <a:pt x="219860" y="757456"/>
                      <a:pt x="203200" y="762000"/>
                    </a:cubicBezTo>
                    <a:cubicBezTo>
                      <a:pt x="182536" y="767636"/>
                      <a:pt x="163553" y="780189"/>
                      <a:pt x="142240" y="782320"/>
                    </a:cubicBezTo>
                    <a:lnTo>
                      <a:pt x="40640" y="792480"/>
                    </a:lnTo>
                    <a:lnTo>
                      <a:pt x="10160" y="802640"/>
                    </a:lnTo>
                    <a:lnTo>
                      <a:pt x="0" y="0"/>
                    </a:lnTo>
                    <a:lnTo>
                      <a:pt x="1158240" y="0"/>
                    </a:lnTo>
                    <a:close/>
                  </a:path>
                </a:pathLst>
              </a:cu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Shape 104">
                <a:extLst>
                  <a:ext uri="{FF2B5EF4-FFF2-40B4-BE49-F238E27FC236}">
                    <a16:creationId xmlns:a16="http://schemas.microsoft.com/office/drawing/2014/main" id="{AFECD0E3-2947-4761-8EBE-9AE145367A44}"/>
                  </a:ext>
                </a:extLst>
              </p:cNvPr>
              <p:cNvSpPr/>
              <p:nvPr/>
            </p:nvSpPr>
            <p:spPr>
              <a:xfrm>
                <a:off x="194656" y="4549140"/>
                <a:ext cx="1683328" cy="540327"/>
              </a:xfrm>
              <a:custGeom>
                <a:avLst/>
                <a:gdLst>
                  <a:gd name="connsiteX0" fmla="*/ 1132609 w 1683328"/>
                  <a:gd name="connsiteY0" fmla="*/ 540327 h 540327"/>
                  <a:gd name="connsiteX1" fmla="*/ 1683328 w 1683328"/>
                  <a:gd name="connsiteY1" fmla="*/ 10391 h 540327"/>
                  <a:gd name="connsiteX2" fmla="*/ 477982 w 1683328"/>
                  <a:gd name="connsiteY2" fmla="*/ 0 h 540327"/>
                  <a:gd name="connsiteX3" fmla="*/ 0 w 1683328"/>
                  <a:gd name="connsiteY3" fmla="*/ 540327 h 540327"/>
                  <a:gd name="connsiteX4" fmla="*/ 1132609 w 1683328"/>
                  <a:gd name="connsiteY4" fmla="*/ 540327 h 540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328" h="540327">
                    <a:moveTo>
                      <a:pt x="1132609" y="540327"/>
                    </a:moveTo>
                    <a:lnTo>
                      <a:pt x="1683328" y="10391"/>
                    </a:lnTo>
                    <a:lnTo>
                      <a:pt x="477982" y="0"/>
                    </a:lnTo>
                    <a:lnTo>
                      <a:pt x="0" y="540327"/>
                    </a:lnTo>
                    <a:lnTo>
                      <a:pt x="1132609" y="540327"/>
                    </a:lnTo>
                    <a:close/>
                  </a:path>
                </a:pathLst>
              </a:cu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47D80FE0-D0EB-43BF-3B56-C1299119C09C}"/>
                  </a:ext>
                </a:extLst>
              </p:cNvPr>
              <p:cNvGrpSpPr/>
              <p:nvPr/>
            </p:nvGrpSpPr>
            <p:grpSpPr>
              <a:xfrm>
                <a:off x="1327752" y="4502283"/>
                <a:ext cx="3283839" cy="2203002"/>
                <a:chOff x="424591" y="3973176"/>
                <a:chExt cx="3283839" cy="2203002"/>
              </a:xfrm>
            </p:grpSpPr>
            <p:sp>
              <p:nvSpPr>
                <p:cNvPr id="45" name="Freeform: Shape 44">
                  <a:extLst>
                    <a:ext uri="{FF2B5EF4-FFF2-40B4-BE49-F238E27FC236}">
                      <a16:creationId xmlns:a16="http://schemas.microsoft.com/office/drawing/2014/main" id="{C2BF2F4E-40B6-C9FF-E447-C303919D929F}"/>
                    </a:ext>
                  </a:extLst>
                </p:cNvPr>
                <p:cNvSpPr/>
                <p:nvPr/>
              </p:nvSpPr>
              <p:spPr>
                <a:xfrm>
                  <a:off x="448033" y="5597248"/>
                  <a:ext cx="3254283" cy="567237"/>
                </a:xfrm>
                <a:custGeom>
                  <a:avLst/>
                  <a:gdLst>
                    <a:gd name="connsiteX0" fmla="*/ 0 w 4126326"/>
                    <a:gd name="connsiteY0" fmla="*/ 676195 h 683879"/>
                    <a:gd name="connsiteX1" fmla="*/ 691563 w 4126326"/>
                    <a:gd name="connsiteY1" fmla="*/ 0 h 683879"/>
                    <a:gd name="connsiteX2" fmla="*/ 4126326 w 4126326"/>
                    <a:gd name="connsiteY2" fmla="*/ 15368 h 683879"/>
                    <a:gd name="connsiteX3" fmla="*/ 3434763 w 4126326"/>
                    <a:gd name="connsiteY3" fmla="*/ 683879 h 683879"/>
                    <a:gd name="connsiteX4" fmla="*/ 0 w 4126326"/>
                    <a:gd name="connsiteY4" fmla="*/ 676195 h 68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326" h="683879">
                      <a:moveTo>
                        <a:pt x="0" y="676195"/>
                      </a:moveTo>
                      <a:lnTo>
                        <a:pt x="691563" y="0"/>
                      </a:lnTo>
                      <a:lnTo>
                        <a:pt x="4126326" y="15368"/>
                      </a:lnTo>
                      <a:lnTo>
                        <a:pt x="3434763" y="683879"/>
                      </a:lnTo>
                      <a:lnTo>
                        <a:pt x="0" y="676195"/>
                      </a:lnTo>
                      <a:close/>
                    </a:path>
                  </a:pathLst>
                </a:custGeom>
                <a:solidFill>
                  <a:srgbClr val="3366FF">
                    <a:alpha val="50000"/>
                  </a:srgb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CDA4A69-ABCC-5B46-394B-998DE0800797}"/>
                    </a:ext>
                  </a:extLst>
                </p:cNvPr>
                <p:cNvGrpSpPr/>
                <p:nvPr/>
              </p:nvGrpSpPr>
              <p:grpSpPr>
                <a:xfrm>
                  <a:off x="430707" y="4030330"/>
                  <a:ext cx="3271610" cy="2145848"/>
                  <a:chOff x="2289842" y="3397556"/>
                  <a:chExt cx="3888122" cy="2966222"/>
                </a:xfrm>
              </p:grpSpPr>
              <p:sp>
                <p:nvSpPr>
                  <p:cNvPr id="10" name="Cube 9">
                    <a:extLst>
                      <a:ext uri="{FF2B5EF4-FFF2-40B4-BE49-F238E27FC236}">
                        <a16:creationId xmlns:a16="http://schemas.microsoft.com/office/drawing/2014/main" id="{4C9A4DF4-D691-4CC8-19A8-702561DC53EA}"/>
                      </a:ext>
                    </a:extLst>
                  </p:cNvPr>
                  <p:cNvSpPr/>
                  <p:nvPr/>
                </p:nvSpPr>
                <p:spPr>
                  <a:xfrm>
                    <a:off x="2289842" y="3397557"/>
                    <a:ext cx="3888121" cy="2958793"/>
                  </a:xfrm>
                  <a:prstGeom prst="cub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3DBC288-824C-5EA0-2D30-BD558060E9DD}"/>
                      </a:ext>
                    </a:extLst>
                  </p:cNvPr>
                  <p:cNvSpPr/>
                  <p:nvPr/>
                </p:nvSpPr>
                <p:spPr>
                  <a:xfrm>
                    <a:off x="2947881" y="3397556"/>
                    <a:ext cx="3230083" cy="2184389"/>
                  </a:xfrm>
                  <a:custGeom>
                    <a:avLst/>
                    <a:gdLst>
                      <a:gd name="connsiteX0" fmla="*/ 0 w 3365607"/>
                      <a:gd name="connsiteY0" fmla="*/ 0 h 3012141"/>
                      <a:gd name="connsiteX1" fmla="*/ 15368 w 3365607"/>
                      <a:gd name="connsiteY1" fmla="*/ 3012141 h 3012141"/>
                      <a:gd name="connsiteX2" fmla="*/ 3365607 w 3365607"/>
                      <a:gd name="connsiteY2" fmla="*/ 3012141 h 3012141"/>
                    </a:gdLst>
                    <a:ahLst/>
                    <a:cxnLst>
                      <a:cxn ang="0">
                        <a:pos x="connsiteX0" y="connsiteY0"/>
                      </a:cxn>
                      <a:cxn ang="0">
                        <a:pos x="connsiteX1" y="connsiteY1"/>
                      </a:cxn>
                      <a:cxn ang="0">
                        <a:pos x="connsiteX2" y="connsiteY2"/>
                      </a:cxn>
                    </a:cxnLst>
                    <a:rect l="l" t="t" r="r" b="b"/>
                    <a:pathLst>
                      <a:path w="3365607" h="3012141">
                        <a:moveTo>
                          <a:pt x="0" y="0"/>
                        </a:moveTo>
                        <a:cubicBezTo>
                          <a:pt x="5123" y="1004047"/>
                          <a:pt x="10245" y="2008094"/>
                          <a:pt x="15368" y="3012141"/>
                        </a:cubicBezTo>
                        <a:lnTo>
                          <a:pt x="3365607" y="3012141"/>
                        </a:lnTo>
                      </a:path>
                    </a:pathLst>
                  </a:cu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178D0C14-3F19-FEEB-BE45-2ADEF01577A5}"/>
                      </a:ext>
                    </a:extLst>
                  </p:cNvPr>
                  <p:cNvCxnSpPr>
                    <a:cxnSpLocks/>
                    <a:stCxn id="14" idx="1"/>
                  </p:cNvCxnSpPr>
                  <p:nvPr/>
                </p:nvCxnSpPr>
                <p:spPr>
                  <a:xfrm flipH="1">
                    <a:off x="2289842" y="5581945"/>
                    <a:ext cx="672788" cy="781833"/>
                  </a:xfrm>
                  <a:prstGeom prst="line">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cxnSp>
            </p:grpSp>
            <p:grpSp>
              <p:nvGrpSpPr>
                <p:cNvPr id="39" name="Group 38">
                  <a:extLst>
                    <a:ext uri="{FF2B5EF4-FFF2-40B4-BE49-F238E27FC236}">
                      <a16:creationId xmlns:a16="http://schemas.microsoft.com/office/drawing/2014/main" id="{46D3CFED-6841-DAE4-7FAA-298414864E08}"/>
                    </a:ext>
                  </a:extLst>
                </p:cNvPr>
                <p:cNvGrpSpPr/>
                <p:nvPr/>
              </p:nvGrpSpPr>
              <p:grpSpPr>
                <a:xfrm>
                  <a:off x="984405" y="4562973"/>
                  <a:ext cx="1956846" cy="857882"/>
                  <a:chOff x="2867419" y="3754172"/>
                  <a:chExt cx="2458885" cy="1071404"/>
                </a:xfrm>
              </p:grpSpPr>
              <p:cxnSp>
                <p:nvCxnSpPr>
                  <p:cNvPr id="30" name="Connector: Curved 29">
                    <a:extLst>
                      <a:ext uri="{FF2B5EF4-FFF2-40B4-BE49-F238E27FC236}">
                        <a16:creationId xmlns:a16="http://schemas.microsoft.com/office/drawing/2014/main" id="{14CD79EB-245F-CD5A-9F26-939B59F03D36}"/>
                      </a:ext>
                    </a:extLst>
                  </p:cNvPr>
                  <p:cNvCxnSpPr>
                    <a:cxnSpLocks/>
                  </p:cNvCxnSpPr>
                  <p:nvPr/>
                </p:nvCxnSpPr>
                <p:spPr>
                  <a:xfrm rot="16200000" flipH="1">
                    <a:off x="2496283" y="4141956"/>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8681345B-FAD3-ACDD-4D48-250BF6AA6A08}"/>
                      </a:ext>
                    </a:extLst>
                  </p:cNvPr>
                  <p:cNvCxnSpPr>
                    <a:cxnSpLocks/>
                  </p:cNvCxnSpPr>
                  <p:nvPr/>
                </p:nvCxnSpPr>
                <p:spPr>
                  <a:xfrm rot="16200000" flipH="1">
                    <a:off x="2816452" y="4149640"/>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B8436FEA-C077-C9F3-1171-A0D2A15A0CF5}"/>
                      </a:ext>
                    </a:extLst>
                  </p:cNvPr>
                  <p:cNvCxnSpPr>
                    <a:cxnSpLocks/>
                  </p:cNvCxnSpPr>
                  <p:nvPr/>
                </p:nvCxnSpPr>
                <p:spPr>
                  <a:xfrm rot="16200000" flipH="1">
                    <a:off x="3109723" y="4140676"/>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DB407F19-0C3D-1699-8AFD-60F933383435}"/>
                      </a:ext>
                    </a:extLst>
                  </p:cNvPr>
                  <p:cNvCxnSpPr>
                    <a:cxnSpLocks/>
                  </p:cNvCxnSpPr>
                  <p:nvPr/>
                </p:nvCxnSpPr>
                <p:spPr>
                  <a:xfrm rot="16200000" flipH="1">
                    <a:off x="3414524" y="4148360"/>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D9CFA421-FCF7-31DE-940D-AF32554B0442}"/>
                      </a:ext>
                    </a:extLst>
                  </p:cNvPr>
                  <p:cNvCxnSpPr>
                    <a:cxnSpLocks/>
                  </p:cNvCxnSpPr>
                  <p:nvPr/>
                </p:nvCxnSpPr>
                <p:spPr>
                  <a:xfrm rot="16200000" flipH="1">
                    <a:off x="3716759" y="4125308"/>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08BD1900-8569-A2F4-37C6-002B8D9302C5}"/>
                      </a:ext>
                    </a:extLst>
                  </p:cNvPr>
                  <p:cNvCxnSpPr>
                    <a:cxnSpLocks/>
                  </p:cNvCxnSpPr>
                  <p:nvPr/>
                </p:nvCxnSpPr>
                <p:spPr>
                  <a:xfrm rot="16200000" flipH="1">
                    <a:off x="4036928" y="4132992"/>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02E012A8-DF63-F94E-BBAD-F655F99CC2DD}"/>
                      </a:ext>
                    </a:extLst>
                  </p:cNvPr>
                  <p:cNvCxnSpPr>
                    <a:cxnSpLocks/>
                  </p:cNvCxnSpPr>
                  <p:nvPr/>
                </p:nvCxnSpPr>
                <p:spPr>
                  <a:xfrm rot="16200000" flipH="1">
                    <a:off x="4330199" y="4131712"/>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340F3C40-C8FD-5646-4B28-7104EED5555B}"/>
                      </a:ext>
                    </a:extLst>
                  </p:cNvPr>
                  <p:cNvCxnSpPr>
                    <a:cxnSpLocks/>
                  </p:cNvCxnSpPr>
                  <p:nvPr/>
                </p:nvCxnSpPr>
                <p:spPr>
                  <a:xfrm rot="16200000" flipH="1">
                    <a:off x="4650368" y="4139396"/>
                    <a:ext cx="1047072" cy="304800"/>
                  </a:xfrm>
                  <a:prstGeom prst="curvedConnector3">
                    <a:avLst/>
                  </a:prstGeom>
                  <a:ln w="158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Freeform: Shape 43">
                  <a:extLst>
                    <a:ext uri="{FF2B5EF4-FFF2-40B4-BE49-F238E27FC236}">
                      <a16:creationId xmlns:a16="http://schemas.microsoft.com/office/drawing/2014/main" id="{14AAAAAB-B28F-9F10-E59E-E7926584D76D}"/>
                    </a:ext>
                  </a:extLst>
                </p:cNvPr>
                <p:cNvSpPr/>
                <p:nvPr/>
              </p:nvSpPr>
              <p:spPr>
                <a:xfrm>
                  <a:off x="424591" y="4018236"/>
                  <a:ext cx="3283839" cy="547587"/>
                </a:xfrm>
                <a:custGeom>
                  <a:avLst/>
                  <a:gdLst>
                    <a:gd name="connsiteX0" fmla="*/ 0 w 4126326"/>
                    <a:gd name="connsiteY0" fmla="*/ 676195 h 683879"/>
                    <a:gd name="connsiteX1" fmla="*/ 691563 w 4126326"/>
                    <a:gd name="connsiteY1" fmla="*/ 0 h 683879"/>
                    <a:gd name="connsiteX2" fmla="*/ 4126326 w 4126326"/>
                    <a:gd name="connsiteY2" fmla="*/ 15368 h 683879"/>
                    <a:gd name="connsiteX3" fmla="*/ 3434763 w 4126326"/>
                    <a:gd name="connsiteY3" fmla="*/ 683879 h 683879"/>
                    <a:gd name="connsiteX4" fmla="*/ 0 w 4126326"/>
                    <a:gd name="connsiteY4" fmla="*/ 676195 h 68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326" h="683879">
                      <a:moveTo>
                        <a:pt x="0" y="676195"/>
                      </a:moveTo>
                      <a:lnTo>
                        <a:pt x="691563" y="0"/>
                      </a:lnTo>
                      <a:lnTo>
                        <a:pt x="4126326" y="15368"/>
                      </a:lnTo>
                      <a:lnTo>
                        <a:pt x="3434763" y="683879"/>
                      </a:lnTo>
                      <a:lnTo>
                        <a:pt x="0" y="676195"/>
                      </a:lnTo>
                      <a:close/>
                    </a:path>
                  </a:pathLst>
                </a:custGeom>
                <a:solidFill>
                  <a:schemeClr val="accent4">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i="1" dirty="0">
                      <a:solidFill>
                        <a:schemeClr val="tx1"/>
                      </a:solidFill>
                    </a:rPr>
                    <a:t> ?</a:t>
                  </a:r>
                </a:p>
              </p:txBody>
            </p:sp>
            <p:sp>
              <p:nvSpPr>
                <p:cNvPr id="21" name="TextBox 20">
                  <a:extLst>
                    <a:ext uri="{FF2B5EF4-FFF2-40B4-BE49-F238E27FC236}">
                      <a16:creationId xmlns:a16="http://schemas.microsoft.com/office/drawing/2014/main" id="{1F8E0E65-F30C-508C-A85B-9BDA6CDABE2C}"/>
                    </a:ext>
                  </a:extLst>
                </p:cNvPr>
                <p:cNvSpPr txBox="1"/>
                <p:nvPr/>
              </p:nvSpPr>
              <p:spPr>
                <a:xfrm>
                  <a:off x="1040719" y="3973176"/>
                  <a:ext cx="842735" cy="517522"/>
                </a:xfrm>
                <a:prstGeom prst="rect">
                  <a:avLst/>
                </a:prstGeom>
                <a:noFill/>
              </p:spPr>
              <p:txBody>
                <a:bodyPr wrap="none" rtlCol="0">
                  <a:spAutoFit/>
                </a:bodyPr>
                <a:lstStyle/>
                <a:p>
                  <a:pPr algn="ctr"/>
                  <a:r>
                    <a:rPr lang="en-US" b="1" dirty="0"/>
                    <a:t>Direct</a:t>
                  </a:r>
                </a:p>
                <a:p>
                  <a:pPr algn="ctr"/>
                  <a:r>
                    <a:rPr lang="en-US" b="1" dirty="0"/>
                    <a:t>Exposure</a:t>
                  </a:r>
                </a:p>
              </p:txBody>
            </p:sp>
            <p:sp>
              <p:nvSpPr>
                <p:cNvPr id="28" name="TextBox 27">
                  <a:extLst>
                    <a:ext uri="{FF2B5EF4-FFF2-40B4-BE49-F238E27FC236}">
                      <a16:creationId xmlns:a16="http://schemas.microsoft.com/office/drawing/2014/main" id="{59587C59-62DB-4B4C-B114-A115FF58F105}"/>
                    </a:ext>
                  </a:extLst>
                </p:cNvPr>
                <p:cNvSpPr txBox="1"/>
                <p:nvPr/>
              </p:nvSpPr>
              <p:spPr>
                <a:xfrm>
                  <a:off x="2414065" y="3977781"/>
                  <a:ext cx="691845" cy="517522"/>
                </a:xfrm>
                <a:prstGeom prst="rect">
                  <a:avLst/>
                </a:prstGeom>
                <a:noFill/>
              </p:spPr>
              <p:txBody>
                <a:bodyPr wrap="none" rtlCol="0">
                  <a:spAutoFit/>
                </a:bodyPr>
                <a:lstStyle/>
                <a:p>
                  <a:pPr algn="ctr"/>
                  <a:r>
                    <a:rPr lang="en-US" b="1" dirty="0"/>
                    <a:t>Crop</a:t>
                  </a:r>
                </a:p>
                <a:p>
                  <a:pPr algn="ctr"/>
                  <a:r>
                    <a:rPr lang="en-US" b="1" dirty="0"/>
                    <a:t>Uptake</a:t>
                  </a:r>
                </a:p>
              </p:txBody>
            </p:sp>
            <p:sp>
              <p:nvSpPr>
                <p:cNvPr id="29" name="TextBox 28">
                  <a:extLst>
                    <a:ext uri="{FF2B5EF4-FFF2-40B4-BE49-F238E27FC236}">
                      <a16:creationId xmlns:a16="http://schemas.microsoft.com/office/drawing/2014/main" id="{7EE84EDF-2FEB-EB73-F6AB-2D96A4DC77B7}"/>
                    </a:ext>
                  </a:extLst>
                </p:cNvPr>
                <p:cNvSpPr txBox="1"/>
                <p:nvPr/>
              </p:nvSpPr>
              <p:spPr>
                <a:xfrm>
                  <a:off x="1080752" y="5730505"/>
                  <a:ext cx="1803601" cy="295727"/>
                </a:xfrm>
                <a:prstGeom prst="rect">
                  <a:avLst/>
                </a:prstGeom>
                <a:noFill/>
              </p:spPr>
              <p:txBody>
                <a:bodyPr wrap="none" rtlCol="0">
                  <a:spAutoFit/>
                </a:bodyPr>
                <a:lstStyle/>
                <a:p>
                  <a:pPr algn="ctr"/>
                  <a:r>
                    <a:rPr lang="en-US" b="1" dirty="0"/>
                    <a:t>Groundwater Impacts</a:t>
                  </a:r>
                </a:p>
              </p:txBody>
            </p:sp>
            <p:sp>
              <p:nvSpPr>
                <p:cNvPr id="64" name="TextBox 63">
                  <a:extLst>
                    <a:ext uri="{FF2B5EF4-FFF2-40B4-BE49-F238E27FC236}">
                      <a16:creationId xmlns:a16="http://schemas.microsoft.com/office/drawing/2014/main" id="{52DF015B-03F9-3004-0774-D2A799D6ACAF}"/>
                    </a:ext>
                  </a:extLst>
                </p:cNvPr>
                <p:cNvSpPr txBox="1"/>
                <p:nvPr/>
              </p:nvSpPr>
              <p:spPr>
                <a:xfrm>
                  <a:off x="1562687" y="4694217"/>
                  <a:ext cx="1019831" cy="369332"/>
                </a:xfrm>
                <a:prstGeom prst="rect">
                  <a:avLst/>
                </a:prstGeom>
                <a:noFill/>
              </p:spPr>
              <p:txBody>
                <a:bodyPr wrap="none" rtlCol="0">
                  <a:spAutoFit/>
                </a:bodyPr>
                <a:lstStyle/>
                <a:p>
                  <a:pPr algn="ctr"/>
                  <a:r>
                    <a:rPr lang="en-US" b="1" dirty="0"/>
                    <a:t>Leaching</a:t>
                  </a:r>
                </a:p>
              </p:txBody>
            </p:sp>
          </p:grpSp>
          <p:sp>
            <p:nvSpPr>
              <p:cNvPr id="103" name="TextBox 102">
                <a:extLst>
                  <a:ext uri="{FF2B5EF4-FFF2-40B4-BE49-F238E27FC236}">
                    <a16:creationId xmlns:a16="http://schemas.microsoft.com/office/drawing/2014/main" id="{B0A36663-A1DD-3F9B-9D8F-5FCFA9F473B3}"/>
                  </a:ext>
                </a:extLst>
              </p:cNvPr>
              <p:cNvSpPr txBox="1"/>
              <p:nvPr/>
            </p:nvSpPr>
            <p:spPr>
              <a:xfrm>
                <a:off x="183345" y="5050285"/>
                <a:ext cx="985013" cy="646331"/>
              </a:xfrm>
              <a:prstGeom prst="rect">
                <a:avLst/>
              </a:prstGeom>
              <a:noFill/>
            </p:spPr>
            <p:txBody>
              <a:bodyPr wrap="none" rtlCol="0">
                <a:spAutoFit/>
              </a:bodyPr>
              <a:lstStyle/>
              <a:p>
                <a:pPr algn="ctr"/>
                <a:r>
                  <a:rPr lang="en-US" b="1" dirty="0"/>
                  <a:t>Aquatic</a:t>
                </a:r>
              </a:p>
              <a:p>
                <a:pPr algn="ctr"/>
                <a:r>
                  <a:rPr lang="en-US" b="1" dirty="0"/>
                  <a:t>Habitats</a:t>
                </a:r>
              </a:p>
            </p:txBody>
          </p:sp>
          <p:sp>
            <p:nvSpPr>
              <p:cNvPr id="114" name="Rectangle 113">
                <a:extLst>
                  <a:ext uri="{FF2B5EF4-FFF2-40B4-BE49-F238E27FC236}">
                    <a16:creationId xmlns:a16="http://schemas.microsoft.com/office/drawing/2014/main" id="{A8645DD0-7988-6B16-21C2-B472918FCB03}"/>
                  </a:ext>
                </a:extLst>
              </p:cNvPr>
              <p:cNvSpPr/>
              <p:nvPr/>
            </p:nvSpPr>
            <p:spPr>
              <a:xfrm>
                <a:off x="194656" y="5105228"/>
                <a:ext cx="1136333" cy="15883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69205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44EFDD7-F32B-991E-AA02-F2CBE226392C}"/>
              </a:ext>
            </a:extLst>
          </p:cNvPr>
          <p:cNvGraphicFramePr>
            <a:graphicFrameLocks/>
          </p:cNvGraphicFramePr>
          <p:nvPr>
            <p:extLst>
              <p:ext uri="{D42A27DB-BD31-4B8C-83A1-F6EECF244321}">
                <p14:modId xmlns:p14="http://schemas.microsoft.com/office/powerpoint/2010/main" val="2148637510"/>
              </p:ext>
            </p:extLst>
          </p:nvPr>
        </p:nvGraphicFramePr>
        <p:xfrm>
          <a:off x="990600" y="1074420"/>
          <a:ext cx="7399019" cy="5059679"/>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2">
            <a:extLst>
              <a:ext uri="{FF2B5EF4-FFF2-40B4-BE49-F238E27FC236}">
                <a16:creationId xmlns:a16="http://schemas.microsoft.com/office/drawing/2014/main" id="{F7415164-CBA6-50A9-FC6B-932953F0FFDE}"/>
              </a:ext>
            </a:extLst>
          </p:cNvPr>
          <p:cNvSpPr txBox="1">
            <a:spLocks noChangeArrowheads="1"/>
          </p:cNvSpPr>
          <p:nvPr/>
        </p:nvSpPr>
        <p:spPr>
          <a:xfrm>
            <a:off x="79515" y="79850"/>
            <a:ext cx="8984975" cy="853760"/>
          </a:xfrm>
          <a:prstGeom prst="rect">
            <a:avLst/>
          </a:prstGeom>
          <a:ln/>
        </p:spPr>
        <p:txBody>
          <a:bodyPr vert="horz" lIns="91440" tIns="45720" rIns="91440" bIns="45720" rtlCol="0" anchor="ctr">
            <a:noAutofit/>
          </a:bodyPr>
          <a:lstStyle/>
          <a:p>
            <a:pPr algn="ctr"/>
            <a:r>
              <a:rPr lang="en-US" sz="2800" b="1" dirty="0"/>
              <a:t>Comparison of Relative PFAS Group </a:t>
            </a:r>
            <a:r>
              <a:rPr lang="en-US" sz="2800" b="1" u="sng" dirty="0"/>
              <a:t>Makeup</a:t>
            </a:r>
          </a:p>
          <a:p>
            <a:pPr algn="ctr"/>
            <a:r>
              <a:rPr lang="en-US" sz="2800" b="1" dirty="0"/>
              <a:t>- Effluent vs Leachate vs AFFF-Impacted Groundwater -</a:t>
            </a:r>
          </a:p>
        </p:txBody>
      </p:sp>
      <p:sp>
        <p:nvSpPr>
          <p:cNvPr id="2" name="Rectangle 1">
            <a:extLst>
              <a:ext uri="{FF2B5EF4-FFF2-40B4-BE49-F238E27FC236}">
                <a16:creationId xmlns:a16="http://schemas.microsoft.com/office/drawing/2014/main" id="{B4EB8785-89E8-5B23-8022-BDD08A8153A7}"/>
              </a:ext>
            </a:extLst>
          </p:cNvPr>
          <p:cNvSpPr/>
          <p:nvPr/>
        </p:nvSpPr>
        <p:spPr>
          <a:xfrm>
            <a:off x="1897956" y="5540188"/>
            <a:ext cx="245889" cy="3842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66C9FC0-BC3B-597E-C95C-E7EB39A46852}"/>
              </a:ext>
            </a:extLst>
          </p:cNvPr>
          <p:cNvSpPr/>
          <p:nvPr/>
        </p:nvSpPr>
        <p:spPr>
          <a:xfrm>
            <a:off x="5698976" y="5537628"/>
            <a:ext cx="245889" cy="384202"/>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0F40E11F-5F4E-7065-BA0F-C29465E7AF44}"/>
              </a:ext>
            </a:extLst>
          </p:cNvPr>
          <p:cNvGrpSpPr/>
          <p:nvPr/>
        </p:nvGrpSpPr>
        <p:grpSpPr>
          <a:xfrm>
            <a:off x="2174325" y="5444663"/>
            <a:ext cx="3191727" cy="663941"/>
            <a:chOff x="2174325" y="5444663"/>
            <a:chExt cx="3191727" cy="663941"/>
          </a:xfrm>
        </p:grpSpPr>
        <p:sp>
          <p:nvSpPr>
            <p:cNvPr id="7" name="TextBox 6">
              <a:extLst>
                <a:ext uri="{FF2B5EF4-FFF2-40B4-BE49-F238E27FC236}">
                  <a16:creationId xmlns:a16="http://schemas.microsoft.com/office/drawing/2014/main" id="{AD64B6D3-4F31-6A18-12DB-52CF1902D513}"/>
                </a:ext>
              </a:extLst>
            </p:cNvPr>
            <p:cNvSpPr txBox="1"/>
            <p:nvPr/>
          </p:nvSpPr>
          <p:spPr>
            <a:xfrm>
              <a:off x="2174325" y="5444663"/>
              <a:ext cx="939103" cy="646331"/>
            </a:xfrm>
            <a:prstGeom prst="rect">
              <a:avLst/>
            </a:prstGeom>
            <a:solidFill>
              <a:schemeClr val="bg1"/>
            </a:solidFill>
          </p:spPr>
          <p:txBody>
            <a:bodyPr wrap="none" rtlCol="0">
              <a:spAutoFit/>
            </a:bodyPr>
            <a:lstStyle/>
            <a:p>
              <a:pPr algn="ctr"/>
              <a:r>
                <a:rPr lang="en-US" b="1" dirty="0"/>
                <a:t>Primary</a:t>
              </a:r>
            </a:p>
            <a:p>
              <a:pPr algn="ctr"/>
              <a:r>
                <a:rPr lang="en-US" b="1" dirty="0"/>
                <a:t>PFASs</a:t>
              </a:r>
            </a:p>
          </p:txBody>
        </p:sp>
        <p:sp>
          <p:nvSpPr>
            <p:cNvPr id="18" name="Rectangle 17">
              <a:extLst>
                <a:ext uri="{FF2B5EF4-FFF2-40B4-BE49-F238E27FC236}">
                  <a16:creationId xmlns:a16="http://schemas.microsoft.com/office/drawing/2014/main" id="{99DBD77F-EDDE-EF1E-5899-CA086B9E743D}"/>
                </a:ext>
              </a:extLst>
            </p:cNvPr>
            <p:cNvSpPr/>
            <p:nvPr/>
          </p:nvSpPr>
          <p:spPr>
            <a:xfrm>
              <a:off x="3762707" y="5523619"/>
              <a:ext cx="1603345" cy="488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40330B4-08F1-0E56-96D4-EA742D776BBE}"/>
                </a:ext>
              </a:extLst>
            </p:cNvPr>
            <p:cNvSpPr txBox="1"/>
            <p:nvPr/>
          </p:nvSpPr>
          <p:spPr>
            <a:xfrm>
              <a:off x="3792431" y="5462273"/>
              <a:ext cx="1180002" cy="646331"/>
            </a:xfrm>
            <a:prstGeom prst="rect">
              <a:avLst/>
            </a:prstGeom>
            <a:solidFill>
              <a:schemeClr val="bg1"/>
            </a:solidFill>
          </p:spPr>
          <p:txBody>
            <a:bodyPr wrap="square" rtlCol="0">
              <a:spAutoFit/>
            </a:bodyPr>
            <a:lstStyle/>
            <a:p>
              <a:pPr algn="ctr"/>
              <a:r>
                <a:rPr lang="en-US" b="1" dirty="0"/>
                <a:t>Secondary</a:t>
              </a:r>
            </a:p>
            <a:p>
              <a:pPr algn="ctr"/>
              <a:r>
                <a:rPr lang="en-US" b="1" dirty="0"/>
                <a:t>PFASs</a:t>
              </a:r>
            </a:p>
          </p:txBody>
        </p:sp>
      </p:grpSp>
      <p:sp>
        <p:nvSpPr>
          <p:cNvPr id="3" name="Rectangle 2">
            <a:extLst>
              <a:ext uri="{FF2B5EF4-FFF2-40B4-BE49-F238E27FC236}">
                <a16:creationId xmlns:a16="http://schemas.microsoft.com/office/drawing/2014/main" id="{60574DDC-47A2-0789-2056-62168A93253A}"/>
              </a:ext>
            </a:extLst>
          </p:cNvPr>
          <p:cNvSpPr/>
          <p:nvPr/>
        </p:nvSpPr>
        <p:spPr>
          <a:xfrm>
            <a:off x="3487264" y="5538908"/>
            <a:ext cx="245889" cy="38420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65F166-2F89-2817-8FCB-371827561068}"/>
              </a:ext>
            </a:extLst>
          </p:cNvPr>
          <p:cNvSpPr txBox="1"/>
          <p:nvPr/>
        </p:nvSpPr>
        <p:spPr>
          <a:xfrm>
            <a:off x="6331645" y="2704779"/>
            <a:ext cx="1052712" cy="923330"/>
          </a:xfrm>
          <a:prstGeom prst="rect">
            <a:avLst/>
          </a:prstGeom>
          <a:noFill/>
        </p:spPr>
        <p:txBody>
          <a:bodyPr wrap="square" rtlCol="0">
            <a:spAutoFit/>
          </a:bodyPr>
          <a:lstStyle/>
          <a:p>
            <a:pPr algn="ctr"/>
            <a:r>
              <a:rPr lang="en-US" b="1" dirty="0"/>
              <a:t>Only in Source Area</a:t>
            </a:r>
          </a:p>
        </p:txBody>
      </p:sp>
      <p:cxnSp>
        <p:nvCxnSpPr>
          <p:cNvPr id="8" name="Straight Arrow Connector 7">
            <a:extLst>
              <a:ext uri="{FF2B5EF4-FFF2-40B4-BE49-F238E27FC236}">
                <a16:creationId xmlns:a16="http://schemas.microsoft.com/office/drawing/2014/main" id="{5E39BAC3-563F-5A20-8D19-411A62B9948F}"/>
              </a:ext>
            </a:extLst>
          </p:cNvPr>
          <p:cNvCxnSpPr/>
          <p:nvPr/>
        </p:nvCxnSpPr>
        <p:spPr>
          <a:xfrm>
            <a:off x="6877210" y="3604259"/>
            <a:ext cx="184417" cy="7986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3239DC7-75D4-4508-8818-4A23B9EE8F36}"/>
              </a:ext>
            </a:extLst>
          </p:cNvPr>
          <p:cNvCxnSpPr>
            <a:cxnSpLocks/>
          </p:cNvCxnSpPr>
          <p:nvPr/>
        </p:nvCxnSpPr>
        <p:spPr>
          <a:xfrm flipV="1">
            <a:off x="7576717" y="2704779"/>
            <a:ext cx="0" cy="4616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392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072F5DEC-7D0A-4C44-AAF4-A61A4B330DE2}"/>
              </a:ext>
            </a:extLst>
          </p:cNvPr>
          <p:cNvGraphicFramePr>
            <a:graphicFrameLocks/>
          </p:cNvGraphicFramePr>
          <p:nvPr>
            <p:extLst>
              <p:ext uri="{D42A27DB-BD31-4B8C-83A1-F6EECF244321}">
                <p14:modId xmlns:p14="http://schemas.microsoft.com/office/powerpoint/2010/main" val="3113106114"/>
              </p:ext>
            </p:extLst>
          </p:nvPr>
        </p:nvGraphicFramePr>
        <p:xfrm>
          <a:off x="990599" y="1074420"/>
          <a:ext cx="7399019" cy="5059678"/>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2">
            <a:extLst>
              <a:ext uri="{FF2B5EF4-FFF2-40B4-BE49-F238E27FC236}">
                <a16:creationId xmlns:a16="http://schemas.microsoft.com/office/drawing/2014/main" id="{BD5814FB-6039-BF31-1446-B4DD4A415CCC}"/>
              </a:ext>
            </a:extLst>
          </p:cNvPr>
          <p:cNvSpPr txBox="1">
            <a:spLocks noChangeArrowheads="1"/>
          </p:cNvSpPr>
          <p:nvPr/>
        </p:nvSpPr>
        <p:spPr>
          <a:xfrm>
            <a:off x="79515" y="87534"/>
            <a:ext cx="8984975" cy="712513"/>
          </a:xfrm>
          <a:prstGeom prst="rect">
            <a:avLst/>
          </a:prstGeom>
          <a:ln/>
        </p:spPr>
        <p:txBody>
          <a:bodyPr vert="horz" lIns="91440" tIns="45720" rIns="91440" bIns="45720" rtlCol="0" anchor="ctr">
            <a:noAutofit/>
          </a:bodyPr>
          <a:lstStyle/>
          <a:p>
            <a:pPr algn="ctr"/>
            <a:r>
              <a:rPr lang="en-US" sz="2800" b="1" dirty="0"/>
              <a:t>Comparison of Relative PFAS Group </a:t>
            </a:r>
            <a:r>
              <a:rPr lang="en-US" sz="2800" b="1" u="sng" dirty="0"/>
              <a:t>Risk</a:t>
            </a:r>
            <a:r>
              <a:rPr lang="en-US" sz="2400" b="1" dirty="0"/>
              <a:t> </a:t>
            </a:r>
          </a:p>
          <a:p>
            <a:pPr algn="ctr"/>
            <a:r>
              <a:rPr lang="en-US" sz="2800" b="1" dirty="0"/>
              <a:t>- Effluent vs Leachate vs AFFF-Impacted Groundwater -</a:t>
            </a:r>
          </a:p>
        </p:txBody>
      </p:sp>
      <p:sp>
        <p:nvSpPr>
          <p:cNvPr id="2" name="Rectangle 1">
            <a:extLst>
              <a:ext uri="{FF2B5EF4-FFF2-40B4-BE49-F238E27FC236}">
                <a16:creationId xmlns:a16="http://schemas.microsoft.com/office/drawing/2014/main" id="{59D0366C-8864-6762-ED76-42038B9A5BBD}"/>
              </a:ext>
            </a:extLst>
          </p:cNvPr>
          <p:cNvSpPr/>
          <p:nvPr/>
        </p:nvSpPr>
        <p:spPr>
          <a:xfrm>
            <a:off x="1990164" y="5325036"/>
            <a:ext cx="245889" cy="3842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95D4A0C-C9E4-F416-C31A-3218628C00CE}"/>
              </a:ext>
            </a:extLst>
          </p:cNvPr>
          <p:cNvSpPr/>
          <p:nvPr/>
        </p:nvSpPr>
        <p:spPr>
          <a:xfrm>
            <a:off x="3364320" y="5323756"/>
            <a:ext cx="245889" cy="38420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0B93EA-D6E7-357B-C526-289BC2451928}"/>
              </a:ext>
            </a:extLst>
          </p:cNvPr>
          <p:cNvSpPr/>
          <p:nvPr/>
        </p:nvSpPr>
        <p:spPr>
          <a:xfrm>
            <a:off x="5445404" y="5322476"/>
            <a:ext cx="245889" cy="384202"/>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3371F9-95F9-3525-787C-6DB1C21BF50F}"/>
              </a:ext>
            </a:extLst>
          </p:cNvPr>
          <p:cNvSpPr/>
          <p:nvPr/>
        </p:nvSpPr>
        <p:spPr>
          <a:xfrm>
            <a:off x="3824435" y="5340739"/>
            <a:ext cx="1603345" cy="488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056408A-AC30-8FCD-2E7C-6C4FC11662BA}"/>
              </a:ext>
            </a:extLst>
          </p:cNvPr>
          <p:cNvSpPr txBox="1"/>
          <p:nvPr/>
        </p:nvSpPr>
        <p:spPr>
          <a:xfrm>
            <a:off x="3656039" y="5279393"/>
            <a:ext cx="1180002" cy="646331"/>
          </a:xfrm>
          <a:prstGeom prst="rect">
            <a:avLst/>
          </a:prstGeom>
          <a:solidFill>
            <a:schemeClr val="bg1"/>
          </a:solidFill>
        </p:spPr>
        <p:txBody>
          <a:bodyPr wrap="square" rtlCol="0">
            <a:spAutoFit/>
          </a:bodyPr>
          <a:lstStyle/>
          <a:p>
            <a:pPr algn="ctr"/>
            <a:r>
              <a:rPr lang="en-US" b="1" dirty="0"/>
              <a:t>Secondary</a:t>
            </a:r>
          </a:p>
          <a:p>
            <a:pPr algn="ctr"/>
            <a:r>
              <a:rPr lang="en-US" b="1" dirty="0"/>
              <a:t>PFASs</a:t>
            </a:r>
          </a:p>
        </p:txBody>
      </p:sp>
      <p:sp>
        <p:nvSpPr>
          <p:cNvPr id="10" name="Rectangle 9">
            <a:extLst>
              <a:ext uri="{FF2B5EF4-FFF2-40B4-BE49-F238E27FC236}">
                <a16:creationId xmlns:a16="http://schemas.microsoft.com/office/drawing/2014/main" id="{EFECB6D0-4060-EE63-7A2F-A84C9BF31C9E}"/>
              </a:ext>
            </a:extLst>
          </p:cNvPr>
          <p:cNvSpPr/>
          <p:nvPr/>
        </p:nvSpPr>
        <p:spPr>
          <a:xfrm>
            <a:off x="2281883" y="5667401"/>
            <a:ext cx="1064814" cy="384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4E5F47-3764-EC06-C8C7-33C2EB1AA5BA}"/>
              </a:ext>
            </a:extLst>
          </p:cNvPr>
          <p:cNvSpPr txBox="1"/>
          <p:nvPr/>
        </p:nvSpPr>
        <p:spPr>
          <a:xfrm>
            <a:off x="2236053" y="5261783"/>
            <a:ext cx="939103" cy="646331"/>
          </a:xfrm>
          <a:prstGeom prst="rect">
            <a:avLst/>
          </a:prstGeom>
          <a:solidFill>
            <a:schemeClr val="bg1"/>
          </a:solidFill>
        </p:spPr>
        <p:txBody>
          <a:bodyPr wrap="none" rtlCol="0">
            <a:spAutoFit/>
          </a:bodyPr>
          <a:lstStyle/>
          <a:p>
            <a:pPr algn="ctr"/>
            <a:r>
              <a:rPr lang="en-US" b="1" dirty="0"/>
              <a:t>Primary</a:t>
            </a:r>
          </a:p>
          <a:p>
            <a:pPr algn="ctr"/>
            <a:r>
              <a:rPr lang="en-US" b="1" dirty="0"/>
              <a:t>PFASs</a:t>
            </a:r>
          </a:p>
        </p:txBody>
      </p:sp>
    </p:spTree>
    <p:extLst>
      <p:ext uri="{BB962C8B-B14F-4D97-AF65-F5344CB8AC3E}">
        <p14:creationId xmlns:p14="http://schemas.microsoft.com/office/powerpoint/2010/main" val="3361123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3CF51A6-1D10-39AD-A7C0-CD737FB1CCF2}"/>
              </a:ext>
            </a:extLst>
          </p:cNvPr>
          <p:cNvPicPr>
            <a:picLocks noChangeAspect="1"/>
          </p:cNvPicPr>
          <p:nvPr/>
        </p:nvPicPr>
        <p:blipFill>
          <a:blip r:embed="rId2"/>
          <a:stretch>
            <a:fillRect/>
          </a:stretch>
        </p:blipFill>
        <p:spPr>
          <a:xfrm>
            <a:off x="982910" y="1074420"/>
            <a:ext cx="7431105" cy="5083298"/>
          </a:xfrm>
          <a:prstGeom prst="rect">
            <a:avLst/>
          </a:prstGeom>
        </p:spPr>
      </p:pic>
      <p:sp>
        <p:nvSpPr>
          <p:cNvPr id="8" name="Rectangle 2">
            <a:extLst>
              <a:ext uri="{FF2B5EF4-FFF2-40B4-BE49-F238E27FC236}">
                <a16:creationId xmlns:a16="http://schemas.microsoft.com/office/drawing/2014/main" id="{DB26E9D6-5DA0-1E1A-96E3-793AAD02D847}"/>
              </a:ext>
            </a:extLst>
          </p:cNvPr>
          <p:cNvSpPr txBox="1">
            <a:spLocks noChangeArrowheads="1"/>
          </p:cNvSpPr>
          <p:nvPr/>
        </p:nvSpPr>
        <p:spPr>
          <a:xfrm>
            <a:off x="79515" y="79850"/>
            <a:ext cx="8984975" cy="834550"/>
          </a:xfrm>
          <a:prstGeom prst="rect">
            <a:avLst/>
          </a:prstGeom>
          <a:ln/>
        </p:spPr>
        <p:txBody>
          <a:bodyPr vert="horz" lIns="91440" tIns="45720" rIns="91440" bIns="45720" rtlCol="0" anchor="ctr">
            <a:noAutofit/>
          </a:bodyPr>
          <a:lstStyle/>
          <a:p>
            <a:pPr algn="ctr"/>
            <a:r>
              <a:rPr lang="en-US" sz="2800" b="1" dirty="0"/>
              <a:t>Comparison of Relative PFAS Group </a:t>
            </a:r>
            <a:r>
              <a:rPr lang="en-US" sz="2800" b="1" u="sng" dirty="0"/>
              <a:t>Makeup</a:t>
            </a:r>
          </a:p>
          <a:p>
            <a:pPr algn="ctr"/>
            <a:r>
              <a:rPr lang="en-US" sz="2800" b="1" dirty="0"/>
              <a:t>- Biosolids vs Compost vs AFFF-Impacted Soil -</a:t>
            </a:r>
          </a:p>
        </p:txBody>
      </p:sp>
      <p:sp>
        <p:nvSpPr>
          <p:cNvPr id="6" name="TextBox 5">
            <a:extLst>
              <a:ext uri="{FF2B5EF4-FFF2-40B4-BE49-F238E27FC236}">
                <a16:creationId xmlns:a16="http://schemas.microsoft.com/office/drawing/2014/main" id="{C19DAA96-7418-8D2B-1D05-D33E815B4073}"/>
              </a:ext>
            </a:extLst>
          </p:cNvPr>
          <p:cNvSpPr txBox="1"/>
          <p:nvPr/>
        </p:nvSpPr>
        <p:spPr>
          <a:xfrm>
            <a:off x="6101123" y="2844225"/>
            <a:ext cx="1057918" cy="584775"/>
          </a:xfrm>
          <a:prstGeom prst="rect">
            <a:avLst/>
          </a:prstGeom>
          <a:solidFill>
            <a:schemeClr val="bg1"/>
          </a:solidFill>
        </p:spPr>
        <p:txBody>
          <a:bodyPr wrap="none" rtlCol="0">
            <a:spAutoFit/>
          </a:bodyPr>
          <a:lstStyle/>
          <a:p>
            <a:r>
              <a:rPr lang="en-US" sz="1600" b="1" dirty="0"/>
              <a:t>Pre-TOPs</a:t>
            </a:r>
          </a:p>
          <a:p>
            <a:r>
              <a:rPr lang="en-US" sz="1600" b="1" dirty="0"/>
              <a:t>PFAS 0.1%</a:t>
            </a:r>
          </a:p>
        </p:txBody>
      </p:sp>
      <p:cxnSp>
        <p:nvCxnSpPr>
          <p:cNvPr id="9" name="Straight Arrow Connector 8">
            <a:extLst>
              <a:ext uri="{FF2B5EF4-FFF2-40B4-BE49-F238E27FC236}">
                <a16:creationId xmlns:a16="http://schemas.microsoft.com/office/drawing/2014/main" id="{6D6F2C8C-422F-100A-4ED1-24CBC1BE9938}"/>
              </a:ext>
            </a:extLst>
          </p:cNvPr>
          <p:cNvCxnSpPr/>
          <p:nvPr/>
        </p:nvCxnSpPr>
        <p:spPr>
          <a:xfrm>
            <a:off x="6639005" y="3429000"/>
            <a:ext cx="322729" cy="78953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D0D611-1893-1EF4-C988-9AC6E136B5EF}"/>
              </a:ext>
            </a:extLst>
          </p:cNvPr>
          <p:cNvSpPr txBox="1"/>
          <p:nvPr/>
        </p:nvSpPr>
        <p:spPr>
          <a:xfrm>
            <a:off x="7696923" y="2927468"/>
            <a:ext cx="993719" cy="584775"/>
          </a:xfrm>
          <a:prstGeom prst="rect">
            <a:avLst/>
          </a:prstGeom>
          <a:solidFill>
            <a:schemeClr val="bg1"/>
          </a:solidFill>
        </p:spPr>
        <p:txBody>
          <a:bodyPr wrap="square" rtlCol="0">
            <a:spAutoFit/>
          </a:bodyPr>
          <a:lstStyle/>
          <a:p>
            <a:pPr algn="ctr"/>
            <a:r>
              <a:rPr lang="en-US" sz="1600" b="1" dirty="0"/>
              <a:t>EOF Not Tested</a:t>
            </a:r>
          </a:p>
        </p:txBody>
      </p:sp>
      <p:cxnSp>
        <p:nvCxnSpPr>
          <p:cNvPr id="5" name="Straight Arrow Connector 4">
            <a:extLst>
              <a:ext uri="{FF2B5EF4-FFF2-40B4-BE49-F238E27FC236}">
                <a16:creationId xmlns:a16="http://schemas.microsoft.com/office/drawing/2014/main" id="{CEBD1F86-EDE6-CD0A-C26D-6DB53AE14259}"/>
              </a:ext>
            </a:extLst>
          </p:cNvPr>
          <p:cNvCxnSpPr>
            <a:cxnSpLocks/>
          </p:cNvCxnSpPr>
          <p:nvPr/>
        </p:nvCxnSpPr>
        <p:spPr>
          <a:xfrm flipH="1">
            <a:off x="7776242" y="3512243"/>
            <a:ext cx="445674" cy="70629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F242A24-0F4F-D682-4E76-BFD36C2F732E}"/>
              </a:ext>
            </a:extLst>
          </p:cNvPr>
          <p:cNvSpPr/>
          <p:nvPr/>
        </p:nvSpPr>
        <p:spPr>
          <a:xfrm>
            <a:off x="1744276" y="5209776"/>
            <a:ext cx="245889" cy="3842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638385-53AB-E9BA-E011-FA2483E64BB2}"/>
              </a:ext>
            </a:extLst>
          </p:cNvPr>
          <p:cNvSpPr/>
          <p:nvPr/>
        </p:nvSpPr>
        <p:spPr>
          <a:xfrm>
            <a:off x="3172220" y="5208496"/>
            <a:ext cx="245889" cy="38420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5B4682-097F-1AF2-0B5D-613336968E1B}"/>
              </a:ext>
            </a:extLst>
          </p:cNvPr>
          <p:cNvSpPr/>
          <p:nvPr/>
        </p:nvSpPr>
        <p:spPr>
          <a:xfrm>
            <a:off x="5276356" y="5207216"/>
            <a:ext cx="245889" cy="384202"/>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33FC94-A22F-B8A7-B123-F52BA02773E8}"/>
              </a:ext>
            </a:extLst>
          </p:cNvPr>
          <p:cNvSpPr/>
          <p:nvPr/>
        </p:nvSpPr>
        <p:spPr>
          <a:xfrm>
            <a:off x="2035995" y="5575301"/>
            <a:ext cx="1064814" cy="384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5F5FD8-A6F9-8B39-F103-3E589588B5CF}"/>
              </a:ext>
            </a:extLst>
          </p:cNvPr>
          <p:cNvSpPr txBox="1"/>
          <p:nvPr/>
        </p:nvSpPr>
        <p:spPr>
          <a:xfrm>
            <a:off x="1990165" y="5169683"/>
            <a:ext cx="1053085" cy="646331"/>
          </a:xfrm>
          <a:prstGeom prst="rect">
            <a:avLst/>
          </a:prstGeom>
          <a:solidFill>
            <a:schemeClr val="bg1"/>
          </a:solidFill>
        </p:spPr>
        <p:txBody>
          <a:bodyPr wrap="square" rtlCol="0">
            <a:spAutoFit/>
          </a:bodyPr>
          <a:lstStyle/>
          <a:p>
            <a:pPr algn="ctr"/>
            <a:r>
              <a:rPr lang="en-US" b="1" dirty="0"/>
              <a:t>Primary</a:t>
            </a:r>
          </a:p>
          <a:p>
            <a:pPr algn="ctr"/>
            <a:r>
              <a:rPr lang="en-US" b="1" dirty="0"/>
              <a:t>PFASs</a:t>
            </a:r>
          </a:p>
        </p:txBody>
      </p:sp>
      <p:sp>
        <p:nvSpPr>
          <p:cNvPr id="16" name="Rectangle 15">
            <a:extLst>
              <a:ext uri="{FF2B5EF4-FFF2-40B4-BE49-F238E27FC236}">
                <a16:creationId xmlns:a16="http://schemas.microsoft.com/office/drawing/2014/main" id="{9D7F7FE9-033F-6BDE-681D-E81CB2A191B1}"/>
              </a:ext>
            </a:extLst>
          </p:cNvPr>
          <p:cNvSpPr/>
          <p:nvPr/>
        </p:nvSpPr>
        <p:spPr>
          <a:xfrm>
            <a:off x="4023676" y="5329026"/>
            <a:ext cx="1064814" cy="384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FEB4BA-AB5A-2115-692F-D5D539574C0B}"/>
              </a:ext>
            </a:extLst>
          </p:cNvPr>
          <p:cNvSpPr txBox="1"/>
          <p:nvPr/>
        </p:nvSpPr>
        <p:spPr>
          <a:xfrm>
            <a:off x="3455871" y="5187293"/>
            <a:ext cx="1180002" cy="646331"/>
          </a:xfrm>
          <a:prstGeom prst="rect">
            <a:avLst/>
          </a:prstGeom>
          <a:solidFill>
            <a:schemeClr val="bg1"/>
          </a:solidFill>
        </p:spPr>
        <p:txBody>
          <a:bodyPr wrap="square" rtlCol="0">
            <a:spAutoFit/>
          </a:bodyPr>
          <a:lstStyle/>
          <a:p>
            <a:pPr algn="ctr"/>
            <a:r>
              <a:rPr lang="en-US" b="1" dirty="0"/>
              <a:t>Secondary</a:t>
            </a:r>
          </a:p>
          <a:p>
            <a:pPr algn="ctr"/>
            <a:r>
              <a:rPr lang="en-US" b="1" dirty="0"/>
              <a:t>PFASs</a:t>
            </a:r>
          </a:p>
        </p:txBody>
      </p:sp>
      <p:sp>
        <p:nvSpPr>
          <p:cNvPr id="17" name="TextBox 16">
            <a:extLst>
              <a:ext uri="{FF2B5EF4-FFF2-40B4-BE49-F238E27FC236}">
                <a16:creationId xmlns:a16="http://schemas.microsoft.com/office/drawing/2014/main" id="{ABB3C6E7-2442-4D20-AE60-CB79467D513D}"/>
              </a:ext>
            </a:extLst>
          </p:cNvPr>
          <p:cNvSpPr txBox="1"/>
          <p:nvPr/>
        </p:nvSpPr>
        <p:spPr>
          <a:xfrm>
            <a:off x="1628459" y="1172407"/>
            <a:ext cx="1605907" cy="461665"/>
          </a:xfrm>
          <a:prstGeom prst="rect">
            <a:avLst/>
          </a:prstGeom>
          <a:noFill/>
        </p:spPr>
        <p:txBody>
          <a:bodyPr wrap="square" rtlCol="0">
            <a:spAutoFit/>
          </a:bodyPr>
          <a:lstStyle/>
          <a:p>
            <a:pPr algn="ctr"/>
            <a:r>
              <a:rPr lang="en-US" sz="2400" b="1" dirty="0"/>
              <a:t>Example</a:t>
            </a:r>
          </a:p>
        </p:txBody>
      </p:sp>
    </p:spTree>
    <p:extLst>
      <p:ext uri="{BB962C8B-B14F-4D97-AF65-F5344CB8AC3E}">
        <p14:creationId xmlns:p14="http://schemas.microsoft.com/office/powerpoint/2010/main" val="2744802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259759-7D23-20F4-0812-A5F62D2C2375}"/>
              </a:ext>
            </a:extLst>
          </p:cNvPr>
          <p:cNvPicPr>
            <a:picLocks noChangeAspect="1"/>
          </p:cNvPicPr>
          <p:nvPr/>
        </p:nvPicPr>
        <p:blipFill>
          <a:blip r:embed="rId2"/>
          <a:stretch>
            <a:fillRect/>
          </a:stretch>
        </p:blipFill>
        <p:spPr>
          <a:xfrm>
            <a:off x="990596" y="1074419"/>
            <a:ext cx="7408049" cy="5074641"/>
          </a:xfrm>
          <a:prstGeom prst="rect">
            <a:avLst/>
          </a:prstGeom>
        </p:spPr>
      </p:pic>
      <p:sp>
        <p:nvSpPr>
          <p:cNvPr id="12" name="Rectangle 2">
            <a:extLst>
              <a:ext uri="{FF2B5EF4-FFF2-40B4-BE49-F238E27FC236}">
                <a16:creationId xmlns:a16="http://schemas.microsoft.com/office/drawing/2014/main" id="{24DBB5C7-F6A9-9FEE-DA64-365E8C5EB5C4}"/>
              </a:ext>
            </a:extLst>
          </p:cNvPr>
          <p:cNvSpPr txBox="1">
            <a:spLocks noChangeArrowheads="1"/>
          </p:cNvSpPr>
          <p:nvPr/>
        </p:nvSpPr>
        <p:spPr>
          <a:xfrm>
            <a:off x="79515" y="79850"/>
            <a:ext cx="8984975" cy="834550"/>
          </a:xfrm>
          <a:prstGeom prst="rect">
            <a:avLst/>
          </a:prstGeom>
          <a:ln/>
        </p:spPr>
        <p:txBody>
          <a:bodyPr vert="horz" lIns="91440" tIns="45720" rIns="91440" bIns="45720" rtlCol="0" anchor="ctr">
            <a:noAutofit/>
          </a:bodyPr>
          <a:lstStyle/>
          <a:p>
            <a:pPr algn="ctr"/>
            <a:r>
              <a:rPr lang="en-US" sz="2800" b="1" dirty="0"/>
              <a:t>Comparison of Relative PFAS Group </a:t>
            </a:r>
            <a:r>
              <a:rPr lang="en-US" sz="2800" b="1" u="sng" dirty="0"/>
              <a:t>Risk</a:t>
            </a:r>
            <a:endParaRPr lang="en-US" sz="2400" b="1" dirty="0"/>
          </a:p>
          <a:p>
            <a:pPr algn="ctr"/>
            <a:r>
              <a:rPr lang="en-US" sz="2800" b="1" dirty="0"/>
              <a:t>- Biosolids vs Compost vs AFFF-Impacted Soil -</a:t>
            </a:r>
          </a:p>
        </p:txBody>
      </p:sp>
      <p:sp>
        <p:nvSpPr>
          <p:cNvPr id="6" name="TextBox 5">
            <a:extLst>
              <a:ext uri="{FF2B5EF4-FFF2-40B4-BE49-F238E27FC236}">
                <a16:creationId xmlns:a16="http://schemas.microsoft.com/office/drawing/2014/main" id="{8E34AF3C-C72A-834F-D8AF-452F83B420F2}"/>
              </a:ext>
            </a:extLst>
          </p:cNvPr>
          <p:cNvSpPr txBox="1"/>
          <p:nvPr/>
        </p:nvSpPr>
        <p:spPr>
          <a:xfrm>
            <a:off x="6101123" y="2951801"/>
            <a:ext cx="1057918" cy="584775"/>
          </a:xfrm>
          <a:prstGeom prst="rect">
            <a:avLst/>
          </a:prstGeom>
          <a:solidFill>
            <a:schemeClr val="bg1"/>
          </a:solidFill>
        </p:spPr>
        <p:txBody>
          <a:bodyPr wrap="none" rtlCol="0">
            <a:spAutoFit/>
          </a:bodyPr>
          <a:lstStyle/>
          <a:p>
            <a:r>
              <a:rPr lang="en-US" sz="1600" b="1" dirty="0"/>
              <a:t>Pre-TOPs</a:t>
            </a:r>
          </a:p>
          <a:p>
            <a:r>
              <a:rPr lang="en-US" sz="1600" b="1" dirty="0"/>
              <a:t>PFAS 1.0%</a:t>
            </a:r>
          </a:p>
        </p:txBody>
      </p:sp>
      <p:cxnSp>
        <p:nvCxnSpPr>
          <p:cNvPr id="7" name="Straight Arrow Connector 6">
            <a:extLst>
              <a:ext uri="{FF2B5EF4-FFF2-40B4-BE49-F238E27FC236}">
                <a16:creationId xmlns:a16="http://schemas.microsoft.com/office/drawing/2014/main" id="{C0D36EC6-2A9E-82F8-E60B-FB50E34E0EA3}"/>
              </a:ext>
            </a:extLst>
          </p:cNvPr>
          <p:cNvCxnSpPr/>
          <p:nvPr/>
        </p:nvCxnSpPr>
        <p:spPr>
          <a:xfrm>
            <a:off x="6639005" y="3536576"/>
            <a:ext cx="322729" cy="78953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6A46119-F3C6-9264-5459-B29E141EDD11}"/>
              </a:ext>
            </a:extLst>
          </p:cNvPr>
          <p:cNvSpPr txBox="1"/>
          <p:nvPr/>
        </p:nvSpPr>
        <p:spPr>
          <a:xfrm>
            <a:off x="7696923" y="2927468"/>
            <a:ext cx="993719" cy="584775"/>
          </a:xfrm>
          <a:prstGeom prst="rect">
            <a:avLst/>
          </a:prstGeom>
          <a:solidFill>
            <a:schemeClr val="bg1"/>
          </a:solidFill>
        </p:spPr>
        <p:txBody>
          <a:bodyPr wrap="square" rtlCol="0">
            <a:spAutoFit/>
          </a:bodyPr>
          <a:lstStyle/>
          <a:p>
            <a:pPr algn="ctr"/>
            <a:r>
              <a:rPr lang="en-US" sz="1600" b="1" dirty="0"/>
              <a:t>EOF Not Tested</a:t>
            </a:r>
          </a:p>
        </p:txBody>
      </p:sp>
      <p:cxnSp>
        <p:nvCxnSpPr>
          <p:cNvPr id="8" name="Straight Arrow Connector 7">
            <a:extLst>
              <a:ext uri="{FF2B5EF4-FFF2-40B4-BE49-F238E27FC236}">
                <a16:creationId xmlns:a16="http://schemas.microsoft.com/office/drawing/2014/main" id="{1CC69F8B-8F5D-1FAF-D82A-91A541374F60}"/>
              </a:ext>
            </a:extLst>
          </p:cNvPr>
          <p:cNvCxnSpPr>
            <a:cxnSpLocks/>
          </p:cNvCxnSpPr>
          <p:nvPr/>
        </p:nvCxnSpPr>
        <p:spPr>
          <a:xfrm flipH="1">
            <a:off x="7776242" y="3512243"/>
            <a:ext cx="445674" cy="70629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A16A5DF-D197-D125-6F3A-19FF91E4AE2C}"/>
              </a:ext>
            </a:extLst>
          </p:cNvPr>
          <p:cNvSpPr/>
          <p:nvPr/>
        </p:nvSpPr>
        <p:spPr>
          <a:xfrm>
            <a:off x="1790380" y="5240512"/>
            <a:ext cx="245889" cy="3842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3D3526-654F-28A2-EEC9-D8F71A26FE87}"/>
              </a:ext>
            </a:extLst>
          </p:cNvPr>
          <p:cNvSpPr/>
          <p:nvPr/>
        </p:nvSpPr>
        <p:spPr>
          <a:xfrm>
            <a:off x="3187588" y="5239232"/>
            <a:ext cx="245889" cy="38420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ACB484-EDC5-6D9D-108B-61A6E1BFED70}"/>
              </a:ext>
            </a:extLst>
          </p:cNvPr>
          <p:cNvSpPr/>
          <p:nvPr/>
        </p:nvSpPr>
        <p:spPr>
          <a:xfrm>
            <a:off x="5268672" y="5237952"/>
            <a:ext cx="245889" cy="384202"/>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BFFB27-1CCA-1723-BD02-CA51591BBF64}"/>
              </a:ext>
            </a:extLst>
          </p:cNvPr>
          <p:cNvSpPr/>
          <p:nvPr/>
        </p:nvSpPr>
        <p:spPr>
          <a:xfrm>
            <a:off x="2035995" y="5575301"/>
            <a:ext cx="1064814" cy="384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2523242-DD2E-2EB7-E8DB-65153111A957}"/>
              </a:ext>
            </a:extLst>
          </p:cNvPr>
          <p:cNvSpPr txBox="1"/>
          <p:nvPr/>
        </p:nvSpPr>
        <p:spPr>
          <a:xfrm>
            <a:off x="1990165" y="5169683"/>
            <a:ext cx="1053085" cy="646331"/>
          </a:xfrm>
          <a:prstGeom prst="rect">
            <a:avLst/>
          </a:prstGeom>
          <a:solidFill>
            <a:schemeClr val="bg1"/>
          </a:solidFill>
        </p:spPr>
        <p:txBody>
          <a:bodyPr wrap="square" rtlCol="0">
            <a:spAutoFit/>
          </a:bodyPr>
          <a:lstStyle/>
          <a:p>
            <a:pPr algn="ctr"/>
            <a:r>
              <a:rPr lang="en-US" b="1" dirty="0"/>
              <a:t>Primary</a:t>
            </a:r>
          </a:p>
          <a:p>
            <a:pPr algn="ctr"/>
            <a:r>
              <a:rPr lang="en-US" b="1" dirty="0"/>
              <a:t>PFASs</a:t>
            </a:r>
          </a:p>
        </p:txBody>
      </p:sp>
      <p:sp>
        <p:nvSpPr>
          <p:cNvPr id="15" name="Rectangle 14">
            <a:extLst>
              <a:ext uri="{FF2B5EF4-FFF2-40B4-BE49-F238E27FC236}">
                <a16:creationId xmlns:a16="http://schemas.microsoft.com/office/drawing/2014/main" id="{52D17D9C-C56A-C69A-7A87-29BDBBF1A36B}"/>
              </a:ext>
            </a:extLst>
          </p:cNvPr>
          <p:cNvSpPr/>
          <p:nvPr/>
        </p:nvSpPr>
        <p:spPr>
          <a:xfrm>
            <a:off x="4023676" y="5329026"/>
            <a:ext cx="1064814" cy="384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0F9456-CF1C-A17A-A049-8A47233DB437}"/>
              </a:ext>
            </a:extLst>
          </p:cNvPr>
          <p:cNvSpPr txBox="1"/>
          <p:nvPr/>
        </p:nvSpPr>
        <p:spPr>
          <a:xfrm>
            <a:off x="3455871" y="5187293"/>
            <a:ext cx="1180002" cy="646331"/>
          </a:xfrm>
          <a:prstGeom prst="rect">
            <a:avLst/>
          </a:prstGeom>
          <a:solidFill>
            <a:schemeClr val="bg1"/>
          </a:solidFill>
        </p:spPr>
        <p:txBody>
          <a:bodyPr wrap="square" rtlCol="0">
            <a:spAutoFit/>
          </a:bodyPr>
          <a:lstStyle/>
          <a:p>
            <a:pPr algn="ctr"/>
            <a:r>
              <a:rPr lang="en-US" b="1" dirty="0"/>
              <a:t>Secondary</a:t>
            </a:r>
          </a:p>
          <a:p>
            <a:pPr algn="ctr"/>
            <a:r>
              <a:rPr lang="en-US" b="1" dirty="0"/>
              <a:t>PFASs</a:t>
            </a:r>
          </a:p>
        </p:txBody>
      </p:sp>
      <p:sp>
        <p:nvSpPr>
          <p:cNvPr id="17" name="TextBox 16">
            <a:extLst>
              <a:ext uri="{FF2B5EF4-FFF2-40B4-BE49-F238E27FC236}">
                <a16:creationId xmlns:a16="http://schemas.microsoft.com/office/drawing/2014/main" id="{406A8A80-3698-4A8D-82ED-03B26CA00F22}"/>
              </a:ext>
            </a:extLst>
          </p:cNvPr>
          <p:cNvSpPr txBox="1"/>
          <p:nvPr/>
        </p:nvSpPr>
        <p:spPr>
          <a:xfrm>
            <a:off x="1859282" y="1145773"/>
            <a:ext cx="1605907" cy="461665"/>
          </a:xfrm>
          <a:prstGeom prst="rect">
            <a:avLst/>
          </a:prstGeom>
          <a:noFill/>
        </p:spPr>
        <p:txBody>
          <a:bodyPr wrap="square" rtlCol="0">
            <a:spAutoFit/>
          </a:bodyPr>
          <a:lstStyle/>
          <a:p>
            <a:pPr algn="ctr"/>
            <a:r>
              <a:rPr lang="en-US" sz="2400" b="1" dirty="0"/>
              <a:t>Example</a:t>
            </a:r>
          </a:p>
        </p:txBody>
      </p:sp>
    </p:spTree>
    <p:extLst>
      <p:ext uri="{BB962C8B-B14F-4D97-AF65-F5344CB8AC3E}">
        <p14:creationId xmlns:p14="http://schemas.microsoft.com/office/powerpoint/2010/main" val="1899600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23593D-CE94-0C89-F42F-68886662B2EA}"/>
              </a:ext>
            </a:extLst>
          </p:cNvPr>
          <p:cNvGrpSpPr/>
          <p:nvPr/>
        </p:nvGrpSpPr>
        <p:grpSpPr>
          <a:xfrm>
            <a:off x="373380" y="459025"/>
            <a:ext cx="7812062" cy="6326243"/>
            <a:chOff x="1576589" y="404038"/>
            <a:chExt cx="8151611" cy="6048484"/>
          </a:xfrm>
        </p:grpSpPr>
        <p:grpSp>
          <p:nvGrpSpPr>
            <p:cNvPr id="12" name="Group 11">
              <a:extLst>
                <a:ext uri="{FF2B5EF4-FFF2-40B4-BE49-F238E27FC236}">
                  <a16:creationId xmlns:a16="http://schemas.microsoft.com/office/drawing/2014/main" id="{61DC0C92-144D-17DC-81F0-B1ABE0C43AAD}"/>
                </a:ext>
              </a:extLst>
            </p:cNvPr>
            <p:cNvGrpSpPr/>
            <p:nvPr/>
          </p:nvGrpSpPr>
          <p:grpSpPr>
            <a:xfrm>
              <a:off x="2847562" y="990600"/>
              <a:ext cx="6880638" cy="4198735"/>
              <a:chOff x="4333462" y="2146852"/>
              <a:chExt cx="4545495" cy="1696282"/>
            </a:xfrm>
          </p:grpSpPr>
          <p:sp>
            <p:nvSpPr>
              <p:cNvPr id="19" name="Rectangle 18">
                <a:extLst>
                  <a:ext uri="{FF2B5EF4-FFF2-40B4-BE49-F238E27FC236}">
                    <a16:creationId xmlns:a16="http://schemas.microsoft.com/office/drawing/2014/main" id="{DBA4E826-C0AA-1930-E565-851ED5EE3AD5}"/>
                  </a:ext>
                </a:extLst>
              </p:cNvPr>
              <p:cNvSpPr/>
              <p:nvPr/>
            </p:nvSpPr>
            <p:spPr>
              <a:xfrm>
                <a:off x="4333462" y="2146852"/>
                <a:ext cx="954155" cy="1696278"/>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0476C7-90BB-9BCB-94FB-D430ADE1ACDF}"/>
                  </a:ext>
                </a:extLst>
              </p:cNvPr>
              <p:cNvSpPr/>
              <p:nvPr/>
            </p:nvSpPr>
            <p:spPr>
              <a:xfrm>
                <a:off x="5280995" y="2151214"/>
                <a:ext cx="954155" cy="1685291"/>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11A4092-E5A8-0125-9E8E-985D1E6290D3}"/>
                  </a:ext>
                </a:extLst>
              </p:cNvPr>
              <p:cNvSpPr/>
              <p:nvPr/>
            </p:nvSpPr>
            <p:spPr>
              <a:xfrm>
                <a:off x="6241777" y="2146856"/>
                <a:ext cx="2637180" cy="1696278"/>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A1CC83AA-BA7D-C855-2653-3C2427DBD83B}"/>
                </a:ext>
              </a:extLst>
            </p:cNvPr>
            <p:cNvSpPr txBox="1"/>
            <p:nvPr/>
          </p:nvSpPr>
          <p:spPr>
            <a:xfrm>
              <a:off x="3144766" y="1178965"/>
              <a:ext cx="934551" cy="369332"/>
            </a:xfrm>
            <a:prstGeom prst="rect">
              <a:avLst/>
            </a:prstGeom>
            <a:noFill/>
          </p:spPr>
          <p:txBody>
            <a:bodyPr wrap="none" rtlCol="0">
              <a:spAutoFit/>
            </a:bodyPr>
            <a:lstStyle/>
            <a:p>
              <a:r>
                <a:rPr lang="en-US" b="1" dirty="0"/>
                <a:t>Effluent</a:t>
              </a:r>
            </a:p>
          </p:txBody>
        </p:sp>
        <p:sp>
          <p:nvSpPr>
            <p:cNvPr id="14" name="TextBox 13">
              <a:extLst>
                <a:ext uri="{FF2B5EF4-FFF2-40B4-BE49-F238E27FC236}">
                  <a16:creationId xmlns:a16="http://schemas.microsoft.com/office/drawing/2014/main" id="{9CC49A1A-FDF8-B91E-74F3-3CFE7C2E36A1}"/>
                </a:ext>
              </a:extLst>
            </p:cNvPr>
            <p:cNvSpPr txBox="1"/>
            <p:nvPr/>
          </p:nvSpPr>
          <p:spPr>
            <a:xfrm>
              <a:off x="4659629" y="1178964"/>
              <a:ext cx="976549" cy="369332"/>
            </a:xfrm>
            <a:prstGeom prst="rect">
              <a:avLst/>
            </a:prstGeom>
            <a:noFill/>
          </p:spPr>
          <p:txBody>
            <a:bodyPr wrap="none" rtlCol="0">
              <a:spAutoFit/>
            </a:bodyPr>
            <a:lstStyle/>
            <a:p>
              <a:r>
                <a:rPr lang="en-US" b="1" dirty="0"/>
                <a:t>Landfills</a:t>
              </a:r>
            </a:p>
          </p:txBody>
        </p:sp>
        <p:sp>
          <p:nvSpPr>
            <p:cNvPr id="15" name="TextBox 14">
              <a:extLst>
                <a:ext uri="{FF2B5EF4-FFF2-40B4-BE49-F238E27FC236}">
                  <a16:creationId xmlns:a16="http://schemas.microsoft.com/office/drawing/2014/main" id="{E30892DB-5851-88C3-CA49-F29E4686C899}"/>
                </a:ext>
              </a:extLst>
            </p:cNvPr>
            <p:cNvSpPr txBox="1"/>
            <p:nvPr/>
          </p:nvSpPr>
          <p:spPr>
            <a:xfrm>
              <a:off x="6468153" y="1178964"/>
              <a:ext cx="2938368" cy="369332"/>
            </a:xfrm>
            <a:prstGeom prst="rect">
              <a:avLst/>
            </a:prstGeom>
            <a:noFill/>
          </p:spPr>
          <p:txBody>
            <a:bodyPr wrap="none" rtlCol="0">
              <a:spAutoFit/>
            </a:bodyPr>
            <a:lstStyle/>
            <a:p>
              <a:r>
                <a:rPr lang="en-US" b="1" dirty="0"/>
                <a:t>AFFF-Impacted Groundwater</a:t>
              </a:r>
            </a:p>
          </p:txBody>
        </p:sp>
        <p:graphicFrame>
          <p:nvGraphicFramePr>
            <p:cNvPr id="16" name="Chart 15">
              <a:extLst>
                <a:ext uri="{FF2B5EF4-FFF2-40B4-BE49-F238E27FC236}">
                  <a16:creationId xmlns:a16="http://schemas.microsoft.com/office/drawing/2014/main" id="{A236EABC-E29E-5AB2-F2FB-F9EE8B7FB9EC}"/>
                </a:ext>
              </a:extLst>
            </p:cNvPr>
            <p:cNvGraphicFramePr>
              <a:graphicFrameLocks/>
            </p:cNvGraphicFramePr>
            <p:nvPr>
              <p:extLst>
                <p:ext uri="{D42A27DB-BD31-4B8C-83A1-F6EECF244321}">
                  <p14:modId xmlns:p14="http://schemas.microsoft.com/office/powerpoint/2010/main" val="2432508032"/>
                </p:ext>
              </p:extLst>
            </p:nvPr>
          </p:nvGraphicFramePr>
          <p:xfrm>
            <a:off x="1767418" y="404038"/>
            <a:ext cx="7960782" cy="5975498"/>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DD4FB720-7313-F61A-74E7-97527472EA72}"/>
                </a:ext>
              </a:extLst>
            </p:cNvPr>
            <p:cNvSpPr txBox="1"/>
            <p:nvPr/>
          </p:nvSpPr>
          <p:spPr>
            <a:xfrm rot="16200000">
              <a:off x="1047630" y="2530709"/>
              <a:ext cx="1427250" cy="369332"/>
            </a:xfrm>
            <a:prstGeom prst="rect">
              <a:avLst/>
            </a:prstGeom>
            <a:noFill/>
          </p:spPr>
          <p:txBody>
            <a:bodyPr wrap="none" rtlCol="0">
              <a:spAutoFit/>
            </a:bodyPr>
            <a:lstStyle/>
            <a:p>
              <a:r>
                <a:rPr lang="en-US" b="1" dirty="0"/>
                <a:t>Hazard Index</a:t>
              </a:r>
            </a:p>
          </p:txBody>
        </p:sp>
        <p:sp>
          <p:nvSpPr>
            <p:cNvPr id="18" name="TextBox 17">
              <a:extLst>
                <a:ext uri="{FF2B5EF4-FFF2-40B4-BE49-F238E27FC236}">
                  <a16:creationId xmlns:a16="http://schemas.microsoft.com/office/drawing/2014/main" id="{4499D6C8-BDDA-13EA-6874-0FFC6C0DFBA3}"/>
                </a:ext>
              </a:extLst>
            </p:cNvPr>
            <p:cNvSpPr txBox="1"/>
            <p:nvPr/>
          </p:nvSpPr>
          <p:spPr>
            <a:xfrm>
              <a:off x="5177589" y="6083190"/>
              <a:ext cx="1140440" cy="369332"/>
            </a:xfrm>
            <a:prstGeom prst="rect">
              <a:avLst/>
            </a:prstGeom>
            <a:noFill/>
          </p:spPr>
          <p:txBody>
            <a:bodyPr wrap="none" rtlCol="0">
              <a:spAutoFit/>
            </a:bodyPr>
            <a:lstStyle/>
            <a:p>
              <a:r>
                <a:rPr lang="en-US" b="1" dirty="0"/>
                <a:t>Study Site</a:t>
              </a:r>
            </a:p>
          </p:txBody>
        </p:sp>
      </p:grpSp>
      <p:sp>
        <p:nvSpPr>
          <p:cNvPr id="3" name="Rectangle 2">
            <a:extLst>
              <a:ext uri="{FF2B5EF4-FFF2-40B4-BE49-F238E27FC236}">
                <a16:creationId xmlns:a16="http://schemas.microsoft.com/office/drawing/2014/main" id="{F2450685-52F7-5B38-09E6-FDF30B0A7419}"/>
              </a:ext>
            </a:extLst>
          </p:cNvPr>
          <p:cNvSpPr txBox="1">
            <a:spLocks noChangeArrowheads="1"/>
          </p:cNvSpPr>
          <p:nvPr/>
        </p:nvSpPr>
        <p:spPr>
          <a:xfrm>
            <a:off x="53341" y="79850"/>
            <a:ext cx="9037319" cy="758350"/>
          </a:xfrm>
          <a:prstGeom prst="rect">
            <a:avLst/>
          </a:prstGeom>
          <a:ln/>
        </p:spPr>
        <p:txBody>
          <a:bodyPr vert="horz" lIns="91440" tIns="45720" rIns="91440" bIns="45720" rtlCol="0" anchor="ctr">
            <a:noAutofit/>
          </a:bodyPr>
          <a:lstStyle/>
          <a:p>
            <a:pPr algn="ctr"/>
            <a:r>
              <a:rPr lang="en-US" sz="2600" b="1" dirty="0"/>
              <a:t>Relative “Source Strength” in Terms of Risk</a:t>
            </a:r>
            <a:r>
              <a:rPr lang="en-US" sz="2400" b="1" dirty="0"/>
              <a:t> (noncancer Hazard)</a:t>
            </a:r>
            <a:r>
              <a:rPr lang="en-US" sz="2600" b="1" dirty="0"/>
              <a:t> </a:t>
            </a:r>
          </a:p>
          <a:p>
            <a:pPr algn="ctr"/>
            <a:r>
              <a:rPr lang="en-US" sz="2400" b="1" dirty="0"/>
              <a:t>-WWTP Effluent vs Landfill Leachate vs AFFF-Impacted Groundwater-</a:t>
            </a:r>
          </a:p>
        </p:txBody>
      </p:sp>
      <p:sp>
        <p:nvSpPr>
          <p:cNvPr id="2" name="Oval 1">
            <a:extLst>
              <a:ext uri="{FF2B5EF4-FFF2-40B4-BE49-F238E27FC236}">
                <a16:creationId xmlns:a16="http://schemas.microsoft.com/office/drawing/2014/main" id="{768CE325-504B-474B-A86B-CC67E8522A85}"/>
              </a:ext>
            </a:extLst>
          </p:cNvPr>
          <p:cNvSpPr/>
          <p:nvPr/>
        </p:nvSpPr>
        <p:spPr>
          <a:xfrm>
            <a:off x="277091" y="2130109"/>
            <a:ext cx="554182" cy="15182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937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3F818D-668B-9054-5C28-C7552BF5F8AF}"/>
              </a:ext>
            </a:extLst>
          </p:cNvPr>
          <p:cNvSpPr/>
          <p:nvPr/>
        </p:nvSpPr>
        <p:spPr>
          <a:xfrm>
            <a:off x="4503420" y="1036330"/>
            <a:ext cx="3682022" cy="442322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EA9990E-447A-FAB8-75DB-258EE314F6BE}"/>
              </a:ext>
            </a:extLst>
          </p:cNvPr>
          <p:cNvSpPr/>
          <p:nvPr/>
        </p:nvSpPr>
        <p:spPr>
          <a:xfrm>
            <a:off x="1610947" y="1036320"/>
            <a:ext cx="2892473" cy="4423223"/>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hart 11">
            <a:extLst>
              <a:ext uri="{FF2B5EF4-FFF2-40B4-BE49-F238E27FC236}">
                <a16:creationId xmlns:a16="http://schemas.microsoft.com/office/drawing/2014/main" id="{B3F07263-D321-4401-961C-9EAF64696813}"/>
              </a:ext>
            </a:extLst>
          </p:cNvPr>
          <p:cNvGraphicFramePr>
            <a:graphicFrameLocks/>
          </p:cNvGraphicFramePr>
          <p:nvPr>
            <p:extLst>
              <p:ext uri="{D42A27DB-BD31-4B8C-83A1-F6EECF244321}">
                <p14:modId xmlns:p14="http://schemas.microsoft.com/office/powerpoint/2010/main" val="355080279"/>
              </p:ext>
            </p:extLst>
          </p:nvPr>
        </p:nvGraphicFramePr>
        <p:xfrm>
          <a:off x="643259" y="894084"/>
          <a:ext cx="7731125" cy="591026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FF73A104-0E1F-4388-8849-77463FA877EC}"/>
              </a:ext>
            </a:extLst>
          </p:cNvPr>
          <p:cNvSpPr txBox="1"/>
          <p:nvPr/>
        </p:nvSpPr>
        <p:spPr>
          <a:xfrm>
            <a:off x="2073505" y="1095149"/>
            <a:ext cx="1983876" cy="369332"/>
          </a:xfrm>
          <a:prstGeom prst="rect">
            <a:avLst/>
          </a:prstGeom>
          <a:noFill/>
        </p:spPr>
        <p:txBody>
          <a:bodyPr wrap="none" rtlCol="0">
            <a:spAutoFit/>
          </a:bodyPr>
          <a:lstStyle/>
          <a:p>
            <a:r>
              <a:rPr lang="en-US" b="1" dirty="0"/>
              <a:t>Biosolids/Compost</a:t>
            </a:r>
          </a:p>
        </p:txBody>
      </p:sp>
      <p:sp>
        <p:nvSpPr>
          <p:cNvPr id="11" name="TextBox 10">
            <a:extLst>
              <a:ext uri="{FF2B5EF4-FFF2-40B4-BE49-F238E27FC236}">
                <a16:creationId xmlns:a16="http://schemas.microsoft.com/office/drawing/2014/main" id="{6F0DEA6C-5F7F-4970-8314-4B564EF5567E}"/>
              </a:ext>
            </a:extLst>
          </p:cNvPr>
          <p:cNvSpPr txBox="1"/>
          <p:nvPr/>
        </p:nvSpPr>
        <p:spPr>
          <a:xfrm>
            <a:off x="4623271" y="1072101"/>
            <a:ext cx="3440044" cy="923330"/>
          </a:xfrm>
          <a:prstGeom prst="rect">
            <a:avLst/>
          </a:prstGeom>
          <a:noFill/>
        </p:spPr>
        <p:txBody>
          <a:bodyPr wrap="none" rtlCol="0">
            <a:spAutoFit/>
          </a:bodyPr>
          <a:lstStyle/>
          <a:p>
            <a:pPr algn="ctr"/>
            <a:r>
              <a:rPr lang="en-US" b="1" dirty="0"/>
              <a:t>AFFF-Impacted Soil</a:t>
            </a:r>
          </a:p>
          <a:p>
            <a:pPr algn="ctr"/>
            <a:r>
              <a:rPr lang="en-US" b="1" dirty="0"/>
              <a:t>(Hazard Indices in un-remediated</a:t>
            </a:r>
          </a:p>
          <a:p>
            <a:pPr algn="ctr"/>
            <a:r>
              <a:rPr lang="en-US" b="1" dirty="0"/>
              <a:t>release areas will be much higher)</a:t>
            </a:r>
          </a:p>
        </p:txBody>
      </p:sp>
      <p:sp>
        <p:nvSpPr>
          <p:cNvPr id="2" name="Rectangle 2">
            <a:extLst>
              <a:ext uri="{FF2B5EF4-FFF2-40B4-BE49-F238E27FC236}">
                <a16:creationId xmlns:a16="http://schemas.microsoft.com/office/drawing/2014/main" id="{CFF4EE58-34B6-6979-5CA3-1E221E248838}"/>
              </a:ext>
            </a:extLst>
          </p:cNvPr>
          <p:cNvSpPr txBox="1">
            <a:spLocks noChangeArrowheads="1"/>
          </p:cNvSpPr>
          <p:nvPr/>
        </p:nvSpPr>
        <p:spPr>
          <a:xfrm>
            <a:off x="1" y="79850"/>
            <a:ext cx="9144000" cy="758350"/>
          </a:xfrm>
          <a:prstGeom prst="rect">
            <a:avLst/>
          </a:prstGeom>
          <a:ln/>
        </p:spPr>
        <p:txBody>
          <a:bodyPr vert="horz" lIns="91440" tIns="45720" rIns="91440" bIns="45720" rtlCol="0" anchor="ctr">
            <a:noAutofit/>
          </a:bodyPr>
          <a:lstStyle/>
          <a:p>
            <a:pPr algn="ctr"/>
            <a:r>
              <a:rPr lang="en-US" sz="2600" b="1" dirty="0"/>
              <a:t>Relative Source Strength in Terms of Risk</a:t>
            </a:r>
            <a:r>
              <a:rPr lang="en-US" sz="2400" b="1" dirty="0"/>
              <a:t> (noncancer Hazard)</a:t>
            </a:r>
            <a:r>
              <a:rPr lang="en-US" sz="2600" b="1" dirty="0"/>
              <a:t> </a:t>
            </a:r>
          </a:p>
          <a:p>
            <a:pPr algn="ctr" rtl="0">
              <a:defRPr sz="1800" b="0" i="0" u="none" strike="noStrike" kern="1200" spc="0" baseline="0">
                <a:solidFill>
                  <a:prstClr val="black">
                    <a:lumMod val="65000"/>
                    <a:lumOff val="35000"/>
                  </a:prstClr>
                </a:solidFill>
                <a:latin typeface="+mn-lt"/>
                <a:ea typeface="+mn-ea"/>
                <a:cs typeface="+mn-cs"/>
              </a:defRPr>
            </a:pPr>
            <a:r>
              <a:rPr lang="en-US" sz="2400" b="1" i="0" u="none" strike="noStrike" kern="1200" spc="0" baseline="0" dirty="0">
                <a:solidFill>
                  <a:schemeClr val="tx1"/>
                </a:solidFill>
              </a:rPr>
              <a:t>-Biosolids vs Compost vs AFFF-Impacted Soil-</a:t>
            </a:r>
          </a:p>
        </p:txBody>
      </p:sp>
      <p:sp>
        <p:nvSpPr>
          <p:cNvPr id="9" name="TextBox 8">
            <a:extLst>
              <a:ext uri="{FF2B5EF4-FFF2-40B4-BE49-F238E27FC236}">
                <a16:creationId xmlns:a16="http://schemas.microsoft.com/office/drawing/2014/main" id="{A0EA5955-2A23-5362-0023-49B77576661C}"/>
              </a:ext>
            </a:extLst>
          </p:cNvPr>
          <p:cNvSpPr txBox="1"/>
          <p:nvPr/>
        </p:nvSpPr>
        <p:spPr>
          <a:xfrm rot="16200000">
            <a:off x="-167335" y="2704571"/>
            <a:ext cx="1427250" cy="369332"/>
          </a:xfrm>
          <a:prstGeom prst="rect">
            <a:avLst/>
          </a:prstGeom>
          <a:noFill/>
        </p:spPr>
        <p:txBody>
          <a:bodyPr wrap="none" rtlCol="0">
            <a:spAutoFit/>
          </a:bodyPr>
          <a:lstStyle/>
          <a:p>
            <a:r>
              <a:rPr lang="en-US" sz="1800" b="1" dirty="0">
                <a:solidFill>
                  <a:schemeClr val="tx1"/>
                </a:solidFill>
              </a:rPr>
              <a:t>Hazard</a:t>
            </a:r>
            <a:r>
              <a:rPr lang="en-US" sz="1800" b="1" baseline="0" dirty="0">
                <a:solidFill>
                  <a:schemeClr val="tx1"/>
                </a:solidFill>
              </a:rPr>
              <a:t> Index</a:t>
            </a:r>
            <a:endParaRPr lang="en-US" sz="1800" b="1" dirty="0">
              <a:solidFill>
                <a:schemeClr val="tx1"/>
              </a:solidFill>
            </a:endParaRPr>
          </a:p>
        </p:txBody>
      </p:sp>
      <p:sp>
        <p:nvSpPr>
          <p:cNvPr id="3" name="TextBox 2">
            <a:extLst>
              <a:ext uri="{FF2B5EF4-FFF2-40B4-BE49-F238E27FC236}">
                <a16:creationId xmlns:a16="http://schemas.microsoft.com/office/drawing/2014/main" id="{DFFB5356-4669-FE77-A94F-4A951BFA7C4E}"/>
              </a:ext>
            </a:extLst>
          </p:cNvPr>
          <p:cNvSpPr txBox="1"/>
          <p:nvPr/>
        </p:nvSpPr>
        <p:spPr>
          <a:xfrm>
            <a:off x="2233560" y="3954036"/>
            <a:ext cx="1647246" cy="369332"/>
          </a:xfrm>
          <a:prstGeom prst="rect">
            <a:avLst/>
          </a:prstGeom>
          <a:noFill/>
        </p:spPr>
        <p:txBody>
          <a:bodyPr wrap="none" rtlCol="0">
            <a:spAutoFit/>
          </a:bodyPr>
          <a:lstStyle/>
          <a:p>
            <a:r>
              <a:rPr lang="en-US" b="1" dirty="0"/>
              <a:t>Low Heath Risk</a:t>
            </a:r>
          </a:p>
        </p:txBody>
      </p:sp>
      <p:sp>
        <p:nvSpPr>
          <p:cNvPr id="5" name="TextBox 4">
            <a:extLst>
              <a:ext uri="{FF2B5EF4-FFF2-40B4-BE49-F238E27FC236}">
                <a16:creationId xmlns:a16="http://schemas.microsoft.com/office/drawing/2014/main" id="{7CD43531-F420-56C6-6844-33B6821FAA69}"/>
              </a:ext>
            </a:extLst>
          </p:cNvPr>
          <p:cNvSpPr txBox="1"/>
          <p:nvPr/>
        </p:nvSpPr>
        <p:spPr>
          <a:xfrm>
            <a:off x="5255574" y="3954036"/>
            <a:ext cx="2243819" cy="369332"/>
          </a:xfrm>
          <a:prstGeom prst="rect">
            <a:avLst/>
          </a:prstGeom>
          <a:noFill/>
        </p:spPr>
        <p:txBody>
          <a:bodyPr wrap="none" rtlCol="0">
            <a:spAutoFit/>
          </a:bodyPr>
          <a:lstStyle/>
          <a:p>
            <a:r>
              <a:rPr lang="en-US" b="1" dirty="0"/>
              <a:t>Low to Very High Risk</a:t>
            </a:r>
          </a:p>
        </p:txBody>
      </p:sp>
      <p:sp>
        <p:nvSpPr>
          <p:cNvPr id="14" name="Oval 13">
            <a:extLst>
              <a:ext uri="{FF2B5EF4-FFF2-40B4-BE49-F238E27FC236}">
                <a16:creationId xmlns:a16="http://schemas.microsoft.com/office/drawing/2014/main" id="{FB226DF8-B13F-4F6B-B288-345D49671C71}"/>
              </a:ext>
            </a:extLst>
          </p:cNvPr>
          <p:cNvSpPr/>
          <p:nvPr/>
        </p:nvSpPr>
        <p:spPr>
          <a:xfrm>
            <a:off x="277091" y="2130109"/>
            <a:ext cx="554182" cy="15182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882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E45F-C64D-F4D9-C5A5-FE2CF8ECC0B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813580-9E41-D355-C8ED-D51760FD8A3C}"/>
              </a:ext>
            </a:extLst>
          </p:cNvPr>
          <p:cNvSpPr>
            <a:spLocks noGrp="1"/>
          </p:cNvSpPr>
          <p:nvPr>
            <p:ph type="sldNum" sz="quarter" idx="12"/>
          </p:nvPr>
        </p:nvSpPr>
        <p:spPr/>
        <p:txBody>
          <a:bodyPr/>
          <a:lstStyle/>
          <a:p>
            <a:fld id="{0966C622-0A8C-4F86-9457-BBDB38D3C123}" type="slidenum">
              <a:rPr lang="en-US" smtClean="0"/>
              <a:t>38</a:t>
            </a:fld>
            <a:endParaRPr lang="en-US"/>
          </a:p>
        </p:txBody>
      </p:sp>
      <p:sp>
        <p:nvSpPr>
          <p:cNvPr id="5" name="Rectangle 2">
            <a:extLst>
              <a:ext uri="{FF2B5EF4-FFF2-40B4-BE49-F238E27FC236}">
                <a16:creationId xmlns:a16="http://schemas.microsoft.com/office/drawing/2014/main" id="{6F658F9F-EE29-0BAF-CAFF-752054CE4DB3}"/>
              </a:ext>
            </a:extLst>
          </p:cNvPr>
          <p:cNvSpPr txBox="1">
            <a:spLocks noChangeArrowheads="1"/>
          </p:cNvSpPr>
          <p:nvPr/>
        </p:nvSpPr>
        <p:spPr>
          <a:xfrm>
            <a:off x="7684" y="80656"/>
            <a:ext cx="9144000" cy="833744"/>
          </a:xfrm>
          <a:prstGeom prst="rect">
            <a:avLst/>
          </a:prstGeom>
          <a:ln/>
        </p:spPr>
        <p:txBody>
          <a:bodyPr vert="horz" lIns="91440" tIns="45720" rIns="91440" bIns="45720" rtlCol="0" anchor="ctr">
            <a:noAutofit/>
          </a:bodyPr>
          <a:lstStyle/>
          <a:p>
            <a:pPr algn="ctr"/>
            <a:r>
              <a:rPr lang="en-US" sz="3200" b="1" dirty="0"/>
              <a:t>Study Takeaway Points: General</a:t>
            </a:r>
          </a:p>
          <a:p>
            <a:pPr algn="ctr"/>
            <a:r>
              <a:rPr lang="en-US" sz="2400" b="1" dirty="0"/>
              <a:t>(based primarily of Hawai‘i Study data)</a:t>
            </a:r>
          </a:p>
        </p:txBody>
      </p:sp>
      <p:sp>
        <p:nvSpPr>
          <p:cNvPr id="8" name="TextBox 7">
            <a:extLst>
              <a:ext uri="{FF2B5EF4-FFF2-40B4-BE49-F238E27FC236}">
                <a16:creationId xmlns:a16="http://schemas.microsoft.com/office/drawing/2014/main" id="{DDC5DC23-3718-F72F-DA6C-872D6FD07728}"/>
              </a:ext>
            </a:extLst>
          </p:cNvPr>
          <p:cNvSpPr txBox="1"/>
          <p:nvPr/>
        </p:nvSpPr>
        <p:spPr>
          <a:xfrm>
            <a:off x="956497" y="1056749"/>
            <a:ext cx="7295963" cy="478592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b="1" dirty="0"/>
              <a:t>Testing of initial samples for </a:t>
            </a:r>
            <a:r>
              <a:rPr lang="en-US" sz="2000" b="1" i="1" dirty="0"/>
              <a:t>full suite of PFASs </a:t>
            </a:r>
            <a:r>
              <a:rPr lang="en-US" sz="2000" b="1" dirty="0"/>
              <a:t>is important in initial stages of an investigation</a:t>
            </a:r>
            <a:r>
              <a:rPr lang="en-US" sz="2000" b="1" i="1" dirty="0"/>
              <a:t> </a:t>
            </a:r>
            <a:r>
              <a:rPr lang="en-US" sz="2000" b="1" dirty="0"/>
              <a:t>to </a:t>
            </a:r>
            <a:r>
              <a:rPr lang="en-US" sz="2000" b="1" i="1" dirty="0"/>
              <a:t>understand PFAS makeup </a:t>
            </a:r>
            <a:r>
              <a:rPr lang="en-US" sz="2000" b="1" dirty="0"/>
              <a:t>and </a:t>
            </a:r>
            <a:r>
              <a:rPr lang="en-US" sz="2000" b="1" i="1" dirty="0"/>
              <a:t>estimate Total PFAS Risk</a:t>
            </a:r>
            <a:r>
              <a:rPr lang="en-US" sz="2000" b="1" dirty="0"/>
              <a:t>:</a:t>
            </a:r>
          </a:p>
          <a:p>
            <a:pPr marL="800100" lvl="1" indent="-342900">
              <a:buFont typeface="Arial" panose="020B0604020202020204" pitchFamily="34" charset="0"/>
              <a:buChar char="•"/>
            </a:pPr>
            <a:r>
              <a:rPr lang="en-US" sz="2000" b="1" dirty="0"/>
              <a:t>Primary Terminal PFASs (pre-TOPs),</a:t>
            </a:r>
          </a:p>
          <a:p>
            <a:pPr marL="800100" lvl="1" indent="-342900">
              <a:buFont typeface="Arial" panose="020B0604020202020204" pitchFamily="34" charset="0"/>
              <a:buChar char="•"/>
            </a:pPr>
            <a:r>
              <a:rPr lang="en-US" sz="2000" b="1" dirty="0"/>
              <a:t>Secondary Terminal PFASs (post-TOPs), and</a:t>
            </a:r>
          </a:p>
          <a:p>
            <a:pPr marL="800100" lvl="1" indent="-342900">
              <a:spcAft>
                <a:spcPts val="600"/>
              </a:spcAft>
              <a:buFont typeface="Arial" panose="020B0604020202020204" pitchFamily="34" charset="0"/>
              <a:buChar char="•"/>
            </a:pPr>
            <a:r>
              <a:rPr lang="en-US" sz="2000" b="1" dirty="0"/>
              <a:t>Excess Fluorine PFASs (Total Organic Fluorine).</a:t>
            </a:r>
          </a:p>
          <a:p>
            <a:pPr marL="342900" indent="-342900">
              <a:spcAft>
                <a:spcPts val="600"/>
              </a:spcAft>
              <a:buFont typeface="Arial" panose="020B0604020202020204" pitchFamily="34" charset="0"/>
              <a:buChar char="•"/>
            </a:pPr>
            <a:r>
              <a:rPr lang="en-US" sz="2000" b="1" dirty="0"/>
              <a:t>Possible </a:t>
            </a:r>
            <a:r>
              <a:rPr lang="en-US" sz="2000" b="1" i="1" dirty="0"/>
              <a:t>reduction in analyses </a:t>
            </a:r>
            <a:r>
              <a:rPr lang="en-US" sz="2000" b="1" dirty="0"/>
              <a:t>based on initial data and apparent risk-drivers;</a:t>
            </a:r>
          </a:p>
          <a:p>
            <a:pPr marL="342900" indent="-342900">
              <a:spcAft>
                <a:spcPts val="600"/>
              </a:spcAft>
              <a:buFont typeface="Arial" panose="020B0604020202020204" pitchFamily="34" charset="0"/>
              <a:buChar char="•"/>
            </a:pPr>
            <a:r>
              <a:rPr lang="en-US" sz="2000" b="1" i="1" dirty="0"/>
              <a:t>Better understanding of “Excess Fluorine PFASs” needed;</a:t>
            </a:r>
          </a:p>
          <a:p>
            <a:pPr marL="342900" indent="-342900">
              <a:spcAft>
                <a:spcPts val="600"/>
              </a:spcAft>
              <a:buFont typeface="Arial" panose="020B0604020202020204" pitchFamily="34" charset="0"/>
              <a:buChar char="•"/>
            </a:pPr>
            <a:r>
              <a:rPr lang="en-US" sz="2000" b="1" i="1" dirty="0"/>
              <a:t>Non-Targeted Analysis </a:t>
            </a:r>
            <a:r>
              <a:rPr lang="en-US" sz="2000" b="1" dirty="0"/>
              <a:t>is partially useful for identification of compounds associated with </a:t>
            </a:r>
            <a:r>
              <a:rPr lang="en-US" sz="2000" b="1" i="1" dirty="0"/>
              <a:t>excess organic fluorine </a:t>
            </a:r>
            <a:r>
              <a:rPr lang="en-US" sz="2000" b="1" dirty="0"/>
              <a:t>in a sample;</a:t>
            </a:r>
          </a:p>
          <a:p>
            <a:pPr marL="342900" indent="-342900">
              <a:spcAft>
                <a:spcPts val="600"/>
              </a:spcAft>
              <a:buFont typeface="Arial" panose="020B0604020202020204" pitchFamily="34" charset="0"/>
              <a:buChar char="•"/>
            </a:pPr>
            <a:r>
              <a:rPr lang="en-US" sz="2000" b="1" i="1" dirty="0"/>
              <a:t>Ultrashorts (e.g., </a:t>
            </a:r>
            <a:r>
              <a:rPr lang="en-US" sz="2000" b="1" i="1" dirty="0" err="1"/>
              <a:t>PFEtA</a:t>
            </a:r>
            <a:r>
              <a:rPr lang="en-US" sz="2000" b="1" i="1" baseline="30000" dirty="0"/>
              <a:t>-</a:t>
            </a:r>
            <a:r>
              <a:rPr lang="en-US" sz="2000" b="1" i="1" dirty="0"/>
              <a:t>/TFA) might not be captured </a:t>
            </a:r>
            <a:r>
              <a:rPr lang="en-US" sz="2000" b="1" dirty="0"/>
              <a:t>by current  Absorbable Organic Fluorine methods (excess organic fluorine underestimated?).</a:t>
            </a:r>
          </a:p>
        </p:txBody>
      </p:sp>
    </p:spTree>
    <p:extLst>
      <p:ext uri="{BB962C8B-B14F-4D97-AF65-F5344CB8AC3E}">
        <p14:creationId xmlns:p14="http://schemas.microsoft.com/office/powerpoint/2010/main" val="3224411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274F16-3C60-9292-2FB0-1FD88C4731DE}"/>
              </a:ext>
            </a:extLst>
          </p:cNvPr>
          <p:cNvSpPr>
            <a:spLocks noGrp="1"/>
          </p:cNvSpPr>
          <p:nvPr>
            <p:ph type="sldNum" sz="quarter" idx="12"/>
          </p:nvPr>
        </p:nvSpPr>
        <p:spPr/>
        <p:txBody>
          <a:bodyPr/>
          <a:lstStyle/>
          <a:p>
            <a:fld id="{0966C622-0A8C-4F86-9457-BBDB38D3C123}" type="slidenum">
              <a:rPr lang="en-US" smtClean="0"/>
              <a:t>39</a:t>
            </a:fld>
            <a:endParaRPr lang="en-US"/>
          </a:p>
        </p:txBody>
      </p:sp>
      <p:sp>
        <p:nvSpPr>
          <p:cNvPr id="5" name="Rectangle 2">
            <a:extLst>
              <a:ext uri="{FF2B5EF4-FFF2-40B4-BE49-F238E27FC236}">
                <a16:creationId xmlns:a16="http://schemas.microsoft.com/office/drawing/2014/main" id="{C31E481D-821E-7BAA-F2F1-296A028FAE85}"/>
              </a:ext>
            </a:extLst>
          </p:cNvPr>
          <p:cNvSpPr txBox="1">
            <a:spLocks noChangeArrowheads="1"/>
          </p:cNvSpPr>
          <p:nvPr/>
        </p:nvSpPr>
        <p:spPr>
          <a:xfrm>
            <a:off x="0" y="126760"/>
            <a:ext cx="9144000" cy="605950"/>
          </a:xfrm>
          <a:prstGeom prst="rect">
            <a:avLst/>
          </a:prstGeom>
          <a:ln/>
        </p:spPr>
        <p:txBody>
          <a:bodyPr vert="horz" lIns="91440" tIns="45720" rIns="91440" bIns="45720" rtlCol="0" anchor="ctr">
            <a:noAutofit/>
          </a:bodyPr>
          <a:lstStyle/>
          <a:p>
            <a:pPr algn="ctr"/>
            <a:r>
              <a:rPr lang="en-US" sz="3200" b="1" dirty="0"/>
              <a:t>PFASs in WWTP Influent &amp; Effluent </a:t>
            </a:r>
          </a:p>
        </p:txBody>
      </p:sp>
      <p:sp>
        <p:nvSpPr>
          <p:cNvPr id="7" name="TextBox 6">
            <a:extLst>
              <a:ext uri="{FF2B5EF4-FFF2-40B4-BE49-F238E27FC236}">
                <a16:creationId xmlns:a16="http://schemas.microsoft.com/office/drawing/2014/main" id="{F9524485-905C-44DA-7340-607180375133}"/>
              </a:ext>
            </a:extLst>
          </p:cNvPr>
          <p:cNvSpPr txBox="1"/>
          <p:nvPr/>
        </p:nvSpPr>
        <p:spPr>
          <a:xfrm>
            <a:off x="625667" y="761788"/>
            <a:ext cx="8028807" cy="586314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b="1" i="1" dirty="0"/>
              <a:t>Primary sources include </a:t>
            </a:r>
            <a:r>
              <a:rPr lang="en-US" sz="2000" b="1" dirty="0"/>
              <a:t>washing of texti</a:t>
            </a:r>
            <a:r>
              <a:rPr lang="en-US" sz="2000" b="1" i="1" dirty="0"/>
              <a:t>les </a:t>
            </a:r>
            <a:r>
              <a:rPr lang="en-US" sz="2000" b="1" dirty="0"/>
              <a:t>(e.g., water and stain resistant clothing, tablecloths, bed linens, carpet, etc.), + dietary, pharmaceuticals;</a:t>
            </a:r>
          </a:p>
          <a:p>
            <a:pPr marL="342900" indent="-342900">
              <a:spcAft>
                <a:spcPts val="600"/>
              </a:spcAft>
              <a:buFont typeface="Arial" panose="020B0604020202020204" pitchFamily="34" charset="0"/>
              <a:buChar char="•"/>
            </a:pPr>
            <a:r>
              <a:rPr lang="en-US" sz="2000" b="1" i="1" dirty="0"/>
              <a:t>TOF analysis required </a:t>
            </a:r>
            <a:r>
              <a:rPr lang="en-US" sz="2000" b="1" dirty="0"/>
              <a:t>to identify apparent presence of complex mixtures of ultrashort PFASs (risk driven by Excess Fluorine PFASs and Primary Terminal PFASs);</a:t>
            </a:r>
          </a:p>
          <a:p>
            <a:pPr marL="342900" indent="-342900">
              <a:spcAft>
                <a:spcPts val="600"/>
              </a:spcAft>
              <a:buFont typeface="Arial" panose="020B0604020202020204" pitchFamily="34" charset="0"/>
              <a:buChar char="•"/>
            </a:pPr>
            <a:r>
              <a:rPr lang="en-US" sz="2000" b="1" i="1" dirty="0"/>
              <a:t>Low to moderate toxicity </a:t>
            </a:r>
            <a:r>
              <a:rPr lang="en-US" sz="2000" b="1" dirty="0"/>
              <a:t>in comparison to drinking water action levels;</a:t>
            </a:r>
          </a:p>
          <a:p>
            <a:pPr marL="342900" indent="-342900">
              <a:spcAft>
                <a:spcPts val="600"/>
              </a:spcAft>
              <a:buFont typeface="Arial" panose="020B0604020202020204" pitchFamily="34" charset="0"/>
              <a:buChar char="•"/>
            </a:pPr>
            <a:r>
              <a:rPr lang="en-US" sz="2000" b="1" dirty="0"/>
              <a:t>Low to moderate risk to drinking water aquifers </a:t>
            </a:r>
            <a:r>
              <a:rPr lang="en-US" sz="2000" b="1" i="1" dirty="0"/>
              <a:t>if used for irrigation </a:t>
            </a:r>
            <a:r>
              <a:rPr lang="en-US" sz="2000" b="1" dirty="0"/>
              <a:t>(e.g., depending on irrigation method and hydrogeology);</a:t>
            </a:r>
          </a:p>
          <a:p>
            <a:pPr marL="342900" indent="-342900">
              <a:spcAft>
                <a:spcPts val="600"/>
              </a:spcAft>
              <a:buFont typeface="Arial" panose="020B0604020202020204" pitchFamily="34" charset="0"/>
              <a:buChar char="•"/>
            </a:pPr>
            <a:r>
              <a:rPr lang="en-US" sz="2000" b="1" dirty="0"/>
              <a:t>Potential </a:t>
            </a:r>
            <a:r>
              <a:rPr lang="en-US" sz="2000" b="1" i="1" dirty="0"/>
              <a:t>uptake into food crops </a:t>
            </a:r>
            <a:r>
              <a:rPr lang="en-US" sz="2000" b="1" dirty="0"/>
              <a:t>requires additional research (HIDOH 2025 field study).</a:t>
            </a:r>
          </a:p>
          <a:p>
            <a:pPr marL="342900" indent="-342900">
              <a:spcAft>
                <a:spcPts val="600"/>
              </a:spcAft>
              <a:buFont typeface="Arial" panose="020B0604020202020204" pitchFamily="34" charset="0"/>
              <a:buChar char="•"/>
            </a:pPr>
            <a:r>
              <a:rPr lang="en-US" sz="2000" b="1" dirty="0"/>
              <a:t>No significant acute or chronic toxicity risk </a:t>
            </a:r>
            <a:r>
              <a:rPr lang="en-US" sz="2000" b="1" i="1" dirty="0"/>
              <a:t>to aquatic organisms and habitats </a:t>
            </a:r>
            <a:r>
              <a:rPr lang="en-US" sz="2000" b="1" dirty="0"/>
              <a:t>(well below published action levels);</a:t>
            </a:r>
          </a:p>
          <a:p>
            <a:pPr marL="342900" indent="-342900">
              <a:spcAft>
                <a:spcPts val="600"/>
              </a:spcAft>
              <a:buFont typeface="Arial" panose="020B0604020202020204" pitchFamily="34" charset="0"/>
              <a:buChar char="•"/>
            </a:pPr>
            <a:r>
              <a:rPr lang="en-US" sz="2000" b="1" i="1" dirty="0"/>
              <a:t>Bioaccumulation in aquatic food chain </a:t>
            </a:r>
            <a:r>
              <a:rPr lang="en-US" sz="2000" b="1" dirty="0"/>
              <a:t>requires additional research (focus on filter feeders and freshwater fish);</a:t>
            </a:r>
          </a:p>
          <a:p>
            <a:pPr marL="342900" indent="-342900">
              <a:spcAft>
                <a:spcPts val="600"/>
              </a:spcAft>
              <a:buFont typeface="Arial" panose="020B0604020202020204" pitchFamily="34" charset="0"/>
              <a:buChar char="•"/>
            </a:pPr>
            <a:r>
              <a:rPr lang="en-US" sz="2000" b="1" dirty="0"/>
              <a:t>Concentration and toxicity of PFASs in wastewater from </a:t>
            </a:r>
            <a:r>
              <a:rPr lang="en-US" sz="2000" b="1" i="1" dirty="0"/>
              <a:t>operations that use PFASs-based media (e.g., AFFF) </a:t>
            </a:r>
            <a:r>
              <a:rPr lang="en-US" sz="2000" b="1" dirty="0"/>
              <a:t>could be significantly higher.</a:t>
            </a:r>
          </a:p>
        </p:txBody>
      </p:sp>
    </p:spTree>
    <p:extLst>
      <p:ext uri="{BB962C8B-B14F-4D97-AF65-F5344CB8AC3E}">
        <p14:creationId xmlns:p14="http://schemas.microsoft.com/office/powerpoint/2010/main" val="1525937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264160" y="480221"/>
            <a:ext cx="8879840" cy="4893647"/>
          </a:xfrm>
          <a:prstGeom prst="rect">
            <a:avLst/>
          </a:prstGeom>
          <a:noFill/>
          <a:ln w="9525">
            <a:noFill/>
            <a:miter lim="800000"/>
            <a:headEnd/>
            <a:tailEnd/>
          </a:ln>
        </p:spPr>
        <p:txBody>
          <a:bodyPr wrap="square">
            <a:spAutoFit/>
          </a:bodyPr>
          <a:lstStyle/>
          <a:p>
            <a:pPr defTabSz="914377">
              <a:defRPr/>
            </a:pPr>
            <a:r>
              <a:rPr lang="en-US" b="1" u="sng" dirty="0">
                <a:solidFill>
                  <a:prstClr val="black"/>
                </a:solidFill>
                <a:cs typeface="Times New Roman" pitchFamily="18" charset="0"/>
              </a:rPr>
              <a:t>Hawaii Dept of Health Guidance:</a:t>
            </a:r>
          </a:p>
          <a:p>
            <a:pPr defTabSz="914377">
              <a:spcAft>
                <a:spcPts val="800"/>
              </a:spcAft>
              <a:defRPr/>
            </a:pPr>
            <a:r>
              <a:rPr lang="en-US" b="1" i="1" dirty="0">
                <a:solidFill>
                  <a:prstClr val="black"/>
                </a:solidFill>
                <a:cs typeface="Times New Roman" pitchFamily="18" charset="0"/>
              </a:rPr>
              <a:t>Field Study of PFASs Associated with WWTPs, Landfill Leachate and AFFF-Release Sites in Hawaii </a:t>
            </a:r>
            <a:r>
              <a:rPr lang="en-US" b="1" dirty="0">
                <a:solidFill>
                  <a:prstClr val="black"/>
                </a:solidFill>
                <a:cs typeface="Times New Roman" pitchFamily="18" charset="0"/>
              </a:rPr>
              <a:t>(</a:t>
            </a:r>
            <a:r>
              <a:rPr lang="en-US" b="1" dirty="0">
                <a:cs typeface="Times New Roman" pitchFamily="18" charset="0"/>
              </a:rPr>
              <a:t>November</a:t>
            </a:r>
            <a:r>
              <a:rPr lang="en-US" b="1" dirty="0">
                <a:solidFill>
                  <a:prstClr val="black"/>
                </a:solidFill>
                <a:cs typeface="Times New Roman" pitchFamily="18" charset="0"/>
              </a:rPr>
              <a:t> 2024).</a:t>
            </a:r>
          </a:p>
          <a:p>
            <a:pPr defTabSz="914377">
              <a:spcAft>
                <a:spcPts val="800"/>
              </a:spcAft>
              <a:defRPr/>
            </a:pPr>
            <a:r>
              <a:rPr lang="en-US" b="1" i="1" dirty="0">
                <a:solidFill>
                  <a:prstClr val="black"/>
                </a:solidFill>
                <a:cs typeface="Times New Roman" pitchFamily="18" charset="0"/>
              </a:rPr>
              <a:t>Interim Soil and Water Environmental Action Levels (EALs) for Perfluoroalkyl and Polyfluoroalkyl Substances (PFA</a:t>
            </a:r>
            <a:r>
              <a:rPr lang="en-US" b="1" i="1" dirty="0">
                <a:cs typeface="Times New Roman" pitchFamily="18" charset="0"/>
              </a:rPr>
              <a:t>Ss), </a:t>
            </a:r>
            <a:r>
              <a:rPr lang="en-US" b="1" dirty="0">
                <a:cs typeface="Times New Roman" pitchFamily="18" charset="0"/>
              </a:rPr>
              <a:t>November 2024 (and updates)</a:t>
            </a:r>
            <a:r>
              <a:rPr lang="en-US" b="1" dirty="0">
                <a:solidFill>
                  <a:prstClr val="black"/>
                </a:solidFill>
                <a:cs typeface="Times New Roman" pitchFamily="18" charset="0"/>
              </a:rPr>
              <a:t>: </a:t>
            </a:r>
            <a:r>
              <a:rPr lang="en-US" sz="1400" b="1" dirty="0">
                <a:solidFill>
                  <a:prstClr val="black"/>
                </a:solidFill>
                <a:cs typeface="Times New Roman" pitchFamily="18" charset="0"/>
              </a:rPr>
              <a:t>https://health.hawaii.gov/heer/guidance/additional-guidance-documents/</a:t>
            </a:r>
          </a:p>
          <a:p>
            <a:pPr defTabSz="914377">
              <a:spcAft>
                <a:spcPts val="800"/>
              </a:spcAft>
              <a:defRPr/>
            </a:pPr>
            <a:r>
              <a:rPr lang="en-US" b="1" i="1" dirty="0">
                <a:solidFill>
                  <a:prstClr val="black"/>
                </a:solidFill>
                <a:cs typeface="Times New Roman" pitchFamily="18" charset="0"/>
              </a:rPr>
              <a:t>Toxicity review of FTOHs and </a:t>
            </a:r>
            <a:r>
              <a:rPr lang="en-US" b="1" i="1" dirty="0" err="1">
                <a:solidFill>
                  <a:prstClr val="black"/>
                </a:solidFill>
                <a:cs typeface="Times New Roman" pitchFamily="18" charset="0"/>
              </a:rPr>
              <a:t>PFEtA</a:t>
            </a:r>
            <a:r>
              <a:rPr lang="en-US" b="1" i="1" dirty="0">
                <a:solidFill>
                  <a:prstClr val="black"/>
                </a:solidFill>
                <a:cs typeface="Times New Roman" pitchFamily="18" charset="0"/>
              </a:rPr>
              <a:t> </a:t>
            </a:r>
            <a:r>
              <a:rPr lang="en-US" b="1" dirty="0">
                <a:solidFill>
                  <a:prstClr val="black"/>
                </a:solidFill>
                <a:cs typeface="Times New Roman" pitchFamily="18" charset="0"/>
              </a:rPr>
              <a:t>(aka trifluoroacetate): EAL webpage</a:t>
            </a:r>
          </a:p>
          <a:p>
            <a:pPr defTabSz="914377">
              <a:spcAft>
                <a:spcPts val="1200"/>
              </a:spcAft>
              <a:defRPr/>
            </a:pPr>
            <a:r>
              <a:rPr lang="en-US" b="1" i="1" dirty="0">
                <a:solidFill>
                  <a:prstClr val="black"/>
                </a:solidFill>
                <a:cs typeface="Times New Roman" pitchFamily="18" charset="0"/>
              </a:rPr>
              <a:t>Technical Guidance Manual </a:t>
            </a:r>
            <a:r>
              <a:rPr lang="en-US" b="1" dirty="0">
                <a:solidFill>
                  <a:prstClr val="black"/>
                </a:solidFill>
                <a:cs typeface="Times New Roman" pitchFamily="18" charset="0"/>
              </a:rPr>
              <a:t>(site investigation design): </a:t>
            </a:r>
            <a:r>
              <a:rPr lang="en-US" sz="1400" b="1" dirty="0">
                <a:solidFill>
                  <a:prstClr val="black"/>
                </a:solidFill>
                <a:cs typeface="Times New Roman" pitchFamily="18" charset="0"/>
              </a:rPr>
              <a:t>https://health.hawaii.gov/heer/guidance/specific-topics/decision-unit-and-multi-increment-sampling-methods/</a:t>
            </a:r>
          </a:p>
          <a:p>
            <a:pPr defTabSz="914377">
              <a:defRPr/>
            </a:pPr>
            <a:r>
              <a:rPr lang="en-US" b="1" u="sng" dirty="0">
                <a:solidFill>
                  <a:prstClr val="black"/>
                </a:solidFill>
                <a:cs typeface="Times New Roman" pitchFamily="18" charset="0"/>
              </a:rPr>
              <a:t>PFAS Basics:</a:t>
            </a:r>
            <a:endParaRPr lang="en-US" b="1" dirty="0">
              <a:solidFill>
                <a:prstClr val="black"/>
              </a:solidFill>
              <a:cs typeface="Times New Roman" pitchFamily="18" charset="0"/>
            </a:endParaRPr>
          </a:p>
          <a:p>
            <a:pPr defTabSz="914377">
              <a:spcAft>
                <a:spcPts val="1200"/>
              </a:spcAft>
              <a:defRPr/>
            </a:pPr>
            <a:r>
              <a:rPr lang="en-US" b="1" dirty="0">
                <a:solidFill>
                  <a:prstClr val="black"/>
                </a:solidFill>
                <a:cs typeface="Times New Roman" pitchFamily="18" charset="0"/>
              </a:rPr>
              <a:t>ITRC 2020: </a:t>
            </a:r>
            <a:r>
              <a:rPr lang="en-US" b="1" i="1" dirty="0">
                <a:solidFill>
                  <a:prstClr val="black"/>
                </a:solidFill>
                <a:cs typeface="Times New Roman" pitchFamily="18" charset="0"/>
              </a:rPr>
              <a:t>Per- and Polyfluoroalkyl Substances (PFASs)</a:t>
            </a:r>
            <a:endParaRPr lang="en-US" b="1" u="sng" dirty="0">
              <a:solidFill>
                <a:prstClr val="black"/>
              </a:solidFill>
              <a:cs typeface="Times New Roman" pitchFamily="18" charset="0"/>
            </a:endParaRPr>
          </a:p>
          <a:p>
            <a:pPr defTabSz="914377">
              <a:defRPr/>
            </a:pPr>
            <a:r>
              <a:rPr lang="en-US" b="1" u="sng" dirty="0">
                <a:solidFill>
                  <a:prstClr val="black"/>
                </a:solidFill>
                <a:cs typeface="Times New Roman" pitchFamily="18" charset="0"/>
              </a:rPr>
              <a:t>TOPs Methods:</a:t>
            </a:r>
          </a:p>
          <a:p>
            <a:pPr defTabSz="914377">
              <a:spcAft>
                <a:spcPts val="1200"/>
              </a:spcAft>
              <a:defRPr/>
            </a:pPr>
            <a:r>
              <a:rPr lang="en-US" b="1" dirty="0" err="1">
                <a:solidFill>
                  <a:prstClr val="black"/>
                </a:solidFill>
                <a:cs typeface="Times New Roman" pitchFamily="18" charset="0"/>
              </a:rPr>
              <a:t>Ateia</a:t>
            </a:r>
            <a:r>
              <a:rPr lang="en-US" b="1" dirty="0">
                <a:solidFill>
                  <a:prstClr val="black"/>
                </a:solidFill>
                <a:cs typeface="Times New Roman" pitchFamily="18" charset="0"/>
              </a:rPr>
              <a:t> et al., 2023, </a:t>
            </a:r>
            <a:r>
              <a:rPr lang="en-US" b="1" i="1" dirty="0">
                <a:solidFill>
                  <a:prstClr val="black"/>
                </a:solidFill>
                <a:cs typeface="Times New Roman" pitchFamily="18" charset="0"/>
              </a:rPr>
              <a:t>Total Oxidizable Precursor (TOP) Assay Best Practices, Capabilities and Limitations for PFAS Site Investigation and Remediation</a:t>
            </a:r>
            <a:r>
              <a:rPr lang="en-US" b="1" dirty="0">
                <a:solidFill>
                  <a:prstClr val="black"/>
                </a:solidFill>
                <a:cs typeface="Times New Roman" pitchFamily="18" charset="0"/>
              </a:rPr>
              <a:t>: </a:t>
            </a:r>
            <a:r>
              <a:rPr lang="fr-FR" b="1" dirty="0">
                <a:solidFill>
                  <a:prstClr val="black"/>
                </a:solidFill>
                <a:cs typeface="Times New Roman" pitchFamily="18" charset="0"/>
              </a:rPr>
              <a:t>Environmental Science and Technology Letters. Vol. 10, pp 292−301.</a:t>
            </a:r>
            <a:endParaRPr lang="en-US" b="1" u="sng" dirty="0">
              <a:solidFill>
                <a:prstClr val="black"/>
              </a:solidFill>
              <a:cs typeface="Times New Roman" pitchFamily="18" charset="0"/>
            </a:endParaRPr>
          </a:p>
        </p:txBody>
      </p:sp>
      <p:sp>
        <p:nvSpPr>
          <p:cNvPr id="6" name="Rectangle 2"/>
          <p:cNvSpPr txBox="1">
            <a:spLocks noChangeArrowheads="1"/>
          </p:cNvSpPr>
          <p:nvPr/>
        </p:nvSpPr>
        <p:spPr>
          <a:xfrm>
            <a:off x="1606501" y="4183"/>
            <a:ext cx="5931003" cy="602937"/>
          </a:xfrm>
          <a:prstGeom prst="rect">
            <a:avLst/>
          </a:prstGeom>
          <a:ln/>
        </p:spPr>
        <p:txBody>
          <a:bodyPr vert="horz" lIns="91440" tIns="45720" rIns="91440" bIns="45720" rtlCol="0" anchor="ctr">
            <a:noAutofit/>
          </a:bodyPr>
          <a:lstStyle/>
          <a:p>
            <a:pPr algn="ctr" defTabSz="914377">
              <a:spcBef>
                <a:spcPct val="0"/>
              </a:spcBef>
              <a:defRPr/>
            </a:pPr>
            <a:r>
              <a:rPr lang="en-US" sz="3200" b="1" dirty="0">
                <a:solidFill>
                  <a:prstClr val="black"/>
                </a:solidFill>
                <a:cs typeface="Times New Roman" pitchFamily="18" charset="0"/>
              </a:rPr>
              <a:t>References</a:t>
            </a:r>
          </a:p>
        </p:txBody>
      </p:sp>
      <p:sp>
        <p:nvSpPr>
          <p:cNvPr id="2" name="Slide Number Placeholder 1"/>
          <p:cNvSpPr>
            <a:spLocks noGrp="1"/>
          </p:cNvSpPr>
          <p:nvPr>
            <p:ph type="sldNum" sz="quarter" idx="12"/>
          </p:nvPr>
        </p:nvSpPr>
        <p:spPr/>
        <p:txBody>
          <a:bodyPr/>
          <a:lstStyle/>
          <a:p>
            <a:pPr defTabSz="914377">
              <a:defRPr/>
            </a:pPr>
            <a:fld id="{27EB08C4-B206-4098-98C3-6DC2CE1146B4}" type="slidenum">
              <a:rPr lang="en-US">
                <a:solidFill>
                  <a:prstClr val="black">
                    <a:tint val="75000"/>
                  </a:prstClr>
                </a:solidFill>
                <a:latin typeface="Calibri" panose="020F0502020204030204"/>
              </a:rPr>
              <a:pPr defTabSz="914377">
                <a:defRPr/>
              </a:pPr>
              <a:t>4</a:t>
            </a:fld>
            <a:endParaRPr lang="en-US">
              <a:solidFill>
                <a:prstClr val="black">
                  <a:tint val="75000"/>
                </a:prstClr>
              </a:solidFill>
              <a:latin typeface="Calibri" panose="020F0502020204030204"/>
            </a:endParaRPr>
          </a:p>
        </p:txBody>
      </p:sp>
      <p:sp>
        <p:nvSpPr>
          <p:cNvPr id="7" name="Rectangle 2"/>
          <p:cNvSpPr txBox="1">
            <a:spLocks noChangeArrowheads="1"/>
          </p:cNvSpPr>
          <p:nvPr/>
        </p:nvSpPr>
        <p:spPr>
          <a:xfrm>
            <a:off x="849379" y="5351755"/>
            <a:ext cx="7117751" cy="1394831"/>
          </a:xfrm>
          <a:prstGeom prst="rect">
            <a:avLst/>
          </a:prstGeom>
          <a:ln w="25400" cmpd="dbl">
            <a:solidFill>
              <a:schemeClr val="tx1"/>
            </a:solidFill>
          </a:ln>
        </p:spPr>
        <p:txBody>
          <a:bodyPr vert="horz" lIns="91440" tIns="45720" rIns="91440" bIns="45720" rtlCol="0" anchor="ctr">
            <a:noAutofit/>
          </a:bodyPr>
          <a:lstStyle/>
          <a:p>
            <a:pPr>
              <a:defRPr/>
            </a:pPr>
            <a:r>
              <a:rPr lang="en-US" sz="1600" b="1" dirty="0">
                <a:solidFill>
                  <a:prstClr val="black"/>
                </a:solidFill>
                <a:cs typeface="Times New Roman" panose="02020603050405020304" pitchFamily="18" charset="0"/>
              </a:rPr>
              <a:t>Other HIDOH PFAS Webpage:</a:t>
            </a:r>
          </a:p>
          <a:p>
            <a:pPr>
              <a:spcAft>
                <a:spcPts val="600"/>
              </a:spcAft>
              <a:defRPr/>
            </a:pPr>
            <a:r>
              <a:rPr lang="en-US" sz="1600" dirty="0">
                <a:solidFill>
                  <a:prstClr val="black"/>
                </a:solidFill>
                <a:cs typeface="Times New Roman" panose="02020603050405020304" pitchFamily="18" charset="0"/>
              </a:rPr>
              <a:t>https://health.hawaii.gov/heer/environmental-health/highlighted-projects/per-and-polyfluoroalkyl-substances-pfass/</a:t>
            </a:r>
          </a:p>
          <a:p>
            <a:pPr>
              <a:defRPr/>
            </a:pPr>
            <a:r>
              <a:rPr lang="en-US" sz="1600" b="1" dirty="0">
                <a:solidFill>
                  <a:prstClr val="black"/>
                </a:solidFill>
                <a:cs typeface="Times New Roman" panose="02020603050405020304" pitchFamily="18" charset="0"/>
              </a:rPr>
              <a:t>HIDOH Recorded Webinars:</a:t>
            </a:r>
          </a:p>
          <a:p>
            <a:pPr lvl="0">
              <a:defRPr/>
            </a:pPr>
            <a:r>
              <a:rPr lang="en-US" sz="1600" dirty="0">
                <a:solidFill>
                  <a:prstClr val="black"/>
                </a:solidFill>
                <a:cs typeface="Times New Roman" panose="02020603050405020304" pitchFamily="18" charset="0"/>
              </a:rPr>
              <a:t>https://health.hawaii.gov/heer/guidance/heer-webinars/</a:t>
            </a:r>
            <a:endParaRPr lang="en-US" sz="1600" b="1"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4201332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63025-B409-F8C4-4D75-332BB0851AF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D36AE4-28EA-165A-FFB4-26FFF04EF391}"/>
              </a:ext>
            </a:extLst>
          </p:cNvPr>
          <p:cNvSpPr>
            <a:spLocks noGrp="1"/>
          </p:cNvSpPr>
          <p:nvPr>
            <p:ph type="sldNum" sz="quarter" idx="12"/>
          </p:nvPr>
        </p:nvSpPr>
        <p:spPr/>
        <p:txBody>
          <a:bodyPr/>
          <a:lstStyle/>
          <a:p>
            <a:fld id="{0966C622-0A8C-4F86-9457-BBDB38D3C123}" type="slidenum">
              <a:rPr lang="en-US" smtClean="0"/>
              <a:t>40</a:t>
            </a:fld>
            <a:endParaRPr lang="en-US"/>
          </a:p>
        </p:txBody>
      </p:sp>
      <p:sp>
        <p:nvSpPr>
          <p:cNvPr id="5" name="Rectangle 2">
            <a:extLst>
              <a:ext uri="{FF2B5EF4-FFF2-40B4-BE49-F238E27FC236}">
                <a16:creationId xmlns:a16="http://schemas.microsoft.com/office/drawing/2014/main" id="{304DFD6D-F7B7-924E-D22F-F7B09278C890}"/>
              </a:ext>
            </a:extLst>
          </p:cNvPr>
          <p:cNvSpPr txBox="1">
            <a:spLocks noChangeArrowheads="1"/>
          </p:cNvSpPr>
          <p:nvPr/>
        </p:nvSpPr>
        <p:spPr>
          <a:xfrm>
            <a:off x="0" y="126760"/>
            <a:ext cx="9144000" cy="605950"/>
          </a:xfrm>
          <a:prstGeom prst="rect">
            <a:avLst/>
          </a:prstGeom>
          <a:ln/>
        </p:spPr>
        <p:txBody>
          <a:bodyPr vert="horz" lIns="91440" tIns="45720" rIns="91440" bIns="45720" rtlCol="0" anchor="ctr">
            <a:noAutofit/>
          </a:bodyPr>
          <a:lstStyle/>
          <a:p>
            <a:pPr algn="ctr"/>
            <a:r>
              <a:rPr lang="en-US" sz="3200" b="1" dirty="0"/>
              <a:t>PFASs in WWTP Biosolids &amp; Compost</a:t>
            </a:r>
          </a:p>
        </p:txBody>
      </p:sp>
      <p:sp>
        <p:nvSpPr>
          <p:cNvPr id="3" name="TextBox 2">
            <a:extLst>
              <a:ext uri="{FF2B5EF4-FFF2-40B4-BE49-F238E27FC236}">
                <a16:creationId xmlns:a16="http://schemas.microsoft.com/office/drawing/2014/main" id="{5F47C7DA-9257-EC82-7D8A-04CBB969D5B3}"/>
              </a:ext>
            </a:extLst>
          </p:cNvPr>
          <p:cNvSpPr txBox="1"/>
          <p:nvPr/>
        </p:nvSpPr>
        <p:spPr>
          <a:xfrm>
            <a:off x="414085" y="1063123"/>
            <a:ext cx="8483600" cy="447814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b="1" i="1" dirty="0"/>
              <a:t>Primary sources </a:t>
            </a:r>
            <a:r>
              <a:rPr lang="en-US" sz="2000" b="1" dirty="0"/>
              <a:t>include</a:t>
            </a:r>
            <a:r>
              <a:rPr lang="en-US" sz="2000" b="1" i="1" dirty="0"/>
              <a:t> </a:t>
            </a:r>
            <a:r>
              <a:rPr lang="en-US" sz="2000" b="1" dirty="0"/>
              <a:t>washing of textiles (e.g., water and stain resistant clothing, tablecloths, bed linens, carpet, etc.);</a:t>
            </a:r>
          </a:p>
          <a:p>
            <a:pPr marL="342900" indent="-342900">
              <a:spcAft>
                <a:spcPts val="600"/>
              </a:spcAft>
              <a:buFont typeface="Arial" panose="020B0604020202020204" pitchFamily="34" charset="0"/>
              <a:buChar char="•"/>
            </a:pPr>
            <a:r>
              <a:rPr lang="en-US" sz="2000" b="1" i="1" dirty="0"/>
              <a:t>TOPs processing required </a:t>
            </a:r>
            <a:r>
              <a:rPr lang="en-US" sz="2000" b="1" dirty="0"/>
              <a:t>to identify precursor compounds in biosolids (risk driven by Secondary Terminal PFASs);</a:t>
            </a:r>
          </a:p>
          <a:p>
            <a:pPr marL="342900" indent="-342900">
              <a:spcAft>
                <a:spcPts val="600"/>
              </a:spcAft>
              <a:buFont typeface="Arial" panose="020B0604020202020204" pitchFamily="34" charset="0"/>
              <a:buChar char="•"/>
            </a:pPr>
            <a:r>
              <a:rPr lang="en-US" sz="2000" b="1" dirty="0"/>
              <a:t>Precursors oxidized during curing of compost (risk driven by Primary Terminal PFASs);</a:t>
            </a:r>
          </a:p>
          <a:p>
            <a:pPr marL="342900" indent="-342900">
              <a:spcAft>
                <a:spcPts val="600"/>
              </a:spcAft>
              <a:buFont typeface="Arial" panose="020B0604020202020204" pitchFamily="34" charset="0"/>
              <a:buChar char="•"/>
            </a:pPr>
            <a:r>
              <a:rPr lang="en-US" sz="2000" b="1" i="1" dirty="0"/>
              <a:t>Low toxicity </a:t>
            </a:r>
            <a:r>
              <a:rPr lang="en-US" sz="2000" b="1" dirty="0"/>
              <a:t>in comparison to risk-based, soil action levels;</a:t>
            </a:r>
          </a:p>
          <a:p>
            <a:pPr marL="342900" indent="-342900">
              <a:spcAft>
                <a:spcPts val="600"/>
              </a:spcAft>
              <a:buFont typeface="Arial" panose="020B0604020202020204" pitchFamily="34" charset="0"/>
              <a:buChar char="•"/>
            </a:pPr>
            <a:r>
              <a:rPr lang="en-US" sz="2000" b="1" dirty="0"/>
              <a:t>Disposal of biosolids at municipal landfills </a:t>
            </a:r>
            <a:r>
              <a:rPr lang="en-US" sz="2000" b="1" i="1" dirty="0"/>
              <a:t>not anticipated to pose significant health risk to work</a:t>
            </a:r>
            <a:r>
              <a:rPr lang="en-US" sz="2000" b="1" dirty="0"/>
              <a:t>ers or </a:t>
            </a:r>
            <a:r>
              <a:rPr lang="en-US" sz="2000" b="1" i="1" dirty="0"/>
              <a:t>significantly add to PFAS burden in leachate;</a:t>
            </a:r>
          </a:p>
          <a:p>
            <a:pPr marL="342900" indent="-342900">
              <a:spcAft>
                <a:spcPts val="600"/>
              </a:spcAft>
              <a:buFont typeface="Arial" panose="020B0604020202020204" pitchFamily="34" charset="0"/>
              <a:buChar char="•"/>
            </a:pPr>
            <a:r>
              <a:rPr lang="en-US" sz="2000" b="1" dirty="0"/>
              <a:t>Risk posed by </a:t>
            </a:r>
            <a:r>
              <a:rPr lang="en-US" sz="2000" b="1" i="1" dirty="0"/>
              <a:t>uptake of PFASs into produce </a:t>
            </a:r>
            <a:r>
              <a:rPr lang="en-US" sz="2000" b="1" dirty="0"/>
              <a:t>from fresh biosolids likely low to moderate but requires additional research (mobile PFASs quickly taken up or leached to groundwater?).</a:t>
            </a:r>
          </a:p>
        </p:txBody>
      </p:sp>
    </p:spTree>
    <p:extLst>
      <p:ext uri="{BB962C8B-B14F-4D97-AF65-F5344CB8AC3E}">
        <p14:creationId xmlns:p14="http://schemas.microsoft.com/office/powerpoint/2010/main" val="3994172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A538B-9006-E09F-5EB9-7D1712023DE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828F88-CED7-62A0-D8A2-9B7BE5E43112}"/>
              </a:ext>
            </a:extLst>
          </p:cNvPr>
          <p:cNvSpPr>
            <a:spLocks noGrp="1"/>
          </p:cNvSpPr>
          <p:nvPr>
            <p:ph type="sldNum" sz="quarter" idx="12"/>
          </p:nvPr>
        </p:nvSpPr>
        <p:spPr/>
        <p:txBody>
          <a:bodyPr/>
          <a:lstStyle/>
          <a:p>
            <a:fld id="{0966C622-0A8C-4F86-9457-BBDB38D3C123}" type="slidenum">
              <a:rPr lang="en-US" smtClean="0"/>
              <a:t>41</a:t>
            </a:fld>
            <a:endParaRPr lang="en-US"/>
          </a:p>
        </p:txBody>
      </p:sp>
      <p:sp>
        <p:nvSpPr>
          <p:cNvPr id="5" name="Rectangle 2">
            <a:extLst>
              <a:ext uri="{FF2B5EF4-FFF2-40B4-BE49-F238E27FC236}">
                <a16:creationId xmlns:a16="http://schemas.microsoft.com/office/drawing/2014/main" id="{551ADED7-CDB7-1F48-E7D7-AF64EC89CD2B}"/>
              </a:ext>
            </a:extLst>
          </p:cNvPr>
          <p:cNvSpPr txBox="1">
            <a:spLocks noChangeArrowheads="1"/>
          </p:cNvSpPr>
          <p:nvPr/>
        </p:nvSpPr>
        <p:spPr>
          <a:xfrm>
            <a:off x="0" y="126760"/>
            <a:ext cx="9144000" cy="605950"/>
          </a:xfrm>
          <a:prstGeom prst="rect">
            <a:avLst/>
          </a:prstGeom>
          <a:ln/>
        </p:spPr>
        <p:txBody>
          <a:bodyPr vert="horz" lIns="91440" tIns="45720" rIns="91440" bIns="45720" rtlCol="0" anchor="ctr">
            <a:noAutofit/>
          </a:bodyPr>
          <a:lstStyle/>
          <a:p>
            <a:pPr algn="ctr"/>
            <a:r>
              <a:rPr lang="en-US" sz="3200" b="1" dirty="0"/>
              <a:t>PFASs in Landfill Leachate</a:t>
            </a:r>
          </a:p>
        </p:txBody>
      </p:sp>
      <p:sp>
        <p:nvSpPr>
          <p:cNvPr id="2" name="TextBox 1">
            <a:extLst>
              <a:ext uri="{FF2B5EF4-FFF2-40B4-BE49-F238E27FC236}">
                <a16:creationId xmlns:a16="http://schemas.microsoft.com/office/drawing/2014/main" id="{FA0C0995-50A0-0EF7-9ED0-140EF90C4A90}"/>
              </a:ext>
            </a:extLst>
          </p:cNvPr>
          <p:cNvSpPr txBox="1"/>
          <p:nvPr/>
        </p:nvSpPr>
        <p:spPr>
          <a:xfrm>
            <a:off x="552637" y="1063122"/>
            <a:ext cx="8225603" cy="478592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b="1" i="1" dirty="0"/>
              <a:t>Primary sources </a:t>
            </a:r>
            <a:r>
              <a:rPr lang="en-US" sz="2000" b="1" dirty="0"/>
              <a:t>include textiles, carpet, furniture, treated paper, etc.</a:t>
            </a:r>
          </a:p>
          <a:p>
            <a:pPr marL="342900" indent="-342900">
              <a:spcAft>
                <a:spcPts val="600"/>
              </a:spcAft>
              <a:buFont typeface="Arial" panose="020B0604020202020204" pitchFamily="34" charset="0"/>
              <a:buChar char="•"/>
            </a:pPr>
            <a:r>
              <a:rPr lang="en-US" sz="2000" b="1" i="1" dirty="0"/>
              <a:t>TOF analysis required </a:t>
            </a:r>
            <a:r>
              <a:rPr lang="en-US" sz="2000" b="1" dirty="0"/>
              <a:t>to identify apparent presence of complex mixtures of ultrashort PFASs (moderate contribution to potential health risk);</a:t>
            </a:r>
          </a:p>
          <a:p>
            <a:pPr marL="342900" indent="-342900">
              <a:spcAft>
                <a:spcPts val="600"/>
              </a:spcAft>
              <a:buFont typeface="Arial" panose="020B0604020202020204" pitchFamily="34" charset="0"/>
              <a:buChar char="•"/>
            </a:pPr>
            <a:r>
              <a:rPr lang="en-US" sz="2000" b="1" i="1" dirty="0"/>
              <a:t>High toxicity </a:t>
            </a:r>
            <a:r>
              <a:rPr lang="en-US" sz="2000" b="1" dirty="0"/>
              <a:t>in comparison to drinking water action levels (risk driven by Primary Terminal PFASs +/- Excess Fluorine PFASs?);</a:t>
            </a:r>
          </a:p>
          <a:p>
            <a:pPr marL="342900" indent="-342900">
              <a:spcAft>
                <a:spcPts val="600"/>
              </a:spcAft>
              <a:buFont typeface="Arial" panose="020B0604020202020204" pitchFamily="34" charset="0"/>
              <a:buChar char="•"/>
            </a:pPr>
            <a:r>
              <a:rPr lang="en-US" sz="2000" b="1" dirty="0"/>
              <a:t>Threat to underlying aquifers low provided that </a:t>
            </a:r>
            <a:r>
              <a:rPr lang="en-US" sz="2000" b="1" i="1" dirty="0"/>
              <a:t>permit-required, engineering controls to prevent leakage of leachate from landfill </a:t>
            </a:r>
            <a:r>
              <a:rPr lang="en-US" sz="2000" b="1" dirty="0"/>
              <a:t>are maintained;</a:t>
            </a:r>
          </a:p>
          <a:p>
            <a:pPr marL="342900" indent="-342900">
              <a:spcAft>
                <a:spcPts val="600"/>
              </a:spcAft>
              <a:buFont typeface="Arial" panose="020B0604020202020204" pitchFamily="34" charset="0"/>
              <a:buChar char="•"/>
            </a:pPr>
            <a:r>
              <a:rPr lang="en-US" sz="2000" b="1" dirty="0"/>
              <a:t>Investigation of potential PFASs in groundwater at </a:t>
            </a:r>
            <a:r>
              <a:rPr lang="en-US" sz="2000" b="1" i="1" dirty="0"/>
              <a:t>retired, unlined landfills</a:t>
            </a:r>
            <a:r>
              <a:rPr lang="en-US" sz="2000" b="1" dirty="0"/>
              <a:t> recommended;</a:t>
            </a:r>
          </a:p>
          <a:p>
            <a:pPr marL="342900" indent="-342900">
              <a:spcAft>
                <a:spcPts val="600"/>
              </a:spcAft>
              <a:buFont typeface="Arial" panose="020B0604020202020204" pitchFamily="34" charset="0"/>
              <a:buChar char="•"/>
            </a:pPr>
            <a:r>
              <a:rPr lang="en-US" sz="2000" b="1" i="1" dirty="0"/>
              <a:t>Disposal of landfill leachate at municipal WWTPs </a:t>
            </a:r>
            <a:r>
              <a:rPr lang="en-US" sz="2000" b="1" dirty="0"/>
              <a:t>not anticipated to significantly affect total PFASs burden or toxicity provided that controls are in place to </a:t>
            </a:r>
            <a:r>
              <a:rPr lang="en-US" sz="2000" b="1" i="1" dirty="0"/>
              <a:t>limit maximum daily disposal volume </a:t>
            </a:r>
            <a:r>
              <a:rPr lang="en-US" sz="2000" b="1" dirty="0"/>
              <a:t>(e.g., &lt;0.1% of total daily influent).</a:t>
            </a:r>
          </a:p>
        </p:txBody>
      </p:sp>
    </p:spTree>
    <p:extLst>
      <p:ext uri="{BB962C8B-B14F-4D97-AF65-F5344CB8AC3E}">
        <p14:creationId xmlns:p14="http://schemas.microsoft.com/office/powerpoint/2010/main" val="1503295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415CC-BDA1-2763-2F7C-181B2C1EB14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09B665-93F7-0AD7-DE10-D9D0BD47F778}"/>
              </a:ext>
            </a:extLst>
          </p:cNvPr>
          <p:cNvSpPr>
            <a:spLocks noGrp="1"/>
          </p:cNvSpPr>
          <p:nvPr>
            <p:ph type="sldNum" sz="quarter" idx="12"/>
          </p:nvPr>
        </p:nvSpPr>
        <p:spPr/>
        <p:txBody>
          <a:bodyPr/>
          <a:lstStyle/>
          <a:p>
            <a:fld id="{0966C622-0A8C-4F86-9457-BBDB38D3C123}" type="slidenum">
              <a:rPr lang="en-US" smtClean="0"/>
              <a:t>42</a:t>
            </a:fld>
            <a:endParaRPr lang="en-US"/>
          </a:p>
        </p:txBody>
      </p:sp>
      <p:sp>
        <p:nvSpPr>
          <p:cNvPr id="5" name="Rectangle 2">
            <a:extLst>
              <a:ext uri="{FF2B5EF4-FFF2-40B4-BE49-F238E27FC236}">
                <a16:creationId xmlns:a16="http://schemas.microsoft.com/office/drawing/2014/main" id="{4ACB7192-7FAB-0BA8-CD6D-70369BC684DB}"/>
              </a:ext>
            </a:extLst>
          </p:cNvPr>
          <p:cNvSpPr txBox="1">
            <a:spLocks noChangeArrowheads="1"/>
          </p:cNvSpPr>
          <p:nvPr/>
        </p:nvSpPr>
        <p:spPr>
          <a:xfrm>
            <a:off x="0" y="126760"/>
            <a:ext cx="9144000" cy="605950"/>
          </a:xfrm>
          <a:prstGeom prst="rect">
            <a:avLst/>
          </a:prstGeom>
          <a:ln/>
        </p:spPr>
        <p:txBody>
          <a:bodyPr vert="horz" lIns="91440" tIns="45720" rIns="91440" bIns="45720" rtlCol="0" anchor="ctr">
            <a:noAutofit/>
          </a:bodyPr>
          <a:lstStyle/>
          <a:p>
            <a:pPr algn="ctr"/>
            <a:r>
              <a:rPr lang="en-US" sz="3200" b="1" dirty="0"/>
              <a:t>PFASs in AFFF-Impacted Soils</a:t>
            </a:r>
          </a:p>
        </p:txBody>
      </p:sp>
      <p:sp>
        <p:nvSpPr>
          <p:cNvPr id="2" name="TextBox 1">
            <a:extLst>
              <a:ext uri="{FF2B5EF4-FFF2-40B4-BE49-F238E27FC236}">
                <a16:creationId xmlns:a16="http://schemas.microsoft.com/office/drawing/2014/main" id="{BCABF234-81DF-4D7A-82EE-65A7EE650FA5}"/>
              </a:ext>
            </a:extLst>
          </p:cNvPr>
          <p:cNvSpPr txBox="1"/>
          <p:nvPr/>
        </p:nvSpPr>
        <p:spPr>
          <a:xfrm>
            <a:off x="552637" y="1024703"/>
            <a:ext cx="8225603" cy="247760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b="1" i="1" dirty="0"/>
              <a:t>Pre-2005 AFFF dominated by PFOS </a:t>
            </a:r>
            <a:r>
              <a:rPr lang="en-US" sz="2000" b="1" dirty="0"/>
              <a:t>(risk driven by Primary Terminal PFASs)</a:t>
            </a:r>
            <a:r>
              <a:rPr lang="en-US" sz="2000" b="1" i="1" dirty="0"/>
              <a:t>;</a:t>
            </a:r>
          </a:p>
          <a:p>
            <a:pPr marL="342900" indent="-342900">
              <a:spcAft>
                <a:spcPts val="600"/>
              </a:spcAft>
              <a:buFont typeface="Arial" panose="020B0604020202020204" pitchFamily="34" charset="0"/>
              <a:buChar char="•"/>
            </a:pPr>
            <a:r>
              <a:rPr lang="en-US" sz="2000" b="1" i="1" dirty="0"/>
              <a:t>Post-2005 AFFF dominated by precursor-related PFASs </a:t>
            </a:r>
            <a:r>
              <a:rPr lang="en-US" sz="2000" b="1" dirty="0"/>
              <a:t>(risk driven by Secondary Terminal PFASs);</a:t>
            </a:r>
          </a:p>
          <a:p>
            <a:pPr marL="342900" indent="-342900">
              <a:spcAft>
                <a:spcPts val="600"/>
              </a:spcAft>
              <a:buFont typeface="Arial" panose="020B0604020202020204" pitchFamily="34" charset="0"/>
              <a:buChar char="•"/>
            </a:pPr>
            <a:r>
              <a:rPr lang="en-US" sz="2000" b="1" i="1" dirty="0"/>
              <a:t>Potential high toxicity </a:t>
            </a:r>
            <a:r>
              <a:rPr lang="en-US" sz="2000" b="1" dirty="0"/>
              <a:t>in comparison to risk-based, soil action levels;</a:t>
            </a:r>
          </a:p>
          <a:p>
            <a:pPr marL="342900" indent="-342900">
              <a:spcAft>
                <a:spcPts val="600"/>
              </a:spcAft>
              <a:buFont typeface="Arial" panose="020B0604020202020204" pitchFamily="34" charset="0"/>
              <a:buChar char="•"/>
            </a:pPr>
            <a:r>
              <a:rPr lang="en-US" sz="2000" b="1" i="1" dirty="0"/>
              <a:t>Ongoing leaching of PFASs from soil </a:t>
            </a:r>
            <a:r>
              <a:rPr lang="en-US" sz="2000" b="1" dirty="0"/>
              <a:t>can</a:t>
            </a:r>
            <a:r>
              <a:rPr lang="en-US" sz="2000" b="1" i="1" dirty="0"/>
              <a:t> </a:t>
            </a:r>
            <a:r>
              <a:rPr lang="en-US" sz="2000" b="1" dirty="0"/>
              <a:t>pose long-term threat to groundwater.</a:t>
            </a:r>
          </a:p>
        </p:txBody>
      </p:sp>
    </p:spTree>
    <p:extLst>
      <p:ext uri="{BB962C8B-B14F-4D97-AF65-F5344CB8AC3E}">
        <p14:creationId xmlns:p14="http://schemas.microsoft.com/office/powerpoint/2010/main" val="513085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6E0BC-3922-FA97-2844-6E01CFBFBB8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18787D-D12A-3952-A38B-32201979F82F}"/>
              </a:ext>
            </a:extLst>
          </p:cNvPr>
          <p:cNvSpPr>
            <a:spLocks noGrp="1"/>
          </p:cNvSpPr>
          <p:nvPr>
            <p:ph type="sldNum" sz="quarter" idx="12"/>
          </p:nvPr>
        </p:nvSpPr>
        <p:spPr/>
        <p:txBody>
          <a:bodyPr/>
          <a:lstStyle/>
          <a:p>
            <a:fld id="{0966C622-0A8C-4F86-9457-BBDB38D3C123}" type="slidenum">
              <a:rPr lang="en-US" smtClean="0"/>
              <a:t>43</a:t>
            </a:fld>
            <a:endParaRPr lang="en-US"/>
          </a:p>
        </p:txBody>
      </p:sp>
      <p:sp>
        <p:nvSpPr>
          <p:cNvPr id="5" name="Rectangle 2">
            <a:extLst>
              <a:ext uri="{FF2B5EF4-FFF2-40B4-BE49-F238E27FC236}">
                <a16:creationId xmlns:a16="http://schemas.microsoft.com/office/drawing/2014/main" id="{43711A38-37D8-B214-2AC7-E6648C1FF3AB}"/>
              </a:ext>
            </a:extLst>
          </p:cNvPr>
          <p:cNvSpPr txBox="1">
            <a:spLocks noChangeArrowheads="1"/>
          </p:cNvSpPr>
          <p:nvPr/>
        </p:nvSpPr>
        <p:spPr>
          <a:xfrm>
            <a:off x="0" y="88341"/>
            <a:ext cx="9144000" cy="605950"/>
          </a:xfrm>
          <a:prstGeom prst="rect">
            <a:avLst/>
          </a:prstGeom>
          <a:ln/>
        </p:spPr>
        <p:txBody>
          <a:bodyPr vert="horz" lIns="91440" tIns="45720" rIns="91440" bIns="45720" rtlCol="0" anchor="ctr">
            <a:noAutofit/>
          </a:bodyPr>
          <a:lstStyle/>
          <a:p>
            <a:pPr algn="ctr"/>
            <a:r>
              <a:rPr lang="en-US" sz="3200" b="1" dirty="0"/>
              <a:t>PFASs in AFFF-Impacted Groundwater</a:t>
            </a:r>
          </a:p>
        </p:txBody>
      </p:sp>
      <p:sp>
        <p:nvSpPr>
          <p:cNvPr id="2" name="TextBox 1">
            <a:extLst>
              <a:ext uri="{FF2B5EF4-FFF2-40B4-BE49-F238E27FC236}">
                <a16:creationId xmlns:a16="http://schemas.microsoft.com/office/drawing/2014/main" id="{26E73034-EBD2-AD51-818F-08F3FEA66745}"/>
              </a:ext>
            </a:extLst>
          </p:cNvPr>
          <p:cNvSpPr txBox="1"/>
          <p:nvPr/>
        </p:nvSpPr>
        <p:spPr>
          <a:xfrm>
            <a:off x="552637" y="1063122"/>
            <a:ext cx="8225603" cy="517064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b="1" dirty="0"/>
              <a:t>Impacts by </a:t>
            </a:r>
            <a:r>
              <a:rPr lang="en-US" sz="2000" b="1" i="1" dirty="0"/>
              <a:t>pre-2005 AFFF </a:t>
            </a:r>
            <a:r>
              <a:rPr lang="en-US" sz="2000" b="1" dirty="0"/>
              <a:t>likely </a:t>
            </a:r>
            <a:r>
              <a:rPr lang="en-US" sz="2000" b="1" i="1" dirty="0"/>
              <a:t>dominated by PFOS</a:t>
            </a:r>
            <a:r>
              <a:rPr lang="en-US" sz="2000" b="1" i="1" baseline="30000" dirty="0"/>
              <a:t>-</a:t>
            </a:r>
            <a:r>
              <a:rPr lang="en-US" sz="2000" b="1" i="1" dirty="0"/>
              <a:t> and </a:t>
            </a:r>
            <a:r>
              <a:rPr lang="en-US" sz="2000" b="1" i="1" dirty="0" err="1"/>
              <a:t>PFHxS</a:t>
            </a:r>
            <a:r>
              <a:rPr lang="en-US" sz="2000" b="1" i="1" baseline="30000" dirty="0"/>
              <a:t>-</a:t>
            </a:r>
            <a:r>
              <a:rPr lang="en-US" sz="2000" b="1" dirty="0"/>
              <a:t>;</a:t>
            </a:r>
          </a:p>
          <a:p>
            <a:pPr marL="342900" indent="-342900">
              <a:spcAft>
                <a:spcPts val="600"/>
              </a:spcAft>
              <a:buFont typeface="Arial" panose="020B0604020202020204" pitchFamily="34" charset="0"/>
              <a:buChar char="•"/>
            </a:pPr>
            <a:r>
              <a:rPr lang="en-US" sz="2000" b="1" dirty="0"/>
              <a:t>Impacts by </a:t>
            </a:r>
            <a:r>
              <a:rPr lang="en-US" sz="2000" b="1" i="1" dirty="0"/>
              <a:t>post-2005 AFFF </a:t>
            </a:r>
            <a:r>
              <a:rPr lang="en-US" sz="2000" b="1" dirty="0"/>
              <a:t>likely </a:t>
            </a:r>
            <a:r>
              <a:rPr lang="en-US" sz="2000" b="1" i="1" dirty="0"/>
              <a:t>dominated by short-chain compounds </a:t>
            </a:r>
            <a:r>
              <a:rPr lang="en-US" sz="2000" b="1" dirty="0"/>
              <a:t>associated with </a:t>
            </a:r>
            <a:r>
              <a:rPr lang="en-US" sz="2000" b="1" i="1" dirty="0"/>
              <a:t>breakdown of PFAS precursors </a:t>
            </a:r>
            <a:r>
              <a:rPr lang="en-US" sz="2000" b="1" dirty="0"/>
              <a:t>(PFBA</a:t>
            </a:r>
            <a:r>
              <a:rPr lang="en-US" sz="2000" b="1" i="1" baseline="30000" dirty="0"/>
              <a:t>-</a:t>
            </a:r>
            <a:r>
              <a:rPr lang="en-US" sz="2000" b="1" dirty="0"/>
              <a:t>, </a:t>
            </a:r>
            <a:r>
              <a:rPr lang="en-US" sz="2000" b="1" dirty="0" err="1"/>
              <a:t>PFPeA</a:t>
            </a:r>
            <a:r>
              <a:rPr lang="en-US" sz="2000" b="1" i="1" baseline="30000" dirty="0"/>
              <a:t>-</a:t>
            </a:r>
            <a:r>
              <a:rPr lang="en-US" sz="2000" b="1" dirty="0"/>
              <a:t>, </a:t>
            </a:r>
            <a:r>
              <a:rPr lang="en-US" sz="2000" b="1" dirty="0" err="1"/>
              <a:t>PFHxA</a:t>
            </a:r>
            <a:r>
              <a:rPr lang="en-US" sz="2000" b="1" i="1" baseline="30000" dirty="0"/>
              <a:t>-</a:t>
            </a:r>
            <a:r>
              <a:rPr lang="en-US" sz="2000" b="1" dirty="0"/>
              <a:t>);</a:t>
            </a:r>
          </a:p>
          <a:p>
            <a:pPr marL="342900" indent="-342900">
              <a:spcAft>
                <a:spcPts val="600"/>
              </a:spcAft>
              <a:buFont typeface="Arial" panose="020B0604020202020204" pitchFamily="34" charset="0"/>
              <a:buChar char="•"/>
            </a:pPr>
            <a:r>
              <a:rPr lang="en-US" sz="2000" b="1" i="1" dirty="0"/>
              <a:t>Potential high toxicity </a:t>
            </a:r>
            <a:r>
              <a:rPr lang="en-US" sz="2000" b="1" dirty="0"/>
              <a:t>in comparison to HIDOH drinking water action levels (risk driven by Primary Terminal PFASs in source area, Excess Fluorine PFASs in downgradient areas???);</a:t>
            </a:r>
          </a:p>
          <a:p>
            <a:pPr marL="342900" indent="-342900">
              <a:spcAft>
                <a:spcPts val="600"/>
              </a:spcAft>
              <a:buFont typeface="Arial" panose="020B0604020202020204" pitchFamily="34" charset="0"/>
              <a:buChar char="•"/>
            </a:pPr>
            <a:r>
              <a:rPr lang="en-US" sz="2000" b="1" dirty="0"/>
              <a:t>Comparison of data </a:t>
            </a:r>
            <a:r>
              <a:rPr lang="en-US" sz="2000" b="1" i="1" dirty="0"/>
              <a:t>to </a:t>
            </a:r>
            <a:r>
              <a:rPr lang="en-US" sz="2000" b="1" dirty="0"/>
              <a:t>currently promulgated MCLs for long-chain PFASs only </a:t>
            </a:r>
            <a:r>
              <a:rPr lang="en-US" sz="2000" b="1" i="1" dirty="0"/>
              <a:t>night not be adequate for post-2005 releases</a:t>
            </a:r>
            <a:r>
              <a:rPr lang="en-US" sz="2000" b="1" dirty="0"/>
              <a:t>;</a:t>
            </a:r>
          </a:p>
          <a:p>
            <a:pPr marL="342900" indent="-342900">
              <a:spcAft>
                <a:spcPts val="600"/>
              </a:spcAft>
              <a:buFont typeface="Arial" panose="020B0604020202020204" pitchFamily="34" charset="0"/>
              <a:buChar char="•"/>
            </a:pPr>
            <a:r>
              <a:rPr lang="en-US" sz="2000" b="1" i="1" dirty="0"/>
              <a:t>TOF analysis required </a:t>
            </a:r>
            <a:r>
              <a:rPr lang="en-US" sz="2000" b="1" dirty="0"/>
              <a:t>to identify apparent presence of complex mixtures of ultrashort PFASs (dominate in </a:t>
            </a:r>
            <a:r>
              <a:rPr lang="en-US" sz="2000" b="1" i="1" dirty="0"/>
              <a:t>leading edges of plumes</a:t>
            </a:r>
            <a:r>
              <a:rPr lang="en-US" sz="2000" b="1" dirty="0"/>
              <a:t>???);</a:t>
            </a:r>
          </a:p>
          <a:p>
            <a:pPr marL="342900" indent="-342900">
              <a:spcAft>
                <a:spcPts val="600"/>
              </a:spcAft>
              <a:buFont typeface="Arial" panose="020B0604020202020204" pitchFamily="34" charset="0"/>
              <a:buChar char="•"/>
            </a:pPr>
            <a:r>
              <a:rPr lang="en-US" sz="2000" b="1" dirty="0"/>
              <a:t>Low to potentially high acute or chronic toxicity risk </a:t>
            </a:r>
            <a:r>
              <a:rPr lang="en-US" sz="2000" b="1" i="1" dirty="0"/>
              <a:t>to aquatic organisms and habitats from discharges to water bodies</a:t>
            </a:r>
            <a:r>
              <a:rPr lang="en-US" sz="2000" b="1" dirty="0"/>
              <a:t> (requires additional research);</a:t>
            </a:r>
          </a:p>
          <a:p>
            <a:pPr marL="342900" indent="-342900">
              <a:spcAft>
                <a:spcPts val="600"/>
              </a:spcAft>
              <a:buFont typeface="Arial" panose="020B0604020202020204" pitchFamily="34" charset="0"/>
              <a:buChar char="•"/>
            </a:pPr>
            <a:r>
              <a:rPr lang="en-US" sz="2000" b="1" i="1" dirty="0"/>
              <a:t>Bioaccumulation in aquatic food chain </a:t>
            </a:r>
            <a:r>
              <a:rPr lang="en-US" sz="2000" b="1" dirty="0"/>
              <a:t>from discharges to water bodies requires additional research (e.g., filter feeders, freshwater fish).</a:t>
            </a:r>
          </a:p>
        </p:txBody>
      </p:sp>
    </p:spTree>
    <p:extLst>
      <p:ext uri="{BB962C8B-B14F-4D97-AF65-F5344CB8AC3E}">
        <p14:creationId xmlns:p14="http://schemas.microsoft.com/office/powerpoint/2010/main" val="1724641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D99F91D-3A98-4249-A787-699339C8D41B}"/>
              </a:ext>
            </a:extLst>
          </p:cNvPr>
          <p:cNvGraphicFramePr>
            <a:graphicFrameLocks noGrp="1"/>
          </p:cNvGraphicFramePr>
          <p:nvPr/>
        </p:nvGraphicFramePr>
        <p:xfrm>
          <a:off x="1066245" y="1396904"/>
          <a:ext cx="7490458" cy="5469266"/>
        </p:xfrm>
        <a:graphic>
          <a:graphicData uri="http://schemas.openxmlformats.org/drawingml/2006/table">
            <a:tbl>
              <a:tblPr>
                <a:tableStyleId>{5C22544A-7EE6-4342-B048-85BDC9FD1C3A}</a:tableStyleId>
              </a:tblPr>
              <a:tblGrid>
                <a:gridCol w="1238173">
                  <a:extLst>
                    <a:ext uri="{9D8B030D-6E8A-4147-A177-3AD203B41FA5}">
                      <a16:colId xmlns:a16="http://schemas.microsoft.com/office/drawing/2014/main" val="3174878806"/>
                    </a:ext>
                  </a:extLst>
                </a:gridCol>
                <a:gridCol w="1509300">
                  <a:extLst>
                    <a:ext uri="{9D8B030D-6E8A-4147-A177-3AD203B41FA5}">
                      <a16:colId xmlns:a16="http://schemas.microsoft.com/office/drawing/2014/main" val="3502717179"/>
                    </a:ext>
                  </a:extLst>
                </a:gridCol>
                <a:gridCol w="1999785">
                  <a:extLst>
                    <a:ext uri="{9D8B030D-6E8A-4147-A177-3AD203B41FA5}">
                      <a16:colId xmlns:a16="http://schemas.microsoft.com/office/drawing/2014/main" val="1485472565"/>
                    </a:ext>
                  </a:extLst>
                </a:gridCol>
                <a:gridCol w="2743200">
                  <a:extLst>
                    <a:ext uri="{9D8B030D-6E8A-4147-A177-3AD203B41FA5}">
                      <a16:colId xmlns:a16="http://schemas.microsoft.com/office/drawing/2014/main" val="3156388114"/>
                    </a:ext>
                  </a:extLst>
                </a:gridCol>
              </a:tblGrid>
              <a:tr h="248603">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Ultrashorts</a:t>
                      </a:r>
                      <a:endParaRPr lang="en-US" sz="1600" b="1" i="0" u="none" strike="noStrike" kern="1200" baseline="300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Ultrashorts</a:t>
                      </a:r>
                      <a:endParaRPr lang="en-US" sz="1600" b="1" i="0" u="none" strike="noStrike" kern="1200" baseline="300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Ultrashorts</a:t>
                      </a:r>
                      <a:endParaRPr lang="en-US" sz="1600" b="1" i="0" u="none" strike="noStrike" kern="1200" baseline="300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Ultrashorts ???</a:t>
                      </a: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alpha val="50000"/>
                      </a:srgbClr>
                    </a:solidFill>
                  </a:tcPr>
                </a:tc>
                <a:extLst>
                  <a:ext uri="{0D108BD9-81ED-4DB2-BD59-A6C34878D82A}">
                    <a16:rowId xmlns:a16="http://schemas.microsoft.com/office/drawing/2014/main" val="790690612"/>
                  </a:ext>
                </a:extLst>
              </a:tr>
              <a:tr h="248603">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HFPO DA</a:t>
                      </a:r>
                      <a:r>
                        <a:rPr lang="en-US" sz="1600" b="1" i="0" u="none" strike="noStrike" kern="1200" baseline="30000" dirty="0">
                          <a:solidFill>
                            <a:srgbClr val="000000"/>
                          </a:solidFill>
                          <a:effectLst/>
                          <a:latin typeface="+mn-lt"/>
                          <a:ea typeface="+mn-ea"/>
                          <a:cs typeface="+mn-cs"/>
                        </a:rPr>
                        <a:t>-</a:t>
                      </a: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HFPO DA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HFPO DA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50000"/>
                      </a:srgbClr>
                    </a:solidFill>
                  </a:tcPr>
                </a:tc>
                <a:tc>
                  <a:txBody>
                    <a:bodyPr/>
                    <a:lstStyle/>
                    <a:p>
                      <a:pPr marL="0" algn="ctr" defTabSz="914400" rtl="0" eaLnBrk="1" fontAlgn="b" latinLnBrk="0" hangingPunct="1"/>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989466740"/>
                  </a:ext>
                </a:extLst>
              </a:tr>
              <a:tr h="248603">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PFHxA</a:t>
                      </a:r>
                      <a:r>
                        <a:rPr lang="en-US" sz="1600" b="1" i="0" u="none" strike="noStrike" kern="1200" baseline="30000" dirty="0">
                          <a:solidFill>
                            <a:srgbClr val="000000"/>
                          </a:solidFill>
                          <a:effectLst/>
                          <a:latin typeface="+mn-lt"/>
                          <a:ea typeface="+mn-ea"/>
                          <a:cs typeface="+mn-cs"/>
                        </a:rPr>
                        <a:t>-</a:t>
                      </a: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PFHxA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PFHxA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50000"/>
                      </a:srgbClr>
                    </a:solidFill>
                  </a:tcPr>
                </a:tc>
                <a:tc>
                  <a:txBody>
                    <a:bodyPr/>
                    <a:lstStyle/>
                    <a:p>
                      <a:pPr marL="0" algn="ctr" defTabSz="914400" rtl="0" eaLnBrk="1" fontAlgn="b" latinLnBrk="0" hangingPunct="1"/>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9299028"/>
                  </a:ext>
                </a:extLst>
              </a:tr>
              <a:tr h="248603">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PFPeA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PFPeA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PFPeA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50000"/>
                      </a:srgbClr>
                    </a:solidFill>
                  </a:tcPr>
                </a:tc>
                <a:tc>
                  <a:txBody>
                    <a:bodyPr/>
                    <a:lstStyle/>
                    <a:p>
                      <a:pPr marL="0" algn="ctr" defTabSz="914400" rtl="0" eaLnBrk="1" fontAlgn="b" latinLnBrk="0" hangingPunct="1"/>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4459606"/>
                  </a:ext>
                </a:extLst>
              </a:tr>
              <a:tr h="248603">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PFBS</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PFBS</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PFBS</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50000"/>
                      </a:srgbClr>
                    </a:solidFill>
                  </a:tcPr>
                </a:tc>
                <a:tc>
                  <a:txBody>
                    <a:bodyPr/>
                    <a:lstStyle/>
                    <a:p>
                      <a:pPr marL="0" algn="ctr" defTabSz="914400" rtl="0" eaLnBrk="1" fontAlgn="b" latinLnBrk="0" hangingPunct="1"/>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2437128"/>
                  </a:ext>
                </a:extLst>
              </a:tr>
              <a:tr h="248603">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PFHpA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PFHpA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PFHpA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alpha val="50000"/>
                      </a:srgbClr>
                    </a:solidFill>
                  </a:tcPr>
                </a:tc>
                <a:tc>
                  <a:txBody>
                    <a:bodyPr/>
                    <a:lstStyle/>
                    <a:p>
                      <a:pPr marL="0" algn="ctr" defTabSz="914400" rtl="0" eaLnBrk="1" fontAlgn="b" latinLnBrk="0" hangingPunct="1"/>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536293"/>
                  </a:ext>
                </a:extLst>
              </a:tr>
              <a:tr h="248603">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PFBA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PFBA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PFBA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alpha val="50000"/>
                      </a:srgbClr>
                    </a:solidFill>
                  </a:tcPr>
                </a:tc>
                <a:tc>
                  <a:txBody>
                    <a:bodyPr/>
                    <a:lstStyle/>
                    <a:p>
                      <a:pPr marL="0" algn="ctr" defTabSz="914400" rtl="0" eaLnBrk="1" fontAlgn="b" latinLnBrk="0" hangingPunct="1"/>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9186403"/>
                  </a:ext>
                </a:extLst>
              </a:tr>
              <a:tr h="248603">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PFOA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PFOA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6396122"/>
                  </a:ext>
                </a:extLst>
              </a:tr>
              <a:tr h="248603">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PFHxS</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PFHxS</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kern="1200" dirty="0" err="1">
                          <a:solidFill>
                            <a:srgbClr val="000000"/>
                          </a:solidFill>
                          <a:effectLst/>
                          <a:latin typeface="+mn-lt"/>
                          <a:ea typeface="+mn-ea"/>
                          <a:cs typeface="+mn-cs"/>
                        </a:rPr>
                        <a:t>PFHxS</a:t>
                      </a:r>
                      <a:r>
                        <a:rPr lang="en-US" sz="1600" b="1" i="0" u="none" strike="noStrike" kern="1200" baseline="30000" dirty="0">
                          <a:solidFill>
                            <a:srgbClr val="000000"/>
                          </a:solidFill>
                          <a:effectLst/>
                          <a:latin typeface="+mn-lt"/>
                          <a:ea typeface="+mn-ea"/>
                          <a:cs typeface="+mn-cs"/>
                        </a:rPr>
                        <a:t>-</a:t>
                      </a:r>
                      <a:r>
                        <a:rPr lang="en-US" sz="1600" b="1" i="0" u="none" strike="noStrike" kern="1200" baseline="0" dirty="0">
                          <a:solidFill>
                            <a:srgbClr val="000000"/>
                          </a:solidFill>
                          <a:effectLst/>
                          <a:latin typeface="+mn-lt"/>
                          <a:ea typeface="+mn-ea"/>
                          <a:cs typeface="+mn-cs"/>
                        </a:rPr>
                        <a:t>?</a:t>
                      </a:r>
                    </a:p>
                  </a:txBody>
                  <a:tcPr marL="0" marR="0" marT="0" marB="0" anchor="b">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endParaRPr lang="en-US" sz="1600" b="0" i="0" u="none" strike="noStrike" dirty="0">
                        <a:effectLst/>
                        <a:latin typeface="Arial" panose="020B0604020202020204" pitchFamily="34" charset="0"/>
                      </a:endParaRPr>
                    </a:p>
                  </a:txBody>
                  <a:tcPr marL="0" marR="0" marT="0" marB="0"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9248507"/>
                  </a:ext>
                </a:extLst>
              </a:tr>
              <a:tr h="248603">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PFDA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PFDA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rowSpan="2">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6630839"/>
                  </a:ext>
                </a:extLst>
              </a:tr>
              <a:tr h="248603">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6:2 FTS</a:t>
                      </a:r>
                      <a:r>
                        <a:rPr lang="en-US" sz="1600" b="1" i="0" u="none" strike="noStrike" kern="1200" baseline="30000" dirty="0">
                          <a:solidFill>
                            <a:srgbClr val="000000"/>
                          </a:solidFill>
                          <a:effectLst/>
                          <a:latin typeface="+mn-lt"/>
                          <a:ea typeface="+mn-ea"/>
                          <a:cs typeface="+mn-cs"/>
                        </a:rPr>
                        <a:t>-</a:t>
                      </a: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kern="1200" dirty="0">
                          <a:solidFill>
                            <a:srgbClr val="000000"/>
                          </a:solidFill>
                          <a:effectLst/>
                          <a:latin typeface="+mn-lt"/>
                          <a:ea typeface="+mn-ea"/>
                          <a:cs typeface="+mn-cs"/>
                        </a:rPr>
                        <a:t>6:2 FTS</a:t>
                      </a:r>
                      <a:r>
                        <a:rPr lang="en-US" sz="1600" b="1" i="0" u="none" strike="noStrike" kern="1200" baseline="30000" dirty="0">
                          <a:solidFill>
                            <a:srgbClr val="000000"/>
                          </a:solidFill>
                          <a:effectLst/>
                          <a:latin typeface="+mn-lt"/>
                          <a:ea typeface="+mn-ea"/>
                          <a:cs typeface="+mn-cs"/>
                        </a:rPr>
                        <a:t>-</a:t>
                      </a: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49447792"/>
                  </a:ext>
                </a:extLst>
              </a:tr>
              <a:tr h="248603">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PFNA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PFNA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a:txBody>
                    <a:bodyPr/>
                    <a:lstStyle/>
                    <a:p>
                      <a:pPr algn="ctr" fontAlgn="b"/>
                      <a:endParaRPr lang="en-US" sz="1600" b="0" i="0" u="none" strike="noStrike" dirty="0">
                        <a:effectLst/>
                        <a:latin typeface="Arial" panose="020B0604020202020204" pitchFamily="34" charset="0"/>
                      </a:endParaRPr>
                    </a:p>
                  </a:txBody>
                  <a:tcPr marL="0" marR="0" marT="0" marB="0"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effectLst/>
                        <a:latin typeface="Arial" panose="020B0604020202020204" pitchFamily="34" charset="0"/>
                      </a:endParaRPr>
                    </a:p>
                  </a:txBody>
                  <a:tcPr marL="0" marR="0" marT="0" marB="0" anchor="b">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666418"/>
                  </a:ext>
                </a:extLst>
              </a:tr>
              <a:tr h="248603">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PFOS</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PFOS</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50000"/>
                      </a:srgbClr>
                    </a:solid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3822778"/>
                  </a:ext>
                </a:extLst>
              </a:tr>
              <a:tr h="248603">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PFHpS</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PFHpS</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alpha val="50000"/>
                      </a:srgbClr>
                    </a:solid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2005"/>
                  </a:ext>
                </a:extLst>
              </a:tr>
              <a:tr h="248603">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PFUnDA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1600" b="0" i="0" u="none" strike="noStrike" kern="1200" dirty="0">
                        <a:solidFill>
                          <a:srgbClr val="FF0000"/>
                        </a:solidFill>
                        <a:effectLst/>
                        <a:latin typeface="Arial" panose="020B0604020202020204" pitchFamily="34" charset="0"/>
                        <a:ea typeface="+mn-ea"/>
                        <a:cs typeface="+mn-cs"/>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1600" b="0" i="0" u="none" strike="noStrike" kern="1200" dirty="0">
                        <a:solidFill>
                          <a:srgbClr val="FF0000"/>
                        </a:solidFill>
                        <a:effectLst/>
                        <a:latin typeface="Arial" panose="020B0604020202020204" pitchFamily="34" charset="0"/>
                        <a:ea typeface="+mn-ea"/>
                        <a:cs typeface="+mn-cs"/>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8980368"/>
                  </a:ext>
                </a:extLst>
              </a:tr>
              <a:tr h="24860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kern="1200" dirty="0">
                          <a:solidFill>
                            <a:srgbClr val="000000"/>
                          </a:solidFill>
                          <a:effectLst/>
                          <a:latin typeface="+mn-lt"/>
                          <a:ea typeface="+mn-ea"/>
                          <a:cs typeface="+mn-cs"/>
                        </a:rPr>
                        <a:t>6:2 FTOH</a:t>
                      </a:r>
                      <a:r>
                        <a:rPr lang="en-US" sz="1600" b="1" i="0" u="none" strike="noStrike" kern="1200" baseline="30000" dirty="0">
                          <a:solidFill>
                            <a:srgbClr val="000000"/>
                          </a:solidFill>
                          <a:effectLst/>
                          <a:latin typeface="+mn-lt"/>
                          <a:ea typeface="+mn-ea"/>
                          <a:cs typeface="+mn-cs"/>
                        </a:rPr>
                        <a:t>-</a:t>
                      </a:r>
                    </a:p>
                  </a:txBody>
                  <a:tcPr marL="4763" marR="4763" marT="4763"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1600" b="0" i="0" u="none" strike="noStrike" kern="1200" dirty="0">
                        <a:solidFill>
                          <a:srgbClr val="FF0000"/>
                        </a:solidFill>
                        <a:effectLst/>
                        <a:latin typeface="Arial" panose="020B0604020202020204" pitchFamily="34" charset="0"/>
                        <a:ea typeface="+mn-ea"/>
                        <a:cs typeface="+mn-cs"/>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1600" b="0" i="0" u="none" strike="noStrike" kern="1200" dirty="0">
                        <a:solidFill>
                          <a:srgbClr val="FF0000"/>
                        </a:solidFill>
                        <a:effectLst/>
                        <a:latin typeface="Arial" panose="020B0604020202020204" pitchFamily="34" charset="0"/>
                        <a:ea typeface="+mn-ea"/>
                        <a:cs typeface="+mn-cs"/>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0627921"/>
                  </a:ext>
                </a:extLst>
              </a:tr>
              <a:tr h="248603">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PFDS</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marL="0" algn="ctr" defTabSz="914400" rtl="0" eaLnBrk="1" fontAlgn="b" latinLnBrk="0" hangingPunct="1"/>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1600" b="0" i="0" u="none" strike="noStrike" kern="1200" dirty="0">
                        <a:solidFill>
                          <a:srgbClr val="FF0000"/>
                        </a:solidFill>
                        <a:effectLst/>
                        <a:latin typeface="Arial" panose="020B0604020202020204" pitchFamily="34" charset="0"/>
                        <a:ea typeface="+mn-ea"/>
                        <a:cs typeface="+mn-cs"/>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1600" b="0" i="0" u="none" strike="noStrike" kern="1200" dirty="0">
                        <a:solidFill>
                          <a:srgbClr val="FF0000"/>
                        </a:solidFill>
                        <a:effectLst/>
                        <a:latin typeface="Arial" panose="020B0604020202020204" pitchFamily="34" charset="0"/>
                        <a:ea typeface="+mn-ea"/>
                        <a:cs typeface="+mn-cs"/>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408270"/>
                  </a:ext>
                </a:extLst>
              </a:tr>
              <a:tr h="248603">
                <a:tc>
                  <a:txBody>
                    <a:bodyPr/>
                    <a:lstStyle/>
                    <a:p>
                      <a:pPr marL="0" algn="ctr" defTabSz="914400" rtl="0" eaLnBrk="1" fontAlgn="b" latinLnBrk="0" hangingPunct="1"/>
                      <a:r>
                        <a:rPr lang="en-US" sz="1600" b="1" i="0" u="none" strike="noStrike" kern="1200" dirty="0">
                          <a:solidFill>
                            <a:srgbClr val="000000"/>
                          </a:solidFill>
                          <a:effectLst/>
                          <a:latin typeface="+mn-lt"/>
                          <a:ea typeface="+mn-ea"/>
                          <a:cs typeface="+mn-cs"/>
                        </a:rPr>
                        <a:t>PFOSA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589565"/>
                  </a:ext>
                </a:extLst>
              </a:tr>
              <a:tr h="24860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kern="1200" dirty="0">
                          <a:solidFill>
                            <a:srgbClr val="000000"/>
                          </a:solidFill>
                          <a:effectLst/>
                          <a:latin typeface="+mn-lt"/>
                          <a:ea typeface="+mn-ea"/>
                          <a:cs typeface="+mn-cs"/>
                        </a:rPr>
                        <a:t>6:2 </a:t>
                      </a:r>
                      <a:r>
                        <a:rPr lang="en-US" sz="1600" b="1" i="0" u="none" strike="noStrike" kern="1200" dirty="0" err="1">
                          <a:solidFill>
                            <a:srgbClr val="000000"/>
                          </a:solidFill>
                          <a:effectLst/>
                          <a:latin typeface="+mn-lt"/>
                          <a:ea typeface="+mn-ea"/>
                          <a:cs typeface="+mn-cs"/>
                        </a:rPr>
                        <a:t>FtTAOS</a:t>
                      </a:r>
                      <a:r>
                        <a:rPr lang="en-US" sz="1600" b="1" i="0" u="none" strike="noStrike" kern="1200" baseline="30000" dirty="0">
                          <a:solidFill>
                            <a:srgbClr val="000000"/>
                          </a:solidFill>
                          <a:effectLst/>
                          <a:latin typeface="+mn-lt"/>
                          <a:ea typeface="+mn-ea"/>
                          <a:cs typeface="+mn-cs"/>
                        </a:rPr>
                        <a:t>-</a:t>
                      </a:r>
                    </a:p>
                  </a:txBody>
                  <a:tcPr marL="4763" marR="4763" marT="4763"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681116"/>
                  </a:ext>
                </a:extLst>
              </a:tr>
              <a:tr h="248603">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PFDoDA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972198"/>
                  </a:ext>
                </a:extLst>
              </a:tr>
              <a:tr h="248603">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PFTrDA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alpha val="50000"/>
                      </a:srgbClr>
                    </a:solid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0366337"/>
                  </a:ext>
                </a:extLst>
              </a:tr>
              <a:tr h="248603">
                <a:tc>
                  <a:txBody>
                    <a:bodyPr/>
                    <a:lstStyle/>
                    <a:p>
                      <a:pPr marL="0" algn="ctr" defTabSz="914400" rtl="0" eaLnBrk="1" fontAlgn="b" latinLnBrk="0" hangingPunct="1"/>
                      <a:r>
                        <a:rPr lang="en-US" sz="1600" b="1" i="0" u="none" strike="noStrike" kern="1200" dirty="0" err="1">
                          <a:solidFill>
                            <a:srgbClr val="000000"/>
                          </a:solidFill>
                          <a:effectLst/>
                          <a:latin typeface="+mn-lt"/>
                          <a:ea typeface="+mn-ea"/>
                          <a:cs typeface="+mn-cs"/>
                        </a:rPr>
                        <a:t>PFTeDA</a:t>
                      </a:r>
                      <a:r>
                        <a:rPr lang="en-US" sz="1600" b="1" i="0" u="none" strike="noStrike" kern="1200" baseline="30000" dirty="0">
                          <a:solidFill>
                            <a:srgbClr val="000000"/>
                          </a:solidFill>
                          <a:effectLst/>
                          <a:latin typeface="+mn-lt"/>
                          <a:ea typeface="+mn-ea"/>
                          <a:cs typeface="+mn-cs"/>
                        </a:rPr>
                        <a:t>-</a:t>
                      </a:r>
                      <a:endParaRPr lang="en-US" sz="1600" b="1" i="0" u="none" strike="noStrike" kern="1200" dirty="0">
                        <a:solidFill>
                          <a:srgbClr val="000000"/>
                        </a:solidFill>
                        <a:effectLst/>
                        <a:latin typeface="+mn-lt"/>
                        <a:ea typeface="+mn-ea"/>
                        <a:cs typeface="+mn-cs"/>
                      </a:endParaRPr>
                    </a:p>
                  </a:txBody>
                  <a:tcPr marL="4763" marR="4763" marT="4763" marB="0"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alpha val="50000"/>
                      </a:srgbClr>
                    </a:solid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381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600" b="0" i="0" u="none" strike="noStrike" dirty="0">
                        <a:solidFill>
                          <a:srgbClr val="FF0000"/>
                        </a:solidFill>
                        <a:effectLst/>
                        <a:latin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9234215"/>
                  </a:ext>
                </a:extLst>
              </a:tr>
            </a:tbl>
          </a:graphicData>
        </a:graphic>
      </p:graphicFrame>
      <p:sp>
        <p:nvSpPr>
          <p:cNvPr id="5" name="TextBox 4">
            <a:extLst>
              <a:ext uri="{FF2B5EF4-FFF2-40B4-BE49-F238E27FC236}">
                <a16:creationId xmlns:a16="http://schemas.microsoft.com/office/drawing/2014/main" id="{42BA6EE7-7501-4C3E-A761-A969D5C422DF}"/>
              </a:ext>
            </a:extLst>
          </p:cNvPr>
          <p:cNvSpPr txBox="1"/>
          <p:nvPr/>
        </p:nvSpPr>
        <p:spPr>
          <a:xfrm>
            <a:off x="369678" y="26128"/>
            <a:ext cx="8434165" cy="769441"/>
          </a:xfrm>
          <a:prstGeom prst="rect">
            <a:avLst/>
          </a:prstGeom>
          <a:noFill/>
        </p:spPr>
        <p:txBody>
          <a:bodyPr wrap="square" rtlCol="0">
            <a:spAutoFit/>
          </a:bodyPr>
          <a:lstStyle/>
          <a:p>
            <a:pPr algn="ctr"/>
            <a:r>
              <a:rPr lang="en-US" sz="2600" b="1" dirty="0">
                <a:cs typeface="Times New Roman" panose="02020603050405020304" pitchFamily="18" charset="0"/>
              </a:rPr>
              <a:t>Ultrashort PFASs at Margins and Leading Edges of Plumes?</a:t>
            </a:r>
          </a:p>
          <a:p>
            <a:pPr algn="ctr">
              <a:spcAft>
                <a:spcPts val="1200"/>
              </a:spcAft>
            </a:pPr>
            <a:r>
              <a:rPr lang="en-US" b="1" dirty="0">
                <a:cs typeface="Times New Roman" panose="02020603050405020304" pitchFamily="18" charset="0"/>
              </a:rPr>
              <a:t>(plume separation based on predicted sorption and mobility)</a:t>
            </a:r>
          </a:p>
        </p:txBody>
      </p:sp>
      <p:sp>
        <p:nvSpPr>
          <p:cNvPr id="18" name="Flowchart: Delay 17">
            <a:extLst>
              <a:ext uri="{FF2B5EF4-FFF2-40B4-BE49-F238E27FC236}">
                <a16:creationId xmlns:a16="http://schemas.microsoft.com/office/drawing/2014/main" id="{FAC5F7C3-6985-49FF-8D17-CCC6831B2077}"/>
              </a:ext>
            </a:extLst>
          </p:cNvPr>
          <p:cNvSpPr/>
          <p:nvPr/>
        </p:nvSpPr>
        <p:spPr>
          <a:xfrm>
            <a:off x="4902621" y="842895"/>
            <a:ext cx="3665035" cy="530796"/>
          </a:xfrm>
          <a:prstGeom prst="flowChartDelay">
            <a:avLst/>
          </a:prstGeom>
          <a:solidFill>
            <a:srgbClr val="00B050"/>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Leading Edge</a:t>
            </a:r>
          </a:p>
        </p:txBody>
      </p:sp>
      <p:sp>
        <p:nvSpPr>
          <p:cNvPr id="28" name="Rectangle 27">
            <a:extLst>
              <a:ext uri="{FF2B5EF4-FFF2-40B4-BE49-F238E27FC236}">
                <a16:creationId xmlns:a16="http://schemas.microsoft.com/office/drawing/2014/main" id="{D903BD44-6B60-4526-8876-0F3ED65A91D4}"/>
              </a:ext>
            </a:extLst>
          </p:cNvPr>
          <p:cNvSpPr/>
          <p:nvPr/>
        </p:nvSpPr>
        <p:spPr>
          <a:xfrm>
            <a:off x="1053694" y="817510"/>
            <a:ext cx="1233099" cy="556183"/>
          </a:xfrm>
          <a:prstGeom prst="rect">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Source</a:t>
            </a:r>
          </a:p>
          <a:p>
            <a:pPr algn="ctr"/>
            <a:r>
              <a:rPr lang="en-US" b="1" dirty="0">
                <a:solidFill>
                  <a:schemeClr val="tx1"/>
                </a:solidFill>
              </a:rPr>
              <a:t>Area</a:t>
            </a:r>
          </a:p>
        </p:txBody>
      </p:sp>
      <p:sp>
        <p:nvSpPr>
          <p:cNvPr id="36" name="TextBox 35">
            <a:extLst>
              <a:ext uri="{FF2B5EF4-FFF2-40B4-BE49-F238E27FC236}">
                <a16:creationId xmlns:a16="http://schemas.microsoft.com/office/drawing/2014/main" id="{DD819846-55E8-46BF-BCC1-36E6460C1F3A}"/>
              </a:ext>
            </a:extLst>
          </p:cNvPr>
          <p:cNvSpPr txBox="1"/>
          <p:nvPr/>
        </p:nvSpPr>
        <p:spPr>
          <a:xfrm>
            <a:off x="2421637" y="5076982"/>
            <a:ext cx="6667500" cy="1477328"/>
          </a:xfrm>
          <a:prstGeom prst="rect">
            <a:avLst/>
          </a:prstGeom>
          <a:noFill/>
        </p:spPr>
        <p:txBody>
          <a:bodyPr wrap="square" rtlCol="0">
            <a:spAutoFit/>
          </a:bodyPr>
          <a:lstStyle/>
          <a:p>
            <a:pPr marL="177796" indent="-165096">
              <a:buFont typeface="Arial" panose="020B0604020202020204" pitchFamily="34" charset="0"/>
              <a:buChar char="•"/>
            </a:pPr>
            <a:r>
              <a:rPr lang="en-US" b="1" i="1" dirty="0">
                <a:cs typeface="Times New Roman" panose="02020603050405020304" pitchFamily="18" charset="0"/>
              </a:rPr>
              <a:t>High sorption PFASs </a:t>
            </a:r>
            <a:r>
              <a:rPr lang="en-US" b="1" dirty="0">
                <a:cs typeface="Times New Roman" panose="02020603050405020304" pitchFamily="18" charset="0"/>
              </a:rPr>
              <a:t>concentrated </a:t>
            </a:r>
            <a:r>
              <a:rPr lang="en-US" b="1" i="1" dirty="0">
                <a:cs typeface="Times New Roman" panose="02020603050405020304" pitchFamily="18" charset="0"/>
              </a:rPr>
              <a:t>in and near source area</a:t>
            </a:r>
            <a:r>
              <a:rPr lang="en-US" b="1" dirty="0">
                <a:cs typeface="Times New Roman" panose="02020603050405020304" pitchFamily="18" charset="0"/>
              </a:rPr>
              <a:t>;</a:t>
            </a:r>
          </a:p>
          <a:p>
            <a:pPr marL="177796" indent="-165096">
              <a:buFont typeface="Arial" panose="020B0604020202020204" pitchFamily="34" charset="0"/>
              <a:buChar char="•"/>
            </a:pPr>
            <a:r>
              <a:rPr lang="en-US" b="1" i="1" dirty="0">
                <a:cs typeface="Times New Roman" panose="02020603050405020304" pitchFamily="18" charset="0"/>
              </a:rPr>
              <a:t>Low sorption PFASs </a:t>
            </a:r>
            <a:r>
              <a:rPr lang="en-US" b="1" dirty="0">
                <a:cs typeface="Times New Roman" panose="02020603050405020304" pitchFamily="18" charset="0"/>
              </a:rPr>
              <a:t>at </a:t>
            </a:r>
            <a:r>
              <a:rPr lang="en-US" b="1" i="1" dirty="0">
                <a:cs typeface="Times New Roman" panose="02020603050405020304" pitchFamily="18" charset="0"/>
              </a:rPr>
              <a:t>leading edge of plume</a:t>
            </a:r>
            <a:r>
              <a:rPr lang="en-US" b="1" dirty="0">
                <a:cs typeface="Times New Roman" panose="02020603050405020304" pitchFamily="18" charset="0"/>
              </a:rPr>
              <a:t> (including precursor short chain and ultrashort chain breakdown products);</a:t>
            </a:r>
          </a:p>
          <a:p>
            <a:pPr marL="177796" indent="-165096">
              <a:buFont typeface="Arial" panose="020B0604020202020204" pitchFamily="34" charset="0"/>
              <a:buChar char="•"/>
            </a:pPr>
            <a:r>
              <a:rPr lang="en-US" b="1" i="1" dirty="0">
                <a:cs typeface="Times New Roman" panose="02020603050405020304" pitchFamily="18" charset="0"/>
              </a:rPr>
              <a:t>Monitor for ultrashorts and Excess Organic Fluorine </a:t>
            </a:r>
            <a:r>
              <a:rPr lang="en-US" b="1" dirty="0">
                <a:cs typeface="Times New Roman" panose="02020603050405020304" pitchFamily="18" charset="0"/>
              </a:rPr>
              <a:t>in margins and downgradient areas of plumes.</a:t>
            </a:r>
          </a:p>
        </p:txBody>
      </p:sp>
      <p:sp>
        <p:nvSpPr>
          <p:cNvPr id="13" name="TextBox 12">
            <a:extLst>
              <a:ext uri="{FF2B5EF4-FFF2-40B4-BE49-F238E27FC236}">
                <a16:creationId xmlns:a16="http://schemas.microsoft.com/office/drawing/2014/main" id="{80D63DEB-B160-4B9C-B37F-198AC898F077}"/>
              </a:ext>
            </a:extLst>
          </p:cNvPr>
          <p:cNvSpPr txBox="1"/>
          <p:nvPr/>
        </p:nvSpPr>
        <p:spPr>
          <a:xfrm rot="16200000">
            <a:off x="-797306" y="3190211"/>
            <a:ext cx="2733184" cy="461665"/>
          </a:xfrm>
          <a:prstGeom prst="rect">
            <a:avLst/>
          </a:prstGeom>
          <a:noFill/>
        </p:spPr>
        <p:txBody>
          <a:bodyPr wrap="none" rtlCol="0">
            <a:spAutoFit/>
          </a:bodyPr>
          <a:lstStyle/>
          <a:p>
            <a:r>
              <a:rPr lang="en-US" sz="2400" b="1" dirty="0"/>
              <a:t>Decreasing Mobility</a:t>
            </a:r>
          </a:p>
        </p:txBody>
      </p:sp>
      <p:cxnSp>
        <p:nvCxnSpPr>
          <p:cNvPr id="14" name="Straight Arrow Connector 13">
            <a:extLst>
              <a:ext uri="{FF2B5EF4-FFF2-40B4-BE49-F238E27FC236}">
                <a16:creationId xmlns:a16="http://schemas.microsoft.com/office/drawing/2014/main" id="{765EF8BB-D233-4BA3-BB96-494C7356AD8F}"/>
              </a:ext>
            </a:extLst>
          </p:cNvPr>
          <p:cNvCxnSpPr>
            <a:cxnSpLocks/>
          </p:cNvCxnSpPr>
          <p:nvPr/>
        </p:nvCxnSpPr>
        <p:spPr>
          <a:xfrm flipV="1">
            <a:off x="884642" y="2305210"/>
            <a:ext cx="12555" cy="223166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8E0F71E-FC92-457B-81C7-42A80379BD0F}"/>
              </a:ext>
            </a:extLst>
          </p:cNvPr>
          <p:cNvCxnSpPr>
            <a:cxnSpLocks/>
          </p:cNvCxnSpPr>
          <p:nvPr/>
        </p:nvCxnSpPr>
        <p:spPr>
          <a:xfrm flipV="1">
            <a:off x="352184" y="1103399"/>
            <a:ext cx="549883" cy="63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7622" y="749429"/>
            <a:ext cx="59503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GW</a:t>
            </a:r>
          </a:p>
        </p:txBody>
      </p:sp>
      <p:grpSp>
        <p:nvGrpSpPr>
          <p:cNvPr id="8" name="Group 7">
            <a:extLst>
              <a:ext uri="{FF2B5EF4-FFF2-40B4-BE49-F238E27FC236}">
                <a16:creationId xmlns:a16="http://schemas.microsoft.com/office/drawing/2014/main" id="{3516C3C2-F07A-D306-2BB4-B08D10FA81B8}"/>
              </a:ext>
            </a:extLst>
          </p:cNvPr>
          <p:cNvGrpSpPr/>
          <p:nvPr/>
        </p:nvGrpSpPr>
        <p:grpSpPr>
          <a:xfrm>
            <a:off x="3821173" y="3679909"/>
            <a:ext cx="3220056" cy="1418077"/>
            <a:chOff x="5096034" y="3317393"/>
            <a:chExt cx="3220056" cy="1418076"/>
          </a:xfrm>
        </p:grpSpPr>
        <p:sp>
          <p:nvSpPr>
            <p:cNvPr id="2" name="TextBox 1">
              <a:extLst>
                <a:ext uri="{FF2B5EF4-FFF2-40B4-BE49-F238E27FC236}">
                  <a16:creationId xmlns:a16="http://schemas.microsoft.com/office/drawing/2014/main" id="{4972B67A-011F-C199-7B58-3E917335E465}"/>
                </a:ext>
              </a:extLst>
            </p:cNvPr>
            <p:cNvSpPr txBox="1"/>
            <p:nvPr/>
          </p:nvSpPr>
          <p:spPr>
            <a:xfrm>
              <a:off x="5096034" y="3812139"/>
              <a:ext cx="3220056" cy="923330"/>
            </a:xfrm>
            <a:prstGeom prst="rect">
              <a:avLst/>
            </a:prstGeom>
            <a:noFill/>
          </p:spPr>
          <p:txBody>
            <a:bodyPr wrap="square" rtlCol="0">
              <a:spAutoFit/>
            </a:bodyPr>
            <a:lstStyle/>
            <a:p>
              <a:pPr algn="ctr"/>
              <a:r>
                <a:rPr lang="en-US" b="1" dirty="0">
                  <a:solidFill>
                    <a:srgbClr val="FF0000"/>
                  </a:solidFill>
                </a:rPr>
                <a:t>Moderate sorption coefficient but common in groundwater with no apparent nearby source</a:t>
              </a:r>
            </a:p>
          </p:txBody>
        </p:sp>
        <p:cxnSp>
          <p:nvCxnSpPr>
            <p:cNvPr id="7" name="Straight Arrow Connector 6">
              <a:extLst>
                <a:ext uri="{FF2B5EF4-FFF2-40B4-BE49-F238E27FC236}">
                  <a16:creationId xmlns:a16="http://schemas.microsoft.com/office/drawing/2014/main" id="{255F2974-95BB-7B6A-1145-34E279619799}"/>
                </a:ext>
              </a:extLst>
            </p:cNvPr>
            <p:cNvCxnSpPr>
              <a:cxnSpLocks/>
            </p:cNvCxnSpPr>
            <p:nvPr/>
          </p:nvCxnSpPr>
          <p:spPr>
            <a:xfrm flipH="1" flipV="1">
              <a:off x="6177481" y="3317393"/>
              <a:ext cx="528581" cy="471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165DDBBE-5F8A-D19D-BCE2-2D2F6DB9DD38}"/>
              </a:ext>
            </a:extLst>
          </p:cNvPr>
          <p:cNvCxnSpPr>
            <a:cxnSpLocks/>
            <a:stCxn id="2" idx="0"/>
            <a:endCxn id="12" idx="6"/>
          </p:cNvCxnSpPr>
          <p:nvPr/>
        </p:nvCxnSpPr>
        <p:spPr>
          <a:xfrm flipH="1" flipV="1">
            <a:off x="3484681" y="3493794"/>
            <a:ext cx="1946520" cy="6808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C282D53-BDFC-16AC-C58B-A80D1768F69B}"/>
              </a:ext>
            </a:extLst>
          </p:cNvPr>
          <p:cNvSpPr/>
          <p:nvPr/>
        </p:nvSpPr>
        <p:spPr>
          <a:xfrm>
            <a:off x="2588571" y="3341124"/>
            <a:ext cx="896111" cy="305339"/>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a:extLst>
              <a:ext uri="{FF2B5EF4-FFF2-40B4-BE49-F238E27FC236}">
                <a16:creationId xmlns:a16="http://schemas.microsoft.com/office/drawing/2014/main" id="{33854DBE-B16A-B7E7-3BF1-E865A1863D2A}"/>
              </a:ext>
            </a:extLst>
          </p:cNvPr>
          <p:cNvSpPr/>
          <p:nvPr/>
        </p:nvSpPr>
        <p:spPr>
          <a:xfrm>
            <a:off x="3100040" y="824801"/>
            <a:ext cx="2691160" cy="552613"/>
          </a:xfrm>
          <a:prstGeom prst="flowChartDelay">
            <a:avLst/>
          </a:prstGeom>
          <a:solidFill>
            <a:schemeClr val="tx2">
              <a:lumMod val="50000"/>
              <a:lumOff val="50000"/>
            </a:schemeClr>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  </a:t>
            </a:r>
            <a:r>
              <a:rPr lang="en-US" b="1" dirty="0" err="1">
                <a:solidFill>
                  <a:schemeClr val="tx1"/>
                </a:solidFill>
              </a:rPr>
              <a:t>Midplume</a:t>
            </a:r>
            <a:endParaRPr lang="en-US" b="1" dirty="0">
              <a:solidFill>
                <a:schemeClr val="tx1"/>
              </a:solidFill>
            </a:endParaRPr>
          </a:p>
        </p:txBody>
      </p:sp>
      <p:sp>
        <p:nvSpPr>
          <p:cNvPr id="19" name="Flowchart: Delay 18">
            <a:extLst>
              <a:ext uri="{FF2B5EF4-FFF2-40B4-BE49-F238E27FC236}">
                <a16:creationId xmlns:a16="http://schemas.microsoft.com/office/drawing/2014/main" id="{51267AF6-1397-4257-B49A-7A4B70800E4B}"/>
              </a:ext>
            </a:extLst>
          </p:cNvPr>
          <p:cNvSpPr/>
          <p:nvPr/>
        </p:nvSpPr>
        <p:spPr>
          <a:xfrm>
            <a:off x="2286651" y="821081"/>
            <a:ext cx="1534527" cy="552613"/>
          </a:xfrm>
          <a:prstGeom prst="flowChartDelay">
            <a:avLst/>
          </a:prstGeom>
          <a:solidFill>
            <a:srgbClr val="FFFF00"/>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  Near</a:t>
            </a:r>
          </a:p>
          <a:p>
            <a:pPr algn="ctr"/>
            <a:r>
              <a:rPr lang="en-US" b="1" dirty="0">
                <a:solidFill>
                  <a:schemeClr val="tx1"/>
                </a:solidFill>
              </a:rPr>
              <a:t>Source</a:t>
            </a:r>
          </a:p>
        </p:txBody>
      </p:sp>
      <p:sp>
        <p:nvSpPr>
          <p:cNvPr id="3" name="TextBox 2">
            <a:extLst>
              <a:ext uri="{FF2B5EF4-FFF2-40B4-BE49-F238E27FC236}">
                <a16:creationId xmlns:a16="http://schemas.microsoft.com/office/drawing/2014/main" id="{3A10A6B4-E00A-8E14-69EA-55134A78BA6F}"/>
              </a:ext>
            </a:extLst>
          </p:cNvPr>
          <p:cNvSpPr txBox="1"/>
          <p:nvPr/>
        </p:nvSpPr>
        <p:spPr>
          <a:xfrm>
            <a:off x="6477642" y="2062437"/>
            <a:ext cx="1877373" cy="369332"/>
          </a:xfrm>
          <a:prstGeom prst="rect">
            <a:avLst/>
          </a:prstGeom>
          <a:noFill/>
        </p:spPr>
        <p:txBody>
          <a:bodyPr wrap="none" rtlCol="0">
            <a:spAutoFit/>
          </a:bodyPr>
          <a:lstStyle/>
          <a:p>
            <a:r>
              <a:rPr lang="en-US" b="1" dirty="0">
                <a:solidFill>
                  <a:srgbClr val="FF0000"/>
                </a:solidFill>
              </a:rPr>
              <a:t>TFA</a:t>
            </a:r>
            <a:r>
              <a:rPr lang="en-US" b="1" baseline="30000" dirty="0">
                <a:solidFill>
                  <a:srgbClr val="FF0000"/>
                </a:solidFill>
              </a:rPr>
              <a:t>-</a:t>
            </a:r>
            <a:r>
              <a:rPr lang="en-US" b="1" dirty="0">
                <a:solidFill>
                  <a:srgbClr val="FF0000"/>
                </a:solidFill>
              </a:rPr>
              <a:t>, </a:t>
            </a:r>
            <a:r>
              <a:rPr lang="en-US" b="1" dirty="0" err="1">
                <a:solidFill>
                  <a:srgbClr val="FF0000"/>
                </a:solidFill>
              </a:rPr>
              <a:t>PFPrA</a:t>
            </a:r>
            <a:r>
              <a:rPr lang="en-US" b="1" baseline="30000" dirty="0">
                <a:solidFill>
                  <a:srgbClr val="FF0000"/>
                </a:solidFill>
              </a:rPr>
              <a:t>-</a:t>
            </a:r>
            <a:r>
              <a:rPr lang="en-US" b="1" dirty="0">
                <a:solidFill>
                  <a:srgbClr val="FF0000"/>
                </a:solidFill>
              </a:rPr>
              <a:t>, etc.?</a:t>
            </a:r>
          </a:p>
        </p:txBody>
      </p:sp>
      <p:cxnSp>
        <p:nvCxnSpPr>
          <p:cNvPr id="10" name="Straight Arrow Connector 9">
            <a:extLst>
              <a:ext uri="{FF2B5EF4-FFF2-40B4-BE49-F238E27FC236}">
                <a16:creationId xmlns:a16="http://schemas.microsoft.com/office/drawing/2014/main" id="{9711D0A1-B264-D307-2604-9CBA3C46DA31}"/>
              </a:ext>
            </a:extLst>
          </p:cNvPr>
          <p:cNvCxnSpPr>
            <a:cxnSpLocks/>
            <a:stCxn id="3" idx="0"/>
          </p:cNvCxnSpPr>
          <p:nvPr/>
        </p:nvCxnSpPr>
        <p:spPr>
          <a:xfrm flipH="1" flipV="1">
            <a:off x="7184576" y="1667127"/>
            <a:ext cx="231753" cy="3953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224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a:extLst>
            <a:ext uri="{FF2B5EF4-FFF2-40B4-BE49-F238E27FC236}">
              <a16:creationId xmlns:a16="http://schemas.microsoft.com/office/drawing/2014/main" id="{C58D55F5-D985-57FA-60DA-CD5AE0557145}"/>
            </a:ext>
          </a:extLst>
        </p:cNvPr>
        <p:cNvGrpSpPr/>
        <p:nvPr/>
      </p:nvGrpSpPr>
      <p:grpSpPr>
        <a:xfrm>
          <a:off x="0" y="0"/>
          <a:ext cx="0" cy="0"/>
          <a:chOff x="0" y="0"/>
          <a:chExt cx="0" cy="0"/>
        </a:xfrm>
      </p:grpSpPr>
      <p:graphicFrame>
        <p:nvGraphicFramePr>
          <p:cNvPr id="41" name="Chart 40">
            <a:extLst>
              <a:ext uri="{FF2B5EF4-FFF2-40B4-BE49-F238E27FC236}">
                <a16:creationId xmlns:a16="http://schemas.microsoft.com/office/drawing/2014/main" id="{DC3DA1EA-564A-AC03-DF80-B5DFE4DCD661}"/>
              </a:ext>
            </a:extLst>
          </p:cNvPr>
          <p:cNvGraphicFramePr>
            <a:graphicFrameLocks/>
          </p:cNvGraphicFramePr>
          <p:nvPr/>
        </p:nvGraphicFramePr>
        <p:xfrm>
          <a:off x="122466" y="625441"/>
          <a:ext cx="8940254" cy="5104800"/>
        </p:xfrm>
        <a:graphic>
          <a:graphicData uri="http://schemas.openxmlformats.org/drawingml/2006/chart">
            <c:chart xmlns:c="http://schemas.openxmlformats.org/drawingml/2006/chart" xmlns:r="http://schemas.openxmlformats.org/officeDocument/2006/relationships" r:id="rId3"/>
          </a:graphicData>
        </a:graphic>
      </p:graphicFrame>
      <p:sp>
        <p:nvSpPr>
          <p:cNvPr id="32" name="Rectangle 2">
            <a:extLst>
              <a:ext uri="{FF2B5EF4-FFF2-40B4-BE49-F238E27FC236}">
                <a16:creationId xmlns:a16="http://schemas.microsoft.com/office/drawing/2014/main" id="{32DFC203-E207-8D9F-024F-E0DD1B63A673}"/>
              </a:ext>
            </a:extLst>
          </p:cNvPr>
          <p:cNvSpPr txBox="1">
            <a:spLocks noChangeArrowheads="1"/>
          </p:cNvSpPr>
          <p:nvPr/>
        </p:nvSpPr>
        <p:spPr>
          <a:xfrm>
            <a:off x="122466" y="119486"/>
            <a:ext cx="9021534" cy="789187"/>
          </a:xfrm>
          <a:prstGeom prst="rect">
            <a:avLst/>
          </a:prstGeom>
          <a:ln/>
        </p:spPr>
        <p:txBody>
          <a:bodyPr vert="horz" lIns="91440" tIns="45720" rIns="91440" bIns="45720" rtlCol="0" anchor="ctr">
            <a:noAutofit/>
          </a:bodyPr>
          <a:lstStyle/>
          <a:p>
            <a:pPr algn="ctr" defTabSz="914377">
              <a:spcBef>
                <a:spcPct val="0"/>
              </a:spcBef>
              <a:defRPr/>
            </a:pPr>
            <a:r>
              <a:rPr lang="en-US" sz="3200" b="1" dirty="0">
                <a:solidFill>
                  <a:prstClr val="black"/>
                </a:solidFill>
                <a:cs typeface="Times New Roman" pitchFamily="18" charset="0"/>
              </a:rPr>
              <a:t>Potential Passage of Ultrashorts Through GAC?</a:t>
            </a:r>
          </a:p>
          <a:p>
            <a:pPr algn="ctr" defTabSz="914377">
              <a:spcBef>
                <a:spcPct val="0"/>
              </a:spcBef>
              <a:defRPr/>
            </a:pPr>
            <a:r>
              <a:rPr lang="en-US" sz="2400" b="1" dirty="0">
                <a:solidFill>
                  <a:prstClr val="black"/>
                </a:solidFill>
                <a:cs typeface="Times New Roman" pitchFamily="18" charset="0"/>
              </a:rPr>
              <a:t>(granulated activated carbon)</a:t>
            </a:r>
          </a:p>
        </p:txBody>
      </p:sp>
      <p:grpSp>
        <p:nvGrpSpPr>
          <p:cNvPr id="47" name="Group 46">
            <a:extLst>
              <a:ext uri="{FF2B5EF4-FFF2-40B4-BE49-F238E27FC236}">
                <a16:creationId xmlns:a16="http://schemas.microsoft.com/office/drawing/2014/main" id="{78FF1C4D-E523-9D5F-E2BF-E8FCE4B62FD7}"/>
              </a:ext>
            </a:extLst>
          </p:cNvPr>
          <p:cNvGrpSpPr/>
          <p:nvPr/>
        </p:nvGrpSpPr>
        <p:grpSpPr>
          <a:xfrm>
            <a:off x="83805" y="2843665"/>
            <a:ext cx="8769980" cy="3928964"/>
            <a:chOff x="-46827" y="2925305"/>
            <a:chExt cx="8769980" cy="3928964"/>
          </a:xfrm>
        </p:grpSpPr>
        <p:grpSp>
          <p:nvGrpSpPr>
            <p:cNvPr id="18" name="Group 17">
              <a:extLst>
                <a:ext uri="{FF2B5EF4-FFF2-40B4-BE49-F238E27FC236}">
                  <a16:creationId xmlns:a16="http://schemas.microsoft.com/office/drawing/2014/main" id="{DD35D5F1-395C-8704-891B-7530D2073366}"/>
                </a:ext>
              </a:extLst>
            </p:cNvPr>
            <p:cNvGrpSpPr/>
            <p:nvPr/>
          </p:nvGrpSpPr>
          <p:grpSpPr>
            <a:xfrm>
              <a:off x="4318677" y="5695677"/>
              <a:ext cx="651140" cy="821023"/>
              <a:chOff x="4136251" y="5089793"/>
              <a:chExt cx="651140" cy="821023"/>
            </a:xfrm>
          </p:grpSpPr>
          <p:sp>
            <p:nvSpPr>
              <p:cNvPr id="13" name="TextBox 12">
                <a:extLst>
                  <a:ext uri="{FF2B5EF4-FFF2-40B4-BE49-F238E27FC236}">
                    <a16:creationId xmlns:a16="http://schemas.microsoft.com/office/drawing/2014/main" id="{9F62F1A2-C97F-6087-B75D-2BD1BF724C89}"/>
                  </a:ext>
                </a:extLst>
              </p:cNvPr>
              <p:cNvSpPr txBox="1"/>
              <p:nvPr/>
            </p:nvSpPr>
            <p:spPr>
              <a:xfrm>
                <a:off x="4136251" y="5541484"/>
                <a:ext cx="651140" cy="369332"/>
              </a:xfrm>
              <a:prstGeom prst="rect">
                <a:avLst/>
              </a:prstGeom>
              <a:noFill/>
            </p:spPr>
            <p:txBody>
              <a:bodyPr wrap="none" rtlCol="0">
                <a:spAutoFit/>
              </a:bodyPr>
              <a:lstStyle/>
              <a:p>
                <a:r>
                  <a:rPr lang="en-US" b="1" dirty="0"/>
                  <a:t>PCBs</a:t>
                </a:r>
              </a:p>
            </p:txBody>
          </p:sp>
          <p:cxnSp>
            <p:nvCxnSpPr>
              <p:cNvPr id="15" name="Straight Arrow Connector 14">
                <a:extLst>
                  <a:ext uri="{FF2B5EF4-FFF2-40B4-BE49-F238E27FC236}">
                    <a16:creationId xmlns:a16="http://schemas.microsoft.com/office/drawing/2014/main" id="{2F837094-68D4-7004-AEE3-872C8471B17A}"/>
                  </a:ext>
                </a:extLst>
              </p:cNvPr>
              <p:cNvCxnSpPr>
                <a:cxnSpLocks/>
              </p:cNvCxnSpPr>
              <p:nvPr/>
            </p:nvCxnSpPr>
            <p:spPr>
              <a:xfrm flipV="1">
                <a:off x="4428786" y="5089793"/>
                <a:ext cx="0" cy="4646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2411A32-88D9-3C18-A310-8F1D3C9ECC19}"/>
                </a:ext>
              </a:extLst>
            </p:cNvPr>
            <p:cNvGrpSpPr/>
            <p:nvPr/>
          </p:nvGrpSpPr>
          <p:grpSpPr>
            <a:xfrm>
              <a:off x="3544279" y="5710080"/>
              <a:ext cx="885563" cy="821023"/>
              <a:chOff x="4004047" y="5089793"/>
              <a:chExt cx="885563" cy="821023"/>
            </a:xfrm>
          </p:grpSpPr>
          <p:sp>
            <p:nvSpPr>
              <p:cNvPr id="14" name="TextBox 13">
                <a:extLst>
                  <a:ext uri="{FF2B5EF4-FFF2-40B4-BE49-F238E27FC236}">
                    <a16:creationId xmlns:a16="http://schemas.microsoft.com/office/drawing/2014/main" id="{4A778883-646C-01D6-40E0-27376770BE46}"/>
                  </a:ext>
                </a:extLst>
              </p:cNvPr>
              <p:cNvSpPr txBox="1"/>
              <p:nvPr/>
            </p:nvSpPr>
            <p:spPr>
              <a:xfrm>
                <a:off x="4004047" y="5541484"/>
                <a:ext cx="885563" cy="369332"/>
              </a:xfrm>
              <a:prstGeom prst="rect">
                <a:avLst/>
              </a:prstGeom>
              <a:noFill/>
            </p:spPr>
            <p:txBody>
              <a:bodyPr wrap="none" rtlCol="0">
                <a:spAutoFit/>
              </a:bodyPr>
              <a:lstStyle/>
              <a:p>
                <a:r>
                  <a:rPr lang="en-US" b="1" dirty="0"/>
                  <a:t>Arsenic</a:t>
                </a:r>
              </a:p>
            </p:txBody>
          </p:sp>
          <p:cxnSp>
            <p:nvCxnSpPr>
              <p:cNvPr id="16" name="Straight Arrow Connector 15">
                <a:extLst>
                  <a:ext uri="{FF2B5EF4-FFF2-40B4-BE49-F238E27FC236}">
                    <a16:creationId xmlns:a16="http://schemas.microsoft.com/office/drawing/2014/main" id="{B45307DD-EB32-9CB7-0E72-5A8930EB8020}"/>
                  </a:ext>
                </a:extLst>
              </p:cNvPr>
              <p:cNvCxnSpPr>
                <a:cxnSpLocks/>
              </p:cNvCxnSpPr>
              <p:nvPr/>
            </p:nvCxnSpPr>
            <p:spPr>
              <a:xfrm flipV="1">
                <a:off x="4422076" y="5089793"/>
                <a:ext cx="6710" cy="4401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19305A08-901E-5AAB-6AFB-11FDBA3C512E}"/>
                </a:ext>
              </a:extLst>
            </p:cNvPr>
            <p:cNvGrpSpPr/>
            <p:nvPr/>
          </p:nvGrpSpPr>
          <p:grpSpPr>
            <a:xfrm>
              <a:off x="2377358" y="5941239"/>
              <a:ext cx="586956" cy="913030"/>
              <a:chOff x="4125234" y="5274785"/>
              <a:chExt cx="586956" cy="913030"/>
            </a:xfrm>
          </p:grpSpPr>
          <p:sp>
            <p:nvSpPr>
              <p:cNvPr id="19" name="TextBox 18">
                <a:extLst>
                  <a:ext uri="{FF2B5EF4-FFF2-40B4-BE49-F238E27FC236}">
                    <a16:creationId xmlns:a16="http://schemas.microsoft.com/office/drawing/2014/main" id="{96F3DC2D-DA87-922D-4D97-EAEB24820D7C}"/>
                  </a:ext>
                </a:extLst>
              </p:cNvPr>
              <p:cNvSpPr txBox="1"/>
              <p:nvPr/>
            </p:nvSpPr>
            <p:spPr>
              <a:xfrm>
                <a:off x="4125234" y="5541484"/>
                <a:ext cx="586956" cy="646331"/>
              </a:xfrm>
              <a:prstGeom prst="rect">
                <a:avLst/>
              </a:prstGeom>
              <a:noFill/>
            </p:spPr>
            <p:txBody>
              <a:bodyPr wrap="none" rtlCol="0">
                <a:spAutoFit/>
              </a:bodyPr>
              <a:lstStyle/>
              <a:p>
                <a:pPr algn="ctr"/>
                <a:r>
                  <a:rPr lang="en-US" b="1" dirty="0"/>
                  <a:t>DDT</a:t>
                </a:r>
              </a:p>
              <a:p>
                <a:pPr algn="ctr"/>
                <a:r>
                  <a:rPr lang="en-US" b="1" dirty="0"/>
                  <a:t>TCE</a:t>
                </a:r>
              </a:p>
            </p:txBody>
          </p:sp>
          <p:cxnSp>
            <p:nvCxnSpPr>
              <p:cNvPr id="22" name="Straight Arrow Connector 21">
                <a:extLst>
                  <a:ext uri="{FF2B5EF4-FFF2-40B4-BE49-F238E27FC236}">
                    <a16:creationId xmlns:a16="http://schemas.microsoft.com/office/drawing/2014/main" id="{998DC30A-8940-EFFF-AED4-29FF37B95869}"/>
                  </a:ext>
                </a:extLst>
              </p:cNvPr>
              <p:cNvCxnSpPr>
                <a:cxnSpLocks/>
              </p:cNvCxnSpPr>
              <p:nvPr/>
            </p:nvCxnSpPr>
            <p:spPr>
              <a:xfrm flipV="1">
                <a:off x="4428786" y="5274785"/>
                <a:ext cx="0" cy="2796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4A686B4C-9F44-BBEB-D7FB-4B82DC8BE65E}"/>
                </a:ext>
              </a:extLst>
            </p:cNvPr>
            <p:cNvGrpSpPr/>
            <p:nvPr/>
          </p:nvGrpSpPr>
          <p:grpSpPr>
            <a:xfrm>
              <a:off x="938325" y="5700038"/>
              <a:ext cx="994696" cy="1140875"/>
              <a:chOff x="1301422" y="5838831"/>
              <a:chExt cx="994696" cy="1140875"/>
            </a:xfrm>
          </p:grpSpPr>
          <p:sp>
            <p:nvSpPr>
              <p:cNvPr id="30" name="TextBox 29">
                <a:extLst>
                  <a:ext uri="{FF2B5EF4-FFF2-40B4-BE49-F238E27FC236}">
                    <a16:creationId xmlns:a16="http://schemas.microsoft.com/office/drawing/2014/main" id="{0177A896-68BA-B18B-DB3A-E56BECEB4F42}"/>
                  </a:ext>
                </a:extLst>
              </p:cNvPr>
              <p:cNvSpPr txBox="1"/>
              <p:nvPr/>
            </p:nvSpPr>
            <p:spPr>
              <a:xfrm>
                <a:off x="1301422" y="6056376"/>
                <a:ext cx="994696" cy="923330"/>
              </a:xfrm>
              <a:prstGeom prst="rect">
                <a:avLst/>
              </a:prstGeom>
              <a:noFill/>
            </p:spPr>
            <p:txBody>
              <a:bodyPr wrap="none" rtlCol="0">
                <a:spAutoFit/>
              </a:bodyPr>
              <a:lstStyle/>
              <a:p>
                <a:pPr algn="ctr"/>
                <a:r>
                  <a:rPr lang="en-US" b="1" dirty="0" err="1"/>
                  <a:t>CrVI</a:t>
                </a:r>
                <a:endParaRPr lang="en-US" b="1" dirty="0"/>
              </a:p>
              <a:p>
                <a:pPr algn="ctr"/>
                <a:r>
                  <a:rPr lang="en-US" b="1" dirty="0"/>
                  <a:t>PCE</a:t>
                </a:r>
              </a:p>
              <a:p>
                <a:pPr algn="ctr"/>
                <a:r>
                  <a:rPr lang="en-US" b="1" dirty="0"/>
                  <a:t>Benzene</a:t>
                </a:r>
              </a:p>
            </p:txBody>
          </p:sp>
          <p:cxnSp>
            <p:nvCxnSpPr>
              <p:cNvPr id="31" name="Straight Arrow Connector 30">
                <a:extLst>
                  <a:ext uri="{FF2B5EF4-FFF2-40B4-BE49-F238E27FC236}">
                    <a16:creationId xmlns:a16="http://schemas.microsoft.com/office/drawing/2014/main" id="{0DC00906-8B67-4D07-6DA8-4BAD559F293A}"/>
                  </a:ext>
                </a:extLst>
              </p:cNvPr>
              <p:cNvCxnSpPr>
                <a:cxnSpLocks/>
              </p:cNvCxnSpPr>
              <p:nvPr/>
            </p:nvCxnSpPr>
            <p:spPr>
              <a:xfrm flipV="1">
                <a:off x="1787764" y="5838831"/>
                <a:ext cx="11006" cy="2304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EE0967FE-C076-30B6-46F7-CC89AEC73A20}"/>
                </a:ext>
              </a:extLst>
            </p:cNvPr>
            <p:cNvGrpSpPr/>
            <p:nvPr/>
          </p:nvGrpSpPr>
          <p:grpSpPr>
            <a:xfrm>
              <a:off x="6420791" y="5937854"/>
              <a:ext cx="2302362" cy="376346"/>
              <a:chOff x="6212988" y="5972992"/>
              <a:chExt cx="2302362" cy="376346"/>
            </a:xfrm>
          </p:grpSpPr>
          <p:sp>
            <p:nvSpPr>
              <p:cNvPr id="20" name="TextBox 19">
                <a:extLst>
                  <a:ext uri="{FF2B5EF4-FFF2-40B4-BE49-F238E27FC236}">
                    <a16:creationId xmlns:a16="http://schemas.microsoft.com/office/drawing/2014/main" id="{373A03D6-D806-B630-4FA5-85D38BCABAB2}"/>
                  </a:ext>
                </a:extLst>
              </p:cNvPr>
              <p:cNvSpPr txBox="1"/>
              <p:nvPr/>
            </p:nvSpPr>
            <p:spPr>
              <a:xfrm>
                <a:off x="6212988" y="5972992"/>
                <a:ext cx="2302362" cy="369332"/>
              </a:xfrm>
              <a:prstGeom prst="rect">
                <a:avLst/>
              </a:prstGeom>
              <a:noFill/>
            </p:spPr>
            <p:txBody>
              <a:bodyPr wrap="none" rtlCol="0">
                <a:spAutoFit/>
              </a:bodyPr>
              <a:lstStyle/>
              <a:p>
                <a:r>
                  <a:rPr lang="en-US" b="1" dirty="0"/>
                  <a:t>Dioxins = 1,000X PFOS</a:t>
                </a:r>
              </a:p>
            </p:txBody>
          </p:sp>
          <p:cxnSp>
            <p:nvCxnSpPr>
              <p:cNvPr id="28" name="Straight Arrow Connector 27">
                <a:extLst>
                  <a:ext uri="{FF2B5EF4-FFF2-40B4-BE49-F238E27FC236}">
                    <a16:creationId xmlns:a16="http://schemas.microsoft.com/office/drawing/2014/main" id="{54158185-95D9-F233-9B3D-4E61080D07ED}"/>
                  </a:ext>
                </a:extLst>
              </p:cNvPr>
              <p:cNvCxnSpPr>
                <a:cxnSpLocks/>
              </p:cNvCxnSpPr>
              <p:nvPr/>
            </p:nvCxnSpPr>
            <p:spPr>
              <a:xfrm flipV="1">
                <a:off x="6355856" y="6349337"/>
                <a:ext cx="20166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9B66B19-D590-C19E-4C31-68262209A69A}"/>
                </a:ext>
              </a:extLst>
            </p:cNvPr>
            <p:cNvSpPr txBox="1"/>
            <p:nvPr/>
          </p:nvSpPr>
          <p:spPr>
            <a:xfrm rot="20697419">
              <a:off x="2034945" y="2925305"/>
              <a:ext cx="2417885" cy="369332"/>
            </a:xfrm>
            <a:prstGeom prst="rect">
              <a:avLst/>
            </a:prstGeom>
            <a:noFill/>
          </p:spPr>
          <p:txBody>
            <a:bodyPr wrap="square" rtlCol="0">
              <a:spAutoFit/>
            </a:bodyPr>
            <a:lstStyle/>
            <a:p>
              <a:pPr algn="ctr"/>
              <a:r>
                <a:rPr lang="en-US" b="1" dirty="0"/>
                <a:t>Increasing Toxicity</a:t>
              </a:r>
            </a:p>
          </p:txBody>
        </p:sp>
        <p:cxnSp>
          <p:nvCxnSpPr>
            <p:cNvPr id="4" name="Straight Arrow Connector 3">
              <a:extLst>
                <a:ext uri="{FF2B5EF4-FFF2-40B4-BE49-F238E27FC236}">
                  <a16:creationId xmlns:a16="http://schemas.microsoft.com/office/drawing/2014/main" id="{22E96BB4-7964-1304-1CD7-285DAC0980B3}"/>
                </a:ext>
              </a:extLst>
            </p:cNvPr>
            <p:cNvCxnSpPr>
              <a:cxnSpLocks/>
            </p:cNvCxnSpPr>
            <p:nvPr/>
          </p:nvCxnSpPr>
          <p:spPr>
            <a:xfrm flipV="1">
              <a:off x="2272334" y="2969270"/>
              <a:ext cx="2110155" cy="5627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D6AA6C1-6C5B-8B59-2A7B-F2E280335791}"/>
                </a:ext>
              </a:extLst>
            </p:cNvPr>
            <p:cNvSpPr txBox="1"/>
            <p:nvPr/>
          </p:nvSpPr>
          <p:spPr>
            <a:xfrm>
              <a:off x="-46827" y="6161883"/>
              <a:ext cx="1287211" cy="338554"/>
            </a:xfrm>
            <a:prstGeom prst="rect">
              <a:avLst/>
            </a:prstGeom>
            <a:noFill/>
          </p:spPr>
          <p:txBody>
            <a:bodyPr wrap="none" rtlCol="0">
              <a:spAutoFit/>
            </a:bodyPr>
            <a:lstStyle/>
            <a:p>
              <a:pPr algn="ctr"/>
              <a:r>
                <a:rPr lang="en-US" sz="1600" b="1" dirty="0"/>
                <a:t>Naphthalene</a:t>
              </a:r>
            </a:p>
          </p:txBody>
        </p:sp>
        <p:cxnSp>
          <p:nvCxnSpPr>
            <p:cNvPr id="40" name="Straight Arrow Connector 39">
              <a:extLst>
                <a:ext uri="{FF2B5EF4-FFF2-40B4-BE49-F238E27FC236}">
                  <a16:creationId xmlns:a16="http://schemas.microsoft.com/office/drawing/2014/main" id="{C06DA4A9-16BF-2739-7A7C-5B564A5EDB1D}"/>
                </a:ext>
              </a:extLst>
            </p:cNvPr>
            <p:cNvCxnSpPr>
              <a:cxnSpLocks/>
            </p:cNvCxnSpPr>
            <p:nvPr/>
          </p:nvCxnSpPr>
          <p:spPr>
            <a:xfrm flipV="1">
              <a:off x="589189" y="5945414"/>
              <a:ext cx="390525" cy="2367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9BFDCEA6-F8AB-EE84-DEA6-62736AE2E619}"/>
              </a:ext>
            </a:extLst>
          </p:cNvPr>
          <p:cNvSpPr txBox="1"/>
          <p:nvPr/>
        </p:nvSpPr>
        <p:spPr>
          <a:xfrm rot="16200000">
            <a:off x="818391" y="5380042"/>
            <a:ext cx="742704" cy="338554"/>
          </a:xfrm>
          <a:prstGeom prst="rect">
            <a:avLst/>
          </a:prstGeom>
          <a:noFill/>
        </p:spPr>
        <p:txBody>
          <a:bodyPr wrap="none" rtlCol="0">
            <a:spAutoFit/>
          </a:bodyPr>
          <a:lstStyle/>
          <a:p>
            <a:pPr algn="ctr"/>
            <a:r>
              <a:rPr lang="en-US" sz="1600" b="1" dirty="0" err="1"/>
              <a:t>PFEtA</a:t>
            </a:r>
            <a:r>
              <a:rPr lang="en-US" sz="1600" b="1" baseline="30000" dirty="0"/>
              <a:t>-</a:t>
            </a:r>
          </a:p>
        </p:txBody>
      </p:sp>
      <p:sp>
        <p:nvSpPr>
          <p:cNvPr id="21" name="Rectangle 20">
            <a:extLst>
              <a:ext uri="{FF2B5EF4-FFF2-40B4-BE49-F238E27FC236}">
                <a16:creationId xmlns:a16="http://schemas.microsoft.com/office/drawing/2014/main" id="{7A3694F2-912F-8011-B3EB-340E009B1772}"/>
              </a:ext>
            </a:extLst>
          </p:cNvPr>
          <p:cNvSpPr/>
          <p:nvPr/>
        </p:nvSpPr>
        <p:spPr>
          <a:xfrm>
            <a:off x="1371017" y="4747565"/>
            <a:ext cx="874750" cy="8266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956E53B-928C-A8B8-5DBC-F1A0D654D306}"/>
              </a:ext>
            </a:extLst>
          </p:cNvPr>
          <p:cNvSpPr/>
          <p:nvPr/>
        </p:nvSpPr>
        <p:spPr>
          <a:xfrm>
            <a:off x="1756117" y="3832840"/>
            <a:ext cx="482803" cy="8495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89D8B18-6CE1-CCC0-E1B7-C118C444635F}"/>
              </a:ext>
            </a:extLst>
          </p:cNvPr>
          <p:cNvSpPr/>
          <p:nvPr/>
        </p:nvSpPr>
        <p:spPr>
          <a:xfrm>
            <a:off x="2106324" y="4272077"/>
            <a:ext cx="95549" cy="41493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FBDD3C0-B816-2380-CBD4-C9C6B52C7357}"/>
              </a:ext>
            </a:extLst>
          </p:cNvPr>
          <p:cNvSpPr txBox="1"/>
          <p:nvPr/>
        </p:nvSpPr>
        <p:spPr>
          <a:xfrm rot="16200000">
            <a:off x="1506505" y="4902256"/>
            <a:ext cx="668388" cy="338554"/>
          </a:xfrm>
          <a:prstGeom prst="rect">
            <a:avLst/>
          </a:prstGeom>
          <a:noFill/>
        </p:spPr>
        <p:txBody>
          <a:bodyPr wrap="none" rtlCol="0">
            <a:spAutoFit/>
          </a:bodyPr>
          <a:lstStyle/>
          <a:p>
            <a:r>
              <a:rPr lang="en-US" sz="1600" b="1" dirty="0"/>
              <a:t>PFBA</a:t>
            </a:r>
            <a:r>
              <a:rPr lang="en-US" sz="1600" b="1" baseline="30000" dirty="0"/>
              <a:t>-</a:t>
            </a:r>
          </a:p>
        </p:txBody>
      </p:sp>
      <p:sp>
        <p:nvSpPr>
          <p:cNvPr id="37" name="TextBox 36">
            <a:extLst>
              <a:ext uri="{FF2B5EF4-FFF2-40B4-BE49-F238E27FC236}">
                <a16:creationId xmlns:a16="http://schemas.microsoft.com/office/drawing/2014/main" id="{AA120E7B-E953-B3A9-DD38-2A05F5B3E171}"/>
              </a:ext>
            </a:extLst>
          </p:cNvPr>
          <p:cNvSpPr txBox="1"/>
          <p:nvPr/>
        </p:nvSpPr>
        <p:spPr>
          <a:xfrm rot="16200000">
            <a:off x="1684954" y="5047337"/>
            <a:ext cx="996683" cy="338554"/>
          </a:xfrm>
          <a:prstGeom prst="rect">
            <a:avLst/>
          </a:prstGeom>
          <a:noFill/>
        </p:spPr>
        <p:txBody>
          <a:bodyPr wrap="none" rtlCol="0">
            <a:spAutoFit/>
          </a:bodyPr>
          <a:lstStyle/>
          <a:p>
            <a:r>
              <a:rPr lang="en-US" sz="1600" b="1" dirty="0"/>
              <a:t>6:2 FTOH</a:t>
            </a:r>
            <a:r>
              <a:rPr lang="en-US" sz="1600" b="1" baseline="30000" dirty="0"/>
              <a:t>-</a:t>
            </a:r>
          </a:p>
        </p:txBody>
      </p:sp>
      <p:sp>
        <p:nvSpPr>
          <p:cNvPr id="2" name="Rectangle 1">
            <a:extLst>
              <a:ext uri="{FF2B5EF4-FFF2-40B4-BE49-F238E27FC236}">
                <a16:creationId xmlns:a16="http://schemas.microsoft.com/office/drawing/2014/main" id="{59A3E969-C0BA-8392-2450-1C015BD8B00D}"/>
              </a:ext>
            </a:extLst>
          </p:cNvPr>
          <p:cNvSpPr/>
          <p:nvPr/>
        </p:nvSpPr>
        <p:spPr>
          <a:xfrm>
            <a:off x="2002816" y="1798160"/>
            <a:ext cx="6768109" cy="2888140"/>
          </a:xfrm>
          <a:prstGeom prst="rect">
            <a:avLst/>
          </a:prstGeom>
          <a:solidFill>
            <a:schemeClr val="bg2">
              <a:alpha val="92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Anticipated Removal</a:t>
            </a:r>
          </a:p>
          <a:p>
            <a:pPr algn="ctr"/>
            <a:r>
              <a:rPr lang="en-US" sz="3200" b="1" dirty="0">
                <a:solidFill>
                  <a:schemeClr val="tx1"/>
                </a:solidFill>
              </a:rPr>
              <a:t>of PFASs by GAC</a:t>
            </a:r>
          </a:p>
        </p:txBody>
      </p:sp>
      <p:sp>
        <p:nvSpPr>
          <p:cNvPr id="38" name="TextBox 37">
            <a:extLst>
              <a:ext uri="{FF2B5EF4-FFF2-40B4-BE49-F238E27FC236}">
                <a16:creationId xmlns:a16="http://schemas.microsoft.com/office/drawing/2014/main" id="{3C31C369-5BBE-0C1A-C263-7320DDFA5ED4}"/>
              </a:ext>
            </a:extLst>
          </p:cNvPr>
          <p:cNvSpPr txBox="1"/>
          <p:nvPr/>
        </p:nvSpPr>
        <p:spPr>
          <a:xfrm>
            <a:off x="641105" y="1099683"/>
            <a:ext cx="1758495" cy="461665"/>
          </a:xfrm>
          <a:prstGeom prst="rect">
            <a:avLst/>
          </a:prstGeom>
          <a:noFill/>
        </p:spPr>
        <p:txBody>
          <a:bodyPr wrap="none" rtlCol="0">
            <a:spAutoFit/>
          </a:bodyPr>
          <a:lstStyle/>
          <a:p>
            <a:r>
              <a:rPr lang="en-US" sz="2400" b="1" dirty="0"/>
              <a:t>Ultrashorts?</a:t>
            </a:r>
          </a:p>
        </p:txBody>
      </p:sp>
      <p:sp>
        <p:nvSpPr>
          <p:cNvPr id="39" name="TextBox 38">
            <a:extLst>
              <a:ext uri="{FF2B5EF4-FFF2-40B4-BE49-F238E27FC236}">
                <a16:creationId xmlns:a16="http://schemas.microsoft.com/office/drawing/2014/main" id="{2DF52DD3-D0ED-A595-6213-9558D08BFF86}"/>
              </a:ext>
            </a:extLst>
          </p:cNvPr>
          <p:cNvSpPr txBox="1"/>
          <p:nvPr/>
        </p:nvSpPr>
        <p:spPr>
          <a:xfrm rot="16200000">
            <a:off x="1159159" y="4912762"/>
            <a:ext cx="737702" cy="338554"/>
          </a:xfrm>
          <a:prstGeom prst="rect">
            <a:avLst/>
          </a:prstGeom>
          <a:noFill/>
        </p:spPr>
        <p:txBody>
          <a:bodyPr wrap="none" rtlCol="0">
            <a:spAutoFit/>
          </a:bodyPr>
          <a:lstStyle/>
          <a:p>
            <a:r>
              <a:rPr lang="en-US" sz="1600" b="1" dirty="0" err="1"/>
              <a:t>PFPrA</a:t>
            </a:r>
            <a:r>
              <a:rPr lang="en-US" sz="1600" b="1" baseline="30000" dirty="0"/>
              <a:t>-</a:t>
            </a:r>
          </a:p>
        </p:txBody>
      </p:sp>
      <p:cxnSp>
        <p:nvCxnSpPr>
          <p:cNvPr id="23" name="Straight Connector 22">
            <a:extLst>
              <a:ext uri="{FF2B5EF4-FFF2-40B4-BE49-F238E27FC236}">
                <a16:creationId xmlns:a16="http://schemas.microsoft.com/office/drawing/2014/main" id="{19D55960-04C6-5B31-2A71-1946DF296981}"/>
              </a:ext>
            </a:extLst>
          </p:cNvPr>
          <p:cNvCxnSpPr>
            <a:cxnSpLocks/>
          </p:cNvCxnSpPr>
          <p:nvPr/>
        </p:nvCxnSpPr>
        <p:spPr>
          <a:xfrm>
            <a:off x="1068957" y="4673600"/>
            <a:ext cx="76419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15B079F8-AF48-D45B-CBA1-858C7938D7DF}"/>
              </a:ext>
            </a:extLst>
          </p:cNvPr>
          <p:cNvSpPr/>
          <p:nvPr/>
        </p:nvSpPr>
        <p:spPr>
          <a:xfrm>
            <a:off x="987677" y="1798160"/>
            <a:ext cx="1014680" cy="2888140"/>
          </a:xfrm>
          <a:prstGeom prst="rect">
            <a:avLst/>
          </a:prstGeom>
          <a:solidFill>
            <a:srgbClr val="FF0000">
              <a:alpha val="46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 name="Rectangle 9">
            <a:extLst>
              <a:ext uri="{FF2B5EF4-FFF2-40B4-BE49-F238E27FC236}">
                <a16:creationId xmlns:a16="http://schemas.microsoft.com/office/drawing/2014/main" id="{2C8BCEEA-C838-F52C-5507-8EC1E38BCAEE}"/>
              </a:ext>
            </a:extLst>
          </p:cNvPr>
          <p:cNvSpPr/>
          <p:nvPr/>
        </p:nvSpPr>
        <p:spPr>
          <a:xfrm>
            <a:off x="1486697" y="3913937"/>
            <a:ext cx="95423" cy="759968"/>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6F5B364-E247-74F1-4464-83DF1DC4A07D}"/>
              </a:ext>
            </a:extLst>
          </p:cNvPr>
          <p:cNvSpPr txBox="1"/>
          <p:nvPr/>
        </p:nvSpPr>
        <p:spPr>
          <a:xfrm>
            <a:off x="1233299" y="2631314"/>
            <a:ext cx="470000" cy="830997"/>
          </a:xfrm>
          <a:prstGeom prst="rect">
            <a:avLst/>
          </a:prstGeom>
          <a:noFill/>
        </p:spPr>
        <p:txBody>
          <a:bodyPr wrap="none" rtlCol="0">
            <a:spAutoFit/>
          </a:bodyPr>
          <a:lstStyle/>
          <a:p>
            <a:r>
              <a:rPr lang="en-US" sz="4800" b="1" dirty="0"/>
              <a:t>?</a:t>
            </a:r>
          </a:p>
        </p:txBody>
      </p:sp>
      <p:sp>
        <p:nvSpPr>
          <p:cNvPr id="44" name="Left Brace 43">
            <a:extLst>
              <a:ext uri="{FF2B5EF4-FFF2-40B4-BE49-F238E27FC236}">
                <a16:creationId xmlns:a16="http://schemas.microsoft.com/office/drawing/2014/main" id="{6910D66E-E267-52B9-A08F-B011D8AD00D7}"/>
              </a:ext>
            </a:extLst>
          </p:cNvPr>
          <p:cNvSpPr/>
          <p:nvPr/>
        </p:nvSpPr>
        <p:spPr>
          <a:xfrm rot="5400000">
            <a:off x="1409558" y="1141773"/>
            <a:ext cx="182546" cy="102169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37605B85-7BD5-986C-AE17-AD703DCAEBCC}"/>
              </a:ext>
            </a:extLst>
          </p:cNvPr>
          <p:cNvCxnSpPr>
            <a:cxnSpLocks/>
          </p:cNvCxnSpPr>
          <p:nvPr/>
        </p:nvCxnSpPr>
        <p:spPr>
          <a:xfrm flipH="1">
            <a:off x="1999242" y="1770781"/>
            <a:ext cx="10734" cy="407385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406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68DFE56-12F5-4B3D-B278-F4E081AA3F28}" type="slidenum">
              <a:rPr lang="en-US" smtClean="0"/>
              <a:t>46</a:t>
            </a:fld>
            <a:endParaRPr lang="en-US"/>
          </a:p>
        </p:txBody>
      </p:sp>
      <p:sp>
        <p:nvSpPr>
          <p:cNvPr id="39" name="Rectangle 7">
            <a:extLst>
              <a:ext uri="{FF2B5EF4-FFF2-40B4-BE49-F238E27FC236}">
                <a16:creationId xmlns:a16="http://schemas.microsoft.com/office/drawing/2014/main" id="{7293C213-EB00-416F-9A93-654E0BF8870F}"/>
              </a:ext>
            </a:extLst>
          </p:cNvPr>
          <p:cNvSpPr>
            <a:spLocks noChangeArrowheads="1"/>
          </p:cNvSpPr>
          <p:nvPr/>
        </p:nvSpPr>
        <p:spPr bwMode="auto">
          <a:xfrm>
            <a:off x="940079" y="76202"/>
            <a:ext cx="7289527" cy="743103"/>
          </a:xfrm>
          <a:prstGeom prst="rect">
            <a:avLst/>
          </a:prstGeom>
          <a:noFill/>
          <a:ln w="9525">
            <a:noFill/>
            <a:miter lim="800000"/>
            <a:headEnd/>
            <a:tailEnd/>
          </a:ln>
        </p:spPr>
        <p:txBody>
          <a:bodyPr lIns="91435" tIns="45719" rIns="91435" bIns="45719" anchor="ctr"/>
          <a:lstStyle/>
          <a:p>
            <a:pPr algn="ctr"/>
            <a:r>
              <a:rPr lang="en-US" sz="3200" b="1" dirty="0">
                <a:cs typeface="Times New Roman" pitchFamily="18" charset="0"/>
              </a:rPr>
              <a:t>Questions? Ideas?</a:t>
            </a:r>
          </a:p>
        </p:txBody>
      </p:sp>
      <p:grpSp>
        <p:nvGrpSpPr>
          <p:cNvPr id="4" name="Group 3">
            <a:extLst>
              <a:ext uri="{FF2B5EF4-FFF2-40B4-BE49-F238E27FC236}">
                <a16:creationId xmlns:a16="http://schemas.microsoft.com/office/drawing/2014/main" id="{29F3F322-360C-70DB-9E62-61A209957FEA}"/>
              </a:ext>
            </a:extLst>
          </p:cNvPr>
          <p:cNvGrpSpPr/>
          <p:nvPr/>
        </p:nvGrpSpPr>
        <p:grpSpPr>
          <a:xfrm>
            <a:off x="548915" y="1232763"/>
            <a:ext cx="8115311" cy="3027166"/>
            <a:chOff x="548915" y="1071399"/>
            <a:chExt cx="8115311" cy="3027166"/>
          </a:xfrm>
        </p:grpSpPr>
        <p:sp>
          <p:nvSpPr>
            <p:cNvPr id="40" name="Rectangle 39">
              <a:extLst>
                <a:ext uri="{FF2B5EF4-FFF2-40B4-BE49-F238E27FC236}">
                  <a16:creationId xmlns:a16="http://schemas.microsoft.com/office/drawing/2014/main" id="{4A9D8AB1-F25C-4CFF-A449-53C2B184F2F8}"/>
                </a:ext>
              </a:extLst>
            </p:cNvPr>
            <p:cNvSpPr/>
            <p:nvPr/>
          </p:nvSpPr>
          <p:spPr>
            <a:xfrm>
              <a:off x="2192150" y="1071399"/>
              <a:ext cx="6472076" cy="3027166"/>
            </a:xfrm>
            <a:prstGeom prst="rect">
              <a:avLst/>
            </a:prstGeom>
            <a:noFill/>
            <a:ln w="9525">
              <a:noFill/>
              <a:miter lim="800000"/>
              <a:headEnd/>
              <a:tailEnd/>
            </a:ln>
          </p:spPr>
          <p:txBody>
            <a:bodyPr lIns="91435" tIns="45719" rIns="91435" bIns="45719" anchor="ctr"/>
            <a:lstStyle/>
            <a:p>
              <a:pPr>
                <a:spcAft>
                  <a:spcPts val="600"/>
                </a:spcAft>
              </a:pPr>
              <a:r>
                <a:rPr lang="en-US" sz="2200" b="1" dirty="0">
                  <a:cs typeface="Times New Roman" panose="02020603050405020304" pitchFamily="18" charset="0"/>
                </a:rPr>
                <a:t>Ongoing Research:</a:t>
              </a:r>
            </a:p>
            <a:p>
              <a:pPr marL="342891" indent="-342891">
                <a:spcAft>
                  <a:spcPts val="400"/>
                </a:spcAft>
                <a:buFont typeface="Arial" panose="020B0604020202020204" pitchFamily="34" charset="0"/>
                <a:buChar char="•"/>
              </a:pPr>
              <a:r>
                <a:rPr lang="en-US" sz="2200" b="1" dirty="0">
                  <a:cs typeface="Times New Roman" panose="02020603050405020304" pitchFamily="18" charset="0"/>
                </a:rPr>
                <a:t>Additional WWTP sample collection;</a:t>
              </a:r>
            </a:p>
            <a:p>
              <a:pPr marL="342891" indent="-342891">
                <a:spcAft>
                  <a:spcPts val="400"/>
                </a:spcAft>
                <a:buFont typeface="Arial" panose="020B0604020202020204" pitchFamily="34" charset="0"/>
                <a:buChar char="•"/>
              </a:pPr>
              <a:r>
                <a:rPr lang="en-US" sz="2200" b="1" dirty="0">
                  <a:cs typeface="Times New Roman" panose="02020603050405020304" pitchFamily="18" charset="0"/>
                </a:rPr>
                <a:t>Uptake of PFASs into </a:t>
              </a:r>
              <a:r>
                <a:rPr lang="en-US" sz="2200" b="1" i="1" dirty="0">
                  <a:cs typeface="Times New Roman" panose="02020603050405020304" pitchFamily="18" charset="0"/>
                </a:rPr>
                <a:t>food crops</a:t>
              </a:r>
              <a:r>
                <a:rPr lang="en-US" sz="2200" b="1" dirty="0">
                  <a:cs typeface="Times New Roman" panose="02020603050405020304" pitchFamily="18" charset="0"/>
                </a:rPr>
                <a:t>;</a:t>
              </a:r>
            </a:p>
            <a:p>
              <a:pPr marL="342891" indent="-342891">
                <a:spcAft>
                  <a:spcPts val="400"/>
                </a:spcAft>
                <a:buFont typeface="Arial" panose="020B0604020202020204" pitchFamily="34" charset="0"/>
                <a:buChar char="•"/>
              </a:pPr>
              <a:r>
                <a:rPr lang="en-US" sz="2200" b="1" i="1" dirty="0">
                  <a:cs typeface="Times New Roman" panose="02020603050405020304" pitchFamily="18" charset="0"/>
                </a:rPr>
                <a:t>Leaching of PFAS from soil/biosolids </a:t>
              </a:r>
              <a:r>
                <a:rPr lang="en-US" sz="2200" b="1" dirty="0">
                  <a:cs typeface="Times New Roman" panose="02020603050405020304" pitchFamily="18" charset="0"/>
                </a:rPr>
                <a:t>(action levels, SPLP batch test, modified Soil Column test);</a:t>
              </a:r>
            </a:p>
            <a:p>
              <a:pPr marL="342891" indent="-342891">
                <a:spcAft>
                  <a:spcPts val="400"/>
                </a:spcAft>
                <a:buFont typeface="Arial" panose="020B0604020202020204" pitchFamily="34" charset="0"/>
                <a:buChar char="•"/>
              </a:pPr>
              <a:r>
                <a:rPr lang="en-US" sz="2200" b="1" i="1" dirty="0">
                  <a:cs typeface="Times New Roman" panose="02020603050405020304" pitchFamily="18" charset="0"/>
                </a:rPr>
                <a:t>Bioavailability of PFASs </a:t>
              </a:r>
              <a:r>
                <a:rPr lang="en-US" sz="2200" b="1" dirty="0">
                  <a:cs typeface="Times New Roman" panose="02020603050405020304" pitchFamily="18" charset="0"/>
                </a:rPr>
                <a:t>in soil &amp; biosolids;</a:t>
              </a:r>
            </a:p>
            <a:p>
              <a:pPr marL="342891" indent="-342891">
                <a:spcAft>
                  <a:spcPts val="400"/>
                </a:spcAft>
                <a:buFont typeface="Arial" panose="020B0604020202020204" pitchFamily="34" charset="0"/>
                <a:buChar char="•"/>
              </a:pPr>
              <a:r>
                <a:rPr lang="en-US" sz="2200" b="1" dirty="0">
                  <a:cs typeface="Times New Roman" panose="02020603050405020304" pitchFamily="18" charset="0"/>
                </a:rPr>
                <a:t>PFAS vapor intrusion risks;</a:t>
              </a:r>
            </a:p>
            <a:p>
              <a:pPr marL="342891" indent="-342891">
                <a:spcAft>
                  <a:spcPts val="400"/>
                </a:spcAft>
                <a:buFont typeface="Arial" panose="020B0604020202020204" pitchFamily="34" charset="0"/>
                <a:buChar char="•"/>
              </a:pPr>
              <a:r>
                <a:rPr lang="en-US" sz="2200" b="1" dirty="0">
                  <a:cs typeface="Times New Roman" panose="02020603050405020304" pitchFamily="18" charset="0"/>
                </a:rPr>
                <a:t>Edits? Suggestions? Send to John Jacob, PhD (State Toxicologist; john.jacob@doh.Hawaii.gov)</a:t>
              </a:r>
            </a:p>
            <a:p>
              <a:pPr marL="342891" indent="-342891">
                <a:spcAft>
                  <a:spcPts val="600"/>
                </a:spcAft>
                <a:buFont typeface="Arial" panose="020B0604020202020204" pitchFamily="34" charset="0"/>
                <a:buChar char="•"/>
              </a:pPr>
              <a:endParaRPr lang="en-US" sz="2200" b="1" dirty="0">
                <a:cs typeface="Times New Roman" panose="02020603050405020304" pitchFamily="18" charset="0"/>
              </a:endParaRPr>
            </a:p>
          </p:txBody>
        </p:sp>
        <p:pic>
          <p:nvPicPr>
            <p:cNvPr id="6" name="Picture 5">
              <a:extLst>
                <a:ext uri="{FF2B5EF4-FFF2-40B4-BE49-F238E27FC236}">
                  <a16:creationId xmlns:a16="http://schemas.microsoft.com/office/drawing/2014/main" id="{78F46C16-9999-18D3-15D7-391AA2841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835" t="2267" r="8584" b="3334"/>
            <a:stretch/>
          </p:blipFill>
          <p:spPr>
            <a:xfrm>
              <a:off x="548915" y="1300812"/>
              <a:ext cx="1461762" cy="2037260"/>
            </a:xfrm>
            <a:prstGeom prst="rect">
              <a:avLst/>
            </a:prstGeom>
            <a:ln>
              <a:solidFill>
                <a:schemeClr val="tx1"/>
              </a:solidFill>
            </a:ln>
          </p:spPr>
        </p:pic>
      </p:grpSp>
      <p:sp>
        <p:nvSpPr>
          <p:cNvPr id="10" name="AutoShape 2" descr="John Maynard Keynes: Great Economist, Terrible Currency Trader - The New York Times">
            <a:extLst>
              <a:ext uri="{FF2B5EF4-FFF2-40B4-BE49-F238E27FC236}">
                <a16:creationId xmlns:a16="http://schemas.microsoft.com/office/drawing/2014/main" id="{122D0361-CC51-0EF3-AE0C-67EF9AC3F63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a:extLst>
              <a:ext uri="{FF2B5EF4-FFF2-40B4-BE49-F238E27FC236}">
                <a16:creationId xmlns:a16="http://schemas.microsoft.com/office/drawing/2014/main" id="{858D1CA1-BFFB-41C7-A343-4B614A0FBCCE}"/>
              </a:ext>
            </a:extLst>
          </p:cNvPr>
          <p:cNvGrpSpPr/>
          <p:nvPr/>
        </p:nvGrpSpPr>
        <p:grpSpPr>
          <a:xfrm>
            <a:off x="823667" y="4600932"/>
            <a:ext cx="7704312" cy="2013768"/>
            <a:chOff x="1227918" y="4645674"/>
            <a:chExt cx="7704311" cy="2013767"/>
          </a:xfrm>
        </p:grpSpPr>
        <p:grpSp>
          <p:nvGrpSpPr>
            <p:cNvPr id="12" name="Group 11">
              <a:extLst>
                <a:ext uri="{FF2B5EF4-FFF2-40B4-BE49-F238E27FC236}">
                  <a16:creationId xmlns:a16="http://schemas.microsoft.com/office/drawing/2014/main" id="{C9EF80DD-458B-949C-09C0-C06E1E308D02}"/>
                </a:ext>
              </a:extLst>
            </p:cNvPr>
            <p:cNvGrpSpPr/>
            <p:nvPr/>
          </p:nvGrpSpPr>
          <p:grpSpPr>
            <a:xfrm>
              <a:off x="1695183" y="4645674"/>
              <a:ext cx="6656273" cy="907941"/>
              <a:chOff x="1725919" y="4714830"/>
              <a:chExt cx="6656273" cy="907941"/>
            </a:xfrm>
          </p:grpSpPr>
          <p:sp>
            <p:nvSpPr>
              <p:cNvPr id="2" name="TextBox 1">
                <a:extLst>
                  <a:ext uri="{FF2B5EF4-FFF2-40B4-BE49-F238E27FC236}">
                    <a16:creationId xmlns:a16="http://schemas.microsoft.com/office/drawing/2014/main" id="{AF0B93A0-2041-22F8-95A0-39CB4789413C}"/>
                  </a:ext>
                </a:extLst>
              </p:cNvPr>
              <p:cNvSpPr txBox="1"/>
              <p:nvPr/>
            </p:nvSpPr>
            <p:spPr>
              <a:xfrm>
                <a:off x="2749689" y="4714830"/>
                <a:ext cx="5632503" cy="907941"/>
              </a:xfrm>
              <a:prstGeom prst="rect">
                <a:avLst/>
              </a:prstGeom>
              <a:noFill/>
              <a:ln>
                <a:solidFill>
                  <a:schemeClr val="tx1"/>
                </a:solidFill>
              </a:ln>
            </p:spPr>
            <p:txBody>
              <a:bodyPr wrap="none" rtlCol="0">
                <a:spAutoFit/>
              </a:bodyPr>
              <a:lstStyle/>
              <a:p>
                <a:pPr>
                  <a:spcAft>
                    <a:spcPts val="600"/>
                  </a:spcAft>
                </a:pPr>
                <a:r>
                  <a:rPr lang="en-US" sz="2400" b="1" i="1" dirty="0"/>
                  <a:t>All models are wrong, but some are useful.</a:t>
                </a:r>
              </a:p>
              <a:p>
                <a:r>
                  <a:rPr lang="en-US" sz="2400" b="1" dirty="0"/>
                  <a:t>George Box</a:t>
                </a:r>
              </a:p>
            </p:txBody>
          </p:sp>
          <p:pic>
            <p:nvPicPr>
              <p:cNvPr id="3" name="Picture 2">
                <a:extLst>
                  <a:ext uri="{FF2B5EF4-FFF2-40B4-BE49-F238E27FC236}">
                    <a16:creationId xmlns:a16="http://schemas.microsoft.com/office/drawing/2014/main" id="{DA9B0BBA-2720-79A0-2B7E-832578B28F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5919" y="4714830"/>
                <a:ext cx="881352" cy="881352"/>
              </a:xfrm>
              <a:prstGeom prst="rect">
                <a:avLst/>
              </a:prstGeom>
              <a:ln>
                <a:solidFill>
                  <a:schemeClr val="tx1"/>
                </a:solidFill>
              </a:ln>
            </p:spPr>
          </p:pic>
        </p:grpSp>
        <p:grpSp>
          <p:nvGrpSpPr>
            <p:cNvPr id="13" name="Group 12">
              <a:extLst>
                <a:ext uri="{FF2B5EF4-FFF2-40B4-BE49-F238E27FC236}">
                  <a16:creationId xmlns:a16="http://schemas.microsoft.com/office/drawing/2014/main" id="{403C4937-5BAD-24A1-4310-AFA377A2C5C3}"/>
                </a:ext>
              </a:extLst>
            </p:cNvPr>
            <p:cNvGrpSpPr/>
            <p:nvPr/>
          </p:nvGrpSpPr>
          <p:grpSpPr>
            <a:xfrm>
              <a:off x="1227918" y="5751500"/>
              <a:ext cx="7704311" cy="907941"/>
              <a:chOff x="1320126" y="5943600"/>
              <a:chExt cx="7704311" cy="907941"/>
            </a:xfrm>
          </p:grpSpPr>
          <p:sp>
            <p:nvSpPr>
              <p:cNvPr id="9" name="TextBox 8">
                <a:extLst>
                  <a:ext uri="{FF2B5EF4-FFF2-40B4-BE49-F238E27FC236}">
                    <a16:creationId xmlns:a16="http://schemas.microsoft.com/office/drawing/2014/main" id="{35C99180-F5A8-CC14-720D-1A8BDC5621F3}"/>
                  </a:ext>
                </a:extLst>
              </p:cNvPr>
              <p:cNvSpPr txBox="1"/>
              <p:nvPr/>
            </p:nvSpPr>
            <p:spPr>
              <a:xfrm>
                <a:off x="2339788" y="5943600"/>
                <a:ext cx="6684649" cy="907941"/>
              </a:xfrm>
              <a:prstGeom prst="rect">
                <a:avLst/>
              </a:prstGeom>
              <a:noFill/>
              <a:ln>
                <a:solidFill>
                  <a:schemeClr val="tx1"/>
                </a:solidFill>
              </a:ln>
            </p:spPr>
            <p:txBody>
              <a:bodyPr wrap="none" rtlCol="0">
                <a:spAutoFit/>
              </a:bodyPr>
              <a:lstStyle/>
              <a:p>
                <a:pPr>
                  <a:spcAft>
                    <a:spcPts val="600"/>
                  </a:spcAft>
                </a:pPr>
                <a:r>
                  <a:rPr lang="en-US" sz="2400" b="1" i="1" dirty="0"/>
                  <a:t>It’s better to be roughly right than precisely wrong.</a:t>
                </a:r>
              </a:p>
              <a:p>
                <a:r>
                  <a:rPr lang="en-US" sz="2400" b="1" dirty="0"/>
                  <a:t>John Maynard Keynes</a:t>
                </a:r>
              </a:p>
            </p:txBody>
          </p:sp>
          <p:pic>
            <p:nvPicPr>
              <p:cNvPr id="11" name="Picture 10">
                <a:extLst>
                  <a:ext uri="{FF2B5EF4-FFF2-40B4-BE49-F238E27FC236}">
                    <a16:creationId xmlns:a16="http://schemas.microsoft.com/office/drawing/2014/main" id="{65EB4332-6121-3259-117B-1AF38CDC3B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0126" y="5943600"/>
                <a:ext cx="907941" cy="907941"/>
              </a:xfrm>
              <a:prstGeom prst="rect">
                <a:avLst/>
              </a:prstGeom>
              <a:ln>
                <a:solidFill>
                  <a:schemeClr val="tx1"/>
                </a:solidFill>
              </a:ln>
            </p:spPr>
          </p:pic>
        </p:grpSp>
      </p:grpSp>
    </p:spTree>
    <p:extLst>
      <p:ext uri="{BB962C8B-B14F-4D97-AF65-F5344CB8AC3E}">
        <p14:creationId xmlns:p14="http://schemas.microsoft.com/office/powerpoint/2010/main" val="903096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AC2C2-1BF3-8AA5-C6E9-01AE9AC5BF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56DFFB-6AB9-A6AD-A04C-0419818D0892}"/>
              </a:ext>
            </a:extLst>
          </p:cNvPr>
          <p:cNvPicPr>
            <a:picLocks noChangeAspect="1"/>
          </p:cNvPicPr>
          <p:nvPr/>
        </p:nvPicPr>
        <p:blipFill>
          <a:blip r:embed="rId2">
            <a:extLst>
              <a:ext uri="{28A0092B-C50C-407E-A947-70E740481C1C}">
                <a14:useLocalDpi xmlns:a14="http://schemas.microsoft.com/office/drawing/2010/main" val="0"/>
              </a:ext>
            </a:extLst>
          </a:blip>
          <a:srcRect l="17000" r="21436"/>
          <a:stretch/>
        </p:blipFill>
        <p:spPr>
          <a:xfrm>
            <a:off x="0" y="0"/>
            <a:ext cx="9043261" cy="6858000"/>
          </a:xfrm>
          <a:prstGeom prst="rect">
            <a:avLst/>
          </a:prstGeom>
        </p:spPr>
      </p:pic>
      <p:sp>
        <p:nvSpPr>
          <p:cNvPr id="4" name="Slide Number Placeholder 3">
            <a:extLst>
              <a:ext uri="{FF2B5EF4-FFF2-40B4-BE49-F238E27FC236}">
                <a16:creationId xmlns:a16="http://schemas.microsoft.com/office/drawing/2014/main" id="{EFBA1BF3-6AAD-EBA1-76E5-48BEAC3347F5}"/>
              </a:ext>
            </a:extLst>
          </p:cNvPr>
          <p:cNvSpPr>
            <a:spLocks noGrp="1"/>
          </p:cNvSpPr>
          <p:nvPr>
            <p:ph type="sldNum" sz="quarter" idx="12"/>
          </p:nvPr>
        </p:nvSpPr>
        <p:spPr/>
        <p:txBody>
          <a:bodyPr/>
          <a:lstStyle/>
          <a:p>
            <a:fld id="{0966C622-0A8C-4F86-9457-BBDB38D3C123}" type="slidenum">
              <a:rPr lang="en-US" smtClean="0"/>
              <a:t>47</a:t>
            </a:fld>
            <a:endParaRPr lang="en-US"/>
          </a:p>
        </p:txBody>
      </p:sp>
      <p:sp>
        <p:nvSpPr>
          <p:cNvPr id="5" name="Rectangle 7">
            <a:extLst>
              <a:ext uri="{FF2B5EF4-FFF2-40B4-BE49-F238E27FC236}">
                <a16:creationId xmlns:a16="http://schemas.microsoft.com/office/drawing/2014/main" id="{79041299-7EB7-117E-F00A-DACE070841D2}"/>
              </a:ext>
            </a:extLst>
          </p:cNvPr>
          <p:cNvSpPr>
            <a:spLocks noChangeArrowheads="1"/>
          </p:cNvSpPr>
          <p:nvPr/>
        </p:nvSpPr>
        <p:spPr bwMode="auto">
          <a:xfrm>
            <a:off x="252752" y="971371"/>
            <a:ext cx="7289527" cy="743103"/>
          </a:xfrm>
          <a:prstGeom prst="rect">
            <a:avLst/>
          </a:prstGeom>
          <a:noFill/>
          <a:ln w="9525">
            <a:noFill/>
            <a:miter lim="800000"/>
            <a:headEnd/>
            <a:tailEnd/>
          </a:ln>
        </p:spPr>
        <p:txBody>
          <a:bodyPr lIns="91435" tIns="45719" rIns="91435" bIns="45719" anchor="ctr"/>
          <a:lstStyle/>
          <a:p>
            <a:pPr algn="ctr"/>
            <a:r>
              <a:rPr lang="en-US" sz="6600" b="1" dirty="0">
                <a:latin typeface="AR BERKLEY" panose="02000000000000000000" pitchFamily="2" charset="0"/>
                <a:cs typeface="Times New Roman" pitchFamily="18" charset="0"/>
              </a:rPr>
              <a:t>Mahalo and Aloha!</a:t>
            </a:r>
          </a:p>
        </p:txBody>
      </p:sp>
      <p:sp>
        <p:nvSpPr>
          <p:cNvPr id="6" name="TextBox 5">
            <a:extLst>
              <a:ext uri="{FF2B5EF4-FFF2-40B4-BE49-F238E27FC236}">
                <a16:creationId xmlns:a16="http://schemas.microsoft.com/office/drawing/2014/main" id="{EEEFE8AF-840A-C7CE-E949-17B32AE14424}"/>
              </a:ext>
            </a:extLst>
          </p:cNvPr>
          <p:cNvSpPr txBox="1"/>
          <p:nvPr/>
        </p:nvSpPr>
        <p:spPr>
          <a:xfrm>
            <a:off x="3772022" y="6219827"/>
            <a:ext cx="2685928" cy="400110"/>
          </a:xfrm>
          <a:prstGeom prst="rect">
            <a:avLst/>
          </a:prstGeom>
          <a:noFill/>
        </p:spPr>
        <p:txBody>
          <a:bodyPr wrap="none" rtlCol="0">
            <a:spAutoFit/>
          </a:bodyPr>
          <a:lstStyle/>
          <a:p>
            <a:r>
              <a:rPr lang="en-US" sz="2000" b="1" dirty="0">
                <a:solidFill>
                  <a:schemeClr val="bg1"/>
                </a:solidFill>
              </a:rPr>
              <a:t>tosbrewer@yahoo.com</a:t>
            </a:r>
          </a:p>
        </p:txBody>
      </p:sp>
    </p:spTree>
    <p:extLst>
      <p:ext uri="{BB962C8B-B14F-4D97-AF65-F5344CB8AC3E}">
        <p14:creationId xmlns:p14="http://schemas.microsoft.com/office/powerpoint/2010/main" val="2779007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22560EA-4B71-DE22-CB7D-4B692D2CCFC8}"/>
              </a:ext>
            </a:extLst>
          </p:cNvPr>
          <p:cNvGrpSpPr/>
          <p:nvPr/>
        </p:nvGrpSpPr>
        <p:grpSpPr>
          <a:xfrm>
            <a:off x="367046" y="691567"/>
            <a:ext cx="7893291" cy="5878287"/>
            <a:chOff x="367046" y="507145"/>
            <a:chExt cx="7893290" cy="5878287"/>
          </a:xfrm>
        </p:grpSpPr>
        <p:grpSp>
          <p:nvGrpSpPr>
            <p:cNvPr id="12" name="Group 11">
              <a:extLst>
                <a:ext uri="{FF2B5EF4-FFF2-40B4-BE49-F238E27FC236}">
                  <a16:creationId xmlns:a16="http://schemas.microsoft.com/office/drawing/2014/main" id="{93044080-66CC-AB44-9B8D-B963F6524DCA}"/>
                </a:ext>
              </a:extLst>
            </p:cNvPr>
            <p:cNvGrpSpPr/>
            <p:nvPr/>
          </p:nvGrpSpPr>
          <p:grpSpPr>
            <a:xfrm>
              <a:off x="367046" y="507145"/>
              <a:ext cx="7893290" cy="5878287"/>
              <a:chOff x="367046" y="507145"/>
              <a:chExt cx="7893290" cy="5878287"/>
            </a:xfrm>
          </p:grpSpPr>
          <p:pic>
            <p:nvPicPr>
              <p:cNvPr id="10" name="Picture 9">
                <a:extLst>
                  <a:ext uri="{FF2B5EF4-FFF2-40B4-BE49-F238E27FC236}">
                    <a16:creationId xmlns:a16="http://schemas.microsoft.com/office/drawing/2014/main" id="{59EF1794-570D-E996-7ACA-82038A878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46" y="3344475"/>
                <a:ext cx="3959065" cy="3040957"/>
              </a:xfrm>
              <a:prstGeom prst="rect">
                <a:avLst/>
              </a:prstGeom>
            </p:spPr>
          </p:pic>
          <p:pic>
            <p:nvPicPr>
              <p:cNvPr id="6" name="Picture 5">
                <a:extLst>
                  <a:ext uri="{FF2B5EF4-FFF2-40B4-BE49-F238E27FC236}">
                    <a16:creationId xmlns:a16="http://schemas.microsoft.com/office/drawing/2014/main" id="{45B29FCF-03D3-EAA6-ADB0-4888273DB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323" y="3342555"/>
                <a:ext cx="3988013" cy="3030461"/>
              </a:xfrm>
              <a:prstGeom prst="rect">
                <a:avLst/>
              </a:prstGeom>
            </p:spPr>
          </p:pic>
          <p:pic>
            <p:nvPicPr>
              <p:cNvPr id="8" name="Picture 7">
                <a:extLst>
                  <a:ext uri="{FF2B5EF4-FFF2-40B4-BE49-F238E27FC236}">
                    <a16:creationId xmlns:a16="http://schemas.microsoft.com/office/drawing/2014/main" id="{88F4106D-621C-4DD6-106F-3BB8BA5DF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046" y="507145"/>
                <a:ext cx="3959064" cy="3022688"/>
              </a:xfrm>
              <a:prstGeom prst="rect">
                <a:avLst/>
              </a:prstGeom>
            </p:spPr>
          </p:pic>
          <p:graphicFrame>
            <p:nvGraphicFramePr>
              <p:cNvPr id="4" name="Object 3">
                <a:extLst>
                  <a:ext uri="{FF2B5EF4-FFF2-40B4-BE49-F238E27FC236}">
                    <a16:creationId xmlns:a16="http://schemas.microsoft.com/office/drawing/2014/main" id="{3E69D5FA-BD1B-9EC1-C7E6-8C2CACFCC3E2}"/>
                  </a:ext>
                </a:extLst>
              </p:cNvPr>
              <p:cNvGraphicFramePr>
                <a:graphicFrameLocks noChangeAspect="1"/>
              </p:cNvGraphicFramePr>
              <p:nvPr/>
            </p:nvGraphicFramePr>
            <p:xfrm>
              <a:off x="4293451" y="514829"/>
              <a:ext cx="3957203" cy="3022688"/>
            </p:xfrm>
            <a:graphic>
              <a:graphicData uri="http://schemas.openxmlformats.org/presentationml/2006/ole">
                <mc:AlternateContent xmlns:mc="http://schemas.openxmlformats.org/markup-compatibility/2006">
                  <mc:Choice xmlns:v="urn:schemas-microsoft-com:vml" Requires="v">
                    <p:oleObj spid="_x0000_s1075" name="Acrobat Document" r:id="rId6" imgW="5029020" imgH="3885929" progId="Acrobat.Document.DC">
                      <p:embed/>
                    </p:oleObj>
                  </mc:Choice>
                  <mc:Fallback>
                    <p:oleObj name="Acrobat Document" r:id="rId6" imgW="5029020" imgH="3885929" progId="Acrobat.Document.DC">
                      <p:embed/>
                      <p:pic>
                        <p:nvPicPr>
                          <p:cNvPr id="4" name="Object 3">
                            <a:extLst>
                              <a:ext uri="{FF2B5EF4-FFF2-40B4-BE49-F238E27FC236}">
                                <a16:creationId xmlns:a16="http://schemas.microsoft.com/office/drawing/2014/main" id="{3E69D5FA-BD1B-9EC1-C7E6-8C2CACFCC3E2}"/>
                              </a:ext>
                            </a:extLst>
                          </p:cNvPr>
                          <p:cNvPicPr/>
                          <p:nvPr/>
                        </p:nvPicPr>
                        <p:blipFill>
                          <a:blip r:embed="rId7"/>
                          <a:stretch>
                            <a:fillRect/>
                          </a:stretch>
                        </p:blipFill>
                        <p:spPr>
                          <a:xfrm>
                            <a:off x="4293451" y="514829"/>
                            <a:ext cx="3957203" cy="3022688"/>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2E12C157-B1F5-9CD5-9FBE-2495078803C4}"/>
                </a:ext>
              </a:extLst>
            </p:cNvPr>
            <p:cNvGrpSpPr/>
            <p:nvPr/>
          </p:nvGrpSpPr>
          <p:grpSpPr>
            <a:xfrm>
              <a:off x="3035193" y="2552108"/>
              <a:ext cx="2486919" cy="1774003"/>
              <a:chOff x="3035193" y="2552108"/>
              <a:chExt cx="2486919" cy="1774003"/>
            </a:xfrm>
          </p:grpSpPr>
          <p:pic>
            <p:nvPicPr>
              <p:cNvPr id="5" name="Picture 4">
                <a:extLst>
                  <a:ext uri="{FF2B5EF4-FFF2-40B4-BE49-F238E27FC236}">
                    <a16:creationId xmlns:a16="http://schemas.microsoft.com/office/drawing/2014/main" id="{0DE1F851-98E3-1279-2212-8A4ECA4F46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5193" y="2552108"/>
                <a:ext cx="2486919" cy="1774003"/>
              </a:xfrm>
              <a:prstGeom prst="rect">
                <a:avLst/>
              </a:prstGeom>
              <a:solidFill>
                <a:schemeClr val="tx1"/>
              </a:solidFill>
              <a:ln>
                <a:solidFill>
                  <a:schemeClr val="tx1"/>
                </a:solidFill>
              </a:ln>
            </p:spPr>
          </p:pic>
          <p:sp>
            <p:nvSpPr>
              <p:cNvPr id="7" name="TextBox 6">
                <a:extLst>
                  <a:ext uri="{FF2B5EF4-FFF2-40B4-BE49-F238E27FC236}">
                    <a16:creationId xmlns:a16="http://schemas.microsoft.com/office/drawing/2014/main" id="{FF7198F5-A448-E2CF-11F5-DD53DE7C1667}"/>
                  </a:ext>
                </a:extLst>
              </p:cNvPr>
              <p:cNvSpPr txBox="1"/>
              <p:nvPr/>
            </p:nvSpPr>
            <p:spPr>
              <a:xfrm>
                <a:off x="3488305" y="2576385"/>
                <a:ext cx="1595886" cy="646331"/>
              </a:xfrm>
              <a:prstGeom prst="rect">
                <a:avLst/>
              </a:prstGeom>
              <a:noFill/>
            </p:spPr>
            <p:txBody>
              <a:bodyPr wrap="none" rtlCol="0">
                <a:spAutoFit/>
              </a:bodyPr>
              <a:lstStyle/>
              <a:p>
                <a:pPr algn="ctr"/>
                <a:r>
                  <a:rPr lang="en-US" b="1" dirty="0"/>
                  <a:t>Anthropogenic</a:t>
                </a:r>
              </a:p>
              <a:p>
                <a:pPr algn="ctr"/>
                <a:r>
                  <a:rPr lang="en-US" b="1" dirty="0"/>
                  <a:t>Background?</a:t>
                </a:r>
              </a:p>
            </p:txBody>
          </p:sp>
        </p:grpSp>
      </p:grpSp>
      <p:sp>
        <p:nvSpPr>
          <p:cNvPr id="2" name="TextBox 1">
            <a:extLst>
              <a:ext uri="{FF2B5EF4-FFF2-40B4-BE49-F238E27FC236}">
                <a16:creationId xmlns:a16="http://schemas.microsoft.com/office/drawing/2014/main" id="{A33A07C3-36F7-8672-BD28-03970E2D3CE7}"/>
              </a:ext>
            </a:extLst>
          </p:cNvPr>
          <p:cNvSpPr txBox="1"/>
          <p:nvPr/>
        </p:nvSpPr>
        <p:spPr>
          <a:xfrm>
            <a:off x="146842" y="56865"/>
            <a:ext cx="8843477" cy="738664"/>
          </a:xfrm>
          <a:prstGeom prst="rect">
            <a:avLst/>
          </a:prstGeom>
          <a:noFill/>
        </p:spPr>
        <p:txBody>
          <a:bodyPr wrap="square" rtlCol="0">
            <a:spAutoFit/>
          </a:bodyPr>
          <a:lstStyle/>
          <a:p>
            <a:pPr algn="ctr"/>
            <a:r>
              <a:rPr lang="en-US" sz="2400" b="1" dirty="0">
                <a:cs typeface="Times New Roman" panose="02020603050405020304" pitchFamily="18" charset="0"/>
              </a:rPr>
              <a:t>Background PFASs in Hawai‘i Soil – Mostly “Non-Detect”</a:t>
            </a:r>
          </a:p>
          <a:p>
            <a:pPr algn="ctr"/>
            <a:r>
              <a:rPr lang="en-US" b="1" dirty="0">
                <a:cs typeface="Times New Roman" panose="02020603050405020304" pitchFamily="18" charset="0"/>
              </a:rPr>
              <a:t>(trace of PFBA- downwind of a town; trace EOF suspect – samples being retested)</a:t>
            </a:r>
          </a:p>
        </p:txBody>
      </p:sp>
    </p:spTree>
    <p:extLst>
      <p:ext uri="{BB962C8B-B14F-4D97-AF65-F5344CB8AC3E}">
        <p14:creationId xmlns:p14="http://schemas.microsoft.com/office/powerpoint/2010/main" val="2872398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234C21-80AC-4A58-8301-5A45FCF9C644}"/>
              </a:ext>
            </a:extLst>
          </p:cNvPr>
          <p:cNvSpPr txBox="1"/>
          <p:nvPr/>
        </p:nvSpPr>
        <p:spPr>
          <a:xfrm>
            <a:off x="86815" y="46930"/>
            <a:ext cx="8980272" cy="892552"/>
          </a:xfrm>
          <a:prstGeom prst="rect">
            <a:avLst/>
          </a:prstGeom>
          <a:noFill/>
        </p:spPr>
        <p:txBody>
          <a:bodyPr wrap="square" rtlCol="0">
            <a:spAutoFit/>
          </a:bodyPr>
          <a:lstStyle/>
          <a:p>
            <a:pPr algn="ctr">
              <a:defRPr/>
            </a:pPr>
            <a:r>
              <a:rPr lang="en-US" sz="2800" b="1" dirty="0">
                <a:solidFill>
                  <a:prstClr val="black"/>
                </a:solidFill>
                <a:cs typeface="Times New Roman" panose="02020603050405020304" pitchFamily="18" charset="0"/>
              </a:rPr>
              <a:t>PFASs Chemistry Basics: Carboxylates &amp; Sulfonates</a:t>
            </a:r>
          </a:p>
          <a:p>
            <a:pPr algn="ctr">
              <a:defRPr/>
            </a:pPr>
            <a:r>
              <a:rPr lang="en-US" sz="2400" b="1" dirty="0">
                <a:solidFill>
                  <a:prstClr val="black"/>
                </a:solidFill>
                <a:cs typeface="Times New Roman" panose="02020603050405020304" pitchFamily="18" charset="0"/>
              </a:rPr>
              <a:t>“</a:t>
            </a:r>
            <a:r>
              <a:rPr lang="en-US" sz="2400" b="1" u="sng" dirty="0">
                <a:solidFill>
                  <a:prstClr val="black"/>
                </a:solidFill>
                <a:cs typeface="Times New Roman" panose="02020603050405020304" pitchFamily="18" charset="0"/>
              </a:rPr>
              <a:t>Terminal PFASs</a:t>
            </a:r>
            <a:r>
              <a:rPr lang="en-US" sz="2400" b="1" dirty="0">
                <a:solidFill>
                  <a:prstClr val="black"/>
                </a:solidFill>
                <a:cs typeface="Times New Roman" panose="02020603050405020304" pitchFamily="18" charset="0"/>
              </a:rPr>
              <a:t>” (“Forever chemicals”)</a:t>
            </a:r>
          </a:p>
        </p:txBody>
      </p:sp>
      <p:sp>
        <p:nvSpPr>
          <p:cNvPr id="10" name="Slide Number Placeholder 9">
            <a:extLst>
              <a:ext uri="{FF2B5EF4-FFF2-40B4-BE49-F238E27FC236}">
                <a16:creationId xmlns:a16="http://schemas.microsoft.com/office/drawing/2014/main" id="{44439B58-651D-E0BC-E63C-516569ED1970}"/>
              </a:ext>
            </a:extLst>
          </p:cNvPr>
          <p:cNvSpPr>
            <a:spLocks noGrp="1"/>
          </p:cNvSpPr>
          <p:nvPr>
            <p:ph type="sldNum" sz="quarter" idx="12"/>
          </p:nvPr>
        </p:nvSpPr>
        <p:spPr/>
        <p:txBody>
          <a:bodyPr/>
          <a:lstStyle/>
          <a:p>
            <a:fld id="{6DD8B552-EA96-4575-822E-7C0ECCCEE1F4}" type="slidenum">
              <a:rPr lang="en-US" smtClean="0"/>
              <a:t>6</a:t>
            </a:fld>
            <a:endParaRPr lang="en-US"/>
          </a:p>
        </p:txBody>
      </p:sp>
      <p:grpSp>
        <p:nvGrpSpPr>
          <p:cNvPr id="15" name="Group 14">
            <a:extLst>
              <a:ext uri="{FF2B5EF4-FFF2-40B4-BE49-F238E27FC236}">
                <a16:creationId xmlns:a16="http://schemas.microsoft.com/office/drawing/2014/main" id="{18B45ED3-A693-7EB0-538C-F98B4F2196BD}"/>
              </a:ext>
            </a:extLst>
          </p:cNvPr>
          <p:cNvGrpSpPr/>
          <p:nvPr/>
        </p:nvGrpSpPr>
        <p:grpSpPr>
          <a:xfrm>
            <a:off x="405701" y="4071589"/>
            <a:ext cx="8292428" cy="2457722"/>
            <a:chOff x="161861" y="4109689"/>
            <a:chExt cx="8292428" cy="2457722"/>
          </a:xfrm>
        </p:grpSpPr>
        <p:pic>
          <p:nvPicPr>
            <p:cNvPr id="3" name="Picture 2">
              <a:extLst>
                <a:ext uri="{FF2B5EF4-FFF2-40B4-BE49-F238E27FC236}">
                  <a16:creationId xmlns:a16="http://schemas.microsoft.com/office/drawing/2014/main" id="{57109185-6C5A-9D10-D871-91C015A9921F}"/>
                </a:ext>
              </a:extLst>
            </p:cNvPr>
            <p:cNvPicPr>
              <a:picLocks noChangeAspect="1"/>
            </p:cNvPicPr>
            <p:nvPr/>
          </p:nvPicPr>
          <p:blipFill rotWithShape="1">
            <a:blip r:embed="rId2"/>
            <a:srcRect t="43698" r="43508"/>
            <a:stretch/>
          </p:blipFill>
          <p:spPr>
            <a:xfrm>
              <a:off x="3849810" y="5544486"/>
              <a:ext cx="3046975" cy="1002127"/>
            </a:xfrm>
            <a:prstGeom prst="rect">
              <a:avLst/>
            </a:prstGeom>
            <a:ln>
              <a:solidFill>
                <a:srgbClr val="FF0000"/>
              </a:solidFill>
            </a:ln>
          </p:spPr>
        </p:pic>
        <p:pic>
          <p:nvPicPr>
            <p:cNvPr id="2050" name="Picture 2" descr="Octane hydrogen hi-res stock photography and images - Alamy">
              <a:extLst>
                <a:ext uri="{FF2B5EF4-FFF2-40B4-BE49-F238E27FC236}">
                  <a16:creationId xmlns:a16="http://schemas.microsoft.com/office/drawing/2014/main" id="{A49053B5-2252-7B77-F68E-79E280EAB0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50" b="46394"/>
            <a:stretch/>
          </p:blipFill>
          <p:spPr bwMode="auto">
            <a:xfrm>
              <a:off x="161861" y="5531002"/>
              <a:ext cx="2934147" cy="103640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FB5465-987B-6C42-28A7-8972C81A9341}"/>
                </a:ext>
              </a:extLst>
            </p:cNvPr>
            <p:cNvSpPr txBox="1"/>
            <p:nvPr/>
          </p:nvSpPr>
          <p:spPr>
            <a:xfrm>
              <a:off x="381003" y="5094413"/>
              <a:ext cx="2495863" cy="400110"/>
            </a:xfrm>
            <a:prstGeom prst="rect">
              <a:avLst/>
            </a:prstGeom>
            <a:noFill/>
          </p:spPr>
          <p:txBody>
            <a:bodyPr wrap="square" rtlCol="0">
              <a:spAutoFit/>
            </a:bodyPr>
            <a:lstStyle/>
            <a:p>
              <a:pPr algn="ctr"/>
              <a:r>
                <a:rPr lang="en-US" sz="2000" b="1" dirty="0"/>
                <a:t>Octane (</a:t>
              </a:r>
              <a:r>
                <a:rPr lang="en-US" b="1" dirty="0"/>
                <a:t>C</a:t>
              </a:r>
              <a:r>
                <a:rPr lang="en-US" b="1" baseline="-25000" dirty="0"/>
                <a:t>8</a:t>
              </a:r>
              <a:r>
                <a:rPr lang="en-US" b="1" dirty="0"/>
                <a:t>H</a:t>
              </a:r>
              <a:r>
                <a:rPr lang="en-US" b="1" baseline="-25000" dirty="0"/>
                <a:t>18</a:t>
              </a:r>
              <a:r>
                <a:rPr lang="en-US" b="1" dirty="0"/>
                <a:t>)</a:t>
              </a:r>
            </a:p>
          </p:txBody>
        </p:sp>
        <p:sp>
          <p:nvSpPr>
            <p:cNvPr id="7" name="TextBox 6">
              <a:extLst>
                <a:ext uri="{FF2B5EF4-FFF2-40B4-BE49-F238E27FC236}">
                  <a16:creationId xmlns:a16="http://schemas.microsoft.com/office/drawing/2014/main" id="{10DE07A4-58A8-C46A-A246-7B91604FE13E}"/>
                </a:ext>
              </a:extLst>
            </p:cNvPr>
            <p:cNvSpPr txBox="1"/>
            <p:nvPr/>
          </p:nvSpPr>
          <p:spPr>
            <a:xfrm>
              <a:off x="3820944" y="5144373"/>
              <a:ext cx="4556504" cy="369332"/>
            </a:xfrm>
            <a:prstGeom prst="rect">
              <a:avLst/>
            </a:prstGeom>
            <a:noFill/>
          </p:spPr>
          <p:txBody>
            <a:bodyPr wrap="none" rtlCol="0">
              <a:spAutoFit/>
            </a:bodyPr>
            <a:lstStyle/>
            <a:p>
              <a:pPr algn="ctr"/>
              <a:r>
                <a:rPr lang="en-US" b="1" dirty="0"/>
                <a:t>Perfluoro Octanoic Acid</a:t>
              </a:r>
              <a:r>
                <a:rPr lang="en-US" b="1" dirty="0">
                  <a:solidFill>
                    <a:srgbClr val="333333"/>
                  </a:solidFill>
                </a:rPr>
                <a:t> (perfluoro octanoate)</a:t>
              </a:r>
            </a:p>
          </p:txBody>
        </p:sp>
        <p:cxnSp>
          <p:nvCxnSpPr>
            <p:cNvPr id="9" name="Straight Arrow Connector 8">
              <a:extLst>
                <a:ext uri="{FF2B5EF4-FFF2-40B4-BE49-F238E27FC236}">
                  <a16:creationId xmlns:a16="http://schemas.microsoft.com/office/drawing/2014/main" id="{CBB118BE-D34B-0E3B-5110-5E93D528AEB6}"/>
                </a:ext>
              </a:extLst>
            </p:cNvPr>
            <p:cNvCxnSpPr/>
            <p:nvPr/>
          </p:nvCxnSpPr>
          <p:spPr>
            <a:xfrm>
              <a:off x="3170937" y="6093735"/>
              <a:ext cx="583475"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2052BFE-BE60-71B9-B746-7769E8C8B9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810" y="4109689"/>
              <a:ext cx="1686339" cy="982819"/>
            </a:xfrm>
            <a:prstGeom prst="rect">
              <a:avLst/>
            </a:prstGeom>
            <a:ln>
              <a:solidFill>
                <a:schemeClr val="tx1"/>
              </a:solidFill>
            </a:ln>
          </p:spPr>
        </p:pic>
        <p:pic>
          <p:nvPicPr>
            <p:cNvPr id="8" name="Picture 7">
              <a:extLst>
                <a:ext uri="{FF2B5EF4-FFF2-40B4-BE49-F238E27FC236}">
                  <a16:creationId xmlns:a16="http://schemas.microsoft.com/office/drawing/2014/main" id="{9BF05656-42BD-A6BE-7BC4-139CEE3B02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5931" y="4115294"/>
              <a:ext cx="1512292" cy="1008195"/>
            </a:xfrm>
            <a:prstGeom prst="rect">
              <a:avLst/>
            </a:prstGeom>
            <a:ln>
              <a:solidFill>
                <a:schemeClr val="tx1"/>
              </a:solidFill>
            </a:ln>
          </p:spPr>
        </p:pic>
        <p:sp>
          <p:nvSpPr>
            <p:cNvPr id="2" name="TextBox 1">
              <a:extLst>
                <a:ext uri="{FF2B5EF4-FFF2-40B4-BE49-F238E27FC236}">
                  <a16:creationId xmlns:a16="http://schemas.microsoft.com/office/drawing/2014/main" id="{9132D41C-D07C-8C4B-07DC-6D770869FD07}"/>
                </a:ext>
              </a:extLst>
            </p:cNvPr>
            <p:cNvSpPr txBox="1"/>
            <p:nvPr/>
          </p:nvSpPr>
          <p:spPr>
            <a:xfrm>
              <a:off x="6253366" y="4257284"/>
              <a:ext cx="2200923" cy="707886"/>
            </a:xfrm>
            <a:prstGeom prst="rect">
              <a:avLst/>
            </a:prstGeom>
            <a:noFill/>
          </p:spPr>
          <p:txBody>
            <a:bodyPr wrap="square" rtlCol="0">
              <a:spAutoFit/>
            </a:bodyPr>
            <a:lstStyle/>
            <a:p>
              <a:pPr algn="ctr"/>
              <a:r>
                <a:rPr lang="en-US" sz="2000" b="1" dirty="0"/>
                <a:t>PFOA/PFOS</a:t>
              </a:r>
            </a:p>
            <a:p>
              <a:pPr algn="ctr"/>
              <a:r>
                <a:rPr lang="en-US" sz="2000" b="1" dirty="0"/>
                <a:t>(older AFFF, etc.)</a:t>
              </a:r>
              <a:endParaRPr lang="en-US" b="1" dirty="0"/>
            </a:p>
          </p:txBody>
        </p:sp>
        <p:grpSp>
          <p:nvGrpSpPr>
            <p:cNvPr id="31" name="Group 30">
              <a:extLst>
                <a:ext uri="{FF2B5EF4-FFF2-40B4-BE49-F238E27FC236}">
                  <a16:creationId xmlns:a16="http://schemas.microsoft.com/office/drawing/2014/main" id="{75E23506-E489-4513-9ADA-61C24D57C90E}"/>
                </a:ext>
              </a:extLst>
            </p:cNvPr>
            <p:cNvGrpSpPr/>
            <p:nvPr/>
          </p:nvGrpSpPr>
          <p:grpSpPr>
            <a:xfrm>
              <a:off x="6345999" y="5868707"/>
              <a:ext cx="1119271" cy="598768"/>
              <a:chOff x="7845710" y="1071302"/>
              <a:chExt cx="1119272" cy="598768"/>
            </a:xfrm>
          </p:grpSpPr>
          <p:sp>
            <p:nvSpPr>
              <p:cNvPr id="32" name="Oval 31">
                <a:extLst>
                  <a:ext uri="{FF2B5EF4-FFF2-40B4-BE49-F238E27FC236}">
                    <a16:creationId xmlns:a16="http://schemas.microsoft.com/office/drawing/2014/main" id="{C58508E1-C2A5-4F4F-81FF-3455276387F5}"/>
                  </a:ext>
                </a:extLst>
              </p:cNvPr>
              <p:cNvSpPr/>
              <p:nvPr/>
            </p:nvSpPr>
            <p:spPr>
              <a:xfrm>
                <a:off x="7845710" y="1415869"/>
                <a:ext cx="417803" cy="254201"/>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9A934B7-EE05-451D-8211-F27E776AC85F}"/>
                  </a:ext>
                </a:extLst>
              </p:cNvPr>
              <p:cNvSpPr txBox="1"/>
              <p:nvPr/>
            </p:nvSpPr>
            <p:spPr>
              <a:xfrm>
                <a:off x="8541468" y="1071302"/>
                <a:ext cx="423514" cy="420628"/>
              </a:xfrm>
              <a:prstGeom prst="rect">
                <a:avLst/>
              </a:prstGeom>
              <a:solidFill>
                <a:schemeClr val="bg1"/>
              </a:solidFill>
            </p:spPr>
            <p:txBody>
              <a:bodyPr wrap="none" rtlCol="0">
                <a:spAutoFit/>
              </a:bodyPr>
              <a:lstStyle/>
              <a:p>
                <a:r>
                  <a:rPr lang="en-US" b="1" dirty="0"/>
                  <a:t>O</a:t>
                </a:r>
                <a:r>
                  <a:rPr lang="en-US" sz="3200" b="1" baseline="30000" dirty="0"/>
                  <a:t>-</a:t>
                </a:r>
              </a:p>
            </p:txBody>
          </p:sp>
          <p:cxnSp>
            <p:nvCxnSpPr>
              <p:cNvPr id="34" name="Straight Arrow Connector 33">
                <a:extLst>
                  <a:ext uri="{FF2B5EF4-FFF2-40B4-BE49-F238E27FC236}">
                    <a16:creationId xmlns:a16="http://schemas.microsoft.com/office/drawing/2014/main" id="{CB52F312-DB50-4D52-B25E-D273B6BB9440}"/>
                  </a:ext>
                </a:extLst>
              </p:cNvPr>
              <p:cNvCxnSpPr>
                <a:cxnSpLocks/>
                <a:stCxn id="32" idx="7"/>
              </p:cNvCxnSpPr>
              <p:nvPr/>
            </p:nvCxnSpPr>
            <p:spPr>
              <a:xfrm flipV="1">
                <a:off x="8202327" y="1300380"/>
                <a:ext cx="413589" cy="152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 name="Group 13">
            <a:extLst>
              <a:ext uri="{FF2B5EF4-FFF2-40B4-BE49-F238E27FC236}">
                <a16:creationId xmlns:a16="http://schemas.microsoft.com/office/drawing/2014/main" id="{F0D52458-E1FB-3A2C-A5AE-F9C89F48564A}"/>
              </a:ext>
            </a:extLst>
          </p:cNvPr>
          <p:cNvGrpSpPr/>
          <p:nvPr/>
        </p:nvGrpSpPr>
        <p:grpSpPr>
          <a:xfrm>
            <a:off x="552498" y="1060141"/>
            <a:ext cx="8292587" cy="2696131"/>
            <a:chOff x="682038" y="907741"/>
            <a:chExt cx="8292587" cy="2696131"/>
          </a:xfrm>
        </p:grpSpPr>
        <p:pic>
          <p:nvPicPr>
            <p:cNvPr id="37" name="Picture 36">
              <a:extLst>
                <a:ext uri="{FF2B5EF4-FFF2-40B4-BE49-F238E27FC236}">
                  <a16:creationId xmlns:a16="http://schemas.microsoft.com/office/drawing/2014/main" id="{E19AF8A4-DB79-9634-8B29-DC8268DF8E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6961" y="907741"/>
              <a:ext cx="1599317" cy="1066211"/>
            </a:xfrm>
            <a:prstGeom prst="rect">
              <a:avLst/>
            </a:prstGeom>
          </p:spPr>
        </p:pic>
        <p:sp>
          <p:nvSpPr>
            <p:cNvPr id="19" name="TextBox 18">
              <a:extLst>
                <a:ext uri="{FF2B5EF4-FFF2-40B4-BE49-F238E27FC236}">
                  <a16:creationId xmlns:a16="http://schemas.microsoft.com/office/drawing/2014/main" id="{41B3C35B-D3AB-A5F7-8E93-AC243AEE55F2}"/>
                </a:ext>
              </a:extLst>
            </p:cNvPr>
            <p:cNvSpPr txBox="1"/>
            <p:nvPr/>
          </p:nvSpPr>
          <p:spPr>
            <a:xfrm>
              <a:off x="3902182" y="1971013"/>
              <a:ext cx="4354012" cy="369332"/>
            </a:xfrm>
            <a:prstGeom prst="rect">
              <a:avLst/>
            </a:prstGeom>
            <a:noFill/>
          </p:spPr>
          <p:txBody>
            <a:bodyPr wrap="none" rtlCol="0">
              <a:spAutoFit/>
            </a:bodyPr>
            <a:lstStyle/>
            <a:p>
              <a:r>
                <a:rPr lang="en-US" b="1" dirty="0">
                  <a:solidFill>
                    <a:srgbClr val="333333"/>
                  </a:solidFill>
                </a:rPr>
                <a:t>Perfluoro Butanoic Acid</a:t>
              </a:r>
              <a:r>
                <a:rPr lang="en-US" sz="1600" b="1" dirty="0">
                  <a:solidFill>
                    <a:srgbClr val="333333"/>
                  </a:solidFill>
                </a:rPr>
                <a:t> (perfluoro butanoate)</a:t>
              </a:r>
            </a:p>
          </p:txBody>
        </p:sp>
        <p:sp>
          <p:nvSpPr>
            <p:cNvPr id="24" name="TextBox 23">
              <a:extLst>
                <a:ext uri="{FF2B5EF4-FFF2-40B4-BE49-F238E27FC236}">
                  <a16:creationId xmlns:a16="http://schemas.microsoft.com/office/drawing/2014/main" id="{88BA4767-5585-1D5A-6BBC-586D5F34485F}"/>
                </a:ext>
              </a:extLst>
            </p:cNvPr>
            <p:cNvSpPr txBox="1"/>
            <p:nvPr/>
          </p:nvSpPr>
          <p:spPr>
            <a:xfrm>
              <a:off x="830434" y="1943040"/>
              <a:ext cx="1651163" cy="400110"/>
            </a:xfrm>
            <a:prstGeom prst="rect">
              <a:avLst/>
            </a:prstGeom>
            <a:noFill/>
          </p:spPr>
          <p:txBody>
            <a:bodyPr wrap="square" rtlCol="0">
              <a:spAutoFit/>
            </a:bodyPr>
            <a:lstStyle/>
            <a:p>
              <a:pPr algn="ctr"/>
              <a:r>
                <a:rPr lang="en-US" sz="2000" b="1" dirty="0"/>
                <a:t>Butane (</a:t>
              </a:r>
              <a:r>
                <a:rPr lang="en-US" b="1" dirty="0"/>
                <a:t>C</a:t>
              </a:r>
              <a:r>
                <a:rPr lang="en-US" b="1" baseline="-25000" dirty="0"/>
                <a:t>4</a:t>
              </a:r>
              <a:r>
                <a:rPr lang="en-US" b="1" dirty="0"/>
                <a:t>H</a:t>
              </a:r>
              <a:r>
                <a:rPr lang="en-US" b="1" baseline="-25000" dirty="0"/>
                <a:t>10</a:t>
              </a:r>
              <a:r>
                <a:rPr lang="en-US" b="1" dirty="0"/>
                <a:t>)</a:t>
              </a:r>
            </a:p>
          </p:txBody>
        </p:sp>
        <p:pic>
          <p:nvPicPr>
            <p:cNvPr id="35" name="Picture 34" descr="A picture containing graphical user interface&#10;&#10;Description automatically generated">
              <a:extLst>
                <a:ext uri="{FF2B5EF4-FFF2-40B4-BE49-F238E27FC236}">
                  <a16:creationId xmlns:a16="http://schemas.microsoft.com/office/drawing/2014/main" id="{84F77D87-F080-AB7C-DF1B-1B6E1C1B0B1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27696" y="907870"/>
              <a:ext cx="1730805" cy="985783"/>
            </a:xfrm>
            <a:prstGeom prst="rect">
              <a:avLst/>
            </a:prstGeom>
            <a:ln>
              <a:solidFill>
                <a:schemeClr val="tx1"/>
              </a:solidFill>
            </a:ln>
          </p:spPr>
        </p:pic>
        <p:pic>
          <p:nvPicPr>
            <p:cNvPr id="1026" name="Picture 2" descr="What is Butane Fuel?, Structure of Butane, Properties of Butane">
              <a:extLst>
                <a:ext uri="{FF2B5EF4-FFF2-40B4-BE49-F238E27FC236}">
                  <a16:creationId xmlns:a16="http://schemas.microsoft.com/office/drawing/2014/main" id="{AC99EE2B-B9E7-4441-CFE3-DF077B1A6C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38" y="2489526"/>
              <a:ext cx="1817779" cy="87406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D6022888-BFEC-C37B-D333-0CFF44F6A228}"/>
                </a:ext>
              </a:extLst>
            </p:cNvPr>
            <p:cNvCxnSpPr/>
            <p:nvPr/>
          </p:nvCxnSpPr>
          <p:spPr>
            <a:xfrm>
              <a:off x="3176384" y="2882452"/>
              <a:ext cx="583475" cy="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1473E8E-3538-43E7-760A-BEFD4CEE70EB}"/>
                </a:ext>
              </a:extLst>
            </p:cNvPr>
            <p:cNvSpPr txBox="1"/>
            <p:nvPr/>
          </p:nvSpPr>
          <p:spPr>
            <a:xfrm>
              <a:off x="6166339" y="1029668"/>
              <a:ext cx="2485884" cy="707886"/>
            </a:xfrm>
            <a:prstGeom prst="rect">
              <a:avLst/>
            </a:prstGeom>
            <a:noFill/>
          </p:spPr>
          <p:txBody>
            <a:bodyPr wrap="square" rtlCol="0">
              <a:spAutoFit/>
            </a:bodyPr>
            <a:lstStyle/>
            <a:p>
              <a:pPr algn="ctr"/>
              <a:r>
                <a:rPr lang="en-US" sz="2000" b="1" dirty="0"/>
                <a:t>PFBA/PFBS</a:t>
              </a:r>
            </a:p>
            <a:p>
              <a:pPr algn="ctr"/>
              <a:r>
                <a:rPr lang="en-US" sz="2000" b="1" dirty="0"/>
                <a:t>(textiles, paper, etc.)</a:t>
              </a:r>
            </a:p>
          </p:txBody>
        </p:sp>
        <p:grpSp>
          <p:nvGrpSpPr>
            <p:cNvPr id="13" name="Group 12">
              <a:extLst>
                <a:ext uri="{FF2B5EF4-FFF2-40B4-BE49-F238E27FC236}">
                  <a16:creationId xmlns:a16="http://schemas.microsoft.com/office/drawing/2014/main" id="{A702FF34-7F97-711E-685F-E47C224407D2}"/>
                </a:ext>
              </a:extLst>
            </p:cNvPr>
            <p:cNvGrpSpPr/>
            <p:nvPr/>
          </p:nvGrpSpPr>
          <p:grpSpPr>
            <a:xfrm>
              <a:off x="4146124" y="2367451"/>
              <a:ext cx="2517177" cy="1005567"/>
              <a:chOff x="4146118" y="2367449"/>
              <a:chExt cx="2517176" cy="1005566"/>
            </a:xfrm>
          </p:grpSpPr>
          <p:pic>
            <p:nvPicPr>
              <p:cNvPr id="41" name="Picture 40">
                <a:extLst>
                  <a:ext uri="{FF2B5EF4-FFF2-40B4-BE49-F238E27FC236}">
                    <a16:creationId xmlns:a16="http://schemas.microsoft.com/office/drawing/2014/main" id="{588131C8-DDE4-4597-9284-917018C7CCBC}"/>
                  </a:ext>
                </a:extLst>
              </p:cNvPr>
              <p:cNvPicPr>
                <a:picLocks noChangeAspect="1"/>
              </p:cNvPicPr>
              <p:nvPr/>
            </p:nvPicPr>
            <p:blipFill rotWithShape="1">
              <a:blip r:embed="rId2"/>
              <a:srcRect l="44492" t="43698" r="43508"/>
              <a:stretch/>
            </p:blipFill>
            <p:spPr>
              <a:xfrm>
                <a:off x="5442748" y="2370889"/>
                <a:ext cx="647230" cy="1002126"/>
              </a:xfrm>
              <a:prstGeom prst="rect">
                <a:avLst/>
              </a:prstGeom>
              <a:ln>
                <a:noFill/>
              </a:ln>
            </p:spPr>
          </p:pic>
          <p:pic>
            <p:nvPicPr>
              <p:cNvPr id="42" name="Picture 41">
                <a:extLst>
                  <a:ext uri="{FF2B5EF4-FFF2-40B4-BE49-F238E27FC236}">
                    <a16:creationId xmlns:a16="http://schemas.microsoft.com/office/drawing/2014/main" id="{79571F4A-65CC-4733-BDC4-556419EAFA97}"/>
                  </a:ext>
                </a:extLst>
              </p:cNvPr>
              <p:cNvPicPr>
                <a:picLocks noChangeAspect="1"/>
              </p:cNvPicPr>
              <p:nvPr/>
            </p:nvPicPr>
            <p:blipFill rotWithShape="1">
              <a:blip r:embed="rId2"/>
              <a:srcRect t="43698" r="76035"/>
              <a:stretch/>
            </p:blipFill>
            <p:spPr>
              <a:xfrm>
                <a:off x="4150038" y="2367449"/>
                <a:ext cx="1292612" cy="1002126"/>
              </a:xfrm>
              <a:prstGeom prst="rect">
                <a:avLst/>
              </a:prstGeom>
              <a:ln>
                <a:noFill/>
              </a:ln>
            </p:spPr>
          </p:pic>
          <p:sp>
            <p:nvSpPr>
              <p:cNvPr id="23" name="Rectangle 22">
                <a:extLst>
                  <a:ext uri="{FF2B5EF4-FFF2-40B4-BE49-F238E27FC236}">
                    <a16:creationId xmlns:a16="http://schemas.microsoft.com/office/drawing/2014/main" id="{A6E3155F-3FA3-4449-8B09-6F625605A0E4}"/>
                  </a:ext>
                </a:extLst>
              </p:cNvPr>
              <p:cNvSpPr/>
              <p:nvPr/>
            </p:nvSpPr>
            <p:spPr>
              <a:xfrm>
                <a:off x="4146118" y="2367449"/>
                <a:ext cx="2012104" cy="10020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0E6B4EB-AF47-410F-BD4D-5CC9BEF1231A}"/>
                  </a:ext>
                </a:extLst>
              </p:cNvPr>
              <p:cNvSpPr/>
              <p:nvPr/>
            </p:nvSpPr>
            <p:spPr>
              <a:xfrm>
                <a:off x="5544024" y="3058810"/>
                <a:ext cx="417803" cy="254201"/>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92369D7-366D-45BA-A717-012F74B129D5}"/>
                  </a:ext>
                </a:extLst>
              </p:cNvPr>
              <p:cNvSpPr txBox="1"/>
              <p:nvPr/>
            </p:nvSpPr>
            <p:spPr>
              <a:xfrm>
                <a:off x="6239780" y="2714243"/>
                <a:ext cx="423514" cy="420628"/>
              </a:xfrm>
              <a:prstGeom prst="rect">
                <a:avLst/>
              </a:prstGeom>
              <a:solidFill>
                <a:schemeClr val="bg1"/>
              </a:solidFill>
            </p:spPr>
            <p:txBody>
              <a:bodyPr wrap="none" rtlCol="0">
                <a:spAutoFit/>
              </a:bodyPr>
              <a:lstStyle/>
              <a:p>
                <a:r>
                  <a:rPr lang="en-US" b="1" dirty="0"/>
                  <a:t>O</a:t>
                </a:r>
                <a:r>
                  <a:rPr lang="en-US" sz="3200" b="1" baseline="30000" dirty="0"/>
                  <a:t>-</a:t>
                </a:r>
              </a:p>
            </p:txBody>
          </p:sp>
          <p:cxnSp>
            <p:nvCxnSpPr>
              <p:cNvPr id="47" name="Straight Arrow Connector 46">
                <a:extLst>
                  <a:ext uri="{FF2B5EF4-FFF2-40B4-BE49-F238E27FC236}">
                    <a16:creationId xmlns:a16="http://schemas.microsoft.com/office/drawing/2014/main" id="{D65970F6-A682-4E9F-A8A6-2DEBBFD5754A}"/>
                  </a:ext>
                </a:extLst>
              </p:cNvPr>
              <p:cNvCxnSpPr>
                <a:cxnSpLocks/>
                <a:stCxn id="45" idx="7"/>
              </p:cNvCxnSpPr>
              <p:nvPr/>
            </p:nvCxnSpPr>
            <p:spPr>
              <a:xfrm flipV="1">
                <a:off x="5900641" y="2943321"/>
                <a:ext cx="413589" cy="152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FFF291F1-5976-F546-E509-F1A722F5BCBB}"/>
                </a:ext>
              </a:extLst>
            </p:cNvPr>
            <p:cNvSpPr txBox="1"/>
            <p:nvPr/>
          </p:nvSpPr>
          <p:spPr>
            <a:xfrm>
              <a:off x="6920382" y="2588209"/>
              <a:ext cx="2054243" cy="1015663"/>
            </a:xfrm>
            <a:prstGeom prst="rect">
              <a:avLst/>
            </a:prstGeom>
            <a:noFill/>
          </p:spPr>
          <p:txBody>
            <a:bodyPr wrap="square" rtlCol="0">
              <a:spAutoFit/>
            </a:bodyPr>
            <a:lstStyle/>
            <a:p>
              <a:pPr algn="ctr"/>
              <a:r>
                <a:rPr lang="en-US" sz="2000" b="1" dirty="0"/>
                <a:t>Anionic forms most common in soil and water</a:t>
              </a:r>
            </a:p>
          </p:txBody>
        </p:sp>
      </p:grpSp>
    </p:spTree>
    <p:extLst>
      <p:ext uri="{BB962C8B-B14F-4D97-AF65-F5344CB8AC3E}">
        <p14:creationId xmlns:p14="http://schemas.microsoft.com/office/powerpoint/2010/main" val="1704639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AFF37BA4-F7BD-150C-7207-9F29C22FE6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32" y="792023"/>
            <a:ext cx="8935732" cy="5078705"/>
          </a:xfrm>
          <a:prstGeom prst="rect">
            <a:avLst/>
          </a:prstGeom>
        </p:spPr>
      </p:pic>
      <p:sp>
        <p:nvSpPr>
          <p:cNvPr id="32" name="Rectangle 2">
            <a:extLst>
              <a:ext uri="{FF2B5EF4-FFF2-40B4-BE49-F238E27FC236}">
                <a16:creationId xmlns:a16="http://schemas.microsoft.com/office/drawing/2014/main" id="{798D0414-437F-4368-B1B7-5EE400DD0CC9}"/>
              </a:ext>
            </a:extLst>
          </p:cNvPr>
          <p:cNvSpPr txBox="1">
            <a:spLocks noChangeArrowheads="1"/>
          </p:cNvSpPr>
          <p:nvPr/>
        </p:nvSpPr>
        <p:spPr>
          <a:xfrm>
            <a:off x="659157" y="96626"/>
            <a:ext cx="7926322" cy="789187"/>
          </a:xfrm>
          <a:prstGeom prst="rect">
            <a:avLst/>
          </a:prstGeom>
          <a:ln/>
        </p:spPr>
        <p:txBody>
          <a:bodyPr vert="horz" lIns="91440" tIns="45720" rIns="91440" bIns="45720" rtlCol="0" anchor="ctr">
            <a:noAutofit/>
          </a:bodyPr>
          <a:lstStyle/>
          <a:p>
            <a:pPr algn="ctr" defTabSz="914377">
              <a:spcBef>
                <a:spcPct val="0"/>
              </a:spcBef>
              <a:defRPr/>
            </a:pPr>
            <a:r>
              <a:rPr lang="en-US" sz="2800" b="1" dirty="0">
                <a:solidFill>
                  <a:prstClr val="black"/>
                </a:solidFill>
                <a:cs typeface="Times New Roman" pitchFamily="18" charset="0"/>
              </a:rPr>
              <a:t>Relative PFAS Toxicity</a:t>
            </a:r>
            <a:r>
              <a:rPr lang="en-US" sz="2000" b="1" dirty="0">
                <a:solidFill>
                  <a:prstClr val="black"/>
                </a:solidFill>
                <a:cs typeface="Times New Roman" pitchFamily="18" charset="0"/>
              </a:rPr>
              <a:t> (19 Terminal PFASs &amp; 5 Precursors)</a:t>
            </a:r>
          </a:p>
          <a:p>
            <a:pPr algn="ctr" defTabSz="914377">
              <a:spcBef>
                <a:spcPct val="0"/>
              </a:spcBef>
              <a:defRPr/>
            </a:pPr>
            <a:r>
              <a:rPr lang="en-US" sz="2400" b="1" dirty="0">
                <a:solidFill>
                  <a:prstClr val="black"/>
                </a:solidFill>
                <a:cs typeface="Times New Roman" pitchFamily="18" charset="0"/>
              </a:rPr>
              <a:t>(noncancer Reference Dose; </a:t>
            </a:r>
            <a:r>
              <a:rPr lang="en-US" sz="2400" b="1" dirty="0">
                <a:highlight>
                  <a:srgbClr val="FFFF00"/>
                </a:highlight>
              </a:rPr>
              <a:t>PFBA</a:t>
            </a:r>
            <a:r>
              <a:rPr lang="en-US" sz="2400" b="1" baseline="30000" dirty="0">
                <a:highlight>
                  <a:srgbClr val="FFFF00"/>
                </a:highlight>
              </a:rPr>
              <a:t>-</a:t>
            </a:r>
            <a:r>
              <a:rPr lang="en-US" sz="2400" b="1" dirty="0">
                <a:highlight>
                  <a:srgbClr val="FFFF00"/>
                </a:highlight>
              </a:rPr>
              <a:t> = 1</a:t>
            </a:r>
            <a:r>
              <a:rPr lang="en-US" sz="2400" b="1" dirty="0"/>
              <a:t>)</a:t>
            </a:r>
          </a:p>
        </p:txBody>
      </p:sp>
      <p:grpSp>
        <p:nvGrpSpPr>
          <p:cNvPr id="25" name="Group 24">
            <a:extLst>
              <a:ext uri="{FF2B5EF4-FFF2-40B4-BE49-F238E27FC236}">
                <a16:creationId xmlns:a16="http://schemas.microsoft.com/office/drawing/2014/main" id="{178CD2D9-BBAD-4F5F-A437-7FF9E2FE60A8}"/>
              </a:ext>
            </a:extLst>
          </p:cNvPr>
          <p:cNvGrpSpPr/>
          <p:nvPr/>
        </p:nvGrpSpPr>
        <p:grpSpPr>
          <a:xfrm>
            <a:off x="83805" y="1224211"/>
            <a:ext cx="8769980" cy="5487458"/>
            <a:chOff x="83805" y="1224211"/>
            <a:chExt cx="8769980" cy="5487458"/>
          </a:xfrm>
        </p:grpSpPr>
        <p:grpSp>
          <p:nvGrpSpPr>
            <p:cNvPr id="47" name="Group 46">
              <a:extLst>
                <a:ext uri="{FF2B5EF4-FFF2-40B4-BE49-F238E27FC236}">
                  <a16:creationId xmlns:a16="http://schemas.microsoft.com/office/drawing/2014/main" id="{BF38F773-22C4-A936-E389-4450C0FF1D50}"/>
                </a:ext>
              </a:extLst>
            </p:cNvPr>
            <p:cNvGrpSpPr/>
            <p:nvPr/>
          </p:nvGrpSpPr>
          <p:grpSpPr>
            <a:xfrm>
              <a:off x="83805" y="1224211"/>
              <a:ext cx="8769980" cy="5487458"/>
              <a:chOff x="-46827" y="1305851"/>
              <a:chExt cx="8769980" cy="5487458"/>
            </a:xfrm>
          </p:grpSpPr>
          <p:grpSp>
            <p:nvGrpSpPr>
              <p:cNvPr id="18" name="Group 17">
                <a:extLst>
                  <a:ext uri="{FF2B5EF4-FFF2-40B4-BE49-F238E27FC236}">
                    <a16:creationId xmlns:a16="http://schemas.microsoft.com/office/drawing/2014/main" id="{903DDE38-1398-62B4-A3F4-67F18E0A4645}"/>
                  </a:ext>
                </a:extLst>
              </p:cNvPr>
              <p:cNvGrpSpPr/>
              <p:nvPr/>
            </p:nvGrpSpPr>
            <p:grpSpPr>
              <a:xfrm>
                <a:off x="4318677" y="5695677"/>
                <a:ext cx="651140" cy="821023"/>
                <a:chOff x="4136251" y="5089793"/>
                <a:chExt cx="651140" cy="821023"/>
              </a:xfrm>
            </p:grpSpPr>
            <p:sp>
              <p:nvSpPr>
                <p:cNvPr id="13" name="TextBox 12">
                  <a:extLst>
                    <a:ext uri="{FF2B5EF4-FFF2-40B4-BE49-F238E27FC236}">
                      <a16:creationId xmlns:a16="http://schemas.microsoft.com/office/drawing/2014/main" id="{03F13E8A-B9C1-8945-F8A8-53B052B40FCC}"/>
                    </a:ext>
                  </a:extLst>
                </p:cNvPr>
                <p:cNvSpPr txBox="1"/>
                <p:nvPr/>
              </p:nvSpPr>
              <p:spPr>
                <a:xfrm>
                  <a:off x="4136251" y="5541484"/>
                  <a:ext cx="651140" cy="369332"/>
                </a:xfrm>
                <a:prstGeom prst="rect">
                  <a:avLst/>
                </a:prstGeom>
                <a:noFill/>
              </p:spPr>
              <p:txBody>
                <a:bodyPr wrap="none" rtlCol="0">
                  <a:spAutoFit/>
                </a:bodyPr>
                <a:lstStyle/>
                <a:p>
                  <a:r>
                    <a:rPr lang="en-US" b="1" dirty="0"/>
                    <a:t>PCBs</a:t>
                  </a:r>
                </a:p>
              </p:txBody>
            </p:sp>
            <p:cxnSp>
              <p:nvCxnSpPr>
                <p:cNvPr id="15" name="Straight Arrow Connector 14">
                  <a:extLst>
                    <a:ext uri="{FF2B5EF4-FFF2-40B4-BE49-F238E27FC236}">
                      <a16:creationId xmlns:a16="http://schemas.microsoft.com/office/drawing/2014/main" id="{1D2F3DD3-5C1A-77C3-3BD6-33ED6100EC87}"/>
                    </a:ext>
                  </a:extLst>
                </p:cNvPr>
                <p:cNvCxnSpPr>
                  <a:cxnSpLocks/>
                </p:cNvCxnSpPr>
                <p:nvPr/>
              </p:nvCxnSpPr>
              <p:spPr>
                <a:xfrm flipV="1">
                  <a:off x="4428786" y="5089793"/>
                  <a:ext cx="0" cy="4646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A60B579-BE31-7566-39BE-992C80C8BC32}"/>
                  </a:ext>
                </a:extLst>
              </p:cNvPr>
              <p:cNvGrpSpPr/>
              <p:nvPr/>
            </p:nvGrpSpPr>
            <p:grpSpPr>
              <a:xfrm>
                <a:off x="3544279" y="5798860"/>
                <a:ext cx="885563" cy="732243"/>
                <a:chOff x="4004047" y="5178573"/>
                <a:chExt cx="885563" cy="732243"/>
              </a:xfrm>
            </p:grpSpPr>
            <p:sp>
              <p:nvSpPr>
                <p:cNvPr id="14" name="TextBox 13">
                  <a:extLst>
                    <a:ext uri="{FF2B5EF4-FFF2-40B4-BE49-F238E27FC236}">
                      <a16:creationId xmlns:a16="http://schemas.microsoft.com/office/drawing/2014/main" id="{4AB331C5-9684-2043-3E4B-9D9181D4D2F1}"/>
                    </a:ext>
                  </a:extLst>
                </p:cNvPr>
                <p:cNvSpPr txBox="1"/>
                <p:nvPr/>
              </p:nvSpPr>
              <p:spPr>
                <a:xfrm>
                  <a:off x="4004047" y="5541484"/>
                  <a:ext cx="885563" cy="369332"/>
                </a:xfrm>
                <a:prstGeom prst="rect">
                  <a:avLst/>
                </a:prstGeom>
                <a:noFill/>
              </p:spPr>
              <p:txBody>
                <a:bodyPr wrap="none" rtlCol="0">
                  <a:spAutoFit/>
                </a:bodyPr>
                <a:lstStyle/>
                <a:p>
                  <a:r>
                    <a:rPr lang="en-US" b="1" dirty="0"/>
                    <a:t>Arsenic</a:t>
                  </a:r>
                </a:p>
              </p:txBody>
            </p:sp>
            <p:cxnSp>
              <p:nvCxnSpPr>
                <p:cNvPr id="16" name="Straight Arrow Connector 15">
                  <a:extLst>
                    <a:ext uri="{FF2B5EF4-FFF2-40B4-BE49-F238E27FC236}">
                      <a16:creationId xmlns:a16="http://schemas.microsoft.com/office/drawing/2014/main" id="{62E5D2C0-95FB-DE28-80A6-8339EA96B10F}"/>
                    </a:ext>
                  </a:extLst>
                </p:cNvPr>
                <p:cNvCxnSpPr>
                  <a:cxnSpLocks/>
                </p:cNvCxnSpPr>
                <p:nvPr/>
              </p:nvCxnSpPr>
              <p:spPr>
                <a:xfrm flipV="1">
                  <a:off x="4404320" y="5178573"/>
                  <a:ext cx="6710" cy="4401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13B0C686-E864-2F0C-982F-E8A73D411B0D}"/>
                  </a:ext>
                </a:extLst>
              </p:cNvPr>
              <p:cNvGrpSpPr/>
              <p:nvPr/>
            </p:nvGrpSpPr>
            <p:grpSpPr>
              <a:xfrm>
                <a:off x="2377358" y="5880279"/>
                <a:ext cx="586956" cy="913030"/>
                <a:chOff x="4125234" y="5213825"/>
                <a:chExt cx="586956" cy="913030"/>
              </a:xfrm>
            </p:grpSpPr>
            <p:sp>
              <p:nvSpPr>
                <p:cNvPr id="19" name="TextBox 18">
                  <a:extLst>
                    <a:ext uri="{FF2B5EF4-FFF2-40B4-BE49-F238E27FC236}">
                      <a16:creationId xmlns:a16="http://schemas.microsoft.com/office/drawing/2014/main" id="{14AF14C2-9172-4B81-9291-37CB436605FC}"/>
                    </a:ext>
                  </a:extLst>
                </p:cNvPr>
                <p:cNvSpPr txBox="1"/>
                <p:nvPr/>
              </p:nvSpPr>
              <p:spPr>
                <a:xfrm>
                  <a:off x="4125234" y="5480524"/>
                  <a:ext cx="586956" cy="646331"/>
                </a:xfrm>
                <a:prstGeom prst="rect">
                  <a:avLst/>
                </a:prstGeom>
                <a:noFill/>
              </p:spPr>
              <p:txBody>
                <a:bodyPr wrap="none" rtlCol="0">
                  <a:spAutoFit/>
                </a:bodyPr>
                <a:lstStyle/>
                <a:p>
                  <a:pPr algn="ctr"/>
                  <a:r>
                    <a:rPr lang="en-US" b="1" dirty="0"/>
                    <a:t>DDT</a:t>
                  </a:r>
                </a:p>
                <a:p>
                  <a:pPr algn="ctr"/>
                  <a:r>
                    <a:rPr lang="en-US" b="1" dirty="0"/>
                    <a:t>TCE</a:t>
                  </a:r>
                </a:p>
              </p:txBody>
            </p:sp>
            <p:cxnSp>
              <p:nvCxnSpPr>
                <p:cNvPr id="22" name="Straight Arrow Connector 21">
                  <a:extLst>
                    <a:ext uri="{FF2B5EF4-FFF2-40B4-BE49-F238E27FC236}">
                      <a16:creationId xmlns:a16="http://schemas.microsoft.com/office/drawing/2014/main" id="{70619473-9A2E-5E64-A7E1-4E97A3929013}"/>
                    </a:ext>
                  </a:extLst>
                </p:cNvPr>
                <p:cNvCxnSpPr>
                  <a:cxnSpLocks/>
                </p:cNvCxnSpPr>
                <p:nvPr/>
              </p:nvCxnSpPr>
              <p:spPr>
                <a:xfrm flipV="1">
                  <a:off x="4411030" y="5213825"/>
                  <a:ext cx="0" cy="2796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B8A4BACF-6C81-F78E-8F20-12D398C1A339}"/>
                  </a:ext>
                </a:extLst>
              </p:cNvPr>
              <p:cNvCxnSpPr>
                <a:cxnSpLocks/>
              </p:cNvCxnSpPr>
              <p:nvPr/>
            </p:nvCxnSpPr>
            <p:spPr>
              <a:xfrm>
                <a:off x="4733730" y="2513205"/>
                <a:ext cx="0" cy="312350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3472C5BC-D2DF-43DC-B5B8-6789DF2F8B03}"/>
                  </a:ext>
                </a:extLst>
              </p:cNvPr>
              <p:cNvGrpSpPr/>
              <p:nvPr/>
            </p:nvGrpSpPr>
            <p:grpSpPr>
              <a:xfrm>
                <a:off x="6420791" y="5937854"/>
                <a:ext cx="2302362" cy="376346"/>
                <a:chOff x="6212988" y="5972992"/>
                <a:chExt cx="2302362" cy="376346"/>
              </a:xfrm>
            </p:grpSpPr>
            <p:sp>
              <p:nvSpPr>
                <p:cNvPr id="20" name="TextBox 19">
                  <a:extLst>
                    <a:ext uri="{FF2B5EF4-FFF2-40B4-BE49-F238E27FC236}">
                      <a16:creationId xmlns:a16="http://schemas.microsoft.com/office/drawing/2014/main" id="{34262304-CBB1-D33E-5307-DCBBD7E924EF}"/>
                    </a:ext>
                  </a:extLst>
                </p:cNvPr>
                <p:cNvSpPr txBox="1"/>
                <p:nvPr/>
              </p:nvSpPr>
              <p:spPr>
                <a:xfrm>
                  <a:off x="6212988" y="5972992"/>
                  <a:ext cx="2302362" cy="369332"/>
                </a:xfrm>
                <a:prstGeom prst="rect">
                  <a:avLst/>
                </a:prstGeom>
                <a:noFill/>
              </p:spPr>
              <p:txBody>
                <a:bodyPr wrap="none" rtlCol="0">
                  <a:spAutoFit/>
                </a:bodyPr>
                <a:lstStyle/>
                <a:p>
                  <a:r>
                    <a:rPr lang="en-US" b="1" dirty="0"/>
                    <a:t>Dioxins = 1,000X PFOS</a:t>
                  </a:r>
                </a:p>
              </p:txBody>
            </p:sp>
            <p:cxnSp>
              <p:nvCxnSpPr>
                <p:cNvPr id="28" name="Straight Arrow Connector 27">
                  <a:extLst>
                    <a:ext uri="{FF2B5EF4-FFF2-40B4-BE49-F238E27FC236}">
                      <a16:creationId xmlns:a16="http://schemas.microsoft.com/office/drawing/2014/main" id="{2EAE6D61-9E66-4ED2-AF3A-DB3EA07BE1CC}"/>
                    </a:ext>
                  </a:extLst>
                </p:cNvPr>
                <p:cNvCxnSpPr>
                  <a:cxnSpLocks/>
                </p:cNvCxnSpPr>
                <p:nvPr/>
              </p:nvCxnSpPr>
              <p:spPr>
                <a:xfrm flipV="1">
                  <a:off x="6355856" y="6349337"/>
                  <a:ext cx="2016625"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89CD0828-E4F1-4BBE-9B41-41E7DA02C409}"/>
                  </a:ext>
                </a:extLst>
              </p:cNvPr>
              <p:cNvSpPr txBox="1"/>
              <p:nvPr/>
            </p:nvSpPr>
            <p:spPr>
              <a:xfrm rot="20697419">
                <a:off x="2034945" y="2925305"/>
                <a:ext cx="2417885" cy="369332"/>
              </a:xfrm>
              <a:prstGeom prst="rect">
                <a:avLst/>
              </a:prstGeom>
              <a:noFill/>
            </p:spPr>
            <p:txBody>
              <a:bodyPr wrap="square" rtlCol="0">
                <a:spAutoFit/>
              </a:bodyPr>
              <a:lstStyle/>
              <a:p>
                <a:pPr algn="ctr"/>
                <a:r>
                  <a:rPr lang="en-US" b="1" dirty="0"/>
                  <a:t>Increasing Toxicity</a:t>
                </a:r>
              </a:p>
            </p:txBody>
          </p:sp>
          <p:cxnSp>
            <p:nvCxnSpPr>
              <p:cNvPr id="4" name="Straight Arrow Connector 3">
                <a:extLst>
                  <a:ext uri="{FF2B5EF4-FFF2-40B4-BE49-F238E27FC236}">
                    <a16:creationId xmlns:a16="http://schemas.microsoft.com/office/drawing/2014/main" id="{F97E5C3D-1039-4E8B-B778-8CED13A7FB85}"/>
                  </a:ext>
                </a:extLst>
              </p:cNvPr>
              <p:cNvCxnSpPr>
                <a:cxnSpLocks/>
              </p:cNvCxnSpPr>
              <p:nvPr/>
            </p:nvCxnSpPr>
            <p:spPr>
              <a:xfrm flipV="1">
                <a:off x="2272334" y="2969270"/>
                <a:ext cx="2110155" cy="5627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A59700DF-CC1A-4915-B8C9-FE8EB9FFAC7D}"/>
                  </a:ext>
                </a:extLst>
              </p:cNvPr>
              <p:cNvGrpSpPr/>
              <p:nvPr/>
            </p:nvGrpSpPr>
            <p:grpSpPr>
              <a:xfrm>
                <a:off x="1284962" y="1305851"/>
                <a:ext cx="3280992" cy="842771"/>
                <a:chOff x="5055288" y="1042805"/>
                <a:chExt cx="3280992" cy="842771"/>
              </a:xfrm>
            </p:grpSpPr>
            <p:sp>
              <p:nvSpPr>
                <p:cNvPr id="6" name="Rectangle 5">
                  <a:extLst>
                    <a:ext uri="{FF2B5EF4-FFF2-40B4-BE49-F238E27FC236}">
                      <a16:creationId xmlns:a16="http://schemas.microsoft.com/office/drawing/2014/main" id="{8A0D1B0D-698C-48DA-8407-DD67CC492BC4}"/>
                    </a:ext>
                  </a:extLst>
                </p:cNvPr>
                <p:cNvSpPr/>
                <p:nvPr/>
              </p:nvSpPr>
              <p:spPr>
                <a:xfrm>
                  <a:off x="5065726" y="1368953"/>
                  <a:ext cx="395654" cy="175846"/>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3B20A7D-9827-4950-BE46-7213C88A425E}"/>
                    </a:ext>
                  </a:extLst>
                </p:cNvPr>
                <p:cNvSpPr/>
                <p:nvPr/>
              </p:nvSpPr>
              <p:spPr>
                <a:xfrm>
                  <a:off x="5065726" y="1620999"/>
                  <a:ext cx="395654" cy="17584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E683B1-795B-4DD7-BA08-7D5D63FC5E59}"/>
                    </a:ext>
                  </a:extLst>
                </p:cNvPr>
                <p:cNvSpPr txBox="1"/>
                <p:nvPr/>
              </p:nvSpPr>
              <p:spPr>
                <a:xfrm>
                  <a:off x="5426211" y="1291237"/>
                  <a:ext cx="2765335" cy="338554"/>
                </a:xfrm>
                <a:prstGeom prst="rect">
                  <a:avLst/>
                </a:prstGeom>
                <a:noFill/>
              </p:spPr>
              <p:txBody>
                <a:bodyPr wrap="square" rtlCol="0">
                  <a:spAutoFit/>
                </a:bodyPr>
                <a:lstStyle/>
                <a:p>
                  <a:r>
                    <a:rPr lang="en-US" sz="1600" b="1" dirty="0"/>
                    <a:t>Short Chain (lower toxicity)</a:t>
                  </a:r>
                </a:p>
              </p:txBody>
            </p:sp>
            <p:sp>
              <p:nvSpPr>
                <p:cNvPr id="9" name="TextBox 8">
                  <a:extLst>
                    <a:ext uri="{FF2B5EF4-FFF2-40B4-BE49-F238E27FC236}">
                      <a16:creationId xmlns:a16="http://schemas.microsoft.com/office/drawing/2014/main" id="{0C363956-BAD6-46B8-8101-146EABCA8CBD}"/>
                    </a:ext>
                  </a:extLst>
                </p:cNvPr>
                <p:cNvSpPr txBox="1"/>
                <p:nvPr/>
              </p:nvSpPr>
              <p:spPr>
                <a:xfrm>
                  <a:off x="5426211" y="1547022"/>
                  <a:ext cx="2910069" cy="338554"/>
                </a:xfrm>
                <a:prstGeom prst="rect">
                  <a:avLst/>
                </a:prstGeom>
                <a:noFill/>
              </p:spPr>
              <p:txBody>
                <a:bodyPr wrap="square" rtlCol="0">
                  <a:spAutoFit/>
                </a:bodyPr>
                <a:lstStyle/>
                <a:p>
                  <a:r>
                    <a:rPr lang="en-US" sz="1600" b="1" dirty="0"/>
                    <a:t>Long Chain (lower toxicity)</a:t>
                  </a:r>
                </a:p>
              </p:txBody>
            </p:sp>
            <p:sp>
              <p:nvSpPr>
                <p:cNvPr id="34" name="Rectangle 33">
                  <a:extLst>
                    <a:ext uri="{FF2B5EF4-FFF2-40B4-BE49-F238E27FC236}">
                      <a16:creationId xmlns:a16="http://schemas.microsoft.com/office/drawing/2014/main" id="{721E7FA5-8812-45D8-B98E-051E8AF35CA7}"/>
                    </a:ext>
                  </a:extLst>
                </p:cNvPr>
                <p:cNvSpPr/>
                <p:nvPr/>
              </p:nvSpPr>
              <p:spPr>
                <a:xfrm>
                  <a:off x="5055288" y="1120521"/>
                  <a:ext cx="395654" cy="175846"/>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6C01A16-0C34-4632-BBCB-F41D3969F485}"/>
                    </a:ext>
                  </a:extLst>
                </p:cNvPr>
                <p:cNvSpPr txBox="1"/>
                <p:nvPr/>
              </p:nvSpPr>
              <p:spPr>
                <a:xfrm>
                  <a:off x="5403247" y="1042805"/>
                  <a:ext cx="2765335" cy="338554"/>
                </a:xfrm>
                <a:prstGeom prst="rect">
                  <a:avLst/>
                </a:prstGeom>
                <a:noFill/>
              </p:spPr>
              <p:txBody>
                <a:bodyPr wrap="square" rtlCol="0">
                  <a:spAutoFit/>
                </a:bodyPr>
                <a:lstStyle/>
                <a:p>
                  <a:r>
                    <a:rPr lang="en-US" sz="1600" b="1" dirty="0"/>
                    <a:t>Ultrashort Chain</a:t>
                  </a:r>
                </a:p>
              </p:txBody>
            </p:sp>
          </p:grpSp>
          <p:sp>
            <p:nvSpPr>
              <p:cNvPr id="27" name="TextBox 26">
                <a:extLst>
                  <a:ext uri="{FF2B5EF4-FFF2-40B4-BE49-F238E27FC236}">
                    <a16:creationId xmlns:a16="http://schemas.microsoft.com/office/drawing/2014/main" id="{28BCC230-1E7C-466A-B915-6B0909987537}"/>
                  </a:ext>
                </a:extLst>
              </p:cNvPr>
              <p:cNvSpPr txBox="1"/>
              <p:nvPr/>
            </p:nvSpPr>
            <p:spPr>
              <a:xfrm>
                <a:off x="-46827" y="6184743"/>
                <a:ext cx="1287211" cy="338554"/>
              </a:xfrm>
              <a:prstGeom prst="rect">
                <a:avLst/>
              </a:prstGeom>
              <a:noFill/>
            </p:spPr>
            <p:txBody>
              <a:bodyPr wrap="none" rtlCol="0">
                <a:spAutoFit/>
              </a:bodyPr>
              <a:lstStyle/>
              <a:p>
                <a:pPr algn="ctr"/>
                <a:r>
                  <a:rPr lang="en-US" sz="1600" b="1" dirty="0"/>
                  <a:t>Naphthalene</a:t>
                </a:r>
              </a:p>
            </p:txBody>
          </p:sp>
          <p:cxnSp>
            <p:nvCxnSpPr>
              <p:cNvPr id="40" name="Straight Arrow Connector 39">
                <a:extLst>
                  <a:ext uri="{FF2B5EF4-FFF2-40B4-BE49-F238E27FC236}">
                    <a16:creationId xmlns:a16="http://schemas.microsoft.com/office/drawing/2014/main" id="{EF9E07EE-A39D-90CD-498D-B90FBFB2CF55}"/>
                  </a:ext>
                </a:extLst>
              </p:cNvPr>
              <p:cNvCxnSpPr>
                <a:cxnSpLocks/>
              </p:cNvCxnSpPr>
              <p:nvPr/>
            </p:nvCxnSpPr>
            <p:spPr>
              <a:xfrm flipV="1">
                <a:off x="589189" y="5880279"/>
                <a:ext cx="383221" cy="3247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3A06E2DC-4C64-413B-B273-048AFF863CE8}"/>
                </a:ext>
              </a:extLst>
            </p:cNvPr>
            <p:cNvCxnSpPr>
              <a:cxnSpLocks/>
            </p:cNvCxnSpPr>
            <p:nvPr/>
          </p:nvCxnSpPr>
          <p:spPr>
            <a:xfrm>
              <a:off x="1068957" y="4673600"/>
              <a:ext cx="76419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31FF37D-7212-0F58-26F8-8070E0FBD08C}"/>
              </a:ext>
            </a:extLst>
          </p:cNvPr>
          <p:cNvSpPr txBox="1"/>
          <p:nvPr/>
        </p:nvSpPr>
        <p:spPr>
          <a:xfrm>
            <a:off x="1051201" y="5835943"/>
            <a:ext cx="994696" cy="923330"/>
          </a:xfrm>
          <a:prstGeom prst="rect">
            <a:avLst/>
          </a:prstGeom>
          <a:noFill/>
        </p:spPr>
        <p:txBody>
          <a:bodyPr wrap="none" rtlCol="0">
            <a:spAutoFit/>
          </a:bodyPr>
          <a:lstStyle/>
          <a:p>
            <a:pPr algn="ctr"/>
            <a:r>
              <a:rPr lang="en-US" b="1" dirty="0" err="1"/>
              <a:t>CrVI</a:t>
            </a:r>
            <a:endParaRPr lang="en-US" b="1" dirty="0"/>
          </a:p>
          <a:p>
            <a:pPr algn="ctr"/>
            <a:r>
              <a:rPr lang="en-US" b="1" dirty="0"/>
              <a:t>PCE</a:t>
            </a:r>
          </a:p>
          <a:p>
            <a:pPr algn="ctr"/>
            <a:r>
              <a:rPr lang="en-US" b="1" dirty="0"/>
              <a:t>Benzene</a:t>
            </a:r>
          </a:p>
        </p:txBody>
      </p:sp>
      <p:cxnSp>
        <p:nvCxnSpPr>
          <p:cNvPr id="5" name="Straight Arrow Connector 4">
            <a:extLst>
              <a:ext uri="{FF2B5EF4-FFF2-40B4-BE49-F238E27FC236}">
                <a16:creationId xmlns:a16="http://schemas.microsoft.com/office/drawing/2014/main" id="{CDD6C084-36D8-7968-6928-A61AE41F6DB9}"/>
              </a:ext>
            </a:extLst>
          </p:cNvPr>
          <p:cNvCxnSpPr>
            <a:cxnSpLocks/>
          </p:cNvCxnSpPr>
          <p:nvPr/>
        </p:nvCxnSpPr>
        <p:spPr>
          <a:xfrm flipV="1">
            <a:off x="1546421" y="5486400"/>
            <a:ext cx="0" cy="3624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29400DCD-5981-9725-77BC-92087534039D}"/>
              </a:ext>
            </a:extLst>
          </p:cNvPr>
          <p:cNvGrpSpPr/>
          <p:nvPr/>
        </p:nvGrpSpPr>
        <p:grpSpPr>
          <a:xfrm>
            <a:off x="1324153" y="4679911"/>
            <a:ext cx="369332" cy="733823"/>
            <a:chOff x="1324153" y="4679911"/>
            <a:chExt cx="369332" cy="733823"/>
          </a:xfrm>
        </p:grpSpPr>
        <p:sp>
          <p:nvSpPr>
            <p:cNvPr id="10" name="TextBox 9">
              <a:extLst>
                <a:ext uri="{FF2B5EF4-FFF2-40B4-BE49-F238E27FC236}">
                  <a16:creationId xmlns:a16="http://schemas.microsoft.com/office/drawing/2014/main" id="{B8961CA6-534A-00B9-8812-3031A3C6534E}"/>
                </a:ext>
              </a:extLst>
            </p:cNvPr>
            <p:cNvSpPr txBox="1"/>
            <p:nvPr/>
          </p:nvSpPr>
          <p:spPr>
            <a:xfrm rot="16200000">
              <a:off x="1145097" y="4865347"/>
              <a:ext cx="727443" cy="369332"/>
            </a:xfrm>
            <a:prstGeom prst="rect">
              <a:avLst/>
            </a:prstGeom>
            <a:solidFill>
              <a:srgbClr val="FFFF00"/>
            </a:solidFill>
            <a:ln>
              <a:solidFill>
                <a:schemeClr val="tx1"/>
              </a:solidFill>
            </a:ln>
          </p:spPr>
          <p:txBody>
            <a:bodyPr wrap="none" rtlCol="0">
              <a:spAutoFit/>
            </a:bodyPr>
            <a:lstStyle/>
            <a:p>
              <a:pPr algn="ctr"/>
              <a:r>
                <a:rPr lang="en-US" b="1" dirty="0"/>
                <a:t>PFBA</a:t>
              </a:r>
              <a:r>
                <a:rPr lang="en-US" b="1" baseline="30000" dirty="0"/>
                <a:t>-</a:t>
              </a:r>
            </a:p>
          </p:txBody>
        </p:sp>
        <p:cxnSp>
          <p:nvCxnSpPr>
            <p:cNvPr id="21" name="Straight Connector 20">
              <a:extLst>
                <a:ext uri="{FF2B5EF4-FFF2-40B4-BE49-F238E27FC236}">
                  <a16:creationId xmlns:a16="http://schemas.microsoft.com/office/drawing/2014/main" id="{CA790F2C-2A54-B989-C0A9-987C1AF5129B}"/>
                </a:ext>
              </a:extLst>
            </p:cNvPr>
            <p:cNvCxnSpPr>
              <a:cxnSpLocks/>
            </p:cNvCxnSpPr>
            <p:nvPr/>
          </p:nvCxnSpPr>
          <p:spPr>
            <a:xfrm>
              <a:off x="1339541" y="4679911"/>
              <a:ext cx="338554"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5ECDE662-22B6-4138-ADCC-689C16B61D98}"/>
              </a:ext>
            </a:extLst>
          </p:cNvPr>
          <p:cNvSpPr/>
          <p:nvPr/>
        </p:nvSpPr>
        <p:spPr>
          <a:xfrm>
            <a:off x="1684607" y="4673600"/>
            <a:ext cx="268480" cy="1019172"/>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AEDE96B-B3D5-4986-9C9B-34B1B8EE246C}"/>
              </a:ext>
            </a:extLst>
          </p:cNvPr>
          <p:cNvSpPr/>
          <p:nvPr/>
        </p:nvSpPr>
        <p:spPr>
          <a:xfrm>
            <a:off x="2644016" y="4657321"/>
            <a:ext cx="282668" cy="1125409"/>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12223A7-3E92-4916-9858-4161E730B051}"/>
              </a:ext>
            </a:extLst>
          </p:cNvPr>
          <p:cNvSpPr/>
          <p:nvPr/>
        </p:nvSpPr>
        <p:spPr>
          <a:xfrm>
            <a:off x="3301824" y="4666197"/>
            <a:ext cx="255178" cy="1019172"/>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F16739A-3334-4035-AAD4-8807F23F8B18}"/>
              </a:ext>
            </a:extLst>
          </p:cNvPr>
          <p:cNvSpPr/>
          <p:nvPr/>
        </p:nvSpPr>
        <p:spPr>
          <a:xfrm>
            <a:off x="3942498" y="4667673"/>
            <a:ext cx="255178" cy="1019172"/>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3EA0715-7E36-48CF-A604-4EC79734591C}"/>
              </a:ext>
            </a:extLst>
          </p:cNvPr>
          <p:cNvSpPr/>
          <p:nvPr/>
        </p:nvSpPr>
        <p:spPr>
          <a:xfrm rot="5400000">
            <a:off x="1500437" y="1962366"/>
            <a:ext cx="255178" cy="395654"/>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9D2337A-8685-420A-92E7-EAA7D638DE3F}"/>
              </a:ext>
            </a:extLst>
          </p:cNvPr>
          <p:cNvSpPr txBox="1"/>
          <p:nvPr/>
        </p:nvSpPr>
        <p:spPr>
          <a:xfrm>
            <a:off x="1787993" y="1978481"/>
            <a:ext cx="3076367" cy="338554"/>
          </a:xfrm>
          <a:prstGeom prst="rect">
            <a:avLst/>
          </a:prstGeom>
          <a:noFill/>
        </p:spPr>
        <p:txBody>
          <a:bodyPr wrap="square" rtlCol="0">
            <a:spAutoFit/>
          </a:bodyPr>
          <a:lstStyle/>
          <a:p>
            <a:r>
              <a:rPr lang="en-US" sz="1600" b="1" dirty="0"/>
              <a:t>Precursors (mostly lower toxicity)</a:t>
            </a:r>
          </a:p>
        </p:txBody>
      </p:sp>
      <p:sp>
        <p:nvSpPr>
          <p:cNvPr id="46" name="Oval 45">
            <a:extLst>
              <a:ext uri="{FF2B5EF4-FFF2-40B4-BE49-F238E27FC236}">
                <a16:creationId xmlns:a16="http://schemas.microsoft.com/office/drawing/2014/main" id="{2720F5A5-27CB-414F-A45B-B17DF5AAC52F}"/>
              </a:ext>
            </a:extLst>
          </p:cNvPr>
          <p:cNvSpPr/>
          <p:nvPr/>
        </p:nvSpPr>
        <p:spPr>
          <a:xfrm>
            <a:off x="7457198" y="4676553"/>
            <a:ext cx="282668" cy="1125409"/>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065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D928E612-5984-9408-4E62-8C730E1BC38B}"/>
              </a:ext>
            </a:extLst>
          </p:cNvPr>
          <p:cNvGraphicFramePr>
            <a:graphicFrameLocks noGrp="1"/>
          </p:cNvGraphicFramePr>
          <p:nvPr>
            <p:extLst>
              <p:ext uri="{D42A27DB-BD31-4B8C-83A1-F6EECF244321}">
                <p14:modId xmlns:p14="http://schemas.microsoft.com/office/powerpoint/2010/main" val="2423155528"/>
              </p:ext>
            </p:extLst>
          </p:nvPr>
        </p:nvGraphicFramePr>
        <p:xfrm>
          <a:off x="2001023" y="855833"/>
          <a:ext cx="7003992" cy="5920356"/>
        </p:xfrm>
        <a:graphic>
          <a:graphicData uri="http://schemas.openxmlformats.org/drawingml/2006/table">
            <a:tbl>
              <a:tblPr/>
              <a:tblGrid>
                <a:gridCol w="3767875">
                  <a:extLst>
                    <a:ext uri="{9D8B030D-6E8A-4147-A177-3AD203B41FA5}">
                      <a16:colId xmlns:a16="http://schemas.microsoft.com/office/drawing/2014/main" val="644471409"/>
                    </a:ext>
                  </a:extLst>
                </a:gridCol>
                <a:gridCol w="892097">
                  <a:extLst>
                    <a:ext uri="{9D8B030D-6E8A-4147-A177-3AD203B41FA5}">
                      <a16:colId xmlns:a16="http://schemas.microsoft.com/office/drawing/2014/main" val="1201028814"/>
                    </a:ext>
                  </a:extLst>
                </a:gridCol>
                <a:gridCol w="1011044">
                  <a:extLst>
                    <a:ext uri="{9D8B030D-6E8A-4147-A177-3AD203B41FA5}">
                      <a16:colId xmlns:a16="http://schemas.microsoft.com/office/drawing/2014/main" val="2497213636"/>
                    </a:ext>
                  </a:extLst>
                </a:gridCol>
                <a:gridCol w="1332976">
                  <a:extLst>
                    <a:ext uri="{9D8B030D-6E8A-4147-A177-3AD203B41FA5}">
                      <a16:colId xmlns:a16="http://schemas.microsoft.com/office/drawing/2014/main" val="3868192684"/>
                    </a:ext>
                  </a:extLst>
                </a:gridCol>
              </a:tblGrid>
              <a:tr h="515767">
                <a:tc>
                  <a:txBody>
                    <a:bodyPr/>
                    <a:lstStyle/>
                    <a:p>
                      <a:pPr algn="ctr" rtl="0" fontAlgn="b"/>
                      <a:r>
                        <a:rPr lang="en-US" sz="2000" b="1" i="0" u="none" strike="noStrike" dirty="0">
                          <a:solidFill>
                            <a:srgbClr val="000000"/>
                          </a:solidFill>
                          <a:effectLst/>
                          <a:latin typeface="+mn-lt"/>
                        </a:rPr>
                        <a:t>Terminal PFAS Compound</a:t>
                      </a:r>
                    </a:p>
                  </a:txBody>
                  <a:tcPr marL="5443" marR="5443" marT="5443"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b"/>
                      <a:r>
                        <a:rPr lang="en-US" sz="1600" b="1" i="0" u="none" strike="noStrike" dirty="0">
                          <a:solidFill>
                            <a:srgbClr val="000000"/>
                          </a:solidFill>
                          <a:effectLst/>
                          <a:latin typeface="+mn-lt"/>
                        </a:rPr>
                        <a:t># Carbons</a:t>
                      </a:r>
                    </a:p>
                  </a:txBody>
                  <a:tcPr marL="5443" marR="5443" marT="5443"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b"/>
                      <a:r>
                        <a:rPr lang="en-US" sz="1600" b="1" i="0" u="none" strike="noStrike" dirty="0">
                          <a:solidFill>
                            <a:srgbClr val="000000"/>
                          </a:solidFill>
                          <a:effectLst/>
                          <a:latin typeface="+mn-lt"/>
                        </a:rPr>
                        <a:t>Soil-res (µg/kg)</a:t>
                      </a:r>
                    </a:p>
                  </a:txBody>
                  <a:tcPr marL="5443" marR="5443" marT="544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rtl="0" fontAlgn="b"/>
                      <a:r>
                        <a:rPr lang="en-US" sz="1600" b="1" i="0" u="none" strike="noStrike" dirty="0">
                          <a:solidFill>
                            <a:srgbClr val="000000"/>
                          </a:solidFill>
                          <a:effectLst/>
                          <a:latin typeface="+mn-lt"/>
                        </a:rPr>
                        <a:t>Tapwater (ng/L)</a:t>
                      </a:r>
                    </a:p>
                  </a:txBody>
                  <a:tcPr marL="5443" marR="5443" marT="5443"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4738971"/>
                  </a:ext>
                </a:extLst>
              </a:tr>
              <a:tr h="289923">
                <a:tc>
                  <a:txBody>
                    <a:bodyPr/>
                    <a:lstStyle/>
                    <a:p>
                      <a:pPr algn="l" rtl="0" fontAlgn="ctr"/>
                      <a:r>
                        <a:rPr lang="en-US" sz="1600" b="1" i="0" u="none" strike="noStrike" dirty="0">
                          <a:solidFill>
                            <a:srgbClr val="000000"/>
                          </a:solidFill>
                          <a:effectLst/>
                          <a:latin typeface="+mn-lt"/>
                        </a:rPr>
                        <a:t>Perfluoro butane sulfonate (PFBS</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a:solidFill>
                            <a:srgbClr val="000000"/>
                          </a:solidFill>
                          <a:effectLst/>
                          <a:latin typeface="+mn-lt"/>
                        </a:rPr>
                        <a:t>4</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a:solidFill>
                            <a:srgbClr val="000000"/>
                          </a:solidFill>
                          <a:effectLst/>
                          <a:latin typeface="+mn-lt"/>
                        </a:rPr>
                        <a:t>3,800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dirty="0">
                          <a:solidFill>
                            <a:srgbClr val="000000"/>
                          </a:solidFill>
                          <a:effectLst/>
                          <a:latin typeface="+mn-lt"/>
                        </a:rPr>
                        <a:t>1,700 </a:t>
                      </a:r>
                      <a:r>
                        <a:rPr lang="en-US" sz="1600" b="1" i="0" u="none" strike="noStrike" dirty="0">
                          <a:solidFill>
                            <a:srgbClr val="FF0000"/>
                          </a:solidFill>
                          <a:effectLst/>
                          <a:latin typeface="+mn-lt"/>
                        </a:rPr>
                        <a:t>(2,000)</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685166273"/>
                  </a:ext>
                </a:extLst>
              </a:tr>
              <a:tr h="331296">
                <a:tc>
                  <a:txBody>
                    <a:bodyPr/>
                    <a:lstStyle/>
                    <a:p>
                      <a:pPr algn="l" rtl="0" fontAlgn="ctr"/>
                      <a:r>
                        <a:rPr lang="en-US" sz="1600" b="1" i="0" u="none" strike="noStrike" dirty="0">
                          <a:solidFill>
                            <a:srgbClr val="000000"/>
                          </a:solidFill>
                          <a:effectLst/>
                          <a:latin typeface="+mn-lt"/>
                        </a:rPr>
                        <a:t>Perfluoro pentane sulfonate (</a:t>
                      </a:r>
                      <a:r>
                        <a:rPr lang="en-US" sz="1600" b="1" i="0" u="none" strike="noStrike" dirty="0" err="1">
                          <a:solidFill>
                            <a:srgbClr val="000000"/>
                          </a:solidFill>
                          <a:effectLst/>
                          <a:latin typeface="+mn-lt"/>
                        </a:rPr>
                        <a:t>PFPeS</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dirty="0">
                          <a:solidFill>
                            <a:srgbClr val="000000"/>
                          </a:solidFill>
                          <a:effectLst/>
                          <a:latin typeface="+mn-lt"/>
                        </a:rPr>
                        <a:t>5</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dirty="0">
                          <a:solidFill>
                            <a:srgbClr val="000000"/>
                          </a:solidFill>
                          <a:effectLst/>
                          <a:latin typeface="+mn-lt"/>
                        </a:rPr>
                        <a:t>2,000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dirty="0">
                          <a:solidFill>
                            <a:srgbClr val="000000"/>
                          </a:solidFill>
                          <a:effectLst/>
                          <a:latin typeface="+mn-lt"/>
                        </a:rPr>
                        <a:t>650</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7286896"/>
                  </a:ext>
                </a:extLst>
              </a:tr>
              <a:tr h="289923">
                <a:tc>
                  <a:txBody>
                    <a:bodyPr/>
                    <a:lstStyle/>
                    <a:p>
                      <a:pPr algn="l" rtl="0" fontAlgn="ctr"/>
                      <a:r>
                        <a:rPr lang="en-US" sz="1600" b="1" i="0" u="none" strike="noStrike" dirty="0">
                          <a:solidFill>
                            <a:srgbClr val="000000"/>
                          </a:solidFill>
                          <a:effectLst/>
                          <a:latin typeface="+mn-lt"/>
                        </a:rPr>
                        <a:t>Perfluoro hexane sulfonate (</a:t>
                      </a:r>
                      <a:r>
                        <a:rPr lang="en-US" sz="1600" b="1" i="0" u="none" strike="noStrike" dirty="0" err="1">
                          <a:solidFill>
                            <a:srgbClr val="000000"/>
                          </a:solidFill>
                          <a:effectLst/>
                          <a:latin typeface="+mn-lt"/>
                        </a:rPr>
                        <a:t>PFHxS</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6</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25</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7.7 </a:t>
                      </a:r>
                      <a:r>
                        <a:rPr lang="en-US" sz="1600" b="1" i="0" u="none" strike="noStrike" dirty="0">
                          <a:solidFill>
                            <a:srgbClr val="FF0000"/>
                          </a:solidFill>
                          <a:effectLst/>
                          <a:latin typeface="+mn-lt"/>
                        </a:rPr>
                        <a:t>(10)</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50252163"/>
                  </a:ext>
                </a:extLst>
              </a:tr>
              <a:tr h="307162">
                <a:tc>
                  <a:txBody>
                    <a:bodyPr/>
                    <a:lstStyle/>
                    <a:p>
                      <a:pPr algn="l" rtl="0" fontAlgn="ctr"/>
                      <a:r>
                        <a:rPr lang="en-US" sz="1600" b="1" i="0" u="none" strike="noStrike" dirty="0">
                          <a:solidFill>
                            <a:srgbClr val="000000"/>
                          </a:solidFill>
                          <a:effectLst/>
                          <a:latin typeface="+mn-lt"/>
                        </a:rPr>
                        <a:t>Perfluoro heptane sulfonate (</a:t>
                      </a:r>
                      <a:r>
                        <a:rPr lang="en-US" sz="1600" b="1" i="0" u="none" strike="noStrike" dirty="0" err="1">
                          <a:solidFill>
                            <a:srgbClr val="000000"/>
                          </a:solidFill>
                          <a:effectLst/>
                          <a:latin typeface="+mn-lt"/>
                        </a:rPr>
                        <a:t>PFHpS</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a:solidFill>
                            <a:srgbClr val="000000"/>
                          </a:solidFill>
                          <a:effectLst/>
                          <a:latin typeface="+mn-lt"/>
                        </a:rPr>
                        <a:t>7</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a:solidFill>
                            <a:srgbClr val="000000"/>
                          </a:solidFill>
                          <a:effectLst/>
                          <a:latin typeface="+mn-lt"/>
                        </a:rPr>
                        <a:t>126</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38</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34267014"/>
                  </a:ext>
                </a:extLst>
              </a:tr>
              <a:tr h="203077">
                <a:tc>
                  <a:txBody>
                    <a:bodyPr/>
                    <a:lstStyle/>
                    <a:p>
                      <a:pPr algn="l" rtl="0" fontAlgn="ctr"/>
                      <a:r>
                        <a:rPr lang="en-US" sz="1600" b="1" i="0" u="none" strike="noStrike" dirty="0">
                          <a:solidFill>
                            <a:srgbClr val="000000"/>
                          </a:solidFill>
                          <a:effectLst/>
                          <a:latin typeface="+mn-lt"/>
                        </a:rPr>
                        <a:t>Perfluoro octane sulfonate (PFOS</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8</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a:solidFill>
                            <a:srgbClr val="000000"/>
                          </a:solidFill>
                          <a:effectLst/>
                          <a:latin typeface="+mn-lt"/>
                        </a:rPr>
                        <a:t>25</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7.7 </a:t>
                      </a:r>
                      <a:r>
                        <a:rPr lang="en-US" sz="1600" b="1" i="0" u="none" strike="noStrike" dirty="0">
                          <a:solidFill>
                            <a:srgbClr val="FF0000"/>
                          </a:solidFill>
                          <a:effectLst/>
                          <a:latin typeface="+mn-lt"/>
                        </a:rPr>
                        <a:t>(*4)</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72815903"/>
                  </a:ext>
                </a:extLst>
              </a:tr>
              <a:tr h="289923">
                <a:tc>
                  <a:txBody>
                    <a:bodyPr/>
                    <a:lstStyle/>
                    <a:p>
                      <a:pPr algn="l" rtl="0" fontAlgn="ctr"/>
                      <a:r>
                        <a:rPr lang="en-US" sz="1600" b="1" i="0" u="none" strike="noStrike" dirty="0">
                          <a:solidFill>
                            <a:srgbClr val="000000"/>
                          </a:solidFill>
                          <a:effectLst/>
                          <a:latin typeface="+mn-lt"/>
                        </a:rPr>
                        <a:t>Perfluoro </a:t>
                      </a:r>
                      <a:r>
                        <a:rPr lang="en-US" sz="1600" b="1" i="0" u="none" strike="noStrike" dirty="0" err="1">
                          <a:solidFill>
                            <a:srgbClr val="000000"/>
                          </a:solidFill>
                          <a:effectLst/>
                          <a:latin typeface="+mn-lt"/>
                        </a:rPr>
                        <a:t>decane</a:t>
                      </a:r>
                      <a:r>
                        <a:rPr lang="en-US" sz="1600" b="1" i="0" u="none" strike="noStrike" dirty="0">
                          <a:solidFill>
                            <a:srgbClr val="000000"/>
                          </a:solidFill>
                          <a:effectLst/>
                          <a:latin typeface="+mn-lt"/>
                        </a:rPr>
                        <a:t> sulfonate (PFDS</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a:solidFill>
                            <a:srgbClr val="000000"/>
                          </a:solidFill>
                          <a:effectLst/>
                          <a:latin typeface="+mn-lt"/>
                        </a:rPr>
                        <a:t>10</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a:solidFill>
                            <a:srgbClr val="000000"/>
                          </a:solidFill>
                          <a:effectLst/>
                          <a:latin typeface="+mn-lt"/>
                        </a:rPr>
                        <a:t>126</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38</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67844331"/>
                  </a:ext>
                </a:extLst>
              </a:tr>
              <a:tr h="144962">
                <a:tc>
                  <a:txBody>
                    <a:bodyPr/>
                    <a:lstStyle/>
                    <a:p>
                      <a:pPr algn="l" rtl="0" fontAlgn="ctr"/>
                      <a:r>
                        <a:rPr lang="en-US" sz="1600" b="1" i="0" u="none" strike="noStrike" dirty="0">
                          <a:solidFill>
                            <a:srgbClr val="000000"/>
                          </a:solidFill>
                          <a:effectLst/>
                          <a:latin typeface="+mn-lt"/>
                        </a:rPr>
                        <a:t>Perfluoro ethanoate (PFPrA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 </a:t>
                      </a:r>
                      <a:r>
                        <a:rPr lang="en-US" sz="1400" b="1" i="0" u="none" strike="noStrike" dirty="0">
                          <a:solidFill>
                            <a:srgbClr val="000000"/>
                          </a:solidFill>
                          <a:effectLst/>
                          <a:latin typeface="+mn-lt"/>
                        </a:rPr>
                        <a:t>trifluoroacetate</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600" b="1" i="0" u="none" strike="noStrike" dirty="0">
                          <a:solidFill>
                            <a:srgbClr val="000000"/>
                          </a:solidFill>
                          <a:effectLst/>
                          <a:latin typeface="+mn-lt"/>
                        </a:rPr>
                        <a:t>2</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600" b="1" i="0" u="none" strike="noStrike" dirty="0">
                          <a:solidFill>
                            <a:srgbClr val="000000"/>
                          </a:solidFill>
                          <a:effectLst/>
                          <a:latin typeface="+mn-lt"/>
                        </a:rPr>
                        <a:t>29,000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600" b="1" i="0" u="none" strike="noStrike" dirty="0">
                          <a:solidFill>
                            <a:srgbClr val="000000"/>
                          </a:solidFill>
                          <a:effectLst/>
                          <a:latin typeface="+mn-lt"/>
                        </a:rPr>
                        <a:t>18,000</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45921029"/>
                  </a:ext>
                </a:extLst>
              </a:tr>
              <a:tr h="144962">
                <a:tc>
                  <a:txBody>
                    <a:bodyPr/>
                    <a:lstStyle/>
                    <a:p>
                      <a:pPr algn="l" rtl="0" fontAlgn="ctr"/>
                      <a:r>
                        <a:rPr lang="en-US" sz="1600" b="1" i="0" u="none" strike="noStrike" dirty="0">
                          <a:solidFill>
                            <a:srgbClr val="000000"/>
                          </a:solidFill>
                          <a:effectLst/>
                          <a:latin typeface="+mn-lt"/>
                        </a:rPr>
                        <a:t>Perfluoro propanoate (</a:t>
                      </a:r>
                      <a:r>
                        <a:rPr lang="en-US" sz="1600" b="1" i="0" u="none" strike="noStrike" dirty="0" err="1">
                          <a:solidFill>
                            <a:srgbClr val="000000"/>
                          </a:solidFill>
                          <a:effectLst/>
                          <a:latin typeface="+mn-lt"/>
                        </a:rPr>
                        <a:t>PFPrA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600" b="1" i="0" u="none" strike="noStrike" dirty="0">
                          <a:solidFill>
                            <a:srgbClr val="000000"/>
                          </a:solidFill>
                          <a:effectLst/>
                          <a:latin typeface="+mn-lt"/>
                        </a:rPr>
                        <a:t>3</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600" b="1" i="0" u="none" strike="noStrike" dirty="0">
                          <a:solidFill>
                            <a:srgbClr val="000000"/>
                          </a:solidFill>
                          <a:effectLst/>
                          <a:latin typeface="+mn-lt"/>
                        </a:rPr>
                        <a:t>5,000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rtl="0" fontAlgn="ctr"/>
                      <a:r>
                        <a:rPr lang="en-US" sz="1600" b="1" i="0" u="none" strike="noStrike" dirty="0">
                          <a:solidFill>
                            <a:srgbClr val="000000"/>
                          </a:solidFill>
                          <a:effectLst/>
                          <a:latin typeface="+mn-lt"/>
                        </a:rPr>
                        <a:t>510</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4277978045"/>
                  </a:ext>
                </a:extLst>
              </a:tr>
              <a:tr h="289923">
                <a:tc>
                  <a:txBody>
                    <a:bodyPr/>
                    <a:lstStyle/>
                    <a:p>
                      <a:pPr algn="l" rtl="0" fontAlgn="ctr"/>
                      <a:r>
                        <a:rPr lang="en-US" sz="1600" b="1" i="0" u="none" strike="noStrike" dirty="0">
                          <a:solidFill>
                            <a:srgbClr val="000000"/>
                          </a:solidFill>
                          <a:effectLst/>
                          <a:latin typeface="+mn-lt"/>
                        </a:rPr>
                        <a:t>Perfluoro butanoate (PFBA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a:solidFill>
                            <a:srgbClr val="000000"/>
                          </a:solidFill>
                          <a:effectLst/>
                          <a:latin typeface="+mn-lt"/>
                        </a:rPr>
                        <a:t>4</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dirty="0">
                          <a:solidFill>
                            <a:srgbClr val="000000"/>
                          </a:solidFill>
                          <a:effectLst/>
                          <a:latin typeface="+mn-lt"/>
                        </a:rPr>
                        <a:t>48,000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dirty="0">
                          <a:solidFill>
                            <a:srgbClr val="000000"/>
                          </a:solidFill>
                          <a:effectLst/>
                          <a:latin typeface="+mn-lt"/>
                        </a:rPr>
                        <a:t>15,000</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850651364"/>
                  </a:ext>
                </a:extLst>
              </a:tr>
              <a:tr h="289923">
                <a:tc>
                  <a:txBody>
                    <a:bodyPr/>
                    <a:lstStyle/>
                    <a:p>
                      <a:pPr algn="l" rtl="0" fontAlgn="ctr"/>
                      <a:r>
                        <a:rPr lang="en-US" sz="1600" b="1" i="0" u="none" strike="noStrike" dirty="0">
                          <a:solidFill>
                            <a:srgbClr val="000000"/>
                          </a:solidFill>
                          <a:effectLst/>
                          <a:latin typeface="+mn-lt"/>
                        </a:rPr>
                        <a:t>Perfluoro pentanoate (</a:t>
                      </a:r>
                      <a:r>
                        <a:rPr lang="en-US" sz="1600" b="1" i="0" u="none" strike="noStrike" dirty="0" err="1">
                          <a:solidFill>
                            <a:srgbClr val="000000"/>
                          </a:solidFill>
                          <a:effectLst/>
                          <a:latin typeface="+mn-lt"/>
                        </a:rPr>
                        <a:t>PFPeA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a:solidFill>
                            <a:srgbClr val="000000"/>
                          </a:solidFill>
                          <a:effectLst/>
                          <a:latin typeface="+mn-lt"/>
                        </a:rPr>
                        <a:t>5</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dirty="0">
                          <a:solidFill>
                            <a:srgbClr val="000000"/>
                          </a:solidFill>
                          <a:effectLst/>
                          <a:latin typeface="+mn-lt"/>
                        </a:rPr>
                        <a:t>5,100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a:solidFill>
                            <a:srgbClr val="000000"/>
                          </a:solidFill>
                          <a:effectLst/>
                          <a:latin typeface="+mn-lt"/>
                        </a:rPr>
                        <a:t>1,500</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451722451"/>
                  </a:ext>
                </a:extLst>
              </a:tr>
              <a:tr h="289923">
                <a:tc>
                  <a:txBody>
                    <a:bodyPr/>
                    <a:lstStyle/>
                    <a:p>
                      <a:pPr algn="l" rtl="0" fontAlgn="ctr"/>
                      <a:r>
                        <a:rPr lang="en-US" sz="1600" b="1" i="0" u="none" strike="noStrike" dirty="0">
                          <a:solidFill>
                            <a:srgbClr val="000000"/>
                          </a:solidFill>
                          <a:effectLst/>
                          <a:latin typeface="+mn-lt"/>
                        </a:rPr>
                        <a:t>Perfluoro hexanoate (</a:t>
                      </a:r>
                      <a:r>
                        <a:rPr lang="en-US" sz="1600" b="1" i="0" u="none" strike="noStrike" dirty="0" err="1">
                          <a:solidFill>
                            <a:srgbClr val="000000"/>
                          </a:solidFill>
                          <a:effectLst/>
                          <a:latin typeface="+mn-lt"/>
                        </a:rPr>
                        <a:t>PFHxA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a:solidFill>
                            <a:srgbClr val="000000"/>
                          </a:solidFill>
                          <a:effectLst/>
                          <a:latin typeface="+mn-lt"/>
                        </a:rPr>
                        <a:t>6</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dirty="0">
                          <a:solidFill>
                            <a:srgbClr val="000000"/>
                          </a:solidFill>
                          <a:effectLst/>
                          <a:latin typeface="+mn-lt"/>
                        </a:rPr>
                        <a:t>6,300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fontAlgn="ctr"/>
                      <a:r>
                        <a:rPr lang="en-US" sz="1600" b="1" i="0" u="none" strike="noStrike">
                          <a:solidFill>
                            <a:srgbClr val="000000"/>
                          </a:solidFill>
                          <a:effectLst/>
                          <a:latin typeface="+mn-lt"/>
                        </a:rPr>
                        <a:t>1,900</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781162725"/>
                  </a:ext>
                </a:extLst>
              </a:tr>
              <a:tr h="289923">
                <a:tc>
                  <a:txBody>
                    <a:bodyPr/>
                    <a:lstStyle/>
                    <a:p>
                      <a:pPr algn="l" rtl="0" fontAlgn="ctr"/>
                      <a:r>
                        <a:rPr lang="en-US" sz="1600" b="1" i="0" u="none" strike="noStrike" dirty="0">
                          <a:solidFill>
                            <a:srgbClr val="000000"/>
                          </a:solidFill>
                          <a:effectLst/>
                          <a:latin typeface="+mn-lt"/>
                        </a:rPr>
                        <a:t>Perfluoro heptanoate (</a:t>
                      </a:r>
                      <a:r>
                        <a:rPr lang="en-US" sz="1600" b="1" i="0" u="none" strike="noStrike" dirty="0" err="1">
                          <a:solidFill>
                            <a:srgbClr val="000000"/>
                          </a:solidFill>
                          <a:effectLst/>
                          <a:latin typeface="+mn-lt"/>
                        </a:rPr>
                        <a:t>PFHpA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600" b="1" i="0" u="none" strike="noStrike" dirty="0">
                          <a:solidFill>
                            <a:srgbClr val="000000"/>
                          </a:solidFill>
                          <a:effectLst/>
                          <a:latin typeface="+mn-lt"/>
                        </a:rPr>
                        <a:t>7</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600" b="1" i="0" u="none" strike="noStrike" dirty="0">
                          <a:solidFill>
                            <a:srgbClr val="000000"/>
                          </a:solidFill>
                          <a:effectLst/>
                          <a:latin typeface="+mn-lt"/>
                        </a:rPr>
                        <a:t>250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ctr"/>
                      <a:r>
                        <a:rPr lang="en-US" sz="1600" b="1" i="0" u="none" strike="noStrike" dirty="0">
                          <a:solidFill>
                            <a:srgbClr val="000000"/>
                          </a:solidFill>
                          <a:effectLst/>
                          <a:latin typeface="+mn-lt"/>
                        </a:rPr>
                        <a:t>77</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7757954"/>
                  </a:ext>
                </a:extLst>
              </a:tr>
              <a:tr h="289923">
                <a:tc>
                  <a:txBody>
                    <a:bodyPr/>
                    <a:lstStyle/>
                    <a:p>
                      <a:pPr algn="l" rtl="0" fontAlgn="ctr"/>
                      <a:r>
                        <a:rPr lang="en-US" sz="1600" b="1" i="0" u="none" strike="noStrike" dirty="0">
                          <a:solidFill>
                            <a:srgbClr val="000000"/>
                          </a:solidFill>
                          <a:effectLst/>
                          <a:latin typeface="+mn-lt"/>
                        </a:rPr>
                        <a:t>Perfluoro octanoate (PFOA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a:solidFill>
                            <a:srgbClr val="000000"/>
                          </a:solidFill>
                          <a:effectLst/>
                          <a:latin typeface="+mn-lt"/>
                        </a:rPr>
                        <a:t>8</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38</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12 </a:t>
                      </a:r>
                      <a:r>
                        <a:rPr lang="en-US" sz="1600" b="1" i="0" u="none" strike="noStrike" dirty="0">
                          <a:solidFill>
                            <a:srgbClr val="FF0000"/>
                          </a:solidFill>
                          <a:effectLst/>
                          <a:latin typeface="+mn-lt"/>
                        </a:rPr>
                        <a:t>(*4)</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08621219"/>
                  </a:ext>
                </a:extLst>
              </a:tr>
              <a:tr h="289923">
                <a:tc>
                  <a:txBody>
                    <a:bodyPr/>
                    <a:lstStyle/>
                    <a:p>
                      <a:pPr algn="l" rtl="0" fontAlgn="ctr"/>
                      <a:r>
                        <a:rPr lang="en-US" sz="1600" b="1" i="0" u="none" strike="noStrike" dirty="0">
                          <a:solidFill>
                            <a:srgbClr val="000000"/>
                          </a:solidFill>
                          <a:effectLst/>
                          <a:latin typeface="+mn-lt"/>
                        </a:rPr>
                        <a:t>Perfluoro </a:t>
                      </a:r>
                      <a:r>
                        <a:rPr lang="en-US" sz="1600" b="1" i="0" u="none" strike="noStrike" dirty="0" err="1">
                          <a:solidFill>
                            <a:srgbClr val="000000"/>
                          </a:solidFill>
                          <a:effectLst/>
                          <a:latin typeface="+mn-lt"/>
                        </a:rPr>
                        <a:t>nonanoate</a:t>
                      </a:r>
                      <a:r>
                        <a:rPr lang="en-US" sz="1600" b="1" i="0" u="none" strike="noStrike" dirty="0">
                          <a:solidFill>
                            <a:srgbClr val="000000"/>
                          </a:solidFill>
                          <a:effectLst/>
                          <a:latin typeface="+mn-lt"/>
                        </a:rPr>
                        <a:t> (PFNA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a:solidFill>
                            <a:srgbClr val="000000"/>
                          </a:solidFill>
                          <a:effectLst/>
                          <a:latin typeface="+mn-lt"/>
                        </a:rPr>
                        <a:t>9</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a:solidFill>
                            <a:srgbClr val="000000"/>
                          </a:solidFill>
                          <a:effectLst/>
                          <a:latin typeface="+mn-lt"/>
                        </a:rPr>
                        <a:t>38</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12 </a:t>
                      </a:r>
                      <a:r>
                        <a:rPr lang="en-US" sz="1600" b="1" i="0" u="none" strike="noStrike" dirty="0">
                          <a:solidFill>
                            <a:srgbClr val="FF0000"/>
                          </a:solidFill>
                          <a:effectLst/>
                          <a:latin typeface="+mn-lt"/>
                        </a:rPr>
                        <a:t>(10)</a:t>
                      </a:r>
                      <a:endParaRPr lang="en-US" sz="1600" b="1" i="0" u="none" strike="noStrike" dirty="0">
                        <a:solidFill>
                          <a:srgbClr val="000000"/>
                        </a:solidFill>
                        <a:effectLst/>
                        <a:latin typeface="+mn-lt"/>
                      </a:endParaRP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2853977"/>
                  </a:ext>
                </a:extLst>
              </a:tr>
              <a:tr h="289923">
                <a:tc>
                  <a:txBody>
                    <a:bodyPr/>
                    <a:lstStyle/>
                    <a:p>
                      <a:pPr algn="l" rtl="0" fontAlgn="ctr"/>
                      <a:r>
                        <a:rPr lang="en-US" sz="1600" b="1" i="0" u="none" strike="noStrike" dirty="0">
                          <a:solidFill>
                            <a:srgbClr val="000000"/>
                          </a:solidFill>
                          <a:effectLst/>
                          <a:latin typeface="+mn-lt"/>
                        </a:rPr>
                        <a:t>Perfluoro decanoate (PFDA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10</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a:solidFill>
                            <a:srgbClr val="000000"/>
                          </a:solidFill>
                          <a:effectLst/>
                          <a:latin typeface="+mn-lt"/>
                        </a:rPr>
                        <a:t>25</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7.7</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31105915"/>
                  </a:ext>
                </a:extLst>
              </a:tr>
              <a:tr h="289923">
                <a:tc>
                  <a:txBody>
                    <a:bodyPr/>
                    <a:lstStyle/>
                    <a:p>
                      <a:pPr algn="l" rtl="0" fontAlgn="ctr"/>
                      <a:r>
                        <a:rPr lang="en-US" sz="1600" b="1" i="0" u="none" strike="noStrike" dirty="0">
                          <a:solidFill>
                            <a:srgbClr val="000000"/>
                          </a:solidFill>
                          <a:effectLst/>
                          <a:latin typeface="+mn-lt"/>
                        </a:rPr>
                        <a:t>Perfluoro undecanoate (</a:t>
                      </a:r>
                      <a:r>
                        <a:rPr lang="en-US" sz="1600" b="1" i="0" u="none" strike="noStrike" dirty="0" err="1">
                          <a:solidFill>
                            <a:srgbClr val="000000"/>
                          </a:solidFill>
                          <a:effectLst/>
                          <a:latin typeface="+mn-lt"/>
                        </a:rPr>
                        <a:t>PFUnDA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11</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a:solidFill>
                            <a:srgbClr val="000000"/>
                          </a:solidFill>
                          <a:effectLst/>
                          <a:latin typeface="+mn-lt"/>
                        </a:rPr>
                        <a:t>63</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19</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40524671"/>
                  </a:ext>
                </a:extLst>
              </a:tr>
              <a:tr h="289923">
                <a:tc>
                  <a:txBody>
                    <a:bodyPr/>
                    <a:lstStyle/>
                    <a:p>
                      <a:pPr algn="l" rtl="0" fontAlgn="ctr"/>
                      <a:r>
                        <a:rPr lang="en-US" sz="1600" b="1" i="0" u="none" strike="noStrike" dirty="0">
                          <a:solidFill>
                            <a:srgbClr val="000000"/>
                          </a:solidFill>
                          <a:effectLst/>
                          <a:latin typeface="+mn-lt"/>
                        </a:rPr>
                        <a:t>Perfluoro </a:t>
                      </a:r>
                      <a:r>
                        <a:rPr lang="en-US" sz="1600" b="1" i="0" u="none" strike="noStrike" dirty="0" err="1">
                          <a:solidFill>
                            <a:srgbClr val="000000"/>
                          </a:solidFill>
                          <a:effectLst/>
                          <a:latin typeface="+mn-lt"/>
                        </a:rPr>
                        <a:t>dodecanoate</a:t>
                      </a:r>
                      <a:r>
                        <a:rPr lang="en-US" sz="1600" b="1" i="0" u="none" strike="noStrike" dirty="0">
                          <a:solidFill>
                            <a:srgbClr val="000000"/>
                          </a:solidFill>
                          <a:effectLst/>
                          <a:latin typeface="+mn-lt"/>
                        </a:rPr>
                        <a:t> (</a:t>
                      </a:r>
                      <a:r>
                        <a:rPr lang="en-US" sz="1600" b="1" i="0" u="none" strike="noStrike" dirty="0" err="1">
                          <a:solidFill>
                            <a:srgbClr val="000000"/>
                          </a:solidFill>
                          <a:effectLst/>
                          <a:latin typeface="+mn-lt"/>
                        </a:rPr>
                        <a:t>PFDoDA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12</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84</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26</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0585088"/>
                  </a:ext>
                </a:extLst>
              </a:tr>
              <a:tr h="289923">
                <a:tc>
                  <a:txBody>
                    <a:bodyPr/>
                    <a:lstStyle/>
                    <a:p>
                      <a:pPr algn="l" rtl="0" fontAlgn="ctr"/>
                      <a:r>
                        <a:rPr lang="en-US" sz="1600" b="1" i="0" u="none" strike="noStrike" dirty="0">
                          <a:solidFill>
                            <a:srgbClr val="000000"/>
                          </a:solidFill>
                          <a:effectLst/>
                          <a:latin typeface="+mn-lt"/>
                        </a:rPr>
                        <a:t>Perfluoro </a:t>
                      </a:r>
                      <a:r>
                        <a:rPr lang="en-US" sz="1600" b="1" i="0" u="none" strike="noStrike" dirty="0" err="1">
                          <a:solidFill>
                            <a:srgbClr val="000000"/>
                          </a:solidFill>
                          <a:effectLst/>
                          <a:latin typeface="+mn-lt"/>
                        </a:rPr>
                        <a:t>tridecanoate</a:t>
                      </a:r>
                      <a:r>
                        <a:rPr lang="en-US" sz="1600" b="1" i="0" u="none" strike="noStrike" dirty="0">
                          <a:solidFill>
                            <a:srgbClr val="000000"/>
                          </a:solidFill>
                          <a:effectLst/>
                          <a:latin typeface="+mn-lt"/>
                        </a:rPr>
                        <a:t> (</a:t>
                      </a:r>
                      <a:r>
                        <a:rPr lang="en-US" sz="1600" b="1" i="0" u="none" strike="noStrike" dirty="0" err="1">
                          <a:solidFill>
                            <a:srgbClr val="000000"/>
                          </a:solidFill>
                          <a:effectLst/>
                          <a:latin typeface="+mn-lt"/>
                        </a:rPr>
                        <a:t>PFTrDA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13</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84</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26</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49215139"/>
                  </a:ext>
                </a:extLst>
              </a:tr>
              <a:tr h="233791">
                <a:tc>
                  <a:txBody>
                    <a:bodyPr/>
                    <a:lstStyle/>
                    <a:p>
                      <a:pPr algn="l" rtl="0" fontAlgn="ctr"/>
                      <a:r>
                        <a:rPr lang="en-US" sz="1600" b="1" i="0" u="none" strike="noStrike" dirty="0">
                          <a:solidFill>
                            <a:srgbClr val="000000"/>
                          </a:solidFill>
                          <a:effectLst/>
                          <a:latin typeface="+mn-lt"/>
                        </a:rPr>
                        <a:t>Perfluoro </a:t>
                      </a:r>
                      <a:r>
                        <a:rPr lang="en-US" sz="1600" b="1" i="0" u="none" strike="noStrike" dirty="0" err="1">
                          <a:solidFill>
                            <a:srgbClr val="000000"/>
                          </a:solidFill>
                          <a:effectLst/>
                          <a:latin typeface="+mn-lt"/>
                        </a:rPr>
                        <a:t>tetradecanoate</a:t>
                      </a:r>
                      <a:r>
                        <a:rPr lang="en-US" sz="1600" b="1" i="0" u="none" strike="noStrike" dirty="0">
                          <a:solidFill>
                            <a:srgbClr val="000000"/>
                          </a:solidFill>
                          <a:effectLst/>
                          <a:latin typeface="+mn-lt"/>
                        </a:rPr>
                        <a:t> (</a:t>
                      </a:r>
                      <a:r>
                        <a:rPr lang="en-US" sz="1600" b="1" i="0" u="none" strike="noStrike" dirty="0" err="1">
                          <a:solidFill>
                            <a:srgbClr val="000000"/>
                          </a:solidFill>
                          <a:effectLst/>
                          <a:latin typeface="+mn-lt"/>
                        </a:rPr>
                        <a:t>PFTeDA</a:t>
                      </a:r>
                      <a:r>
                        <a:rPr lang="en-US" sz="1600" b="1" i="0" u="none" strike="noStrike" baseline="30000" dirty="0">
                          <a:solidFill>
                            <a:srgbClr val="000000"/>
                          </a:solidFill>
                          <a:effectLst/>
                          <a:latin typeface="+mn-lt"/>
                        </a:rPr>
                        <a:t>-</a:t>
                      </a:r>
                      <a:r>
                        <a:rPr lang="en-US" sz="1600" b="1" i="0" u="none" strike="noStrike" dirty="0">
                          <a:solidFill>
                            <a:srgbClr val="000000"/>
                          </a:solidFill>
                          <a:effectLst/>
                          <a:latin typeface="+mn-lt"/>
                        </a:rPr>
                        <a:t>)</a:t>
                      </a:r>
                    </a:p>
                  </a:txBody>
                  <a:tcPr marL="5443" marR="5443" marT="544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14</a:t>
                      </a:r>
                    </a:p>
                  </a:txBody>
                  <a:tcPr marL="5443" marR="5443" marT="544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840</a:t>
                      </a:r>
                    </a:p>
                  </a:txBody>
                  <a:tcPr marL="5443" marR="5443" marT="544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600" b="1" i="0" u="none" strike="noStrike" dirty="0">
                          <a:solidFill>
                            <a:srgbClr val="000000"/>
                          </a:solidFill>
                          <a:effectLst/>
                          <a:latin typeface="+mn-lt"/>
                        </a:rPr>
                        <a:t>260</a:t>
                      </a:r>
                    </a:p>
                  </a:txBody>
                  <a:tcPr marL="5443" marR="5443" marT="544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461863"/>
                  </a:ext>
                </a:extLst>
              </a:tr>
            </a:tbl>
          </a:graphicData>
        </a:graphic>
      </p:graphicFrame>
      <p:sp>
        <p:nvSpPr>
          <p:cNvPr id="5" name="TextBox 4">
            <a:extLst>
              <a:ext uri="{FF2B5EF4-FFF2-40B4-BE49-F238E27FC236}">
                <a16:creationId xmlns:a16="http://schemas.microsoft.com/office/drawing/2014/main" id="{0E234C21-80AC-4A58-8301-5A45FCF9C644}"/>
              </a:ext>
            </a:extLst>
          </p:cNvPr>
          <p:cNvSpPr txBox="1"/>
          <p:nvPr/>
        </p:nvSpPr>
        <p:spPr>
          <a:xfrm>
            <a:off x="86815" y="16955"/>
            <a:ext cx="8980272" cy="800219"/>
          </a:xfrm>
          <a:prstGeom prst="rect">
            <a:avLst/>
          </a:prstGeom>
          <a:noFill/>
        </p:spPr>
        <p:txBody>
          <a:bodyPr wrap="square" rtlCol="0">
            <a:spAutoFit/>
          </a:bodyPr>
          <a:lstStyle/>
          <a:p>
            <a:pPr algn="ctr">
              <a:defRPr/>
            </a:pPr>
            <a:r>
              <a:rPr lang="en-US" sz="2800" b="1" dirty="0">
                <a:solidFill>
                  <a:prstClr val="black"/>
                </a:solidFill>
                <a:cs typeface="Times New Roman" panose="02020603050405020304" pitchFamily="18" charset="0"/>
              </a:rPr>
              <a:t>19 “</a:t>
            </a:r>
            <a:r>
              <a:rPr lang="en-US" sz="2800" b="1" u="sng" dirty="0">
                <a:solidFill>
                  <a:prstClr val="black"/>
                </a:solidFill>
                <a:cs typeface="Times New Roman" panose="02020603050405020304" pitchFamily="18" charset="0"/>
              </a:rPr>
              <a:t>Terminal PFAS</a:t>
            </a:r>
            <a:r>
              <a:rPr lang="en-US" sz="2800" b="1" dirty="0">
                <a:solidFill>
                  <a:prstClr val="black"/>
                </a:solidFill>
                <a:cs typeface="Times New Roman" panose="02020603050405020304" pitchFamily="18" charset="0"/>
              </a:rPr>
              <a:t>” Compounds With Toxicity Factors</a:t>
            </a:r>
          </a:p>
          <a:p>
            <a:pPr algn="ctr">
              <a:defRPr/>
            </a:pPr>
            <a:r>
              <a:rPr lang="en-US" b="1" dirty="0">
                <a:solidFill>
                  <a:prstClr val="black"/>
                </a:solidFill>
                <a:cs typeface="Times New Roman" panose="02020603050405020304" pitchFamily="18" charset="0"/>
              </a:rPr>
              <a:t>2024 Hawaii Dept of Health Toxicity-Based Action Levels (HQ=1) </a:t>
            </a:r>
            <a:r>
              <a:rPr lang="en-US" b="1" dirty="0">
                <a:solidFill>
                  <a:srgbClr val="FF0000"/>
                </a:solidFill>
                <a:cs typeface="Times New Roman" panose="02020603050405020304" pitchFamily="18" charset="0"/>
              </a:rPr>
              <a:t>(MCLs &amp; MCLGs)</a:t>
            </a:r>
            <a:endParaRPr lang="en-US" b="1" dirty="0">
              <a:solidFill>
                <a:prstClr val="black"/>
              </a:solidFill>
              <a:cs typeface="Times New Roman" panose="02020603050405020304" pitchFamily="18" charset="0"/>
            </a:endParaRPr>
          </a:p>
        </p:txBody>
      </p:sp>
      <p:sp>
        <p:nvSpPr>
          <p:cNvPr id="10" name="Slide Number Placeholder 9">
            <a:extLst>
              <a:ext uri="{FF2B5EF4-FFF2-40B4-BE49-F238E27FC236}">
                <a16:creationId xmlns:a16="http://schemas.microsoft.com/office/drawing/2014/main" id="{44439B58-651D-E0BC-E63C-516569ED1970}"/>
              </a:ext>
            </a:extLst>
          </p:cNvPr>
          <p:cNvSpPr>
            <a:spLocks noGrp="1"/>
          </p:cNvSpPr>
          <p:nvPr>
            <p:ph type="sldNum" sz="quarter" idx="12"/>
          </p:nvPr>
        </p:nvSpPr>
        <p:spPr>
          <a:xfrm>
            <a:off x="6457951" y="6406460"/>
            <a:ext cx="2057400" cy="365125"/>
          </a:xfrm>
        </p:spPr>
        <p:txBody>
          <a:bodyPr/>
          <a:lstStyle/>
          <a:p>
            <a:fld id="{6DD8B552-EA96-4575-822E-7C0ECCCEE1F4}" type="slidenum">
              <a:rPr lang="en-US" smtClean="0"/>
              <a:t>8</a:t>
            </a:fld>
            <a:endParaRPr lang="en-US" dirty="0"/>
          </a:p>
        </p:txBody>
      </p:sp>
      <p:grpSp>
        <p:nvGrpSpPr>
          <p:cNvPr id="23" name="Group 22">
            <a:extLst>
              <a:ext uri="{FF2B5EF4-FFF2-40B4-BE49-F238E27FC236}">
                <a16:creationId xmlns:a16="http://schemas.microsoft.com/office/drawing/2014/main" id="{E6BBF129-E04D-E856-BD6B-33C7F76E3610}"/>
              </a:ext>
            </a:extLst>
          </p:cNvPr>
          <p:cNvGrpSpPr/>
          <p:nvPr/>
        </p:nvGrpSpPr>
        <p:grpSpPr>
          <a:xfrm>
            <a:off x="97169" y="1635421"/>
            <a:ext cx="1165289" cy="941436"/>
            <a:chOff x="290757" y="4050792"/>
            <a:chExt cx="1165289" cy="941436"/>
          </a:xfrm>
        </p:grpSpPr>
        <p:sp>
          <p:nvSpPr>
            <p:cNvPr id="20" name="Rectangle 19">
              <a:extLst>
                <a:ext uri="{FF2B5EF4-FFF2-40B4-BE49-F238E27FC236}">
                  <a16:creationId xmlns:a16="http://schemas.microsoft.com/office/drawing/2014/main" id="{A90D95AF-D6C0-035B-C0AA-75E2C64B2D06}"/>
                </a:ext>
              </a:extLst>
            </p:cNvPr>
            <p:cNvSpPr/>
            <p:nvPr/>
          </p:nvSpPr>
          <p:spPr>
            <a:xfrm>
              <a:off x="296853" y="4050792"/>
              <a:ext cx="1156145" cy="30745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Ultrashort</a:t>
              </a:r>
            </a:p>
          </p:txBody>
        </p:sp>
        <p:sp>
          <p:nvSpPr>
            <p:cNvPr id="21" name="Rectangle 20">
              <a:extLst>
                <a:ext uri="{FF2B5EF4-FFF2-40B4-BE49-F238E27FC236}">
                  <a16:creationId xmlns:a16="http://schemas.microsoft.com/office/drawing/2014/main" id="{C4EC48C1-B4AE-C0FF-9CE0-6881C234AECC}"/>
                </a:ext>
              </a:extLst>
            </p:cNvPr>
            <p:cNvSpPr/>
            <p:nvPr/>
          </p:nvSpPr>
          <p:spPr>
            <a:xfrm>
              <a:off x="293805" y="4367784"/>
              <a:ext cx="1162241" cy="307452"/>
            </a:xfrm>
            <a:prstGeom prst="rect">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Short</a:t>
              </a:r>
            </a:p>
          </p:txBody>
        </p:sp>
        <p:sp>
          <p:nvSpPr>
            <p:cNvPr id="22" name="Rectangle 21">
              <a:extLst>
                <a:ext uri="{FF2B5EF4-FFF2-40B4-BE49-F238E27FC236}">
                  <a16:creationId xmlns:a16="http://schemas.microsoft.com/office/drawing/2014/main" id="{35CC6A17-CDC3-65D6-E10D-6518B7327C1F}"/>
                </a:ext>
              </a:extLst>
            </p:cNvPr>
            <p:cNvSpPr/>
            <p:nvPr/>
          </p:nvSpPr>
          <p:spPr>
            <a:xfrm>
              <a:off x="290757" y="4684776"/>
              <a:ext cx="1162241" cy="30745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Long</a:t>
              </a:r>
            </a:p>
          </p:txBody>
        </p:sp>
      </p:grpSp>
      <p:cxnSp>
        <p:nvCxnSpPr>
          <p:cNvPr id="27" name="Straight Connector 26">
            <a:extLst>
              <a:ext uri="{FF2B5EF4-FFF2-40B4-BE49-F238E27FC236}">
                <a16:creationId xmlns:a16="http://schemas.microsoft.com/office/drawing/2014/main" id="{0EF88198-6AD2-4E76-931C-DB4D1744029D}"/>
              </a:ext>
            </a:extLst>
          </p:cNvPr>
          <p:cNvCxnSpPr>
            <a:cxnSpLocks/>
          </p:cNvCxnSpPr>
          <p:nvPr/>
        </p:nvCxnSpPr>
        <p:spPr>
          <a:xfrm>
            <a:off x="2007362" y="3126162"/>
            <a:ext cx="69976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0B1D221-301C-4BD5-AFD2-F672F13C0B99}"/>
              </a:ext>
            </a:extLst>
          </p:cNvPr>
          <p:cNvGrpSpPr/>
          <p:nvPr/>
        </p:nvGrpSpPr>
        <p:grpSpPr>
          <a:xfrm>
            <a:off x="1307122" y="1409877"/>
            <a:ext cx="589619" cy="5338831"/>
            <a:chOff x="1307119" y="1582596"/>
            <a:chExt cx="589618" cy="5338830"/>
          </a:xfrm>
        </p:grpSpPr>
        <p:sp>
          <p:nvSpPr>
            <p:cNvPr id="28" name="TextBox 27">
              <a:extLst>
                <a:ext uri="{FF2B5EF4-FFF2-40B4-BE49-F238E27FC236}">
                  <a16:creationId xmlns:a16="http://schemas.microsoft.com/office/drawing/2014/main" id="{292EA7FE-964E-C573-3CE3-E7AF0212482F}"/>
                </a:ext>
              </a:extLst>
            </p:cNvPr>
            <p:cNvSpPr txBox="1"/>
            <p:nvPr/>
          </p:nvSpPr>
          <p:spPr>
            <a:xfrm rot="16200000">
              <a:off x="871381" y="2183929"/>
              <a:ext cx="1302151" cy="400109"/>
            </a:xfrm>
            <a:prstGeom prst="rect">
              <a:avLst/>
            </a:prstGeom>
            <a:noFill/>
          </p:spPr>
          <p:txBody>
            <a:bodyPr wrap="none" rtlCol="0">
              <a:spAutoFit/>
            </a:bodyPr>
            <a:lstStyle/>
            <a:p>
              <a:pPr algn="ctr"/>
              <a:r>
                <a:rPr lang="en-US" sz="2000" b="1" dirty="0"/>
                <a:t>Sulfonates</a:t>
              </a:r>
              <a:endParaRPr lang="en-US" b="1" baseline="-25000" dirty="0"/>
            </a:p>
          </p:txBody>
        </p:sp>
        <p:sp>
          <p:nvSpPr>
            <p:cNvPr id="29" name="TextBox 28">
              <a:extLst>
                <a:ext uri="{FF2B5EF4-FFF2-40B4-BE49-F238E27FC236}">
                  <a16:creationId xmlns:a16="http://schemas.microsoft.com/office/drawing/2014/main" id="{AA1BDC2A-172B-A799-3F91-BB3A131CCDE1}"/>
                </a:ext>
              </a:extLst>
            </p:cNvPr>
            <p:cNvSpPr txBox="1"/>
            <p:nvPr/>
          </p:nvSpPr>
          <p:spPr>
            <a:xfrm rot="16200000">
              <a:off x="730070" y="4916194"/>
              <a:ext cx="1554207" cy="400109"/>
            </a:xfrm>
            <a:prstGeom prst="rect">
              <a:avLst/>
            </a:prstGeom>
            <a:noFill/>
          </p:spPr>
          <p:txBody>
            <a:bodyPr wrap="none" rtlCol="0">
              <a:spAutoFit/>
            </a:bodyPr>
            <a:lstStyle/>
            <a:p>
              <a:pPr algn="ctr"/>
              <a:r>
                <a:rPr lang="en-US" sz="2000" b="1" dirty="0"/>
                <a:t>Carboxylates</a:t>
              </a:r>
              <a:endParaRPr lang="en-US" b="1" baseline="-25000" dirty="0"/>
            </a:p>
          </p:txBody>
        </p:sp>
        <p:sp>
          <p:nvSpPr>
            <p:cNvPr id="30" name="Left Brace 29">
              <a:extLst>
                <a:ext uri="{FF2B5EF4-FFF2-40B4-BE49-F238E27FC236}">
                  <a16:creationId xmlns:a16="http://schemas.microsoft.com/office/drawing/2014/main" id="{CB5D7484-6B74-FC13-8AF0-8F8C90190573}"/>
                </a:ext>
              </a:extLst>
            </p:cNvPr>
            <p:cNvSpPr/>
            <p:nvPr/>
          </p:nvSpPr>
          <p:spPr>
            <a:xfrm>
              <a:off x="1736663" y="1582596"/>
              <a:ext cx="154767" cy="163659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Left Brace 30">
              <a:extLst>
                <a:ext uri="{FF2B5EF4-FFF2-40B4-BE49-F238E27FC236}">
                  <a16:creationId xmlns:a16="http://schemas.microsoft.com/office/drawing/2014/main" id="{7045AAC9-00BA-566D-1736-7F42B88378CF}"/>
                </a:ext>
              </a:extLst>
            </p:cNvPr>
            <p:cNvSpPr/>
            <p:nvPr/>
          </p:nvSpPr>
          <p:spPr>
            <a:xfrm>
              <a:off x="1736663" y="3316584"/>
              <a:ext cx="160074" cy="360484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Oval 1">
            <a:extLst>
              <a:ext uri="{FF2B5EF4-FFF2-40B4-BE49-F238E27FC236}">
                <a16:creationId xmlns:a16="http://schemas.microsoft.com/office/drawing/2014/main" id="{36578612-6AA1-5C1D-FBED-55855054065B}"/>
              </a:ext>
            </a:extLst>
          </p:cNvPr>
          <p:cNvSpPr/>
          <p:nvPr/>
        </p:nvSpPr>
        <p:spPr>
          <a:xfrm>
            <a:off x="7763906" y="3087505"/>
            <a:ext cx="1124262" cy="57008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028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54CC1DE-58AA-3695-F54D-A59F9C1B784C}"/>
              </a:ext>
            </a:extLst>
          </p:cNvPr>
          <p:cNvGrpSpPr/>
          <p:nvPr/>
        </p:nvGrpSpPr>
        <p:grpSpPr>
          <a:xfrm>
            <a:off x="4994538" y="1666323"/>
            <a:ext cx="3844167" cy="2285628"/>
            <a:chOff x="4994536" y="1666322"/>
            <a:chExt cx="3844166" cy="2285628"/>
          </a:xfrm>
        </p:grpSpPr>
        <p:pic>
          <p:nvPicPr>
            <p:cNvPr id="5" name="Picture 4">
              <a:extLst>
                <a:ext uri="{FF2B5EF4-FFF2-40B4-BE49-F238E27FC236}">
                  <a16:creationId xmlns:a16="http://schemas.microsoft.com/office/drawing/2014/main" id="{4EC6C57A-0ADE-31F5-3A80-647DA2DDDE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94536" y="1666322"/>
              <a:ext cx="1972183" cy="2285628"/>
            </a:xfrm>
            <a:prstGeom prst="rect">
              <a:avLst/>
            </a:prstGeom>
            <a:ln>
              <a:solidFill>
                <a:schemeClr val="tx1"/>
              </a:solidFill>
            </a:ln>
          </p:spPr>
        </p:pic>
        <p:pic>
          <p:nvPicPr>
            <p:cNvPr id="6" name="Picture 5">
              <a:extLst>
                <a:ext uri="{FF2B5EF4-FFF2-40B4-BE49-F238E27FC236}">
                  <a16:creationId xmlns:a16="http://schemas.microsoft.com/office/drawing/2014/main" id="{BDA1AE67-A659-F362-93C8-C88AC46ED688}"/>
                </a:ext>
              </a:extLst>
            </p:cNvPr>
            <p:cNvPicPr>
              <a:picLocks noChangeAspect="1"/>
            </p:cNvPicPr>
            <p:nvPr/>
          </p:nvPicPr>
          <p:blipFill rotWithShape="1">
            <a:blip r:embed="rId3"/>
            <a:srcRect l="29195" r="36453"/>
            <a:stretch/>
          </p:blipFill>
          <p:spPr>
            <a:xfrm>
              <a:off x="6999166" y="1666322"/>
              <a:ext cx="1839536" cy="2285628"/>
            </a:xfrm>
            <a:prstGeom prst="rect">
              <a:avLst/>
            </a:prstGeom>
            <a:ln>
              <a:solidFill>
                <a:schemeClr val="tx1"/>
              </a:solidFill>
            </a:ln>
          </p:spPr>
        </p:pic>
      </p:grpSp>
      <p:sp>
        <p:nvSpPr>
          <p:cNvPr id="4" name="TextBox 3">
            <a:extLst>
              <a:ext uri="{FF2B5EF4-FFF2-40B4-BE49-F238E27FC236}">
                <a16:creationId xmlns:a16="http://schemas.microsoft.com/office/drawing/2014/main" id="{9BFF90D0-31D2-1190-E162-D320419AC1D8}"/>
              </a:ext>
            </a:extLst>
          </p:cNvPr>
          <p:cNvSpPr txBox="1"/>
          <p:nvPr/>
        </p:nvSpPr>
        <p:spPr>
          <a:xfrm>
            <a:off x="45268" y="272851"/>
            <a:ext cx="9053464" cy="923330"/>
          </a:xfrm>
          <a:prstGeom prst="rect">
            <a:avLst/>
          </a:prstGeom>
          <a:noFill/>
        </p:spPr>
        <p:txBody>
          <a:bodyPr wrap="square" rtlCol="0">
            <a:spAutoFit/>
          </a:bodyPr>
          <a:lstStyle/>
          <a:p>
            <a:pPr algn="ctr"/>
            <a:r>
              <a:rPr lang="en-US" sz="3000" b="1" dirty="0">
                <a:cs typeface="Times New Roman" panose="02020603050405020304" pitchFamily="18" charset="0"/>
              </a:rPr>
              <a:t>“Precursors”: Terminal PFAS + Functional Group</a:t>
            </a:r>
          </a:p>
          <a:p>
            <a:pPr algn="ctr"/>
            <a:r>
              <a:rPr lang="en-US" sz="2400" b="1" dirty="0">
                <a:solidFill>
                  <a:srgbClr val="FF0000"/>
                </a:solidFill>
                <a:cs typeface="Times New Roman" panose="02020603050405020304" pitchFamily="18" charset="0"/>
              </a:rPr>
              <a:t>(most not reported by laboratory and/or l</a:t>
            </a:r>
            <a:r>
              <a:rPr lang="en-US" sz="2400" b="1" dirty="0">
                <a:solidFill>
                  <a:srgbClr val="FF0000"/>
                </a:solidFill>
              </a:rPr>
              <a:t>ack toxicity factors</a:t>
            </a:r>
            <a:r>
              <a:rPr lang="en-US" sz="2400" b="1" dirty="0">
                <a:solidFill>
                  <a:srgbClr val="FF0000"/>
                </a:solidFill>
                <a:cs typeface="Times New Roman" panose="02020603050405020304" pitchFamily="18" charset="0"/>
              </a:rPr>
              <a:t>)</a:t>
            </a:r>
          </a:p>
        </p:txBody>
      </p:sp>
      <p:grpSp>
        <p:nvGrpSpPr>
          <p:cNvPr id="2" name="Group 1">
            <a:extLst>
              <a:ext uri="{FF2B5EF4-FFF2-40B4-BE49-F238E27FC236}">
                <a16:creationId xmlns:a16="http://schemas.microsoft.com/office/drawing/2014/main" id="{60212464-9BB5-A1BE-6442-D861423F6DA6}"/>
              </a:ext>
            </a:extLst>
          </p:cNvPr>
          <p:cNvGrpSpPr/>
          <p:nvPr/>
        </p:nvGrpSpPr>
        <p:grpSpPr>
          <a:xfrm>
            <a:off x="718518" y="1658775"/>
            <a:ext cx="3715063" cy="2293176"/>
            <a:chOff x="828244" y="1695351"/>
            <a:chExt cx="3715062" cy="2293176"/>
          </a:xfrm>
        </p:grpSpPr>
        <p:pic>
          <p:nvPicPr>
            <p:cNvPr id="6146" name="Picture 2" descr="Types of Firefighting Foam - Vanguard Fire and Security">
              <a:extLst>
                <a:ext uri="{FF2B5EF4-FFF2-40B4-BE49-F238E27FC236}">
                  <a16:creationId xmlns:a16="http://schemas.microsoft.com/office/drawing/2014/main" id="{D3288D3F-2C31-A183-8E65-9A90B38EAA3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8244" y="1702899"/>
              <a:ext cx="3715062" cy="22856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1A9ECBA-6E4F-D9F5-C6FE-F295DCECB7B0}"/>
                </a:ext>
              </a:extLst>
            </p:cNvPr>
            <p:cNvSpPr txBox="1"/>
            <p:nvPr/>
          </p:nvSpPr>
          <p:spPr>
            <a:xfrm>
              <a:off x="1680756" y="1695351"/>
              <a:ext cx="2649937" cy="461665"/>
            </a:xfrm>
            <a:prstGeom prst="rect">
              <a:avLst/>
            </a:prstGeom>
            <a:noFill/>
          </p:spPr>
          <p:txBody>
            <a:bodyPr wrap="square" rtlCol="0">
              <a:spAutoFit/>
            </a:bodyPr>
            <a:lstStyle/>
            <a:p>
              <a:r>
                <a:rPr lang="en-US" sz="2400" b="1" dirty="0"/>
                <a:t>AFFF (6:2 FtTAoS)</a:t>
              </a:r>
            </a:p>
          </p:txBody>
        </p:sp>
      </p:grpSp>
      <p:grpSp>
        <p:nvGrpSpPr>
          <p:cNvPr id="14" name="Group 13">
            <a:extLst>
              <a:ext uri="{FF2B5EF4-FFF2-40B4-BE49-F238E27FC236}">
                <a16:creationId xmlns:a16="http://schemas.microsoft.com/office/drawing/2014/main" id="{C65B2ADB-59EE-0733-1C9D-9285776F16F8}"/>
              </a:ext>
            </a:extLst>
          </p:cNvPr>
          <p:cNvGrpSpPr/>
          <p:nvPr/>
        </p:nvGrpSpPr>
        <p:grpSpPr>
          <a:xfrm>
            <a:off x="755819" y="4372946"/>
            <a:ext cx="3676828" cy="2069492"/>
            <a:chOff x="4966417" y="1791187"/>
            <a:chExt cx="3676828" cy="2069492"/>
          </a:xfrm>
        </p:grpSpPr>
        <p:pic>
          <p:nvPicPr>
            <p:cNvPr id="6148" name="Picture 4" descr="Wastewater: Treatment, Releases and Remediation | VERTEX">
              <a:extLst>
                <a:ext uri="{FF2B5EF4-FFF2-40B4-BE49-F238E27FC236}">
                  <a16:creationId xmlns:a16="http://schemas.microsoft.com/office/drawing/2014/main" id="{E210DD94-A1A2-AB7E-F6BF-3416FB893B8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66417" y="1791187"/>
              <a:ext cx="3676828" cy="20694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EA5D752-CA4B-FEB1-275B-1393B1FE0759}"/>
                </a:ext>
              </a:extLst>
            </p:cNvPr>
            <p:cNvSpPr txBox="1"/>
            <p:nvPr/>
          </p:nvSpPr>
          <p:spPr>
            <a:xfrm>
              <a:off x="5587185" y="2157792"/>
              <a:ext cx="1900585" cy="830997"/>
            </a:xfrm>
            <a:prstGeom prst="rect">
              <a:avLst/>
            </a:prstGeom>
            <a:noFill/>
          </p:spPr>
          <p:txBody>
            <a:bodyPr wrap="none" rtlCol="0">
              <a:spAutoFit/>
            </a:bodyPr>
            <a:lstStyle/>
            <a:p>
              <a:pPr algn="ctr"/>
              <a:r>
                <a:rPr lang="en-US" sz="2400" b="1" dirty="0">
                  <a:solidFill>
                    <a:schemeClr val="bg1"/>
                  </a:solidFill>
                </a:rPr>
                <a:t>Wastewater</a:t>
              </a:r>
            </a:p>
            <a:p>
              <a:pPr algn="ctr"/>
              <a:r>
                <a:rPr lang="en-US" sz="2400" b="1" dirty="0">
                  <a:solidFill>
                    <a:schemeClr val="bg1"/>
                  </a:solidFill>
                </a:rPr>
                <a:t>(metabolites)</a:t>
              </a:r>
            </a:p>
          </p:txBody>
        </p:sp>
      </p:grpSp>
      <p:grpSp>
        <p:nvGrpSpPr>
          <p:cNvPr id="16" name="Group 15">
            <a:extLst>
              <a:ext uri="{FF2B5EF4-FFF2-40B4-BE49-F238E27FC236}">
                <a16:creationId xmlns:a16="http://schemas.microsoft.com/office/drawing/2014/main" id="{639D082F-8C33-D7C3-0E4F-3E981F7C4C9F}"/>
              </a:ext>
            </a:extLst>
          </p:cNvPr>
          <p:cNvGrpSpPr/>
          <p:nvPr/>
        </p:nvGrpSpPr>
        <p:grpSpPr>
          <a:xfrm>
            <a:off x="4994539" y="4374442"/>
            <a:ext cx="3844457" cy="2068001"/>
            <a:chOff x="910707" y="4376923"/>
            <a:chExt cx="3678599" cy="2008887"/>
          </a:xfrm>
        </p:grpSpPr>
        <p:pic>
          <p:nvPicPr>
            <p:cNvPr id="7" name="Picture 6">
              <a:extLst>
                <a:ext uri="{FF2B5EF4-FFF2-40B4-BE49-F238E27FC236}">
                  <a16:creationId xmlns:a16="http://schemas.microsoft.com/office/drawing/2014/main" id="{2184C88F-8830-98DD-5153-B1D11E0ED7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0707" y="4376923"/>
              <a:ext cx="3571355" cy="2008887"/>
            </a:xfrm>
            <a:prstGeom prst="rect">
              <a:avLst/>
            </a:prstGeom>
            <a:ln>
              <a:solidFill>
                <a:schemeClr val="tx1"/>
              </a:solidFill>
            </a:ln>
          </p:spPr>
        </p:pic>
        <p:sp>
          <p:nvSpPr>
            <p:cNvPr id="11" name="TextBox 10">
              <a:extLst>
                <a:ext uri="{FF2B5EF4-FFF2-40B4-BE49-F238E27FC236}">
                  <a16:creationId xmlns:a16="http://schemas.microsoft.com/office/drawing/2014/main" id="{A1C29AA3-9BA4-0EF5-9305-62C1A2BCA346}"/>
                </a:ext>
              </a:extLst>
            </p:cNvPr>
            <p:cNvSpPr txBox="1"/>
            <p:nvPr/>
          </p:nvSpPr>
          <p:spPr>
            <a:xfrm>
              <a:off x="2770716" y="4421997"/>
              <a:ext cx="1818590" cy="807243"/>
            </a:xfrm>
            <a:prstGeom prst="rect">
              <a:avLst/>
            </a:prstGeom>
            <a:noFill/>
          </p:spPr>
          <p:txBody>
            <a:bodyPr wrap="none" rtlCol="0">
              <a:spAutoFit/>
            </a:bodyPr>
            <a:lstStyle/>
            <a:p>
              <a:pPr algn="ctr"/>
              <a:r>
                <a:rPr lang="en-US" sz="2400" b="1" dirty="0"/>
                <a:t>Biosolids</a:t>
              </a:r>
            </a:p>
            <a:p>
              <a:pPr algn="ctr"/>
              <a:r>
                <a:rPr lang="en-US" sz="2400" b="1" dirty="0"/>
                <a:t>(metabolites)</a:t>
              </a:r>
            </a:p>
          </p:txBody>
        </p:sp>
      </p:grpSp>
      <p:sp>
        <p:nvSpPr>
          <p:cNvPr id="12" name="TextBox 11">
            <a:extLst>
              <a:ext uri="{FF2B5EF4-FFF2-40B4-BE49-F238E27FC236}">
                <a16:creationId xmlns:a16="http://schemas.microsoft.com/office/drawing/2014/main" id="{B491FB0F-B0F7-E53A-DF6D-369463F10D56}"/>
              </a:ext>
            </a:extLst>
          </p:cNvPr>
          <p:cNvSpPr txBox="1"/>
          <p:nvPr/>
        </p:nvSpPr>
        <p:spPr>
          <a:xfrm>
            <a:off x="5253439" y="2290980"/>
            <a:ext cx="3284248" cy="1200329"/>
          </a:xfrm>
          <a:prstGeom prst="rect">
            <a:avLst/>
          </a:prstGeom>
          <a:solidFill>
            <a:schemeClr val="bg1">
              <a:alpha val="50000"/>
            </a:schemeClr>
          </a:solidFill>
        </p:spPr>
        <p:txBody>
          <a:bodyPr wrap="square" rtlCol="0">
            <a:spAutoFit/>
          </a:bodyPr>
          <a:lstStyle/>
          <a:p>
            <a:pPr algn="ctr"/>
            <a:r>
              <a:rPr lang="en-US" sz="2400" b="1" dirty="0"/>
              <a:t>Textiles, Carpet.</a:t>
            </a:r>
          </a:p>
          <a:p>
            <a:pPr algn="ctr"/>
            <a:r>
              <a:rPr lang="en-US" sz="2400" b="1" dirty="0"/>
              <a:t>Food Containers, etc.</a:t>
            </a:r>
          </a:p>
          <a:p>
            <a:pPr algn="ctr"/>
            <a:r>
              <a:rPr lang="en-US" sz="2400" b="1" dirty="0"/>
              <a:t>(e.g., 6:2 FTOH)</a:t>
            </a:r>
          </a:p>
        </p:txBody>
      </p:sp>
      <p:sp>
        <p:nvSpPr>
          <p:cNvPr id="3" name="Slide Number Placeholder 2">
            <a:extLst>
              <a:ext uri="{FF2B5EF4-FFF2-40B4-BE49-F238E27FC236}">
                <a16:creationId xmlns:a16="http://schemas.microsoft.com/office/drawing/2014/main" id="{77CCD9D6-91D5-E58B-359D-894F1B8021EC}"/>
              </a:ext>
            </a:extLst>
          </p:cNvPr>
          <p:cNvSpPr>
            <a:spLocks noGrp="1"/>
          </p:cNvSpPr>
          <p:nvPr>
            <p:ph type="sldNum" sz="quarter" idx="12"/>
          </p:nvPr>
        </p:nvSpPr>
        <p:spPr/>
        <p:txBody>
          <a:bodyPr/>
          <a:lstStyle/>
          <a:p>
            <a:fld id="{6DD8B552-EA96-4575-822E-7C0ECCCEE1F4}" type="slidenum">
              <a:rPr lang="en-US" smtClean="0"/>
              <a:t>9</a:t>
            </a:fld>
            <a:endParaRPr lang="en-US"/>
          </a:p>
        </p:txBody>
      </p:sp>
    </p:spTree>
    <p:extLst>
      <p:ext uri="{BB962C8B-B14F-4D97-AF65-F5344CB8AC3E}">
        <p14:creationId xmlns:p14="http://schemas.microsoft.com/office/powerpoint/2010/main" val="2894084691"/>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13685</TotalTime>
  <Words>3907</Words>
  <Application>Microsoft Office PowerPoint</Application>
  <PresentationFormat>On-screen Show (4:3)</PresentationFormat>
  <Paragraphs>773</Paragraphs>
  <Slides>47</Slides>
  <Notes>14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8" baseType="lpstr">
      <vt:lpstr>AR BERKLEY</vt:lpstr>
      <vt:lpstr>AR CHRISTY</vt:lpstr>
      <vt:lpstr>Arial</vt:lpstr>
      <vt:lpstr>Calibri</vt:lpstr>
      <vt:lpstr>Calibri Light</vt:lpstr>
      <vt:lpstr>Cambria Math</vt:lpstr>
      <vt:lpstr>Roboto</vt:lpstr>
      <vt:lpstr>Tahoma</vt:lpstr>
      <vt:lpstr>Times New Roman</vt:lpstr>
      <vt:lpstr>Office 2013 - 2022 Theme</vt:lpstr>
      <vt:lpstr>Acrobat Document</vt:lpstr>
      <vt:lpstr>Aloha, The Overview of the EAL Updates and PFAS Field Study Webinar on Wednesday, November 20th, 2024.   Presented by Roger Brewer Hawaii Department of Health (HDOH) HEER Office. Will start at 10:00 am, Hawaii Standard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Brewer, Roger C</dc:creator>
  <cp:lastModifiedBy>Brewer, Roger C</cp:lastModifiedBy>
  <cp:revision>1384</cp:revision>
  <cp:lastPrinted>2024-11-14T17:36:31Z</cp:lastPrinted>
  <dcterms:created xsi:type="dcterms:W3CDTF">2022-08-25T00:50:40Z</dcterms:created>
  <dcterms:modified xsi:type="dcterms:W3CDTF">2024-11-21T01:28:18Z</dcterms:modified>
</cp:coreProperties>
</file>