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9" r:id="rId1"/>
  </p:sldMasterIdLst>
  <p:notesMasterIdLst>
    <p:notesMasterId r:id="rId31"/>
  </p:notesMasterIdLst>
  <p:sldIdLst>
    <p:sldId id="1312" r:id="rId2"/>
    <p:sldId id="1315" r:id="rId3"/>
    <p:sldId id="1320" r:id="rId4"/>
    <p:sldId id="1217" r:id="rId5"/>
    <p:sldId id="1009" r:id="rId6"/>
    <p:sldId id="283" r:id="rId7"/>
    <p:sldId id="1290" r:id="rId8"/>
    <p:sldId id="1319" r:id="rId9"/>
    <p:sldId id="1307" r:id="rId10"/>
    <p:sldId id="1322" r:id="rId11"/>
    <p:sldId id="1204" r:id="rId12"/>
    <p:sldId id="1302" r:id="rId13"/>
    <p:sldId id="1200" r:id="rId14"/>
    <p:sldId id="1321" r:id="rId15"/>
    <p:sldId id="1203" r:id="rId16"/>
    <p:sldId id="1220" r:id="rId17"/>
    <p:sldId id="1308" r:id="rId18"/>
    <p:sldId id="1309" r:id="rId19"/>
    <p:sldId id="1313" r:id="rId20"/>
    <p:sldId id="1280" r:id="rId21"/>
    <p:sldId id="1317" r:id="rId22"/>
    <p:sldId id="1008" r:id="rId23"/>
    <p:sldId id="1316" r:id="rId24"/>
    <p:sldId id="256" r:id="rId25"/>
    <p:sldId id="257" r:id="rId26"/>
    <p:sldId id="258" r:id="rId27"/>
    <p:sldId id="264" r:id="rId28"/>
    <p:sldId id="265" r:id="rId29"/>
    <p:sldId id="267" r:id="rId3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00"/>
    <a:srgbClr val="006800"/>
    <a:srgbClr val="006600"/>
    <a:srgbClr val="336600"/>
    <a:srgbClr val="339933"/>
    <a:srgbClr val="339966"/>
    <a:srgbClr val="008000"/>
    <a:srgbClr val="3366FF"/>
    <a:srgbClr val="3333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6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ger\AA%20Work\PFAS%20(Partial)\WWTPs%20Landfills%20FTAs\Report\Text\Tables\Percent%20Makeup%20Pies\Percent%20Makeup%20Pies%20(RB%20July%202024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ger.brewer\000%20Current\PFASs\PFASs%20HDOH%20Studies\AA%20Total%20PFASs%20Studies\WWTPs%20Landfills%20FTAs\Report\Text\Tables\TPR%20Bar%20Graphs\TPR%20Risk%20Bar%20Graph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ger\AA%20Work\PFAS%20(Partial)\WWTPs%20Landfills%20FTAs\Report\Text\Tables\Percent%20Makeup%20Pies\Percent%20Makeup%20Pies%20(RB%20July%202024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ger\AA%20Work\PFAS%20(Partial)\WWTPs%20Landfills%20FTAs\Report\Text\Tables\Percent%20Makeup%20Pies\Percent%20Makeup%20Pies%20(RB%20July%202024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ger\AA%20Work\PFAS%20(Partial)\WWTPs%20Landfills%20FTAs\Report\Text\Tables\Percent%20Makeup%20Pies\Percent%20Makeup%20Pies%20(RB%20July%202024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ger\AA%20Work\PFAS%20(Partial)\WWTPs%20Landfills%20FTAs\Report\Text\Tables\Percent%20Makeup%20Pies\Percent%20Makeup%20Pies%20(RB%20July%202024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ger\AA%20Work\PFAS%20(Partial)\WWTPs%20Landfills%20FTAs\Report\Text\Tables\Percent%20Makeup%20Pies\Percent%20Makeup%20Pies%20(RB%20July%202024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1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ger.brewer\000%20Current\PFASs\PFASs%20HDOH%20Studies\AA%20Total%20PFASs%20Studies\WWTPs%20Landfills%20FTAs\Report\Text\Tables\TPR%20Bar%20Graphs\TPR%20Risk%20Bar%20Graph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u="sng" dirty="0">
                <a:solidFill>
                  <a:schemeClr val="tx1"/>
                </a:solidFill>
              </a:rPr>
              <a:t>AFFF Site </a:t>
            </a:r>
            <a:r>
              <a:rPr lang="en-US" sz="1800" b="1" u="sng" baseline="0" dirty="0">
                <a:solidFill>
                  <a:schemeClr val="tx1"/>
                </a:solidFill>
              </a:rPr>
              <a:t>#1 Soil DU-2 (Pre-TOPs)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ysClr val="windowText" lastClr="000000"/>
                </a:solidFill>
              </a:defRPr>
            </a:pPr>
            <a:r>
              <a:rPr lang="en-US" sz="1800" b="1" i="0" u="none" strike="noStrike" kern="1200" spc="0" baseline="0" dirty="0">
                <a:solidFill>
                  <a:srgbClr val="FF0000"/>
                </a:solidFill>
              </a:rPr>
              <a:t>(Total PFAS 144 </a:t>
            </a:r>
            <a:r>
              <a:rPr lang="en-US" sz="1800" b="1" i="0" u="none" strike="noStrike" kern="1200" spc="0" baseline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µg/Kg)</a:t>
            </a:r>
            <a:endParaRPr lang="en-US" sz="1800" b="1" i="0" u="none" strike="noStrike" kern="1200" spc="0" baseline="0" dirty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ysClr val="windowText" lastClr="000000"/>
                </a:solidFill>
              </a:defRPr>
            </a:pPr>
            <a:endParaRPr lang="en-US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091052781803117"/>
          <c:y val="0.34384878313064737"/>
          <c:w val="0.51604982953331191"/>
          <c:h val="0.57080232757679283"/>
        </c:manualLayout>
      </c:layout>
      <c:pieChart>
        <c:varyColors val="1"/>
        <c:ser>
          <c:idx val="0"/>
          <c:order val="0"/>
          <c:tx>
            <c:strRef>
              <c:f>'AFFF #1 Soil'!$B$5:$B$10</c:f>
              <c:strCache>
                <c:ptCount val="6"/>
                <c:pt idx="0">
                  <c:v>6:2 FTS-</c:v>
                </c:pt>
                <c:pt idx="1">
                  <c:v>PFHxA-</c:v>
                </c:pt>
                <c:pt idx="2">
                  <c:v>PFBA-</c:v>
                </c:pt>
                <c:pt idx="3">
                  <c:v>PFPeA-</c:v>
                </c:pt>
                <c:pt idx="4">
                  <c:v>PFOA-</c:v>
                </c:pt>
                <c:pt idx="5">
                  <c:v>Other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CC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C71-4629-AA72-99DAC81E2B1E}"/>
              </c:ext>
            </c:extLst>
          </c:dPt>
          <c:dPt>
            <c:idx val="1"/>
            <c:bubble3D val="0"/>
            <c:spPr>
              <a:solidFill>
                <a:srgbClr val="00FF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C71-4629-AA72-99DAC81E2B1E}"/>
              </c:ext>
            </c:extLst>
          </c:dPt>
          <c:dPt>
            <c:idx val="2"/>
            <c:bubble3D val="0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C71-4629-AA72-99DAC81E2B1E}"/>
              </c:ext>
            </c:extLst>
          </c:dPt>
          <c:dPt>
            <c:idx val="3"/>
            <c:bubble3D val="0"/>
            <c:spPr>
              <a:solidFill>
                <a:srgbClr val="0066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C71-4629-AA72-99DAC81E2B1E}"/>
              </c:ext>
            </c:extLst>
          </c:dPt>
          <c:dPt>
            <c:idx val="4"/>
            <c:bubble3D val="0"/>
            <c:spPr>
              <a:solidFill>
                <a:srgbClr val="CCFF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C71-4629-AA72-99DAC81E2B1E}"/>
              </c:ext>
            </c:extLst>
          </c:dPt>
          <c:dPt>
            <c:idx val="5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C71-4629-AA72-99DAC81E2B1E}"/>
              </c:ext>
            </c:extLst>
          </c:dPt>
          <c:dLbls>
            <c:dLbl>
              <c:idx val="0"/>
              <c:layout>
                <c:manualLayout>
                  <c:x val="-0.16477139755638182"/>
                  <c:y val="-0.1770767477912901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71-4629-AA72-99DAC81E2B1E}"/>
                </c:ext>
              </c:extLst>
            </c:dLbl>
            <c:dLbl>
              <c:idx val="1"/>
              <c:layout>
                <c:manualLayout>
                  <c:x val="-0.10664982502187227"/>
                  <c:y val="0.1708173191637758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71-4629-AA72-99DAC81E2B1E}"/>
                </c:ext>
              </c:extLst>
            </c:dLbl>
            <c:dLbl>
              <c:idx val="2"/>
              <c:layout>
                <c:manualLayout>
                  <c:x val="-0.23792999749953506"/>
                  <c:y val="8.20328829582763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71-4629-AA72-99DAC81E2B1E}"/>
                </c:ext>
              </c:extLst>
            </c:dLbl>
            <c:dLbl>
              <c:idx val="3"/>
              <c:layout>
                <c:manualLayout>
                  <c:x val="-0.21989880049397331"/>
                  <c:y val="-2.51591833755998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24999999999999"/>
                      <c:h val="0.150349650349650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C71-4629-AA72-99DAC81E2B1E}"/>
                </c:ext>
              </c:extLst>
            </c:dLbl>
            <c:dLbl>
              <c:idx val="5"/>
              <c:layout>
                <c:manualLayout>
                  <c:x val="0.32034142607174104"/>
                  <c:y val="1.854670264119083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C71-4629-AA72-99DAC81E2B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'AFFF #1 Soil'!$B$5:$B$10</c:f>
              <c:strCache>
                <c:ptCount val="6"/>
                <c:pt idx="0">
                  <c:v>6:2 FTS-</c:v>
                </c:pt>
                <c:pt idx="1">
                  <c:v>PFHxA-</c:v>
                </c:pt>
                <c:pt idx="2">
                  <c:v>PFBA-</c:v>
                </c:pt>
                <c:pt idx="3">
                  <c:v>PFPeA-</c:v>
                </c:pt>
                <c:pt idx="4">
                  <c:v>PFOA-</c:v>
                </c:pt>
                <c:pt idx="5">
                  <c:v>Other</c:v>
                </c:pt>
              </c:strCache>
            </c:strRef>
          </c:cat>
          <c:val>
            <c:numRef>
              <c:f>'AFFF #1 Soil'!$C$5:$C$10</c:f>
              <c:numCache>
                <c:formatCode>0%</c:formatCode>
                <c:ptCount val="6"/>
                <c:pt idx="0">
                  <c:v>0.83513118519034035</c:v>
                </c:pt>
                <c:pt idx="1">
                  <c:v>9.8823856914190267E-2</c:v>
                </c:pt>
                <c:pt idx="2" formatCode="0.0%">
                  <c:v>3.8972788642215879E-2</c:v>
                </c:pt>
                <c:pt idx="3" formatCode="0.0%">
                  <c:v>1.2526967777855105E-2</c:v>
                </c:pt>
                <c:pt idx="4" formatCode="0.00%">
                  <c:v>9.0472545062286868E-3</c:v>
                </c:pt>
                <c:pt idx="5" formatCode="0.00%">
                  <c:v>5.4979469691697411E-3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C71-4629-AA72-99DAC81E2B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9830070009216"/>
          <c:y val="2.3609947645307831E-2"/>
          <c:w val="0.85894717780400653"/>
          <c:h val="0.749956135623744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'Soil TPR TOTAL RISK'!$E$3</c:f>
              <c:strCache>
                <c:ptCount val="1"/>
                <c:pt idx="0">
                  <c:v>Total PFAS Risk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'Soil TPR TOTAL RISK'!$D$4:$D$12</c:f>
              <c:strCache>
                <c:ptCount val="9"/>
                <c:pt idx="0">
                  <c:v>WWTP #1 Biosolids</c:v>
                </c:pt>
                <c:pt idx="1">
                  <c:v>WWTP #2 Biosolids</c:v>
                </c:pt>
                <c:pt idx="2">
                  <c:v>WWTP #6 Biosolids</c:v>
                </c:pt>
                <c:pt idx="3">
                  <c:v>WWTP #6 Compost</c:v>
                </c:pt>
                <c:pt idx="4">
                  <c:v>AFFF #1 DU-2</c:v>
                </c:pt>
                <c:pt idx="5">
                  <c:v>AFFF #1 DU-3</c:v>
                </c:pt>
                <c:pt idx="6">
                  <c:v>AFFF #1 DU-4a</c:v>
                </c:pt>
                <c:pt idx="7">
                  <c:v>AFFF #1 DU-4b</c:v>
                </c:pt>
                <c:pt idx="8">
                  <c:v>AFFF #1 DU5F</c:v>
                </c:pt>
              </c:strCache>
            </c:strRef>
          </c:cat>
          <c:val>
            <c:numRef>
              <c:f>'Soil TPR TOTAL RISK'!$E$4:$E$12</c:f>
              <c:numCache>
                <c:formatCode>#,##0</c:formatCode>
                <c:ptCount val="9"/>
                <c:pt idx="0">
                  <c:v>2.5751401285884974</c:v>
                </c:pt>
                <c:pt idx="1">
                  <c:v>2.0639442523041263</c:v>
                </c:pt>
                <c:pt idx="2">
                  <c:v>1.708282927370137</c:v>
                </c:pt>
                <c:pt idx="3">
                  <c:v>0.73506478229529459</c:v>
                </c:pt>
                <c:pt idx="4">
                  <c:v>5.9190006265079953</c:v>
                </c:pt>
                <c:pt idx="5">
                  <c:v>6.0749527404961468</c:v>
                </c:pt>
                <c:pt idx="6">
                  <c:v>0.38905209841984373</c:v>
                </c:pt>
                <c:pt idx="7">
                  <c:v>0.41426821841968298</c:v>
                </c:pt>
                <c:pt idx="8">
                  <c:v>38.113023005512829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67-436E-A023-950FA4F28D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2652736"/>
        <c:axId val="1882637856"/>
      </c:barChart>
      <c:catAx>
        <c:axId val="18826527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>
                    <a:solidFill>
                      <a:schemeClr val="tx1"/>
                    </a:solidFill>
                  </a:rPr>
                  <a:t>Study Site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2637856"/>
        <c:crossesAt val="0"/>
        <c:auto val="1"/>
        <c:lblAlgn val="ctr"/>
        <c:lblOffset val="100"/>
        <c:noMultiLvlLbl val="0"/>
      </c:catAx>
      <c:valAx>
        <c:axId val="1882637856"/>
        <c:scaling>
          <c:orientation val="minMax"/>
          <c:max val="5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#,##0" sourceLinked="1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265273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sng" strike="noStrike" kern="1200" spc="0" baseline="0" dirty="0">
                <a:solidFill>
                  <a:schemeClr val="tx1"/>
                </a:solidFill>
              </a:rPr>
              <a:t>AFFF Site #1 Soil DU-2 (Post-TOPs)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en-US" sz="1800" b="1" i="0" u="none" strike="noStrike" kern="1200" spc="0" baseline="0" dirty="0">
                <a:solidFill>
                  <a:srgbClr val="FF0000"/>
                </a:solidFill>
              </a:rPr>
              <a:t>(Total PFAS 23,839 </a:t>
            </a:r>
            <a:r>
              <a:rPr lang="en-US" sz="1800" b="1" i="0" u="none" strike="noStrike" kern="1200" spc="0" baseline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µg/Kg)</a:t>
            </a:r>
            <a:endParaRPr lang="en-US" sz="1800" b="1" i="0" u="none" strike="noStrike" kern="1200" spc="0" baseline="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12502077865266845"/>
          <c:y val="1.4492753623188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'AFFF #1 Soil'!$E$5:$E$10</c:f>
              <c:strCache>
                <c:ptCount val="6"/>
                <c:pt idx="0">
                  <c:v>PFPeA-</c:v>
                </c:pt>
                <c:pt idx="1">
                  <c:v>PFBA-</c:v>
                </c:pt>
                <c:pt idx="2">
                  <c:v>PFHxA-</c:v>
                </c:pt>
                <c:pt idx="3">
                  <c:v>PFHpA-</c:v>
                </c:pt>
                <c:pt idx="4">
                  <c:v>6:2 FTS-</c:v>
                </c:pt>
                <c:pt idx="5">
                  <c:v>Other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66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64-424D-AE55-9A7AC36F42F3}"/>
              </c:ext>
            </c:extLst>
          </c:dPt>
          <c:dPt>
            <c:idx val="1"/>
            <c:bubble3D val="0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64-424D-AE55-9A7AC36F42F3}"/>
              </c:ext>
            </c:extLst>
          </c:dPt>
          <c:dPt>
            <c:idx val="2"/>
            <c:bubble3D val="0"/>
            <c:spPr>
              <a:solidFill>
                <a:srgbClr val="00FF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E64-424D-AE55-9A7AC36F42F3}"/>
              </c:ext>
            </c:extLst>
          </c:dPt>
          <c:dPt>
            <c:idx val="3"/>
            <c:bubble3D val="0"/>
            <c:spPr>
              <a:solidFill>
                <a:srgbClr val="99FFCC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E64-424D-AE55-9A7AC36F42F3}"/>
              </c:ext>
            </c:extLst>
          </c:dPt>
          <c:dPt>
            <c:idx val="4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E64-424D-AE55-9A7AC36F42F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E64-424D-AE55-9A7AC36F42F3}"/>
              </c:ext>
            </c:extLst>
          </c:dPt>
          <c:dLbls>
            <c:dLbl>
              <c:idx val="0"/>
              <c:layout>
                <c:manualLayout>
                  <c:x val="-0.23496043084157867"/>
                  <c:y val="3.464500805006076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64-424D-AE55-9A7AC36F42F3}"/>
                </c:ext>
              </c:extLst>
            </c:dLbl>
            <c:dLbl>
              <c:idx val="1"/>
              <c:layout>
                <c:manualLayout>
                  <c:x val="0.15788506824887488"/>
                  <c:y val="-0.1978810452466565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64-424D-AE55-9A7AC36F42F3}"/>
                </c:ext>
              </c:extLst>
            </c:dLbl>
            <c:dLbl>
              <c:idx val="2"/>
              <c:layout>
                <c:manualLayout>
                  <c:x val="-5.7125498277183835E-2"/>
                  <c:y val="0.1378545187439944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64-424D-AE55-9A7AC36F42F3}"/>
                </c:ext>
              </c:extLst>
            </c:dLbl>
            <c:dLbl>
              <c:idx val="3"/>
              <c:layout>
                <c:manualLayout>
                  <c:x val="-0.27688902815467908"/>
                  <c:y val="8.125751264292199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0693350831146"/>
                      <c:h val="0.156038647342995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E64-424D-AE55-9A7AC36F42F3}"/>
                </c:ext>
              </c:extLst>
            </c:dLbl>
            <c:dLbl>
              <c:idx val="4"/>
              <c:layout>
                <c:manualLayout>
                  <c:x val="0.24088653572227323"/>
                  <c:y val="-1.37127382165534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294278049731442"/>
                      <c:h val="8.127165875453931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E64-424D-AE55-9A7AC36F42F3}"/>
                </c:ext>
              </c:extLst>
            </c:dLbl>
            <c:dLbl>
              <c:idx val="5"/>
              <c:layout>
                <c:manualLayout>
                  <c:x val="0.27871338342915164"/>
                  <c:y val="6.56616228948073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41450681771152"/>
                      <c:h val="9.75849017889675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7E64-424D-AE55-9A7AC36F42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'AFFF #1 Soil'!$E$5:$E$10</c:f>
              <c:strCache>
                <c:ptCount val="6"/>
                <c:pt idx="0">
                  <c:v>PFPeA-</c:v>
                </c:pt>
                <c:pt idx="1">
                  <c:v>PFBA-</c:v>
                </c:pt>
                <c:pt idx="2">
                  <c:v>PFHxA-</c:v>
                </c:pt>
                <c:pt idx="3">
                  <c:v>PFHpA-</c:v>
                </c:pt>
                <c:pt idx="4">
                  <c:v>6:2 FTS-</c:v>
                </c:pt>
                <c:pt idx="5">
                  <c:v>Other</c:v>
                </c:pt>
              </c:strCache>
            </c:strRef>
          </c:cat>
          <c:val>
            <c:numRef>
              <c:f>'AFFF #1 Soil'!$F$5:$F$10</c:f>
              <c:numCache>
                <c:formatCode>0%</c:formatCode>
                <c:ptCount val="6"/>
                <c:pt idx="0">
                  <c:v>0.49498022931511182</c:v>
                </c:pt>
                <c:pt idx="1">
                  <c:v>0.26888332795846326</c:v>
                </c:pt>
                <c:pt idx="2">
                  <c:v>0.20889843576180142</c:v>
                </c:pt>
                <c:pt idx="3" formatCode="0.0%">
                  <c:v>2.6972227749967534E-2</c:v>
                </c:pt>
                <c:pt idx="4" formatCode="0.00%">
                  <c:v>9.9415520633628395E-5</c:v>
                </c:pt>
                <c:pt idx="5" formatCode="0.00%">
                  <c:v>1.663636940223503E-4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E64-424D-AE55-9A7AC36F42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sng" strike="noStrike" kern="1200" spc="0" baseline="0" dirty="0">
                <a:solidFill>
                  <a:schemeClr val="tx1"/>
                </a:solidFill>
              </a:rPr>
              <a:t>WWTP #6 EFFLUENT (Pre-TOPs)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en-US" sz="1600" b="1" i="0" u="none" strike="noStrike" kern="1200" spc="0" baseline="0" dirty="0">
                <a:solidFill>
                  <a:srgbClr val="FF0000"/>
                </a:solidFill>
              </a:rPr>
              <a:t>(Total PFAS 655 n</a:t>
            </a:r>
            <a:r>
              <a:rPr lang="en-US" sz="1600" b="1" i="0" u="none" strike="noStrike" kern="1200" spc="0" baseline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g/L)</a:t>
            </a:r>
            <a:endParaRPr lang="en-US" sz="1600" b="1" i="0" u="none" strike="noStrike" kern="1200" spc="0" baseline="0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'WWTP #6'!$F$4:$F$9</c:f>
              <c:strCache>
                <c:ptCount val="6"/>
                <c:pt idx="0">
                  <c:v>PFPeA-</c:v>
                </c:pt>
                <c:pt idx="1">
                  <c:v>PFHxA-</c:v>
                </c:pt>
                <c:pt idx="2">
                  <c:v>PFBS-</c:v>
                </c:pt>
                <c:pt idx="3">
                  <c:v>PFBA-</c:v>
                </c:pt>
                <c:pt idx="4">
                  <c:v>PFOA-</c:v>
                </c:pt>
                <c:pt idx="5">
                  <c:v>Other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66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BA4-4AED-8FB4-C246C9965974}"/>
              </c:ext>
            </c:extLst>
          </c:dPt>
          <c:dPt>
            <c:idx val="1"/>
            <c:bubble3D val="0"/>
            <c:spPr>
              <a:solidFill>
                <a:srgbClr val="00FF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BA4-4AED-8FB4-C246C9965974}"/>
              </c:ext>
            </c:extLst>
          </c:dPt>
          <c:dPt>
            <c:idx val="2"/>
            <c:bubble3D val="0"/>
            <c:spPr>
              <a:solidFill>
                <a:srgbClr val="9966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BA4-4AED-8FB4-C246C9965974}"/>
              </c:ext>
            </c:extLst>
          </c:dPt>
          <c:dPt>
            <c:idx val="3"/>
            <c:bubble3D val="0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BA4-4AED-8FB4-C246C996597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BA4-4AED-8FB4-C246C9965974}"/>
              </c:ext>
            </c:extLst>
          </c:dPt>
          <c:dPt>
            <c:idx val="5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BA4-4AED-8FB4-C246C9965974}"/>
              </c:ext>
            </c:extLst>
          </c:dPt>
          <c:dLbls>
            <c:dLbl>
              <c:idx val="0"/>
              <c:layout>
                <c:manualLayout>
                  <c:x val="-0.1739952204077474"/>
                  <c:y val="-4.426150715093574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A4-4AED-8FB4-C246C9965974}"/>
                </c:ext>
              </c:extLst>
            </c:dLbl>
            <c:dLbl>
              <c:idx val="1"/>
              <c:layout>
                <c:manualLayout>
                  <c:x val="-2.2569374806483591E-2"/>
                  <c:y val="0.114094417965211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40304189553439"/>
                      <c:h val="0.176656426429994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BA4-4AED-8FB4-C246C9965974}"/>
                </c:ext>
              </c:extLst>
            </c:dLbl>
            <c:dLbl>
              <c:idx val="2"/>
              <c:layout>
                <c:manualLayout>
                  <c:x val="-0.17766605841106345"/>
                  <c:y val="0.223815840838639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85993756889187"/>
                      <c:h val="0.166858510377304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BA4-4AED-8FB4-C246C9965974}"/>
                </c:ext>
              </c:extLst>
            </c:dLbl>
            <c:dLbl>
              <c:idx val="3"/>
              <c:layout>
                <c:manualLayout>
                  <c:x val="-0.16368650704999743"/>
                  <c:y val="-9.381974277017042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01840513528283"/>
                      <c:h val="0.112969972087511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BA4-4AED-8FB4-C246C9965974}"/>
                </c:ext>
              </c:extLst>
            </c:dLbl>
            <c:dLbl>
              <c:idx val="4"/>
              <c:layout>
                <c:manualLayout>
                  <c:x val="-0.27989039820672662"/>
                  <c:y val="7.494325695073422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97222222222222"/>
                      <c:h val="8.69565217391304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BA4-4AED-8FB4-C246C9965974}"/>
                </c:ext>
              </c:extLst>
            </c:dLbl>
            <c:dLbl>
              <c:idx val="5"/>
              <c:layout>
                <c:manualLayout>
                  <c:x val="-0.25693260867551571"/>
                  <c:y val="0.65369882903330834"/>
                </c:manualLayout>
              </c:layout>
              <c:tx>
                <c:rich>
                  <a:bodyPr/>
                  <a:lstStyle/>
                  <a:p>
                    <a:fld id="{F6E97670-2109-4BBE-84C1-A9328C55853D}" type="CATEGORYNAME">
                      <a:rPr lang="en-US" smtClean="0"/>
                      <a:pPr/>
                      <a:t>[CATEGORY NAME]</a:t>
                    </a:fld>
                    <a:r>
                      <a:rPr lang="en-US" dirty="0"/>
                      <a:t> (+2)</a:t>
                    </a:r>
                    <a:r>
                      <a:rPr lang="en-US" baseline="0" dirty="0"/>
                      <a:t>, </a:t>
                    </a:r>
                    <a:fld id="{5DA2F33B-ECA5-4C68-9C4C-CAE4F6C72AAD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832746690873384"/>
                      <c:h val="0.206050174588063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BA4-4AED-8FB4-C246C99659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'WWTP #6'!$F$4:$F$9</c:f>
              <c:strCache>
                <c:ptCount val="6"/>
                <c:pt idx="0">
                  <c:v>PFPeA-</c:v>
                </c:pt>
                <c:pt idx="1">
                  <c:v>PFHxA-</c:v>
                </c:pt>
                <c:pt idx="2">
                  <c:v>PFBS-</c:v>
                </c:pt>
                <c:pt idx="3">
                  <c:v>PFBA-</c:v>
                </c:pt>
                <c:pt idx="4">
                  <c:v>PFOA-</c:v>
                </c:pt>
                <c:pt idx="5">
                  <c:v>Other</c:v>
                </c:pt>
              </c:strCache>
            </c:strRef>
          </c:cat>
          <c:val>
            <c:numRef>
              <c:f>'WWTP #6'!$G$4:$G$9</c:f>
              <c:numCache>
                <c:formatCode>0%</c:formatCode>
                <c:ptCount val="6"/>
                <c:pt idx="0">
                  <c:v>0.59738684635420969</c:v>
                </c:pt>
                <c:pt idx="1">
                  <c:v>0.3475978879290238</c:v>
                </c:pt>
                <c:pt idx="2" formatCode="0.0%">
                  <c:v>2.5580796947157595E-2</c:v>
                </c:pt>
                <c:pt idx="3" formatCode="0.0%">
                  <c:v>1.7304656758371315E-2</c:v>
                </c:pt>
                <c:pt idx="4" formatCode="0.0%">
                  <c:v>4.7249236714161681E-3</c:v>
                </c:pt>
                <c:pt idx="5" formatCode="0.0%">
                  <c:v>7.4048883398213257E-3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BA4-4AED-8FB4-C246C99659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u="sng" dirty="0">
                <a:solidFill>
                  <a:schemeClr val="tx1"/>
                </a:solidFill>
              </a:rPr>
              <a:t>WWTP</a:t>
            </a:r>
            <a:r>
              <a:rPr lang="en-US" sz="1800" b="1" u="sng" baseline="0" dirty="0">
                <a:solidFill>
                  <a:schemeClr val="tx1"/>
                </a:solidFill>
              </a:rPr>
              <a:t> #6 INFLUENT (Pre-TOPs)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ysClr val="windowText" lastClr="000000"/>
                </a:solidFill>
              </a:defRPr>
            </a:pPr>
            <a:r>
              <a:rPr lang="en-US" sz="1600" b="1" i="0" u="none" strike="noStrike" kern="1200" spc="0" baseline="0" dirty="0">
                <a:solidFill>
                  <a:srgbClr val="FF0000"/>
                </a:solidFill>
              </a:rPr>
              <a:t>(Total PFAS 250 n</a:t>
            </a:r>
            <a:r>
              <a:rPr lang="en-US" sz="1600" b="1" i="0" u="none" strike="noStrike" kern="1200" spc="0" baseline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g/L)</a:t>
            </a:r>
            <a:endParaRPr lang="en-US" sz="1600" b="1" i="0" u="none" strike="noStrike" kern="1200" spc="0" baseline="0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555730533683288"/>
          <c:y val="0.27668777416808915"/>
          <c:w val="0.37336089238845144"/>
          <c:h val="0.62661967953306541"/>
        </c:manualLayout>
      </c:layout>
      <c:pieChart>
        <c:varyColors val="1"/>
        <c:ser>
          <c:idx val="0"/>
          <c:order val="0"/>
          <c:tx>
            <c:strRef>
              <c:f>'WWTP #6'!$B$4:$B$9</c:f>
              <c:strCache>
                <c:ptCount val="6"/>
                <c:pt idx="0">
                  <c:v>PFPeA-</c:v>
                </c:pt>
                <c:pt idx="1">
                  <c:v>PFHxA-</c:v>
                </c:pt>
                <c:pt idx="2">
                  <c:v>PFBS-</c:v>
                </c:pt>
                <c:pt idx="3">
                  <c:v>PFBA-</c:v>
                </c:pt>
                <c:pt idx="4">
                  <c:v>PFOS-</c:v>
                </c:pt>
                <c:pt idx="5">
                  <c:v>Other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33CC33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022-44CA-8131-7D22DD7DEDFC}"/>
              </c:ext>
            </c:extLst>
          </c:dPt>
          <c:dPt>
            <c:idx val="1"/>
            <c:bubble3D val="0"/>
            <c:spPr>
              <a:solidFill>
                <a:srgbClr val="00FF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022-44CA-8131-7D22DD7DEDFC}"/>
              </c:ext>
            </c:extLst>
          </c:dPt>
          <c:dPt>
            <c:idx val="2"/>
            <c:bubble3D val="0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022-44CA-8131-7D22DD7DEDFC}"/>
              </c:ext>
            </c:extLst>
          </c:dPt>
          <c:dPt>
            <c:idx val="3"/>
            <c:bubble3D val="0"/>
            <c:spPr>
              <a:solidFill>
                <a:srgbClr val="FFFFCC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022-44CA-8131-7D22DD7DEDFC}"/>
              </c:ext>
            </c:extLst>
          </c:dPt>
          <c:dPt>
            <c:idx val="4"/>
            <c:bubble3D val="0"/>
            <c:spPr>
              <a:solidFill>
                <a:srgbClr val="CCFF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022-44CA-8131-7D22DD7DEDFC}"/>
              </c:ext>
            </c:extLst>
          </c:dPt>
          <c:dPt>
            <c:idx val="5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022-44CA-8131-7D22DD7DEDFC}"/>
              </c:ext>
            </c:extLst>
          </c:dPt>
          <c:dLbls>
            <c:dLbl>
              <c:idx val="0"/>
              <c:layout>
                <c:manualLayout>
                  <c:x val="-0.18955522747156606"/>
                  <c:y val="-8.18202630741368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452777777777775"/>
                      <c:h val="0.350130941456977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022-44CA-8131-7D22DD7DEDFC}"/>
                </c:ext>
              </c:extLst>
            </c:dLbl>
            <c:dLbl>
              <c:idx val="2"/>
              <c:layout>
                <c:manualLayout>
                  <c:x val="-0.11944444444444445"/>
                  <c:y val="0.260225066680564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22222222222223"/>
                      <c:h val="0.155405453195176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022-44CA-8131-7D22DD7DEDFC}"/>
                </c:ext>
              </c:extLst>
            </c:dLbl>
            <c:dLbl>
              <c:idx val="3"/>
              <c:layout>
                <c:manualLayout>
                  <c:x val="-0.1438409886264217"/>
                  <c:y val="0.144197720669392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265288713910762"/>
                      <c:h val="0.113747643146838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022-44CA-8131-7D22DD7DEDFC}"/>
                </c:ext>
              </c:extLst>
            </c:dLbl>
            <c:dLbl>
              <c:idx val="4"/>
              <c:layout>
                <c:manualLayout>
                  <c:x val="-0.19029768153980753"/>
                  <c:y val="2.36120857010439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84711286089241"/>
                      <c:h val="8.53816473496220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022-44CA-8131-7D22DD7DEDFC}"/>
                </c:ext>
              </c:extLst>
            </c:dLbl>
            <c:dLbl>
              <c:idx val="5"/>
              <c:layout>
                <c:manualLayout>
                  <c:x val="-0.29242804024496938"/>
                  <c:y val="0.6203728899998697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C5E2A08-8178-403B-9F3A-09190A7E1845}" type="CATEGORYNAME">
                      <a:rPr lang="en-US" smtClean="0"/>
                      <a:pPr>
                        <a:defRPr sz="1600" b="1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dirty="0"/>
                      <a:t> (+4)</a:t>
                    </a:r>
                    <a:r>
                      <a:rPr lang="en-US" baseline="0" dirty="0"/>
                      <a:t>, </a:t>
                    </a:r>
                    <a:fld id="{08CA2BA2-8CFF-4404-928A-975D83588410}" type="VALUE">
                      <a:rPr lang="en-US" baseline="0"/>
                      <a:pPr>
                        <a:defRPr sz="1600" b="1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3611111111111"/>
                      <c:h val="0.208300962470894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022-44CA-8131-7D22DD7DED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'WWTP #4'!$B$4:$B$9</c:f>
              <c:strCache>
                <c:ptCount val="6"/>
                <c:pt idx="0">
                  <c:v>5:3 FTCA-</c:v>
                </c:pt>
                <c:pt idx="1">
                  <c:v>PFHxA-</c:v>
                </c:pt>
                <c:pt idx="2">
                  <c:v>PFBA-</c:v>
                </c:pt>
                <c:pt idx="3">
                  <c:v>PFOS-</c:v>
                </c:pt>
                <c:pt idx="4">
                  <c:v>PFOA-</c:v>
                </c:pt>
                <c:pt idx="5">
                  <c:v>Other</c:v>
                </c:pt>
              </c:strCache>
            </c:strRef>
          </c:cat>
          <c:val>
            <c:numRef>
              <c:f>'WWTP #6'!$C$4:$C$9</c:f>
              <c:numCache>
                <c:formatCode>0%</c:formatCode>
                <c:ptCount val="6"/>
                <c:pt idx="0">
                  <c:v>0.58000000000000007</c:v>
                </c:pt>
                <c:pt idx="1">
                  <c:v>0.34360000000000007</c:v>
                </c:pt>
                <c:pt idx="2" formatCode="0.0%">
                  <c:v>2.7640000000000005E-2</c:v>
                </c:pt>
                <c:pt idx="3" formatCode="0.0%">
                  <c:v>2.1920000000000005E-2</c:v>
                </c:pt>
                <c:pt idx="4" formatCode="0.0%">
                  <c:v>1.5800000000000002E-2</c:v>
                </c:pt>
                <c:pt idx="5" formatCode="0.0%">
                  <c:v>1.1040000000000001E-2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022-44CA-8131-7D22DD7DED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u="sng" dirty="0">
                <a:solidFill>
                  <a:schemeClr val="tx1"/>
                </a:solidFill>
              </a:rPr>
              <a:t>Landfill</a:t>
            </a:r>
            <a:r>
              <a:rPr lang="en-US" sz="1800" b="1" u="sng" baseline="0" dirty="0">
                <a:solidFill>
                  <a:schemeClr val="tx1"/>
                </a:solidFill>
              </a:rPr>
              <a:t> #1 Leachate E-6 (Pre-TOPs)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ysClr val="windowText" lastClr="000000"/>
                </a:solidFill>
              </a:defRPr>
            </a:pPr>
            <a:r>
              <a:rPr lang="en-US" sz="1600" b="1" i="0" u="none" strike="noStrike" kern="1200" spc="0" baseline="0" dirty="0">
                <a:solidFill>
                  <a:srgbClr val="FF0000"/>
                </a:solidFill>
              </a:rPr>
              <a:t>(Total PFAS 66,664 n</a:t>
            </a:r>
            <a:r>
              <a:rPr lang="en-US" sz="1600" b="1" i="0" u="none" strike="noStrike" kern="1200" spc="0" baseline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g/L)</a:t>
            </a:r>
            <a:endParaRPr lang="en-US" sz="1600" b="1" i="0" u="none" strike="noStrike" kern="1200" spc="0" baseline="0" dirty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ysClr val="windowText" lastClr="000000"/>
                </a:solidFill>
              </a:defRPr>
            </a:pPr>
            <a:endParaRPr lang="en-US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277952755905511"/>
          <c:y val="0.32100590440406535"/>
          <c:w val="0.39612904636920387"/>
          <c:h val="0.67899409559593471"/>
        </c:manualLayout>
      </c:layout>
      <c:pieChart>
        <c:varyColors val="1"/>
        <c:ser>
          <c:idx val="0"/>
          <c:order val="0"/>
          <c:tx>
            <c:strRef>
              <c:f>'Landfill Leachate #1'!$B$6:$B$11</c:f>
              <c:strCache>
                <c:ptCount val="6"/>
                <c:pt idx="0">
                  <c:v>5:3 FTCA-</c:v>
                </c:pt>
                <c:pt idx="1">
                  <c:v>PFBS-</c:v>
                </c:pt>
                <c:pt idx="2">
                  <c:v>PFHxA-</c:v>
                </c:pt>
                <c:pt idx="3">
                  <c:v>PFPeA-</c:v>
                </c:pt>
                <c:pt idx="4">
                  <c:v>PFOA-</c:v>
                </c:pt>
                <c:pt idx="5">
                  <c:v>Other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FF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CB-4021-BB33-FB13E3E43BEC}"/>
              </c:ext>
            </c:extLst>
          </c:dPt>
          <c:dPt>
            <c:idx val="1"/>
            <c:bubble3D val="0"/>
            <c:spPr>
              <a:solidFill>
                <a:srgbClr val="9966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CB-4021-BB33-FB13E3E43BEC}"/>
              </c:ext>
            </c:extLst>
          </c:dPt>
          <c:dPt>
            <c:idx val="2"/>
            <c:bubble3D val="0"/>
            <c:spPr>
              <a:solidFill>
                <a:srgbClr val="00FF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CB-4021-BB33-FB13E3E43BEC}"/>
              </c:ext>
            </c:extLst>
          </c:dPt>
          <c:dPt>
            <c:idx val="3"/>
            <c:bubble3D val="0"/>
            <c:spPr>
              <a:solidFill>
                <a:srgbClr val="0066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CB-4021-BB33-FB13E3E43BEC}"/>
              </c:ext>
            </c:extLst>
          </c:dPt>
          <c:dPt>
            <c:idx val="4"/>
            <c:bubble3D val="0"/>
            <c:spPr>
              <a:solidFill>
                <a:srgbClr val="CCFF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CB-4021-BB33-FB13E3E43BEC}"/>
              </c:ext>
            </c:extLst>
          </c:dPt>
          <c:dPt>
            <c:idx val="5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CB-4021-BB33-FB13E3E43BEC}"/>
              </c:ext>
            </c:extLst>
          </c:dPt>
          <c:dLbls>
            <c:dLbl>
              <c:idx val="2"/>
              <c:layout>
                <c:manualLayout>
                  <c:x val="-1.6828083989501311E-2"/>
                  <c:y val="0.1161813063320599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CB-4021-BB33-FB13E3E43BEC}"/>
                </c:ext>
              </c:extLst>
            </c:dLbl>
            <c:dLbl>
              <c:idx val="3"/>
              <c:layout>
                <c:manualLayout>
                  <c:x val="-3.4373797025371827E-2"/>
                  <c:y val="0.1639622154130852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25000000000001"/>
                      <c:h val="0.12884115244789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FCB-4021-BB33-FB13E3E43BEC}"/>
                </c:ext>
              </c:extLst>
            </c:dLbl>
            <c:dLbl>
              <c:idx val="4"/>
              <c:layout>
                <c:manualLayout>
                  <c:x val="-3.9811242344706912E-2"/>
                  <c:y val="0.1282570479629261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00000000000002"/>
                      <c:h val="0.107129561348029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8FCB-4021-BB33-FB13E3E43BEC}"/>
                </c:ext>
              </c:extLst>
            </c:dLbl>
            <c:dLbl>
              <c:idx val="5"/>
              <c:layout>
                <c:manualLayout>
                  <c:x val="-8.625360892388452E-2"/>
                  <c:y val="0.1398877754579390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E78092B-4989-411A-A251-ECED5109F4D2}" type="CATEGORYNAME">
                      <a:rPr lang="en-US" smtClean="0"/>
                      <a:pPr>
                        <a:defRPr sz="1600" b="1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dirty="0"/>
                      <a:t> (+11)</a:t>
                    </a:r>
                    <a:r>
                      <a:rPr lang="en-US" baseline="0" dirty="0"/>
                      <a:t>, </a:t>
                    </a:r>
                    <a:fld id="{1A95E3E7-3CCB-4205-AC63-6A47CCBF4BEB}" type="VALUE">
                      <a:rPr lang="en-US" baseline="0"/>
                      <a:pPr>
                        <a:defRPr sz="1600" b="1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081955380577423"/>
                      <c:h val="0.2075456701849151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8FCB-4021-BB33-FB13E3E43B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'Landfill Leachate #1'!$B$6:$B$11</c:f>
              <c:strCache>
                <c:ptCount val="6"/>
                <c:pt idx="0">
                  <c:v>5:3 FTCA-</c:v>
                </c:pt>
                <c:pt idx="1">
                  <c:v>PFBS-</c:v>
                </c:pt>
                <c:pt idx="2">
                  <c:v>PFHxA-</c:v>
                </c:pt>
                <c:pt idx="3">
                  <c:v>PFPeA-</c:v>
                </c:pt>
                <c:pt idx="4">
                  <c:v>PFOA-</c:v>
                </c:pt>
                <c:pt idx="5">
                  <c:v>Other</c:v>
                </c:pt>
              </c:strCache>
            </c:strRef>
          </c:cat>
          <c:val>
            <c:numRef>
              <c:f>'Landfill Leachate #1'!$C$6:$C$11</c:f>
              <c:numCache>
                <c:formatCode>0%</c:formatCode>
                <c:ptCount val="6"/>
                <c:pt idx="0">
                  <c:v>0.40207843622417422</c:v>
                </c:pt>
                <c:pt idx="1">
                  <c:v>0.21650377335147841</c:v>
                </c:pt>
                <c:pt idx="2">
                  <c:v>0.14845973029815662</c:v>
                </c:pt>
                <c:pt idx="3">
                  <c:v>6.804404305332179E-2</c:v>
                </c:pt>
                <c:pt idx="4">
                  <c:v>4.9486576766052205E-2</c:v>
                </c:pt>
                <c:pt idx="5">
                  <c:v>0.11542744030681677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CB-4021-BB33-FB13E3E43B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sng" strike="noStrike" kern="1200" spc="0" baseline="0" dirty="0">
                <a:solidFill>
                  <a:schemeClr val="tx1"/>
                </a:solidFill>
              </a:rPr>
              <a:t>Landfill #1 Leachate 4-B (Pre-TOPs)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en-US" sz="1600" b="1" i="0" u="none" strike="noStrike" kern="1200" spc="0" baseline="0" dirty="0">
                <a:solidFill>
                  <a:srgbClr val="FF0000"/>
                </a:solidFill>
              </a:rPr>
              <a:t>(Total PFAS 40,618 n</a:t>
            </a:r>
            <a:r>
              <a:rPr lang="en-US" sz="1600" b="1" i="0" u="none" strike="noStrike" kern="1200" spc="0" baseline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g/L)</a:t>
            </a:r>
            <a:endParaRPr lang="en-US" sz="1600" b="1" i="0" u="none" strike="noStrike" kern="1200" spc="0" baseline="0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49622832924598"/>
          <c:y val="0.32571167506064325"/>
          <c:w val="0.37896992378392486"/>
          <c:h val="0.64709790106555076"/>
        </c:manualLayout>
      </c:layout>
      <c:pieChart>
        <c:varyColors val="1"/>
        <c:ser>
          <c:idx val="0"/>
          <c:order val="0"/>
          <c:tx>
            <c:strRef>
              <c:f>'Landfill Leachate #1'!$E$6:$E$11</c:f>
              <c:strCache>
                <c:ptCount val="6"/>
                <c:pt idx="0">
                  <c:v>5:3 FTCA-</c:v>
                </c:pt>
                <c:pt idx="1">
                  <c:v>PFHxA-</c:v>
                </c:pt>
                <c:pt idx="2">
                  <c:v>PFBA-</c:v>
                </c:pt>
                <c:pt idx="3">
                  <c:v>PFPeA-</c:v>
                </c:pt>
                <c:pt idx="4">
                  <c:v>PFBS-</c:v>
                </c:pt>
                <c:pt idx="5">
                  <c:v>Other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66FF66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C0-4FCB-964A-F0B1E9A4C3E2}"/>
              </c:ext>
            </c:extLst>
          </c:dPt>
          <c:dPt>
            <c:idx val="1"/>
            <c:bubble3D val="0"/>
            <c:spPr>
              <a:solidFill>
                <a:srgbClr val="00FF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C0-4FCB-964A-F0B1E9A4C3E2}"/>
              </c:ext>
            </c:extLst>
          </c:dPt>
          <c:dPt>
            <c:idx val="2"/>
            <c:bubble3D val="0"/>
            <c:spPr>
              <a:solidFill>
                <a:srgbClr val="3333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5C0-4FCB-964A-F0B1E9A4C3E2}"/>
              </c:ext>
            </c:extLst>
          </c:dPt>
          <c:dPt>
            <c:idx val="3"/>
            <c:bubble3D val="0"/>
            <c:spPr>
              <a:solidFill>
                <a:srgbClr val="0066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5C0-4FCB-964A-F0B1E9A4C3E2}"/>
              </c:ext>
            </c:extLst>
          </c:dPt>
          <c:dPt>
            <c:idx val="4"/>
            <c:bubble3D val="0"/>
            <c:spPr>
              <a:solidFill>
                <a:srgbClr val="9966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5C0-4FCB-964A-F0B1E9A4C3E2}"/>
              </c:ext>
            </c:extLst>
          </c:dPt>
          <c:dPt>
            <c:idx val="5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5C0-4FCB-964A-F0B1E9A4C3E2}"/>
              </c:ext>
            </c:extLst>
          </c:dPt>
          <c:dLbls>
            <c:dLbl>
              <c:idx val="0"/>
              <c:layout>
                <c:manualLayout>
                  <c:x val="0.13228411379786484"/>
                  <c:y val="0.2831696753931908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C0-4FCB-964A-F0B1E9A4C3E2}"/>
                </c:ext>
              </c:extLst>
            </c:dLbl>
            <c:dLbl>
              <c:idx val="1"/>
              <c:layout>
                <c:manualLayout>
                  <c:x val="2.8691544791249315E-2"/>
                  <c:y val="4.295729561146005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C0-4FCB-964A-F0B1E9A4C3E2}"/>
                </c:ext>
              </c:extLst>
            </c:dLbl>
            <c:dLbl>
              <c:idx val="2"/>
              <c:layout>
                <c:manualLayout>
                  <c:x val="5.3523028293844262E-2"/>
                  <c:y val="-2.620171650476988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86233145790689"/>
                      <c:h val="0.118707819684639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5C0-4FCB-964A-F0B1E9A4C3E2}"/>
                </c:ext>
              </c:extLst>
            </c:dLbl>
            <c:dLbl>
              <c:idx val="3"/>
              <c:layout>
                <c:manualLayout>
                  <c:x val="-4.3762984137254914E-2"/>
                  <c:y val="-1.9424506267899682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85039338907059"/>
                      <c:h val="0.143376942644871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5C0-4FCB-964A-F0B1E9A4C3E2}"/>
                </c:ext>
              </c:extLst>
            </c:dLbl>
            <c:dLbl>
              <c:idx val="4"/>
              <c:layout>
                <c:manualLayout>
                  <c:x val="-8.7362610735593538E-2"/>
                  <c:y val="-0.1648888063563201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C0-4FCB-964A-F0B1E9A4C3E2}"/>
                </c:ext>
              </c:extLst>
            </c:dLbl>
            <c:dLbl>
              <c:idx val="5"/>
              <c:layout>
                <c:manualLayout>
                  <c:x val="-5.6886191441839597E-3"/>
                  <c:y val="-3.410166320392468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2616F50-8875-4C40-8601-7B08FB9C9E37}" type="CATEGORYNAME">
                      <a:rPr lang="en-US" smtClean="0"/>
                      <a:pPr>
                        <a:defRPr sz="1600" b="1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dirty="0"/>
                      <a:t> (+14)</a:t>
                    </a:r>
                    <a:r>
                      <a:rPr lang="en-US" baseline="0" dirty="0"/>
                      <a:t>, </a:t>
                    </a:r>
                    <a:fld id="{217A1463-5925-4491-ADA1-9D175E815FEA}" type="VALUE">
                      <a:rPr lang="en-US" baseline="0"/>
                      <a:pPr>
                        <a:defRPr sz="1600" b="1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384494730354266"/>
                      <c:h val="0.264403659887772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5C0-4FCB-964A-F0B1E9A4C3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'Landfill Leachate #1'!$E$6:$E$11</c:f>
              <c:strCache>
                <c:ptCount val="6"/>
                <c:pt idx="0">
                  <c:v>5:3 FTCA-</c:v>
                </c:pt>
                <c:pt idx="1">
                  <c:v>PFHxA-</c:v>
                </c:pt>
                <c:pt idx="2">
                  <c:v>PFBA-</c:v>
                </c:pt>
                <c:pt idx="3">
                  <c:v>PFPeA-</c:v>
                </c:pt>
                <c:pt idx="4">
                  <c:v>PFBS-</c:v>
                </c:pt>
                <c:pt idx="5">
                  <c:v>Other</c:v>
                </c:pt>
              </c:strCache>
            </c:strRef>
          </c:cat>
          <c:val>
            <c:numRef>
              <c:f>'Landfill Leachate #1'!$F$6:$F$11</c:f>
              <c:numCache>
                <c:formatCode>0%</c:formatCode>
                <c:ptCount val="6"/>
                <c:pt idx="0">
                  <c:v>0.20926682751489487</c:v>
                </c:pt>
                <c:pt idx="1">
                  <c:v>0.15264168595204097</c:v>
                </c:pt>
                <c:pt idx="2">
                  <c:v>0.14279383524545769</c:v>
                </c:pt>
                <c:pt idx="3">
                  <c:v>0.10832635777241617</c:v>
                </c:pt>
                <c:pt idx="4">
                  <c:v>7.8782805652666307E-2</c:v>
                </c:pt>
                <c:pt idx="5">
                  <c:v>0.30818848786252401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5C0-4FCB-964A-F0B1E9A4C3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u="none" strike="noStrike" kern="1200" spc="0" baseline="0">
                <a:solidFill>
                  <a:schemeClr val="tx1"/>
                </a:solidFill>
              </a:rPr>
              <a:t>PFAS Group Relative Makeup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331714785651793"/>
          <c:y val="0.12151515151515153"/>
          <c:w val="0.85334951881014875"/>
          <c:h val="0.646755481322410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'Liquids % Makeup EXAMPLES'!$E$3</c:f>
              <c:strCache>
                <c:ptCount val="1"/>
                <c:pt idx="0">
                  <c:v>Pre-TOPs
Primary
PFASs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'Liquids % Makeup EXAMPLES'!$D$4:$D$6</c:f>
              <c:strCache>
                <c:ptCount val="3"/>
                <c:pt idx="0">
                  <c:v>WWTP Effluent</c:v>
                </c:pt>
                <c:pt idx="1">
                  <c:v>Landfill Leachate</c:v>
                </c:pt>
                <c:pt idx="2">
                  <c:v>AFFF Groundwater</c:v>
                </c:pt>
              </c:strCache>
            </c:strRef>
          </c:cat>
          <c:val>
            <c:numRef>
              <c:f>'Liquids % Makeup EXAMPLES'!$E$4:$E$6</c:f>
              <c:numCache>
                <c:formatCode>0%</c:formatCode>
                <c:ptCount val="3"/>
                <c:pt idx="0" formatCode="0.0%">
                  <c:v>1.6889467544109794E-2</c:v>
                </c:pt>
                <c:pt idx="1">
                  <c:v>0.25773620560690153</c:v>
                </c:pt>
                <c:pt idx="2">
                  <c:v>0.30209331742962731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CB-43AA-9B97-3FFD1DA9BF46}"/>
            </c:ext>
          </c:extLst>
        </c:ser>
        <c:ser>
          <c:idx val="1"/>
          <c:order val="1"/>
          <c:tx>
            <c:strRef>
              <c:f>'Liquids % Makeup EXAMPLES'!$F$3</c:f>
              <c:strCache>
                <c:ptCount val="1"/>
                <c:pt idx="0">
                  <c:v>Post-TOPs
Precursor PFASs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'Liquids % Makeup EXAMPLES'!$D$4:$D$6</c:f>
              <c:strCache>
                <c:ptCount val="3"/>
                <c:pt idx="0">
                  <c:v>WWTP Effluent</c:v>
                </c:pt>
                <c:pt idx="1">
                  <c:v>Landfill Leachate</c:v>
                </c:pt>
                <c:pt idx="2">
                  <c:v>AFFF Groundwater</c:v>
                </c:pt>
              </c:strCache>
            </c:strRef>
          </c:cat>
          <c:val>
            <c:numRef>
              <c:f>'Liquids % Makeup EXAMPLES'!$F$4:$F$6</c:f>
              <c:numCache>
                <c:formatCode>0.0%</c:formatCode>
                <c:ptCount val="3"/>
                <c:pt idx="0">
                  <c:v>5.2222770882851387E-3</c:v>
                </c:pt>
                <c:pt idx="1">
                  <c:v>3.795340701813215E-2</c:v>
                </c:pt>
                <c:pt idx="2" formatCode="0%">
                  <c:v>0.14788766585245891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CB-43AA-9B97-3FFD1DA9BF46}"/>
            </c:ext>
          </c:extLst>
        </c:ser>
        <c:ser>
          <c:idx val="2"/>
          <c:order val="2"/>
          <c:tx>
            <c:strRef>
              <c:f>'Liquids % Makeup EXAMPLES'!$G$3</c:f>
              <c:strCache>
                <c:ptCount val="1"/>
                <c:pt idx="0">
                  <c:v>Excess Fluorine PFAS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cat>
            <c:strRef>
              <c:f>'Liquids % Makeup EXAMPLES'!$D$4:$D$6</c:f>
              <c:strCache>
                <c:ptCount val="3"/>
                <c:pt idx="0">
                  <c:v>WWTP Effluent</c:v>
                </c:pt>
                <c:pt idx="1">
                  <c:v>Landfill Leachate</c:v>
                </c:pt>
                <c:pt idx="2">
                  <c:v>AFFF Groundwater</c:v>
                </c:pt>
              </c:strCache>
            </c:strRef>
          </c:cat>
          <c:val>
            <c:numRef>
              <c:f>'Liquids % Makeup EXAMPLES'!$G$4:$G$6</c:f>
              <c:numCache>
                <c:formatCode>0%</c:formatCode>
                <c:ptCount val="3"/>
                <c:pt idx="0">
                  <c:v>0.97788825536760515</c:v>
                </c:pt>
                <c:pt idx="1">
                  <c:v>0.70431038737496643</c:v>
                </c:pt>
                <c:pt idx="2">
                  <c:v>0.55001901671791376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CB-43AA-9B97-3FFD1DA9BF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2722592"/>
        <c:axId val="822718752"/>
      </c:barChart>
      <c:catAx>
        <c:axId val="82272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2718752"/>
        <c:crosses val="autoZero"/>
        <c:auto val="1"/>
        <c:lblAlgn val="ctr"/>
        <c:lblOffset val="100"/>
        <c:noMultiLvlLbl val="0"/>
      </c:catAx>
      <c:valAx>
        <c:axId val="82271875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2722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744258664560794E-2"/>
          <c:y val="0.84835777131316037"/>
          <c:w val="0.93355494693598084"/>
          <c:h val="0.150717290475676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u="none" strike="noStrike" kern="1200" spc="0" baseline="0">
                <a:solidFill>
                  <a:schemeClr val="tx1"/>
                </a:solidFill>
              </a:rPr>
              <a:t>PFAS Group Relative Risk </a:t>
            </a:r>
          </a:p>
        </c:rich>
      </c:tx>
      <c:layout>
        <c:manualLayout>
          <c:xMode val="edge"/>
          <c:yMode val="edge"/>
          <c:x val="0.38618971621835863"/>
          <c:y val="9.792386563190390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'Liquids % Risk EXAMPLES'!$E$3</c:f>
              <c:strCache>
                <c:ptCount val="1"/>
                <c:pt idx="0">
                  <c:v>Pre-TOPs
Primary
PFASs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'Liquids % Risk EXAMPLES'!$D$4:$D$6</c:f>
              <c:strCache>
                <c:ptCount val="3"/>
                <c:pt idx="0">
                  <c:v>WWTP Effluent</c:v>
                </c:pt>
                <c:pt idx="1">
                  <c:v>Landfill Leachate</c:v>
                </c:pt>
                <c:pt idx="2">
                  <c:v>AFFF Groundwater</c:v>
                </c:pt>
              </c:strCache>
            </c:strRef>
          </c:cat>
          <c:val>
            <c:numRef>
              <c:f>'Liquids % Risk EXAMPLES'!$E$4:$E$6</c:f>
              <c:numCache>
                <c:formatCode>0%</c:formatCode>
                <c:ptCount val="3"/>
                <c:pt idx="0">
                  <c:v>0.35238825704753907</c:v>
                </c:pt>
                <c:pt idx="1">
                  <c:v>0.67085846583129338</c:v>
                </c:pt>
                <c:pt idx="2">
                  <c:v>0.90611936914701985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AE-4863-A05C-DCD8CC4C15F8}"/>
            </c:ext>
          </c:extLst>
        </c:ser>
        <c:ser>
          <c:idx val="1"/>
          <c:order val="1"/>
          <c:tx>
            <c:strRef>
              <c:f>'Liquids % Risk EXAMPLES'!$F$3</c:f>
              <c:strCache>
                <c:ptCount val="1"/>
                <c:pt idx="0">
                  <c:v>Post-TOPs
Precursor PFASs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'Liquids % Risk EXAMPLES'!$D$4:$D$6</c:f>
              <c:strCache>
                <c:ptCount val="3"/>
                <c:pt idx="0">
                  <c:v>WWTP Effluent</c:v>
                </c:pt>
                <c:pt idx="1">
                  <c:v>Landfill Leachate</c:v>
                </c:pt>
                <c:pt idx="2">
                  <c:v>AFFF Groundwater</c:v>
                </c:pt>
              </c:strCache>
            </c:strRef>
          </c:cat>
          <c:val>
            <c:numRef>
              <c:f>'Liquids % Risk EXAMPLES'!$F$4:$F$6</c:f>
              <c:numCache>
                <c:formatCode>0.0%</c:formatCode>
                <c:ptCount val="3"/>
                <c:pt idx="0">
                  <c:v>7.2452468444684547E-3</c:v>
                </c:pt>
                <c:pt idx="1">
                  <c:v>1.7825729999482332E-2</c:v>
                </c:pt>
                <c:pt idx="2">
                  <c:v>5.2042761873965004E-2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AE-4863-A05C-DCD8CC4C15F8}"/>
            </c:ext>
          </c:extLst>
        </c:ser>
        <c:ser>
          <c:idx val="2"/>
          <c:order val="2"/>
          <c:tx>
            <c:strRef>
              <c:f>'Liquids % Risk EXAMPLES'!$G$3</c:f>
              <c:strCache>
                <c:ptCount val="1"/>
                <c:pt idx="0">
                  <c:v>Excess Fluorine PFAS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cat>
            <c:strRef>
              <c:f>'Liquids % Risk EXAMPLES'!$D$4:$D$6</c:f>
              <c:strCache>
                <c:ptCount val="3"/>
                <c:pt idx="0">
                  <c:v>WWTP Effluent</c:v>
                </c:pt>
                <c:pt idx="1">
                  <c:v>Landfill Leachate</c:v>
                </c:pt>
                <c:pt idx="2">
                  <c:v>AFFF Groundwater</c:v>
                </c:pt>
              </c:strCache>
            </c:strRef>
          </c:cat>
          <c:val>
            <c:numRef>
              <c:f>'Liquids % Risk EXAMPLES'!$G$4:$G$6</c:f>
              <c:numCache>
                <c:formatCode>0%</c:formatCode>
                <c:ptCount val="3"/>
                <c:pt idx="0">
                  <c:v>0.64036649610799246</c:v>
                </c:pt>
                <c:pt idx="1">
                  <c:v>0.31131580416922416</c:v>
                </c:pt>
                <c:pt idx="2" formatCode="0.0%">
                  <c:v>4.1837868979015147E-2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AE-4863-A05C-DCD8CC4C15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2546880"/>
        <c:axId val="672546400"/>
      </c:barChart>
      <c:catAx>
        <c:axId val="67254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546400"/>
        <c:crosses val="autoZero"/>
        <c:auto val="1"/>
        <c:lblAlgn val="ctr"/>
        <c:lblOffset val="100"/>
        <c:noMultiLvlLbl val="0"/>
      </c:catAx>
      <c:valAx>
        <c:axId val="67254640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546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720799608704884"/>
          <c:y val="0.82112043493676856"/>
          <c:w val="0.83021141045860269"/>
          <c:h val="0.17887956506323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'Liquids TPR TOTAL RISK'!$D$3:$D$16</c:f>
              <c:strCache>
                <c:ptCount val="14"/>
                <c:pt idx="0">
                  <c:v>WWTP #1 EFFL</c:v>
                </c:pt>
                <c:pt idx="1">
                  <c:v>WWTP #2-EFFL
</c:v>
                </c:pt>
                <c:pt idx="2">
                  <c:v>WWTP #6-EFFL
</c:v>
                </c:pt>
                <c:pt idx="3">
                  <c:v>Landfill #1 E-6</c:v>
                </c:pt>
                <c:pt idx="4">
                  <c:v>Landfill #1 4B</c:v>
                </c:pt>
                <c:pt idx="5">
                  <c:v>Landfill #1 ASH</c:v>
                </c:pt>
                <c:pt idx="6">
                  <c:v>AFFF #2 MW-1</c:v>
                </c:pt>
                <c:pt idx="7">
                  <c:v>AFFF #2 MW-2</c:v>
                </c:pt>
                <c:pt idx="8">
                  <c:v>AFFF #2 MW-3</c:v>
                </c:pt>
                <c:pt idx="9">
                  <c:v>AFFF #2 MW-4</c:v>
                </c:pt>
                <c:pt idx="10">
                  <c:v>AFFF #2 MW-5</c:v>
                </c:pt>
                <c:pt idx="11">
                  <c:v>AFFF #2 MW-7</c:v>
                </c:pt>
                <c:pt idx="12">
                  <c:v>AFFF #2 MW-8</c:v>
                </c:pt>
                <c:pt idx="13">
                  <c:v>AFFF #2 MW-9</c:v>
                </c:pt>
              </c:strCache>
            </c:strRef>
          </c:cat>
          <c:val>
            <c:numRef>
              <c:f>'Liquids TPR TOTAL RISK'!$E$3:$E$16</c:f>
              <c:numCache>
                <c:formatCode>#,##0</c:formatCode>
                <c:ptCount val="14"/>
                <c:pt idx="0">
                  <c:v>7.7320899070223366</c:v>
                </c:pt>
                <c:pt idx="1">
                  <c:v>7.5300217675424674</c:v>
                </c:pt>
                <c:pt idx="2">
                  <c:v>5.6973683811537761</c:v>
                </c:pt>
                <c:pt idx="3">
                  <c:v>622.57729344965935</c:v>
                </c:pt>
                <c:pt idx="4">
                  <c:v>1040.9210396715189</c:v>
                </c:pt>
                <c:pt idx="5">
                  <c:v>84.275020108186681</c:v>
                </c:pt>
                <c:pt idx="6">
                  <c:v>109473.65143033219</c:v>
                </c:pt>
                <c:pt idx="7">
                  <c:v>124456.39543847009</c:v>
                </c:pt>
                <c:pt idx="8">
                  <c:v>52643.916983701514</c:v>
                </c:pt>
                <c:pt idx="9">
                  <c:v>23569.59329689106</c:v>
                </c:pt>
                <c:pt idx="10">
                  <c:v>20316.209040242127</c:v>
                </c:pt>
                <c:pt idx="11">
                  <c:v>18651.490974051641</c:v>
                </c:pt>
                <c:pt idx="12">
                  <c:v>21.730397523144603</c:v>
                </c:pt>
                <c:pt idx="13">
                  <c:v>683.51627461491125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3F-4238-9A4E-BCF555475A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5503040"/>
        <c:axId val="1875478560"/>
      </c:barChart>
      <c:catAx>
        <c:axId val="18755030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>
                    <a:solidFill>
                      <a:schemeClr val="tx1"/>
                    </a:solidFill>
                  </a:rPr>
                  <a:t>Study Site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5478560"/>
        <c:crosses val="autoZero"/>
        <c:auto val="1"/>
        <c:lblAlgn val="ctr"/>
        <c:lblOffset val="100"/>
        <c:noMultiLvlLbl val="0"/>
      </c:catAx>
      <c:valAx>
        <c:axId val="1875478560"/>
        <c:scaling>
          <c:logBase val="10"/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>
                    <a:solidFill>
                      <a:schemeClr val="tx1"/>
                    </a:solidFill>
                  </a:rPr>
                  <a:t>Hazard Index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in"/>
        <c:minorTickMark val="in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550304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703CD-2155-4B12-8C9E-8CE387F7959B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48A91-DE3C-4FF4-96C1-A3E43F3C3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38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48A91-DE3C-4FF4-96C1-A3E43F3C3E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56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0372E-82D6-405A-9DBE-A9F230243F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05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48A91-DE3C-4FF4-96C1-A3E43F3C3E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66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48A91-DE3C-4FF4-96C1-A3E43F3C3E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67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48A91-DE3C-4FF4-96C1-A3E43F3C3EC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73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48A91-DE3C-4FF4-96C1-A3E43F3C3EC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67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9F115-888A-4A17-823E-A347E442B8F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11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C5C1C-67DE-49FB-BE24-D4DA551ACC06}" type="datetime1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C622-0A8C-4F86-9457-BBDB38D3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0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36E-5359-4284-996F-28FAC5D29751}" type="datetime1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C622-0A8C-4F86-9457-BBDB38D3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2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7833-7D79-4CDA-8633-B98C77DDB5AF}" type="datetime1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C622-0A8C-4F86-9457-BBDB38D3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3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CBB8-7BE5-413F-9E33-0C74B5CAE0F7}" type="datetime1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C622-0A8C-4F86-9457-BBDB38D3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3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E7D8-F44C-4BBE-8008-4C082FBE9492}" type="datetime1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C622-0A8C-4F86-9457-BBDB38D3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8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3634C-DC86-49D3-BB2F-E52719E61D94}" type="datetime1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C622-0A8C-4F86-9457-BBDB38D3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33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E925-A62E-4D90-9111-0E6582632D3D}" type="datetime1">
              <a:rPr lang="en-US" smtClean="0"/>
              <a:t>9/30/2024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C622-0A8C-4F86-9457-BBDB38D3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25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6E43-A53B-494D-9CC7-60BA16A0934F}" type="datetime1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C622-0A8C-4F86-9457-BBDB38D3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9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CBC7-F5DF-435E-8CA4-4DCBD360D7FE}" type="datetime1">
              <a:rPr lang="en-US" smtClean="0"/>
              <a:t>9/30/2024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C622-0A8C-4F86-9457-BBDB38D3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7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10C8-8169-4E6A-9B92-CC6D05717075}" type="datetime1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C622-0A8C-4F86-9457-BBDB38D3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7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39F8-5A54-469F-8244-8CD8F008E20D}" type="datetime1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C622-0A8C-4F86-9457-BBDB38D3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1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68EF4-EC78-4458-AA49-8D8473A3D405}" type="datetime1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6C622-0A8C-4F86-9457-BBDB38D3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9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hart" Target="../charts/chart3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10" Type="http://schemas.openxmlformats.org/officeDocument/2006/relationships/chart" Target="../charts/chart6.xml"/><Relationship Id="rId4" Type="http://schemas.openxmlformats.org/officeDocument/2006/relationships/chart" Target="../charts/chart4.xml"/><Relationship Id="rId9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EA3E9-7EE8-7488-F60B-88872AAF7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C622-0A8C-4F86-9457-BBDB38D3C123}" type="slidenum">
              <a:rPr lang="en-US" smtClean="0"/>
              <a:t>1</a:t>
            </a:fld>
            <a:endParaRPr lang="en-US"/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884F3CF8-8AC5-86D0-A32B-01A624435A2B}"/>
              </a:ext>
            </a:extLst>
          </p:cNvPr>
          <p:cNvSpPr txBox="1">
            <a:spLocks/>
          </p:cNvSpPr>
          <p:nvPr/>
        </p:nvSpPr>
        <p:spPr>
          <a:xfrm>
            <a:off x="328821" y="5253692"/>
            <a:ext cx="8741607" cy="571656"/>
          </a:xfrm>
          <a:prstGeom prst="rect">
            <a:avLst/>
          </a:prstGeom>
        </p:spPr>
        <p:txBody>
          <a:bodyPr vert="horz" lIns="77916" tIns="38958" rIns="77916" bIns="38958" rtlCol="0" anchor="ctr"/>
          <a:lstStyle>
            <a:defPPr>
              <a:defRPr lang="en-US"/>
            </a:defPPr>
            <a:lvl1pPr marL="0" indent="0" algn="ctr" defTabSz="457200" rtl="0" eaLnBrk="1" latinLnBrk="0" hangingPunct="1">
              <a:buNone/>
              <a:defRPr lang="en-AU" sz="2000" b="1" kern="1200" baseline="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Roger Brewer, PhD</a:t>
            </a:r>
          </a:p>
          <a:p>
            <a:pPr algn="l"/>
            <a:r>
              <a:rPr lang="en-US" dirty="0"/>
              <a:t>(roger.brewer@doh.Hawaii.gov; after November 2024: tosbrewer@yahoo.com)</a:t>
            </a: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3B488E07-0154-942B-2AE7-606E7E178DBB}"/>
              </a:ext>
            </a:extLst>
          </p:cNvPr>
          <p:cNvSpPr txBox="1">
            <a:spLocks/>
          </p:cNvSpPr>
          <p:nvPr/>
        </p:nvSpPr>
        <p:spPr>
          <a:xfrm>
            <a:off x="328252" y="5860137"/>
            <a:ext cx="6977009" cy="323682"/>
          </a:xfrm>
          <a:prstGeom prst="rect">
            <a:avLst/>
          </a:prstGeom>
        </p:spPr>
        <p:txBody>
          <a:bodyPr vert="horz" lIns="77916" tIns="38958" rIns="77916" bIns="38958" rtlCol="0" anchor="ctr"/>
          <a:lstStyle>
            <a:defPPr>
              <a:defRPr lang="en-US"/>
            </a:defPPr>
            <a:lvl1pPr marL="0" indent="0" algn="r" defTabSz="457200" rtl="0" eaLnBrk="1" latinLnBrk="0" hangingPunct="1">
              <a:buNone/>
              <a:defRPr lang="en-AU" sz="1800" b="0" kern="1200" baseline="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389582">
              <a:spcBef>
                <a:spcPct val="20000"/>
              </a:spcBef>
              <a:buFont typeface="Arial"/>
              <a:buNone/>
            </a:pPr>
            <a:r>
              <a:rPr lang="en-US" dirty="0"/>
              <a:t>Hawaii Department of Health, USA</a:t>
            </a:r>
          </a:p>
        </p:txBody>
      </p:sp>
      <p:sp>
        <p:nvSpPr>
          <p:cNvPr id="7" name="Text Placeholder 24">
            <a:extLst>
              <a:ext uri="{FF2B5EF4-FFF2-40B4-BE49-F238E27FC236}">
                <a16:creationId xmlns:a16="http://schemas.microsoft.com/office/drawing/2014/main" id="{339B685A-184C-AC6D-6652-F400807B5AD6}"/>
              </a:ext>
            </a:extLst>
          </p:cNvPr>
          <p:cNvSpPr txBox="1">
            <a:spLocks/>
          </p:cNvSpPr>
          <p:nvPr/>
        </p:nvSpPr>
        <p:spPr>
          <a:xfrm>
            <a:off x="328252" y="6349384"/>
            <a:ext cx="6977008" cy="323681"/>
          </a:xfrm>
          <a:prstGeom prst="rect">
            <a:avLst/>
          </a:prstGeom>
        </p:spPr>
        <p:txBody>
          <a:bodyPr lIns="77916" tIns="38958" rIns="77916" bIns="38958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AU" sz="1800" b="0" kern="1200" baseline="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0" u="none" strike="noStrike" baseline="0" dirty="0">
                <a:solidFill>
                  <a:srgbClr val="FFFFFF"/>
                </a:solidFill>
                <a:latin typeface="Century Gothic" panose="020B0502020202020204" pitchFamily="34" charset="0"/>
              </a:rPr>
              <a:t>18 September 2024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Century Gothic" panose="020B0502020202020204" pitchFamily="34" charset="0"/>
              </a:rPr>
              <a:t>	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C4C205-CA70-948F-C168-D32A772F90AD}"/>
              </a:ext>
            </a:extLst>
          </p:cNvPr>
          <p:cNvCxnSpPr/>
          <p:nvPr/>
        </p:nvCxnSpPr>
        <p:spPr>
          <a:xfrm>
            <a:off x="3121572" y="2400507"/>
            <a:ext cx="5948856" cy="0"/>
          </a:xfrm>
          <a:prstGeom prst="line">
            <a:avLst/>
          </a:prstGeom>
          <a:ln w="254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0E05A4-83CC-B5B7-36D2-7669A62D8D5D}"/>
              </a:ext>
            </a:extLst>
          </p:cNvPr>
          <p:cNvCxnSpPr/>
          <p:nvPr/>
        </p:nvCxnSpPr>
        <p:spPr>
          <a:xfrm>
            <a:off x="3121572" y="4197954"/>
            <a:ext cx="5948856" cy="0"/>
          </a:xfrm>
          <a:prstGeom prst="line">
            <a:avLst/>
          </a:prstGeom>
          <a:ln w="254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605FCB24-4ADB-3168-ABEB-A8CE1EEA7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252" y="2554360"/>
            <a:ext cx="11535496" cy="15745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AU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USE OF RISK-BASED SAMPLING METHODS AND</a:t>
            </a:r>
            <a:br>
              <a:rPr lang="en-AU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AU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“TOTAL PFAS RISK” TO EXPEDITE ASSESSMENT AND REMEDIATION OF PFAS-CONTAMINATED SITES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9A6A00-4CA9-2B10-3C1B-6927F20E9124}"/>
              </a:ext>
            </a:extLst>
          </p:cNvPr>
          <p:cNvSpPr txBox="1"/>
          <p:nvPr/>
        </p:nvSpPr>
        <p:spPr>
          <a:xfrm>
            <a:off x="4508792" y="6305605"/>
            <a:ext cx="73549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en-US" b="1" dirty="0">
                <a:solidFill>
                  <a:schemeClr val="bg1"/>
                </a:solidFill>
              </a:rPr>
              <a:t>www.crcCARE.com</a:t>
            </a:r>
            <a:endParaRPr lang="en-AU" b="1" dirty="0">
              <a:solidFill>
                <a:schemeClr val="bg1"/>
              </a:solidFill>
            </a:endParaRPr>
          </a:p>
        </p:txBody>
      </p:sp>
      <p:pic>
        <p:nvPicPr>
          <p:cNvPr id="12" name="Picture 11" descr="A white and grey logo&#10;&#10;Description automatically generated with medium confidence">
            <a:extLst>
              <a:ext uri="{FF2B5EF4-FFF2-40B4-BE49-F238E27FC236}">
                <a16:creationId xmlns:a16="http://schemas.microsoft.com/office/drawing/2014/main" id="{52862979-9C75-23DA-9404-39252C797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739" y="1454274"/>
            <a:ext cx="1955067" cy="607256"/>
          </a:xfrm>
          <a:prstGeom prst="rect">
            <a:avLst/>
          </a:prstGeom>
        </p:spPr>
      </p:pic>
      <p:pic>
        <p:nvPicPr>
          <p:cNvPr id="13" name="Picture 1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EE2794E-2FA2-236E-B893-ADE5D874B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934" y="695233"/>
            <a:ext cx="2786654" cy="1567493"/>
          </a:xfrm>
          <a:prstGeom prst="rect">
            <a:avLst/>
          </a:prstGeom>
        </p:spPr>
      </p:pic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E07C7D72-8CF5-4FE0-B450-3AEDC6A6D1B0}"/>
              </a:ext>
            </a:extLst>
          </p:cNvPr>
          <p:cNvSpPr txBox="1">
            <a:spLocks/>
          </p:cNvSpPr>
          <p:nvPr/>
        </p:nvSpPr>
        <p:spPr>
          <a:xfrm>
            <a:off x="2632837" y="4507340"/>
            <a:ext cx="6977009" cy="57165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77916" tIns="38958" rIns="77916" bIns="38958" rtlCol="0" anchor="ctr"/>
          <a:lstStyle>
            <a:defPPr>
              <a:defRPr lang="en-US"/>
            </a:defPPr>
            <a:lvl1pPr marL="0" indent="0" algn="r" defTabSz="457200" rtl="0" eaLnBrk="1" latinLnBrk="0" hangingPunct="1">
              <a:buNone/>
              <a:defRPr lang="en-AU" sz="1800" b="0" kern="1200" baseline="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9582">
              <a:spcBef>
                <a:spcPct val="20000"/>
              </a:spcBef>
              <a:buFont typeface="Arial"/>
              <a:buNone/>
            </a:pPr>
            <a:r>
              <a:rPr lang="en-US" sz="3200" b="1" dirty="0">
                <a:solidFill>
                  <a:schemeClr val="tx1"/>
                </a:solidFill>
              </a:rPr>
              <a:t>ECOS SUMMARY </a:t>
            </a:r>
            <a:r>
              <a:rPr lang="en-US" sz="3200" b="1">
                <a:solidFill>
                  <a:schemeClr val="tx1"/>
                </a:solidFill>
              </a:rPr>
              <a:t>(September 30, </a:t>
            </a:r>
            <a:r>
              <a:rPr lang="en-US" sz="3200" b="1" dirty="0">
                <a:solidFill>
                  <a:schemeClr val="tx1"/>
                </a:solidFill>
              </a:rPr>
              <a:t>2024)</a:t>
            </a:r>
          </a:p>
        </p:txBody>
      </p:sp>
    </p:spTree>
    <p:extLst>
      <p:ext uri="{BB962C8B-B14F-4D97-AF65-F5344CB8AC3E}">
        <p14:creationId xmlns:p14="http://schemas.microsoft.com/office/powerpoint/2010/main" val="3596340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36059-1974-49E9-F86F-79FBD19FC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C622-0A8C-4F86-9457-BBDB38D3C123}" type="slidenum">
              <a:rPr lang="en-US" smtClean="0"/>
              <a:t>10</a:t>
            </a:fld>
            <a:endParaRPr 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C7F7B6F0-4438-695A-A562-94B66661E317}"/>
              </a:ext>
            </a:extLst>
          </p:cNvPr>
          <p:cNvSpPr txBox="1">
            <a:spLocks noChangeArrowheads="1"/>
          </p:cNvSpPr>
          <p:nvPr/>
        </p:nvSpPr>
        <p:spPr>
          <a:xfrm>
            <a:off x="1269129" y="79851"/>
            <a:ext cx="9713505" cy="712513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b="1" dirty="0"/>
              <a:t>Example Calculation of “Total PFAS Risk”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249911E-BB20-4AE1-9D92-537897C7C045}"/>
              </a:ext>
            </a:extLst>
          </p:cNvPr>
          <p:cNvSpPr txBox="1"/>
          <p:nvPr/>
        </p:nvSpPr>
        <p:spPr>
          <a:xfrm>
            <a:off x="5005552" y="1152258"/>
            <a:ext cx="6723993" cy="16773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/>
              <a:t>Total PFASs Risk =</a:t>
            </a:r>
          </a:p>
          <a:p>
            <a:pPr>
              <a:spcAft>
                <a:spcPts val="600"/>
              </a:spcAft>
            </a:pPr>
            <a:r>
              <a:rPr lang="en-US" sz="2200" b="1" dirty="0"/>
              <a:t>Primary Terminal Endpoint PFAS Risk (“Pre-TOPs PFASs”) </a:t>
            </a:r>
          </a:p>
          <a:p>
            <a:pPr>
              <a:spcAft>
                <a:spcPts val="600"/>
              </a:spcAft>
            </a:pPr>
            <a:r>
              <a:rPr lang="en-US" sz="2200" b="1" dirty="0"/>
              <a:t>+ Precursor PFASs Risk (“Post-TOPs PFASs”)</a:t>
            </a:r>
          </a:p>
          <a:p>
            <a:pPr>
              <a:spcAft>
                <a:spcPts val="600"/>
              </a:spcAft>
            </a:pPr>
            <a:r>
              <a:rPr lang="en-US" sz="2200" b="1" dirty="0"/>
              <a:t>+ Ultrashort PFASs Risk (“Excess Fluorine PFASs”)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8322A6-7F53-0FF3-8101-35945A1860DD}"/>
              </a:ext>
            </a:extLst>
          </p:cNvPr>
          <p:cNvSpPr txBox="1"/>
          <p:nvPr/>
        </p:nvSpPr>
        <p:spPr>
          <a:xfrm>
            <a:off x="5005552" y="3481356"/>
            <a:ext cx="6348247" cy="23237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u="sng" dirty="0"/>
              <a:t>Assessment of Health Risk: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b="1" dirty="0"/>
              <a:t>Focus on </a:t>
            </a:r>
            <a:r>
              <a:rPr lang="en-US" sz="2000" b="1" i="1" dirty="0"/>
              <a:t>noncancer hazard </a:t>
            </a:r>
            <a:r>
              <a:rPr lang="en-US" sz="2000" b="1" dirty="0"/>
              <a:t>and protection of developing children and pregnant mothers;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b="1" dirty="0"/>
              <a:t>Higher confidence in noncancer toxicity factors; Cancer risk assessed separately (PFOS, PFOA);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b="1" dirty="0"/>
              <a:t>Protection against noncancer hazards assumed protective of longer-term, cancer risk.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1A0A9FD-9178-7C9D-A9A0-7006891A9BB1}"/>
              </a:ext>
            </a:extLst>
          </p:cNvPr>
          <p:cNvGrpSpPr/>
          <p:nvPr/>
        </p:nvGrpSpPr>
        <p:grpSpPr>
          <a:xfrm>
            <a:off x="1521161" y="1148057"/>
            <a:ext cx="3059084" cy="5475316"/>
            <a:chOff x="1521161" y="1148057"/>
            <a:chExt cx="3059084" cy="547531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70C9652-CF7A-C86F-FFC0-CDE951062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1161" y="1148057"/>
              <a:ext cx="3059084" cy="547531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4DC0DCF-F70A-E80F-91DF-3F60E54FD6F5}"/>
                </a:ext>
              </a:extLst>
            </p:cNvPr>
            <p:cNvSpPr/>
            <p:nvPr/>
          </p:nvSpPr>
          <p:spPr>
            <a:xfrm>
              <a:off x="3019171" y="4701302"/>
              <a:ext cx="341746" cy="350981"/>
            </a:xfrm>
            <a:custGeom>
              <a:avLst/>
              <a:gdLst>
                <a:gd name="connsiteX0" fmla="*/ 0 w 341746"/>
                <a:gd name="connsiteY0" fmla="*/ 230909 h 350981"/>
                <a:gd name="connsiteX1" fmla="*/ 101600 w 341746"/>
                <a:gd name="connsiteY1" fmla="*/ 350981 h 350981"/>
                <a:gd name="connsiteX2" fmla="*/ 341746 w 341746"/>
                <a:gd name="connsiteY2" fmla="*/ 0 h 350981"/>
                <a:gd name="connsiteX3" fmla="*/ 341746 w 341746"/>
                <a:gd name="connsiteY3" fmla="*/ 0 h 35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746" h="350981">
                  <a:moveTo>
                    <a:pt x="0" y="230909"/>
                  </a:moveTo>
                  <a:lnTo>
                    <a:pt x="101600" y="350981"/>
                  </a:lnTo>
                  <a:lnTo>
                    <a:pt x="341746" y="0"/>
                  </a:lnTo>
                  <a:lnTo>
                    <a:pt x="341746" y="0"/>
                  </a:lnTo>
                </a:path>
              </a:pathLst>
            </a:cu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6341790-8121-5CF7-F918-818B92A532A9}"/>
                </a:ext>
              </a:extLst>
            </p:cNvPr>
            <p:cNvSpPr/>
            <p:nvPr/>
          </p:nvSpPr>
          <p:spPr>
            <a:xfrm>
              <a:off x="2217443" y="5615457"/>
              <a:ext cx="341746" cy="350981"/>
            </a:xfrm>
            <a:custGeom>
              <a:avLst/>
              <a:gdLst>
                <a:gd name="connsiteX0" fmla="*/ 0 w 341746"/>
                <a:gd name="connsiteY0" fmla="*/ 230909 h 350981"/>
                <a:gd name="connsiteX1" fmla="*/ 101600 w 341746"/>
                <a:gd name="connsiteY1" fmla="*/ 350981 h 350981"/>
                <a:gd name="connsiteX2" fmla="*/ 341746 w 341746"/>
                <a:gd name="connsiteY2" fmla="*/ 0 h 350981"/>
                <a:gd name="connsiteX3" fmla="*/ 341746 w 341746"/>
                <a:gd name="connsiteY3" fmla="*/ 0 h 35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746" h="350981">
                  <a:moveTo>
                    <a:pt x="0" y="230909"/>
                  </a:moveTo>
                  <a:lnTo>
                    <a:pt x="101600" y="350981"/>
                  </a:lnTo>
                  <a:lnTo>
                    <a:pt x="341746" y="0"/>
                  </a:lnTo>
                  <a:lnTo>
                    <a:pt x="341746" y="0"/>
                  </a:lnTo>
                </a:path>
              </a:pathLst>
            </a:cu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957FE77-DD59-9F8A-BBBB-FF02F8922AB9}"/>
                </a:ext>
              </a:extLst>
            </p:cNvPr>
            <p:cNvSpPr/>
            <p:nvPr/>
          </p:nvSpPr>
          <p:spPr>
            <a:xfrm>
              <a:off x="3794311" y="3061124"/>
              <a:ext cx="341746" cy="350981"/>
            </a:xfrm>
            <a:custGeom>
              <a:avLst/>
              <a:gdLst>
                <a:gd name="connsiteX0" fmla="*/ 0 w 341746"/>
                <a:gd name="connsiteY0" fmla="*/ 230909 h 350981"/>
                <a:gd name="connsiteX1" fmla="*/ 101600 w 341746"/>
                <a:gd name="connsiteY1" fmla="*/ 350981 h 350981"/>
                <a:gd name="connsiteX2" fmla="*/ 341746 w 341746"/>
                <a:gd name="connsiteY2" fmla="*/ 0 h 350981"/>
                <a:gd name="connsiteX3" fmla="*/ 341746 w 341746"/>
                <a:gd name="connsiteY3" fmla="*/ 0 h 35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746" h="350981">
                  <a:moveTo>
                    <a:pt x="0" y="230909"/>
                  </a:moveTo>
                  <a:lnTo>
                    <a:pt x="101600" y="350981"/>
                  </a:lnTo>
                  <a:lnTo>
                    <a:pt x="341746" y="0"/>
                  </a:lnTo>
                  <a:lnTo>
                    <a:pt x="341746" y="0"/>
                  </a:lnTo>
                </a:path>
              </a:pathLst>
            </a:cu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7591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528E2A-C369-0156-B13B-56EA08FBB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283" y="1067450"/>
            <a:ext cx="5859587" cy="527269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1BEE7-D226-D54B-FBD5-91151A851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C622-0A8C-4F86-9457-BBDB38D3C123}" type="slidenum">
              <a:rPr lang="en-US" smtClean="0"/>
              <a:t>11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145C53-E0D2-49DD-9659-911A603E2C26}"/>
              </a:ext>
            </a:extLst>
          </p:cNvPr>
          <p:cNvSpPr txBox="1"/>
          <p:nvPr/>
        </p:nvSpPr>
        <p:spPr>
          <a:xfrm>
            <a:off x="1509862" y="71609"/>
            <a:ext cx="9226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1. Calculation of Primary PFASs Risk</a:t>
            </a:r>
            <a:r>
              <a:rPr lang="en-US" sz="2400" b="1" dirty="0"/>
              <a:t> (Pre-TOPs)</a:t>
            </a:r>
          </a:p>
          <a:p>
            <a:pPr algn="ctr"/>
            <a:r>
              <a:rPr lang="en-US" sz="2800" b="1" dirty="0">
                <a:cs typeface="Times New Roman" panose="02020603050405020304" pitchFamily="18" charset="0"/>
              </a:rPr>
              <a:t>- WWTP Biosolids Example 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D3A369-E238-8999-AF65-E677C3F45E76}"/>
              </a:ext>
            </a:extLst>
          </p:cNvPr>
          <p:cNvSpPr txBox="1"/>
          <p:nvPr/>
        </p:nvSpPr>
        <p:spPr>
          <a:xfrm>
            <a:off x="2052613" y="6447127"/>
            <a:ext cx="822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Potential Health Risk if Hazard Index &gt;1 (rounded to single significant digit)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6CA854D-8FE6-45A0-B20F-53211787EDDD}"/>
              </a:ext>
            </a:extLst>
          </p:cNvPr>
          <p:cNvSpPr/>
          <p:nvPr/>
        </p:nvSpPr>
        <p:spPr>
          <a:xfrm>
            <a:off x="7782409" y="6057571"/>
            <a:ext cx="909783" cy="3573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B1F936A-186B-9E88-70D4-7F83F66BC437}"/>
              </a:ext>
            </a:extLst>
          </p:cNvPr>
          <p:cNvSpPr/>
          <p:nvPr/>
        </p:nvSpPr>
        <p:spPr>
          <a:xfrm>
            <a:off x="5786352" y="1014079"/>
            <a:ext cx="1630392" cy="9101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5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C69ECD-D4DB-CED9-C2D9-87C3E8592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543" y="1105275"/>
            <a:ext cx="7196684" cy="513184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1BEE7-D226-D54B-FBD5-91151A851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C622-0A8C-4F86-9457-BBDB38D3C123}" type="slidenum">
              <a:rPr lang="en-US" smtClean="0"/>
              <a:t>12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145C53-E0D2-49DD-9659-911A603E2C26}"/>
              </a:ext>
            </a:extLst>
          </p:cNvPr>
          <p:cNvSpPr txBox="1"/>
          <p:nvPr/>
        </p:nvSpPr>
        <p:spPr>
          <a:xfrm>
            <a:off x="1739158" y="102345"/>
            <a:ext cx="8729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2. Calculation of Precursor PFASs</a:t>
            </a:r>
            <a:r>
              <a:rPr lang="en-US" sz="2400" b="1" dirty="0"/>
              <a:t> </a:t>
            </a:r>
            <a:r>
              <a:rPr lang="en-US" sz="2800" b="1" dirty="0"/>
              <a:t>Risk</a:t>
            </a:r>
            <a:r>
              <a:rPr lang="en-US" sz="2400" b="1" dirty="0"/>
              <a:t> (Post-TOPs)</a:t>
            </a:r>
          </a:p>
          <a:p>
            <a:pPr algn="ctr"/>
            <a:r>
              <a:rPr lang="en-US" sz="2800" b="1" dirty="0"/>
              <a:t>- WWTP Biosolids </a:t>
            </a:r>
            <a:r>
              <a:rPr lang="en-US" sz="2800" b="1" dirty="0">
                <a:cs typeface="Times New Roman" panose="02020603050405020304" pitchFamily="18" charset="0"/>
              </a:rPr>
              <a:t>Example </a:t>
            </a:r>
            <a:r>
              <a:rPr lang="en-US" sz="2800" b="1" dirty="0"/>
              <a:t>-</a:t>
            </a:r>
            <a:endParaRPr lang="en-US" sz="2400" b="1" dirty="0"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04A418-6C09-4A05-BEE1-63BE51A37079}"/>
              </a:ext>
            </a:extLst>
          </p:cNvPr>
          <p:cNvSpPr txBox="1"/>
          <p:nvPr/>
        </p:nvSpPr>
        <p:spPr>
          <a:xfrm>
            <a:off x="1896383" y="6495365"/>
            <a:ext cx="822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Concentration of </a:t>
            </a:r>
            <a:r>
              <a:rPr lang="en-US" b="1" i="1" dirty="0"/>
              <a:t>“Post TOPs PFASs” = Post-Tops minus Pre-TOPs Terminal PFAS data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294074-C3B0-441A-A580-50D5F7B8E368}"/>
              </a:ext>
            </a:extLst>
          </p:cNvPr>
          <p:cNvSpPr/>
          <p:nvPr/>
        </p:nvSpPr>
        <p:spPr>
          <a:xfrm>
            <a:off x="6659063" y="1890319"/>
            <a:ext cx="1490866" cy="43568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AE90CB-769A-1E36-C134-BC66EF07FE64}"/>
              </a:ext>
            </a:extLst>
          </p:cNvPr>
          <p:cNvSpPr/>
          <p:nvPr/>
        </p:nvSpPr>
        <p:spPr>
          <a:xfrm>
            <a:off x="2423759" y="2776996"/>
            <a:ext cx="7186898" cy="8799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3E40C-7EB9-1356-6ED7-4F00B72D360C}"/>
              </a:ext>
            </a:extLst>
          </p:cNvPr>
          <p:cNvSpPr txBox="1"/>
          <p:nvPr/>
        </p:nvSpPr>
        <p:spPr>
          <a:xfrm>
            <a:off x="3621742" y="6270171"/>
            <a:ext cx="3080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Pre-TOPs missed 90% of PFASs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C144E7-DC36-9BF9-38ED-D44E658F2163}"/>
              </a:ext>
            </a:extLst>
          </p:cNvPr>
          <p:cNvCxnSpPr>
            <a:cxnSpLocks/>
          </p:cNvCxnSpPr>
          <p:nvPr/>
        </p:nvCxnSpPr>
        <p:spPr>
          <a:xfrm flipV="1">
            <a:off x="6710724" y="6277738"/>
            <a:ext cx="484095" cy="1922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176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CE806-6634-D512-D798-6860EE7CC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2A7411-F11E-9CB1-A93B-C2CFC0454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132" y="1045084"/>
            <a:ext cx="6022476" cy="534445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D45B2-95C8-0296-ACA0-F1DE4C18F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C622-0A8C-4F86-9457-BBDB38D3C123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C663C6-340B-73EC-4DE8-4AB0224BF8B1}"/>
              </a:ext>
            </a:extLst>
          </p:cNvPr>
          <p:cNvSpPr txBox="1"/>
          <p:nvPr/>
        </p:nvSpPr>
        <p:spPr>
          <a:xfrm>
            <a:off x="2124229" y="6411223"/>
            <a:ext cx="822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Pre-TOPs PFASs + Post-TOPs PFAS HI = 1.5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D5BA75A-264A-4F4E-D1E8-453872FAA833}"/>
              </a:ext>
            </a:extLst>
          </p:cNvPr>
          <p:cNvSpPr/>
          <p:nvPr/>
        </p:nvSpPr>
        <p:spPr>
          <a:xfrm>
            <a:off x="7910428" y="6073843"/>
            <a:ext cx="909783" cy="3573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B00568D-EC79-6EC8-3C93-0D8550432508}"/>
              </a:ext>
            </a:extLst>
          </p:cNvPr>
          <p:cNvSpPr/>
          <p:nvPr/>
        </p:nvSpPr>
        <p:spPr>
          <a:xfrm>
            <a:off x="5767344" y="998423"/>
            <a:ext cx="1711782" cy="9541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279D64-D57D-816A-599D-3BA92F829D32}"/>
              </a:ext>
            </a:extLst>
          </p:cNvPr>
          <p:cNvSpPr/>
          <p:nvPr/>
        </p:nvSpPr>
        <p:spPr>
          <a:xfrm>
            <a:off x="4353864" y="1874955"/>
            <a:ext cx="1465517" cy="45055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EAC566-E4A7-F7DE-61F9-D2EF43A61747}"/>
              </a:ext>
            </a:extLst>
          </p:cNvPr>
          <p:cNvSpPr txBox="1"/>
          <p:nvPr/>
        </p:nvSpPr>
        <p:spPr>
          <a:xfrm>
            <a:off x="1739158" y="102345"/>
            <a:ext cx="8729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2. Calculation of Precursor PFASs</a:t>
            </a:r>
            <a:r>
              <a:rPr lang="en-US" sz="2400" b="1" dirty="0"/>
              <a:t> </a:t>
            </a:r>
            <a:r>
              <a:rPr lang="en-US" sz="2800" b="1" dirty="0"/>
              <a:t>Risk</a:t>
            </a:r>
            <a:r>
              <a:rPr lang="en-US" sz="2400" b="1" dirty="0"/>
              <a:t> (Post-TOPs)</a:t>
            </a:r>
          </a:p>
          <a:p>
            <a:pPr algn="ctr"/>
            <a:r>
              <a:rPr lang="en-US" sz="2800" b="1" dirty="0"/>
              <a:t>- WWTP Biosolids </a:t>
            </a:r>
            <a:r>
              <a:rPr lang="en-US" sz="2800" b="1" dirty="0">
                <a:cs typeface="Times New Roman" panose="02020603050405020304" pitchFamily="18" charset="0"/>
              </a:rPr>
              <a:t>Example </a:t>
            </a:r>
            <a:r>
              <a:rPr lang="en-US" sz="2800" b="1" dirty="0"/>
              <a:t>-</a:t>
            </a:r>
            <a:endParaRPr lang="en-US" sz="24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587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A6BD746-CED9-63C4-51AE-74677F1F4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716" y="1007091"/>
            <a:ext cx="5281277" cy="584066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35504-385C-362E-4BA7-77B7781DD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C622-0A8C-4F86-9457-BBDB38D3C123}" type="slidenum">
              <a:rPr lang="en-US" smtClean="0"/>
              <a:t>14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4D4C71E-4EB9-1D78-5419-D9FB5BA7F45C}"/>
              </a:ext>
            </a:extLst>
          </p:cNvPr>
          <p:cNvGrpSpPr/>
          <p:nvPr/>
        </p:nvGrpSpPr>
        <p:grpSpPr>
          <a:xfrm>
            <a:off x="7912922" y="2857962"/>
            <a:ext cx="3168047" cy="2212948"/>
            <a:chOff x="7804202" y="4542537"/>
            <a:chExt cx="3168047" cy="221294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C5B0365-BB57-0C67-7DDB-38A770055D3F}"/>
                </a:ext>
              </a:extLst>
            </p:cNvPr>
            <p:cNvSpPr txBox="1"/>
            <p:nvPr/>
          </p:nvSpPr>
          <p:spPr>
            <a:xfrm>
              <a:off x="7804202" y="4542537"/>
              <a:ext cx="2953471" cy="166199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b="1" u="sng" dirty="0"/>
                <a:t>Excess Organic Fluorine:</a:t>
              </a:r>
            </a:p>
            <a:p>
              <a:pPr>
                <a:spcAft>
                  <a:spcPts val="1200"/>
                </a:spcAft>
              </a:pPr>
              <a:r>
                <a:rPr lang="en-US" b="1" dirty="0"/>
                <a:t>Predicted TOF = 265 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µg/Kg</a:t>
              </a:r>
            </a:p>
            <a:p>
              <a:pPr>
                <a:spcAft>
                  <a:spcPts val="1200"/>
                </a:spcAft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Measured TOF = 842 µg/Kg</a:t>
              </a:r>
            </a:p>
            <a:p>
              <a:pPr>
                <a:spcAft>
                  <a:spcPts val="1200"/>
                </a:spcAft>
              </a:pPr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Excess OF = 577 µg/Kg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9FC18B1-E0A6-6C23-0689-A8C4073651CE}"/>
                </a:ext>
              </a:extLst>
            </p:cNvPr>
            <p:cNvSpPr txBox="1"/>
            <p:nvPr/>
          </p:nvSpPr>
          <p:spPr>
            <a:xfrm>
              <a:off x="8470410" y="6386153"/>
              <a:ext cx="2501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Unidentified Ultrashorts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D1A3A39-AD02-6594-FFCB-10158D15584E}"/>
                </a:ext>
              </a:extLst>
            </p:cNvPr>
            <p:cNvCxnSpPr>
              <a:stCxn id="5" idx="0"/>
            </p:cNvCxnSpPr>
            <p:nvPr/>
          </p:nvCxnSpPr>
          <p:spPr>
            <a:xfrm flipH="1" flipV="1">
              <a:off x="9385064" y="6164844"/>
              <a:ext cx="336266" cy="22130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D210B66-9700-524F-2826-7BA84A76065E}"/>
              </a:ext>
            </a:extLst>
          </p:cNvPr>
          <p:cNvSpPr txBox="1"/>
          <p:nvPr/>
        </p:nvSpPr>
        <p:spPr>
          <a:xfrm>
            <a:off x="1494844" y="102345"/>
            <a:ext cx="92119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3. Calculation of Ultrashorts PFASs</a:t>
            </a:r>
            <a:r>
              <a:rPr lang="en-US" sz="2400" b="1" dirty="0"/>
              <a:t> </a:t>
            </a:r>
            <a:r>
              <a:rPr lang="en-US" sz="2800" b="1" dirty="0"/>
              <a:t>Risk</a:t>
            </a:r>
            <a:r>
              <a:rPr lang="en-US" sz="2400" b="1" dirty="0"/>
              <a:t> (Excess Organic Fluorine)</a:t>
            </a:r>
          </a:p>
          <a:p>
            <a:pPr algn="ctr"/>
            <a:r>
              <a:rPr lang="en-US" sz="2800" b="1" dirty="0"/>
              <a:t>- WWTP Biosolids </a:t>
            </a:r>
            <a:r>
              <a:rPr lang="en-US" sz="2800" b="1" dirty="0">
                <a:cs typeface="Times New Roman" panose="02020603050405020304" pitchFamily="18" charset="0"/>
              </a:rPr>
              <a:t>Example </a:t>
            </a:r>
            <a:r>
              <a:rPr lang="en-US" sz="2800" b="1" dirty="0"/>
              <a:t>-</a:t>
            </a:r>
            <a:endParaRPr lang="en-US" sz="2400" b="1" dirty="0"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E7F159-ADAD-9B30-2630-73CDC15C52A5}"/>
              </a:ext>
            </a:extLst>
          </p:cNvPr>
          <p:cNvGrpSpPr/>
          <p:nvPr/>
        </p:nvGrpSpPr>
        <p:grpSpPr>
          <a:xfrm>
            <a:off x="7857741" y="5404356"/>
            <a:ext cx="3255343" cy="737906"/>
            <a:chOff x="5666759" y="6031082"/>
            <a:chExt cx="3402185" cy="73790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9AFE70-2411-90B9-9A3C-52073FC8DA73}"/>
                </a:ext>
              </a:extLst>
            </p:cNvPr>
            <p:cNvSpPr txBox="1"/>
            <p:nvPr/>
          </p:nvSpPr>
          <p:spPr>
            <a:xfrm>
              <a:off x="5666759" y="6142904"/>
              <a:ext cx="78775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4763" algn="r"/>
              <a:r>
                <a:rPr lang="en-US" b="1" dirty="0"/>
                <a:t>HQ =</a:t>
              </a:r>
              <a:endParaRPr lang="en-US" b="1" baseline="300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FE6F6D7-D2C8-3161-2E5D-EB06BDEC452A}"/>
                </a:ext>
              </a:extLst>
            </p:cNvPr>
            <p:cNvSpPr txBox="1"/>
            <p:nvPr/>
          </p:nvSpPr>
          <p:spPr>
            <a:xfrm>
              <a:off x="6253097" y="6031083"/>
              <a:ext cx="2284914" cy="646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4763" algn="ctr"/>
              <a:r>
                <a:rPr lang="en-US" b="1" u="sng" dirty="0">
                  <a:solidFill>
                    <a:srgbClr val="FF0000"/>
                  </a:solidFill>
                </a:rPr>
                <a:t>577 </a:t>
              </a:r>
              <a:r>
                <a:rPr lang="en-US" b="1" u="sng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µg/Kg </a:t>
              </a:r>
              <a:r>
                <a:rPr lang="en-US" b="1" u="sng" dirty="0">
                  <a:solidFill>
                    <a:srgbClr val="FF0000"/>
                  </a:solidFill>
                </a:rPr>
                <a:t>x 1.73</a:t>
              </a:r>
            </a:p>
            <a:p>
              <a:pPr marL="4763"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5,100 µg/Kg</a:t>
              </a:r>
              <a:endParaRPr lang="en-US" b="1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5B24DEA-4C79-1D55-4CB9-40286B0876D6}"/>
                </a:ext>
              </a:extLst>
            </p:cNvPr>
            <p:cNvSpPr txBox="1"/>
            <p:nvPr/>
          </p:nvSpPr>
          <p:spPr>
            <a:xfrm>
              <a:off x="8235473" y="6123538"/>
              <a:ext cx="69341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4763"/>
              <a:r>
                <a:rPr lang="en-US" b="1" dirty="0"/>
                <a:t>= 0.2</a:t>
              </a:r>
              <a:endParaRPr lang="en-US" b="1" baseline="300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6E7D71B-5A25-A625-D63B-00D0EE028128}"/>
                </a:ext>
              </a:extLst>
            </p:cNvPr>
            <p:cNvSpPr/>
            <p:nvPr/>
          </p:nvSpPr>
          <p:spPr>
            <a:xfrm>
              <a:off x="5666759" y="6031082"/>
              <a:ext cx="3402185" cy="73790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5FB204-68A7-4438-BF97-0BCE189F6009}"/>
              </a:ext>
            </a:extLst>
          </p:cNvPr>
          <p:cNvGrpSpPr/>
          <p:nvPr/>
        </p:nvGrpSpPr>
        <p:grpSpPr>
          <a:xfrm>
            <a:off x="7468808" y="1708364"/>
            <a:ext cx="3968017" cy="737906"/>
            <a:chOff x="3451040" y="2879168"/>
            <a:chExt cx="4479125" cy="73790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B822EDD-AF22-4548-844C-34B5B70A61A7}"/>
                </a:ext>
              </a:extLst>
            </p:cNvPr>
            <p:cNvSpPr txBox="1"/>
            <p:nvPr/>
          </p:nvSpPr>
          <p:spPr>
            <a:xfrm>
              <a:off x="3451040" y="2955365"/>
              <a:ext cx="426067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4763"/>
              <a:r>
                <a:rPr lang="en-US" b="1" dirty="0"/>
                <a:t>OF = Conc x</a:t>
              </a:r>
              <a:endParaRPr lang="en-US" b="1" baseline="300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69AC3A4-C09B-412B-AF5C-B3FF6A3BF539}"/>
                </a:ext>
              </a:extLst>
            </p:cNvPr>
            <p:cNvSpPr txBox="1"/>
            <p:nvPr/>
          </p:nvSpPr>
          <p:spPr>
            <a:xfrm>
              <a:off x="4589713" y="2908289"/>
              <a:ext cx="33404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4763" algn="ctr"/>
              <a:r>
                <a:rPr lang="en-US" b="1" u="sng" dirty="0">
                  <a:solidFill>
                    <a:srgbClr val="FF0000"/>
                  </a:solidFill>
                </a:rPr>
                <a:t>F</a:t>
              </a:r>
              <a:r>
                <a:rPr lang="en-US" b="1" u="sng" dirty="0"/>
                <a:t> Atomic Mass (19) x # </a:t>
              </a:r>
              <a:r>
                <a:rPr lang="en-US" b="1" u="sng" dirty="0">
                  <a:solidFill>
                    <a:srgbClr val="FF0000"/>
                  </a:solidFill>
                </a:rPr>
                <a:t>F</a:t>
              </a:r>
              <a:r>
                <a:rPr lang="en-US" b="1" u="sng" dirty="0"/>
                <a:t>s</a:t>
              </a:r>
            </a:p>
            <a:p>
              <a:pPr marL="4763" algn="ctr"/>
              <a:r>
                <a:rPr lang="en-US" b="1" dirty="0"/>
                <a:t>Compound MW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4824EC0-9EAD-4CF0-8439-696DB7AAA8B3}"/>
                </a:ext>
              </a:extLst>
            </p:cNvPr>
            <p:cNvSpPr/>
            <p:nvPr/>
          </p:nvSpPr>
          <p:spPr>
            <a:xfrm>
              <a:off x="3451040" y="2879168"/>
              <a:ext cx="4479125" cy="7379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38027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36059-1974-49E9-F86F-79FBD19FC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C622-0A8C-4F86-9457-BBDB38D3C123}" type="slidenum">
              <a:rPr lang="en-US" smtClean="0"/>
              <a:t>15</a:t>
            </a:fld>
            <a:endParaRPr 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C7F7B6F0-4438-695A-A562-94B66661E317}"/>
              </a:ext>
            </a:extLst>
          </p:cNvPr>
          <p:cNvSpPr txBox="1">
            <a:spLocks noChangeArrowheads="1"/>
          </p:cNvSpPr>
          <p:nvPr/>
        </p:nvSpPr>
        <p:spPr>
          <a:xfrm>
            <a:off x="1603516" y="79851"/>
            <a:ext cx="8984975" cy="896194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b="1" dirty="0"/>
              <a:t>Final Total PFAS Risk</a:t>
            </a:r>
          </a:p>
          <a:p>
            <a:pPr algn="ctr"/>
            <a:r>
              <a:rPr lang="en-US" sz="2800" b="1" dirty="0"/>
              <a:t>- WWTP Biosolids Example -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249911E-BB20-4AE1-9D92-537897C7C045}"/>
              </a:ext>
            </a:extLst>
          </p:cNvPr>
          <p:cNvSpPr txBox="1"/>
          <p:nvPr/>
        </p:nvSpPr>
        <p:spPr>
          <a:xfrm>
            <a:off x="5382703" y="1773867"/>
            <a:ext cx="3627953" cy="18004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Total PFASs Risk =</a:t>
            </a:r>
          </a:p>
          <a:p>
            <a:pPr>
              <a:spcAft>
                <a:spcPts val="600"/>
              </a:spcAft>
            </a:pPr>
            <a:r>
              <a:rPr lang="en-US" sz="2400" b="1" dirty="0"/>
              <a:t>Pre-TOPs PFASs Risk +</a:t>
            </a:r>
          </a:p>
          <a:p>
            <a:pPr>
              <a:spcAft>
                <a:spcPts val="600"/>
              </a:spcAft>
            </a:pPr>
            <a:r>
              <a:rPr lang="en-US" sz="2400" b="1" dirty="0"/>
              <a:t>Post-TOPs PFASs Risk +</a:t>
            </a:r>
          </a:p>
          <a:p>
            <a:pPr>
              <a:spcAft>
                <a:spcPts val="600"/>
              </a:spcAft>
            </a:pPr>
            <a:r>
              <a:rPr lang="en-US" sz="2400" b="1" dirty="0"/>
              <a:t>Excess Fluorine PFASs Risk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335160D-AB57-0D7C-5376-05C86C5CD6B8}"/>
              </a:ext>
            </a:extLst>
          </p:cNvPr>
          <p:cNvGrpSpPr/>
          <p:nvPr/>
        </p:nvGrpSpPr>
        <p:grpSpPr>
          <a:xfrm>
            <a:off x="1686701" y="1148057"/>
            <a:ext cx="3059084" cy="5475316"/>
            <a:chOff x="162700" y="1148056"/>
            <a:chExt cx="3059084" cy="547531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AC05ABF-2F0C-25FC-971F-F8F34EDFA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700" y="1148056"/>
              <a:ext cx="3059084" cy="547531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61E3C29-894B-43AA-9335-6B66CC39926B}"/>
                </a:ext>
              </a:extLst>
            </p:cNvPr>
            <p:cNvSpPr/>
            <p:nvPr/>
          </p:nvSpPr>
          <p:spPr>
            <a:xfrm>
              <a:off x="2453515" y="3078019"/>
              <a:ext cx="341746" cy="350981"/>
            </a:xfrm>
            <a:custGeom>
              <a:avLst/>
              <a:gdLst>
                <a:gd name="connsiteX0" fmla="*/ 0 w 341746"/>
                <a:gd name="connsiteY0" fmla="*/ 230909 h 350981"/>
                <a:gd name="connsiteX1" fmla="*/ 101600 w 341746"/>
                <a:gd name="connsiteY1" fmla="*/ 350981 h 350981"/>
                <a:gd name="connsiteX2" fmla="*/ 341746 w 341746"/>
                <a:gd name="connsiteY2" fmla="*/ 0 h 350981"/>
                <a:gd name="connsiteX3" fmla="*/ 341746 w 341746"/>
                <a:gd name="connsiteY3" fmla="*/ 0 h 35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746" h="350981">
                  <a:moveTo>
                    <a:pt x="0" y="230909"/>
                  </a:moveTo>
                  <a:lnTo>
                    <a:pt x="101600" y="350981"/>
                  </a:lnTo>
                  <a:lnTo>
                    <a:pt x="341746" y="0"/>
                  </a:lnTo>
                  <a:lnTo>
                    <a:pt x="341746" y="0"/>
                  </a:lnTo>
                </a:path>
              </a:pathLst>
            </a:cu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FBC5767-0DAD-4D2F-8318-2EE0763F3F5F}"/>
                </a:ext>
              </a:extLst>
            </p:cNvPr>
            <p:cNvSpPr/>
            <p:nvPr/>
          </p:nvSpPr>
          <p:spPr>
            <a:xfrm>
              <a:off x="1692242" y="4701301"/>
              <a:ext cx="341746" cy="350981"/>
            </a:xfrm>
            <a:custGeom>
              <a:avLst/>
              <a:gdLst>
                <a:gd name="connsiteX0" fmla="*/ 0 w 341746"/>
                <a:gd name="connsiteY0" fmla="*/ 230909 h 350981"/>
                <a:gd name="connsiteX1" fmla="*/ 101600 w 341746"/>
                <a:gd name="connsiteY1" fmla="*/ 350981 h 350981"/>
                <a:gd name="connsiteX2" fmla="*/ 341746 w 341746"/>
                <a:gd name="connsiteY2" fmla="*/ 0 h 350981"/>
                <a:gd name="connsiteX3" fmla="*/ 341746 w 341746"/>
                <a:gd name="connsiteY3" fmla="*/ 0 h 35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746" h="350981">
                  <a:moveTo>
                    <a:pt x="0" y="230909"/>
                  </a:moveTo>
                  <a:lnTo>
                    <a:pt x="101600" y="350981"/>
                  </a:lnTo>
                  <a:lnTo>
                    <a:pt x="341746" y="0"/>
                  </a:lnTo>
                  <a:lnTo>
                    <a:pt x="341746" y="0"/>
                  </a:lnTo>
                </a:path>
              </a:pathLst>
            </a:cu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0BF0918-34AE-0788-94EC-366FDDD477F8}"/>
                </a:ext>
              </a:extLst>
            </p:cNvPr>
            <p:cNvSpPr/>
            <p:nvPr/>
          </p:nvSpPr>
          <p:spPr>
            <a:xfrm>
              <a:off x="843216" y="5615456"/>
              <a:ext cx="341746" cy="350981"/>
            </a:xfrm>
            <a:custGeom>
              <a:avLst/>
              <a:gdLst>
                <a:gd name="connsiteX0" fmla="*/ 0 w 341746"/>
                <a:gd name="connsiteY0" fmla="*/ 230909 h 350981"/>
                <a:gd name="connsiteX1" fmla="*/ 101600 w 341746"/>
                <a:gd name="connsiteY1" fmla="*/ 350981 h 350981"/>
                <a:gd name="connsiteX2" fmla="*/ 341746 w 341746"/>
                <a:gd name="connsiteY2" fmla="*/ 0 h 350981"/>
                <a:gd name="connsiteX3" fmla="*/ 341746 w 341746"/>
                <a:gd name="connsiteY3" fmla="*/ 0 h 35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746" h="350981">
                  <a:moveTo>
                    <a:pt x="0" y="230909"/>
                  </a:moveTo>
                  <a:lnTo>
                    <a:pt x="101600" y="350981"/>
                  </a:lnTo>
                  <a:lnTo>
                    <a:pt x="341746" y="0"/>
                  </a:lnTo>
                  <a:lnTo>
                    <a:pt x="341746" y="0"/>
                  </a:lnTo>
                </a:path>
              </a:pathLst>
            </a:cu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A36E6B5-C73D-BD28-CC67-6A3F058AD193}"/>
              </a:ext>
            </a:extLst>
          </p:cNvPr>
          <p:cNvSpPr txBox="1"/>
          <p:nvPr/>
        </p:nvSpPr>
        <p:spPr>
          <a:xfrm>
            <a:off x="5412608" y="4165951"/>
            <a:ext cx="4035623" cy="18004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Total PFASs Risk</a:t>
            </a:r>
          </a:p>
          <a:p>
            <a:pPr>
              <a:spcAft>
                <a:spcPts val="600"/>
              </a:spcAft>
            </a:pPr>
            <a:r>
              <a:rPr lang="en-US" sz="2400" b="1" dirty="0"/>
              <a:t>= 0.5 + 1.0 + 0.2</a:t>
            </a:r>
          </a:p>
          <a:p>
            <a:pPr>
              <a:spcAft>
                <a:spcPts val="600"/>
              </a:spcAft>
            </a:pPr>
            <a:r>
              <a:rPr lang="en-US" sz="2400" b="1" dirty="0"/>
              <a:t>= 1.7</a:t>
            </a:r>
          </a:p>
          <a:p>
            <a:pPr>
              <a:spcAft>
                <a:spcPts val="600"/>
              </a:spcAft>
            </a:pPr>
            <a:r>
              <a:rPr lang="en-US" sz="2400" b="1" dirty="0"/>
              <a:t>= 2 (*noncancer Hazard Index)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6FCED2-98C9-11D4-0FFF-BC278DB79063}"/>
              </a:ext>
            </a:extLst>
          </p:cNvPr>
          <p:cNvSpPr txBox="1"/>
          <p:nvPr/>
        </p:nvSpPr>
        <p:spPr>
          <a:xfrm>
            <a:off x="5382702" y="5929269"/>
            <a:ext cx="1986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*Rounded to single digit</a:t>
            </a:r>
          </a:p>
        </p:txBody>
      </p:sp>
    </p:spTree>
    <p:extLst>
      <p:ext uri="{BB962C8B-B14F-4D97-AF65-F5344CB8AC3E}">
        <p14:creationId xmlns:p14="http://schemas.microsoft.com/office/powerpoint/2010/main" val="1641800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70978-5959-4488-96D1-CC73B02D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C622-0A8C-4F86-9457-BBDB38D3C123}" type="slidenum">
              <a:rPr lang="en-US" smtClean="0"/>
              <a:t>16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B64EF6-DB25-411F-A2DD-A184A8EDB6C0}"/>
              </a:ext>
            </a:extLst>
          </p:cNvPr>
          <p:cNvSpPr txBox="1"/>
          <p:nvPr/>
        </p:nvSpPr>
        <p:spPr>
          <a:xfrm>
            <a:off x="1857492" y="124512"/>
            <a:ext cx="847702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Hawai’i Total PFAS Risk Calculator:</a:t>
            </a:r>
          </a:p>
          <a:p>
            <a:pPr algn="ctr"/>
            <a:r>
              <a:rPr lang="en-US" sz="2800" b="1" dirty="0"/>
              <a:t>Example: WWTP Biosolids</a:t>
            </a:r>
            <a:r>
              <a:rPr lang="en-US" sz="2400" b="1" dirty="0"/>
              <a:t> (residential soil exposure)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B80035-C23E-47E4-B8D8-814B939DB10E}"/>
              </a:ext>
            </a:extLst>
          </p:cNvPr>
          <p:cNvSpPr txBox="1"/>
          <p:nvPr/>
        </p:nvSpPr>
        <p:spPr>
          <a:xfrm>
            <a:off x="1623889" y="1632445"/>
            <a:ext cx="195943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Step 1:</a:t>
            </a:r>
          </a:p>
          <a:p>
            <a:pPr algn="ctr"/>
            <a:r>
              <a:rPr lang="en-US" b="1" dirty="0"/>
              <a:t>Input Sample Information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CA54A6-6762-15A5-A11E-93C85E02E33B}"/>
              </a:ext>
            </a:extLst>
          </p:cNvPr>
          <p:cNvSpPr txBox="1"/>
          <p:nvPr/>
        </p:nvSpPr>
        <p:spPr>
          <a:xfrm>
            <a:off x="1623889" y="2752430"/>
            <a:ext cx="195943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Step 2:</a:t>
            </a:r>
          </a:p>
          <a:p>
            <a:pPr algn="ctr"/>
            <a:r>
              <a:rPr lang="en-US" b="1" dirty="0"/>
              <a:t>Select Media Type</a:t>
            </a:r>
          </a:p>
          <a:p>
            <a:pPr algn="ctr"/>
            <a:r>
              <a:rPr lang="en-US" b="1" dirty="0"/>
              <a:t>(solid or liquid)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8FFA13-A755-566F-78A8-6921C44FB546}"/>
              </a:ext>
            </a:extLst>
          </p:cNvPr>
          <p:cNvSpPr txBox="1"/>
          <p:nvPr/>
        </p:nvSpPr>
        <p:spPr>
          <a:xfrm>
            <a:off x="1623889" y="3875544"/>
            <a:ext cx="195943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Step 3:</a:t>
            </a:r>
          </a:p>
          <a:p>
            <a:pPr algn="ctr"/>
            <a:r>
              <a:rPr lang="en-US" b="1" dirty="0"/>
              <a:t>Select Exposure Scenario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0461478-8209-5C70-8B80-A134C95FC914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3583321" y="2094111"/>
            <a:ext cx="560934" cy="19665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8EF7938-3090-88CA-64F5-423A1CA0513C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583321" y="3214095"/>
            <a:ext cx="605160" cy="13303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E77F6ED-2101-53CD-20C1-E0956F3C5B81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3583322" y="4130433"/>
            <a:ext cx="614725" cy="20677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856B42D-E28B-AE3D-78F2-EAEDB00BF9EA}"/>
              </a:ext>
            </a:extLst>
          </p:cNvPr>
          <p:cNvGrpSpPr/>
          <p:nvPr/>
        </p:nvGrpSpPr>
        <p:grpSpPr>
          <a:xfrm>
            <a:off x="4011749" y="1059271"/>
            <a:ext cx="6280911" cy="5468327"/>
            <a:chOff x="2487748" y="1059270"/>
            <a:chExt cx="6280911" cy="546832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2EB163A-DA8B-8A66-2F5A-AF474A2C5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1104" y="1859799"/>
              <a:ext cx="6257555" cy="4667798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B94C5B9-2B49-9712-88E1-8075F5EDC9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-130" r="21977" b="87717"/>
            <a:stretch/>
          </p:blipFill>
          <p:spPr>
            <a:xfrm>
              <a:off x="2487748" y="1059270"/>
              <a:ext cx="6246417" cy="968188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1166182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70978-5959-4488-96D1-CC73B02D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C622-0A8C-4F86-9457-BBDB38D3C123}" type="slidenum">
              <a:rPr lang="en-US" smtClean="0"/>
              <a:t>17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BE441C9-221E-FB48-B99C-5378D834C9D5}"/>
              </a:ext>
            </a:extLst>
          </p:cNvPr>
          <p:cNvGrpSpPr/>
          <p:nvPr/>
        </p:nvGrpSpPr>
        <p:grpSpPr>
          <a:xfrm>
            <a:off x="2560384" y="1193464"/>
            <a:ext cx="7086600" cy="5494666"/>
            <a:chOff x="875020" y="1193464"/>
            <a:chExt cx="7086600" cy="549466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86A18C3-CAFE-9DA7-9B6A-618AF35C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5020" y="1265230"/>
              <a:ext cx="7086600" cy="54229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EF7D2AB-33E8-4BE9-B9E5-0335CE6A841F}"/>
                </a:ext>
              </a:extLst>
            </p:cNvPr>
            <p:cNvSpPr txBox="1"/>
            <p:nvPr/>
          </p:nvSpPr>
          <p:spPr>
            <a:xfrm>
              <a:off x="2094235" y="1193464"/>
              <a:ext cx="10641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Step 4: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16534A8-CCCC-9AB6-F599-3F9E56C6366C}"/>
              </a:ext>
            </a:extLst>
          </p:cNvPr>
          <p:cNvSpPr txBox="1"/>
          <p:nvPr/>
        </p:nvSpPr>
        <p:spPr>
          <a:xfrm>
            <a:off x="1857492" y="124512"/>
            <a:ext cx="847702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Hawai’i Total PFAS Risk Calculator:</a:t>
            </a:r>
          </a:p>
          <a:p>
            <a:pPr algn="ctr"/>
            <a:r>
              <a:rPr lang="en-US" sz="2800" b="1" dirty="0"/>
              <a:t>Example: WWTP Biosolids</a:t>
            </a:r>
            <a:r>
              <a:rPr lang="en-US" sz="2400" b="1" dirty="0"/>
              <a:t> (residential soil exposure)</a:t>
            </a:r>
          </a:p>
        </p:txBody>
      </p:sp>
    </p:spTree>
    <p:extLst>
      <p:ext uri="{BB962C8B-B14F-4D97-AF65-F5344CB8AC3E}">
        <p14:creationId xmlns:p14="http://schemas.microsoft.com/office/powerpoint/2010/main" val="974914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70978-5959-4488-96D1-CC73B02D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C622-0A8C-4F86-9457-BBDB38D3C123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5B00F4-29BF-D74D-2F90-260921E73F60}"/>
              </a:ext>
            </a:extLst>
          </p:cNvPr>
          <p:cNvSpPr txBox="1"/>
          <p:nvPr/>
        </p:nvSpPr>
        <p:spPr>
          <a:xfrm>
            <a:off x="1877461" y="5202503"/>
            <a:ext cx="171022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Total PFAS Risk Calculated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(Hazard Index)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1A99437F-6664-AED2-075A-E064B0CAA22A}"/>
              </a:ext>
            </a:extLst>
          </p:cNvPr>
          <p:cNvSpPr/>
          <p:nvPr/>
        </p:nvSpPr>
        <p:spPr>
          <a:xfrm>
            <a:off x="3626101" y="5025358"/>
            <a:ext cx="264581" cy="1267867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146120F-47AB-B09A-E526-6FF1E576091E}"/>
              </a:ext>
            </a:extLst>
          </p:cNvPr>
          <p:cNvGrpSpPr/>
          <p:nvPr/>
        </p:nvGrpSpPr>
        <p:grpSpPr>
          <a:xfrm>
            <a:off x="4011748" y="1059270"/>
            <a:ext cx="6292522" cy="5674218"/>
            <a:chOff x="2487748" y="1059270"/>
            <a:chExt cx="6292522" cy="567421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0AE7C69-D00E-6FDC-4FC3-E674646BD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99191" y="1844431"/>
              <a:ext cx="6281079" cy="488905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3F65028-7ED5-7750-0CB5-CEA8F552A9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-130" r="21977" b="87717"/>
            <a:stretch/>
          </p:blipFill>
          <p:spPr>
            <a:xfrm>
              <a:off x="2487748" y="1059270"/>
              <a:ext cx="6246417" cy="968188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314ABE5-BFF5-8A8D-75A7-440100BD3535}"/>
              </a:ext>
            </a:extLst>
          </p:cNvPr>
          <p:cNvSpPr txBox="1"/>
          <p:nvPr/>
        </p:nvSpPr>
        <p:spPr>
          <a:xfrm>
            <a:off x="1857492" y="124512"/>
            <a:ext cx="847702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Hawai’i Total PFAS Risk Calculator:</a:t>
            </a:r>
          </a:p>
          <a:p>
            <a:pPr algn="ctr"/>
            <a:r>
              <a:rPr lang="en-US" sz="2800" b="1" dirty="0"/>
              <a:t>Example: WWTP Biosolids</a:t>
            </a:r>
            <a:r>
              <a:rPr lang="en-US" sz="2400" b="1" dirty="0"/>
              <a:t> (residential soil exposure)</a:t>
            </a:r>
          </a:p>
        </p:txBody>
      </p:sp>
    </p:spTree>
    <p:extLst>
      <p:ext uri="{BB962C8B-B14F-4D97-AF65-F5344CB8AC3E}">
        <p14:creationId xmlns:p14="http://schemas.microsoft.com/office/powerpoint/2010/main" val="1414285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F7415164-CBA6-50A9-FC6B-932953F0FFDE}"/>
              </a:ext>
            </a:extLst>
          </p:cNvPr>
          <p:cNvSpPr txBox="1">
            <a:spLocks noChangeArrowheads="1"/>
          </p:cNvSpPr>
          <p:nvPr/>
        </p:nvSpPr>
        <p:spPr>
          <a:xfrm>
            <a:off x="1603516" y="79851"/>
            <a:ext cx="8984975" cy="712513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200" b="1" dirty="0"/>
              <a:t>HIDOH PFAS Study Observations 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0E22F38-A4A2-4D30-1458-E76FC1A15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823654"/>
              </p:ext>
            </p:extLst>
          </p:nvPr>
        </p:nvGraphicFramePr>
        <p:xfrm>
          <a:off x="1170342" y="795258"/>
          <a:ext cx="10127922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3405">
                  <a:extLst>
                    <a:ext uri="{9D8B030D-6E8A-4147-A177-3AD203B41FA5}">
                      <a16:colId xmlns:a16="http://schemas.microsoft.com/office/drawing/2014/main" val="820721421"/>
                    </a:ext>
                  </a:extLst>
                </a:gridCol>
                <a:gridCol w="8494517">
                  <a:extLst>
                    <a:ext uri="{9D8B030D-6E8A-4147-A177-3AD203B41FA5}">
                      <a16:colId xmlns:a16="http://schemas.microsoft.com/office/drawing/2014/main" val="455797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Media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Observations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72959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Solids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</a:rPr>
                        <a:t>TOPs Processing:</a:t>
                      </a:r>
                      <a:r>
                        <a:rPr lang="en-US" sz="2000" b="1" i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i="1" dirty="0">
                          <a:solidFill>
                            <a:schemeClr val="tx1"/>
                          </a:solidFill>
                        </a:rPr>
                        <a:t>Identified significant, additional </a:t>
                      </a:r>
                      <a:r>
                        <a:rPr lang="en-US" sz="2000" b="1" i="0" dirty="0">
                          <a:solidFill>
                            <a:schemeClr val="tx1"/>
                          </a:solidFill>
                        </a:rPr>
                        <a:t>short-chain and long-chain precursor PFASs in biosolids and soil (Precursor PFASs drive risk)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</a:rPr>
                        <a:t>Total Organic Fluorine:</a:t>
                      </a:r>
                      <a:r>
                        <a:rPr lang="en-US" sz="2000" b="1" i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i="0" dirty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2000" b="1" i="1" dirty="0">
                          <a:solidFill>
                            <a:schemeClr val="tx1"/>
                          </a:solidFill>
                        </a:rPr>
                        <a:t>dentified significant, additional </a:t>
                      </a:r>
                      <a:r>
                        <a:rPr lang="en-US" sz="2000" b="1" i="0" dirty="0">
                          <a:solidFill>
                            <a:schemeClr val="tx1"/>
                          </a:solidFill>
                        </a:rPr>
                        <a:t>ultrashort compounds in biosolids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</a:rPr>
                        <a:t>Municipal WWTP Biosolids: Precursor PFASs drive risk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</a:rPr>
                        <a:t>AFFF-Impacted Soil:</a:t>
                      </a:r>
                    </a:p>
                    <a:p>
                      <a:pPr marL="512763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</a:rPr>
                        <a:t>Pre-2005 AFFF: Primary PFASs drive risk</a:t>
                      </a:r>
                    </a:p>
                    <a:p>
                      <a:pPr marL="512763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</a:rPr>
                        <a:t>Post-2005 AFFF: Precursor PFASs drive risk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3555636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Liquids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</a:rPr>
                        <a:t>TOPs Processing: </a:t>
                      </a:r>
                      <a:r>
                        <a:rPr lang="en-US" sz="2000" b="1" i="1" dirty="0">
                          <a:solidFill>
                            <a:schemeClr val="tx1"/>
                          </a:solidFill>
                        </a:rPr>
                        <a:t>Did not identify</a:t>
                      </a:r>
                      <a:r>
                        <a:rPr lang="en-US" sz="2000" b="1" i="0" dirty="0">
                          <a:solidFill>
                            <a:schemeClr val="tx1"/>
                          </a:solidFill>
                        </a:rPr>
                        <a:t> significant additional short-chain or long-chain precursor PFASs (Post-TOPs PFASs &lt; Pre-TOPs PFASs)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</a:rPr>
                        <a:t>Total Organic Fluorine: </a:t>
                      </a:r>
                      <a:r>
                        <a:rPr lang="en-US" sz="2000" b="1" i="1" dirty="0">
                          <a:solidFill>
                            <a:schemeClr val="tx1"/>
                          </a:solidFill>
                        </a:rPr>
                        <a:t>Identified significant</a:t>
                      </a:r>
                      <a:r>
                        <a:rPr lang="en-US" sz="2000" b="1" i="0" dirty="0">
                          <a:solidFill>
                            <a:schemeClr val="tx1"/>
                          </a:solidFill>
                        </a:rPr>
                        <a:t>, additional ultrashort compounds (</a:t>
                      </a:r>
                      <a:r>
                        <a:rPr lang="en-US" sz="2000" b="1" i="1" dirty="0">
                          <a:solidFill>
                            <a:schemeClr val="tx1"/>
                          </a:solidFill>
                        </a:rPr>
                        <a:t>dominate</a:t>
                      </a:r>
                      <a:r>
                        <a:rPr lang="en-US" sz="2000" b="1" i="0" dirty="0">
                          <a:solidFill>
                            <a:schemeClr val="tx1"/>
                          </a:solidFill>
                        </a:rPr>
                        <a:t> wastewater, leachate &amp; AFFF impacted groundwater)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</a:rPr>
                        <a:t>Municipal WWTP Effluent: Ultrashorts drive risk over Primary PFASs?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</a:rPr>
                        <a:t>Landfill Leachate: Primary PFAS drive risk over Ultrashorts?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</a:rPr>
                        <a:t>AFFF-Impacted Groundwater: </a:t>
                      </a:r>
                    </a:p>
                    <a:p>
                      <a:pPr marL="512763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</a:rPr>
                        <a:t>Source Area: Primary PFASs drive risk</a:t>
                      </a:r>
                    </a:p>
                    <a:p>
                      <a:pPr marL="512763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</a:rPr>
                        <a:t>Distal Plume: Ultrashorts drive risk?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5227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46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CEA86-6EF3-51CA-4266-4DAD5BA1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C622-0A8C-4F86-9457-BBDB38D3C123}" type="slidenum">
              <a:rPr lang="en-US" smtClean="0"/>
              <a:t>2</a:t>
            </a:fld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A99A656-9471-E671-E96D-777CBE278548}"/>
              </a:ext>
            </a:extLst>
          </p:cNvPr>
          <p:cNvSpPr txBox="1"/>
          <p:nvPr/>
        </p:nvSpPr>
        <p:spPr>
          <a:xfrm>
            <a:off x="678180" y="45767"/>
            <a:ext cx="108051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Times New Roman" panose="02020603050405020304" pitchFamily="18" charset="0"/>
              </a:rPr>
              <a:t>Hawai´i Field Study of PFAS and Assessment of “Total PFAS Risk”</a:t>
            </a:r>
          </a:p>
          <a:p>
            <a:pPr algn="ctr"/>
            <a:r>
              <a:rPr lang="en-US" sz="2400" b="1" dirty="0">
                <a:cs typeface="Times New Roman" panose="02020603050405020304" pitchFamily="18" charset="0"/>
              </a:rPr>
              <a:t>(Sample Analyses: Pre-TOPs, Post-TOPs, TOF)</a:t>
            </a:r>
          </a:p>
        </p:txBody>
      </p:sp>
      <p:sp>
        <p:nvSpPr>
          <p:cNvPr id="46" name="TextBox 1"/>
          <p:cNvSpPr txBox="1">
            <a:spLocks noChangeArrowheads="1"/>
          </p:cNvSpPr>
          <p:nvPr/>
        </p:nvSpPr>
        <p:spPr bwMode="auto">
          <a:xfrm>
            <a:off x="806665" y="3237826"/>
            <a:ext cx="10615451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b="1" u="sng" dirty="0">
                <a:solidFill>
                  <a:prstClr val="black"/>
                </a:solidFill>
                <a:cs typeface="Times New Roman" pitchFamily="18" charset="0"/>
              </a:rPr>
              <a:t>Hawaii Dept of Health Guidance:</a:t>
            </a:r>
          </a:p>
          <a:p>
            <a:pPr defTabSz="914377">
              <a:spcAft>
                <a:spcPts val="1200"/>
              </a:spcAft>
              <a:defRPr/>
            </a:pPr>
            <a:r>
              <a:rPr lang="en-US" b="1" i="1" dirty="0">
                <a:solidFill>
                  <a:prstClr val="black"/>
                </a:solidFill>
                <a:cs typeface="Times New Roman" pitchFamily="18" charset="0"/>
              </a:rPr>
              <a:t>Interim Soil and Water Environmental Action Levels (EALs) for Perfluoroalkyl and Polyfluoroalkyl Substances (PFA</a:t>
            </a:r>
            <a:r>
              <a:rPr lang="en-US" b="1" i="1" dirty="0">
                <a:cs typeface="Times New Roman" pitchFamily="18" charset="0"/>
              </a:rPr>
              <a:t>Ss), </a:t>
            </a:r>
            <a:r>
              <a:rPr lang="en-US" b="1" dirty="0">
                <a:cs typeface="Times New Roman" pitchFamily="18" charset="0"/>
              </a:rPr>
              <a:t>April 2024 (and updates https://health.hawaii.gov/heer/guidance/ehe-and-eals/</a:t>
            </a:r>
            <a:endParaRPr lang="en-US" b="1" dirty="0">
              <a:solidFill>
                <a:prstClr val="black"/>
              </a:solidFill>
              <a:cs typeface="Times New Roman" pitchFamily="18" charset="0"/>
            </a:endParaRPr>
          </a:p>
          <a:p>
            <a:pPr defTabSz="914377">
              <a:spcAft>
                <a:spcPts val="1200"/>
              </a:spcAft>
              <a:defRPr/>
            </a:pPr>
            <a:r>
              <a:rPr lang="en-US" b="1" i="1" dirty="0">
                <a:solidFill>
                  <a:prstClr val="black"/>
                </a:solidFill>
                <a:cs typeface="Times New Roman" pitchFamily="18" charset="0"/>
              </a:rPr>
              <a:t>Field Study of PFASs Associated with WWTPs, Landfill Leachate and AFFF-Release Sites </a:t>
            </a:r>
            <a:r>
              <a:rPr lang="en-US" b="1" dirty="0">
                <a:solidFill>
                  <a:prstClr val="black"/>
                </a:solidFill>
                <a:cs typeface="Times New Roman" pitchFamily="18" charset="0"/>
              </a:rPr>
              <a:t>(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November 2024</a:t>
            </a:r>
            <a:r>
              <a:rPr lang="en-US" b="1" dirty="0">
                <a:solidFill>
                  <a:prstClr val="black"/>
                </a:solidFill>
                <a:cs typeface="Times New Roman" pitchFamily="18" charset="0"/>
              </a:rPr>
              <a:t>).</a:t>
            </a:r>
          </a:p>
          <a:p>
            <a:pPr defTabSz="914377">
              <a:spcAft>
                <a:spcPts val="1200"/>
              </a:spcAft>
              <a:defRPr/>
            </a:pPr>
            <a:r>
              <a:rPr lang="en-US" sz="1800" b="1" dirty="0">
                <a:solidFill>
                  <a:prstClr val="black"/>
                </a:solidFill>
                <a:cs typeface="Times New Roman" panose="02020603050405020304" pitchFamily="18" charset="0"/>
              </a:rPr>
              <a:t>Recorded Webinars</a:t>
            </a:r>
            <a:r>
              <a:rPr lang="en-US" sz="1800" dirty="0">
                <a:solidFill>
                  <a:prstClr val="black"/>
                </a:solidFill>
                <a:cs typeface="Times New Roman" panose="02020603050405020304" pitchFamily="18" charset="0"/>
              </a:rPr>
              <a:t>: https://health.hawaii.gov/heer/guidance/heer-webinars/</a:t>
            </a:r>
          </a:p>
          <a:p>
            <a:pPr defTabSz="914377">
              <a:defRPr/>
            </a:pPr>
            <a:r>
              <a:rPr lang="en-US" b="1" u="sng" dirty="0">
                <a:solidFill>
                  <a:prstClr val="black"/>
                </a:solidFill>
                <a:cs typeface="Times New Roman" pitchFamily="18" charset="0"/>
              </a:rPr>
              <a:t>PFAS Basics (chemistry, use, general toxicity):</a:t>
            </a:r>
            <a:endParaRPr lang="en-US" b="1" dirty="0">
              <a:solidFill>
                <a:prstClr val="black"/>
              </a:solidFill>
              <a:cs typeface="Times New Roman" pitchFamily="18" charset="0"/>
            </a:endParaRPr>
          </a:p>
          <a:p>
            <a:pPr defTabSz="914377">
              <a:spcAft>
                <a:spcPts val="1200"/>
              </a:spcAft>
              <a:defRPr/>
            </a:pPr>
            <a:r>
              <a:rPr lang="en-US" b="1" dirty="0">
                <a:solidFill>
                  <a:prstClr val="black"/>
                </a:solidFill>
                <a:cs typeface="Times New Roman" pitchFamily="18" charset="0"/>
              </a:rPr>
              <a:t>ITRC 2020: </a:t>
            </a:r>
            <a:r>
              <a:rPr lang="en-US" b="1" i="1" dirty="0">
                <a:solidFill>
                  <a:prstClr val="black"/>
                </a:solidFill>
                <a:cs typeface="Times New Roman" pitchFamily="18" charset="0"/>
              </a:rPr>
              <a:t>Per- and Polyfluoroalkyl Substances (PFASs)</a:t>
            </a:r>
            <a:endParaRPr lang="en-US" b="1" u="sng" dirty="0">
              <a:solidFill>
                <a:prstClr val="black"/>
              </a:solidFill>
              <a:cs typeface="Times New Roman" pitchFamily="18" charset="0"/>
            </a:endParaRPr>
          </a:p>
          <a:p>
            <a:pPr defTabSz="914377">
              <a:defRPr/>
            </a:pPr>
            <a:r>
              <a:rPr lang="en-US" b="1" u="sng" dirty="0">
                <a:solidFill>
                  <a:prstClr val="black"/>
                </a:solidFill>
                <a:cs typeface="Times New Roman" pitchFamily="18" charset="0"/>
              </a:rPr>
              <a:t>TOPs Methods:</a:t>
            </a:r>
          </a:p>
          <a:p>
            <a:pPr defTabSz="914377">
              <a:spcAft>
                <a:spcPts val="1200"/>
              </a:spcAft>
              <a:defRPr/>
            </a:pPr>
            <a:r>
              <a:rPr lang="en-US" b="1" dirty="0" err="1">
                <a:solidFill>
                  <a:prstClr val="black"/>
                </a:solidFill>
                <a:cs typeface="Times New Roman" pitchFamily="18" charset="0"/>
              </a:rPr>
              <a:t>Ateia</a:t>
            </a:r>
            <a:r>
              <a:rPr lang="en-US" b="1" dirty="0">
                <a:solidFill>
                  <a:prstClr val="black"/>
                </a:solidFill>
                <a:cs typeface="Times New Roman" pitchFamily="18" charset="0"/>
              </a:rPr>
              <a:t> et al., 2023, </a:t>
            </a:r>
            <a:r>
              <a:rPr lang="en-US" b="1" i="1" dirty="0">
                <a:solidFill>
                  <a:prstClr val="black"/>
                </a:solidFill>
                <a:cs typeface="Times New Roman" pitchFamily="18" charset="0"/>
              </a:rPr>
              <a:t>Total Oxidizable Precursor (TOP) Assay Best Practices, Capabilities and Limitations for PFAS Site Investigation and Remediation</a:t>
            </a:r>
            <a:r>
              <a:rPr lang="en-US" b="1" dirty="0">
                <a:solidFill>
                  <a:prstClr val="black"/>
                </a:solidFill>
                <a:cs typeface="Times New Roman" pitchFamily="18" charset="0"/>
              </a:rPr>
              <a:t>: </a:t>
            </a:r>
            <a:r>
              <a:rPr lang="fr-FR" b="1" dirty="0">
                <a:solidFill>
                  <a:prstClr val="black"/>
                </a:solidFill>
                <a:cs typeface="Times New Roman" pitchFamily="18" charset="0"/>
              </a:rPr>
              <a:t>Environmental Science and Technology Letters. Vol. 10, pp 292−301.</a:t>
            </a:r>
            <a:endParaRPr lang="en-US" b="1" u="sng" dirty="0">
              <a:solidFill>
                <a:prstClr val="black"/>
              </a:solidFill>
              <a:cs typeface="Times New Roman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E9C5AB3-6AD4-0C3B-F8EC-BD6086D8D1BB}"/>
              </a:ext>
            </a:extLst>
          </p:cNvPr>
          <p:cNvGrpSpPr/>
          <p:nvPr/>
        </p:nvGrpSpPr>
        <p:grpSpPr>
          <a:xfrm>
            <a:off x="943729" y="1054435"/>
            <a:ext cx="10736835" cy="2027857"/>
            <a:chOff x="1103749" y="852961"/>
            <a:chExt cx="10736835" cy="202785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7293026-E786-AE1A-54D6-EA8A15447D43}"/>
                </a:ext>
              </a:extLst>
            </p:cNvPr>
            <p:cNvGrpSpPr/>
            <p:nvPr/>
          </p:nvGrpSpPr>
          <p:grpSpPr>
            <a:xfrm>
              <a:off x="1103749" y="855521"/>
              <a:ext cx="1971886" cy="2025297"/>
              <a:chOff x="1103749" y="855521"/>
              <a:chExt cx="1971886" cy="2025297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381B667D-53C3-117A-357E-C3FD4E35EE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4445" y="1519411"/>
                <a:ext cx="1958421" cy="136140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7637433-D680-C129-F108-2B7746DD43E4}"/>
                  </a:ext>
                </a:extLst>
              </p:cNvPr>
              <p:cNvSpPr txBox="1"/>
              <p:nvPr/>
            </p:nvSpPr>
            <p:spPr>
              <a:xfrm>
                <a:off x="1103749" y="855521"/>
                <a:ext cx="197188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/>
                  <a:t>WWTPs (6)</a:t>
                </a:r>
              </a:p>
              <a:p>
                <a:pPr algn="ctr"/>
                <a:r>
                  <a:rPr lang="en-US" sz="2000" b="1" dirty="0"/>
                  <a:t>Influent/Effluent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543B4EE1-F3D3-760D-8FAE-BAA3CC5EFE12}"/>
                </a:ext>
              </a:extLst>
            </p:cNvPr>
            <p:cNvGrpSpPr/>
            <p:nvPr/>
          </p:nvGrpSpPr>
          <p:grpSpPr>
            <a:xfrm>
              <a:off x="5368379" y="861925"/>
              <a:ext cx="1938014" cy="2000485"/>
              <a:chOff x="3599196" y="759440"/>
              <a:chExt cx="1938014" cy="2000485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D86639E-BB45-AB94-75C9-59CD76E4EA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99196" y="1419825"/>
                <a:ext cx="1938014" cy="13401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9A04611-9571-D753-3F19-6A15F9FF90FB}"/>
                  </a:ext>
                </a:extLst>
              </p:cNvPr>
              <p:cNvSpPr txBox="1"/>
              <p:nvPr/>
            </p:nvSpPr>
            <p:spPr>
              <a:xfrm>
                <a:off x="3862189" y="759440"/>
                <a:ext cx="141577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/>
                  <a:t>Landfills (5)</a:t>
                </a:r>
              </a:p>
              <a:p>
                <a:pPr algn="ctr"/>
                <a:r>
                  <a:rPr lang="en-US" sz="2000" b="1" dirty="0"/>
                  <a:t>Leachate</a:t>
                </a: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E91B0BB-229A-6DB6-B6EA-3EBF411D20EB}"/>
                </a:ext>
              </a:extLst>
            </p:cNvPr>
            <p:cNvGrpSpPr/>
            <p:nvPr/>
          </p:nvGrpSpPr>
          <p:grpSpPr>
            <a:xfrm>
              <a:off x="7267461" y="852961"/>
              <a:ext cx="2287613" cy="2009450"/>
              <a:chOff x="5713430" y="750476"/>
              <a:chExt cx="2287613" cy="2009450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3358DF7C-0268-5893-413E-F77F49AEEB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21556" y="1403060"/>
                <a:ext cx="1938014" cy="135686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A8F50A9-C317-0E4B-2A97-D9AA2486B9E6}"/>
                  </a:ext>
                </a:extLst>
              </p:cNvPr>
              <p:cNvSpPr txBox="1"/>
              <p:nvPr/>
            </p:nvSpPr>
            <p:spPr>
              <a:xfrm>
                <a:off x="5713430" y="750476"/>
                <a:ext cx="228761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/>
                  <a:t>AFFF Releases (2)</a:t>
                </a:r>
              </a:p>
              <a:p>
                <a:pPr algn="ctr"/>
                <a:r>
                  <a:rPr lang="en-US" sz="2000" b="1" dirty="0"/>
                  <a:t>Soil &amp; Groundwater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6F21CA2-F599-EB27-541A-2950AB15A37A}"/>
                </a:ext>
              </a:extLst>
            </p:cNvPr>
            <p:cNvGrpSpPr/>
            <p:nvPr/>
          </p:nvGrpSpPr>
          <p:grpSpPr>
            <a:xfrm>
              <a:off x="3246282" y="858782"/>
              <a:ext cx="1969213" cy="2010545"/>
              <a:chOff x="3246282" y="858782"/>
              <a:chExt cx="1969213" cy="2010545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2AD4CB5C-88BF-514B-F2F6-8130208EA9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46282" y="1523505"/>
                <a:ext cx="1969213" cy="134582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214E666-33DE-AB27-95E5-44A4C32A24D0}"/>
                  </a:ext>
                </a:extLst>
              </p:cNvPr>
              <p:cNvSpPr txBox="1"/>
              <p:nvPr/>
            </p:nvSpPr>
            <p:spPr>
              <a:xfrm>
                <a:off x="3506458" y="858782"/>
                <a:ext cx="136011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/>
                  <a:t>WWTPs (6)</a:t>
                </a:r>
              </a:p>
              <a:p>
                <a:pPr algn="ctr"/>
                <a:r>
                  <a:rPr lang="en-US" sz="2000" b="1" dirty="0"/>
                  <a:t>Biosolids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5C1C0C1-B6AB-6BD7-FF71-1BA11F2B4234}"/>
                </a:ext>
              </a:extLst>
            </p:cNvPr>
            <p:cNvGrpSpPr/>
            <p:nvPr/>
          </p:nvGrpSpPr>
          <p:grpSpPr>
            <a:xfrm>
              <a:off x="9602407" y="861027"/>
              <a:ext cx="2238177" cy="2001383"/>
              <a:chOff x="9602407" y="861027"/>
              <a:chExt cx="2238177" cy="2001383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5AAD734E-DBB6-245A-73A3-0DC8A720AD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53716" y="1520479"/>
                <a:ext cx="1881212" cy="134193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37F424-78DE-2B37-3349-3CB6C1140AD1}"/>
                  </a:ext>
                </a:extLst>
              </p:cNvPr>
              <p:cNvSpPr txBox="1"/>
              <p:nvPr/>
            </p:nvSpPr>
            <p:spPr>
              <a:xfrm>
                <a:off x="9602407" y="861027"/>
                <a:ext cx="223817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/>
                  <a:t>Anthropogenic</a:t>
                </a:r>
              </a:p>
              <a:p>
                <a:pPr algn="ctr"/>
                <a:r>
                  <a:rPr lang="en-US" sz="2000" b="1" dirty="0"/>
                  <a:t>Soil Background (9)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81861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FE56-12F5-4B3D-B278-F4E081AA3F28}" type="slidenum">
              <a:rPr lang="en-US" smtClean="0"/>
              <a:t>20</a:t>
            </a:fld>
            <a:endParaRPr lang="en-US"/>
          </a:p>
        </p:txBody>
      </p:sp>
      <p:sp>
        <p:nvSpPr>
          <p:cNvPr id="39" name="Rectangle 7">
            <a:extLst>
              <a:ext uri="{FF2B5EF4-FFF2-40B4-BE49-F238E27FC236}">
                <a16:creationId xmlns:a16="http://schemas.microsoft.com/office/drawing/2014/main" id="{7293C213-EB00-416F-9A93-654E0BF88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4080" y="76203"/>
            <a:ext cx="7289527" cy="74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9" rIns="91435" bIns="45719" anchor="ctr"/>
          <a:lstStyle/>
          <a:p>
            <a:pPr algn="ctr"/>
            <a:r>
              <a:rPr lang="en-US" sz="3200" b="1" dirty="0">
                <a:cs typeface="Times New Roman" pitchFamily="18" charset="0"/>
              </a:rPr>
              <a:t>Questions? Ideas?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EEA3977-9AFF-491D-B96B-4328F7D2D093}"/>
              </a:ext>
            </a:extLst>
          </p:cNvPr>
          <p:cNvGrpSpPr/>
          <p:nvPr/>
        </p:nvGrpSpPr>
        <p:grpSpPr>
          <a:xfrm>
            <a:off x="1644148" y="995182"/>
            <a:ext cx="8124957" cy="3164623"/>
            <a:chOff x="-74621" y="1602563"/>
            <a:chExt cx="8124957" cy="316462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A9D8AB1-F25C-4CFF-A449-53C2B184F2F8}"/>
                </a:ext>
              </a:extLst>
            </p:cNvPr>
            <p:cNvSpPr/>
            <p:nvPr/>
          </p:nvSpPr>
          <p:spPr>
            <a:xfrm>
              <a:off x="1578260" y="1602563"/>
              <a:ext cx="6472076" cy="3164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9" rIns="91435" bIns="45719" anchor="ctr"/>
            <a:lstStyle/>
            <a:p>
              <a:pPr>
                <a:spcAft>
                  <a:spcPts val="600"/>
                </a:spcAft>
              </a:pPr>
              <a:r>
                <a:rPr lang="en-US" sz="2200" b="1" dirty="0">
                  <a:cs typeface="Times New Roman" panose="02020603050405020304" pitchFamily="18" charset="0"/>
                </a:rPr>
                <a:t>Ongoing Research:</a:t>
              </a:r>
            </a:p>
            <a:p>
              <a:pPr marL="342891" indent="-342891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200" b="1" dirty="0">
                  <a:cs typeface="Times New Roman" panose="02020603050405020304" pitchFamily="18" charset="0"/>
                </a:rPr>
                <a:t>Nature and toxicity of </a:t>
              </a:r>
              <a:r>
                <a:rPr lang="en-US" sz="2200" b="1" i="1" dirty="0">
                  <a:cs typeface="Times New Roman" panose="02020603050405020304" pitchFamily="18" charset="0"/>
                </a:rPr>
                <a:t>apparent ultrashorts;</a:t>
              </a:r>
            </a:p>
            <a:p>
              <a:pPr marL="342891" indent="-342891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200" b="1" i="1" dirty="0">
                  <a:cs typeface="Times New Roman" panose="02020603050405020304" pitchFamily="18" charset="0"/>
                </a:rPr>
                <a:t>Leaching of PFAS from soil/biosolids </a:t>
              </a:r>
              <a:r>
                <a:rPr lang="en-US" sz="2200" b="1" dirty="0">
                  <a:cs typeface="Times New Roman" panose="02020603050405020304" pitchFamily="18" charset="0"/>
                </a:rPr>
                <a:t>(action levels, SPLP batch test, modified Soil Column test);</a:t>
              </a:r>
            </a:p>
            <a:p>
              <a:pPr marL="342891" indent="-342891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200" b="1" i="1" dirty="0">
                  <a:cs typeface="Times New Roman" panose="02020603050405020304" pitchFamily="18" charset="0"/>
                </a:rPr>
                <a:t>Bioavailability of PFASs </a:t>
              </a:r>
              <a:r>
                <a:rPr lang="en-US" sz="2200" b="1" dirty="0">
                  <a:cs typeface="Times New Roman" panose="02020603050405020304" pitchFamily="18" charset="0"/>
                </a:rPr>
                <a:t>in soil &amp; biosolids;</a:t>
              </a:r>
            </a:p>
            <a:p>
              <a:pPr marL="342891" indent="-342891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200" b="1" dirty="0">
                  <a:cs typeface="Times New Roman" panose="02020603050405020304" pitchFamily="18" charset="0"/>
                </a:rPr>
                <a:t>Uptake of PFASs into </a:t>
              </a:r>
              <a:r>
                <a:rPr lang="en-US" sz="2200" b="1" i="1" dirty="0">
                  <a:cs typeface="Times New Roman" panose="02020603050405020304" pitchFamily="18" charset="0"/>
                </a:rPr>
                <a:t>food crops</a:t>
              </a:r>
              <a:r>
                <a:rPr lang="en-US" sz="2200" b="1" dirty="0">
                  <a:cs typeface="Times New Roman" panose="02020603050405020304" pitchFamily="18" charset="0"/>
                </a:rPr>
                <a:t>;</a:t>
              </a:r>
            </a:p>
            <a:p>
              <a:pPr marL="342891" indent="-342891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200" b="1" dirty="0">
                  <a:cs typeface="Times New Roman" panose="02020603050405020304" pitchFamily="18" charset="0"/>
                </a:rPr>
                <a:t>PFAS Vapor Intrusion;</a:t>
              </a:r>
            </a:p>
            <a:p>
              <a:pPr marL="342891" indent="-342891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200" b="1" dirty="0">
                  <a:cs typeface="Times New Roman" panose="02020603050405020304" pitchFamily="18" charset="0"/>
                </a:rPr>
                <a:t>Other?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8F46C16-9999-18D3-15D7-391AA28416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835" t="2267" r="8584" b="3334"/>
            <a:stretch/>
          </p:blipFill>
          <p:spPr>
            <a:xfrm>
              <a:off x="-74621" y="2197241"/>
              <a:ext cx="1461762" cy="20372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0" name="AutoShape 2" descr="John Maynard Keynes: Great Economist, Terrible Currency Trader - The New York Times">
            <a:extLst>
              <a:ext uri="{FF2B5EF4-FFF2-40B4-BE49-F238E27FC236}">
                <a16:creationId xmlns:a16="http://schemas.microsoft.com/office/drawing/2014/main" id="{122D0361-CC51-0EF3-AE0C-67EF9AC3F6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8D1CA1-BFFB-41C7-A343-4B614A0FBCCE}"/>
              </a:ext>
            </a:extLst>
          </p:cNvPr>
          <p:cNvGrpSpPr/>
          <p:nvPr/>
        </p:nvGrpSpPr>
        <p:grpSpPr>
          <a:xfrm>
            <a:off x="2857133" y="4668251"/>
            <a:ext cx="6437964" cy="1894674"/>
            <a:chOff x="1399288" y="4641657"/>
            <a:chExt cx="6437963" cy="189467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9EF80DD-458B-949C-09C0-C06E1E308D02}"/>
                </a:ext>
              </a:extLst>
            </p:cNvPr>
            <p:cNvGrpSpPr/>
            <p:nvPr/>
          </p:nvGrpSpPr>
          <p:grpSpPr>
            <a:xfrm>
              <a:off x="1804164" y="4641657"/>
              <a:ext cx="5569361" cy="788847"/>
              <a:chOff x="1834900" y="4710813"/>
              <a:chExt cx="5569361" cy="788847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0B93A0-2041-22F8-95A0-39CB4789413C}"/>
                  </a:ext>
                </a:extLst>
              </p:cNvPr>
              <p:cNvSpPr txBox="1"/>
              <p:nvPr/>
            </p:nvSpPr>
            <p:spPr>
              <a:xfrm>
                <a:off x="2680533" y="4714830"/>
                <a:ext cx="4723728" cy="7848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000" b="1" i="1" dirty="0"/>
                  <a:t>All models are wrong, but some are useful.</a:t>
                </a:r>
              </a:p>
              <a:p>
                <a:r>
                  <a:rPr lang="en-US" sz="2000" b="1" dirty="0"/>
                  <a:t>George Box</a:t>
                </a:r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DA9B0BBA-2720-79A0-2B7E-832578B28F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34900" y="4710813"/>
                <a:ext cx="784831" cy="78483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03C4937-5BAD-24A1-4310-AFA377A2C5C3}"/>
                </a:ext>
              </a:extLst>
            </p:cNvPr>
            <p:cNvGrpSpPr/>
            <p:nvPr/>
          </p:nvGrpSpPr>
          <p:grpSpPr>
            <a:xfrm>
              <a:off x="1399288" y="5745648"/>
              <a:ext cx="6437963" cy="790682"/>
              <a:chOff x="1491496" y="5937748"/>
              <a:chExt cx="6437963" cy="790682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5C99180-F5A8-CC14-720D-1A8BDC5621F3}"/>
                  </a:ext>
                </a:extLst>
              </p:cNvPr>
              <p:cNvSpPr txBox="1"/>
              <p:nvPr/>
            </p:nvSpPr>
            <p:spPr>
              <a:xfrm>
                <a:off x="2339788" y="5943600"/>
                <a:ext cx="5589671" cy="7848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000" b="1" i="1" dirty="0"/>
                  <a:t>It’s better to be roughly right than precisely wrong.</a:t>
                </a:r>
              </a:p>
              <a:p>
                <a:r>
                  <a:rPr lang="en-US" sz="2000" b="1" dirty="0"/>
                  <a:t>John Maynard Keynes</a:t>
                </a: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65EB4332-6121-3259-117B-1AF38CDC3B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91496" y="5937748"/>
                <a:ext cx="784831" cy="78483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903096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40098B-BCA0-323F-33F4-2559760A4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C622-0A8C-4F86-9457-BBDB38D3C123}" type="slidenum">
              <a:rPr lang="en-US" smtClean="0"/>
              <a:t>21</a:t>
            </a:fld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9ED3AE4-5E07-57D7-321B-79B9FBBCA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4080" y="289039"/>
            <a:ext cx="7289527" cy="74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9" rIns="91435" bIns="45719" anchor="ctr"/>
          <a:lstStyle/>
          <a:p>
            <a:pPr algn="ctr"/>
            <a:r>
              <a:rPr lang="en-US" sz="3200" b="1" dirty="0">
                <a:cs typeface="Times New Roman" pitchFamily="18" charset="0"/>
              </a:rPr>
              <a:t>Additional Slides</a:t>
            </a:r>
          </a:p>
        </p:txBody>
      </p:sp>
    </p:spTree>
    <p:extLst>
      <p:ext uri="{BB962C8B-B14F-4D97-AF65-F5344CB8AC3E}">
        <p14:creationId xmlns:p14="http://schemas.microsoft.com/office/powerpoint/2010/main" val="2030141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41C8AE-1C84-4D31-BB4D-3940E7B42A70}"/>
              </a:ext>
            </a:extLst>
          </p:cNvPr>
          <p:cNvSpPr txBox="1"/>
          <p:nvPr/>
        </p:nvSpPr>
        <p:spPr>
          <a:xfrm>
            <a:off x="2983012" y="1496813"/>
            <a:ext cx="62699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Fluorotelomer Alcohols (4:2, 6:2 and 8:2 FTOH)</a:t>
            </a:r>
          </a:p>
          <a:p>
            <a:r>
              <a:rPr lang="en-US" sz="2200" b="1" dirty="0"/>
              <a:t>6:2 Fluorotelomer </a:t>
            </a:r>
            <a:r>
              <a:rPr lang="en-US" sz="2200" b="1" dirty="0" err="1"/>
              <a:t>Thioamido</a:t>
            </a:r>
            <a:r>
              <a:rPr lang="en-US" sz="2200" b="1" dirty="0"/>
              <a:t> Sulfonate (6:2 </a:t>
            </a:r>
            <a:r>
              <a:rPr lang="en-US" sz="2200" b="1" dirty="0" err="1"/>
              <a:t>FtTAoS</a:t>
            </a:r>
            <a:r>
              <a:rPr lang="en-US" sz="2200" b="1" dirty="0"/>
              <a:t>)</a:t>
            </a:r>
          </a:p>
          <a:p>
            <a:r>
              <a:rPr lang="en-US" sz="2200" b="1" dirty="0"/>
              <a:t>6:2 fluorotelomer Sulfonate (6:2 FTS)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A4FD2F-4531-4E30-B641-F8C4CFDCCE0F}"/>
              </a:ext>
            </a:extLst>
          </p:cNvPr>
          <p:cNvSpPr txBox="1"/>
          <p:nvPr/>
        </p:nvSpPr>
        <p:spPr>
          <a:xfrm>
            <a:off x="2039520" y="295803"/>
            <a:ext cx="8151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prstClr val="black"/>
                </a:solidFill>
                <a:cs typeface="Times New Roman" panose="02020603050405020304" pitchFamily="18" charset="0"/>
              </a:rPr>
              <a:t>Additional Precursor Toxicity Factors</a:t>
            </a:r>
          </a:p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(action levels included in HIDOH guidance)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EA70D4-A0D1-4529-B864-033F252BD1C6}"/>
              </a:ext>
            </a:extLst>
          </p:cNvPr>
          <p:cNvSpPr txBox="1"/>
          <p:nvPr/>
        </p:nvSpPr>
        <p:spPr>
          <a:xfrm>
            <a:off x="2713557" y="2888599"/>
            <a:ext cx="67365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Developed By: Gibb &amp; O’Leary Epidemiology Consulting for Hawaii Dept of Health</a:t>
            </a:r>
          </a:p>
          <a:p>
            <a:pPr algn="ctr"/>
            <a:r>
              <a:rPr lang="en-US" sz="2200" b="1" dirty="0"/>
              <a:t>(Dr Herman Gibb – former USEPA epidemiologist)</a:t>
            </a:r>
          </a:p>
        </p:txBody>
      </p:sp>
    </p:spTree>
    <p:extLst>
      <p:ext uri="{BB962C8B-B14F-4D97-AF65-F5344CB8AC3E}">
        <p14:creationId xmlns:p14="http://schemas.microsoft.com/office/powerpoint/2010/main" val="3151760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BD0A35-597D-5D69-637C-645B3FEDE7AC}"/>
              </a:ext>
            </a:extLst>
          </p:cNvPr>
          <p:cNvSpPr txBox="1"/>
          <p:nvPr/>
        </p:nvSpPr>
        <p:spPr>
          <a:xfrm>
            <a:off x="1925284" y="84424"/>
            <a:ext cx="83776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Natural Oxidation and Breakdown of 6:2 FtTAoS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F2968E-57FB-DFA8-D794-2FBA5EB88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1" y="6206726"/>
            <a:ext cx="2057400" cy="365125"/>
          </a:xfrm>
        </p:spPr>
        <p:txBody>
          <a:bodyPr/>
          <a:lstStyle/>
          <a:p>
            <a:fld id="{0966C622-0A8C-4F86-9457-BBDB38D3C123}" type="slidenum">
              <a:rPr lang="en-US" smtClean="0"/>
              <a:t>23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BE5232-C01A-A983-9ABF-E096197A6724}"/>
              </a:ext>
            </a:extLst>
          </p:cNvPr>
          <p:cNvSpPr txBox="1"/>
          <p:nvPr/>
        </p:nvSpPr>
        <p:spPr>
          <a:xfrm>
            <a:off x="6615884" y="1584535"/>
            <a:ext cx="3560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Natural</a:t>
            </a:r>
            <a:r>
              <a:rPr lang="en-US" b="1" dirty="0"/>
              <a:t> </a:t>
            </a:r>
            <a:r>
              <a:rPr lang="en-US" b="1" i="1" dirty="0"/>
              <a:t>Biotransformation</a:t>
            </a:r>
          </a:p>
          <a:p>
            <a:pPr algn="ctr"/>
            <a:r>
              <a:rPr lang="en-US" b="1" dirty="0"/>
              <a:t>of 6:2 FtTAoS</a:t>
            </a:r>
          </a:p>
          <a:p>
            <a:pPr algn="ctr"/>
            <a:r>
              <a:rPr lang="en-US" b="1" dirty="0"/>
              <a:t>(</a:t>
            </a:r>
            <a:r>
              <a:rPr lang="en-US" b="1" dirty="0" err="1"/>
              <a:t>Marjanoic</a:t>
            </a:r>
            <a:r>
              <a:rPr lang="en-US" b="1" dirty="0"/>
              <a:t> et al. 2015)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C5C0A8A-A7B6-CBEA-7ABC-3B220F2640FC}"/>
              </a:ext>
            </a:extLst>
          </p:cNvPr>
          <p:cNvGrpSpPr/>
          <p:nvPr/>
        </p:nvGrpSpPr>
        <p:grpSpPr>
          <a:xfrm>
            <a:off x="1056552" y="1244048"/>
            <a:ext cx="8182986" cy="5379251"/>
            <a:chOff x="-467452" y="1244046"/>
            <a:chExt cx="8182988" cy="537925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AFC2C76-D0FF-CEB8-E11A-3A12AB8DDB48}"/>
                </a:ext>
              </a:extLst>
            </p:cNvPr>
            <p:cNvGrpSpPr/>
            <p:nvPr/>
          </p:nvGrpSpPr>
          <p:grpSpPr>
            <a:xfrm>
              <a:off x="-467452" y="1244046"/>
              <a:ext cx="8182988" cy="5379250"/>
              <a:chOff x="-568036" y="1125174"/>
              <a:chExt cx="8182988" cy="537925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574D188E-4D87-FEE7-E755-37C5FEB8953B}"/>
                  </a:ext>
                </a:extLst>
              </p:cNvPr>
              <p:cNvGrpSpPr/>
              <p:nvPr/>
            </p:nvGrpSpPr>
            <p:grpSpPr>
              <a:xfrm>
                <a:off x="394399" y="1125174"/>
                <a:ext cx="7220553" cy="5379250"/>
                <a:chOff x="1979358" y="1232180"/>
                <a:chExt cx="7220553" cy="5379250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19400617-C371-DB78-72F8-9FE9C31F5340}"/>
                    </a:ext>
                  </a:extLst>
                </p:cNvPr>
                <p:cNvGrpSpPr/>
                <p:nvPr/>
              </p:nvGrpSpPr>
              <p:grpSpPr>
                <a:xfrm>
                  <a:off x="1979358" y="1232180"/>
                  <a:ext cx="4775980" cy="5201802"/>
                  <a:chOff x="1979358" y="1232180"/>
                  <a:chExt cx="4775980" cy="5201802"/>
                </a:xfrm>
              </p:grpSpPr>
              <p:pic>
                <p:nvPicPr>
                  <p:cNvPr id="5" name="Picture 4">
                    <a:extLst>
                      <a:ext uri="{FF2B5EF4-FFF2-40B4-BE49-F238E27FC236}">
                        <a16:creationId xmlns:a16="http://schemas.microsoft.com/office/drawing/2014/main" id="{9063AA9B-31BA-BC76-D7BB-58E8C37FD49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31391" r="34834"/>
                  <a:stretch/>
                </p:blipFill>
                <p:spPr>
                  <a:xfrm>
                    <a:off x="2307771" y="1232180"/>
                    <a:ext cx="4171406" cy="5201802"/>
                  </a:xfrm>
                  <a:prstGeom prst="rect">
                    <a:avLst/>
                  </a:prstGeom>
                </p:spPr>
              </p:pic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A8513ECD-3FBF-8271-0418-A83D38B88688}"/>
                      </a:ext>
                    </a:extLst>
                  </p:cNvPr>
                  <p:cNvSpPr/>
                  <p:nvPr/>
                </p:nvSpPr>
                <p:spPr>
                  <a:xfrm rot="20999832">
                    <a:off x="2124887" y="5259977"/>
                    <a:ext cx="809897" cy="9579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2439B035-A665-B6C7-81F1-AF64C1D5B3B1}"/>
                      </a:ext>
                    </a:extLst>
                  </p:cNvPr>
                  <p:cNvSpPr/>
                  <p:nvPr/>
                </p:nvSpPr>
                <p:spPr>
                  <a:xfrm rot="20348390">
                    <a:off x="5079936" y="5525798"/>
                    <a:ext cx="1610001" cy="1519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815EF802-548C-1335-3118-4656A1201C6B}"/>
                      </a:ext>
                    </a:extLst>
                  </p:cNvPr>
                  <p:cNvSpPr/>
                  <p:nvPr/>
                </p:nvSpPr>
                <p:spPr>
                  <a:xfrm>
                    <a:off x="1979358" y="2822358"/>
                    <a:ext cx="471777" cy="38891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016D179E-5F98-A58A-450C-5B29380329E4}"/>
                      </a:ext>
                    </a:extLst>
                  </p:cNvPr>
                  <p:cNvSpPr/>
                  <p:nvPr/>
                </p:nvSpPr>
                <p:spPr>
                  <a:xfrm>
                    <a:off x="6283561" y="4281044"/>
                    <a:ext cx="471777" cy="38891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450F3C3-8ABD-09AA-25B8-EE3E67D0E4D6}"/>
                    </a:ext>
                  </a:extLst>
                </p:cNvPr>
                <p:cNvSpPr txBox="1"/>
                <p:nvPr/>
              </p:nvSpPr>
              <p:spPr>
                <a:xfrm>
                  <a:off x="6195691" y="5752223"/>
                  <a:ext cx="3004220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/>
                    <a:t>Terminal End PFASs</a:t>
                  </a:r>
                </a:p>
                <a:p>
                  <a:pPr algn="ctr"/>
                  <a:r>
                    <a:rPr lang="en-US" sz="2000" b="1" dirty="0"/>
                    <a:t>(anion form likely present)</a:t>
                  </a:r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B8B053A8-4E32-9B6C-7093-F8425F71DAC4}"/>
                    </a:ext>
                  </a:extLst>
                </p:cNvPr>
                <p:cNvSpPr/>
                <p:nvPr/>
              </p:nvSpPr>
              <p:spPr>
                <a:xfrm>
                  <a:off x="2222614" y="5503263"/>
                  <a:ext cx="3273557" cy="1108167"/>
                </a:xfrm>
                <a:prstGeom prst="ellipse">
                  <a:avLst/>
                </a:prstGeom>
                <a:noFill/>
                <a:ln w="317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6C9A017D-E938-D7AC-3A59-0C0F5C9C24AD}"/>
                    </a:ext>
                  </a:extLst>
                </p:cNvPr>
                <p:cNvSpPr/>
                <p:nvPr/>
              </p:nvSpPr>
              <p:spPr>
                <a:xfrm>
                  <a:off x="2451135" y="3561478"/>
                  <a:ext cx="2861097" cy="868145"/>
                </a:xfrm>
                <a:prstGeom prst="ellipse">
                  <a:avLst/>
                </a:prstGeom>
                <a:noFill/>
                <a:ln w="317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01A2DC4E-9D11-FC58-53B8-7C2A93A4AF27}"/>
                    </a:ext>
                  </a:extLst>
                </p:cNvPr>
                <p:cNvCxnSpPr>
                  <a:cxnSpLocks/>
                  <a:stCxn id="12" idx="1"/>
                </p:cNvCxnSpPr>
                <p:nvPr/>
              </p:nvCxnSpPr>
              <p:spPr>
                <a:xfrm flipH="1" flipV="1">
                  <a:off x="5491212" y="6054542"/>
                  <a:ext cx="704479" cy="51624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23B7026-308C-6C2A-4FAD-EC9E86F15B48}"/>
                  </a:ext>
                </a:extLst>
              </p:cNvPr>
              <p:cNvSpPr txBox="1"/>
              <p:nvPr/>
            </p:nvSpPr>
            <p:spPr>
              <a:xfrm rot="16200000">
                <a:off x="-1173450" y="4363824"/>
                <a:ext cx="1949492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Metabolites</a:t>
                </a:r>
              </a:p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(partial oxidation)</a:t>
                </a:r>
              </a:p>
            </p:txBody>
          </p: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6AE6C57-B7C6-D5DB-CA92-228E31519F70}"/>
                </a:ext>
              </a:extLst>
            </p:cNvPr>
            <p:cNvSpPr/>
            <p:nvPr/>
          </p:nvSpPr>
          <p:spPr>
            <a:xfrm>
              <a:off x="2826327" y="4260639"/>
              <a:ext cx="1872276" cy="1108167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DC9DA1F-945B-B848-7E9F-B50E2BE82126}"/>
              </a:ext>
            </a:extLst>
          </p:cNvPr>
          <p:cNvSpPr txBox="1"/>
          <p:nvPr/>
        </p:nvSpPr>
        <p:spPr>
          <a:xfrm>
            <a:off x="6362889" y="3854089"/>
            <a:ext cx="402044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6351" algn="ctr"/>
            <a:r>
              <a:rPr lang="en-US" sz="2000" b="1" dirty="0">
                <a:solidFill>
                  <a:srgbClr val="FF0000"/>
                </a:solidFill>
              </a:rPr>
              <a:t>Mixture of metabolites &amp; Terminal PFASs appears to be common</a:t>
            </a:r>
          </a:p>
        </p:txBody>
      </p:sp>
    </p:spTree>
    <p:extLst>
      <p:ext uri="{BB962C8B-B14F-4D97-AF65-F5344CB8AC3E}">
        <p14:creationId xmlns:p14="http://schemas.microsoft.com/office/powerpoint/2010/main" val="2632382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F7415164-CBA6-50A9-FC6B-932953F0FFDE}"/>
              </a:ext>
            </a:extLst>
          </p:cNvPr>
          <p:cNvSpPr txBox="1">
            <a:spLocks noChangeArrowheads="1"/>
          </p:cNvSpPr>
          <p:nvPr/>
        </p:nvSpPr>
        <p:spPr>
          <a:xfrm>
            <a:off x="1603516" y="79851"/>
            <a:ext cx="8984975" cy="712513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b="1" dirty="0"/>
              <a:t>Comparison of Relative PFAS Group </a:t>
            </a:r>
            <a:r>
              <a:rPr lang="en-US" sz="2800" b="1" u="sng" dirty="0"/>
              <a:t>Makeup</a:t>
            </a:r>
            <a:r>
              <a:rPr lang="en-US" sz="2800" b="1" dirty="0"/>
              <a:t> </a:t>
            </a:r>
            <a:r>
              <a:rPr lang="en-US" sz="2400" b="1" dirty="0"/>
              <a:t>(example data)</a:t>
            </a:r>
          </a:p>
          <a:p>
            <a:pPr algn="ctr"/>
            <a:r>
              <a:rPr lang="en-US" sz="2800" b="1" dirty="0"/>
              <a:t>- Effluent vs Leachate vs AFFF-Impacted Groundwater -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EB8785-89E8-5B23-8022-BDD08A8153A7}"/>
              </a:ext>
            </a:extLst>
          </p:cNvPr>
          <p:cNvSpPr/>
          <p:nvPr/>
        </p:nvSpPr>
        <p:spPr>
          <a:xfrm>
            <a:off x="3421957" y="5540188"/>
            <a:ext cx="245889" cy="3842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574DDC-47A2-0789-2056-62168A93253A}"/>
              </a:ext>
            </a:extLst>
          </p:cNvPr>
          <p:cNvSpPr/>
          <p:nvPr/>
        </p:nvSpPr>
        <p:spPr>
          <a:xfrm>
            <a:off x="5011265" y="5538908"/>
            <a:ext cx="245889" cy="38420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6C9FC0-BC3B-597E-C95C-E7EB39A46852}"/>
              </a:ext>
            </a:extLst>
          </p:cNvPr>
          <p:cNvSpPr/>
          <p:nvPr/>
        </p:nvSpPr>
        <p:spPr>
          <a:xfrm>
            <a:off x="7222977" y="5537628"/>
            <a:ext cx="245889" cy="38420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8DD0BF4-972E-6B31-5645-07ADC6466F1C}"/>
              </a:ext>
            </a:extLst>
          </p:cNvPr>
          <p:cNvGrpSpPr/>
          <p:nvPr/>
        </p:nvGrpSpPr>
        <p:grpSpPr>
          <a:xfrm>
            <a:off x="2514601" y="1074421"/>
            <a:ext cx="7399019" cy="5059679"/>
            <a:chOff x="2514601" y="1074421"/>
            <a:chExt cx="7399019" cy="5059679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B44EFDD7-F32B-991E-AA02-F2CBE226392C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514601" y="1074421"/>
            <a:ext cx="7399019" cy="50596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1227E9A-5C2E-A208-A8BB-B4F29A3BCFFF}"/>
                </a:ext>
              </a:extLst>
            </p:cNvPr>
            <p:cNvSpPr txBox="1"/>
            <p:nvPr/>
          </p:nvSpPr>
          <p:spPr>
            <a:xfrm>
              <a:off x="7416612" y="5649924"/>
              <a:ext cx="21689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(includes precursors)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1605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BD5814FB-6039-BF31-1446-B4DD4A415CCC}"/>
              </a:ext>
            </a:extLst>
          </p:cNvPr>
          <p:cNvSpPr txBox="1">
            <a:spLocks noChangeArrowheads="1"/>
          </p:cNvSpPr>
          <p:nvPr/>
        </p:nvSpPr>
        <p:spPr>
          <a:xfrm>
            <a:off x="1603516" y="79851"/>
            <a:ext cx="8984975" cy="712513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b="1" dirty="0"/>
              <a:t>Comparison of Relative PFAS Group </a:t>
            </a:r>
            <a:r>
              <a:rPr lang="en-US" sz="2800" b="1" u="sng" dirty="0"/>
              <a:t>Risk</a:t>
            </a:r>
            <a:r>
              <a:rPr lang="en-US" sz="2400" b="1" dirty="0"/>
              <a:t> (example data)</a:t>
            </a:r>
          </a:p>
          <a:p>
            <a:pPr algn="ctr"/>
            <a:r>
              <a:rPr lang="en-US" sz="2800" b="1" dirty="0"/>
              <a:t>- Effluent vs Leachate vs AFFF-Impacted Groundwater -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458A22-FE2A-6136-242E-B493A766F3AF}"/>
              </a:ext>
            </a:extLst>
          </p:cNvPr>
          <p:cNvGrpSpPr/>
          <p:nvPr/>
        </p:nvGrpSpPr>
        <p:grpSpPr>
          <a:xfrm>
            <a:off x="2532014" y="1039583"/>
            <a:ext cx="7399019" cy="5396049"/>
            <a:chOff x="2514600" y="1074419"/>
            <a:chExt cx="7399019" cy="5396049"/>
          </a:xfrm>
        </p:grpSpPr>
        <p:graphicFrame>
          <p:nvGraphicFramePr>
            <p:cNvPr id="15" name="Chart 14">
              <a:extLst>
                <a:ext uri="{FF2B5EF4-FFF2-40B4-BE49-F238E27FC236}">
                  <a16:creationId xmlns:a16="http://schemas.microsoft.com/office/drawing/2014/main" id="{83C82403-8E18-14E1-E6DE-73FE61BD9096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514600" y="1074419"/>
            <a:ext cx="7399019" cy="53960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5145355-AED3-4E9D-AF94-873389793265}"/>
                </a:ext>
              </a:extLst>
            </p:cNvPr>
            <p:cNvSpPr txBox="1"/>
            <p:nvPr/>
          </p:nvSpPr>
          <p:spPr>
            <a:xfrm>
              <a:off x="7146648" y="5702169"/>
              <a:ext cx="21689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(includes precursors)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6365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3CF51A6-1D10-39AD-A7C0-CD737FB1C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911" y="1074420"/>
            <a:ext cx="7431105" cy="5083298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DB26E9D6-5DA0-1E1A-96E3-793AAD02D847}"/>
              </a:ext>
            </a:extLst>
          </p:cNvPr>
          <p:cNvSpPr txBox="1">
            <a:spLocks noChangeArrowheads="1"/>
          </p:cNvSpPr>
          <p:nvPr/>
        </p:nvSpPr>
        <p:spPr>
          <a:xfrm>
            <a:off x="1603516" y="79850"/>
            <a:ext cx="8984975" cy="83455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b="1" dirty="0"/>
              <a:t>Comparison of Relative PFAS Group </a:t>
            </a:r>
            <a:r>
              <a:rPr lang="en-US" sz="2800" b="1" u="sng" dirty="0"/>
              <a:t>Makeup</a:t>
            </a:r>
            <a:r>
              <a:rPr lang="en-US" sz="2400" b="1" dirty="0"/>
              <a:t> (example data)</a:t>
            </a:r>
          </a:p>
          <a:p>
            <a:pPr algn="ctr"/>
            <a:r>
              <a:rPr lang="en-US" sz="2800" b="1" dirty="0"/>
              <a:t>- Biosolids vs Compost vs AFFF-Impacted Soil 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9DAA96-7418-8D2B-1D05-D33E815B4073}"/>
              </a:ext>
            </a:extLst>
          </p:cNvPr>
          <p:cNvSpPr txBox="1"/>
          <p:nvPr/>
        </p:nvSpPr>
        <p:spPr>
          <a:xfrm>
            <a:off x="7625123" y="2844226"/>
            <a:ext cx="105791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Pre-TOPs</a:t>
            </a:r>
          </a:p>
          <a:p>
            <a:r>
              <a:rPr lang="en-US" sz="1600" b="1" dirty="0"/>
              <a:t>PFAS 0.1%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D6F2C8C-422F-100A-4ED1-24CBC1BE9938}"/>
              </a:ext>
            </a:extLst>
          </p:cNvPr>
          <p:cNvCxnSpPr/>
          <p:nvPr/>
        </p:nvCxnSpPr>
        <p:spPr>
          <a:xfrm>
            <a:off x="8163006" y="3429000"/>
            <a:ext cx="322729" cy="7895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C9B3D6E-AFD3-40C0-C5C1-8A69A073E669}"/>
              </a:ext>
            </a:extLst>
          </p:cNvPr>
          <p:cNvSpPr txBox="1"/>
          <p:nvPr/>
        </p:nvSpPr>
        <p:spPr>
          <a:xfrm>
            <a:off x="3866350" y="1528974"/>
            <a:ext cx="21912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Variable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0F95F4CA-690E-DE0B-E45D-BE86C2AF9EB8}"/>
              </a:ext>
            </a:extLst>
          </p:cNvPr>
          <p:cNvSpPr/>
          <p:nvPr/>
        </p:nvSpPr>
        <p:spPr>
          <a:xfrm rot="5400000">
            <a:off x="4792687" y="911676"/>
            <a:ext cx="338554" cy="226807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D0D611-1893-1EF4-C988-9AC6E136B5EF}"/>
              </a:ext>
            </a:extLst>
          </p:cNvPr>
          <p:cNvSpPr txBox="1"/>
          <p:nvPr/>
        </p:nvSpPr>
        <p:spPr>
          <a:xfrm>
            <a:off x="9220924" y="2927469"/>
            <a:ext cx="99371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EOF Not Tested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EBD1F86-EDE6-CD0A-C26D-6DB53AE14259}"/>
              </a:ext>
            </a:extLst>
          </p:cNvPr>
          <p:cNvCxnSpPr>
            <a:cxnSpLocks/>
          </p:cNvCxnSpPr>
          <p:nvPr/>
        </p:nvCxnSpPr>
        <p:spPr>
          <a:xfrm flipH="1">
            <a:off x="9300242" y="3512244"/>
            <a:ext cx="445674" cy="70629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F242A24-0F4F-D682-4E76-BFD36C2F732E}"/>
              </a:ext>
            </a:extLst>
          </p:cNvPr>
          <p:cNvSpPr/>
          <p:nvPr/>
        </p:nvSpPr>
        <p:spPr>
          <a:xfrm>
            <a:off x="3268277" y="5209776"/>
            <a:ext cx="245889" cy="3842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38385-53AB-E9BA-E011-FA2483E64BB2}"/>
              </a:ext>
            </a:extLst>
          </p:cNvPr>
          <p:cNvSpPr/>
          <p:nvPr/>
        </p:nvSpPr>
        <p:spPr>
          <a:xfrm>
            <a:off x="4696221" y="5208496"/>
            <a:ext cx="245889" cy="38420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5B4682-097F-1AF2-0B5D-613336968E1B}"/>
              </a:ext>
            </a:extLst>
          </p:cNvPr>
          <p:cNvSpPr/>
          <p:nvPr/>
        </p:nvSpPr>
        <p:spPr>
          <a:xfrm>
            <a:off x="6800357" y="5207216"/>
            <a:ext cx="245889" cy="38420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85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259759-7D23-20F4-0812-A5F62D2C2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597" y="1074420"/>
            <a:ext cx="7408049" cy="5074641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24DBB5C7-F6A9-9FEE-DA64-365E8C5EB5C4}"/>
              </a:ext>
            </a:extLst>
          </p:cNvPr>
          <p:cNvSpPr txBox="1">
            <a:spLocks noChangeArrowheads="1"/>
          </p:cNvSpPr>
          <p:nvPr/>
        </p:nvSpPr>
        <p:spPr>
          <a:xfrm>
            <a:off x="1603516" y="79850"/>
            <a:ext cx="8984975" cy="83455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b="1" dirty="0"/>
              <a:t>Comparison of Relative PFAS Group </a:t>
            </a:r>
            <a:r>
              <a:rPr lang="en-US" sz="2800" b="1" u="sng" dirty="0"/>
              <a:t>Risk</a:t>
            </a:r>
            <a:r>
              <a:rPr lang="en-US" sz="2400" b="1" dirty="0"/>
              <a:t> (example data)</a:t>
            </a:r>
          </a:p>
          <a:p>
            <a:pPr algn="ctr"/>
            <a:r>
              <a:rPr lang="en-US" sz="2800" b="1" dirty="0"/>
              <a:t>- Biosolids vs Compost vs AFFF-Impacted Soil 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34AF3C-C72A-834F-D8AF-452F83B420F2}"/>
              </a:ext>
            </a:extLst>
          </p:cNvPr>
          <p:cNvSpPr txBox="1"/>
          <p:nvPr/>
        </p:nvSpPr>
        <p:spPr>
          <a:xfrm>
            <a:off x="7625123" y="2951802"/>
            <a:ext cx="105791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Pre-TOPs</a:t>
            </a:r>
          </a:p>
          <a:p>
            <a:r>
              <a:rPr lang="en-US" sz="1600" b="1" dirty="0"/>
              <a:t>PFAS 1.0%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0D36EC6-2A9E-82F8-E60B-FB50E34E0EA3}"/>
              </a:ext>
            </a:extLst>
          </p:cNvPr>
          <p:cNvCxnSpPr/>
          <p:nvPr/>
        </p:nvCxnSpPr>
        <p:spPr>
          <a:xfrm>
            <a:off x="8163006" y="3536576"/>
            <a:ext cx="322729" cy="7895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C47D9E2-01B6-54E8-C19C-9E9C509E34E6}"/>
              </a:ext>
            </a:extLst>
          </p:cNvPr>
          <p:cNvSpPr txBox="1"/>
          <p:nvPr/>
        </p:nvSpPr>
        <p:spPr>
          <a:xfrm>
            <a:off x="3866350" y="1528974"/>
            <a:ext cx="21912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Variable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FFDBDB3F-A54F-BC10-AA6D-E79B7D434BCC}"/>
              </a:ext>
            </a:extLst>
          </p:cNvPr>
          <p:cNvSpPr/>
          <p:nvPr/>
        </p:nvSpPr>
        <p:spPr>
          <a:xfrm rot="5400000">
            <a:off x="4792687" y="911676"/>
            <a:ext cx="338554" cy="226807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A46119-F3C6-9264-5459-B29E141EDD11}"/>
              </a:ext>
            </a:extLst>
          </p:cNvPr>
          <p:cNvSpPr txBox="1"/>
          <p:nvPr/>
        </p:nvSpPr>
        <p:spPr>
          <a:xfrm>
            <a:off x="9220924" y="2927469"/>
            <a:ext cx="99371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EOF Not Tested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CC69F8B-8F5D-1FAF-D82A-91A541374F60}"/>
              </a:ext>
            </a:extLst>
          </p:cNvPr>
          <p:cNvCxnSpPr>
            <a:cxnSpLocks/>
          </p:cNvCxnSpPr>
          <p:nvPr/>
        </p:nvCxnSpPr>
        <p:spPr>
          <a:xfrm flipH="1">
            <a:off x="9300242" y="3512244"/>
            <a:ext cx="445674" cy="70629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A16A5DF-D197-D125-6F3A-19FF91E4AE2C}"/>
              </a:ext>
            </a:extLst>
          </p:cNvPr>
          <p:cNvSpPr/>
          <p:nvPr/>
        </p:nvSpPr>
        <p:spPr>
          <a:xfrm>
            <a:off x="3314381" y="5240512"/>
            <a:ext cx="245889" cy="3842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3D3526-654F-28A2-EEC9-D8F71A26FE87}"/>
              </a:ext>
            </a:extLst>
          </p:cNvPr>
          <p:cNvSpPr/>
          <p:nvPr/>
        </p:nvSpPr>
        <p:spPr>
          <a:xfrm>
            <a:off x="4711589" y="5239232"/>
            <a:ext cx="245889" cy="38420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ACB484-EDC5-6D9D-108B-61A6E1BFED70}"/>
              </a:ext>
            </a:extLst>
          </p:cNvPr>
          <p:cNvSpPr/>
          <p:nvPr/>
        </p:nvSpPr>
        <p:spPr>
          <a:xfrm>
            <a:off x="6792673" y="5237952"/>
            <a:ext cx="245889" cy="38420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81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A19E41-3DAF-404A-AE24-20BDB8C47A6D}"/>
              </a:ext>
            </a:extLst>
          </p:cNvPr>
          <p:cNvGrpSpPr/>
          <p:nvPr/>
        </p:nvGrpSpPr>
        <p:grpSpPr>
          <a:xfrm>
            <a:off x="3134948" y="1036320"/>
            <a:ext cx="6574495" cy="4427218"/>
            <a:chOff x="4333462" y="2146852"/>
            <a:chExt cx="4545495" cy="169781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57D164D-BFCE-4213-ABB7-831AD25DD06F}"/>
                </a:ext>
              </a:extLst>
            </p:cNvPr>
            <p:cNvSpPr/>
            <p:nvPr/>
          </p:nvSpPr>
          <p:spPr>
            <a:xfrm>
              <a:off x="4333462" y="2146852"/>
              <a:ext cx="954155" cy="1696278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61A53AA-E919-4825-904F-1E8D3CEDC812}"/>
                </a:ext>
              </a:extLst>
            </p:cNvPr>
            <p:cNvSpPr/>
            <p:nvPr/>
          </p:nvSpPr>
          <p:spPr>
            <a:xfrm>
              <a:off x="5280995" y="2146852"/>
              <a:ext cx="954155" cy="1697810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5887AFE-30AD-43FE-8918-BC57C5A4AD8B}"/>
                </a:ext>
              </a:extLst>
            </p:cNvPr>
            <p:cNvSpPr/>
            <p:nvPr/>
          </p:nvSpPr>
          <p:spPr>
            <a:xfrm>
              <a:off x="6241777" y="2146856"/>
              <a:ext cx="2637180" cy="1696278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093BD38-A269-0746-A270-B878EB841A64}"/>
              </a:ext>
            </a:extLst>
          </p:cNvPr>
          <p:cNvGraphicFramePr>
            <a:graphicFrameLocks/>
          </p:cNvGraphicFramePr>
          <p:nvPr/>
        </p:nvGraphicFramePr>
        <p:xfrm>
          <a:off x="1650271" y="838200"/>
          <a:ext cx="82042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63A059E-5A03-49B5-88AF-5700EE6B9AB5}"/>
              </a:ext>
            </a:extLst>
          </p:cNvPr>
          <p:cNvSpPr txBox="1"/>
          <p:nvPr/>
        </p:nvSpPr>
        <p:spPr>
          <a:xfrm>
            <a:off x="3317849" y="1192392"/>
            <a:ext cx="1020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Effluent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49522B-08B1-4C11-9941-DA3858354FB8}"/>
              </a:ext>
            </a:extLst>
          </p:cNvPr>
          <p:cNvSpPr txBox="1"/>
          <p:nvPr/>
        </p:nvSpPr>
        <p:spPr>
          <a:xfrm>
            <a:off x="4642217" y="1192391"/>
            <a:ext cx="1134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Leachate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CBB4B9-A6F4-4A0A-A247-C1A3BA7CB6D5}"/>
              </a:ext>
            </a:extLst>
          </p:cNvPr>
          <p:cNvSpPr txBox="1"/>
          <p:nvPr/>
        </p:nvSpPr>
        <p:spPr>
          <a:xfrm>
            <a:off x="6199280" y="1192391"/>
            <a:ext cx="3251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AFFF-Impacted Groundwater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450685-52F7-5B38-09E6-FDF30B0A7419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1" y="79850"/>
            <a:ext cx="9144000" cy="75835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600" b="1" dirty="0"/>
              <a:t>Relative Source Strength in Terms of Risk: </a:t>
            </a:r>
          </a:p>
          <a:p>
            <a:pPr algn="ctr"/>
            <a:r>
              <a:rPr lang="en-US" sz="2400" b="1" dirty="0"/>
              <a:t>-WWTP Effluent vs Landfill Leachate vs AFFF-Impacted Groundwater-</a:t>
            </a:r>
          </a:p>
        </p:txBody>
      </p:sp>
    </p:spTree>
    <p:extLst>
      <p:ext uri="{BB962C8B-B14F-4D97-AF65-F5344CB8AC3E}">
        <p14:creationId xmlns:p14="http://schemas.microsoft.com/office/powerpoint/2010/main" val="2715760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3F818D-668B-9054-5C28-C7552BF5F8AF}"/>
              </a:ext>
            </a:extLst>
          </p:cNvPr>
          <p:cNvSpPr/>
          <p:nvPr/>
        </p:nvSpPr>
        <p:spPr>
          <a:xfrm>
            <a:off x="6027420" y="1036331"/>
            <a:ext cx="3682022" cy="4423223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A9990E-447A-FAB8-75DB-258EE314F6BE}"/>
              </a:ext>
            </a:extLst>
          </p:cNvPr>
          <p:cNvSpPr/>
          <p:nvPr/>
        </p:nvSpPr>
        <p:spPr>
          <a:xfrm>
            <a:off x="3134948" y="1036321"/>
            <a:ext cx="2892473" cy="4423223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73A104-0E1F-4388-8849-77463FA877EC}"/>
              </a:ext>
            </a:extLst>
          </p:cNvPr>
          <p:cNvSpPr txBox="1"/>
          <p:nvPr/>
        </p:nvSpPr>
        <p:spPr>
          <a:xfrm>
            <a:off x="3597505" y="1095149"/>
            <a:ext cx="198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Biosolids/Compost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0DEA6C-5F7F-4970-8314-4B564EF5567E}"/>
              </a:ext>
            </a:extLst>
          </p:cNvPr>
          <p:cNvSpPr txBox="1"/>
          <p:nvPr/>
        </p:nvSpPr>
        <p:spPr>
          <a:xfrm>
            <a:off x="6147271" y="1072101"/>
            <a:ext cx="34400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AFFF-Impacted Soil</a:t>
            </a:r>
          </a:p>
          <a:p>
            <a:pPr algn="ctr"/>
            <a:r>
              <a:rPr lang="en-US" b="1" dirty="0"/>
              <a:t>(Hazard Indices in </a:t>
            </a:r>
            <a:r>
              <a:rPr lang="en-US" b="1" dirty="0" err="1"/>
              <a:t>unremediated</a:t>
            </a:r>
            <a:endParaRPr lang="en-US" b="1" dirty="0"/>
          </a:p>
          <a:p>
            <a:pPr algn="ctr"/>
            <a:r>
              <a:rPr lang="en-US" b="1" dirty="0"/>
              <a:t>release areas will be much higher)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FF4EE58-34B6-6979-5CA3-1E221E248838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1" y="79850"/>
            <a:ext cx="9144000" cy="75835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600" b="1" dirty="0"/>
              <a:t>Relative Source Strength in Terms of Risk:</a:t>
            </a:r>
          </a:p>
          <a:p>
            <a:pPr algn="ctr"/>
            <a:r>
              <a:rPr lang="en-US" sz="2600" b="1" dirty="0"/>
              <a:t>-Biosolids vs Compost vs AFFF-Impacted Soil</a:t>
            </a:r>
            <a:endParaRPr lang="en-US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A5955-2A23-5362-0023-49B77576661C}"/>
              </a:ext>
            </a:extLst>
          </p:cNvPr>
          <p:cNvSpPr txBox="1"/>
          <p:nvPr/>
        </p:nvSpPr>
        <p:spPr>
          <a:xfrm rot="16200000">
            <a:off x="1244767" y="3055745"/>
            <a:ext cx="1427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Hazard Index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D6376B-F341-CB5C-0A74-B53555382046}"/>
              </a:ext>
            </a:extLst>
          </p:cNvPr>
          <p:cNvGrpSpPr/>
          <p:nvPr/>
        </p:nvGrpSpPr>
        <p:grpSpPr>
          <a:xfrm>
            <a:off x="2167260" y="894085"/>
            <a:ext cx="7731125" cy="5910263"/>
            <a:chOff x="2167260" y="894085"/>
            <a:chExt cx="7731125" cy="5910263"/>
          </a:xfrm>
        </p:grpSpPr>
        <p:graphicFrame>
          <p:nvGraphicFramePr>
            <p:cNvPr id="12" name="Chart 11">
              <a:extLst>
                <a:ext uri="{FF2B5EF4-FFF2-40B4-BE49-F238E27FC236}">
                  <a16:creationId xmlns:a16="http://schemas.microsoft.com/office/drawing/2014/main" id="{B3F07263-D321-4401-961C-9EAF64696813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167260" y="894085"/>
            <a:ext cx="7731125" cy="59102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B9B68E1-01C8-DAE5-1853-AD1073CCA674}"/>
                </a:ext>
              </a:extLst>
            </p:cNvPr>
            <p:cNvCxnSpPr/>
            <p:nvPr/>
          </p:nvCxnSpPr>
          <p:spPr>
            <a:xfrm>
              <a:off x="7881257" y="1995431"/>
              <a:ext cx="1271452" cy="6955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7115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36059-1974-49E9-F86F-79FBD19FC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C622-0A8C-4F86-9457-BBDB38D3C123}" type="slidenum">
              <a:rPr lang="en-US" smtClean="0"/>
              <a:t>3</a:t>
            </a:fld>
            <a:endParaRPr 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C7F7B6F0-4438-695A-A562-94B66661E317}"/>
              </a:ext>
            </a:extLst>
          </p:cNvPr>
          <p:cNvSpPr txBox="1">
            <a:spLocks noChangeArrowheads="1"/>
          </p:cNvSpPr>
          <p:nvPr/>
        </p:nvSpPr>
        <p:spPr>
          <a:xfrm>
            <a:off x="1269129" y="79851"/>
            <a:ext cx="9713505" cy="712513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b="1" dirty="0"/>
              <a:t>Designation of PFAS Groups and Calculation of “Total PFAS Risk”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249911E-BB20-4AE1-9D92-537897C7C045}"/>
              </a:ext>
            </a:extLst>
          </p:cNvPr>
          <p:cNvSpPr txBox="1"/>
          <p:nvPr/>
        </p:nvSpPr>
        <p:spPr>
          <a:xfrm>
            <a:off x="5005552" y="1152258"/>
            <a:ext cx="6723993" cy="16773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/>
              <a:t>Total PFASs Risk =</a:t>
            </a:r>
          </a:p>
          <a:p>
            <a:pPr>
              <a:spcAft>
                <a:spcPts val="600"/>
              </a:spcAft>
            </a:pPr>
            <a:r>
              <a:rPr lang="en-US" sz="2200" b="1" dirty="0"/>
              <a:t>Primary Terminal Endpoint PFAS Risk (“Pre-TOPs PFASs”) </a:t>
            </a:r>
          </a:p>
          <a:p>
            <a:pPr>
              <a:spcAft>
                <a:spcPts val="600"/>
              </a:spcAft>
            </a:pPr>
            <a:r>
              <a:rPr lang="en-US" sz="2200" b="1" dirty="0"/>
              <a:t>+ Precursor PFASs Risk (“Post-TOPs PFASs”)</a:t>
            </a:r>
          </a:p>
          <a:p>
            <a:pPr>
              <a:spcAft>
                <a:spcPts val="600"/>
              </a:spcAft>
            </a:pPr>
            <a:r>
              <a:rPr lang="en-US" sz="2200" b="1" dirty="0"/>
              <a:t>+ Ultrashort PFASs Risk (“Excess Fluorine PFASs”)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A9E5A6-9BB4-8EE8-2D73-1309739EA419}"/>
              </a:ext>
            </a:extLst>
          </p:cNvPr>
          <p:cNvGrpSpPr/>
          <p:nvPr/>
        </p:nvGrpSpPr>
        <p:grpSpPr>
          <a:xfrm>
            <a:off x="1686701" y="1148057"/>
            <a:ext cx="3059084" cy="5475316"/>
            <a:chOff x="1686701" y="1148057"/>
            <a:chExt cx="3059084" cy="547531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BCD955E-2C7B-097B-0DCF-83065644B3BD}"/>
                </a:ext>
              </a:extLst>
            </p:cNvPr>
            <p:cNvGrpSpPr/>
            <p:nvPr/>
          </p:nvGrpSpPr>
          <p:grpSpPr>
            <a:xfrm>
              <a:off x="1686701" y="1148057"/>
              <a:ext cx="3059084" cy="5475316"/>
              <a:chOff x="1686701" y="1148057"/>
              <a:chExt cx="3059084" cy="5475316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AAC05ABF-2F0C-25FC-971F-F8F34EDFAC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6701" y="1148057"/>
                <a:ext cx="3059084" cy="547531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1383C539-E267-CDE1-8686-5912AD50C938}"/>
                  </a:ext>
                </a:extLst>
              </p:cNvPr>
              <p:cNvSpPr/>
              <p:nvPr/>
            </p:nvSpPr>
            <p:spPr>
              <a:xfrm>
                <a:off x="2372475" y="5615457"/>
                <a:ext cx="341746" cy="350981"/>
              </a:xfrm>
              <a:custGeom>
                <a:avLst/>
                <a:gdLst>
                  <a:gd name="connsiteX0" fmla="*/ 0 w 341746"/>
                  <a:gd name="connsiteY0" fmla="*/ 230909 h 350981"/>
                  <a:gd name="connsiteX1" fmla="*/ 101600 w 341746"/>
                  <a:gd name="connsiteY1" fmla="*/ 350981 h 350981"/>
                  <a:gd name="connsiteX2" fmla="*/ 341746 w 341746"/>
                  <a:gd name="connsiteY2" fmla="*/ 0 h 350981"/>
                  <a:gd name="connsiteX3" fmla="*/ 341746 w 341746"/>
                  <a:gd name="connsiteY3" fmla="*/ 0 h 350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1746" h="350981">
                    <a:moveTo>
                      <a:pt x="0" y="230909"/>
                    </a:moveTo>
                    <a:lnTo>
                      <a:pt x="101600" y="350981"/>
                    </a:lnTo>
                    <a:lnTo>
                      <a:pt x="341746" y="0"/>
                    </a:lnTo>
                    <a:lnTo>
                      <a:pt x="341746" y="0"/>
                    </a:lnTo>
                  </a:path>
                </a:pathLst>
              </a:custGeom>
              <a:noFill/>
              <a:ln w="412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2E7765B-3302-3154-D59A-A788C0D0BFE5}"/>
                </a:ext>
              </a:extLst>
            </p:cNvPr>
            <p:cNvSpPr txBox="1"/>
            <p:nvPr/>
          </p:nvSpPr>
          <p:spPr>
            <a:xfrm>
              <a:off x="3893108" y="3096636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/>
                <a:t>?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A746B71-A306-E1BC-031D-5DCA82ACA1FE}"/>
                </a:ext>
              </a:extLst>
            </p:cNvPr>
            <p:cNvSpPr txBox="1"/>
            <p:nvPr/>
          </p:nvSpPr>
          <p:spPr>
            <a:xfrm>
              <a:off x="3123219" y="4399923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/>
                <a:t>?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B8322A6-7F53-0FF3-8101-35945A1860DD}"/>
              </a:ext>
            </a:extLst>
          </p:cNvPr>
          <p:cNvSpPr txBox="1"/>
          <p:nvPr/>
        </p:nvSpPr>
        <p:spPr>
          <a:xfrm>
            <a:off x="5005552" y="3481356"/>
            <a:ext cx="6348247" cy="23237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u="sng" dirty="0"/>
              <a:t>Assessment of Health Risk: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b="1" dirty="0"/>
              <a:t>Focus on </a:t>
            </a:r>
            <a:r>
              <a:rPr lang="en-US" sz="2000" b="1" i="1" dirty="0"/>
              <a:t>noncancer hazard </a:t>
            </a:r>
            <a:r>
              <a:rPr lang="en-US" sz="2000" b="1" dirty="0"/>
              <a:t>and protection of developing children and pregnant mothers;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b="1" dirty="0"/>
              <a:t>Higher confidence in noncancer toxicity factors;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b="1" dirty="0"/>
              <a:t>Cancer risk assessed separately (PFOS, PFOA);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b="1" dirty="0"/>
              <a:t>Protection against noncancer hazards assumed protective of longer-term, cancer risk.</a:t>
            </a:r>
          </a:p>
        </p:txBody>
      </p:sp>
    </p:spTree>
    <p:extLst>
      <p:ext uri="{BB962C8B-B14F-4D97-AF65-F5344CB8AC3E}">
        <p14:creationId xmlns:p14="http://schemas.microsoft.com/office/powerpoint/2010/main" val="2842840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D928E612-5984-9408-4E62-8C730E1BC38B}"/>
              </a:ext>
            </a:extLst>
          </p:cNvPr>
          <p:cNvGraphicFramePr>
            <a:graphicFrameLocks noGrp="1"/>
          </p:cNvGraphicFramePr>
          <p:nvPr/>
        </p:nvGraphicFramePr>
        <p:xfrm>
          <a:off x="3107228" y="800653"/>
          <a:ext cx="7003992" cy="6039952"/>
        </p:xfrm>
        <a:graphic>
          <a:graphicData uri="http://schemas.openxmlformats.org/drawingml/2006/table">
            <a:tbl>
              <a:tblPr/>
              <a:tblGrid>
                <a:gridCol w="3767875">
                  <a:extLst>
                    <a:ext uri="{9D8B030D-6E8A-4147-A177-3AD203B41FA5}">
                      <a16:colId xmlns:a16="http://schemas.microsoft.com/office/drawing/2014/main" val="644471409"/>
                    </a:ext>
                  </a:extLst>
                </a:gridCol>
                <a:gridCol w="892097">
                  <a:extLst>
                    <a:ext uri="{9D8B030D-6E8A-4147-A177-3AD203B41FA5}">
                      <a16:colId xmlns:a16="http://schemas.microsoft.com/office/drawing/2014/main" val="1201028814"/>
                    </a:ext>
                  </a:extLst>
                </a:gridCol>
                <a:gridCol w="1011044">
                  <a:extLst>
                    <a:ext uri="{9D8B030D-6E8A-4147-A177-3AD203B41FA5}">
                      <a16:colId xmlns:a16="http://schemas.microsoft.com/office/drawing/2014/main" val="2497213636"/>
                    </a:ext>
                  </a:extLst>
                </a:gridCol>
                <a:gridCol w="1332976">
                  <a:extLst>
                    <a:ext uri="{9D8B030D-6E8A-4147-A177-3AD203B41FA5}">
                      <a16:colId xmlns:a16="http://schemas.microsoft.com/office/drawing/2014/main" val="3868192684"/>
                    </a:ext>
                  </a:extLst>
                </a:gridCol>
              </a:tblGrid>
              <a:tr h="57440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Terminal Endpoint Compound</a:t>
                      </a:r>
                    </a:p>
                  </a:txBody>
                  <a:tcPr marL="5443" marR="5443" marT="54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Carbons</a:t>
                      </a:r>
                    </a:p>
                  </a:txBody>
                  <a:tcPr marL="5443" marR="5443" marT="54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Soil-res (µg/kg)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Tapwater (ng/L)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4738971"/>
                  </a:ext>
                </a:extLst>
              </a:tr>
              <a:tr h="2899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Perfluoro butane sulfonate (PFBS</a:t>
                      </a:r>
                      <a:r>
                        <a:rPr lang="en-US" sz="17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5443" marR="5443" marT="5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5443" marR="5443" marT="5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1,700 </a:t>
                      </a:r>
                      <a:r>
                        <a:rPr lang="en-US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(2,000)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166273"/>
                  </a:ext>
                </a:extLst>
              </a:tr>
              <a:tr h="33129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Perfluoro pentane sulfonate (</a:t>
                      </a:r>
                      <a:r>
                        <a:rPr lang="en-US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PFPeS</a:t>
                      </a:r>
                      <a:r>
                        <a:rPr lang="en-US" sz="17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5443" marR="5443" marT="5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5443" marR="5443" marT="5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6896"/>
                  </a:ext>
                </a:extLst>
              </a:tr>
              <a:tr h="2899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Perfluoro hexane sulfonate (</a:t>
                      </a:r>
                      <a:r>
                        <a:rPr lang="en-US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PFHxS</a:t>
                      </a:r>
                      <a:r>
                        <a:rPr lang="en-US" sz="17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5443" marR="5443" marT="5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5443" marR="5443" marT="5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7.7 </a:t>
                      </a:r>
                      <a:r>
                        <a:rPr lang="en-US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(10)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252163"/>
                  </a:ext>
                </a:extLst>
              </a:tr>
              <a:tr h="30716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Perfluoro heptane sulfonate (</a:t>
                      </a:r>
                      <a:r>
                        <a:rPr lang="en-US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PFHpS</a:t>
                      </a:r>
                      <a:r>
                        <a:rPr lang="en-US" sz="17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5443" marR="5443" marT="5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5443" marR="5443" marT="5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126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267014"/>
                  </a:ext>
                </a:extLst>
              </a:tr>
              <a:tr h="20307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Perfluoro octane sulfonate (PFOS</a:t>
                      </a:r>
                      <a:r>
                        <a:rPr lang="en-US" sz="17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5443" marR="5443" marT="5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5443" marR="5443" marT="5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7.7 </a:t>
                      </a:r>
                      <a:r>
                        <a:rPr lang="en-US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(*4)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815903"/>
                  </a:ext>
                </a:extLst>
              </a:tr>
              <a:tr h="2899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Perfluoro </a:t>
                      </a:r>
                      <a:r>
                        <a:rPr lang="en-US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decane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sulfonate (PFDS</a:t>
                      </a:r>
                      <a:r>
                        <a:rPr lang="en-US" sz="17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5443" marR="5443" marT="5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5443" marR="5443" marT="5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126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844331"/>
                  </a:ext>
                </a:extLst>
              </a:tr>
              <a:tr h="14496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Perfluoro ethanoate (</a:t>
                      </a:r>
                      <a:r>
                        <a:rPr lang="en-US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PFEtA</a:t>
                      </a:r>
                      <a:r>
                        <a:rPr lang="en-US" sz="17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5443" marR="5443" marT="5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443" marR="5443" marT="5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pending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pending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921029"/>
                  </a:ext>
                </a:extLst>
              </a:tr>
              <a:tr h="14496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Perfluoro propanoate (</a:t>
                      </a:r>
                      <a:r>
                        <a:rPr lang="en-US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PFPrA</a:t>
                      </a:r>
                      <a:r>
                        <a:rPr lang="en-US" sz="17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5443" marR="5443" marT="5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5443" marR="5443" marT="5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439173"/>
                  </a:ext>
                </a:extLst>
              </a:tr>
              <a:tr h="2899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Perfluoro butanoate (PFBA</a:t>
                      </a:r>
                      <a:r>
                        <a:rPr lang="en-US" sz="17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5443" marR="5443" marT="5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5443" marR="5443" marT="5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48,000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651364"/>
                  </a:ext>
                </a:extLst>
              </a:tr>
              <a:tr h="2899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Perfluoro pentanoate (</a:t>
                      </a:r>
                      <a:r>
                        <a:rPr lang="en-US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PFPeA</a:t>
                      </a:r>
                      <a:r>
                        <a:rPr lang="en-US" sz="17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5443" marR="5443" marT="5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5443" marR="5443" marT="5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5,100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722451"/>
                  </a:ext>
                </a:extLst>
              </a:tr>
              <a:tr h="2899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Perfluoro hexanoate (</a:t>
                      </a:r>
                      <a:r>
                        <a:rPr lang="en-US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PFHxA</a:t>
                      </a:r>
                      <a:r>
                        <a:rPr lang="en-US" sz="17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5443" marR="5443" marT="5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5443" marR="5443" marT="5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6,300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162725"/>
                  </a:ext>
                </a:extLst>
              </a:tr>
              <a:tr h="2899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Perfluoro heptanoate (</a:t>
                      </a:r>
                      <a:r>
                        <a:rPr lang="en-US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PFHpA</a:t>
                      </a:r>
                      <a:r>
                        <a:rPr lang="en-US" sz="17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5443" marR="5443" marT="5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5443" marR="5443" marT="5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757954"/>
                  </a:ext>
                </a:extLst>
              </a:tr>
              <a:tr h="2899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Perfluoro octanoate (PFOA</a:t>
                      </a:r>
                      <a:r>
                        <a:rPr lang="en-US" sz="17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5443" marR="5443" marT="5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5443" marR="5443" marT="5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</a:t>
                      </a:r>
                      <a:r>
                        <a:rPr lang="en-US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(*4)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621219"/>
                  </a:ext>
                </a:extLst>
              </a:tr>
              <a:tr h="2899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Perfluoro </a:t>
                      </a:r>
                      <a:r>
                        <a:rPr lang="en-US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nonanoate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(PFNA</a:t>
                      </a:r>
                      <a:r>
                        <a:rPr lang="en-US" sz="17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5443" marR="5443" marT="5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5443" marR="5443" marT="5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</a:t>
                      </a:r>
                      <a:r>
                        <a:rPr lang="en-US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(10)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53977"/>
                  </a:ext>
                </a:extLst>
              </a:tr>
              <a:tr h="2899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Perfluoro decanoate (PFDA</a:t>
                      </a:r>
                      <a:r>
                        <a:rPr lang="en-US" sz="17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5443" marR="5443" marT="5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5443" marR="5443" marT="5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7.7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105915"/>
                  </a:ext>
                </a:extLst>
              </a:tr>
              <a:tr h="2899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Perfluoro undecanoate (</a:t>
                      </a:r>
                      <a:r>
                        <a:rPr lang="en-US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PFUnDA</a:t>
                      </a:r>
                      <a:r>
                        <a:rPr lang="en-US" sz="17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5443" marR="5443" marT="5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5443" marR="5443" marT="5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524671"/>
                  </a:ext>
                </a:extLst>
              </a:tr>
              <a:tr h="2899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Perfluoro </a:t>
                      </a:r>
                      <a:r>
                        <a:rPr lang="en-US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dodecanoate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en-US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PFDoDA</a:t>
                      </a:r>
                      <a:r>
                        <a:rPr lang="en-US" sz="17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5443" marR="5443" marT="5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5443" marR="5443" marT="5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5088"/>
                  </a:ext>
                </a:extLst>
              </a:tr>
              <a:tr h="2899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Perfluoro </a:t>
                      </a:r>
                      <a:r>
                        <a:rPr lang="en-US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tridecanoate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en-US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PFTrDA</a:t>
                      </a:r>
                      <a:r>
                        <a:rPr lang="en-US" sz="17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5443" marR="5443" marT="5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5443" marR="5443" marT="5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215139"/>
                  </a:ext>
                </a:extLst>
              </a:tr>
              <a:tr h="2337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Perfluoro </a:t>
                      </a:r>
                      <a:r>
                        <a:rPr lang="en-US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tetradecanoate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en-US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PFTeDA</a:t>
                      </a:r>
                      <a:r>
                        <a:rPr lang="en-US" sz="17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5443" marR="5443" marT="5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5443" marR="5443" marT="5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186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E234C21-80AC-4A58-8301-5A45FCF9C644}"/>
              </a:ext>
            </a:extLst>
          </p:cNvPr>
          <p:cNvSpPr txBox="1"/>
          <p:nvPr/>
        </p:nvSpPr>
        <p:spPr>
          <a:xfrm>
            <a:off x="1610815" y="16956"/>
            <a:ext cx="98140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cs typeface="Times New Roman" panose="02020603050405020304" pitchFamily="18" charset="0"/>
              </a:rPr>
              <a:t>Toxicity Factors &amp; Available for 18+ “Terminal Endpoint” PFASs</a:t>
            </a: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cs typeface="Times New Roman" panose="02020603050405020304" pitchFamily="18" charset="0"/>
              </a:rPr>
              <a:t>(2024 Hawaii Dept of Health </a:t>
            </a:r>
            <a:r>
              <a:rPr lang="en-US" b="1" i="1" dirty="0">
                <a:solidFill>
                  <a:prstClr val="black"/>
                </a:solidFill>
                <a:cs typeface="Times New Roman" panose="02020603050405020304" pitchFamily="18" charset="0"/>
              </a:rPr>
              <a:t>Risk-Based</a:t>
            </a:r>
            <a:r>
              <a:rPr lang="en-US" b="1" dirty="0">
                <a:solidFill>
                  <a:prstClr val="black"/>
                </a:solidFill>
                <a:cs typeface="Times New Roman" panose="02020603050405020304" pitchFamily="18" charset="0"/>
              </a:rPr>
              <a:t> Action Levels noted 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(+MCLs &amp; MCLGs)</a:t>
            </a:r>
            <a:r>
              <a:rPr lang="en-US" b="1" dirty="0">
                <a:solidFill>
                  <a:prstClr val="black"/>
                </a:solidFill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4439B58-651D-E0BC-E63C-516569ED1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1" y="6406461"/>
            <a:ext cx="2057400" cy="365125"/>
          </a:xfrm>
        </p:spPr>
        <p:txBody>
          <a:bodyPr/>
          <a:lstStyle/>
          <a:p>
            <a:fld id="{6DD8B552-EA96-4575-822E-7C0ECCCEE1F4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6BBF129-E04D-E856-BD6B-33C7F76E3610}"/>
              </a:ext>
            </a:extLst>
          </p:cNvPr>
          <p:cNvGrpSpPr/>
          <p:nvPr/>
        </p:nvGrpSpPr>
        <p:grpSpPr>
          <a:xfrm>
            <a:off x="982663" y="1477767"/>
            <a:ext cx="1165289" cy="941436"/>
            <a:chOff x="290757" y="4050792"/>
            <a:chExt cx="1165289" cy="94143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90D95AF-D6C0-035B-C0AA-75E2C64B2D06}"/>
                </a:ext>
              </a:extLst>
            </p:cNvPr>
            <p:cNvSpPr/>
            <p:nvPr/>
          </p:nvSpPr>
          <p:spPr>
            <a:xfrm>
              <a:off x="296853" y="4050792"/>
              <a:ext cx="1156145" cy="3074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Ultrashort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4EC48C1-B4AE-C0FF-9CE0-6881C234AECC}"/>
                </a:ext>
              </a:extLst>
            </p:cNvPr>
            <p:cNvSpPr/>
            <p:nvPr/>
          </p:nvSpPr>
          <p:spPr>
            <a:xfrm>
              <a:off x="293805" y="4367784"/>
              <a:ext cx="1162241" cy="307452"/>
            </a:xfrm>
            <a:prstGeom prst="rect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Short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5CC6A17-CDC3-65D6-E10D-6518B7327C1F}"/>
                </a:ext>
              </a:extLst>
            </p:cNvPr>
            <p:cNvSpPr/>
            <p:nvPr/>
          </p:nvSpPr>
          <p:spPr>
            <a:xfrm>
              <a:off x="290757" y="4684776"/>
              <a:ext cx="1162241" cy="30745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Long</a:t>
              </a: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EF88198-6AD2-4E76-931C-DB4D1744029D}"/>
              </a:ext>
            </a:extLst>
          </p:cNvPr>
          <p:cNvCxnSpPr>
            <a:cxnSpLocks/>
          </p:cNvCxnSpPr>
          <p:nvPr/>
        </p:nvCxnSpPr>
        <p:spPr>
          <a:xfrm>
            <a:off x="3109441" y="3137658"/>
            <a:ext cx="699765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00B1D221-301C-4BD5-AFD2-F672F13C0B99}"/>
              </a:ext>
            </a:extLst>
          </p:cNvPr>
          <p:cNvGrpSpPr/>
          <p:nvPr/>
        </p:nvGrpSpPr>
        <p:grpSpPr>
          <a:xfrm>
            <a:off x="2413328" y="1448587"/>
            <a:ext cx="589619" cy="5267523"/>
            <a:chOff x="1307119" y="1582596"/>
            <a:chExt cx="589618" cy="526752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92EA7FE-964E-C573-3CE3-E7AF0212482F}"/>
                </a:ext>
              </a:extLst>
            </p:cNvPr>
            <p:cNvSpPr txBox="1"/>
            <p:nvPr/>
          </p:nvSpPr>
          <p:spPr>
            <a:xfrm rot="16200000">
              <a:off x="871381" y="2183929"/>
              <a:ext cx="130215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Sulfonates</a:t>
              </a:r>
              <a:endParaRPr lang="en-US" b="1" baseline="-250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A1BDC2A-172B-A799-3F91-BB3A131CCDE1}"/>
                </a:ext>
              </a:extLst>
            </p:cNvPr>
            <p:cNvSpPr txBox="1"/>
            <p:nvPr/>
          </p:nvSpPr>
          <p:spPr>
            <a:xfrm rot="16200000">
              <a:off x="730070" y="4720881"/>
              <a:ext cx="155420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Carboxylates</a:t>
              </a:r>
              <a:endParaRPr lang="en-US" b="1" baseline="-25000" dirty="0"/>
            </a:p>
          </p:txBody>
        </p:sp>
        <p:sp>
          <p:nvSpPr>
            <p:cNvPr id="30" name="Left Brace 29">
              <a:extLst>
                <a:ext uri="{FF2B5EF4-FFF2-40B4-BE49-F238E27FC236}">
                  <a16:creationId xmlns:a16="http://schemas.microsoft.com/office/drawing/2014/main" id="{CB5D7484-6B74-FC13-8AF0-8F8C90190573}"/>
                </a:ext>
              </a:extLst>
            </p:cNvPr>
            <p:cNvSpPr/>
            <p:nvPr/>
          </p:nvSpPr>
          <p:spPr>
            <a:xfrm>
              <a:off x="1736663" y="1582596"/>
              <a:ext cx="154767" cy="1636594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Left Brace 30">
              <a:extLst>
                <a:ext uri="{FF2B5EF4-FFF2-40B4-BE49-F238E27FC236}">
                  <a16:creationId xmlns:a16="http://schemas.microsoft.com/office/drawing/2014/main" id="{7045AAC9-00BA-566D-1736-7F42B88378CF}"/>
                </a:ext>
              </a:extLst>
            </p:cNvPr>
            <p:cNvSpPr/>
            <p:nvPr/>
          </p:nvSpPr>
          <p:spPr>
            <a:xfrm>
              <a:off x="1707228" y="3397327"/>
              <a:ext cx="189509" cy="3452791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8824DC9-D5FD-7418-C9A9-D1367B4C94FA}"/>
              </a:ext>
            </a:extLst>
          </p:cNvPr>
          <p:cNvSpPr txBox="1"/>
          <p:nvPr/>
        </p:nvSpPr>
        <p:spPr>
          <a:xfrm>
            <a:off x="-1663" y="3323805"/>
            <a:ext cx="256070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“Trifluoroacetate”</a:t>
            </a:r>
          </a:p>
          <a:p>
            <a:pPr algn="ctr"/>
            <a:r>
              <a:rPr lang="en-US" b="1" dirty="0"/>
              <a:t>(toxicity factors pending)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1A33F41-8F23-711B-DA2A-42AC0C98EE22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2559038" y="3323805"/>
            <a:ext cx="504743" cy="3385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37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6C5B0ACA-65DD-4A0B-DE73-BA9A9FA8DC3F}"/>
              </a:ext>
            </a:extLst>
          </p:cNvPr>
          <p:cNvGrpSpPr/>
          <p:nvPr/>
        </p:nvGrpSpPr>
        <p:grpSpPr>
          <a:xfrm>
            <a:off x="4642294" y="1146102"/>
            <a:ext cx="5994036" cy="5446729"/>
            <a:chOff x="3118293" y="1146095"/>
            <a:chExt cx="5994036" cy="5446729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51F580B-8439-86AA-0521-3A472C7ECE73}"/>
                </a:ext>
              </a:extLst>
            </p:cNvPr>
            <p:cNvGrpSpPr/>
            <p:nvPr/>
          </p:nvGrpSpPr>
          <p:grpSpPr>
            <a:xfrm>
              <a:off x="3118293" y="1146095"/>
              <a:ext cx="5856631" cy="5446729"/>
              <a:chOff x="3118293" y="1146095"/>
              <a:chExt cx="5856631" cy="5446729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5BDD11AB-2A98-D22E-0BFA-7F918BB670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678"/>
              <a:stretch/>
            </p:blipFill>
            <p:spPr bwMode="auto">
              <a:xfrm>
                <a:off x="3118293" y="1146095"/>
                <a:ext cx="5856631" cy="5446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35329F73-CBFB-30C8-FFA9-EAD7FEDA8B4B}"/>
                  </a:ext>
                </a:extLst>
              </p:cNvPr>
              <p:cNvGrpSpPr/>
              <p:nvPr/>
            </p:nvGrpSpPr>
            <p:grpSpPr>
              <a:xfrm>
                <a:off x="3440894" y="1847604"/>
                <a:ext cx="2223068" cy="2981470"/>
                <a:chOff x="3440894" y="1692156"/>
                <a:chExt cx="2223068" cy="2981470"/>
              </a:xfrm>
            </p:grpSpPr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B1B1754-10AF-F5A4-5AE3-7B7A92149CEE}"/>
                    </a:ext>
                  </a:extLst>
                </p:cNvPr>
                <p:cNvSpPr txBox="1"/>
                <p:nvPr/>
              </p:nvSpPr>
              <p:spPr>
                <a:xfrm>
                  <a:off x="3677688" y="2095188"/>
                  <a:ext cx="31450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/>
                    <a:t>2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68272B3-6669-D755-8D45-7AC2E9DFC2E3}"/>
                    </a:ext>
                  </a:extLst>
                </p:cNvPr>
                <p:cNvSpPr txBox="1"/>
                <p:nvPr/>
              </p:nvSpPr>
              <p:spPr>
                <a:xfrm>
                  <a:off x="3895694" y="2481124"/>
                  <a:ext cx="31450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/>
                    <a:t>3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60EBB537-9544-DEF3-5BAA-C87F65919804}"/>
                    </a:ext>
                  </a:extLst>
                </p:cNvPr>
                <p:cNvSpPr txBox="1"/>
                <p:nvPr/>
              </p:nvSpPr>
              <p:spPr>
                <a:xfrm>
                  <a:off x="3440894" y="1692156"/>
                  <a:ext cx="31450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/>
                    <a:t>1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C52C4A2-8F07-6FA6-721E-0CE138C2FDBD}"/>
                    </a:ext>
                  </a:extLst>
                </p:cNvPr>
                <p:cNvSpPr txBox="1"/>
                <p:nvPr/>
              </p:nvSpPr>
              <p:spPr>
                <a:xfrm>
                  <a:off x="4123509" y="2868852"/>
                  <a:ext cx="31450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/>
                    <a:t>4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9DF82EBC-DC5A-7506-770F-AB58645E8BF1}"/>
                    </a:ext>
                  </a:extLst>
                </p:cNvPr>
                <p:cNvSpPr txBox="1"/>
                <p:nvPr/>
              </p:nvSpPr>
              <p:spPr>
                <a:xfrm>
                  <a:off x="4369446" y="3262740"/>
                  <a:ext cx="31450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/>
                    <a:t>5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4C36A7C4-FA64-4F1F-5DA4-4A72A831FDC1}"/>
                    </a:ext>
                  </a:extLst>
                </p:cNvPr>
                <p:cNvSpPr txBox="1"/>
                <p:nvPr/>
              </p:nvSpPr>
              <p:spPr>
                <a:xfrm>
                  <a:off x="4587453" y="3648676"/>
                  <a:ext cx="31450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/>
                    <a:t>6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262F2F55-3A85-8CCD-10B4-2A8988BE708E}"/>
                    </a:ext>
                  </a:extLst>
                </p:cNvPr>
                <p:cNvSpPr txBox="1"/>
                <p:nvPr/>
              </p:nvSpPr>
              <p:spPr>
                <a:xfrm>
                  <a:off x="4785573" y="4038820"/>
                  <a:ext cx="31450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/>
                    <a:t>7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F09FB38A-B368-5495-4087-5F9A1661DF6E}"/>
                    </a:ext>
                  </a:extLst>
                </p:cNvPr>
                <p:cNvSpPr txBox="1"/>
                <p:nvPr/>
              </p:nvSpPr>
              <p:spPr>
                <a:xfrm>
                  <a:off x="5349453" y="4273516"/>
                  <a:ext cx="31450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/>
                    <a:t>8</a:t>
                  </a:r>
                </a:p>
              </p:txBody>
            </p:sp>
          </p:grpSp>
        </p:grp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9AF1CD4-E937-7416-9E54-B954B23EB3E3}"/>
                </a:ext>
              </a:extLst>
            </p:cNvPr>
            <p:cNvSpPr/>
            <p:nvPr/>
          </p:nvSpPr>
          <p:spPr>
            <a:xfrm rot="1190169">
              <a:off x="4808356" y="4339133"/>
              <a:ext cx="4303973" cy="2187921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73F99CA-F05C-89E1-08FC-7802C3B30DE2}"/>
              </a:ext>
            </a:extLst>
          </p:cNvPr>
          <p:cNvGrpSpPr/>
          <p:nvPr/>
        </p:nvGrpSpPr>
        <p:grpSpPr>
          <a:xfrm>
            <a:off x="1414988" y="1298500"/>
            <a:ext cx="2648403" cy="3789533"/>
            <a:chOff x="285123" y="1254429"/>
            <a:chExt cx="2648403" cy="3789531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C0603F5-BE66-CB4A-B255-601D65C3AF61}"/>
                </a:ext>
              </a:extLst>
            </p:cNvPr>
            <p:cNvGrpSpPr/>
            <p:nvPr/>
          </p:nvGrpSpPr>
          <p:grpSpPr>
            <a:xfrm>
              <a:off x="285123" y="1254429"/>
              <a:ext cx="2648403" cy="3789531"/>
              <a:chOff x="285123" y="1254429"/>
              <a:chExt cx="2648403" cy="3789531"/>
            </a:xfrm>
          </p:grpSpPr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96AC0356-3ECE-F5FE-FCC5-818740F04E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8331" b="43857"/>
              <a:stretch/>
            </p:blipFill>
            <p:spPr bwMode="auto">
              <a:xfrm>
                <a:off x="285123" y="1254429"/>
                <a:ext cx="2440416" cy="32767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36132335-E723-33F5-525D-BC7B085C0B33}"/>
                  </a:ext>
                </a:extLst>
              </p:cNvPr>
              <p:cNvGrpSpPr/>
              <p:nvPr/>
            </p:nvGrpSpPr>
            <p:grpSpPr>
              <a:xfrm>
                <a:off x="1667044" y="4219809"/>
                <a:ext cx="1266482" cy="824151"/>
                <a:chOff x="1810265" y="4506248"/>
                <a:chExt cx="1266482" cy="824151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580811DE-7BA8-7711-26A7-856C67D54E9E}"/>
                    </a:ext>
                  </a:extLst>
                </p:cNvPr>
                <p:cNvGrpSpPr/>
                <p:nvPr/>
              </p:nvGrpSpPr>
              <p:grpSpPr>
                <a:xfrm>
                  <a:off x="1970131" y="4636540"/>
                  <a:ext cx="987987" cy="693859"/>
                  <a:chOff x="1685544" y="4186392"/>
                  <a:chExt cx="987987" cy="693859"/>
                </a:xfrm>
              </p:grpSpPr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ACF73C41-B1ED-F83C-C65B-3B4FB89187D2}"/>
                      </a:ext>
                    </a:extLst>
                  </p:cNvPr>
                  <p:cNvSpPr/>
                  <p:nvPr/>
                </p:nvSpPr>
                <p:spPr>
                  <a:xfrm>
                    <a:off x="2063931" y="4206240"/>
                    <a:ext cx="522515" cy="52322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3" name="Straight Connector 12">
                    <a:extLst>
                      <a:ext uri="{FF2B5EF4-FFF2-40B4-BE49-F238E27FC236}">
                        <a16:creationId xmlns:a16="http://schemas.microsoft.com/office/drawing/2014/main" id="{12A1F056-28C8-C42D-D1C1-8FD98B0733FE}"/>
                      </a:ext>
                    </a:extLst>
                  </p:cNvPr>
                  <p:cNvCxnSpPr>
                    <a:endCxn id="10" idx="3"/>
                  </p:cNvCxnSpPr>
                  <p:nvPr/>
                </p:nvCxnSpPr>
                <p:spPr>
                  <a:xfrm>
                    <a:off x="2063931" y="4343400"/>
                    <a:ext cx="350085" cy="0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>
                    <a:extLst>
                      <a:ext uri="{FF2B5EF4-FFF2-40B4-BE49-F238E27FC236}">
                        <a16:creationId xmlns:a16="http://schemas.microsoft.com/office/drawing/2014/main" id="{103759F1-DB9C-54CA-D6FD-BA4732EBB040}"/>
                      </a:ext>
                    </a:extLst>
                  </p:cNvPr>
                  <p:cNvCxnSpPr/>
                  <p:nvPr/>
                </p:nvCxnSpPr>
                <p:spPr>
                  <a:xfrm>
                    <a:off x="2041288" y="4379976"/>
                    <a:ext cx="350085" cy="0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BEEE3BDF-0411-570F-7A59-03559F90F8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914579" y="4355592"/>
                    <a:ext cx="152400" cy="200132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70B34403-DD3C-E945-3510-7041051E69B6}"/>
                      </a:ext>
                    </a:extLst>
                  </p:cNvPr>
                  <p:cNvSpPr txBox="1"/>
                  <p:nvPr/>
                </p:nvSpPr>
                <p:spPr>
                  <a:xfrm>
                    <a:off x="2336579" y="4186392"/>
                    <a:ext cx="33695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O</a:t>
                    </a:r>
                  </a:p>
                </p:txBody>
              </p: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181B9BBF-CE4C-4CD5-AA20-138720411BE2}"/>
                      </a:ext>
                    </a:extLst>
                  </p:cNvPr>
                  <p:cNvSpPr txBox="1"/>
                  <p:nvPr/>
                </p:nvSpPr>
                <p:spPr>
                  <a:xfrm>
                    <a:off x="1685544" y="4510919"/>
                    <a:ext cx="4812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OH</a:t>
                    </a:r>
                    <a:endParaRPr lang="en-US" sz="2800" b="1" baseline="300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ED890D34-2ABE-53A8-F492-2E464B2CFBDA}"/>
                    </a:ext>
                  </a:extLst>
                </p:cNvPr>
                <p:cNvSpPr/>
                <p:nvPr/>
              </p:nvSpPr>
              <p:spPr>
                <a:xfrm rot="19794259">
                  <a:off x="1810265" y="4506248"/>
                  <a:ext cx="1266482" cy="762466"/>
                </a:xfrm>
                <a:prstGeom prst="ellipse">
                  <a:avLst/>
                </a:prstGeom>
                <a:noFill/>
                <a:ln w="38100">
                  <a:solidFill>
                    <a:srgbClr val="00B0F0"/>
                  </a:solidFill>
                  <a:prstDash val="sys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8C84705-88F1-FF78-FD7D-9F09B26DE1D9}"/>
                </a:ext>
              </a:extLst>
            </p:cNvPr>
            <p:cNvGrpSpPr/>
            <p:nvPr/>
          </p:nvGrpSpPr>
          <p:grpSpPr>
            <a:xfrm>
              <a:off x="596708" y="1944916"/>
              <a:ext cx="1659188" cy="2746774"/>
              <a:chOff x="3440894" y="1692156"/>
              <a:chExt cx="1659188" cy="2746774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2669C5C-1CD2-A9BC-B2E2-42D69306F7A1}"/>
                  </a:ext>
                </a:extLst>
              </p:cNvPr>
              <p:cNvSpPr txBox="1"/>
              <p:nvPr/>
            </p:nvSpPr>
            <p:spPr>
              <a:xfrm>
                <a:off x="3677688" y="2095188"/>
                <a:ext cx="3145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/>
                  <a:t>2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4701ACC-1AF8-D95D-0D21-A4E5C5AAA6B9}"/>
                  </a:ext>
                </a:extLst>
              </p:cNvPr>
              <p:cNvSpPr txBox="1"/>
              <p:nvPr/>
            </p:nvSpPr>
            <p:spPr>
              <a:xfrm>
                <a:off x="3895694" y="2481124"/>
                <a:ext cx="3145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/>
                  <a:t>3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67023C7-B4D6-5445-E907-34D49BD3EC91}"/>
                  </a:ext>
                </a:extLst>
              </p:cNvPr>
              <p:cNvSpPr txBox="1"/>
              <p:nvPr/>
            </p:nvSpPr>
            <p:spPr>
              <a:xfrm>
                <a:off x="3440894" y="1692156"/>
                <a:ext cx="3145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/>
                  <a:t>1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A1022AC-A479-DF8F-6E40-8DC89CFD464A}"/>
                  </a:ext>
                </a:extLst>
              </p:cNvPr>
              <p:cNvSpPr txBox="1"/>
              <p:nvPr/>
            </p:nvSpPr>
            <p:spPr>
              <a:xfrm>
                <a:off x="4123509" y="2868852"/>
                <a:ext cx="3145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/>
                  <a:t>4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153B29E-1507-603A-0A81-A2D41F5A799F}"/>
                  </a:ext>
                </a:extLst>
              </p:cNvPr>
              <p:cNvSpPr txBox="1"/>
              <p:nvPr/>
            </p:nvSpPr>
            <p:spPr>
              <a:xfrm>
                <a:off x="4369446" y="3262739"/>
                <a:ext cx="3145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/>
                  <a:t>5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A8853EB-9BD7-4E75-D1E1-99647403E577}"/>
                  </a:ext>
                </a:extLst>
              </p:cNvPr>
              <p:cNvSpPr txBox="1"/>
              <p:nvPr/>
            </p:nvSpPr>
            <p:spPr>
              <a:xfrm>
                <a:off x="4587453" y="3648677"/>
                <a:ext cx="3145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/>
                  <a:t>6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C960D58-23E5-BEA8-5662-D9E9B44D5D77}"/>
                  </a:ext>
                </a:extLst>
              </p:cNvPr>
              <p:cNvSpPr txBox="1"/>
              <p:nvPr/>
            </p:nvSpPr>
            <p:spPr>
              <a:xfrm>
                <a:off x="4785573" y="4038820"/>
                <a:ext cx="3145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/>
                  <a:t>7</a:t>
                </a:r>
              </a:p>
            </p:txBody>
          </p:sp>
        </p:grpSp>
      </p:grp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D576604-E401-1C27-59D4-E35A49B6F48E}"/>
              </a:ext>
            </a:extLst>
          </p:cNvPr>
          <p:cNvCxnSpPr/>
          <p:nvPr/>
        </p:nvCxnSpPr>
        <p:spPr>
          <a:xfrm>
            <a:off x="4074081" y="1033084"/>
            <a:ext cx="981519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321A70D-8F22-F53A-871E-420B09240F26}"/>
              </a:ext>
            </a:extLst>
          </p:cNvPr>
          <p:cNvGrpSpPr/>
          <p:nvPr/>
        </p:nvGrpSpPr>
        <p:grpSpPr>
          <a:xfrm>
            <a:off x="5536342" y="964854"/>
            <a:ext cx="5029133" cy="761057"/>
            <a:chOff x="4012337" y="964847"/>
            <a:chExt cx="5029133" cy="76105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96CC467-0BB8-B275-F505-910B67CBDFC9}"/>
                </a:ext>
              </a:extLst>
            </p:cNvPr>
            <p:cNvSpPr txBox="1"/>
            <p:nvPr/>
          </p:nvSpPr>
          <p:spPr>
            <a:xfrm>
              <a:off x="4012337" y="1325793"/>
              <a:ext cx="50291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u="sng" dirty="0"/>
                <a:t>6:2 Fluorotelomer </a:t>
              </a:r>
              <a:r>
                <a:rPr lang="en-US" sz="2000" b="1" dirty="0"/>
                <a:t>Thioether Amido Sulfonate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C9A1BA1-C090-F312-DD13-D045D8121276}"/>
                </a:ext>
              </a:extLst>
            </p:cNvPr>
            <p:cNvSpPr txBox="1"/>
            <p:nvPr/>
          </p:nvSpPr>
          <p:spPr>
            <a:xfrm>
              <a:off x="5512734" y="964847"/>
              <a:ext cx="2012089" cy="40010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PFAS “Precursor”</a:t>
              </a:r>
            </a:p>
          </p:txBody>
        </p:sp>
      </p:grpSp>
      <p:cxnSp>
        <p:nvCxnSpPr>
          <p:cNvPr id="1027" name="Straight Connector 1026">
            <a:extLst>
              <a:ext uri="{FF2B5EF4-FFF2-40B4-BE49-F238E27FC236}">
                <a16:creationId xmlns:a16="http://schemas.microsoft.com/office/drawing/2014/main" id="{98098586-1B80-AD22-792E-3672FDD62CEE}"/>
              </a:ext>
            </a:extLst>
          </p:cNvPr>
          <p:cNvCxnSpPr>
            <a:cxnSpLocks/>
          </p:cNvCxnSpPr>
          <p:nvPr/>
        </p:nvCxnSpPr>
        <p:spPr>
          <a:xfrm>
            <a:off x="4494927" y="1146095"/>
            <a:ext cx="0" cy="526340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3A79F16-CFEC-4573-1A4F-0E9F3956E3C3}"/>
              </a:ext>
            </a:extLst>
          </p:cNvPr>
          <p:cNvSpPr txBox="1"/>
          <p:nvPr/>
        </p:nvSpPr>
        <p:spPr>
          <a:xfrm>
            <a:off x="1718932" y="933220"/>
            <a:ext cx="168956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“Parent” PFAS</a:t>
            </a: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E9F2EA2C-8990-031C-CF6C-062AACBCD8F6}"/>
              </a:ext>
            </a:extLst>
          </p:cNvPr>
          <p:cNvSpPr txBox="1"/>
          <p:nvPr/>
        </p:nvSpPr>
        <p:spPr>
          <a:xfrm>
            <a:off x="4647625" y="5921488"/>
            <a:ext cx="223080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/>
              <a:t>“Functional Group”</a:t>
            </a:r>
          </a:p>
          <a:p>
            <a:pPr algn="ctr"/>
            <a:r>
              <a:rPr lang="en-US" sz="2000" b="1" dirty="0"/>
              <a:t>Added</a:t>
            </a:r>
          </a:p>
        </p:txBody>
      </p:sp>
      <p:cxnSp>
        <p:nvCxnSpPr>
          <p:cNvPr id="1033" name="Straight Arrow Connector 1032">
            <a:extLst>
              <a:ext uri="{FF2B5EF4-FFF2-40B4-BE49-F238E27FC236}">
                <a16:creationId xmlns:a16="http://schemas.microsoft.com/office/drawing/2014/main" id="{E9331AEE-4521-D736-7D74-4857009B4AB9}"/>
              </a:ext>
            </a:extLst>
          </p:cNvPr>
          <p:cNvCxnSpPr>
            <a:cxnSpLocks/>
          </p:cNvCxnSpPr>
          <p:nvPr/>
        </p:nvCxnSpPr>
        <p:spPr>
          <a:xfrm flipV="1">
            <a:off x="6466827" y="5596262"/>
            <a:ext cx="372556" cy="3346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Slide Number Placeholder 1033">
            <a:extLst>
              <a:ext uri="{FF2B5EF4-FFF2-40B4-BE49-F238E27FC236}">
                <a16:creationId xmlns:a16="http://schemas.microsoft.com/office/drawing/2014/main" id="{234661B5-614F-7482-C020-6D8D635DC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C622-0A8C-4F86-9457-BBDB38D3C123}" type="slidenum">
              <a:rPr lang="en-US" smtClean="0"/>
              <a:t>5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118FA0-AA0F-60C5-B6A7-1DF619EDD9D1}"/>
              </a:ext>
            </a:extLst>
          </p:cNvPr>
          <p:cNvSpPr txBox="1"/>
          <p:nvPr/>
        </p:nvSpPr>
        <p:spPr>
          <a:xfrm>
            <a:off x="1121636" y="1312384"/>
            <a:ext cx="2849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Perfluoro </a:t>
            </a:r>
            <a:r>
              <a:rPr lang="en-US" sz="2000" b="1" u="sng" dirty="0"/>
              <a:t>Hepta</a:t>
            </a:r>
            <a:r>
              <a:rPr lang="en-US" sz="2000" b="1" dirty="0"/>
              <a:t>noic Acid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4036D4-EB55-77E2-4FF3-7A5169318F4D}"/>
              </a:ext>
            </a:extLst>
          </p:cNvPr>
          <p:cNvSpPr txBox="1"/>
          <p:nvPr/>
        </p:nvSpPr>
        <p:spPr>
          <a:xfrm>
            <a:off x="1709179" y="5664118"/>
            <a:ext cx="186528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Reported  by Standard Lab Methods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E49218-6064-A42B-9737-39A5DC228B21}"/>
              </a:ext>
            </a:extLst>
          </p:cNvPr>
          <p:cNvSpPr txBox="1"/>
          <p:nvPr/>
        </p:nvSpPr>
        <p:spPr>
          <a:xfrm>
            <a:off x="6687609" y="1735878"/>
            <a:ext cx="420561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4621" indent="-16827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Dominant PFAS in AFFF </a:t>
            </a:r>
            <a:r>
              <a:rPr lang="en-US" sz="2000" b="1" i="1" dirty="0">
                <a:solidFill>
                  <a:srgbClr val="FF0000"/>
                </a:solidFill>
              </a:rPr>
              <a:t>since 2005;</a:t>
            </a:r>
          </a:p>
          <a:p>
            <a:pPr marL="174621" indent="-16827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Toxicity factors </a:t>
            </a:r>
            <a:r>
              <a:rPr lang="en-US" sz="2000" b="1" i="1" dirty="0">
                <a:solidFill>
                  <a:srgbClr val="FF0000"/>
                </a:solidFill>
              </a:rPr>
              <a:t>not widely available</a:t>
            </a:r>
            <a:r>
              <a:rPr lang="en-US" sz="2000" b="1" dirty="0">
                <a:solidFill>
                  <a:srgbClr val="FF0000"/>
                </a:solidFill>
              </a:rPr>
              <a:t>;</a:t>
            </a:r>
          </a:p>
          <a:p>
            <a:pPr marL="174621" indent="-16827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FF0000"/>
                </a:solidFill>
              </a:rPr>
              <a:t>Not Reported </a:t>
            </a:r>
            <a:r>
              <a:rPr lang="en-US" sz="2000" b="1" dirty="0">
                <a:solidFill>
                  <a:srgbClr val="FF0000"/>
                </a:solidFill>
              </a:rPr>
              <a:t>by current laboratory methods;</a:t>
            </a:r>
          </a:p>
          <a:p>
            <a:pPr marL="174621" indent="-16827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Risk posed by AFFF-contaminated media potentially </a:t>
            </a:r>
            <a:r>
              <a:rPr lang="en-US" sz="2000" b="1" i="1" dirty="0">
                <a:solidFill>
                  <a:srgbClr val="FF0000"/>
                </a:solidFill>
              </a:rPr>
              <a:t>underestimated</a:t>
            </a:r>
            <a:r>
              <a:rPr lang="en-US" sz="2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27421C-1A52-3661-ECFD-9AFFF7564D10}"/>
              </a:ext>
            </a:extLst>
          </p:cNvPr>
          <p:cNvSpPr txBox="1"/>
          <p:nvPr/>
        </p:nvSpPr>
        <p:spPr>
          <a:xfrm>
            <a:off x="1569268" y="95868"/>
            <a:ext cx="9053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cs typeface="Times New Roman" panose="02020603050405020304" pitchFamily="18" charset="0"/>
              </a:rPr>
              <a:t>The Problem with Precursors…</a:t>
            </a:r>
          </a:p>
        </p:txBody>
      </p:sp>
    </p:spTree>
    <p:extLst>
      <p:ext uri="{BB962C8B-B14F-4D97-AF65-F5344CB8AC3E}">
        <p14:creationId xmlns:p14="http://schemas.microsoft.com/office/powerpoint/2010/main" val="2338797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4A9336-B39A-8BB7-1E1C-62B72F05D15C}"/>
              </a:ext>
            </a:extLst>
          </p:cNvPr>
          <p:cNvSpPr txBox="1"/>
          <p:nvPr/>
        </p:nvSpPr>
        <p:spPr>
          <a:xfrm>
            <a:off x="1749282" y="1136606"/>
            <a:ext cx="862755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Total Oxidizable Precursors (TOPs) Method:</a:t>
            </a:r>
          </a:p>
          <a:p>
            <a:pPr marL="461951" lvl="1" indent="-228594">
              <a:buFont typeface="Arial" panose="020B0604020202020204" pitchFamily="34" charset="0"/>
              <a:buChar char="•"/>
            </a:pPr>
            <a:r>
              <a:rPr lang="en-US" sz="2000" b="1" dirty="0"/>
              <a:t>Sample heated with an </a:t>
            </a:r>
            <a:r>
              <a:rPr lang="en-US" sz="2000" b="1" i="1" dirty="0"/>
              <a:t>oxidizing agent </a:t>
            </a:r>
            <a:r>
              <a:rPr lang="en-US" sz="2000" b="1" dirty="0"/>
              <a:t>under alkaline conditions;</a:t>
            </a:r>
          </a:p>
          <a:p>
            <a:pPr marL="461951" lvl="1" indent="-228594">
              <a:buFont typeface="Arial" panose="020B0604020202020204" pitchFamily="34" charset="0"/>
              <a:buChar char="•"/>
            </a:pPr>
            <a:r>
              <a:rPr lang="en-US" sz="2000" b="1" i="1" dirty="0"/>
              <a:t>Strips functional groups </a:t>
            </a:r>
            <a:r>
              <a:rPr lang="en-US" sz="2000" b="1" dirty="0"/>
              <a:t>from PFAS leaving terminal end products;</a:t>
            </a:r>
          </a:p>
          <a:p>
            <a:pPr marL="461951" lvl="1" indent="-228594">
              <a:buFont typeface="Arial" panose="020B0604020202020204" pitchFamily="34" charset="0"/>
              <a:buChar char="•"/>
            </a:pPr>
            <a:r>
              <a:rPr lang="en-US" sz="2000" b="1" dirty="0"/>
              <a:t>Identifies presence of previously unreported</a:t>
            </a:r>
            <a:r>
              <a:rPr lang="en-US" sz="2000" b="1" i="1" dirty="0"/>
              <a:t> ultrashort-, short- and long-chain PFASs</a:t>
            </a:r>
            <a:r>
              <a:rPr lang="en-US" sz="2000" b="1" dirty="0"/>
              <a:t> precursor compounds in sample;</a:t>
            </a:r>
          </a:p>
          <a:p>
            <a:pPr marL="461951" lvl="1" indent="-228594">
              <a:buFont typeface="Arial" panose="020B0604020202020204" pitchFamily="34" charset="0"/>
              <a:buChar char="•"/>
            </a:pPr>
            <a:r>
              <a:rPr lang="en-US" sz="2000" b="1" dirty="0"/>
              <a:t>Final terminal end-product mixture minus pre-TOPs mixture </a:t>
            </a:r>
            <a:r>
              <a:rPr lang="en-US" sz="2000" b="1" i="1" dirty="0"/>
              <a:t>assumed to reflect </a:t>
            </a:r>
            <a:r>
              <a:rPr lang="en-US" sz="2000" b="1" dirty="0"/>
              <a:t>metabolic products of original compound mixture (matches studies);</a:t>
            </a:r>
          </a:p>
          <a:p>
            <a:pPr marL="461951" lvl="1" indent="-228594">
              <a:buFont typeface="Arial" panose="020B0604020202020204" pitchFamily="34" charset="0"/>
              <a:buChar char="•"/>
            </a:pPr>
            <a:r>
              <a:rPr lang="en-US" sz="2000" b="1" dirty="0"/>
              <a:t>Used to assess overall toxicity of precursor compounds.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AAA897-563C-0FB2-160E-894529B46F55}"/>
              </a:ext>
            </a:extLst>
          </p:cNvPr>
          <p:cNvSpPr txBox="1"/>
          <p:nvPr/>
        </p:nvSpPr>
        <p:spPr>
          <a:xfrm>
            <a:off x="1571404" y="155328"/>
            <a:ext cx="9053464" cy="9541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b="1" dirty="0"/>
              <a:t>Use of “TOPs” Processing to Simulate Metabolism</a:t>
            </a:r>
          </a:p>
          <a:p>
            <a:pPr algn="ctr"/>
            <a:r>
              <a:rPr lang="en-US" sz="2800" b="1" dirty="0"/>
              <a:t>Of Precursors and Estimate Precursor Mixture Toxicity</a:t>
            </a:r>
            <a:endParaRPr 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5E19E7D-B12B-C171-A80C-ED656B25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B552-EA96-4575-822E-7C0ECCCEE1F4}" type="slidenum">
              <a:rPr lang="en-US" smtClean="0"/>
              <a:t>6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EA994D-4E33-7FF5-CC31-1732388CCF9C}"/>
              </a:ext>
            </a:extLst>
          </p:cNvPr>
          <p:cNvGrpSpPr/>
          <p:nvPr/>
        </p:nvGrpSpPr>
        <p:grpSpPr>
          <a:xfrm>
            <a:off x="2748777" y="3817041"/>
            <a:ext cx="6650594" cy="2705211"/>
            <a:chOff x="1496454" y="3981839"/>
            <a:chExt cx="6650594" cy="270521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071E77A-C7E9-D448-986F-19AA2907DCA8}"/>
                </a:ext>
              </a:extLst>
            </p:cNvPr>
            <p:cNvGrpSpPr/>
            <p:nvPr/>
          </p:nvGrpSpPr>
          <p:grpSpPr>
            <a:xfrm>
              <a:off x="4024681" y="4814311"/>
              <a:ext cx="1160733" cy="551925"/>
              <a:chOff x="3877611" y="4710948"/>
              <a:chExt cx="1160733" cy="551925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BF80A8EB-1749-F387-ECA6-A4085C7780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7611" y="5262873"/>
                <a:ext cx="1160733" cy="0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FB64532-AFCC-CA78-2DD2-2E14865366C4}"/>
                  </a:ext>
                </a:extLst>
              </p:cNvPr>
              <p:cNvSpPr txBox="1"/>
              <p:nvPr/>
            </p:nvSpPr>
            <p:spPr>
              <a:xfrm>
                <a:off x="3910270" y="4710948"/>
                <a:ext cx="10431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TOPs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A7DA3ED-C32E-F8E5-059F-A264310D16FB}"/>
                </a:ext>
              </a:extLst>
            </p:cNvPr>
            <p:cNvGrpSpPr/>
            <p:nvPr/>
          </p:nvGrpSpPr>
          <p:grpSpPr>
            <a:xfrm>
              <a:off x="5542200" y="3981839"/>
              <a:ext cx="2604848" cy="2679082"/>
              <a:chOff x="6405327" y="3981839"/>
              <a:chExt cx="2604848" cy="2679082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AB86E30-8332-23D3-6AB6-10899388C606}"/>
                  </a:ext>
                </a:extLst>
              </p:cNvPr>
              <p:cNvGrpSpPr/>
              <p:nvPr/>
            </p:nvGrpSpPr>
            <p:grpSpPr>
              <a:xfrm>
                <a:off x="6405327" y="4328332"/>
                <a:ext cx="2332957" cy="2332589"/>
                <a:chOff x="5463495" y="4224969"/>
                <a:chExt cx="2332957" cy="2332589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1F8B4164-34C3-B06A-363A-02EE53BEB8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463495" y="4224969"/>
                  <a:ext cx="2332957" cy="233258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88AC4E1-1437-14A0-E6E6-3153B7F19250}"/>
                    </a:ext>
                  </a:extLst>
                </p:cNvPr>
                <p:cNvSpPr txBox="1"/>
                <p:nvPr/>
              </p:nvSpPr>
              <p:spPr>
                <a:xfrm>
                  <a:off x="5706178" y="5834845"/>
                  <a:ext cx="1813406" cy="51911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2000" b="1" dirty="0"/>
                    <a:t>Terminal Compounds</a:t>
                  </a:r>
                </a:p>
              </p:txBody>
            </p:sp>
          </p:grp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1FBC1F21-57C4-3503-0CCA-D7484E0EB1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77991" y="3981839"/>
                <a:ext cx="1032184" cy="77087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8E338F6-CD3F-1F43-D02D-FFA52DD38A11}"/>
                </a:ext>
              </a:extLst>
            </p:cNvPr>
            <p:cNvGrpSpPr/>
            <p:nvPr/>
          </p:nvGrpSpPr>
          <p:grpSpPr>
            <a:xfrm>
              <a:off x="1496454" y="4354461"/>
              <a:ext cx="2243331" cy="2332588"/>
              <a:chOff x="1357932" y="4251098"/>
              <a:chExt cx="2243331" cy="2332588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CCA1EAC1-BB4C-9D3D-5D9D-F367D86B93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357932" y="4251098"/>
                <a:ext cx="2243331" cy="23325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F910E4-8BD0-6872-AEC6-FF34A6A5F657}"/>
                  </a:ext>
                </a:extLst>
              </p:cNvPr>
              <p:cNvSpPr txBox="1"/>
              <p:nvPr/>
            </p:nvSpPr>
            <p:spPr>
              <a:xfrm>
                <a:off x="1604905" y="5805614"/>
                <a:ext cx="1741500" cy="5191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US" sz="2000" b="1" dirty="0"/>
                  <a:t>Precursors &amp;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en-US" sz="2000" b="1" dirty="0"/>
                  <a:t>Metabolites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6737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E2765-DB7A-09A5-EF05-C932F0B82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C622-0A8C-4F86-9457-BBDB38D3C123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226C8C2-4123-4348-C4C3-4CCB519F41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0122"/>
              </p:ext>
            </p:extLst>
          </p:nvPr>
        </p:nvGraphicFramePr>
        <p:xfrm>
          <a:off x="1766783" y="2770630"/>
          <a:ext cx="4183223" cy="3781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ADAE3C6-2526-E040-0856-01EE1AB8109D}"/>
              </a:ext>
            </a:extLst>
          </p:cNvPr>
          <p:cNvSpPr txBox="1"/>
          <p:nvPr/>
        </p:nvSpPr>
        <p:spPr>
          <a:xfrm>
            <a:off x="1347951" y="145294"/>
            <a:ext cx="9604301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b="1" dirty="0">
                <a:cs typeface="Times New Roman" panose="02020603050405020304" pitchFamily="18" charset="0"/>
              </a:rPr>
              <a:t>Importance of TOPs Processing for Solids (AFFF Release Site #1)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7222EB9-70ED-442E-BB16-807563D6D1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822729"/>
              </p:ext>
            </p:extLst>
          </p:nvPr>
        </p:nvGraphicFramePr>
        <p:xfrm>
          <a:off x="6341899" y="2770626"/>
          <a:ext cx="4180655" cy="3781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2C64D6A-B37A-E2B3-D570-0AEE79E4FC7E}"/>
              </a:ext>
            </a:extLst>
          </p:cNvPr>
          <p:cNvSpPr txBox="1"/>
          <p:nvPr/>
        </p:nvSpPr>
        <p:spPr>
          <a:xfrm>
            <a:off x="2455765" y="1037160"/>
            <a:ext cx="66511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000" b="1" dirty="0"/>
              <a:t>Release of AFFF concentrate in 2022 (“Modern” AFFF);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000" b="1" dirty="0"/>
              <a:t>Obviously impacted </a:t>
            </a:r>
            <a:r>
              <a:rPr lang="en-US" sz="2000" b="1" i="1" dirty="0"/>
              <a:t>soil excavated</a:t>
            </a:r>
            <a:r>
              <a:rPr lang="en-US" sz="2000" b="1" dirty="0"/>
              <a:t>;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000" b="1" dirty="0"/>
              <a:t>45-Increment, 2kg </a:t>
            </a:r>
            <a:r>
              <a:rPr lang="en-US" sz="2000" b="1" u="sng" dirty="0"/>
              <a:t>Multi Increment Sample</a:t>
            </a:r>
            <a:r>
              <a:rPr lang="en-US" sz="2000" b="1" dirty="0"/>
              <a:t> collected;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000" b="1" dirty="0"/>
              <a:t>Pre-TOPs missed 99.9% of PFASs in soil (NTA = 6:2 </a:t>
            </a:r>
            <a:r>
              <a:rPr lang="en-US" sz="2000" b="1" dirty="0" err="1"/>
              <a:t>FtTAoS</a:t>
            </a:r>
            <a:r>
              <a:rPr lang="en-US" sz="2000" b="1" dirty="0"/>
              <a:t>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5D3D10-AD7F-DBB6-02A2-FFCE73DEA4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83931" y="1060438"/>
            <a:ext cx="1702512" cy="127688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B305030-B9D4-EBA1-6C65-E5A2D6341900}"/>
              </a:ext>
            </a:extLst>
          </p:cNvPr>
          <p:cNvGrpSpPr/>
          <p:nvPr/>
        </p:nvGrpSpPr>
        <p:grpSpPr>
          <a:xfrm>
            <a:off x="9305148" y="780520"/>
            <a:ext cx="2316660" cy="1526536"/>
            <a:chOff x="6127764" y="5257051"/>
            <a:chExt cx="2316659" cy="152653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FFD5A86-ADAB-0488-C5D1-C8F303A7585B}"/>
                </a:ext>
              </a:extLst>
            </p:cNvPr>
            <p:cNvGrpSpPr/>
            <p:nvPr/>
          </p:nvGrpSpPr>
          <p:grpSpPr>
            <a:xfrm>
              <a:off x="6285387" y="5715807"/>
              <a:ext cx="1950685" cy="1067780"/>
              <a:chOff x="5762874" y="5496189"/>
              <a:chExt cx="1950685" cy="1067780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4452A264-50DC-9851-A66C-FB20377AD3FE}"/>
                  </a:ext>
                </a:extLst>
              </p:cNvPr>
              <p:cNvGrpSpPr/>
              <p:nvPr/>
            </p:nvGrpSpPr>
            <p:grpSpPr>
              <a:xfrm>
                <a:off x="5762874" y="5643547"/>
                <a:ext cx="1950685" cy="920422"/>
                <a:chOff x="5762874" y="5643547"/>
                <a:chExt cx="1950685" cy="920422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52AEE5B8-FE08-B19F-0788-DEB2D45848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 r="36047" b="7070"/>
                <a:stretch/>
              </p:blipFill>
              <p:spPr>
                <a:xfrm>
                  <a:off x="6831293" y="5643547"/>
                  <a:ext cx="882266" cy="92042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9DB5FC36-183D-091F-075D-1EBF4B85E5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l="36047"/>
                <a:stretch/>
              </p:blipFill>
              <p:spPr>
                <a:xfrm>
                  <a:off x="5762874" y="5644273"/>
                  <a:ext cx="882266" cy="919695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6BFDEFE-F440-D329-EBB2-92EACA94B0EF}"/>
                  </a:ext>
                </a:extLst>
              </p:cNvPr>
              <p:cNvSpPr txBox="1"/>
              <p:nvPr/>
            </p:nvSpPr>
            <p:spPr>
              <a:xfrm>
                <a:off x="5842382" y="5496189"/>
                <a:ext cx="63190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8F901C-E655-07FB-891A-DDD4AB42BBA6}"/>
                  </a:ext>
                </a:extLst>
              </p:cNvPr>
              <p:cNvSpPr txBox="1"/>
              <p:nvPr/>
            </p:nvSpPr>
            <p:spPr>
              <a:xfrm>
                <a:off x="6940078" y="5496189"/>
                <a:ext cx="63190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FEAA62-9872-7496-AACC-5C8D15E98D9B}"/>
                </a:ext>
              </a:extLst>
            </p:cNvPr>
            <p:cNvSpPr txBox="1"/>
            <p:nvPr/>
          </p:nvSpPr>
          <p:spPr>
            <a:xfrm>
              <a:off x="6127764" y="5257051"/>
              <a:ext cx="23166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 CHRISTY" panose="02000000000000000000" pitchFamily="2" charset="0"/>
                </a:rPr>
                <a:t>Stop the Grab!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6682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4C6B25C6-591C-4917-90C2-485E30184352}"/>
              </a:ext>
            </a:extLst>
          </p:cNvPr>
          <p:cNvGraphicFramePr>
            <a:graphicFrameLocks/>
          </p:cNvGraphicFramePr>
          <p:nvPr/>
        </p:nvGraphicFramePr>
        <p:xfrm>
          <a:off x="-36547" y="4120485"/>
          <a:ext cx="4318360" cy="259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BFB089B6-E14A-4992-A44C-8C6AE4615BE5}"/>
              </a:ext>
            </a:extLst>
          </p:cNvPr>
          <p:cNvGraphicFramePr>
            <a:graphicFrameLocks/>
          </p:cNvGraphicFramePr>
          <p:nvPr/>
        </p:nvGraphicFramePr>
        <p:xfrm>
          <a:off x="-48107" y="908133"/>
          <a:ext cx="4572000" cy="2686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" name="Rectangle 40">
            <a:extLst>
              <a:ext uri="{FF2B5EF4-FFF2-40B4-BE49-F238E27FC236}">
                <a16:creationId xmlns:a16="http://schemas.microsoft.com/office/drawing/2014/main" id="{85868995-DEF1-91AB-E586-D22E5F4BED8A}"/>
              </a:ext>
            </a:extLst>
          </p:cNvPr>
          <p:cNvSpPr/>
          <p:nvPr/>
        </p:nvSpPr>
        <p:spPr>
          <a:xfrm>
            <a:off x="44795" y="925675"/>
            <a:ext cx="4318360" cy="592854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BB63405-FC4B-4E04-25D5-3DF0CF71E07F}"/>
              </a:ext>
            </a:extLst>
          </p:cNvPr>
          <p:cNvSpPr txBox="1"/>
          <p:nvPr/>
        </p:nvSpPr>
        <p:spPr>
          <a:xfrm>
            <a:off x="3108234" y="2340904"/>
            <a:ext cx="1136465" cy="584775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AOF =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2,000 ng/L </a:t>
            </a:r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3261A83-DDB7-3209-D82A-B0414D8DE5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974" y="4552665"/>
            <a:ext cx="999887" cy="7499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8F2DF35-B3B3-3044-0118-11B4B13878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905" y="1504926"/>
            <a:ext cx="1025251" cy="7689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C7CD03D0-8FE4-D4F8-50DC-AE0E62E02C6F}"/>
              </a:ext>
            </a:extLst>
          </p:cNvPr>
          <p:cNvSpPr txBox="1"/>
          <p:nvPr/>
        </p:nvSpPr>
        <p:spPr>
          <a:xfrm>
            <a:off x="3118167" y="5378264"/>
            <a:ext cx="1136465" cy="584775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AOF =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1,600 ng/L </a:t>
            </a:r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1782F-141D-8B20-4F9F-0EC1B2B3D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C622-0A8C-4F86-9457-BBDB38D3C123}" type="slidenum">
              <a:rPr lang="en-US" smtClean="0"/>
              <a:t>8</a:t>
            </a:fld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57B436D-C488-D38B-32DA-0FCB04B61E21}"/>
              </a:ext>
            </a:extLst>
          </p:cNvPr>
          <p:cNvSpPr txBox="1"/>
          <p:nvPr/>
        </p:nvSpPr>
        <p:spPr>
          <a:xfrm>
            <a:off x="1065148" y="40760"/>
            <a:ext cx="10142007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800" b="1" dirty="0"/>
              <a:t>The Problem with “Excess Organic Fluorine…” </a:t>
            </a:r>
            <a:r>
              <a:rPr lang="en-US" sz="2400" b="1" dirty="0"/>
              <a:t>(NTA Data = Ultrashorts)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66E3739-9184-F25D-9DBD-27B97C4ACA8C}"/>
              </a:ext>
            </a:extLst>
          </p:cNvPr>
          <p:cNvGrpSpPr/>
          <p:nvPr/>
        </p:nvGrpSpPr>
        <p:grpSpPr>
          <a:xfrm>
            <a:off x="8889565" y="986547"/>
            <a:ext cx="2994867" cy="5720332"/>
            <a:chOff x="1582242" y="822072"/>
            <a:chExt cx="2994867" cy="5720332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527CC856-126C-9264-EC59-8345784BDA6D}"/>
                </a:ext>
              </a:extLst>
            </p:cNvPr>
            <p:cNvGrpSpPr/>
            <p:nvPr/>
          </p:nvGrpSpPr>
          <p:grpSpPr>
            <a:xfrm>
              <a:off x="1582242" y="822072"/>
              <a:ext cx="2994867" cy="2773231"/>
              <a:chOff x="1582242" y="822072"/>
              <a:chExt cx="2994867" cy="2773231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DC39C23E-6F82-5486-8420-85CB73EDEC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8066" r="24909" b="6015"/>
              <a:stretch/>
            </p:blipFill>
            <p:spPr>
              <a:xfrm>
                <a:off x="1582242" y="908988"/>
                <a:ext cx="2977251" cy="2686315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0C4ABEC-4646-ED19-61B1-33C6C90EA3C3}"/>
                  </a:ext>
                </a:extLst>
              </p:cNvPr>
              <p:cNvSpPr txBox="1"/>
              <p:nvPr/>
            </p:nvSpPr>
            <p:spPr>
              <a:xfrm>
                <a:off x="2766677" y="822072"/>
                <a:ext cx="1810432" cy="5847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</a:rPr>
                  <a:t>Total PFAS: 49 </a:t>
                </a:r>
                <a:r>
                  <a:rPr lang="en-US" sz="16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µg/L</a:t>
                </a:r>
                <a:endParaRPr lang="en-US" sz="1600" b="1" dirty="0">
                  <a:solidFill>
                    <a:srgbClr val="FF0000"/>
                  </a:solidFill>
                </a:endParaRPr>
              </a:p>
              <a:p>
                <a:r>
                  <a:rPr lang="en-US" sz="1600" b="1" dirty="0">
                    <a:solidFill>
                      <a:srgbClr val="FF0000"/>
                    </a:solidFill>
                  </a:rPr>
                  <a:t>AOF:  190 </a:t>
                </a:r>
                <a:r>
                  <a:rPr lang="en-US" sz="16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µg/L</a:t>
                </a:r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20E74A2-00ED-5CD5-6382-CF1B92DDF6BD}"/>
                </a:ext>
              </a:extLst>
            </p:cNvPr>
            <p:cNvGrpSpPr/>
            <p:nvPr/>
          </p:nvGrpSpPr>
          <p:grpSpPr>
            <a:xfrm>
              <a:off x="1582242" y="3764881"/>
              <a:ext cx="2994867" cy="2777523"/>
              <a:chOff x="6132567" y="651477"/>
              <a:chExt cx="2994867" cy="2777523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ED5FED6F-5FD9-9A3E-ED64-DC2398A1E8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9673" r="24540" b="5737"/>
              <a:stretch/>
            </p:blipFill>
            <p:spPr>
              <a:xfrm>
                <a:off x="6132567" y="651477"/>
                <a:ext cx="2994867" cy="2777523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92CCA9C-5996-303C-61F8-C278FB2E0F24}"/>
                  </a:ext>
                </a:extLst>
              </p:cNvPr>
              <p:cNvSpPr txBox="1"/>
              <p:nvPr/>
            </p:nvSpPr>
            <p:spPr>
              <a:xfrm>
                <a:off x="7105481" y="666970"/>
                <a:ext cx="1864934" cy="5847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</a:rPr>
                  <a:t>Total PFAS: 8.0 </a:t>
                </a:r>
                <a:r>
                  <a:rPr lang="en-US" sz="16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µg/L</a:t>
                </a:r>
                <a:endParaRPr lang="en-US" sz="1600" b="1" dirty="0">
                  <a:solidFill>
                    <a:srgbClr val="FF0000"/>
                  </a:solidFill>
                </a:endParaRPr>
              </a:p>
              <a:p>
                <a:r>
                  <a:rPr lang="en-US" sz="1600" b="1" dirty="0">
                    <a:solidFill>
                      <a:srgbClr val="FF0000"/>
                    </a:solidFill>
                  </a:rPr>
                  <a:t>AOF:  18 </a:t>
                </a:r>
                <a:r>
                  <a:rPr lang="en-US" sz="16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µg/L</a:t>
                </a:r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6AE211E-FEF2-D14E-A7CC-D4BD61ED6201}"/>
              </a:ext>
            </a:extLst>
          </p:cNvPr>
          <p:cNvGrpSpPr/>
          <p:nvPr/>
        </p:nvGrpSpPr>
        <p:grpSpPr>
          <a:xfrm>
            <a:off x="4321043" y="934825"/>
            <a:ext cx="4774900" cy="5928547"/>
            <a:chOff x="1539375" y="792931"/>
            <a:chExt cx="4774900" cy="5928547"/>
          </a:xfrm>
        </p:grpSpPr>
        <p:graphicFrame>
          <p:nvGraphicFramePr>
            <p:cNvPr id="59" name="Chart 58">
              <a:extLst>
                <a:ext uri="{FF2B5EF4-FFF2-40B4-BE49-F238E27FC236}">
                  <a16:creationId xmlns:a16="http://schemas.microsoft.com/office/drawing/2014/main" id="{C998FB51-404D-FAB3-F924-A4538DDB139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04131559"/>
                </p:ext>
              </p:extLst>
            </p:nvPr>
          </p:nvGraphicFramePr>
          <p:xfrm>
            <a:off x="1742275" y="840178"/>
            <a:ext cx="4572000" cy="26673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60" name="Chart 59">
              <a:extLst>
                <a:ext uri="{FF2B5EF4-FFF2-40B4-BE49-F238E27FC236}">
                  <a16:creationId xmlns:a16="http://schemas.microsoft.com/office/drawing/2014/main" id="{6EFF7D3A-CD12-FF42-7387-3F6A158C8F8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08353053"/>
                </p:ext>
              </p:extLst>
            </p:nvPr>
          </p:nvGraphicFramePr>
          <p:xfrm>
            <a:off x="1539375" y="3922007"/>
            <a:ext cx="4395267" cy="25740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0758238-8801-06E5-9969-6042E1910CF6}"/>
                </a:ext>
              </a:extLst>
            </p:cNvPr>
            <p:cNvSpPr/>
            <p:nvPr/>
          </p:nvSpPr>
          <p:spPr>
            <a:xfrm>
              <a:off x="1662313" y="792931"/>
              <a:ext cx="4318360" cy="592854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B23C8ED-962F-0BFE-B23F-6FDB7B7EF32F}"/>
                </a:ext>
              </a:extLst>
            </p:cNvPr>
            <p:cNvSpPr txBox="1"/>
            <p:nvPr/>
          </p:nvSpPr>
          <p:spPr>
            <a:xfrm>
              <a:off x="4693980" y="1470735"/>
              <a:ext cx="1240661" cy="584775"/>
            </a:xfrm>
            <a:prstGeom prst="rect">
              <a:avLst/>
            </a:prstGeom>
            <a:noFill/>
            <a:ln>
              <a:solidFill>
                <a:schemeClr val="accent1">
                  <a:shade val="1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</a:rPr>
                <a:t>AOF =</a:t>
              </a:r>
            </a:p>
            <a:p>
              <a:pPr algn="ctr"/>
              <a:r>
                <a:rPr lang="en-US" sz="1600" b="1" dirty="0">
                  <a:solidFill>
                    <a:srgbClr val="FF0000"/>
                  </a:solidFill>
                </a:rPr>
                <a:t>83,000 ng/L </a:t>
              </a:r>
              <a:endParaRPr lang="en-US" sz="1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38F7F0A-1879-1DE0-3B9A-91120E632888}"/>
                </a:ext>
              </a:extLst>
            </p:cNvPr>
            <p:cNvSpPr txBox="1"/>
            <p:nvPr/>
          </p:nvSpPr>
          <p:spPr>
            <a:xfrm>
              <a:off x="4689824" y="4537404"/>
              <a:ext cx="1240661" cy="584775"/>
            </a:xfrm>
            <a:prstGeom prst="rect">
              <a:avLst/>
            </a:prstGeom>
            <a:noFill/>
            <a:ln>
              <a:solidFill>
                <a:schemeClr val="accent1">
                  <a:shade val="1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</a:rPr>
                <a:t>AOF =</a:t>
              </a:r>
            </a:p>
            <a:p>
              <a:pPr algn="ctr"/>
              <a:r>
                <a:rPr lang="en-US" sz="1600" b="1" dirty="0">
                  <a:solidFill>
                    <a:srgbClr val="FF0000"/>
                  </a:solidFill>
                </a:rPr>
                <a:t>51,000 ng/L </a:t>
              </a:r>
              <a:endParaRPr lang="en-US" sz="1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5E615BDA-6B06-FFCB-4387-567F9C762758}"/>
              </a:ext>
            </a:extLst>
          </p:cNvPr>
          <p:cNvSpPr/>
          <p:nvPr/>
        </p:nvSpPr>
        <p:spPr>
          <a:xfrm>
            <a:off x="8914220" y="937449"/>
            <a:ext cx="3201907" cy="592854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C9B5BFA-42E5-213D-003C-DAEC021F2AEF}"/>
              </a:ext>
            </a:extLst>
          </p:cNvPr>
          <p:cNvSpPr txBox="1"/>
          <p:nvPr/>
        </p:nvSpPr>
        <p:spPr>
          <a:xfrm>
            <a:off x="1259736" y="558145"/>
            <a:ext cx="172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Wastewater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8FF1C7F-B0BD-152C-348E-49A54A2438F7}"/>
              </a:ext>
            </a:extLst>
          </p:cNvPr>
          <p:cNvSpPr txBox="1"/>
          <p:nvPr/>
        </p:nvSpPr>
        <p:spPr>
          <a:xfrm>
            <a:off x="5963309" y="581794"/>
            <a:ext cx="1324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Leachate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06DAA03-AAB2-D3FD-B55A-38A92A398F13}"/>
              </a:ext>
            </a:extLst>
          </p:cNvPr>
          <p:cNvSpPr txBox="1"/>
          <p:nvPr/>
        </p:nvSpPr>
        <p:spPr>
          <a:xfrm>
            <a:off x="9403966" y="584417"/>
            <a:ext cx="2567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AFFF Groundwater</a:t>
            </a:r>
          </a:p>
        </p:txBody>
      </p:sp>
    </p:spTree>
    <p:extLst>
      <p:ext uri="{BB962C8B-B14F-4D97-AF65-F5344CB8AC3E}">
        <p14:creationId xmlns:p14="http://schemas.microsoft.com/office/powerpoint/2010/main" val="1404076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36059-1974-49E9-F86F-79FBD19FC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C622-0A8C-4F86-9457-BBDB38D3C123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B49A327-57E8-D0CD-0FEF-735028F47C87}"/>
              </a:ext>
            </a:extLst>
          </p:cNvPr>
          <p:cNvSpPr txBox="1">
            <a:spLocks noChangeArrowheads="1"/>
          </p:cNvSpPr>
          <p:nvPr/>
        </p:nvSpPr>
        <p:spPr>
          <a:xfrm>
            <a:off x="1931672" y="826924"/>
            <a:ext cx="9153927" cy="849727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377">
              <a:spcBef>
                <a:spcPct val="0"/>
              </a:spcBef>
              <a:defRPr/>
            </a:pPr>
            <a:endParaRPr lang="en-US" sz="28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19683E9-F760-40C6-9EDC-D66DB235C10F}"/>
              </a:ext>
            </a:extLst>
          </p:cNvPr>
          <p:cNvSpPr txBox="1"/>
          <p:nvPr/>
        </p:nvSpPr>
        <p:spPr>
          <a:xfrm>
            <a:off x="780957" y="5015786"/>
            <a:ext cx="5616238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762"/>
            <a:r>
              <a:rPr lang="en-US" b="1" dirty="0"/>
              <a:t>HIDOH 2024 PFPrA</a:t>
            </a:r>
            <a:r>
              <a:rPr lang="en-US" b="1" baseline="30000" dirty="0"/>
              <a:t>-</a:t>
            </a:r>
            <a:r>
              <a:rPr lang="en-US" b="1" dirty="0"/>
              <a:t> Action Levels:</a:t>
            </a:r>
          </a:p>
          <a:p>
            <a:pPr marL="4763"/>
            <a:r>
              <a:rPr lang="en-US" b="1" dirty="0"/>
              <a:t>	Soil Direct Exposure = 5,100 µg/kg</a:t>
            </a:r>
          </a:p>
          <a:p>
            <a:pPr marL="4763"/>
            <a:r>
              <a:rPr lang="en-US" b="1" dirty="0"/>
              <a:t>	Drinking Water/Tapwater AL = 510 ng/L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860BCB7-B38F-4B87-9153-B37471BA9677}"/>
              </a:ext>
            </a:extLst>
          </p:cNvPr>
          <p:cNvSpPr txBox="1"/>
          <p:nvPr/>
        </p:nvSpPr>
        <p:spPr>
          <a:xfrm>
            <a:off x="811782" y="1071998"/>
            <a:ext cx="5600282" cy="17543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763"/>
            <a:r>
              <a:rPr lang="en-US" b="1" dirty="0"/>
              <a:t>Estimated Excess Organic Fluorine:</a:t>
            </a:r>
          </a:p>
          <a:p>
            <a:pPr marL="347654" indent="-342891">
              <a:buAutoNum type="arabicPeriod"/>
            </a:pPr>
            <a:r>
              <a:rPr lang="en-US" b="1" dirty="0"/>
              <a:t>Assume Excess Fluorine = PFPrA</a:t>
            </a:r>
            <a:r>
              <a:rPr lang="en-US" b="1" baseline="30000" dirty="0"/>
              <a:t>- </a:t>
            </a:r>
            <a:r>
              <a:rPr lang="en-US" b="1" dirty="0"/>
              <a:t>(</a:t>
            </a:r>
            <a:r>
              <a:rPr lang="en-US" b="1" dirty="0">
                <a:solidFill>
                  <a:srgbClr val="202124"/>
                </a:solidFill>
              </a:rPr>
              <a:t>C</a:t>
            </a:r>
            <a:r>
              <a:rPr lang="en-US" b="1" baseline="-25000" dirty="0">
                <a:solidFill>
                  <a:srgbClr val="202124"/>
                </a:solidFill>
              </a:rPr>
              <a:t>3</a:t>
            </a:r>
            <a:r>
              <a:rPr lang="en-US" b="1" dirty="0">
                <a:solidFill>
                  <a:srgbClr val="202124"/>
                </a:solidFill>
              </a:rPr>
              <a:t>H</a:t>
            </a:r>
            <a:r>
              <a:rPr lang="en-US" b="1" dirty="0">
                <a:solidFill>
                  <a:srgbClr val="FF0000"/>
                </a:solidFill>
              </a:rPr>
              <a:t>F</a:t>
            </a:r>
            <a:r>
              <a:rPr lang="en-US" b="1" baseline="-25000" dirty="0">
                <a:solidFill>
                  <a:srgbClr val="FF0000"/>
                </a:solidFill>
              </a:rPr>
              <a:t>5</a:t>
            </a:r>
            <a:r>
              <a:rPr lang="en-US" b="1" dirty="0">
                <a:solidFill>
                  <a:srgbClr val="202124"/>
                </a:solidFill>
              </a:rPr>
              <a:t>O</a:t>
            </a:r>
            <a:r>
              <a:rPr lang="en-US" b="1" baseline="-25000" dirty="0">
                <a:solidFill>
                  <a:srgbClr val="202124"/>
                </a:solidFill>
              </a:rPr>
              <a:t>2</a:t>
            </a:r>
            <a:r>
              <a:rPr lang="en-US" b="1" dirty="0">
                <a:solidFill>
                  <a:srgbClr val="202124"/>
                </a:solidFill>
              </a:rPr>
              <a:t>).</a:t>
            </a:r>
            <a:endParaRPr lang="en-US" b="1" dirty="0"/>
          </a:p>
          <a:p>
            <a:pPr marL="347654" indent="-342891">
              <a:buAutoNum type="arabicPeriod"/>
            </a:pPr>
            <a:r>
              <a:rPr lang="en-US" b="1" dirty="0"/>
              <a:t>Adjust Excess Fluorine Concentration to reflect equivalent concentration of PFPrA</a:t>
            </a:r>
            <a:r>
              <a:rPr lang="en-US" b="1" baseline="30000" dirty="0"/>
              <a:t>-</a:t>
            </a:r>
            <a:r>
              <a:rPr lang="en-US" b="1" dirty="0"/>
              <a:t>.</a:t>
            </a:r>
          </a:p>
          <a:p>
            <a:pPr marL="347654" indent="-342891">
              <a:buFontTx/>
              <a:buAutoNum type="arabicPeriod"/>
            </a:pPr>
            <a:r>
              <a:rPr lang="en-US" b="1" dirty="0"/>
              <a:t>Compare to PFPrA</a:t>
            </a:r>
            <a:r>
              <a:rPr lang="en-US" b="1" baseline="30000" dirty="0"/>
              <a:t>- </a:t>
            </a:r>
            <a:r>
              <a:rPr lang="en-US" b="1" dirty="0"/>
              <a:t>Action Levels.</a:t>
            </a:r>
          </a:p>
          <a:p>
            <a:pPr marL="347654" indent="-342891">
              <a:buFontTx/>
              <a:buAutoNum type="arabicPeriod"/>
            </a:pPr>
            <a:r>
              <a:rPr lang="en-US" b="1" dirty="0"/>
              <a:t>Calculate Hazard Quotient.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A5ADB95-CBC3-B755-F523-7C4010DE674E}"/>
              </a:ext>
            </a:extLst>
          </p:cNvPr>
          <p:cNvGrpSpPr/>
          <p:nvPr/>
        </p:nvGrpSpPr>
        <p:grpSpPr>
          <a:xfrm>
            <a:off x="728169" y="3163502"/>
            <a:ext cx="5884618" cy="1400900"/>
            <a:chOff x="3393193" y="2955365"/>
            <a:chExt cx="5360787" cy="1400900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EB093C5-643E-46A4-8C1E-B2748A4C7C2D}"/>
                </a:ext>
              </a:extLst>
            </p:cNvPr>
            <p:cNvSpPr txBox="1"/>
            <p:nvPr/>
          </p:nvSpPr>
          <p:spPr>
            <a:xfrm>
              <a:off x="3451040" y="2955365"/>
              <a:ext cx="426067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4763"/>
              <a:r>
                <a:rPr lang="en-US" b="1" dirty="0"/>
                <a:t>Excess Organic Fluorine PFASs Concentration:</a:t>
              </a:r>
              <a:endParaRPr lang="en-US" b="1" baseline="30000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B0AD5D9-A3AB-4D49-AE1E-95DFD5E31FD5}"/>
                </a:ext>
              </a:extLst>
            </p:cNvPr>
            <p:cNvSpPr txBox="1"/>
            <p:nvPr/>
          </p:nvSpPr>
          <p:spPr>
            <a:xfrm>
              <a:off x="5581560" y="3338632"/>
              <a:ext cx="317242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4763" algn="ctr"/>
              <a:r>
                <a:rPr lang="en-US" b="1" u="sng" dirty="0" err="1"/>
                <a:t>PFPrA</a:t>
              </a:r>
              <a:r>
                <a:rPr lang="en-US" b="1" u="sng" baseline="30000" dirty="0"/>
                <a:t>-</a:t>
              </a:r>
              <a:r>
                <a:rPr lang="en-US" b="1" u="sng" dirty="0"/>
                <a:t> Molecular Weight (164)</a:t>
              </a:r>
            </a:p>
            <a:p>
              <a:pPr marL="4763" algn="ctr"/>
              <a:r>
                <a:rPr lang="en-US" b="1" dirty="0">
                  <a:solidFill>
                    <a:srgbClr val="FF0000"/>
                  </a:solidFill>
                </a:rPr>
                <a:t>F</a:t>
              </a:r>
              <a:r>
                <a:rPr lang="en-US" b="1" dirty="0"/>
                <a:t> Atomic Mass (19) x # </a:t>
              </a:r>
              <a:r>
                <a:rPr lang="en-US" b="1" dirty="0">
                  <a:solidFill>
                    <a:srgbClr val="FF0000"/>
                  </a:solidFill>
                </a:rPr>
                <a:t>F</a:t>
              </a:r>
              <a:r>
                <a:rPr lang="en-US" b="1" dirty="0"/>
                <a:t>s (5)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782B1A4-3BB9-83CF-5963-9B0659D5001F}"/>
                </a:ext>
              </a:extLst>
            </p:cNvPr>
            <p:cNvSpPr txBox="1"/>
            <p:nvPr/>
          </p:nvSpPr>
          <p:spPr>
            <a:xfrm>
              <a:off x="3393193" y="3410568"/>
              <a:ext cx="254623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4763"/>
              <a:r>
                <a:rPr lang="en-US" b="1" dirty="0"/>
                <a:t>= Excess Organic Fluorine x</a:t>
              </a:r>
              <a:endParaRPr lang="en-US" b="1" baseline="300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FE6D9F3-45AF-7DDA-8A84-0093AC79F8C2}"/>
                </a:ext>
              </a:extLst>
            </p:cNvPr>
            <p:cNvSpPr/>
            <p:nvPr/>
          </p:nvSpPr>
          <p:spPr>
            <a:xfrm>
              <a:off x="3451040" y="2969299"/>
              <a:ext cx="5120084" cy="13869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89A3D82-6CBF-D44E-89A7-541B5ED8E577}"/>
                </a:ext>
              </a:extLst>
            </p:cNvPr>
            <p:cNvSpPr txBox="1"/>
            <p:nvPr/>
          </p:nvSpPr>
          <p:spPr>
            <a:xfrm>
              <a:off x="3393193" y="3986933"/>
              <a:ext cx="363382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4763"/>
              <a:r>
                <a:rPr lang="en-US" b="1" dirty="0"/>
                <a:t>= Excess Organic Fluorine Conc. X 1.73</a:t>
              </a:r>
              <a:endParaRPr lang="en-US" b="1" baseline="30000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B521516-90DF-EA9A-C4E5-C7C6698166EB}"/>
              </a:ext>
            </a:extLst>
          </p:cNvPr>
          <p:cNvSpPr txBox="1"/>
          <p:nvPr/>
        </p:nvSpPr>
        <p:spPr>
          <a:xfrm>
            <a:off x="793906" y="151121"/>
            <a:ext cx="10589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Use of </a:t>
            </a:r>
            <a:r>
              <a:rPr lang="en-US" sz="2800" b="1" dirty="0" err="1"/>
              <a:t>PFPrA</a:t>
            </a:r>
            <a:r>
              <a:rPr lang="en-US" sz="2800" b="1" baseline="30000" dirty="0"/>
              <a:t>-</a:t>
            </a:r>
            <a:r>
              <a:rPr lang="en-US" sz="2800" b="1" dirty="0"/>
              <a:t> as a Surrogate for Excess Organic Fluorine PFASs Toxicity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E253CCE-4D19-E798-3A07-B30C0DD06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5"/>
          <a:stretch/>
        </p:blipFill>
        <p:spPr>
          <a:xfrm>
            <a:off x="8232119" y="5044809"/>
            <a:ext cx="2557245" cy="1641667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5ED4BDC1-961F-B4B2-0FAF-51C990741166}"/>
              </a:ext>
            </a:extLst>
          </p:cNvPr>
          <p:cNvGrpSpPr/>
          <p:nvPr/>
        </p:nvGrpSpPr>
        <p:grpSpPr>
          <a:xfrm>
            <a:off x="6802822" y="898418"/>
            <a:ext cx="5176846" cy="2787347"/>
            <a:chOff x="6802822" y="898418"/>
            <a:chExt cx="5176846" cy="278734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3B4B8D8-2E4F-2B29-BDBF-84C260882802}"/>
                </a:ext>
              </a:extLst>
            </p:cNvPr>
            <p:cNvGrpSpPr/>
            <p:nvPr/>
          </p:nvGrpSpPr>
          <p:grpSpPr>
            <a:xfrm>
              <a:off x="6933612" y="1520974"/>
              <a:ext cx="4767269" cy="1999661"/>
              <a:chOff x="6933612" y="1520974"/>
              <a:chExt cx="4767269" cy="1999661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80ABA71C-5862-0A57-2BB2-A35C517B7F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33612" y="1520974"/>
                <a:ext cx="4767269" cy="1196459"/>
              </a:xfrm>
              <a:prstGeom prst="rect">
                <a:avLst/>
              </a:prstGeom>
            </p:spPr>
          </p:pic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B372B258-E8E8-AE81-6A01-F30173BF344B}"/>
                  </a:ext>
                </a:extLst>
              </p:cNvPr>
              <p:cNvGrpSpPr/>
              <p:nvPr/>
            </p:nvGrpSpPr>
            <p:grpSpPr>
              <a:xfrm>
                <a:off x="8858780" y="2901149"/>
                <a:ext cx="1318688" cy="619486"/>
                <a:chOff x="8673848" y="2419673"/>
                <a:chExt cx="1318688" cy="619486"/>
              </a:xfrm>
            </p:grpSpPr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D8040C8-5D7D-A84F-18F6-FCF5E0D23104}"/>
                    </a:ext>
                  </a:extLst>
                </p:cNvPr>
                <p:cNvSpPr txBox="1"/>
                <p:nvPr/>
              </p:nvSpPr>
              <p:spPr>
                <a:xfrm>
                  <a:off x="8673848" y="2419673"/>
                  <a:ext cx="32733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/>
                    <a:t>?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58CE930-8697-1FC5-B479-F4511EE6858F}"/>
                    </a:ext>
                  </a:extLst>
                </p:cNvPr>
                <p:cNvSpPr txBox="1"/>
                <p:nvPr/>
              </p:nvSpPr>
              <p:spPr>
                <a:xfrm>
                  <a:off x="9142312" y="2577494"/>
                  <a:ext cx="32733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/>
                    <a:t>?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68D795E-B32B-A29E-CAAA-C14A5AC15851}"/>
                    </a:ext>
                  </a:extLst>
                </p:cNvPr>
                <p:cNvSpPr txBox="1"/>
                <p:nvPr/>
              </p:nvSpPr>
              <p:spPr>
                <a:xfrm>
                  <a:off x="9665202" y="2425093"/>
                  <a:ext cx="32733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/>
                    <a:t>?</a:t>
                  </a:r>
                </a:p>
              </p:txBody>
            </p:sp>
          </p:grpSp>
        </p:grp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7651FD9-AB75-6FAE-1A18-FEE0458583AF}"/>
                </a:ext>
              </a:extLst>
            </p:cNvPr>
            <p:cNvSpPr/>
            <p:nvPr/>
          </p:nvSpPr>
          <p:spPr>
            <a:xfrm>
              <a:off x="6802822" y="898418"/>
              <a:ext cx="5176846" cy="278734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6382BB3-D38B-B669-A175-D20FFFF6F29B}"/>
              </a:ext>
            </a:extLst>
          </p:cNvPr>
          <p:cNvCxnSpPr/>
          <p:nvPr/>
        </p:nvCxnSpPr>
        <p:spPr>
          <a:xfrm>
            <a:off x="9456314" y="3944454"/>
            <a:ext cx="0" cy="10315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846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12745</TotalTime>
  <Words>1968</Words>
  <Application>Microsoft Office PowerPoint</Application>
  <PresentationFormat>Widescreen</PresentationFormat>
  <Paragraphs>396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 CHRISTY</vt:lpstr>
      <vt:lpstr>Arial</vt:lpstr>
      <vt:lpstr>Calibri</vt:lpstr>
      <vt:lpstr>Calibri Light</vt:lpstr>
      <vt:lpstr>Century Gothic</vt:lpstr>
      <vt:lpstr>Tahoma</vt:lpstr>
      <vt:lpstr>Times New Roman</vt:lpstr>
      <vt:lpstr>Office 2013 - 2022 Theme</vt:lpstr>
      <vt:lpstr>USE OF RISK-BASED SAMPLING METHODS AND “TOTAL PFAS RISK” TO EXPEDITE ASSESSMENT AND REMEDIATION OF PFAS-CONTAMINATED SITES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Brewer, Roger C</dc:creator>
  <cp:lastModifiedBy>Brewer, Roger C</cp:lastModifiedBy>
  <cp:revision>1343</cp:revision>
  <cp:lastPrinted>2024-09-30T17:18:36Z</cp:lastPrinted>
  <dcterms:created xsi:type="dcterms:W3CDTF">2022-08-25T00:50:40Z</dcterms:created>
  <dcterms:modified xsi:type="dcterms:W3CDTF">2024-09-30T21:26:04Z</dcterms:modified>
</cp:coreProperties>
</file>