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2"/>
  </p:notesMasterIdLst>
  <p:sldIdLst>
    <p:sldId id="262" r:id="rId2"/>
    <p:sldId id="1260" r:id="rId3"/>
    <p:sldId id="1212" r:id="rId4"/>
    <p:sldId id="1267" r:id="rId5"/>
    <p:sldId id="1256" r:id="rId6"/>
    <p:sldId id="1255" r:id="rId7"/>
    <p:sldId id="703" r:id="rId8"/>
    <p:sldId id="1011" r:id="rId9"/>
    <p:sldId id="1213" r:id="rId10"/>
    <p:sldId id="1258" r:id="rId11"/>
    <p:sldId id="266" r:id="rId12"/>
    <p:sldId id="1259" r:id="rId13"/>
    <p:sldId id="1217" r:id="rId14"/>
    <p:sldId id="1204" r:id="rId15"/>
    <p:sldId id="1230" r:id="rId16"/>
    <p:sldId id="1170" r:id="rId17"/>
    <p:sldId id="1216" r:id="rId18"/>
    <p:sldId id="257" r:id="rId19"/>
    <p:sldId id="1009" r:id="rId20"/>
    <p:sldId id="260" r:id="rId21"/>
    <p:sldId id="1191" r:id="rId22"/>
    <p:sldId id="1018" r:id="rId23"/>
    <p:sldId id="1001" r:id="rId24"/>
    <p:sldId id="283" r:id="rId25"/>
    <p:sldId id="1198" r:id="rId26"/>
    <p:sldId id="1200" r:id="rId27"/>
    <p:sldId id="1182" r:id="rId28"/>
    <p:sldId id="1207" r:id="rId29"/>
    <p:sldId id="1205" r:id="rId30"/>
    <p:sldId id="1222" r:id="rId31"/>
    <p:sldId id="1190" r:id="rId32"/>
    <p:sldId id="1180" r:id="rId33"/>
    <p:sldId id="1203" r:id="rId34"/>
    <p:sldId id="1189" r:id="rId35"/>
    <p:sldId id="1227" r:id="rId36"/>
    <p:sldId id="1220" r:id="rId37"/>
    <p:sldId id="1187" r:id="rId38"/>
    <p:sldId id="1221" r:id="rId39"/>
    <p:sldId id="1219" r:id="rId40"/>
    <p:sldId id="1208" r:id="rId41"/>
    <p:sldId id="1229" r:id="rId42"/>
    <p:sldId id="256" r:id="rId43"/>
    <p:sldId id="1152" r:id="rId44"/>
    <p:sldId id="1003" r:id="rId45"/>
    <p:sldId id="1268" r:id="rId46"/>
    <p:sldId id="1163" r:id="rId47"/>
    <p:sldId id="1145" r:id="rId48"/>
    <p:sldId id="1153" r:id="rId49"/>
    <p:sldId id="679" r:id="rId50"/>
    <p:sldId id="819" r:id="rId51"/>
    <p:sldId id="859" r:id="rId52"/>
    <p:sldId id="1261" r:id="rId53"/>
    <p:sldId id="1154" r:id="rId54"/>
    <p:sldId id="1262" r:id="rId55"/>
    <p:sldId id="1210" r:id="rId56"/>
    <p:sldId id="1264" r:id="rId57"/>
    <p:sldId id="1265" r:id="rId58"/>
    <p:sldId id="1215" r:id="rId59"/>
    <p:sldId id="1266" r:id="rId60"/>
    <p:sldId id="1086" r:id="rId6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CCFFCC"/>
    <a:srgbClr val="00FFFF"/>
    <a:srgbClr val="3333FF"/>
    <a:srgbClr val="3366FF"/>
    <a:srgbClr val="CCFFFF"/>
    <a:srgbClr val="9966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ger.brewer\111%20Take%20Home\New\PFAS\PFASs%20HDOH%20Studies\WWTPs%20Landfills\Data\Summaries\WWTPs\WWTP%20Data%20Summar%20MLA-110%20Filtered%20(Aug%20202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ger.brewer\111%20Take%20Home\New\PFAS\PFASs%20HDOH%20Studies\WWTPs%20Landfills\Data\Summaries\WWTPs\WWTP%20Data%20Summar%20MLA-110%20Filtered%20(Aug%20202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roger.brewer\111%20Take%20Home\New\PFAS\PFASs%20HDOH%20Studies\WWTPs%20Landfills\Data\Summaries\WWTPs\WWTP%20Data%20Summar%20MLA-110%20Filtered%20(Aug%20202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none" dirty="0">
                <a:solidFill>
                  <a:schemeClr val="tx1"/>
                </a:solidFill>
              </a:rPr>
              <a:t>Influent</a:t>
            </a:r>
          </a:p>
          <a:p>
            <a:pPr>
              <a:defRPr sz="1800" b="1">
                <a:solidFill>
                  <a:schemeClr val="tx1"/>
                </a:solidFill>
              </a:defRPr>
            </a:pPr>
            <a:r>
              <a:rPr lang="en-US" sz="1800" b="1" u="sng" dirty="0">
                <a:solidFill>
                  <a:schemeClr val="tx1"/>
                </a:solidFill>
              </a:rPr>
              <a:t>(Filtered)</a:t>
            </a:r>
          </a:p>
        </c:rich>
      </c:tx>
      <c:layout>
        <c:manualLayout>
          <c:xMode val="edge"/>
          <c:yMode val="edge"/>
          <c:x val="0.39855034676956763"/>
          <c:y val="2.7027027027027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A8-4D74-BD4F-5A48EFBCBE83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A8-4D74-BD4F-5A48EFBCBE83}"/>
              </c:ext>
            </c:extLst>
          </c:dPt>
          <c:dPt>
            <c:idx val="2"/>
            <c:bubble3D val="0"/>
            <c:spPr>
              <a:solidFill>
                <a:srgbClr val="CC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A8-4D74-BD4F-5A48EFBCBE83}"/>
              </c:ext>
            </c:extLst>
          </c:dPt>
          <c:dPt>
            <c:idx val="3"/>
            <c:bubble3D val="0"/>
            <c:spPr>
              <a:solidFill>
                <a:srgbClr val="FFFFC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8A8-4D74-BD4F-5A48EFBCBE83}"/>
              </c:ext>
            </c:extLst>
          </c:dPt>
          <c:dPt>
            <c:idx val="4"/>
            <c:bubble3D val="0"/>
            <c:spPr>
              <a:solidFill>
                <a:srgbClr val="3366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8A8-4D74-BD4F-5A48EFBCBE83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8A8-4D74-BD4F-5A48EFBCBE83}"/>
              </c:ext>
            </c:extLst>
          </c:dPt>
          <c:dLbls>
            <c:dLbl>
              <c:idx val="1"/>
              <c:layout>
                <c:manualLayout>
                  <c:x val="9.3144217899914825E-2"/>
                  <c:y val="-0.160810810810810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A8-4D74-BD4F-5A48EFBCBE83}"/>
                </c:ext>
              </c:extLst>
            </c:dLbl>
            <c:dLbl>
              <c:idx val="2"/>
              <c:layout>
                <c:manualLayout>
                  <c:x val="-3.3231938722891427E-3"/>
                  <c:y val="-1.076150954103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A8-4D74-BD4F-5A48EFBCBE83}"/>
                </c:ext>
              </c:extLst>
            </c:dLbl>
            <c:dLbl>
              <c:idx val="3"/>
              <c:layout>
                <c:manualLayout>
                  <c:x val="-1.9442271702792117E-2"/>
                  <c:y val="8.963609278569909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A8-4D74-BD4F-5A48EFBCBE83}"/>
                </c:ext>
              </c:extLst>
            </c:dLbl>
            <c:dLbl>
              <c:idx val="4"/>
              <c:layout>
                <c:manualLayout>
                  <c:x val="-2.2124419877978828E-2"/>
                  <c:y val="-3.657870468894090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A8-4D74-BD4F-5A48EFBCBE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'Lihue Inf Eff Biosolids SPLP %'!$C$10:$C$15</c:f>
              <c:strCache>
                <c:ptCount val="6"/>
                <c:pt idx="0">
                  <c:v>5:3 FTCA-</c:v>
                </c:pt>
                <c:pt idx="1">
                  <c:v>PFHxA-</c:v>
                </c:pt>
                <c:pt idx="2">
                  <c:v>PFOA-</c:v>
                </c:pt>
                <c:pt idx="3">
                  <c:v>PFOS-</c:v>
                </c:pt>
                <c:pt idx="4">
                  <c:v>PFBA-</c:v>
                </c:pt>
                <c:pt idx="5">
                  <c:v>Other</c:v>
                </c:pt>
              </c:strCache>
            </c:strRef>
          </c:cat>
          <c:val>
            <c:numRef>
              <c:f>'Lihue Inf Eff Biosolids SPLP %'!$D$10:$D$15</c:f>
              <c:numCache>
                <c:formatCode>0%</c:formatCode>
                <c:ptCount val="6"/>
                <c:pt idx="0">
                  <c:v>0.42296982012493417</c:v>
                </c:pt>
                <c:pt idx="1">
                  <c:v>0.23632121622638669</c:v>
                </c:pt>
                <c:pt idx="2" formatCode="0.0%">
                  <c:v>8.7905471513509442E-2</c:v>
                </c:pt>
                <c:pt idx="3" formatCode="0.0%">
                  <c:v>7.0143749529615412E-2</c:v>
                </c:pt>
                <c:pt idx="4" formatCode="0.0%">
                  <c:v>5.01241815308196E-2</c:v>
                </c:pt>
                <c:pt idx="5">
                  <c:v>0.13253556107473469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A8-4D74-BD4F-5A48EFBCB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none" dirty="0">
                <a:solidFill>
                  <a:schemeClr val="tx1"/>
                </a:solidFill>
              </a:rPr>
              <a:t>Effluent</a:t>
            </a:r>
          </a:p>
          <a:p>
            <a:pPr>
              <a:defRPr sz="1800" b="1">
                <a:solidFill>
                  <a:schemeClr val="tx1"/>
                </a:solidFill>
              </a:defRPr>
            </a:pPr>
            <a:r>
              <a:rPr lang="en-US" sz="1800" b="1" u="sng" dirty="0">
                <a:solidFill>
                  <a:schemeClr val="tx1"/>
                </a:solidFill>
              </a:rPr>
              <a:t>(Filtered)</a:t>
            </a:r>
          </a:p>
        </c:rich>
      </c:tx>
      <c:layout>
        <c:manualLayout>
          <c:xMode val="edge"/>
          <c:yMode val="edge"/>
          <c:x val="0.39262264241539829"/>
          <c:y val="9.0090090090090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3399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9F-49C9-93E7-BDD2EFAEC9FE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9F-49C9-93E7-BDD2EFAEC9FE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9F-49C9-93E7-BDD2EFAEC9FE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9F-49C9-93E7-BDD2EFAEC9FE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9F-49C9-93E7-BDD2EFAEC9FE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9F-49C9-93E7-BDD2EFAEC9FE}"/>
              </c:ext>
            </c:extLst>
          </c:dPt>
          <c:dLbls>
            <c:dLbl>
              <c:idx val="0"/>
              <c:layout>
                <c:manualLayout>
                  <c:x val="-0.16867161472365633"/>
                  <c:y val="0.158694225721784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4922737306843"/>
                      <c:h val="0.15608108108108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9F-49C9-93E7-BDD2EFAEC9FE}"/>
                </c:ext>
              </c:extLst>
            </c:dLbl>
            <c:dLbl>
              <c:idx val="2"/>
              <c:layout>
                <c:manualLayout>
                  <c:x val="-3.8230424321959756E-2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9F-49C9-93E7-BDD2EFAEC9FE}"/>
                </c:ext>
              </c:extLst>
            </c:dLbl>
            <c:dLbl>
              <c:idx val="3"/>
              <c:layout>
                <c:manualLayout>
                  <c:x val="-7.6068186939669144E-2"/>
                  <c:y val="-7.989288501099690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9F-49C9-93E7-BDD2EFAEC9FE}"/>
                </c:ext>
              </c:extLst>
            </c:dLbl>
            <c:dLbl>
              <c:idx val="4"/>
              <c:layout>
                <c:manualLayout>
                  <c:x val="-2.1239100079377488E-2"/>
                  <c:y val="-8.623820671064765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9F-49C9-93E7-BDD2EFAEC9FE}"/>
                </c:ext>
              </c:extLst>
            </c:dLbl>
            <c:dLbl>
              <c:idx val="5"/>
              <c:layout>
                <c:manualLayout>
                  <c:x val="0.13226862904354705"/>
                  <c:y val="0.217787827197275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38098496028763"/>
                      <c:h val="0.196621621621621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E9F-49C9-93E7-BDD2EFAEC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'Lihue Inf Eff Biosolids SPLP %'!$G$10:$G$15</c:f>
              <c:strCache>
                <c:ptCount val="6"/>
                <c:pt idx="0">
                  <c:v>PFPeA-</c:v>
                </c:pt>
                <c:pt idx="1">
                  <c:v>PFHxA-</c:v>
                </c:pt>
                <c:pt idx="2">
                  <c:v>6:2 FTS-</c:v>
                </c:pt>
                <c:pt idx="3">
                  <c:v>PFOA-</c:v>
                </c:pt>
                <c:pt idx="4">
                  <c:v>PFOS-</c:v>
                </c:pt>
                <c:pt idx="5">
                  <c:v>Other</c:v>
                </c:pt>
              </c:strCache>
            </c:strRef>
          </c:cat>
          <c:val>
            <c:numRef>
              <c:f>'Lihue Inf Eff Biosolids SPLP %'!$H$10:$H$15</c:f>
              <c:numCache>
                <c:formatCode>0%</c:formatCode>
                <c:ptCount val="6"/>
                <c:pt idx="0">
                  <c:v>0.31809480914311461</c:v>
                </c:pt>
                <c:pt idx="1">
                  <c:v>0.2023983785609729</c:v>
                </c:pt>
                <c:pt idx="2" formatCode="0.0%">
                  <c:v>9.0924445445332749E-2</c:v>
                </c:pt>
                <c:pt idx="3" formatCode="0.0%">
                  <c:v>8.2479450512329716E-2</c:v>
                </c:pt>
                <c:pt idx="4" formatCode="0.0%">
                  <c:v>7.7412453552527877E-2</c:v>
                </c:pt>
                <c:pt idx="5">
                  <c:v>0.22869046278572239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9F-49C9-93E7-BDD2EFAEC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 dirty="0">
                <a:solidFill>
                  <a:schemeClr val="tx1"/>
                </a:solidFill>
              </a:rPr>
              <a:t>Biosolids</a:t>
            </a:r>
          </a:p>
        </c:rich>
      </c:tx>
      <c:layout>
        <c:manualLayout>
          <c:xMode val="edge"/>
          <c:yMode val="edge"/>
          <c:x val="0.41947008279594189"/>
          <c:y val="0.1095807158948310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0-4F52-9737-F7886FF4BCC0}"/>
              </c:ext>
            </c:extLst>
          </c:dPt>
          <c:dPt>
            <c:idx val="1"/>
            <c:bubble3D val="0"/>
            <c:spPr>
              <a:solidFill>
                <a:srgbClr val="FFFFC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0-4F52-9737-F7886FF4BCC0}"/>
              </c:ext>
            </c:extLst>
          </c:dPt>
          <c:dPt>
            <c:idx val="2"/>
            <c:bubble3D val="0"/>
            <c:spPr>
              <a:solidFill>
                <a:srgbClr val="008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0-4F52-9737-F7886FF4BCC0}"/>
              </c:ext>
            </c:extLst>
          </c:dPt>
          <c:dPt>
            <c:idx val="3"/>
            <c:bubble3D val="0"/>
            <c:spPr>
              <a:solidFill>
                <a:srgbClr val="CC99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50-4F52-9737-F7886FF4BCC0}"/>
              </c:ext>
            </c:extLst>
          </c:dPt>
          <c:dPt>
            <c:idx val="4"/>
            <c:bubble3D val="0"/>
            <c:spPr>
              <a:solidFill>
                <a:srgbClr val="FF33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C50-4F52-9737-F7886FF4BCC0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C50-4F52-9737-F7886FF4BCC0}"/>
              </c:ext>
            </c:extLst>
          </c:dPt>
          <c:dLbls>
            <c:dLbl>
              <c:idx val="2"/>
              <c:layout>
                <c:manualLayout>
                  <c:x val="0.15939232761467731"/>
                  <c:y val="-1.35353379989233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50-4F52-9737-F7886FF4BCC0}"/>
                </c:ext>
              </c:extLst>
            </c:dLbl>
            <c:dLbl>
              <c:idx val="3"/>
              <c:layout>
                <c:manualLayout>
                  <c:x val="-0.1003493768576941"/>
                  <c:y val="-8.8219979254318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48347267849802"/>
                      <c:h val="0.17229719970813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C50-4F52-9737-F7886FF4BCC0}"/>
                </c:ext>
              </c:extLst>
            </c:dLbl>
            <c:dLbl>
              <c:idx val="4"/>
              <c:layout>
                <c:manualLayout>
                  <c:x val="-9.2928913687113618E-2"/>
                  <c:y val="-0.154066509979873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50-4F52-9737-F7886FF4BCC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1C50-4F52-9737-F7886FF4B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'Lihue Inf Eff Biosolids SPLP %'!$K$10:$K$15</c:f>
              <c:strCache>
                <c:ptCount val="6"/>
                <c:pt idx="0">
                  <c:v>5:3 FTCA-</c:v>
                </c:pt>
                <c:pt idx="1">
                  <c:v>PFOS-</c:v>
                </c:pt>
                <c:pt idx="2">
                  <c:v>7:3 FTCA-</c:v>
                </c:pt>
                <c:pt idx="3">
                  <c:v>N-MeFOSE-</c:v>
                </c:pt>
                <c:pt idx="4">
                  <c:v>MeFOSAA-</c:v>
                </c:pt>
                <c:pt idx="5">
                  <c:v>Other</c:v>
                </c:pt>
              </c:strCache>
            </c:strRef>
          </c:cat>
          <c:val>
            <c:numRef>
              <c:f>'Lihue Inf Eff Biosolids SPLP %'!$L$10:$L$15</c:f>
              <c:numCache>
                <c:formatCode>0%</c:formatCode>
                <c:ptCount val="6"/>
                <c:pt idx="0">
                  <c:v>0.28584770049167268</c:v>
                </c:pt>
                <c:pt idx="1">
                  <c:v>0.13331013834589223</c:v>
                </c:pt>
                <c:pt idx="2">
                  <c:v>0.11408271454600391</c:v>
                </c:pt>
                <c:pt idx="3" formatCode="0.0%">
                  <c:v>9.1009805986137948E-2</c:v>
                </c:pt>
                <c:pt idx="4" formatCode="0.0%">
                  <c:v>6.9584962323405261E-2</c:v>
                </c:pt>
                <c:pt idx="5">
                  <c:v>0.30616467830688798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C50-4F52-9737-F7886FF4B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0.02861</cdr:x>
      <cdr:y>0.55035</cdr:y>
    </cdr:from>
    <cdr:to>
      <cdr:x>0.23389</cdr:x>
      <cdr:y>0.71776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ED4C1C31-C86C-4767-9359-40FAB934D7EE}"/>
            </a:ext>
          </a:extLst>
        </cdr:cNvPr>
        <cdr:cNvSpPr/>
      </cdr:nvSpPr>
      <cdr:spPr>
        <a:xfrm xmlns:a="http://schemas.openxmlformats.org/drawingml/2006/main">
          <a:off x="123456" y="1467024"/>
          <a:ext cx="885741" cy="44625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0.06448</cdr:x>
      <cdr:y>0.74124</cdr:y>
    </cdr:from>
    <cdr:to>
      <cdr:x>0.27131</cdr:x>
      <cdr:y>0.90865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BDD72A2E-7D20-4CD5-9D4A-A1329240F421}"/>
            </a:ext>
          </a:extLst>
        </cdr:cNvPr>
        <cdr:cNvSpPr/>
      </cdr:nvSpPr>
      <cdr:spPr>
        <a:xfrm xmlns:a="http://schemas.openxmlformats.org/drawingml/2006/main">
          <a:off x="278204" y="1975851"/>
          <a:ext cx="892468" cy="44625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703CD-2155-4B12-8C9E-8CE387F7959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48A91-DE3C-4FF4-96C1-A3E43F3C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79616-B96D-4353-5CC7-8753004C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F7973-19B9-5B1D-FE0F-7AE1D4548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52B92-7957-1E25-3C36-8A58B923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denial, anger, bargaining, depression and acceptance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3B69-6D4D-0CA5-7C24-AD0B5A6B8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66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48A91-DE3C-4FF4-96C1-A3E43F3C3EC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32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Dean Crumbling (USEPA HQ).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3FB8F-413E-42DD-B5C7-41A194CDD86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2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Dean Crumbling (USEPA HQ).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3FB8F-413E-42DD-B5C7-41A194CDD86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8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1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F9FC910-6E2E-443C-8B49-FEC536A87EF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398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372E-82D6-405A-9DBE-A9F230243F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5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6C2E3-AD76-4E56-F87F-7AA7BD7E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2401B-269E-B9E8-4D51-385F68140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E97E0-E010-2819-FB41-56A946FD1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4DA20-29EA-0F53-3547-21535D567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48A91-DE3C-4FF4-96C1-A3E43F3C3E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38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48A91-DE3C-4FF4-96C1-A3E43F3C3E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6:2 FTS</a:t>
            </a:r>
            <a:r>
              <a:rPr lang="en-US" b="1" baseline="30000" dirty="0">
                <a:cs typeface="Times New Roman" panose="02020603050405020304" pitchFamily="18" charset="0"/>
              </a:rPr>
              <a:t>-</a:t>
            </a:r>
            <a:r>
              <a:rPr lang="en-US" b="1" dirty="0">
                <a:cs typeface="Times New Roman" panose="02020603050405020304" pitchFamily="18" charset="0"/>
              </a:rPr>
              <a:t> remained in source area;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PFOS</a:t>
            </a:r>
            <a:r>
              <a:rPr lang="en-US" b="1" baseline="30000" dirty="0">
                <a:cs typeface="Times New Roman" panose="02020603050405020304" pitchFamily="18" charset="0"/>
              </a:rPr>
              <a:t>- </a:t>
            </a:r>
            <a:r>
              <a:rPr lang="en-US" b="1" dirty="0">
                <a:cs typeface="Times New Roman" panose="02020603050405020304" pitchFamily="18" charset="0"/>
              </a:rPr>
              <a:t>stays with plume in migration directions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More mobile PFASs diffuse laterally (e.g., </a:t>
            </a:r>
            <a:r>
              <a:rPr lang="en-US" b="1" dirty="0" err="1">
                <a:cs typeface="Times New Roman" panose="02020603050405020304" pitchFamily="18" charset="0"/>
              </a:rPr>
              <a:t>PFHxA</a:t>
            </a:r>
            <a:r>
              <a:rPr lang="en-US" b="1" baseline="30000" dirty="0">
                <a:cs typeface="Times New Roman" panose="02020603050405020304" pitchFamily="18" charset="0"/>
              </a:rPr>
              <a:t>-</a:t>
            </a:r>
            <a:r>
              <a:rPr lang="en-US" b="1" dirty="0">
                <a:cs typeface="Times New Roman" panose="02020603050405020304" pitchFamily="18" charset="0"/>
              </a:rPr>
              <a:t>, PFBS</a:t>
            </a:r>
            <a:r>
              <a:rPr lang="en-US" b="1" baseline="30000" dirty="0">
                <a:cs typeface="Times New Roman" panose="02020603050405020304" pitchFamily="18" charset="0"/>
              </a:rPr>
              <a:t>-</a:t>
            </a:r>
            <a:r>
              <a:rPr lang="en-US" b="1" dirty="0">
                <a:cs typeface="Times New Roman" panose="02020603050405020304" pitchFamily="18" charset="0"/>
              </a:rPr>
              <a:t>, </a:t>
            </a:r>
            <a:r>
              <a:rPr lang="en-US" b="1" dirty="0" err="1">
                <a:cs typeface="Times New Roman" panose="02020603050405020304" pitchFamily="18" charset="0"/>
              </a:rPr>
              <a:t>PFHxS</a:t>
            </a:r>
            <a:r>
              <a:rPr lang="en-US" b="1" baseline="30000" dirty="0">
                <a:cs typeface="Times New Roman" panose="02020603050405020304" pitchFamily="18" charset="0"/>
              </a:rPr>
              <a:t>-</a:t>
            </a:r>
            <a:r>
              <a:rPr lang="en-US" b="1" dirty="0">
                <a:cs typeface="Times New Roman" panose="02020603050405020304" pitchFamily="18" charset="0"/>
              </a:rPr>
              <a:t>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07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NTA Report: There were several non-target analytes that were identified as potential PFAS parameters in these samples; </a:t>
            </a:r>
            <a:r>
              <a:rPr lang="en-US" b="1" dirty="0" err="1"/>
              <a:t>Perfluorobutanesulfonamide</a:t>
            </a:r>
            <a:r>
              <a:rPr lang="en-US" b="1" dirty="0"/>
              <a:t> (FBSA), </a:t>
            </a:r>
            <a:r>
              <a:rPr lang="en-US" b="1" dirty="0" err="1"/>
              <a:t>Perfluorohexanesulfonamide</a:t>
            </a:r>
            <a:r>
              <a:rPr lang="en-US" b="1" dirty="0"/>
              <a:t> (</a:t>
            </a:r>
            <a:r>
              <a:rPr lang="en-US" b="1" dirty="0" err="1"/>
              <a:t>FHxSA</a:t>
            </a:r>
            <a:r>
              <a:rPr lang="en-US" b="1" dirty="0"/>
              <a:t>) and </a:t>
            </a:r>
            <a:r>
              <a:rPr lang="en-US" b="1" dirty="0" err="1"/>
              <a:t>Perfluoropropanesulfonic</a:t>
            </a:r>
            <a:r>
              <a:rPr lang="en-US" b="1" dirty="0"/>
              <a:t> acid (</a:t>
            </a:r>
            <a:r>
              <a:rPr lang="en-US" b="1" dirty="0" err="1"/>
              <a:t>PFPrS</a:t>
            </a:r>
            <a:r>
              <a:rPr lang="en-US" b="1" dirty="0"/>
              <a:t>) </a:t>
            </a:r>
            <a:r>
              <a:rPr lang="en-US" dirty="0"/>
              <a:t>were present in greatest apparent abundance. </a:t>
            </a:r>
            <a:r>
              <a:rPr lang="en-US" b="1" dirty="0" err="1"/>
              <a:t>Perfluoropropanoic</a:t>
            </a:r>
            <a:r>
              <a:rPr lang="en-US" b="1" dirty="0"/>
              <a:t> acid (</a:t>
            </a:r>
            <a:r>
              <a:rPr lang="en-US" b="1" dirty="0" err="1"/>
              <a:t>PFPrA</a:t>
            </a:r>
            <a:r>
              <a:rPr lang="en-US" b="1" dirty="0"/>
              <a:t>) </a:t>
            </a:r>
            <a:r>
              <a:rPr lang="en-US" dirty="0"/>
              <a:t>was potentially present in several samples but has relatively poor response under the conditions of the NTA acquisition and its identification is less reliable.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7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C7E76-59E6-4EB6-B283-9DF99C7C7CAB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15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9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5C1C-67DE-49FB-BE24-D4DA551ACC0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36E-5359-4284-996F-28FAC5D29751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7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7833-7D79-4CDA-8633-B98C77DDB5AF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4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0CBB8-7BE5-413F-9E33-0C74B5CAE0F7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E7D8-F44C-4BBE-8008-4C082FBE9492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634C-DC86-49D3-BB2F-E52719E61D94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E925-A62E-4D90-9111-0E6582632D3D}" type="datetime1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6E43-A53B-494D-9CC7-60BA16A0934F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4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CBC7-F5DF-435E-8CA4-4DCBD360D7FE}" type="datetime1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1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10C8-8169-4E6A-9B92-CC6D05717075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3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9F8-5A54-469F-8244-8CD8F008E20D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8EF4-EC78-4458-AA49-8D8473A3D40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418CB-90E2-E225-D5B5-216378AF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69B046-2FCD-423D-9116-B42DC0CAA9BD}"/>
              </a:ext>
            </a:extLst>
          </p:cNvPr>
          <p:cNvGrpSpPr/>
          <p:nvPr/>
        </p:nvGrpSpPr>
        <p:grpSpPr>
          <a:xfrm>
            <a:off x="685436" y="3718952"/>
            <a:ext cx="7815812" cy="2989978"/>
            <a:chOff x="885461" y="3718952"/>
            <a:chExt cx="7815812" cy="2989978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86D1116A-ADF1-4F33-A122-16F4F765B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424" y="4467969"/>
              <a:ext cx="3066854" cy="183721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64B633-4240-0530-7AE4-595B70056098}"/>
                </a:ext>
              </a:extLst>
            </p:cNvPr>
            <p:cNvGrpSpPr/>
            <p:nvPr/>
          </p:nvGrpSpPr>
          <p:grpSpPr>
            <a:xfrm>
              <a:off x="6352099" y="3718952"/>
              <a:ext cx="1968601" cy="1394927"/>
              <a:chOff x="6352099" y="3159980"/>
              <a:chExt cx="1968601" cy="139492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229877C-CC18-7274-C91A-EBF804458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2099" y="3240105"/>
                <a:ext cx="1958422" cy="13148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9F5B01-8CEE-85F8-CBEA-ECF8FC5DCB33}"/>
                  </a:ext>
                </a:extLst>
              </p:cNvPr>
              <p:cNvSpPr txBox="1"/>
              <p:nvPr/>
            </p:nvSpPr>
            <p:spPr>
              <a:xfrm>
                <a:off x="6362279" y="3159980"/>
                <a:ext cx="195842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Biosolids</a:t>
                </a:r>
              </a:p>
              <a:p>
                <a:pPr algn="ctr"/>
                <a:r>
                  <a:rPr lang="en-US" sz="2000" b="1" dirty="0"/>
                  <a:t>Soil Amendment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8A6A40-FAB4-01AF-436B-B0A79069BB10}"/>
                </a:ext>
              </a:extLst>
            </p:cNvPr>
            <p:cNvGrpSpPr/>
            <p:nvPr/>
          </p:nvGrpSpPr>
          <p:grpSpPr>
            <a:xfrm>
              <a:off x="1169306" y="3825405"/>
              <a:ext cx="1846228" cy="1346715"/>
              <a:chOff x="555532" y="3149941"/>
              <a:chExt cx="1846228" cy="134671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A8CCFBA-AF11-5A22-1BFE-A6D4E774E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610" y="3149941"/>
                <a:ext cx="1798150" cy="13467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7A8B01-39F6-0EC4-D573-F27075AB9DD7}"/>
                  </a:ext>
                </a:extLst>
              </p:cNvPr>
              <p:cNvSpPr txBox="1"/>
              <p:nvPr/>
            </p:nvSpPr>
            <p:spPr>
              <a:xfrm>
                <a:off x="555532" y="3159437"/>
                <a:ext cx="17822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2712" algn="ctr"/>
                <a:r>
                  <a:rPr lang="en-US" sz="2000" b="1" dirty="0"/>
                  <a:t>Wastewater</a:t>
                </a:r>
              </a:p>
              <a:p>
                <a:pPr marL="112712" algn="ctr"/>
                <a:r>
                  <a:rPr lang="en-US" sz="2000" b="1" dirty="0"/>
                  <a:t>Irrigation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BDD629-2775-A0B4-180F-8C27B8327920}"/>
                </a:ext>
              </a:extLst>
            </p:cNvPr>
            <p:cNvGrpSpPr/>
            <p:nvPr/>
          </p:nvGrpSpPr>
          <p:grpSpPr>
            <a:xfrm>
              <a:off x="885461" y="5391316"/>
              <a:ext cx="2349958" cy="1317614"/>
              <a:chOff x="271687" y="5170546"/>
              <a:chExt cx="2349958" cy="1317614"/>
            </a:xfrm>
          </p:grpSpPr>
          <p:pic>
            <p:nvPicPr>
              <p:cNvPr id="7" name="Picture 6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A8ECEA2-8E3C-4F00-AEAC-68188BC0E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" t="9524" r="3241" b="19810"/>
              <a:stretch/>
            </p:blipFill>
            <p:spPr>
              <a:xfrm>
                <a:off x="271687" y="5170546"/>
                <a:ext cx="2349958" cy="13176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33931F-7860-4349-EF9C-B5263C11B08A}"/>
                  </a:ext>
                </a:extLst>
              </p:cNvPr>
              <p:cNvSpPr txBox="1"/>
              <p:nvPr/>
            </p:nvSpPr>
            <p:spPr>
              <a:xfrm>
                <a:off x="411496" y="5191032"/>
                <a:ext cx="2182377" cy="707886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12712" algn="ctr"/>
                <a:r>
                  <a:rPr lang="en-US" sz="2000" b="1" dirty="0"/>
                  <a:t>Food Wrappers &amp;</a:t>
                </a:r>
              </a:p>
              <a:p>
                <a:pPr marL="112712" algn="ctr"/>
                <a:r>
                  <a:rPr lang="en-US" sz="2000" b="1" dirty="0"/>
                  <a:t>Containers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BF12FE-5AC7-9408-566E-8C67BEB1A1F5}"/>
                </a:ext>
              </a:extLst>
            </p:cNvPr>
            <p:cNvGrpSpPr/>
            <p:nvPr/>
          </p:nvGrpSpPr>
          <p:grpSpPr>
            <a:xfrm>
              <a:off x="6352100" y="5032807"/>
              <a:ext cx="2349173" cy="1629380"/>
              <a:chOff x="6352100" y="4837089"/>
              <a:chExt cx="2349173" cy="162938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BDC2270-755D-4B42-BAFE-4F0A52A39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2100" y="5174460"/>
                <a:ext cx="1938014" cy="129200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8A7DA2-F771-B407-3B36-BD38BAAB87FB}"/>
                  </a:ext>
                </a:extLst>
              </p:cNvPr>
              <p:cNvSpPr txBox="1"/>
              <p:nvPr/>
            </p:nvSpPr>
            <p:spPr>
              <a:xfrm>
                <a:off x="6551838" y="4837089"/>
                <a:ext cx="21494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Fire Training Areas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(AFFF)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F356C3-5425-48FF-8E52-640B0A741A54}"/>
              </a:ext>
            </a:extLst>
          </p:cNvPr>
          <p:cNvGrpSpPr/>
          <p:nvPr/>
        </p:nvGrpSpPr>
        <p:grpSpPr>
          <a:xfrm>
            <a:off x="581025" y="1287110"/>
            <a:ext cx="7420779" cy="2272256"/>
            <a:chOff x="581025" y="1287110"/>
            <a:chExt cx="7420779" cy="22722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4893A9-F597-9565-8A66-87D7A88A8427}"/>
                </a:ext>
              </a:extLst>
            </p:cNvPr>
            <p:cNvSpPr txBox="1"/>
            <p:nvPr/>
          </p:nvSpPr>
          <p:spPr>
            <a:xfrm>
              <a:off x="4421080" y="1302406"/>
              <a:ext cx="3580724" cy="2169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Roger Brewer, PhD,</a:t>
              </a:r>
            </a:p>
            <a:p>
              <a:pPr algn="ctr"/>
              <a:r>
                <a:rPr lang="en-US" sz="2000" b="1" dirty="0"/>
                <a:t>Senior Environmental Scientist</a:t>
              </a:r>
            </a:p>
            <a:p>
              <a:pPr algn="ctr">
                <a:spcAft>
                  <a:spcPts val="600"/>
                </a:spcAft>
              </a:pPr>
              <a:r>
                <a:rPr lang="en-US" sz="2000" b="1" dirty="0"/>
                <a:t>Hawaii Department of Health</a:t>
              </a:r>
            </a:p>
            <a:p>
              <a:pPr algn="ctr">
                <a:spcAft>
                  <a:spcPts val="1200"/>
                </a:spcAft>
              </a:pPr>
              <a:r>
                <a:rPr lang="en-US" sz="2000" b="1" dirty="0"/>
                <a:t>roger.brewer@doh.Hawaii.gov</a:t>
              </a:r>
            </a:p>
            <a:p>
              <a:pPr algn="ctr"/>
              <a:r>
                <a:rPr lang="en-US" sz="2000" b="1" dirty="0"/>
                <a:t>State Risk Assessors Association</a:t>
              </a:r>
            </a:p>
            <a:p>
              <a:pPr algn="ctr"/>
              <a:r>
                <a:rPr lang="en-US" sz="2000" b="1" dirty="0"/>
                <a:t>April 16, 2024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E69F62-2B1E-429F-993D-5687A155DDF5}"/>
                </a:ext>
              </a:extLst>
            </p:cNvPr>
            <p:cNvGrpSpPr/>
            <p:nvPr/>
          </p:nvGrpSpPr>
          <p:grpSpPr>
            <a:xfrm>
              <a:off x="581025" y="1287110"/>
              <a:ext cx="2861198" cy="2272256"/>
              <a:chOff x="581025" y="1287110"/>
              <a:chExt cx="2861198" cy="2272256"/>
            </a:xfrm>
          </p:grpSpPr>
          <p:pic>
            <p:nvPicPr>
              <p:cNvPr id="21" name="Picture 20" descr="A group of people posing for a photo&#10;&#10;Description automatically generated">
                <a:extLst>
                  <a:ext uri="{FF2B5EF4-FFF2-40B4-BE49-F238E27FC236}">
                    <a16:creationId xmlns:a16="http://schemas.microsoft.com/office/drawing/2014/main" id="{13A329E9-2EF5-4D7B-B86B-58DF2AFB1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8255" y="1287110"/>
                <a:ext cx="2853968" cy="16788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A84DEA-2C12-4CD2-9F30-4CBA52631988}"/>
                  </a:ext>
                </a:extLst>
              </p:cNvPr>
              <p:cNvSpPr txBox="1"/>
              <p:nvPr/>
            </p:nvSpPr>
            <p:spPr>
              <a:xfrm>
                <a:off x="581025" y="2913035"/>
                <a:ext cx="28611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Australia PFASs &amp; Sampling</a:t>
                </a:r>
              </a:p>
              <a:p>
                <a:pPr algn="ctr"/>
                <a:r>
                  <a:rPr lang="en-US" b="1" dirty="0"/>
                  <a:t>Workshops (February 2024)</a:t>
                </a:r>
              </a:p>
            </p:txBody>
          </p:sp>
        </p:grp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4F9B57C7-F943-446C-8DAB-424E9E598B1E}"/>
              </a:ext>
            </a:extLst>
          </p:cNvPr>
          <p:cNvSpPr txBox="1">
            <a:spLocks noChangeArrowheads="1"/>
          </p:cNvSpPr>
          <p:nvPr/>
        </p:nvSpPr>
        <p:spPr>
          <a:xfrm>
            <a:off x="181302" y="137739"/>
            <a:ext cx="8789275" cy="85134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Per- and Poly-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Fluoroalky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l Substances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 MCLs, MCLGs and Updates to “Hawaii’s” PFAS Guidance -</a:t>
            </a:r>
          </a:p>
        </p:txBody>
      </p:sp>
    </p:spTree>
    <p:extLst>
      <p:ext uri="{BB962C8B-B14F-4D97-AF65-F5344CB8AC3E}">
        <p14:creationId xmlns:p14="http://schemas.microsoft.com/office/powerpoint/2010/main" val="423061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8CD306-9A84-1CF1-AC25-9268902B1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3" y="1215852"/>
            <a:ext cx="8492138" cy="4644825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C260165-DFB0-6FAB-F9BE-48055C12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10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3C4257B-93C7-49B4-5F87-5FD185B82E37}"/>
              </a:ext>
            </a:extLst>
          </p:cNvPr>
          <p:cNvSpPr txBox="1">
            <a:spLocks noChangeArrowheads="1"/>
          </p:cNvSpPr>
          <p:nvPr/>
        </p:nvSpPr>
        <p:spPr>
          <a:xfrm>
            <a:off x="1103037" y="163531"/>
            <a:ext cx="6994355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Relative PFAS Toxicity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(based on references in HIDOH PFAS guidance April 2024)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3DDE38-1398-62B4-A3F4-67F18E0A4645}"/>
              </a:ext>
            </a:extLst>
          </p:cNvPr>
          <p:cNvGrpSpPr/>
          <p:nvPr/>
        </p:nvGrpSpPr>
        <p:grpSpPr>
          <a:xfrm>
            <a:off x="4294185" y="5695677"/>
            <a:ext cx="651140" cy="821023"/>
            <a:chOff x="4136251" y="5089793"/>
            <a:chExt cx="651140" cy="8210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F13E8A-B9C1-8945-F8A8-53B052B40FCC}"/>
                </a:ext>
              </a:extLst>
            </p:cNvPr>
            <p:cNvSpPr txBox="1"/>
            <p:nvPr/>
          </p:nvSpPr>
          <p:spPr>
            <a:xfrm>
              <a:off x="4136251" y="5541484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PCBs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2F3DD3-5C1A-77C3-3BD6-33ED6100EC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8786" y="5089793"/>
              <a:ext cx="0" cy="4646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60B579-BE31-7566-39BE-992C80C8BC32}"/>
              </a:ext>
            </a:extLst>
          </p:cNvPr>
          <p:cNvGrpSpPr/>
          <p:nvPr/>
        </p:nvGrpSpPr>
        <p:grpSpPr>
          <a:xfrm>
            <a:off x="3519787" y="5710080"/>
            <a:ext cx="885563" cy="821023"/>
            <a:chOff x="4004047" y="5089793"/>
            <a:chExt cx="885563" cy="8210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331C5-9684-2043-3E4B-9D9181D4D2F1}"/>
                </a:ext>
              </a:extLst>
            </p:cNvPr>
            <p:cNvSpPr txBox="1"/>
            <p:nvPr/>
          </p:nvSpPr>
          <p:spPr>
            <a:xfrm>
              <a:off x="4004047" y="5541484"/>
              <a:ext cx="885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Arsenic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E5D2C0-95FB-DE28-80A6-8339EA96B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2076" y="5089793"/>
              <a:ext cx="6710" cy="4401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0C686-E864-2F0C-982F-E8A73D411B0D}"/>
              </a:ext>
            </a:extLst>
          </p:cNvPr>
          <p:cNvGrpSpPr/>
          <p:nvPr/>
        </p:nvGrpSpPr>
        <p:grpSpPr>
          <a:xfrm>
            <a:off x="2352866" y="5941239"/>
            <a:ext cx="586956" cy="913030"/>
            <a:chOff x="4125234" y="5274785"/>
            <a:chExt cx="586956" cy="9130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AF14C2-9172-4B81-9291-37CB436605FC}"/>
                </a:ext>
              </a:extLst>
            </p:cNvPr>
            <p:cNvSpPr txBox="1"/>
            <p:nvPr/>
          </p:nvSpPr>
          <p:spPr>
            <a:xfrm>
              <a:off x="4125234" y="5541484"/>
              <a:ext cx="586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DDT</a:t>
              </a:r>
            </a:p>
            <a:p>
              <a:pPr algn="ctr"/>
              <a:r>
                <a:rPr lang="en-US" b="1" dirty="0"/>
                <a:t>TCE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0619473-9A2E-5E64-A7E1-4E97A3929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8786" y="5274785"/>
              <a:ext cx="0" cy="2796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24541F-4A85-4FC7-A490-00D00C0A5501}"/>
              </a:ext>
            </a:extLst>
          </p:cNvPr>
          <p:cNvGrpSpPr/>
          <p:nvPr/>
        </p:nvGrpSpPr>
        <p:grpSpPr>
          <a:xfrm>
            <a:off x="864849" y="5732151"/>
            <a:ext cx="994696" cy="1140875"/>
            <a:chOff x="1301422" y="5732151"/>
            <a:chExt cx="994696" cy="11408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2BC2F5-47E8-A3A8-A7C6-847B22E67BC3}"/>
                </a:ext>
              </a:extLst>
            </p:cNvPr>
            <p:cNvSpPr txBox="1"/>
            <p:nvPr/>
          </p:nvSpPr>
          <p:spPr>
            <a:xfrm>
              <a:off x="1301422" y="5949696"/>
              <a:ext cx="9946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/>
                <a:t>CrVI</a:t>
              </a:r>
              <a:endParaRPr lang="en-US" b="1" dirty="0"/>
            </a:p>
            <a:p>
              <a:pPr algn="ctr"/>
              <a:r>
                <a:rPr lang="en-US" b="1" dirty="0"/>
                <a:t>PCE</a:t>
              </a:r>
            </a:p>
            <a:p>
              <a:pPr algn="ctr"/>
              <a:r>
                <a:rPr lang="en-US" b="1" dirty="0"/>
                <a:t>Benzene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1AF9DF7-61F1-A544-07DB-66C81C040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7764" y="5732151"/>
              <a:ext cx="11006" cy="230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A4BACF-6C81-F78E-8F20-12D398C1A339}"/>
              </a:ext>
            </a:extLst>
          </p:cNvPr>
          <p:cNvCxnSpPr>
            <a:cxnSpLocks/>
          </p:cNvCxnSpPr>
          <p:nvPr/>
        </p:nvCxnSpPr>
        <p:spPr>
          <a:xfrm>
            <a:off x="4733730" y="2513205"/>
            <a:ext cx="0" cy="312350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72C5BC-D2DF-43DC-B5B8-6789DF2F8B03}"/>
              </a:ext>
            </a:extLst>
          </p:cNvPr>
          <p:cNvGrpSpPr/>
          <p:nvPr/>
        </p:nvGrpSpPr>
        <p:grpSpPr>
          <a:xfrm>
            <a:off x="6420791" y="5937854"/>
            <a:ext cx="2302362" cy="376346"/>
            <a:chOff x="6212988" y="5972992"/>
            <a:chExt cx="2302362" cy="3763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262304-CBB1-D33E-5307-DCBBD7E924EF}"/>
                </a:ext>
              </a:extLst>
            </p:cNvPr>
            <p:cNvSpPr txBox="1"/>
            <p:nvPr/>
          </p:nvSpPr>
          <p:spPr>
            <a:xfrm>
              <a:off x="6212988" y="5972992"/>
              <a:ext cx="2302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Dioxins = 1,000X PFOS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AE6D61-9E66-4ED2-AF3A-DB3EA07BE1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856" y="6349337"/>
              <a:ext cx="201662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CD0828-E4F1-4BBE-9B41-41E7DA02C409}"/>
              </a:ext>
            </a:extLst>
          </p:cNvPr>
          <p:cNvSpPr txBox="1"/>
          <p:nvPr/>
        </p:nvSpPr>
        <p:spPr>
          <a:xfrm rot="20697419">
            <a:off x="2034945" y="2925305"/>
            <a:ext cx="241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Increasing Toxicity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7E5C3D-1039-4E8B-B778-8CED13A7FB85}"/>
              </a:ext>
            </a:extLst>
          </p:cNvPr>
          <p:cNvCxnSpPr>
            <a:cxnSpLocks/>
          </p:cNvCxnSpPr>
          <p:nvPr/>
        </p:nvCxnSpPr>
        <p:spPr>
          <a:xfrm flipV="1">
            <a:off x="2272334" y="2969270"/>
            <a:ext cx="2110155" cy="56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9700DF-CC1A-4915-B8C9-FE8EB9FFAC7D}"/>
              </a:ext>
            </a:extLst>
          </p:cNvPr>
          <p:cNvGrpSpPr/>
          <p:nvPr/>
        </p:nvGrpSpPr>
        <p:grpSpPr>
          <a:xfrm>
            <a:off x="1284962" y="1732571"/>
            <a:ext cx="3280992" cy="842771"/>
            <a:chOff x="5055288" y="1469525"/>
            <a:chExt cx="3280992" cy="8427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0D1B0D-698C-48DA-8407-DD67CC492BC4}"/>
                </a:ext>
              </a:extLst>
            </p:cNvPr>
            <p:cNvSpPr/>
            <p:nvPr/>
          </p:nvSpPr>
          <p:spPr>
            <a:xfrm>
              <a:off x="5065726" y="1795673"/>
              <a:ext cx="395654" cy="17584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B20A7D-9827-4950-BE46-7213C88A425E}"/>
                </a:ext>
              </a:extLst>
            </p:cNvPr>
            <p:cNvSpPr/>
            <p:nvPr/>
          </p:nvSpPr>
          <p:spPr>
            <a:xfrm>
              <a:off x="5065726" y="2047719"/>
              <a:ext cx="395654" cy="17584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E683B1-795B-4DD7-BA08-7D5D63FC5E59}"/>
                </a:ext>
              </a:extLst>
            </p:cNvPr>
            <p:cNvSpPr txBox="1"/>
            <p:nvPr/>
          </p:nvSpPr>
          <p:spPr>
            <a:xfrm>
              <a:off x="5426211" y="1717957"/>
              <a:ext cx="2765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Short Chain (lower toxicity)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363956-BAD6-46B8-8101-146EABCA8CBD}"/>
                </a:ext>
              </a:extLst>
            </p:cNvPr>
            <p:cNvSpPr txBox="1"/>
            <p:nvPr/>
          </p:nvSpPr>
          <p:spPr>
            <a:xfrm>
              <a:off x="5426211" y="1973742"/>
              <a:ext cx="2910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Long Chain (higher toxicity)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E7FA5-8812-45D8-B98E-051E8AF35CA7}"/>
                </a:ext>
              </a:extLst>
            </p:cNvPr>
            <p:cNvSpPr/>
            <p:nvPr/>
          </p:nvSpPr>
          <p:spPr>
            <a:xfrm>
              <a:off x="5055288" y="1547241"/>
              <a:ext cx="395654" cy="17584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C01A16-0C34-4632-BBCB-F41D3969F485}"/>
                </a:ext>
              </a:extLst>
            </p:cNvPr>
            <p:cNvSpPr txBox="1"/>
            <p:nvPr/>
          </p:nvSpPr>
          <p:spPr>
            <a:xfrm>
              <a:off x="5403247" y="1469525"/>
              <a:ext cx="2765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Ultrashort Chain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2F73926A-3826-C755-8589-1851083D4FF0}"/>
              </a:ext>
            </a:extLst>
          </p:cNvPr>
          <p:cNvSpPr/>
          <p:nvPr/>
        </p:nvSpPr>
        <p:spPr>
          <a:xfrm>
            <a:off x="8261130" y="2071125"/>
            <a:ext cx="462023" cy="366102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6E429-6627-8AD2-39A5-C92DA7909795}"/>
              </a:ext>
            </a:extLst>
          </p:cNvPr>
          <p:cNvSpPr txBox="1"/>
          <p:nvPr/>
        </p:nvSpPr>
        <p:spPr>
          <a:xfrm>
            <a:off x="6382189" y="1089919"/>
            <a:ext cx="24471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PFHxS</a:t>
            </a:r>
            <a:r>
              <a:rPr lang="en-US" b="1" baseline="30000" dirty="0"/>
              <a:t>-</a:t>
            </a:r>
            <a:r>
              <a:rPr lang="en-US" b="1" dirty="0"/>
              <a:t>: Risk Driver in Distal Areas of Plumes?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040508-CAF5-E59B-1854-279FB2F6EC04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7605768" y="1736250"/>
            <a:ext cx="772220" cy="4983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06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99F91D-3A98-4249-A787-699339C8D41B}"/>
              </a:ext>
            </a:extLst>
          </p:cNvPr>
          <p:cNvGraphicFramePr>
            <a:graphicFrameLocks noGrp="1"/>
          </p:cNvGraphicFramePr>
          <p:nvPr/>
        </p:nvGraphicFramePr>
        <p:xfrm>
          <a:off x="1066244" y="1396903"/>
          <a:ext cx="7485016" cy="5290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8173">
                  <a:extLst>
                    <a:ext uri="{9D8B030D-6E8A-4147-A177-3AD203B41FA5}">
                      <a16:colId xmlns:a16="http://schemas.microsoft.com/office/drawing/2014/main" val="3174878806"/>
                    </a:ext>
                  </a:extLst>
                </a:gridCol>
                <a:gridCol w="2574944">
                  <a:extLst>
                    <a:ext uri="{9D8B030D-6E8A-4147-A177-3AD203B41FA5}">
                      <a16:colId xmlns:a16="http://schemas.microsoft.com/office/drawing/2014/main" val="3502717179"/>
                    </a:ext>
                  </a:extLst>
                </a:gridCol>
                <a:gridCol w="3671899">
                  <a:extLst>
                    <a:ext uri="{9D8B030D-6E8A-4147-A177-3AD203B41FA5}">
                      <a16:colId xmlns:a16="http://schemas.microsoft.com/office/drawing/2014/main" val="1485472565"/>
                    </a:ext>
                  </a:extLst>
                </a:gridCol>
              </a:tblGrid>
              <a:tr h="31877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HFPO 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HFPO 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HFPO 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906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PFHxA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PFHxA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PFHxA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29902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PFPeA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PFPeA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PFPeA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4596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PFBS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PFBS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PFBS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3712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PFHpA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PFHpA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PFHpA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53629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PFBA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PFBA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PFBA</a:t>
                      </a:r>
                      <a:r>
                        <a:rPr lang="en-US" sz="1600" b="1" i="0" u="none" strike="noStrike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1864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PFOA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PFOA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9612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PFHxS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PFHxS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248507"/>
                  </a:ext>
                </a:extLst>
              </a:tr>
              <a:tr h="13954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630839"/>
                  </a:ext>
                </a:extLst>
              </a:tr>
              <a:tr h="13954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6:2 FTS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6:2 FTS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4779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PFNA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PFNA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66641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PFOS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PFOS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82277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PFHpS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PFHpS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2005"/>
                  </a:ext>
                </a:extLst>
              </a:tr>
              <a:tr h="1243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PFUnDA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980368"/>
                  </a:ext>
                </a:extLst>
              </a:tr>
              <a:tr h="12430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6:2 FTOH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62792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PFDS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408270"/>
                  </a:ext>
                </a:extLst>
              </a:tr>
              <a:tr h="1243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PFOSA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89565"/>
                  </a:ext>
                </a:extLst>
              </a:tr>
              <a:tr h="12430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6:2 </a:t>
                      </a:r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FtTAOS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68111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PFDoDA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97219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PFTrDA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36633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PFTeDA</a:t>
                      </a:r>
                      <a:r>
                        <a:rPr lang="en-US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342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BA6EE7-7501-4C3E-A761-A969D5C422DF}"/>
              </a:ext>
            </a:extLst>
          </p:cNvPr>
          <p:cNvSpPr txBox="1"/>
          <p:nvPr/>
        </p:nvSpPr>
        <p:spPr>
          <a:xfrm>
            <a:off x="415782" y="26127"/>
            <a:ext cx="815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Hypothetical PFASs Groundwater Plume Separation</a:t>
            </a:r>
          </a:p>
          <a:p>
            <a:pPr algn="ctr">
              <a:spcAft>
                <a:spcPts val="1200"/>
              </a:spcAft>
            </a:pPr>
            <a:r>
              <a:rPr lang="en-US" b="1" dirty="0">
                <a:cs typeface="Times New Roman" panose="02020603050405020304" pitchFamily="18" charset="0"/>
              </a:rPr>
              <a:t>(based on sorption and mobility)</a:t>
            </a:r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FAC5F7C3-6985-49FF-8D17-CCC6831B2077}"/>
              </a:ext>
            </a:extLst>
          </p:cNvPr>
          <p:cNvSpPr/>
          <p:nvPr/>
        </p:nvSpPr>
        <p:spPr>
          <a:xfrm>
            <a:off x="4241381" y="842894"/>
            <a:ext cx="4326273" cy="530796"/>
          </a:xfrm>
          <a:prstGeom prst="flowChartDelay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Plume Leading Edge</a:t>
            </a:r>
          </a:p>
        </p:txBody>
      </p:sp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51267AF6-1397-4257-B49A-7A4B70800E4B}"/>
              </a:ext>
            </a:extLst>
          </p:cNvPr>
          <p:cNvSpPr/>
          <p:nvPr/>
        </p:nvSpPr>
        <p:spPr>
          <a:xfrm>
            <a:off x="2286645" y="821076"/>
            <a:ext cx="3023021" cy="552613"/>
          </a:xfrm>
          <a:prstGeom prst="flowChartDelay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 Immediately Downgradient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3BD44-6B60-4526-8876-0F3ED65A91D4}"/>
              </a:ext>
            </a:extLst>
          </p:cNvPr>
          <p:cNvSpPr/>
          <p:nvPr/>
        </p:nvSpPr>
        <p:spPr>
          <a:xfrm>
            <a:off x="1053690" y="817508"/>
            <a:ext cx="1233099" cy="55618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Area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819846-55E8-46BF-BCC1-36E6460C1F3A}"/>
              </a:ext>
            </a:extLst>
          </p:cNvPr>
          <p:cNvSpPr txBox="1"/>
          <p:nvPr/>
        </p:nvSpPr>
        <p:spPr>
          <a:xfrm>
            <a:off x="2421636" y="4965471"/>
            <a:ext cx="6667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65100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Times New Roman" panose="02020603050405020304" pitchFamily="18" charset="0"/>
              </a:rPr>
              <a:t>High sorption PFASs </a:t>
            </a:r>
            <a:r>
              <a:rPr lang="en-US" sz="2000" b="1" dirty="0">
                <a:cs typeface="Times New Roman" panose="02020603050405020304" pitchFamily="18" charset="0"/>
              </a:rPr>
              <a:t>concentrated </a:t>
            </a:r>
            <a:r>
              <a:rPr lang="en-US" sz="2000" b="1" i="1" dirty="0">
                <a:cs typeface="Times New Roman" panose="02020603050405020304" pitchFamily="18" charset="0"/>
              </a:rPr>
              <a:t>in and near source area</a:t>
            </a:r>
            <a:r>
              <a:rPr lang="en-US" sz="2000" b="1" dirty="0">
                <a:cs typeface="Times New Roman" panose="02020603050405020304" pitchFamily="18" charset="0"/>
              </a:rPr>
              <a:t>;</a:t>
            </a:r>
          </a:p>
          <a:p>
            <a:pPr marL="177800" indent="-165100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Times New Roman" panose="02020603050405020304" pitchFamily="18" charset="0"/>
              </a:rPr>
              <a:t>Low sorption PFASs </a:t>
            </a:r>
            <a:r>
              <a:rPr lang="en-US" sz="2000" b="1" dirty="0">
                <a:cs typeface="Times New Roman" panose="02020603050405020304" pitchFamily="18" charset="0"/>
              </a:rPr>
              <a:t>at </a:t>
            </a:r>
            <a:r>
              <a:rPr lang="en-US" sz="2000" b="1" i="1" dirty="0">
                <a:cs typeface="Times New Roman" panose="02020603050405020304" pitchFamily="18" charset="0"/>
              </a:rPr>
              <a:t>leading edge of plume</a:t>
            </a:r>
            <a:r>
              <a:rPr lang="en-US" sz="2000" b="1" dirty="0">
                <a:cs typeface="Times New Roman" panose="02020603050405020304" pitchFamily="18" charset="0"/>
              </a:rPr>
              <a:t> (including precursor breakdown products);</a:t>
            </a:r>
          </a:p>
          <a:p>
            <a:pPr marL="177800" indent="-165100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Times New Roman" panose="02020603050405020304" pitchFamily="18" charset="0"/>
              </a:rPr>
              <a:t>Very different PFAS mixtures </a:t>
            </a:r>
            <a:r>
              <a:rPr lang="en-US" sz="2000" b="1" dirty="0">
                <a:cs typeface="Times New Roman" panose="02020603050405020304" pitchFamily="18" charset="0"/>
              </a:rPr>
              <a:t>in source area vs leading edge of the same plume.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63DEB-B160-4B9C-B37F-198AC898F077}"/>
              </a:ext>
            </a:extLst>
          </p:cNvPr>
          <p:cNvSpPr txBox="1"/>
          <p:nvPr/>
        </p:nvSpPr>
        <p:spPr>
          <a:xfrm rot="16200000">
            <a:off x="-797307" y="3190207"/>
            <a:ext cx="2733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Decreasing Mobility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5EF8BB-D233-4BA3-BB96-494C7356AD8F}"/>
              </a:ext>
            </a:extLst>
          </p:cNvPr>
          <p:cNvCxnSpPr>
            <a:cxnSpLocks/>
          </p:cNvCxnSpPr>
          <p:nvPr/>
        </p:nvCxnSpPr>
        <p:spPr>
          <a:xfrm flipV="1">
            <a:off x="884642" y="2305209"/>
            <a:ext cx="12554" cy="223166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E0F71E-FC92-457B-81C7-42A80379BD0F}"/>
              </a:ext>
            </a:extLst>
          </p:cNvPr>
          <p:cNvCxnSpPr>
            <a:cxnSpLocks/>
          </p:cNvCxnSpPr>
          <p:nvPr/>
        </p:nvCxnSpPr>
        <p:spPr>
          <a:xfrm flipV="1">
            <a:off x="352183" y="1103399"/>
            <a:ext cx="549882" cy="63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7616" y="74942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16C3C2-F07A-D306-2BB4-B08D10FA81B8}"/>
              </a:ext>
            </a:extLst>
          </p:cNvPr>
          <p:cNvGrpSpPr/>
          <p:nvPr/>
        </p:nvGrpSpPr>
        <p:grpSpPr>
          <a:xfrm>
            <a:off x="5138928" y="3162916"/>
            <a:ext cx="3220056" cy="1219950"/>
            <a:chOff x="5148072" y="3300076"/>
            <a:chExt cx="3220056" cy="12199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72B67A-011F-C199-7B58-3E917335E465}"/>
                </a:ext>
              </a:extLst>
            </p:cNvPr>
            <p:cNvSpPr txBox="1"/>
            <p:nvPr/>
          </p:nvSpPr>
          <p:spPr>
            <a:xfrm>
              <a:off x="5148072" y="3812140"/>
              <a:ext cx="3220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Common in Groundwater with no apparent source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55F2974-95BB-7B6A-1145-34E279619799}"/>
                </a:ext>
              </a:extLst>
            </p:cNvPr>
            <p:cNvCxnSpPr/>
            <p:nvPr/>
          </p:nvCxnSpPr>
          <p:spPr>
            <a:xfrm flipV="1">
              <a:off x="6758100" y="3300076"/>
              <a:ext cx="0" cy="5120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5DDBBE-5F8A-D19D-BCE2-2D2F6DB9DD38}"/>
              </a:ext>
            </a:extLst>
          </p:cNvPr>
          <p:cNvCxnSpPr>
            <a:cxnSpLocks/>
            <a:stCxn id="2" idx="1"/>
            <a:endCxn id="12" idx="6"/>
          </p:cNvCxnSpPr>
          <p:nvPr/>
        </p:nvCxnSpPr>
        <p:spPr>
          <a:xfrm flipH="1" flipV="1">
            <a:off x="4005070" y="3349483"/>
            <a:ext cx="1133858" cy="679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C282D53-BDFC-16AC-C58B-A80D1768F69B}"/>
              </a:ext>
            </a:extLst>
          </p:cNvPr>
          <p:cNvSpPr/>
          <p:nvPr/>
        </p:nvSpPr>
        <p:spPr>
          <a:xfrm>
            <a:off x="3108960" y="3196814"/>
            <a:ext cx="896110" cy="3053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8BCFAC-033F-DC94-0E85-EA08358E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36059-1974-49E9-F86F-79FBD19F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12</a:t>
            </a:fld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C7F7B6F0-4438-695A-A562-94B66661E317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4"/>
            <a:ext cx="8984974" cy="712513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/>
              <a:t>Assessment of </a:t>
            </a:r>
            <a:r>
              <a:rPr lang="en-US" sz="3200" b="1" i="1" dirty="0"/>
              <a:t>Total PFAS Risk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9911E-BB20-4AE1-9D92-537897C7C045}"/>
              </a:ext>
            </a:extLst>
          </p:cNvPr>
          <p:cNvSpPr txBox="1"/>
          <p:nvPr/>
        </p:nvSpPr>
        <p:spPr>
          <a:xfrm>
            <a:off x="3396452" y="1148056"/>
            <a:ext cx="5584848" cy="1677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PFAS Groups: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2200" b="1" dirty="0"/>
              <a:t>Terminal PFASs initially identified in sample;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2200" b="1" dirty="0"/>
              <a:t>Precursor PFASs identified by TOPs analysis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2200" b="1" dirty="0"/>
              <a:t>Other PFASs identified by TOF analysis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98B9EF-06AF-D52D-D19D-ECBC0500BBF1}"/>
              </a:ext>
            </a:extLst>
          </p:cNvPr>
          <p:cNvSpPr txBox="1"/>
          <p:nvPr/>
        </p:nvSpPr>
        <p:spPr>
          <a:xfrm>
            <a:off x="3739254" y="4138128"/>
            <a:ext cx="4365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537/1633: Pre-TOPs lab method</a:t>
            </a:r>
          </a:p>
          <a:p>
            <a:r>
              <a:rPr lang="en-US" b="1" dirty="0"/>
              <a:t>TOPs: Total Oxidizable Precursors</a:t>
            </a:r>
          </a:p>
          <a:p>
            <a:r>
              <a:rPr lang="en-US" b="1" dirty="0"/>
              <a:t>TOF: Total Organic Fluorine (AOF, EOF)</a:t>
            </a:r>
          </a:p>
          <a:p>
            <a:pPr defTabSz="515938"/>
            <a:r>
              <a:rPr lang="en-US" b="1" dirty="0"/>
              <a:t>	Liquids: Absorbable Organic Fluorine</a:t>
            </a:r>
          </a:p>
          <a:p>
            <a:pPr defTabSz="515938"/>
            <a:r>
              <a:rPr lang="en-US" b="1" dirty="0"/>
              <a:t>	Solids: Extractable Organic Fluorine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05ABF-2F0C-25FC-971F-F8F34EDFA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" y="1148056"/>
            <a:ext cx="3059084" cy="54753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161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928E612-5984-9408-4E62-8C730E1BC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6970"/>
              </p:ext>
            </p:extLst>
          </p:nvPr>
        </p:nvGraphicFramePr>
        <p:xfrm>
          <a:off x="2001021" y="1004509"/>
          <a:ext cx="7003990" cy="5589817"/>
        </p:xfrm>
        <a:graphic>
          <a:graphicData uri="http://schemas.openxmlformats.org/drawingml/2006/table">
            <a:tbl>
              <a:tblPr/>
              <a:tblGrid>
                <a:gridCol w="3560535">
                  <a:extLst>
                    <a:ext uri="{9D8B030D-6E8A-4147-A177-3AD203B41FA5}">
                      <a16:colId xmlns:a16="http://schemas.microsoft.com/office/drawing/2014/main" val="644471409"/>
                    </a:ext>
                  </a:extLst>
                </a:gridCol>
                <a:gridCol w="1023419">
                  <a:extLst>
                    <a:ext uri="{9D8B030D-6E8A-4147-A177-3AD203B41FA5}">
                      <a16:colId xmlns:a16="http://schemas.microsoft.com/office/drawing/2014/main" val="1201028814"/>
                    </a:ext>
                  </a:extLst>
                </a:gridCol>
                <a:gridCol w="1106006">
                  <a:extLst>
                    <a:ext uri="{9D8B030D-6E8A-4147-A177-3AD203B41FA5}">
                      <a16:colId xmlns:a16="http://schemas.microsoft.com/office/drawing/2014/main" val="2497213636"/>
                    </a:ext>
                  </a:extLst>
                </a:gridCol>
                <a:gridCol w="1314030">
                  <a:extLst>
                    <a:ext uri="{9D8B030D-6E8A-4147-A177-3AD203B41FA5}">
                      <a16:colId xmlns:a16="http://schemas.microsoft.com/office/drawing/2014/main" val="3868192684"/>
                    </a:ext>
                  </a:extLst>
                </a:gridCol>
              </a:tblGrid>
              <a:tr h="3398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Terminal Endpoint Compound</a:t>
                      </a:r>
                    </a:p>
                  </a:txBody>
                  <a:tcPr marL="5443" marR="5443" marT="54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Carbons</a:t>
                      </a:r>
                    </a:p>
                  </a:txBody>
                  <a:tcPr marL="5443" marR="5443" marT="54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Soil-res (µg/kg)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Tapwater (ng/L)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73897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butane sulfonate (PFBS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1,700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(2,000)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66273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pentane sulfonate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PFPeS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6896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hexane sulfonate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PFHxS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(10)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52163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heptane sulfonate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PFHpS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267014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octane sulfonate (PFOS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(*4)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815903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decane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sulfonate (PFDS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4433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propanoate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PFPrA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21029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butanoate (PFBA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651364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pentanoate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PFPeA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2245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hexanoate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PFHxA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6,300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162725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heptanoate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PFHpA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757954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octanoate (PFOA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(*4)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621219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(PFNA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(10)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3977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decanoate (PFDA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105915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undecanoate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PFUnDA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2467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dodecanoate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PFDoDA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5088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tridecanoate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PFTrDA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215139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tetradecanoate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PFTeDA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8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234C21-80AC-4A58-8301-5A45FCF9C644}"/>
              </a:ext>
            </a:extLst>
          </p:cNvPr>
          <p:cNvSpPr txBox="1"/>
          <p:nvPr/>
        </p:nvSpPr>
        <p:spPr>
          <a:xfrm>
            <a:off x="86814" y="16950"/>
            <a:ext cx="89802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18 “Terminal” PFASs Compounds With Toxicity Factors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(2024 Hawaii Dept of Health </a:t>
            </a:r>
            <a:r>
              <a:rPr lang="en-US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Risk-Based</a:t>
            </a: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 Action Levels noted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(+MCLs &amp; MCLGs)</a:t>
            </a: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)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439B58-651D-E0BC-E63C-516569ED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06455"/>
            <a:ext cx="2057400" cy="365125"/>
          </a:xfrm>
        </p:spPr>
        <p:txBody>
          <a:bodyPr/>
          <a:lstStyle/>
          <a:p>
            <a:fld id="{6DD8B552-EA96-4575-822E-7C0ECCCEE1F4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BBF129-E04D-E856-BD6B-33C7F76E3610}"/>
              </a:ext>
            </a:extLst>
          </p:cNvPr>
          <p:cNvGrpSpPr/>
          <p:nvPr/>
        </p:nvGrpSpPr>
        <p:grpSpPr>
          <a:xfrm>
            <a:off x="97163" y="1635420"/>
            <a:ext cx="1165289" cy="941436"/>
            <a:chOff x="290757" y="4050792"/>
            <a:chExt cx="1165289" cy="9414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0D95AF-D6C0-035B-C0AA-75E2C64B2D06}"/>
                </a:ext>
              </a:extLst>
            </p:cNvPr>
            <p:cNvSpPr/>
            <p:nvPr/>
          </p:nvSpPr>
          <p:spPr>
            <a:xfrm>
              <a:off x="296853" y="4050792"/>
              <a:ext cx="1156145" cy="3074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Ultrashort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EC48C1-B4AE-C0FF-9CE0-6881C234AECC}"/>
                </a:ext>
              </a:extLst>
            </p:cNvPr>
            <p:cNvSpPr/>
            <p:nvPr/>
          </p:nvSpPr>
          <p:spPr>
            <a:xfrm>
              <a:off x="293805" y="4367784"/>
              <a:ext cx="1162241" cy="307452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Short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5CC6A17-CDC3-65D6-E10D-6518B7327C1F}"/>
                </a:ext>
              </a:extLst>
            </p:cNvPr>
            <p:cNvSpPr/>
            <p:nvPr/>
          </p:nvSpPr>
          <p:spPr>
            <a:xfrm>
              <a:off x="290757" y="4684776"/>
              <a:ext cx="1162241" cy="3074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Long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F88198-6AD2-4E76-931C-DB4D1744029D}"/>
              </a:ext>
            </a:extLst>
          </p:cNvPr>
          <p:cNvCxnSpPr>
            <a:cxnSpLocks/>
          </p:cNvCxnSpPr>
          <p:nvPr/>
        </p:nvCxnSpPr>
        <p:spPr>
          <a:xfrm>
            <a:off x="2007358" y="3242614"/>
            <a:ext cx="69976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1D221-301C-4BD5-AFD2-F672F13C0B99}"/>
              </a:ext>
            </a:extLst>
          </p:cNvPr>
          <p:cNvGrpSpPr/>
          <p:nvPr/>
        </p:nvGrpSpPr>
        <p:grpSpPr>
          <a:xfrm>
            <a:off x="1307117" y="1582596"/>
            <a:ext cx="589620" cy="5011730"/>
            <a:chOff x="1307117" y="1582596"/>
            <a:chExt cx="589620" cy="50117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2EA7FE-964E-C573-3CE3-E7AF0212482F}"/>
                </a:ext>
              </a:extLst>
            </p:cNvPr>
            <p:cNvSpPr txBox="1"/>
            <p:nvPr/>
          </p:nvSpPr>
          <p:spPr>
            <a:xfrm rot="16200000">
              <a:off x="871381" y="2183928"/>
              <a:ext cx="1302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Sulfonates</a:t>
              </a:r>
              <a:endParaRPr lang="en-US" b="1" baseline="-25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1BDC2A-172B-A799-3F91-BB3A131CCDE1}"/>
                </a:ext>
              </a:extLst>
            </p:cNvPr>
            <p:cNvSpPr txBox="1"/>
            <p:nvPr/>
          </p:nvSpPr>
          <p:spPr>
            <a:xfrm rot="16200000">
              <a:off x="730068" y="4720880"/>
              <a:ext cx="15542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Carboxylates</a:t>
              </a:r>
              <a:endParaRPr lang="en-US" b="1" baseline="-25000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CB5D7484-6B74-FC13-8AF0-8F8C90190573}"/>
                </a:ext>
              </a:extLst>
            </p:cNvPr>
            <p:cNvSpPr/>
            <p:nvPr/>
          </p:nvSpPr>
          <p:spPr>
            <a:xfrm>
              <a:off x="1736663" y="1582596"/>
              <a:ext cx="154767" cy="163659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7045AAC9-00BA-566D-1736-7F42B88378CF}"/>
                </a:ext>
              </a:extLst>
            </p:cNvPr>
            <p:cNvSpPr/>
            <p:nvPr/>
          </p:nvSpPr>
          <p:spPr>
            <a:xfrm>
              <a:off x="1730385" y="3263316"/>
              <a:ext cx="166352" cy="3331010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9A57941-9E58-39E2-7B59-E9B9A31B0B66}"/>
              </a:ext>
            </a:extLst>
          </p:cNvPr>
          <p:cNvSpPr txBox="1"/>
          <p:nvPr/>
        </p:nvSpPr>
        <p:spPr>
          <a:xfrm>
            <a:off x="131374" y="3140674"/>
            <a:ext cx="1204177" cy="707886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Method</a:t>
            </a:r>
          </a:p>
          <a:p>
            <a:pPr algn="ctr"/>
            <a:r>
              <a:rPr lang="en-US" sz="2000" b="1" dirty="0"/>
              <a:t>537/1633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01DA3-BB86-FD70-8B67-DFE09DFD07D4}"/>
              </a:ext>
            </a:extLst>
          </p:cNvPr>
          <p:cNvSpPr txBox="1"/>
          <p:nvPr/>
        </p:nvSpPr>
        <p:spPr>
          <a:xfrm>
            <a:off x="1913241" y="6559757"/>
            <a:ext cx="6278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*PFOA &amp; PFOS MCLs based on laboratory Method Reporting Limit (not risk-based)</a:t>
            </a:r>
          </a:p>
        </p:txBody>
      </p:sp>
    </p:spTree>
    <p:extLst>
      <p:ext uri="{BB962C8B-B14F-4D97-AF65-F5344CB8AC3E}">
        <p14:creationId xmlns:p14="http://schemas.microsoft.com/office/powerpoint/2010/main" val="1660975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BEE7-D226-D54B-FBD5-91151A8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45C53-E0D2-49DD-9659-911A603E2C26}"/>
              </a:ext>
            </a:extLst>
          </p:cNvPr>
          <p:cNvSpPr txBox="1"/>
          <p:nvPr/>
        </p:nvSpPr>
        <p:spPr>
          <a:xfrm>
            <a:off x="3395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Health Risk</a:t>
            </a:r>
          </a:p>
          <a:p>
            <a:pPr algn="ctr"/>
            <a:r>
              <a:rPr lang="en-US" sz="2800" b="1" dirty="0"/>
              <a:t>WWTP Biosolids: Standard PFAS Method (537/1633)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9CF2F1-75BC-4735-AB83-022CC2DBA1C9}"/>
              </a:ext>
            </a:extLst>
          </p:cNvPr>
          <p:cNvGrpSpPr/>
          <p:nvPr/>
        </p:nvGrpSpPr>
        <p:grpSpPr>
          <a:xfrm>
            <a:off x="1675913" y="1048020"/>
            <a:ext cx="5874955" cy="5477703"/>
            <a:chOff x="1675913" y="1048020"/>
            <a:chExt cx="5874955" cy="54777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0EE9A4-56A4-4738-BB7A-A15CFE16F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5913" y="1078695"/>
              <a:ext cx="5874955" cy="5434324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6CA854D-8FE6-45A0-B20F-53211787EDDD}"/>
                </a:ext>
              </a:extLst>
            </p:cNvPr>
            <p:cNvSpPr/>
            <p:nvPr/>
          </p:nvSpPr>
          <p:spPr>
            <a:xfrm>
              <a:off x="6282729" y="6168346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B1F936A-186B-9E88-70D4-7F83F66BC437}"/>
                </a:ext>
              </a:extLst>
            </p:cNvPr>
            <p:cNvSpPr/>
            <p:nvPr/>
          </p:nvSpPr>
          <p:spPr>
            <a:xfrm>
              <a:off x="4286674" y="1048020"/>
              <a:ext cx="1630392" cy="910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D3A369-E238-8999-AF65-E677C3F45E76}"/>
              </a:ext>
            </a:extLst>
          </p:cNvPr>
          <p:cNvSpPr txBox="1"/>
          <p:nvPr/>
        </p:nvSpPr>
        <p:spPr>
          <a:xfrm>
            <a:off x="528611" y="6447127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Potential Health Risk if Hazard Index &gt;1 (rounded to single significant digit)</a:t>
            </a:r>
          </a:p>
        </p:txBody>
      </p:sp>
    </p:spTree>
    <p:extLst>
      <p:ext uri="{BB962C8B-B14F-4D97-AF65-F5344CB8AC3E}">
        <p14:creationId xmlns:p14="http://schemas.microsoft.com/office/powerpoint/2010/main" val="38245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BEE7-D226-D54B-FBD5-91151A8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374D5E-F4C4-EF76-816B-EB9AB435182B}"/>
              </a:ext>
            </a:extLst>
          </p:cNvPr>
          <p:cNvGrpSpPr/>
          <p:nvPr/>
        </p:nvGrpSpPr>
        <p:grpSpPr>
          <a:xfrm>
            <a:off x="991167" y="1141920"/>
            <a:ext cx="7270134" cy="4639990"/>
            <a:chOff x="991167" y="1141920"/>
            <a:chExt cx="7270134" cy="46399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9EB5C9-2025-7F0B-2547-3EE3849A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69"/>
            <a:stretch/>
          </p:blipFill>
          <p:spPr>
            <a:xfrm>
              <a:off x="991167" y="1141920"/>
              <a:ext cx="7270134" cy="4614112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61D24D-7940-45F1-8142-89B820B5B77C}"/>
                </a:ext>
              </a:extLst>
            </p:cNvPr>
            <p:cNvSpPr/>
            <p:nvPr/>
          </p:nvSpPr>
          <p:spPr>
            <a:xfrm>
              <a:off x="4714875" y="1231362"/>
              <a:ext cx="1352550" cy="9974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43AEBE-7ABF-4451-B2B3-AD180E7F9824}"/>
                </a:ext>
              </a:extLst>
            </p:cNvPr>
            <p:cNvSpPr/>
            <p:nvPr/>
          </p:nvSpPr>
          <p:spPr>
            <a:xfrm>
              <a:off x="6811992" y="5424533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A71D6F8-D9E8-4633-938C-3BE93C61600F}"/>
              </a:ext>
            </a:extLst>
          </p:cNvPr>
          <p:cNvSpPr txBox="1"/>
          <p:nvPr/>
        </p:nvSpPr>
        <p:spPr>
          <a:xfrm>
            <a:off x="3395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Health Risk</a:t>
            </a:r>
          </a:p>
          <a:p>
            <a:pPr algn="ctr"/>
            <a:r>
              <a:rPr lang="en-US" sz="2800" b="1" dirty="0"/>
              <a:t>AFFF-Impacted Soil: Standard PFAS Method (537/1633)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73F2C-C67C-D45C-D6C5-3127282F04D4}"/>
              </a:ext>
            </a:extLst>
          </p:cNvPr>
          <p:cNvSpPr txBox="1"/>
          <p:nvPr/>
        </p:nvSpPr>
        <p:spPr>
          <a:xfrm>
            <a:off x="528611" y="5832652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Potential Health Risk if Hazard Index &gt;1 (rounded to single significant digit)</a:t>
            </a:r>
          </a:p>
        </p:txBody>
      </p:sp>
    </p:spTree>
    <p:extLst>
      <p:ext uri="{BB962C8B-B14F-4D97-AF65-F5344CB8AC3E}">
        <p14:creationId xmlns:p14="http://schemas.microsoft.com/office/powerpoint/2010/main" val="13360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FF90D0-31D2-1190-E162-D320419AC1D8}"/>
              </a:ext>
            </a:extLst>
          </p:cNvPr>
          <p:cNvSpPr txBox="1"/>
          <p:nvPr/>
        </p:nvSpPr>
        <p:spPr>
          <a:xfrm>
            <a:off x="45268" y="272850"/>
            <a:ext cx="9053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cs typeface="Times New Roman" panose="02020603050405020304" pitchFamily="18" charset="0"/>
              </a:rPr>
              <a:t>Problem: Hundreds of PFAS “Precursor” Compounds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(not reported by laboratory and/or l</a:t>
            </a:r>
            <a:r>
              <a:rPr lang="en-US" sz="2400" b="1" dirty="0">
                <a:solidFill>
                  <a:srgbClr val="FF0000"/>
                </a:solidFill>
              </a:rPr>
              <a:t>ack toxicity factors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212464-9BB5-A1BE-6442-D861423F6DA6}"/>
              </a:ext>
            </a:extLst>
          </p:cNvPr>
          <p:cNvGrpSpPr/>
          <p:nvPr/>
        </p:nvGrpSpPr>
        <p:grpSpPr>
          <a:xfrm>
            <a:off x="718516" y="1658775"/>
            <a:ext cx="3715062" cy="2293176"/>
            <a:chOff x="828244" y="1695351"/>
            <a:chExt cx="3715062" cy="2293176"/>
          </a:xfrm>
        </p:grpSpPr>
        <p:pic>
          <p:nvPicPr>
            <p:cNvPr id="6146" name="Picture 2" descr="Types of Firefighting Foam - Vanguard Fire and Security">
              <a:extLst>
                <a:ext uri="{FF2B5EF4-FFF2-40B4-BE49-F238E27FC236}">
                  <a16:creationId xmlns:a16="http://schemas.microsoft.com/office/drawing/2014/main" id="{D3288D3F-2C31-A183-8E65-9A90B38EA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44" y="1702899"/>
              <a:ext cx="3715062" cy="2285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A9ECBA-6E4F-D9F5-C6FE-F295DCECB7B0}"/>
                </a:ext>
              </a:extLst>
            </p:cNvPr>
            <p:cNvSpPr txBox="1"/>
            <p:nvPr/>
          </p:nvSpPr>
          <p:spPr>
            <a:xfrm>
              <a:off x="1680756" y="1695351"/>
              <a:ext cx="2649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AFFF (6:2 </a:t>
              </a:r>
              <a:r>
                <a:rPr lang="en-US" sz="2400" b="1" dirty="0" err="1"/>
                <a:t>FtTAoS</a:t>
              </a:r>
              <a:r>
                <a:rPr lang="en-US" sz="2400" b="1" baseline="30000" dirty="0"/>
                <a:t>-</a:t>
              </a:r>
              <a:r>
                <a:rPr lang="en-US" sz="2400" b="1" dirty="0"/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5B2ADB-59EE-0733-1C9D-9285776F16F8}"/>
              </a:ext>
            </a:extLst>
          </p:cNvPr>
          <p:cNvGrpSpPr/>
          <p:nvPr/>
        </p:nvGrpSpPr>
        <p:grpSpPr>
          <a:xfrm>
            <a:off x="755819" y="4372945"/>
            <a:ext cx="3676828" cy="2069492"/>
            <a:chOff x="4966417" y="1791187"/>
            <a:chExt cx="3676828" cy="2069492"/>
          </a:xfrm>
        </p:grpSpPr>
        <p:pic>
          <p:nvPicPr>
            <p:cNvPr id="6148" name="Picture 4" descr="Wastewater: Treatment, Releases and Remediation | VERTEX">
              <a:extLst>
                <a:ext uri="{FF2B5EF4-FFF2-40B4-BE49-F238E27FC236}">
                  <a16:creationId xmlns:a16="http://schemas.microsoft.com/office/drawing/2014/main" id="{E210DD94-A1A2-AB7E-F6BF-3416FB893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417" y="1791187"/>
              <a:ext cx="3676828" cy="20694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A5D752-CA4B-FEB1-275B-1393B1FE0759}"/>
                </a:ext>
              </a:extLst>
            </p:cNvPr>
            <p:cNvSpPr txBox="1"/>
            <p:nvPr/>
          </p:nvSpPr>
          <p:spPr>
            <a:xfrm>
              <a:off x="5587185" y="2157792"/>
              <a:ext cx="19005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Wastewater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(metabolites)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9D082F-8C33-D7C3-0E4F-3E981F7C4C9F}"/>
              </a:ext>
            </a:extLst>
          </p:cNvPr>
          <p:cNvGrpSpPr/>
          <p:nvPr/>
        </p:nvGrpSpPr>
        <p:grpSpPr>
          <a:xfrm>
            <a:off x="4994536" y="4374436"/>
            <a:ext cx="3887304" cy="2068001"/>
            <a:chOff x="910707" y="4376923"/>
            <a:chExt cx="3719596" cy="2008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84C88F-8830-98DD-5153-B1D11E0ED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707" y="4376923"/>
              <a:ext cx="3571355" cy="2008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C29AA3-9BA4-0EF5-9305-62C1A2BCA346}"/>
                </a:ext>
              </a:extLst>
            </p:cNvPr>
            <p:cNvSpPr txBox="1"/>
            <p:nvPr/>
          </p:nvSpPr>
          <p:spPr>
            <a:xfrm>
              <a:off x="2729718" y="4421997"/>
              <a:ext cx="19005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Biosolids</a:t>
              </a:r>
            </a:p>
            <a:p>
              <a:pPr algn="ctr"/>
              <a:r>
                <a:rPr lang="en-US" sz="2400" b="1" dirty="0"/>
                <a:t>(metabolites)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908161-7991-6DBB-4449-1D05A76C947D}"/>
              </a:ext>
            </a:extLst>
          </p:cNvPr>
          <p:cNvGrpSpPr/>
          <p:nvPr/>
        </p:nvGrpSpPr>
        <p:grpSpPr>
          <a:xfrm>
            <a:off x="4994536" y="1666322"/>
            <a:ext cx="3732378" cy="2285628"/>
            <a:chOff x="5268134" y="4376923"/>
            <a:chExt cx="3732378" cy="22856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CD7DD-DB0B-0ACA-5949-FFC3729A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8134" y="4376923"/>
              <a:ext cx="3732378" cy="2285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91FB0F-B0F7-E53A-DF6D-369463F10D56}"/>
                </a:ext>
              </a:extLst>
            </p:cNvPr>
            <p:cNvSpPr txBox="1"/>
            <p:nvPr/>
          </p:nvSpPr>
          <p:spPr>
            <a:xfrm>
              <a:off x="5492199" y="5513790"/>
              <a:ext cx="3284248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Food Containers</a:t>
              </a:r>
            </a:p>
            <a:p>
              <a:pPr algn="ctr"/>
              <a:r>
                <a:rPr lang="en-US" sz="2400" b="1" dirty="0"/>
                <a:t>&amp; Wrappers (</a:t>
              </a:r>
              <a:r>
                <a:rPr lang="en-US" sz="2400" b="1" kern="1200" baseline="0" dirty="0">
                  <a:effectLst/>
                  <a:latin typeface="+mn-lt"/>
                  <a:ea typeface="+mn-ea"/>
                  <a:cs typeface="+mn-cs"/>
                </a:rPr>
                <a:t>6:2FTOH</a:t>
              </a:r>
              <a:r>
                <a:rPr lang="en-US" sz="2400" b="1" kern="1200" baseline="30000" dirty="0">
                  <a:effectLst/>
                  <a:latin typeface="+mn-lt"/>
                  <a:ea typeface="+mn-ea"/>
                  <a:cs typeface="+mn-cs"/>
                </a:rPr>
                <a:t>-</a:t>
              </a:r>
              <a:r>
                <a:rPr lang="en-US" sz="2400" b="1" dirty="0"/>
                <a:t>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CD9D6-91D5-E58B-359D-894F1B80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B552-EA96-4575-822E-7C0ECCCEE1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95637191-810D-D234-9DD0-9635F413D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 bwMode="auto">
          <a:xfrm>
            <a:off x="714717" y="2919593"/>
            <a:ext cx="4138078" cy="38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254B6D-1EEA-0D43-3618-ED03BEDC51B2}"/>
              </a:ext>
            </a:extLst>
          </p:cNvPr>
          <p:cNvSpPr txBox="1"/>
          <p:nvPr/>
        </p:nvSpPr>
        <p:spPr>
          <a:xfrm>
            <a:off x="365551" y="2709757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6:2 </a:t>
            </a:r>
            <a:r>
              <a:rPr lang="en-US" b="1" dirty="0" err="1"/>
              <a:t>FtTAoS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6B853-92C9-9BAA-1EED-B4ED21FC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E9ECD9-2C95-E1E2-2007-EF86FE020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93275"/>
              </p:ext>
            </p:extLst>
          </p:nvPr>
        </p:nvGraphicFramePr>
        <p:xfrm>
          <a:off x="4317389" y="1410495"/>
          <a:ext cx="4313779" cy="34192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3779">
                  <a:extLst>
                    <a:ext uri="{9D8B030D-6E8A-4147-A177-3AD203B41FA5}">
                      <a16:colId xmlns:a16="http://schemas.microsoft.com/office/drawing/2014/main" val="2132823139"/>
                    </a:ext>
                  </a:extLst>
                </a:gridCol>
              </a:tblGrid>
              <a:tr h="314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  <a:t>“Precursor” Compounds</a:t>
                      </a:r>
                      <a:b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(color denotes main breakdown products)</a:t>
                      </a: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7279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Ammonium 4,8-Dioxa-3H-perfluoro </a:t>
                      </a:r>
                      <a:r>
                        <a:rPr lang="en-US" sz="1800" b="1" u="none" strike="noStrike" dirty="0" err="1">
                          <a:effectLst/>
                        </a:rPr>
                        <a:t>nonanoate</a:t>
                      </a:r>
                      <a:r>
                        <a:rPr lang="en-US" sz="1800" b="1" u="none" strike="noStrike" dirty="0">
                          <a:effectLst/>
                        </a:rPr>
                        <a:t> (ADONA-) ???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69617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2,3,3,3-tetrafluoro-2-(</a:t>
                      </a:r>
                      <a:r>
                        <a:rPr lang="en-US" sz="1800" b="1" u="none" strike="noStrike" dirty="0" err="1">
                          <a:effectLst/>
                        </a:rPr>
                        <a:t>heptafluoropropoxy</a:t>
                      </a:r>
                      <a:r>
                        <a:rPr lang="en-US" sz="1800" b="1" u="none" strike="noStrike" dirty="0">
                          <a:effectLst/>
                        </a:rPr>
                        <a:t>) propanoate (HFPO DA-, “</a:t>
                      </a:r>
                      <a:r>
                        <a:rPr lang="en-US" sz="1800" b="1" u="none" strike="noStrike" dirty="0" err="1">
                          <a:effectLst/>
                        </a:rPr>
                        <a:t>GenX</a:t>
                      </a:r>
                      <a:r>
                        <a:rPr lang="en-US" sz="1800" b="1" u="none" strike="noStrike" dirty="0">
                          <a:effectLst/>
                        </a:rPr>
                        <a:t>”) ???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4809"/>
                  </a:ext>
                </a:extLst>
              </a:tr>
              <a:tr h="3877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6:2 Fluorotelomer alcohol (6:2 FTOH-)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109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6:2 Fluorotelomer thioether amido sulfonate(6:2 </a:t>
                      </a:r>
                      <a:r>
                        <a:rPr lang="en-US" sz="1800" b="1" u="none" strike="noStrike" dirty="0" err="1">
                          <a:effectLst/>
                        </a:rPr>
                        <a:t>FtTAoS</a:t>
                      </a:r>
                      <a:r>
                        <a:rPr lang="en-US" sz="1800" b="1" u="none" strike="noStrike" dirty="0">
                          <a:effectLst/>
                        </a:rPr>
                        <a:t>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54196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6:2 Fluorotelomer sulfonate (6:2 FTS-)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8637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>
                          <a:effectLst/>
                        </a:rPr>
                        <a:t>Perfluroroctane</a:t>
                      </a:r>
                      <a:r>
                        <a:rPr lang="en-US" sz="1800" b="1" u="none" strike="noStrike" dirty="0">
                          <a:effectLst/>
                        </a:rPr>
                        <a:t> sulfonamide (PFOSA)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360319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8:2 Fluorotelomer alcohol (8:2 FTOH-)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25755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3882CEB-2595-4694-EECC-BF51FFC00908}"/>
              </a:ext>
            </a:extLst>
          </p:cNvPr>
          <p:cNvSpPr txBox="1"/>
          <p:nvPr/>
        </p:nvSpPr>
        <p:spPr>
          <a:xfrm>
            <a:off x="107223" y="95914"/>
            <a:ext cx="898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Seven “Precursor” Compounds With Toxicity Factors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(soil and water action levels included in 2024 HIDOH guidance)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42C3D-F32E-19D3-9643-5460C567EC8F}"/>
              </a:ext>
            </a:extLst>
          </p:cNvPr>
          <p:cNvGrpSpPr/>
          <p:nvPr/>
        </p:nvGrpSpPr>
        <p:grpSpPr>
          <a:xfrm>
            <a:off x="2492240" y="1370648"/>
            <a:ext cx="1269707" cy="1536453"/>
            <a:chOff x="2492240" y="1047916"/>
            <a:chExt cx="1269707" cy="15364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3F7494-0E11-677E-05E4-73B6FF9CABFC}"/>
                </a:ext>
              </a:extLst>
            </p:cNvPr>
            <p:cNvGrpSpPr/>
            <p:nvPr/>
          </p:nvGrpSpPr>
          <p:grpSpPr>
            <a:xfrm>
              <a:off x="2567138" y="1642933"/>
              <a:ext cx="1165289" cy="941436"/>
              <a:chOff x="290757" y="4050792"/>
              <a:chExt cx="1165289" cy="94143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63382D-7026-6721-FB06-9EEBF0806F92}"/>
                  </a:ext>
                </a:extLst>
              </p:cNvPr>
              <p:cNvSpPr/>
              <p:nvPr/>
            </p:nvSpPr>
            <p:spPr>
              <a:xfrm>
                <a:off x="296853" y="4050792"/>
                <a:ext cx="1156145" cy="3074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Ultrashort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094A191-9BA0-6CB3-F02E-2AF15D5AB6B8}"/>
                  </a:ext>
                </a:extLst>
              </p:cNvPr>
              <p:cNvSpPr/>
              <p:nvPr/>
            </p:nvSpPr>
            <p:spPr>
              <a:xfrm>
                <a:off x="293805" y="4367784"/>
                <a:ext cx="1162241" cy="307452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Short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F132929-6BC5-0C87-F92A-454FE80491E1}"/>
                  </a:ext>
                </a:extLst>
              </p:cNvPr>
              <p:cNvSpPr/>
              <p:nvPr/>
            </p:nvSpPr>
            <p:spPr>
              <a:xfrm>
                <a:off x="290757" y="4684776"/>
                <a:ext cx="1162241" cy="3074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Long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CEE2C7-4AE8-53EF-92C6-BFB7A8EE0A66}"/>
                </a:ext>
              </a:extLst>
            </p:cNvPr>
            <p:cNvSpPr txBox="1"/>
            <p:nvPr/>
          </p:nvSpPr>
          <p:spPr>
            <a:xfrm>
              <a:off x="2492240" y="1047916"/>
              <a:ext cx="12697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Breakdown</a:t>
              </a:r>
            </a:p>
            <a:p>
              <a:pPr algn="ctr"/>
              <a:r>
                <a:rPr lang="en-US" b="1" dirty="0"/>
                <a:t>Products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C0A737-F225-751C-6194-F6AFF0F7EF5E}"/>
              </a:ext>
            </a:extLst>
          </p:cNvPr>
          <p:cNvSpPr txBox="1"/>
          <p:nvPr/>
        </p:nvSpPr>
        <p:spPr>
          <a:xfrm>
            <a:off x="2525004" y="3301775"/>
            <a:ext cx="1204177" cy="707886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Method</a:t>
            </a:r>
          </a:p>
          <a:p>
            <a:pPr algn="ctr"/>
            <a:r>
              <a:rPr lang="en-US" sz="2000" b="1" dirty="0"/>
              <a:t>537/1633</a:t>
            </a:r>
          </a:p>
        </p:txBody>
      </p:sp>
    </p:spTree>
    <p:extLst>
      <p:ext uri="{BB962C8B-B14F-4D97-AF65-F5344CB8AC3E}">
        <p14:creationId xmlns:p14="http://schemas.microsoft.com/office/powerpoint/2010/main" val="3936598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0AD6-3CED-9931-C2BB-B89A2E287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1253A9CE-4A0D-DBBD-9FB0-0E0083735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4000" r="34182" b="31445"/>
          <a:stretch/>
        </p:blipFill>
        <p:spPr>
          <a:xfrm>
            <a:off x="292409" y="847817"/>
            <a:ext cx="8575313" cy="57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5C9EF-084D-CF82-5115-14D292DB9D16}"/>
              </a:ext>
            </a:extLst>
          </p:cNvPr>
          <p:cNvSpPr txBox="1"/>
          <p:nvPr/>
        </p:nvSpPr>
        <p:spPr>
          <a:xfrm>
            <a:off x="276278" y="33106"/>
            <a:ext cx="8599707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Standard Lab Method vs Total Oxidizable Precursors (TOPs) Soil Data </a:t>
            </a:r>
            <a:r>
              <a:rPr lang="en-US" sz="2400" b="1" dirty="0"/>
              <a:t>(AFFF Spill Site)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587D-28D9-6E79-0092-3E9506EBE199}"/>
              </a:ext>
            </a:extLst>
          </p:cNvPr>
          <p:cNvSpPr txBox="1"/>
          <p:nvPr/>
        </p:nvSpPr>
        <p:spPr>
          <a:xfrm>
            <a:off x="3649054" y="1197893"/>
            <a:ext cx="2534463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DU-2</a:t>
            </a:r>
          </a:p>
          <a:p>
            <a:r>
              <a:rPr lang="en-US" b="1" dirty="0"/>
              <a:t>Pre-TOPs: 144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23,839 µg/kg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752C4-61AC-107A-8B19-F73C20334FB4}"/>
              </a:ext>
            </a:extLst>
          </p:cNvPr>
          <p:cNvSpPr txBox="1"/>
          <p:nvPr/>
        </p:nvSpPr>
        <p:spPr>
          <a:xfrm>
            <a:off x="408773" y="961218"/>
            <a:ext cx="2452643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DU-4A</a:t>
            </a:r>
          </a:p>
          <a:p>
            <a:r>
              <a:rPr lang="en-US" b="1" dirty="0"/>
              <a:t>Pre-TOPs: 16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114 µg/kg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9B2A2-8A41-D510-6028-C2F99468A3EE}"/>
              </a:ext>
            </a:extLst>
          </p:cNvPr>
          <p:cNvSpPr txBox="1"/>
          <p:nvPr/>
        </p:nvSpPr>
        <p:spPr>
          <a:xfrm>
            <a:off x="6348890" y="1542707"/>
            <a:ext cx="2502701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DU-3</a:t>
            </a:r>
          </a:p>
          <a:p>
            <a:r>
              <a:rPr lang="en-US" b="1" dirty="0"/>
              <a:t>Pre-TOPs: 264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22,013 µg/kg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DFCB3-632E-DA96-B297-C37DB1243C39}"/>
              </a:ext>
            </a:extLst>
          </p:cNvPr>
          <p:cNvSpPr txBox="1"/>
          <p:nvPr/>
        </p:nvSpPr>
        <p:spPr>
          <a:xfrm>
            <a:off x="408773" y="1938055"/>
            <a:ext cx="2452643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DU-4B</a:t>
            </a:r>
          </a:p>
          <a:p>
            <a:r>
              <a:rPr lang="en-US" b="1" dirty="0"/>
              <a:t>Pre-TOPs: 13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643 µg/kg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3B2608-BBDD-5AD3-7720-003933057909}"/>
              </a:ext>
            </a:extLst>
          </p:cNvPr>
          <p:cNvGrpSpPr/>
          <p:nvPr/>
        </p:nvGrpSpPr>
        <p:grpSpPr>
          <a:xfrm>
            <a:off x="393270" y="2952104"/>
            <a:ext cx="2274916" cy="3596640"/>
            <a:chOff x="393270" y="2952104"/>
            <a:chExt cx="2274916" cy="35966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6FA205-C1B9-2908-0842-56F2C9E8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270" y="2952104"/>
              <a:ext cx="2274916" cy="3596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862501-F9E3-ACCC-465E-1CC6A0B7DF76}"/>
                </a:ext>
              </a:extLst>
            </p:cNvPr>
            <p:cNvSpPr txBox="1"/>
            <p:nvPr/>
          </p:nvSpPr>
          <p:spPr>
            <a:xfrm rot="16200000">
              <a:off x="994800" y="5119174"/>
              <a:ext cx="2103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TOPs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81582-4BB5-DE2C-EB0C-E808D1C6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94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C5B0ACA-65DD-4A0B-DE73-BA9A9FA8DC3F}"/>
              </a:ext>
            </a:extLst>
          </p:cNvPr>
          <p:cNvGrpSpPr/>
          <p:nvPr/>
        </p:nvGrpSpPr>
        <p:grpSpPr>
          <a:xfrm>
            <a:off x="3118293" y="1146095"/>
            <a:ext cx="5994036" cy="5446729"/>
            <a:chOff x="3118293" y="1146095"/>
            <a:chExt cx="5994036" cy="544672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51F580B-8439-86AA-0521-3A472C7ECE73}"/>
                </a:ext>
              </a:extLst>
            </p:cNvPr>
            <p:cNvGrpSpPr/>
            <p:nvPr/>
          </p:nvGrpSpPr>
          <p:grpSpPr>
            <a:xfrm>
              <a:off x="3118293" y="1146095"/>
              <a:ext cx="5856631" cy="5446729"/>
              <a:chOff x="3118293" y="1146095"/>
              <a:chExt cx="5856631" cy="5446729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5BDD11AB-2A98-D22E-0BFA-7F918BB67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78"/>
              <a:stretch/>
            </p:blipFill>
            <p:spPr bwMode="auto">
              <a:xfrm>
                <a:off x="3118293" y="1146095"/>
                <a:ext cx="5856631" cy="5446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5329F73-CBFB-30C8-FFA9-EAD7FEDA8B4B}"/>
                  </a:ext>
                </a:extLst>
              </p:cNvPr>
              <p:cNvGrpSpPr/>
              <p:nvPr/>
            </p:nvGrpSpPr>
            <p:grpSpPr>
              <a:xfrm>
                <a:off x="3440893" y="1847604"/>
                <a:ext cx="2223068" cy="2981470"/>
                <a:chOff x="3440893" y="1692156"/>
                <a:chExt cx="2223068" cy="2981470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B1B1754-10AF-F5A4-5AE3-7B7A92149CEE}"/>
                    </a:ext>
                  </a:extLst>
                </p:cNvPr>
                <p:cNvSpPr txBox="1"/>
                <p:nvPr/>
              </p:nvSpPr>
              <p:spPr>
                <a:xfrm>
                  <a:off x="3677687" y="2095188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68272B3-6669-D755-8D45-7AC2E9DFC2E3}"/>
                    </a:ext>
                  </a:extLst>
                </p:cNvPr>
                <p:cNvSpPr txBox="1"/>
                <p:nvPr/>
              </p:nvSpPr>
              <p:spPr>
                <a:xfrm>
                  <a:off x="3895693" y="2481124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3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0EBB537-9544-DEF3-5BAA-C87F65919804}"/>
                    </a:ext>
                  </a:extLst>
                </p:cNvPr>
                <p:cNvSpPr txBox="1"/>
                <p:nvPr/>
              </p:nvSpPr>
              <p:spPr>
                <a:xfrm>
                  <a:off x="3440893" y="1692156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1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C52C4A2-8F07-6FA6-721E-0CE138C2FDBD}"/>
                    </a:ext>
                  </a:extLst>
                </p:cNvPr>
                <p:cNvSpPr txBox="1"/>
                <p:nvPr/>
              </p:nvSpPr>
              <p:spPr>
                <a:xfrm>
                  <a:off x="4123507" y="2868852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4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DF82EBC-DC5A-7506-770F-AB58645E8BF1}"/>
                    </a:ext>
                  </a:extLst>
                </p:cNvPr>
                <p:cNvSpPr txBox="1"/>
                <p:nvPr/>
              </p:nvSpPr>
              <p:spPr>
                <a:xfrm>
                  <a:off x="4369445" y="3262740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5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C36A7C4-FA64-4F1F-5DA4-4A72A831FDC1}"/>
                    </a:ext>
                  </a:extLst>
                </p:cNvPr>
                <p:cNvSpPr txBox="1"/>
                <p:nvPr/>
              </p:nvSpPr>
              <p:spPr>
                <a:xfrm>
                  <a:off x="4587451" y="3648676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6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62F2F55-3A85-8CCD-10B4-2A8988BE708E}"/>
                    </a:ext>
                  </a:extLst>
                </p:cNvPr>
                <p:cNvSpPr txBox="1"/>
                <p:nvPr/>
              </p:nvSpPr>
              <p:spPr>
                <a:xfrm>
                  <a:off x="4785571" y="4038820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7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09FB38A-B368-5495-4087-5F9A1661DF6E}"/>
                    </a:ext>
                  </a:extLst>
                </p:cNvPr>
                <p:cNvSpPr txBox="1"/>
                <p:nvPr/>
              </p:nvSpPr>
              <p:spPr>
                <a:xfrm>
                  <a:off x="5349451" y="4273516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8</a:t>
                  </a:r>
                </a:p>
              </p:txBody>
            </p:sp>
          </p:grp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9AF1CD4-E937-7416-9E54-B954B23EB3E3}"/>
                </a:ext>
              </a:extLst>
            </p:cNvPr>
            <p:cNvSpPr/>
            <p:nvPr/>
          </p:nvSpPr>
          <p:spPr>
            <a:xfrm rot="1190169">
              <a:off x="4808356" y="4339133"/>
              <a:ext cx="4303973" cy="2187921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73F99CA-F05C-89E1-08FC-7802C3B30DE2}"/>
              </a:ext>
            </a:extLst>
          </p:cNvPr>
          <p:cNvGrpSpPr/>
          <p:nvPr/>
        </p:nvGrpSpPr>
        <p:grpSpPr>
          <a:xfrm>
            <a:off x="285123" y="1298497"/>
            <a:ext cx="2648403" cy="3789530"/>
            <a:chOff x="285123" y="1254429"/>
            <a:chExt cx="2648403" cy="378953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C0603F5-BE66-CB4A-B255-601D65C3AF61}"/>
                </a:ext>
              </a:extLst>
            </p:cNvPr>
            <p:cNvGrpSpPr/>
            <p:nvPr/>
          </p:nvGrpSpPr>
          <p:grpSpPr>
            <a:xfrm>
              <a:off x="285123" y="1254429"/>
              <a:ext cx="2648403" cy="3789530"/>
              <a:chOff x="285123" y="1254429"/>
              <a:chExt cx="2648403" cy="378953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96AC0356-3ECE-F5FE-FCC5-818740F04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331" b="43857"/>
              <a:stretch/>
            </p:blipFill>
            <p:spPr bwMode="auto">
              <a:xfrm>
                <a:off x="285123" y="1254429"/>
                <a:ext cx="2440416" cy="3276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36132335-E723-33F5-525D-BC7B085C0B33}"/>
                  </a:ext>
                </a:extLst>
              </p:cNvPr>
              <p:cNvGrpSpPr/>
              <p:nvPr/>
            </p:nvGrpSpPr>
            <p:grpSpPr>
              <a:xfrm>
                <a:off x="1667044" y="4219809"/>
                <a:ext cx="1266482" cy="824150"/>
                <a:chOff x="1810265" y="4506248"/>
                <a:chExt cx="1266482" cy="82415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80811DE-7BA8-7711-26A7-856C67D54E9E}"/>
                    </a:ext>
                  </a:extLst>
                </p:cNvPr>
                <p:cNvGrpSpPr/>
                <p:nvPr/>
              </p:nvGrpSpPr>
              <p:grpSpPr>
                <a:xfrm>
                  <a:off x="1970131" y="4636540"/>
                  <a:ext cx="987987" cy="693858"/>
                  <a:chOff x="1685544" y="4186392"/>
                  <a:chExt cx="987987" cy="693858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ACF73C41-B1ED-F83C-C65B-3B4FB89187D2}"/>
                      </a:ext>
                    </a:extLst>
                  </p:cNvPr>
                  <p:cNvSpPr/>
                  <p:nvPr/>
                </p:nvSpPr>
                <p:spPr>
                  <a:xfrm>
                    <a:off x="2063931" y="4206240"/>
                    <a:ext cx="522515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12A1F056-28C8-C42D-D1C1-8FD98B0733FE}"/>
                      </a:ext>
                    </a:extLst>
                  </p:cNvPr>
                  <p:cNvCxnSpPr>
                    <a:endCxn id="10" idx="3"/>
                  </p:cNvCxnSpPr>
                  <p:nvPr/>
                </p:nvCxnSpPr>
                <p:spPr>
                  <a:xfrm>
                    <a:off x="2063931" y="4343400"/>
                    <a:ext cx="350085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103759F1-DB9C-54CA-D6FD-BA4732EBB040}"/>
                      </a:ext>
                    </a:extLst>
                  </p:cNvPr>
                  <p:cNvCxnSpPr/>
                  <p:nvPr/>
                </p:nvCxnSpPr>
                <p:spPr>
                  <a:xfrm>
                    <a:off x="2041288" y="4379976"/>
                    <a:ext cx="350085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BEEE3BDF-0411-570F-7A59-03559F90F8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14579" y="4355592"/>
                    <a:ext cx="152400" cy="200132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0B34403-DD3C-E945-3510-7041051E69B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6579" y="4186392"/>
                    <a:ext cx="3369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81B9BBF-CE4C-4CD5-AA20-138720411BE2}"/>
                      </a:ext>
                    </a:extLst>
                  </p:cNvPr>
                  <p:cNvSpPr txBox="1"/>
                  <p:nvPr/>
                </p:nvSpPr>
                <p:spPr>
                  <a:xfrm>
                    <a:off x="1685544" y="4510918"/>
                    <a:ext cx="4812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OH</a:t>
                    </a:r>
                    <a:endParaRPr lang="en-US" sz="28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D890D34-2ABE-53A8-F492-2E464B2CFBDA}"/>
                    </a:ext>
                  </a:extLst>
                </p:cNvPr>
                <p:cNvSpPr/>
                <p:nvPr/>
              </p:nvSpPr>
              <p:spPr>
                <a:xfrm rot="19794259">
                  <a:off x="1810265" y="4506248"/>
                  <a:ext cx="1266482" cy="762466"/>
                </a:xfrm>
                <a:prstGeom prst="ellipse">
                  <a:avLst/>
                </a:prstGeom>
                <a:noFill/>
                <a:ln w="38100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C84705-88F1-FF78-FD7D-9F09B26DE1D9}"/>
                </a:ext>
              </a:extLst>
            </p:cNvPr>
            <p:cNvGrpSpPr/>
            <p:nvPr/>
          </p:nvGrpSpPr>
          <p:grpSpPr>
            <a:xfrm>
              <a:off x="596707" y="1944916"/>
              <a:ext cx="1659188" cy="2746774"/>
              <a:chOff x="3440893" y="1692156"/>
              <a:chExt cx="1659188" cy="274677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669C5C-1CD2-A9BC-B2E2-42D69306F7A1}"/>
                  </a:ext>
                </a:extLst>
              </p:cNvPr>
              <p:cNvSpPr txBox="1"/>
              <p:nvPr/>
            </p:nvSpPr>
            <p:spPr>
              <a:xfrm>
                <a:off x="3677687" y="2095188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701ACC-1AF8-D95D-0D21-A4E5C5AAA6B9}"/>
                  </a:ext>
                </a:extLst>
              </p:cNvPr>
              <p:cNvSpPr txBox="1"/>
              <p:nvPr/>
            </p:nvSpPr>
            <p:spPr>
              <a:xfrm>
                <a:off x="3895693" y="248112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7023C7-B4D6-5445-E907-34D49BD3EC91}"/>
                  </a:ext>
                </a:extLst>
              </p:cNvPr>
              <p:cNvSpPr txBox="1"/>
              <p:nvPr/>
            </p:nvSpPr>
            <p:spPr>
              <a:xfrm>
                <a:off x="3440893" y="1692156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1022AC-A479-DF8F-6E40-8DC89CFD464A}"/>
                  </a:ext>
                </a:extLst>
              </p:cNvPr>
              <p:cNvSpPr txBox="1"/>
              <p:nvPr/>
            </p:nvSpPr>
            <p:spPr>
              <a:xfrm>
                <a:off x="4123507" y="2868852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53B29E-1507-603A-0A81-A2D41F5A799F}"/>
                  </a:ext>
                </a:extLst>
              </p:cNvPr>
              <p:cNvSpPr txBox="1"/>
              <p:nvPr/>
            </p:nvSpPr>
            <p:spPr>
              <a:xfrm>
                <a:off x="4369445" y="3262740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8853EB-9BD7-4E75-D1E1-99647403E577}"/>
                  </a:ext>
                </a:extLst>
              </p:cNvPr>
              <p:cNvSpPr txBox="1"/>
              <p:nvPr/>
            </p:nvSpPr>
            <p:spPr>
              <a:xfrm>
                <a:off x="4587451" y="3648676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C960D58-23E5-BEA8-5662-D9E9B44D5D77}"/>
                  </a:ext>
                </a:extLst>
              </p:cNvPr>
              <p:cNvSpPr txBox="1"/>
              <p:nvPr/>
            </p:nvSpPr>
            <p:spPr>
              <a:xfrm>
                <a:off x="4785571" y="4038820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7</a:t>
                </a:r>
              </a:p>
            </p:txBody>
          </p:sp>
        </p:grp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D576604-E401-1C27-59D4-E35A49B6F48E}"/>
              </a:ext>
            </a:extLst>
          </p:cNvPr>
          <p:cNvCxnSpPr/>
          <p:nvPr/>
        </p:nvCxnSpPr>
        <p:spPr>
          <a:xfrm>
            <a:off x="2762913" y="1159212"/>
            <a:ext cx="98151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21A70D-8F22-F53A-871E-420B09240F26}"/>
              </a:ext>
            </a:extLst>
          </p:cNvPr>
          <p:cNvGrpSpPr/>
          <p:nvPr/>
        </p:nvGrpSpPr>
        <p:grpSpPr>
          <a:xfrm>
            <a:off x="4012337" y="964847"/>
            <a:ext cx="5029133" cy="761057"/>
            <a:chOff x="4012337" y="964847"/>
            <a:chExt cx="5029133" cy="7610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6CC467-0BB8-B275-F505-910B67CBDFC9}"/>
                </a:ext>
              </a:extLst>
            </p:cNvPr>
            <p:cNvSpPr txBox="1"/>
            <p:nvPr/>
          </p:nvSpPr>
          <p:spPr>
            <a:xfrm>
              <a:off x="4012337" y="1325794"/>
              <a:ext cx="5029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sng" dirty="0"/>
                <a:t>6:2 Fluorotelomer </a:t>
              </a:r>
              <a:r>
                <a:rPr lang="en-US" sz="2000" b="1" dirty="0"/>
                <a:t>Thioether Amido Sulfonate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9A1BA1-C090-F312-DD13-D045D8121276}"/>
                </a:ext>
              </a:extLst>
            </p:cNvPr>
            <p:cNvSpPr txBox="1"/>
            <p:nvPr/>
          </p:nvSpPr>
          <p:spPr>
            <a:xfrm>
              <a:off x="4845083" y="964847"/>
              <a:ext cx="3347391" cy="3637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PFAS “Precursor” (since 2005)</a:t>
              </a:r>
            </a:p>
          </p:txBody>
        </p:sp>
      </p:grp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98098586-1B80-AD22-792E-3672FDD62CEE}"/>
              </a:ext>
            </a:extLst>
          </p:cNvPr>
          <p:cNvCxnSpPr>
            <a:cxnSpLocks/>
          </p:cNvCxnSpPr>
          <p:nvPr/>
        </p:nvCxnSpPr>
        <p:spPr>
          <a:xfrm>
            <a:off x="3097054" y="1146095"/>
            <a:ext cx="0" cy="52634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068B4B-C13D-6FAE-7344-DE3C8EA5AFAB}"/>
              </a:ext>
            </a:extLst>
          </p:cNvPr>
          <p:cNvSpPr txBox="1"/>
          <p:nvPr/>
        </p:nvSpPr>
        <p:spPr>
          <a:xfrm>
            <a:off x="65805" y="36540"/>
            <a:ext cx="897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6:2 </a:t>
            </a:r>
            <a:r>
              <a:rPr lang="en-US" sz="3000" b="1" dirty="0" err="1"/>
              <a:t>FtTAoS</a:t>
            </a:r>
            <a:r>
              <a:rPr lang="en-US" sz="3000" b="1" dirty="0"/>
              <a:t> in “Modern” Aqueous Fire Fighting Foam </a:t>
            </a:r>
            <a:r>
              <a:rPr lang="en-US" sz="2400" b="1" dirty="0"/>
              <a:t>(AFFF)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A79F16-CFEC-4573-1A4F-0E9F3956E3C3}"/>
              </a:ext>
            </a:extLst>
          </p:cNvPr>
          <p:cNvSpPr txBox="1"/>
          <p:nvPr/>
        </p:nvSpPr>
        <p:spPr>
          <a:xfrm>
            <a:off x="592497" y="933220"/>
            <a:ext cx="168270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“Parent” PFAS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9F2EA2C-8990-031C-CF6C-062AACBCD8F6}"/>
              </a:ext>
            </a:extLst>
          </p:cNvPr>
          <p:cNvSpPr txBox="1"/>
          <p:nvPr/>
        </p:nvSpPr>
        <p:spPr>
          <a:xfrm>
            <a:off x="3123626" y="5921488"/>
            <a:ext cx="22308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“Functional Group”</a:t>
            </a:r>
          </a:p>
          <a:p>
            <a:pPr algn="ctr"/>
            <a:r>
              <a:rPr lang="en-US" sz="2000" b="1" dirty="0"/>
              <a:t>Added</a:t>
            </a:r>
          </a:p>
        </p:txBody>
      </p: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E9331AEE-4521-D736-7D74-4857009B4AB9}"/>
              </a:ext>
            </a:extLst>
          </p:cNvPr>
          <p:cNvCxnSpPr>
            <a:cxnSpLocks/>
          </p:cNvCxnSpPr>
          <p:nvPr/>
        </p:nvCxnSpPr>
        <p:spPr>
          <a:xfrm flipV="1">
            <a:off x="4942826" y="5596256"/>
            <a:ext cx="372556" cy="334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Slide Number Placeholder 1033">
            <a:extLst>
              <a:ext uri="{FF2B5EF4-FFF2-40B4-BE49-F238E27FC236}">
                <a16:creationId xmlns:a16="http://schemas.microsoft.com/office/drawing/2014/main" id="{234661B5-614F-7482-C020-6D8D635D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118FA0-AA0F-60C5-B6A7-1DF619EDD9D1}"/>
              </a:ext>
            </a:extLst>
          </p:cNvPr>
          <p:cNvSpPr txBox="1"/>
          <p:nvPr/>
        </p:nvSpPr>
        <p:spPr>
          <a:xfrm>
            <a:off x="-8223" y="1312384"/>
            <a:ext cx="284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Perfluoro </a:t>
            </a:r>
            <a:r>
              <a:rPr lang="en-US" sz="2000" b="1" u="sng" dirty="0"/>
              <a:t>Hepta</a:t>
            </a:r>
            <a:r>
              <a:rPr lang="en-US" sz="2000" b="1" dirty="0"/>
              <a:t>noic Acid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036D4-EB55-77E2-4FF3-7A5169318F4D}"/>
              </a:ext>
            </a:extLst>
          </p:cNvPr>
          <p:cNvSpPr txBox="1"/>
          <p:nvPr/>
        </p:nvSpPr>
        <p:spPr>
          <a:xfrm>
            <a:off x="185179" y="5664113"/>
            <a:ext cx="18652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Reported  by Standard Lab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49218-6064-A42B-9737-39A5DC228B21}"/>
              </a:ext>
            </a:extLst>
          </p:cNvPr>
          <p:cNvSpPr txBox="1"/>
          <p:nvPr/>
        </p:nvSpPr>
        <p:spPr>
          <a:xfrm>
            <a:off x="4935007" y="1735877"/>
            <a:ext cx="420561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Dominant PFAS in AFFF </a:t>
            </a:r>
            <a:r>
              <a:rPr lang="en-US" sz="2000" b="1" i="1" dirty="0">
                <a:solidFill>
                  <a:srgbClr val="FF0000"/>
                </a:solidFill>
              </a:rPr>
              <a:t>since 2005;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Toxicity factors </a:t>
            </a:r>
            <a:r>
              <a:rPr lang="en-US" sz="2000" b="1" i="1" dirty="0">
                <a:solidFill>
                  <a:srgbClr val="FF0000"/>
                </a:solidFill>
              </a:rPr>
              <a:t>not widely available</a:t>
            </a:r>
            <a:r>
              <a:rPr lang="en-US" sz="2000" b="1" dirty="0">
                <a:solidFill>
                  <a:srgbClr val="FF0000"/>
                </a:solidFill>
              </a:rPr>
              <a:t>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Not Reported </a:t>
            </a:r>
            <a:r>
              <a:rPr lang="en-US" sz="2000" b="1" dirty="0">
                <a:solidFill>
                  <a:srgbClr val="FF0000"/>
                </a:solidFill>
              </a:rPr>
              <a:t>by current laboratory methods;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Risk posed by AFFF-contaminated media </a:t>
            </a:r>
            <a:r>
              <a:rPr lang="en-US" sz="2000" b="1" i="1" dirty="0">
                <a:solidFill>
                  <a:srgbClr val="FF0000"/>
                </a:solidFill>
              </a:rPr>
              <a:t>underestimated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00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8CE1-EA7B-7D84-5667-6E08DEEE1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524F-31E6-E38A-758E-79F4E218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FE56-12F5-4B3D-B278-F4E081AA3F28}" type="slidenum">
              <a:rPr lang="en-US" smtClean="0"/>
              <a:t>2</a:t>
            </a:fld>
            <a:endParaRPr lang="en-US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02256C21-5E80-D07C-F3DE-C6BD38141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08" y="61912"/>
            <a:ext cx="8486775" cy="8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Evolution of PFAS Science…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6591A3-0A60-3D56-6784-1D41CEBDC903}"/>
              </a:ext>
            </a:extLst>
          </p:cNvPr>
          <p:cNvSpPr/>
          <p:nvPr/>
        </p:nvSpPr>
        <p:spPr>
          <a:xfrm>
            <a:off x="1219200" y="5867400"/>
            <a:ext cx="6781800" cy="9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"The aim of science is not to open the door to infinite wisdom, but to set a limit to infinite error." </a:t>
            </a:r>
          </a:p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Bertolt Brecht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26F2E6-13A6-8631-E959-F3146F2FA0ED}"/>
              </a:ext>
            </a:extLst>
          </p:cNvPr>
          <p:cNvGrpSpPr/>
          <p:nvPr/>
        </p:nvGrpSpPr>
        <p:grpSpPr>
          <a:xfrm>
            <a:off x="875497" y="1047690"/>
            <a:ext cx="7295816" cy="4801554"/>
            <a:chOff x="875497" y="1047690"/>
            <a:chExt cx="7295816" cy="480155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E36348B-BC6E-E3D1-DE8E-823734FA2FD9}"/>
                </a:ext>
              </a:extLst>
            </p:cNvPr>
            <p:cNvSpPr/>
            <p:nvPr/>
          </p:nvSpPr>
          <p:spPr>
            <a:xfrm>
              <a:off x="2040970" y="1553098"/>
              <a:ext cx="5306095" cy="3296991"/>
            </a:xfrm>
            <a:custGeom>
              <a:avLst/>
              <a:gdLst>
                <a:gd name="connsiteX0" fmla="*/ 0 w 5306095"/>
                <a:gd name="connsiteY0" fmla="*/ 3296991 h 3296991"/>
                <a:gd name="connsiteX1" fmla="*/ 257577 w 5306095"/>
                <a:gd name="connsiteY1" fmla="*/ 0 h 3296991"/>
                <a:gd name="connsiteX2" fmla="*/ 901521 w 5306095"/>
                <a:gd name="connsiteY2" fmla="*/ 953036 h 3296991"/>
                <a:gd name="connsiteX3" fmla="*/ 1378039 w 5306095"/>
                <a:gd name="connsiteY3" fmla="*/ 1455312 h 3296991"/>
                <a:gd name="connsiteX4" fmla="*/ 1738648 w 5306095"/>
                <a:gd name="connsiteY4" fmla="*/ 1803042 h 3296991"/>
                <a:gd name="connsiteX5" fmla="*/ 1841679 w 5306095"/>
                <a:gd name="connsiteY5" fmla="*/ 1867436 h 3296991"/>
                <a:gd name="connsiteX6" fmla="*/ 2305318 w 5306095"/>
                <a:gd name="connsiteY6" fmla="*/ 2163650 h 3296991"/>
                <a:gd name="connsiteX7" fmla="*/ 2704563 w 5306095"/>
                <a:gd name="connsiteY7" fmla="*/ 2292439 h 3296991"/>
                <a:gd name="connsiteX8" fmla="*/ 3026535 w 5306095"/>
                <a:gd name="connsiteY8" fmla="*/ 2356833 h 3296991"/>
                <a:gd name="connsiteX9" fmla="*/ 3271234 w 5306095"/>
                <a:gd name="connsiteY9" fmla="*/ 2369712 h 3296991"/>
                <a:gd name="connsiteX10" fmla="*/ 3567448 w 5306095"/>
                <a:gd name="connsiteY10" fmla="*/ 2343955 h 3296991"/>
                <a:gd name="connsiteX11" fmla="*/ 3992450 w 5306095"/>
                <a:gd name="connsiteY11" fmla="*/ 2266681 h 3296991"/>
                <a:gd name="connsiteX12" fmla="*/ 4327301 w 5306095"/>
                <a:gd name="connsiteY12" fmla="*/ 2150772 h 3296991"/>
                <a:gd name="connsiteX13" fmla="*/ 4507605 w 5306095"/>
                <a:gd name="connsiteY13" fmla="*/ 2009104 h 3296991"/>
                <a:gd name="connsiteX14" fmla="*/ 4713667 w 5306095"/>
                <a:gd name="connsiteY14" fmla="*/ 1880315 h 3296991"/>
                <a:gd name="connsiteX15" fmla="*/ 4945487 w 5306095"/>
                <a:gd name="connsiteY15" fmla="*/ 1700011 h 3296991"/>
                <a:gd name="connsiteX16" fmla="*/ 5151549 w 5306095"/>
                <a:gd name="connsiteY16" fmla="*/ 1429555 h 3296991"/>
                <a:gd name="connsiteX17" fmla="*/ 5280338 w 5306095"/>
                <a:gd name="connsiteY17" fmla="*/ 1210614 h 3296991"/>
                <a:gd name="connsiteX18" fmla="*/ 5306095 w 5306095"/>
                <a:gd name="connsiteY18" fmla="*/ 1146219 h 32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06095" h="3296991">
                  <a:moveTo>
                    <a:pt x="0" y="3296991"/>
                  </a:moveTo>
                  <a:lnTo>
                    <a:pt x="257577" y="0"/>
                  </a:lnTo>
                  <a:lnTo>
                    <a:pt x="901521" y="953036"/>
                  </a:lnTo>
                  <a:lnTo>
                    <a:pt x="1378039" y="1455312"/>
                  </a:lnTo>
                  <a:lnTo>
                    <a:pt x="1738648" y="1803042"/>
                  </a:lnTo>
                  <a:lnTo>
                    <a:pt x="1841679" y="1867436"/>
                  </a:lnTo>
                  <a:lnTo>
                    <a:pt x="2305318" y="2163650"/>
                  </a:lnTo>
                  <a:lnTo>
                    <a:pt x="2704563" y="2292439"/>
                  </a:lnTo>
                  <a:lnTo>
                    <a:pt x="3026535" y="2356833"/>
                  </a:lnTo>
                  <a:lnTo>
                    <a:pt x="3271234" y="2369712"/>
                  </a:lnTo>
                  <a:lnTo>
                    <a:pt x="3567448" y="2343955"/>
                  </a:lnTo>
                  <a:lnTo>
                    <a:pt x="3992450" y="2266681"/>
                  </a:lnTo>
                  <a:lnTo>
                    <a:pt x="4327301" y="2150772"/>
                  </a:lnTo>
                  <a:lnTo>
                    <a:pt x="4507605" y="2009104"/>
                  </a:lnTo>
                  <a:lnTo>
                    <a:pt x="4713667" y="1880315"/>
                  </a:lnTo>
                  <a:lnTo>
                    <a:pt x="4945487" y="1700011"/>
                  </a:lnTo>
                  <a:lnTo>
                    <a:pt x="5151549" y="1429555"/>
                  </a:lnTo>
                  <a:lnTo>
                    <a:pt x="5280338" y="1210614"/>
                  </a:lnTo>
                  <a:lnTo>
                    <a:pt x="5306095" y="1146219"/>
                  </a:lnTo>
                </a:path>
              </a:pathLst>
            </a:custGeom>
            <a:noFill/>
            <a:ln w="38100"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7974F2E-B09A-30B9-B5F4-7746BD5958D9}"/>
                </a:ext>
              </a:extLst>
            </p:cNvPr>
            <p:cNvSpPr/>
            <p:nvPr/>
          </p:nvSpPr>
          <p:spPr>
            <a:xfrm>
              <a:off x="2015212" y="1527340"/>
              <a:ext cx="6156101" cy="3335628"/>
            </a:xfrm>
            <a:custGeom>
              <a:avLst/>
              <a:gdLst>
                <a:gd name="connsiteX0" fmla="*/ 0 w 5447763"/>
                <a:gd name="connsiteY0" fmla="*/ 0 h 3335628"/>
                <a:gd name="connsiteX1" fmla="*/ 12879 w 5447763"/>
                <a:gd name="connsiteY1" fmla="*/ 3322749 h 3335628"/>
                <a:gd name="connsiteX2" fmla="*/ 5447763 w 5447763"/>
                <a:gd name="connsiteY2" fmla="*/ 3335628 h 333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7763" h="3335628">
                  <a:moveTo>
                    <a:pt x="0" y="0"/>
                  </a:moveTo>
                  <a:lnTo>
                    <a:pt x="12879" y="3322749"/>
                  </a:lnTo>
                  <a:lnTo>
                    <a:pt x="5447763" y="33356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Left 78">
              <a:extLst>
                <a:ext uri="{FF2B5EF4-FFF2-40B4-BE49-F238E27FC236}">
                  <a16:creationId xmlns:a16="http://schemas.microsoft.com/office/drawing/2014/main" id="{DED146DD-8093-AD9B-B345-1D9BF43ED490}"/>
                </a:ext>
              </a:extLst>
            </p:cNvPr>
            <p:cNvSpPr/>
            <p:nvPr/>
          </p:nvSpPr>
          <p:spPr>
            <a:xfrm rot="16200000" flipH="1">
              <a:off x="-219240" y="2763749"/>
              <a:ext cx="3084489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Confidence</a:t>
              </a:r>
            </a:p>
          </p:txBody>
        </p:sp>
        <p:sp>
          <p:nvSpPr>
            <p:cNvPr id="80" name="Arrow: Left 79">
              <a:extLst>
                <a:ext uri="{FF2B5EF4-FFF2-40B4-BE49-F238E27FC236}">
                  <a16:creationId xmlns:a16="http://schemas.microsoft.com/office/drawing/2014/main" id="{75068753-AEF3-DC62-2CD5-D2411B492AFA}"/>
                </a:ext>
              </a:extLst>
            </p:cNvPr>
            <p:cNvSpPr/>
            <p:nvPr/>
          </p:nvSpPr>
          <p:spPr>
            <a:xfrm flipH="1">
              <a:off x="2238762" y="4954229"/>
              <a:ext cx="4870503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Knowledge in Field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FDD38C6-EC3E-7BC9-E7C3-5CEACD311021}"/>
                </a:ext>
              </a:extLst>
            </p:cNvPr>
            <p:cNvSpPr/>
            <p:nvPr/>
          </p:nvSpPr>
          <p:spPr>
            <a:xfrm>
              <a:off x="2990851" y="258772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E9C04CE-5541-E22D-E063-C82FB1B5E59D}"/>
                </a:ext>
              </a:extLst>
            </p:cNvPr>
            <p:cNvSpPr/>
            <p:nvPr/>
          </p:nvSpPr>
          <p:spPr>
            <a:xfrm>
              <a:off x="4227664" y="3581521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30B4585-8365-9D83-F4B3-E614151F3E90}"/>
                </a:ext>
              </a:extLst>
            </p:cNvPr>
            <p:cNvSpPr/>
            <p:nvPr/>
          </p:nvSpPr>
          <p:spPr>
            <a:xfrm>
              <a:off x="5942307" y="37070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9D02E05-8674-2B99-7620-DF813261249E}"/>
                </a:ext>
              </a:extLst>
            </p:cNvPr>
            <p:cNvSpPr txBox="1"/>
            <p:nvPr/>
          </p:nvSpPr>
          <p:spPr>
            <a:xfrm>
              <a:off x="2138636" y="4500453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/>
                <a:t>Huh???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D12CFFE-5075-88F7-FA4C-B97C39AC50AA}"/>
                </a:ext>
              </a:extLst>
            </p:cNvPr>
            <p:cNvSpPr txBox="1"/>
            <p:nvPr/>
          </p:nvSpPr>
          <p:spPr>
            <a:xfrm>
              <a:off x="1981200" y="1047690"/>
              <a:ext cx="2090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I know everything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C63C036-D691-72BC-7378-74A24914E67C}"/>
                </a:ext>
              </a:extLst>
            </p:cNvPr>
            <p:cNvSpPr txBox="1"/>
            <p:nvPr/>
          </p:nvSpPr>
          <p:spPr>
            <a:xfrm>
              <a:off x="3280822" y="2550558"/>
              <a:ext cx="2281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There’s more to this</a:t>
              </a:r>
            </a:p>
            <a:p>
              <a:pPr algn="ctr"/>
              <a:r>
                <a:rPr lang="en-US" sz="2000" b="1" i="1" dirty="0"/>
                <a:t>than I thought…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8B1C5AF-E65F-4037-B6EB-51AF1E1D21DB}"/>
                </a:ext>
              </a:extLst>
            </p:cNvPr>
            <p:cNvSpPr txBox="1"/>
            <p:nvPr/>
          </p:nvSpPr>
          <p:spPr>
            <a:xfrm>
              <a:off x="5496675" y="3907521"/>
              <a:ext cx="1667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It’s starting to</a:t>
              </a:r>
            </a:p>
            <a:p>
              <a:pPr algn="ctr"/>
              <a:r>
                <a:rPr lang="en-US" sz="2000" b="1" i="1" dirty="0"/>
                <a:t>make sense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AC3004A-EBC6-238A-20D7-E8DA642988AB}"/>
                </a:ext>
              </a:extLst>
            </p:cNvPr>
            <p:cNvSpPr txBox="1"/>
            <p:nvPr/>
          </p:nvSpPr>
          <p:spPr>
            <a:xfrm>
              <a:off x="1408897" y="141943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9A28B99-44BA-355D-DD31-1A2B240208D9}"/>
                </a:ext>
              </a:extLst>
            </p:cNvPr>
            <p:cNvSpPr txBox="1"/>
            <p:nvPr/>
          </p:nvSpPr>
          <p:spPr>
            <a:xfrm>
              <a:off x="6875943" y="4808132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467CF1B-B1C0-4EB0-30C5-E2C543F6F38C}"/>
                </a:ext>
              </a:extLst>
            </p:cNvPr>
            <p:cNvSpPr txBox="1"/>
            <p:nvPr/>
          </p:nvSpPr>
          <p:spPr>
            <a:xfrm>
              <a:off x="2007357" y="4816722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7DD95C-5A7A-E8E8-4107-DA1114E052AC}"/>
                </a:ext>
              </a:extLst>
            </p:cNvPr>
            <p:cNvSpPr txBox="1"/>
            <p:nvPr/>
          </p:nvSpPr>
          <p:spPr>
            <a:xfrm>
              <a:off x="1485097" y="4602629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43CAAD-EBA0-E279-55E9-917D6BFEF89A}"/>
                </a:ext>
              </a:extLst>
            </p:cNvPr>
            <p:cNvSpPr txBox="1"/>
            <p:nvPr/>
          </p:nvSpPr>
          <p:spPr>
            <a:xfrm>
              <a:off x="6361897" y="2435426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err="1"/>
                <a:t>Ahah</a:t>
              </a:r>
              <a:r>
                <a:rPr lang="en-US" sz="2000" b="1" i="1"/>
                <a:t>…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0EEBA3A-EE36-BBAD-597C-D5B80B68B5EB}"/>
                </a:ext>
              </a:extLst>
            </p:cNvPr>
            <p:cNvSpPr/>
            <p:nvPr/>
          </p:nvSpPr>
          <p:spPr>
            <a:xfrm>
              <a:off x="7209757" y="2629475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5D3B24E-C9BC-01AD-6CEA-972625E6E47D}"/>
                </a:ext>
              </a:extLst>
            </p:cNvPr>
            <p:cNvCxnSpPr/>
            <p:nvPr/>
          </p:nvCxnSpPr>
          <p:spPr>
            <a:xfrm>
              <a:off x="2018497" y="1540136"/>
              <a:ext cx="8647" cy="3289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8F763-256B-F9CC-6957-15B4F5471354}"/>
                </a:ext>
              </a:extLst>
            </p:cNvPr>
            <p:cNvSpPr/>
            <p:nvPr/>
          </p:nvSpPr>
          <p:spPr>
            <a:xfrm>
              <a:off x="1967423" y="4656907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E373A6-68E1-FDC4-5B98-69F600B3313E}"/>
                </a:ext>
              </a:extLst>
            </p:cNvPr>
            <p:cNvCxnSpPr/>
            <p:nvPr/>
          </p:nvCxnSpPr>
          <p:spPr>
            <a:xfrm flipH="1" flipV="1">
              <a:off x="2339415" y="1675411"/>
              <a:ext cx="229899" cy="287091"/>
            </a:xfrm>
            <a:prstGeom prst="line">
              <a:avLst/>
            </a:prstGeom>
            <a:ln w="63500">
              <a:solidFill>
                <a:srgbClr val="CCCC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71505C5-9564-EDB4-DC19-F785CC76097A}"/>
                </a:ext>
              </a:extLst>
            </p:cNvPr>
            <p:cNvSpPr/>
            <p:nvPr/>
          </p:nvSpPr>
          <p:spPr>
            <a:xfrm>
              <a:off x="2184217" y="14994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13E98-0B69-FBBD-24D6-2B1DFE891907}"/>
                </a:ext>
              </a:extLst>
            </p:cNvPr>
            <p:cNvSpPr txBox="1"/>
            <p:nvPr/>
          </p:nvSpPr>
          <p:spPr>
            <a:xfrm>
              <a:off x="2807429" y="3847709"/>
              <a:ext cx="21139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I’m never going</a:t>
              </a:r>
            </a:p>
            <a:p>
              <a:pPr algn="ctr"/>
              <a:r>
                <a:rPr lang="en-US" sz="2000" b="1" i="1" dirty="0"/>
                <a:t>to understand this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7755A4-02A9-4574-9125-8115E93E2EA1}"/>
              </a:ext>
            </a:extLst>
          </p:cNvPr>
          <p:cNvSpPr txBox="1"/>
          <p:nvPr/>
        </p:nvSpPr>
        <p:spPr>
          <a:xfrm>
            <a:off x="5837060" y="3097450"/>
            <a:ext cx="42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093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B1EC90E-1938-ADD0-67FD-7CA13D91429B}"/>
              </a:ext>
            </a:extLst>
          </p:cNvPr>
          <p:cNvGrpSpPr/>
          <p:nvPr/>
        </p:nvGrpSpPr>
        <p:grpSpPr>
          <a:xfrm>
            <a:off x="72054" y="3566858"/>
            <a:ext cx="4314825" cy="2819400"/>
            <a:chOff x="72054" y="3700208"/>
            <a:chExt cx="4314825" cy="2819400"/>
          </a:xfrm>
        </p:grpSpPr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id="{3F33871C-E057-469C-B3E8-02F38DB5C1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0086925"/>
                </p:ext>
              </p:extLst>
            </p:nvPr>
          </p:nvGraphicFramePr>
          <p:xfrm>
            <a:off x="72054" y="3700208"/>
            <a:ext cx="4314825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6C0747-31E5-7C02-1E7A-6A0DE0FF42ED}"/>
                </a:ext>
              </a:extLst>
            </p:cNvPr>
            <p:cNvSpPr/>
            <p:nvPr/>
          </p:nvSpPr>
          <p:spPr>
            <a:xfrm>
              <a:off x="2217901" y="5032604"/>
              <a:ext cx="885741" cy="6608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B522C37D-C4E0-44B7-A79D-C95E6A7A0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00024"/>
              </p:ext>
            </p:extLst>
          </p:nvPr>
        </p:nvGraphicFramePr>
        <p:xfrm>
          <a:off x="28508" y="41462"/>
          <a:ext cx="3936179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Wastewater Energy Reduction at Water Treatment Plants -PredictEnergy®">
            <a:extLst>
              <a:ext uri="{FF2B5EF4-FFF2-40B4-BE49-F238E27FC236}">
                <a16:creationId xmlns:a16="http://schemas.microsoft.com/office/drawing/2014/main" id="{77A6841B-4C31-4ACE-B83B-621A46CA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70" y="2896553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C6F4F7A-7811-45FE-B0CA-14F102AFAE96}"/>
              </a:ext>
            </a:extLst>
          </p:cNvPr>
          <p:cNvSpPr txBox="1"/>
          <p:nvPr/>
        </p:nvSpPr>
        <p:spPr>
          <a:xfrm>
            <a:off x="2876264" y="124510"/>
            <a:ext cx="277031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Municipal WWTP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7C3729-55D1-4EC7-BE35-130C83D0021D}"/>
              </a:ext>
            </a:extLst>
          </p:cNvPr>
          <p:cNvCxnSpPr>
            <a:cxnSpLocks/>
          </p:cNvCxnSpPr>
          <p:nvPr/>
        </p:nvCxnSpPr>
        <p:spPr>
          <a:xfrm>
            <a:off x="2575494" y="2375702"/>
            <a:ext cx="789498" cy="87956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6EE602-10B4-4195-B1CE-7F4C90F4A1A8}"/>
              </a:ext>
            </a:extLst>
          </p:cNvPr>
          <p:cNvSpPr txBox="1"/>
          <p:nvPr/>
        </p:nvSpPr>
        <p:spPr>
          <a:xfrm rot="2992284">
            <a:off x="2610326" y="2488645"/>
            <a:ext cx="93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Effluent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3140DF-21B3-49FA-A63C-9EFEB8F2A03D}"/>
              </a:ext>
            </a:extLst>
          </p:cNvPr>
          <p:cNvSpPr txBox="1"/>
          <p:nvPr/>
        </p:nvSpPr>
        <p:spPr>
          <a:xfrm rot="19253992">
            <a:off x="4545224" y="270660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Biosolids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39AC7B-3667-44BD-8404-4B936C09C2BF}"/>
              </a:ext>
            </a:extLst>
          </p:cNvPr>
          <p:cNvCxnSpPr>
            <a:cxnSpLocks/>
          </p:cNvCxnSpPr>
          <p:nvPr/>
        </p:nvCxnSpPr>
        <p:spPr>
          <a:xfrm flipV="1">
            <a:off x="4772026" y="2680839"/>
            <a:ext cx="784553" cy="6403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538D472-DCC5-4B4D-BCDC-3CBC525E3DCD}"/>
              </a:ext>
            </a:extLst>
          </p:cNvPr>
          <p:cNvSpPr txBox="1"/>
          <p:nvPr/>
        </p:nvSpPr>
        <p:spPr>
          <a:xfrm>
            <a:off x="52957" y="6019640"/>
            <a:ext cx="173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Other: 6:2 FTS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PFPeA</a:t>
            </a:r>
            <a:r>
              <a:rPr lang="en-US" sz="1200" b="1" baseline="30000" dirty="0"/>
              <a:t>-</a:t>
            </a:r>
            <a:r>
              <a:rPr lang="en-US" sz="1200" b="1" dirty="0"/>
              <a:t>, PFDA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PFHpA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PFDoA</a:t>
            </a:r>
            <a:r>
              <a:rPr lang="en-US" sz="1200" b="1" baseline="30000" dirty="0"/>
              <a:t>-</a:t>
            </a:r>
            <a:r>
              <a:rPr lang="en-US" sz="1200" b="1" dirty="0"/>
              <a:t>, PFNA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PFHxS</a:t>
            </a:r>
            <a:r>
              <a:rPr lang="en-US" sz="1200" b="1" baseline="30000" dirty="0"/>
              <a:t>-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181E4-C5A5-47CC-AB41-787C868AAA59}"/>
              </a:ext>
            </a:extLst>
          </p:cNvPr>
          <p:cNvSpPr txBox="1"/>
          <p:nvPr/>
        </p:nvSpPr>
        <p:spPr>
          <a:xfrm>
            <a:off x="57150" y="774260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Other: PFBA</a:t>
            </a:r>
            <a:r>
              <a:rPr lang="en-US" sz="1200" b="1" baseline="30000" dirty="0"/>
              <a:t>-</a:t>
            </a:r>
            <a:r>
              <a:rPr lang="en-US" sz="1200" b="1" dirty="0"/>
              <a:t>, PFBS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PFHpA</a:t>
            </a:r>
            <a:r>
              <a:rPr lang="en-US" sz="1200" b="1" baseline="30000" dirty="0"/>
              <a:t>-</a:t>
            </a:r>
            <a:r>
              <a:rPr lang="en-US" sz="1200" b="1" dirty="0"/>
              <a:t>, PFDA</a:t>
            </a:r>
            <a:r>
              <a:rPr lang="en-US" sz="1200" b="1" baseline="30000" dirty="0"/>
              <a:t>-</a:t>
            </a:r>
            <a:r>
              <a:rPr lang="en-US" sz="1200" b="1" dirty="0"/>
              <a:t>, PFNA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PFHxS</a:t>
            </a:r>
            <a:r>
              <a:rPr lang="en-US" sz="1200" b="1" baseline="30000" dirty="0"/>
              <a:t>-</a:t>
            </a:r>
            <a:endParaRPr lang="en-US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572B74-893B-4517-82D6-85A2B604FD80}"/>
              </a:ext>
            </a:extLst>
          </p:cNvPr>
          <p:cNvSpPr txBox="1"/>
          <p:nvPr/>
        </p:nvSpPr>
        <p:spPr>
          <a:xfrm>
            <a:off x="1372623" y="2707322"/>
            <a:ext cx="12861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Total PFAS: 36 ng/L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9A372-33CA-430D-A8FA-6A9308B8DAA1}"/>
              </a:ext>
            </a:extLst>
          </p:cNvPr>
          <p:cNvSpPr txBox="1"/>
          <p:nvPr/>
        </p:nvSpPr>
        <p:spPr>
          <a:xfrm>
            <a:off x="1632535" y="6255516"/>
            <a:ext cx="12861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Total PFAS: 66 ng/L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E1E096-55A9-42D3-B451-F605909A9D69}"/>
              </a:ext>
            </a:extLst>
          </p:cNvPr>
          <p:cNvGrpSpPr/>
          <p:nvPr/>
        </p:nvGrpSpPr>
        <p:grpSpPr>
          <a:xfrm>
            <a:off x="2750532" y="4140088"/>
            <a:ext cx="944410" cy="580644"/>
            <a:chOff x="2805396" y="4094368"/>
            <a:chExt cx="944410" cy="58064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C1082F8-B1C1-42BE-B5B1-533AC69E2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182" y="4094368"/>
              <a:ext cx="708624" cy="5806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4D3A3A-37DE-47CA-BEB6-519F7BF157FA}"/>
                </a:ext>
              </a:extLst>
            </p:cNvPr>
            <p:cNvSpPr txBox="1"/>
            <p:nvPr/>
          </p:nvSpPr>
          <p:spPr>
            <a:xfrm rot="19240034">
              <a:off x="2805396" y="4151922"/>
              <a:ext cx="937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Influent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5A4E1-D9EC-4144-AD22-A8E272DF8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16" y="1853058"/>
            <a:ext cx="963749" cy="722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1EB50904-B1D0-4C60-899B-93CAFD5C98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12" y="3815787"/>
            <a:ext cx="980384" cy="735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13F743-E5E2-4AB8-A4DA-065BC4A9FA54}"/>
              </a:ext>
            </a:extLst>
          </p:cNvPr>
          <p:cNvSpPr txBox="1"/>
          <p:nvPr/>
        </p:nvSpPr>
        <p:spPr>
          <a:xfrm rot="19253992">
            <a:off x="4545224" y="270660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Biosolids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E8428C-55F4-4E8C-A98B-6144762E6937}"/>
              </a:ext>
            </a:extLst>
          </p:cNvPr>
          <p:cNvCxnSpPr>
            <a:cxnSpLocks/>
          </p:cNvCxnSpPr>
          <p:nvPr/>
        </p:nvCxnSpPr>
        <p:spPr>
          <a:xfrm flipV="1">
            <a:off x="4772026" y="2680839"/>
            <a:ext cx="784553" cy="6403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8624948-942C-47F9-94A4-C5393EC276C0}"/>
              </a:ext>
            </a:extLst>
          </p:cNvPr>
          <p:cNvSpPr txBox="1"/>
          <p:nvPr/>
        </p:nvSpPr>
        <p:spPr>
          <a:xfrm>
            <a:off x="5707769" y="2872025"/>
            <a:ext cx="289711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Pre-TOPs Total PFAS: 182 µg/kg</a:t>
            </a:r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Post-TOPs </a:t>
            </a:r>
            <a:r>
              <a:rPr lang="en-US" sz="1600" b="1" dirty="0">
                <a:solidFill>
                  <a:srgbClr val="FF0000"/>
                </a:solidFill>
              </a:rPr>
              <a:t>Total PFAS: 624 µg/kg</a:t>
            </a: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0D733EE6-677F-4F19-899E-1E46308AC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024441"/>
              </p:ext>
            </p:extLst>
          </p:nvPr>
        </p:nvGraphicFramePr>
        <p:xfrm>
          <a:off x="4782768" y="83483"/>
          <a:ext cx="4314825" cy="266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94F9566-7FFE-4B59-99B2-7F4C641C1925}"/>
              </a:ext>
            </a:extLst>
          </p:cNvPr>
          <p:cNvSpPr txBox="1"/>
          <p:nvPr/>
        </p:nvSpPr>
        <p:spPr>
          <a:xfrm>
            <a:off x="3799164" y="773956"/>
            <a:ext cx="255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Other: N-</a:t>
            </a:r>
            <a:r>
              <a:rPr lang="en-US" sz="1200" b="1" dirty="0" err="1"/>
              <a:t>EtFOSE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EtFOSAA</a:t>
            </a:r>
            <a:r>
              <a:rPr lang="en-US" sz="1200" b="1" baseline="30000" dirty="0"/>
              <a:t>-</a:t>
            </a:r>
            <a:r>
              <a:rPr lang="en-US" sz="1200" b="1" dirty="0"/>
              <a:t>, PFDA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PFDoA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PFHxA</a:t>
            </a:r>
            <a:r>
              <a:rPr lang="en-US" sz="1200" b="1" baseline="30000" dirty="0"/>
              <a:t>-</a:t>
            </a:r>
            <a:r>
              <a:rPr lang="en-US" sz="1200" b="1" dirty="0"/>
              <a:t>, PFDS</a:t>
            </a:r>
            <a:r>
              <a:rPr lang="en-US" sz="1200" b="1" baseline="30000" dirty="0"/>
              <a:t>-</a:t>
            </a:r>
            <a:r>
              <a:rPr lang="en-US" sz="1200" b="1" dirty="0"/>
              <a:t>, 6:2 FTS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PFTeDA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PFUnA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PFTrDA</a:t>
            </a:r>
            <a:r>
              <a:rPr lang="en-US" sz="1200" b="1" baseline="30000" dirty="0"/>
              <a:t>-</a:t>
            </a:r>
            <a:r>
              <a:rPr lang="en-US" sz="1200" b="1" dirty="0"/>
              <a:t>, PFOA</a:t>
            </a:r>
            <a:r>
              <a:rPr lang="en-US" sz="1200" b="1" baseline="30000" dirty="0"/>
              <a:t>-</a:t>
            </a:r>
            <a:r>
              <a:rPr lang="en-US" sz="1200" b="1" dirty="0"/>
              <a:t>, PFOSA</a:t>
            </a:r>
            <a:r>
              <a:rPr lang="en-US" sz="1200" b="1" baseline="30000" dirty="0"/>
              <a:t>-</a:t>
            </a:r>
            <a:r>
              <a:rPr lang="en-US" sz="1200" b="1" dirty="0"/>
              <a:t>, PFBS</a:t>
            </a:r>
            <a:r>
              <a:rPr lang="en-US" sz="1200" b="1" baseline="30000" dirty="0"/>
              <a:t>-</a:t>
            </a:r>
            <a:r>
              <a:rPr lang="en-US" sz="1200" b="1" dirty="0"/>
              <a:t>, N-</a:t>
            </a:r>
            <a:r>
              <a:rPr lang="en-US" sz="1200" b="1" dirty="0" err="1"/>
              <a:t>MeFOSA</a:t>
            </a:r>
            <a:r>
              <a:rPr lang="en-US" sz="1200" b="1" baseline="30000" dirty="0"/>
              <a:t>-</a:t>
            </a:r>
            <a:r>
              <a:rPr lang="en-US" sz="1200" b="1" dirty="0"/>
              <a:t>, PFNA</a:t>
            </a:r>
            <a:r>
              <a:rPr lang="en-US" sz="1200" b="1" baseline="30000" dirty="0"/>
              <a:t>-</a:t>
            </a:r>
            <a:endParaRPr lang="en-US" sz="12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0D9ADF4-33BF-4EFC-88B4-3FE9D61818C5}"/>
              </a:ext>
            </a:extLst>
          </p:cNvPr>
          <p:cNvSpPr/>
          <p:nvPr/>
        </p:nvSpPr>
        <p:spPr>
          <a:xfrm>
            <a:off x="4290044" y="773956"/>
            <a:ext cx="697584" cy="29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F13BD42-A406-4C5E-B8A3-08B6FE053C87}"/>
              </a:ext>
            </a:extLst>
          </p:cNvPr>
          <p:cNvSpPr/>
          <p:nvPr/>
        </p:nvSpPr>
        <p:spPr>
          <a:xfrm>
            <a:off x="4943636" y="767302"/>
            <a:ext cx="697584" cy="29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7DBDBA1-BCD2-4202-8D72-A347B0B77F01}"/>
              </a:ext>
            </a:extLst>
          </p:cNvPr>
          <p:cNvSpPr/>
          <p:nvPr/>
        </p:nvSpPr>
        <p:spPr>
          <a:xfrm>
            <a:off x="4755478" y="1305656"/>
            <a:ext cx="885741" cy="29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FDDF191-C57A-4D6D-A379-72976B424A5A}"/>
              </a:ext>
            </a:extLst>
          </p:cNvPr>
          <p:cNvSpPr/>
          <p:nvPr/>
        </p:nvSpPr>
        <p:spPr>
          <a:xfrm>
            <a:off x="6864398" y="1168130"/>
            <a:ext cx="885741" cy="446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C5039D-B498-47FB-815F-AB71EC976FAF}"/>
              </a:ext>
            </a:extLst>
          </p:cNvPr>
          <p:cNvSpPr/>
          <p:nvPr/>
        </p:nvSpPr>
        <p:spPr>
          <a:xfrm>
            <a:off x="7467526" y="2255915"/>
            <a:ext cx="885741" cy="446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1752DF-463C-4B9A-9667-0C1C937C904B}"/>
              </a:ext>
            </a:extLst>
          </p:cNvPr>
          <p:cNvSpPr txBox="1"/>
          <p:nvPr/>
        </p:nvSpPr>
        <p:spPr>
          <a:xfrm>
            <a:off x="3999742" y="4616990"/>
            <a:ext cx="4881367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Pre-TOPs Data:</a:t>
            </a:r>
          </a:p>
          <a:p>
            <a:pPr marL="227013" indent="-111125">
              <a:buFont typeface="Arial" panose="020B0604020202020204" pitchFamily="34" charset="0"/>
              <a:buChar char="•"/>
            </a:pPr>
            <a:r>
              <a:rPr lang="en-US" sz="1600" b="1" dirty="0"/>
              <a:t>Abundant metabolites</a:t>
            </a:r>
          </a:p>
          <a:p>
            <a:pPr marL="227013" indent="-111125">
              <a:buFont typeface="Arial" panose="020B0604020202020204" pitchFamily="34" charset="0"/>
              <a:buChar char="•"/>
            </a:pPr>
            <a:r>
              <a:rPr lang="en-US" sz="1600" b="1" i="1" dirty="0"/>
              <a:t>Partial</a:t>
            </a:r>
            <a:r>
              <a:rPr lang="en-US" sz="1600" b="1" dirty="0"/>
              <a:t> </a:t>
            </a:r>
            <a:r>
              <a:rPr lang="en-US" sz="1600" b="1" i="1" dirty="0"/>
              <a:t>oxidation</a:t>
            </a:r>
            <a:r>
              <a:rPr lang="en-US" sz="1600" b="1" dirty="0"/>
              <a:t> of precursors</a:t>
            </a:r>
          </a:p>
          <a:p>
            <a:pPr marL="227013" indent="-1111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Reported by laboratory but </a:t>
            </a:r>
            <a:r>
              <a:rPr lang="en-US" sz="1600" b="1" i="1" dirty="0"/>
              <a:t>no toxicity factors</a:t>
            </a:r>
          </a:p>
          <a:p>
            <a:r>
              <a:rPr lang="en-US" sz="1600" b="1" u="sng" dirty="0">
                <a:solidFill>
                  <a:srgbClr val="FF0000"/>
                </a:solidFill>
              </a:rPr>
              <a:t>Post TOPs Data:</a:t>
            </a:r>
          </a:p>
          <a:p>
            <a:pPr marL="227013" indent="-11588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Biosolids: Increase in Total PFASs indicates presence of significant </a:t>
            </a:r>
            <a:r>
              <a:rPr lang="en-US" sz="1600" b="1" i="1" dirty="0">
                <a:solidFill>
                  <a:srgbClr val="FF0000"/>
                </a:solidFill>
              </a:rPr>
              <a:t>additional</a:t>
            </a:r>
            <a:r>
              <a:rPr lang="en-US" sz="1600" b="1" dirty="0">
                <a:solidFill>
                  <a:srgbClr val="FF0000"/>
                </a:solidFill>
              </a:rPr>
              <a:t> PFASs precursors</a:t>
            </a:r>
          </a:p>
          <a:p>
            <a:pPr marL="227013" indent="-11588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Water: Minimal increase in water sample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1908F-D740-EB80-75DB-487FD6FB4CDD}"/>
              </a:ext>
            </a:extLst>
          </p:cNvPr>
          <p:cNvSpPr txBox="1"/>
          <p:nvPr/>
        </p:nvSpPr>
        <p:spPr>
          <a:xfrm>
            <a:off x="37528" y="66086"/>
            <a:ext cx="166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Highly Oxidized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76BDE-CB23-43C0-8217-7DB72EA0BD0C}"/>
              </a:ext>
            </a:extLst>
          </p:cNvPr>
          <p:cNvSpPr txBox="1"/>
          <p:nvPr/>
        </p:nvSpPr>
        <p:spPr>
          <a:xfrm>
            <a:off x="7825325" y="679009"/>
            <a:ext cx="105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Pre-TOPs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8C434-B1B7-4CE4-8D00-6F19459ED9E8}"/>
              </a:ext>
            </a:extLst>
          </p:cNvPr>
          <p:cNvSpPr txBox="1"/>
          <p:nvPr/>
        </p:nvSpPr>
        <p:spPr>
          <a:xfrm>
            <a:off x="5964997" y="3550497"/>
            <a:ext cx="23826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&gt;99.9% of PFAS </a:t>
            </a:r>
            <a:r>
              <a:rPr lang="en-US" b="1" dirty="0" err="1"/>
              <a:t>sorbed</a:t>
            </a:r>
            <a:r>
              <a:rPr lang="en-US" b="1" dirty="0"/>
              <a:t> to organic matter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CB783E-9369-DD04-945C-F951069E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CC1C7-5067-5E42-C7E8-51A92CE7FA75}"/>
              </a:ext>
            </a:extLst>
          </p:cNvPr>
          <p:cNvSpPr txBox="1"/>
          <p:nvPr/>
        </p:nvSpPr>
        <p:spPr>
          <a:xfrm>
            <a:off x="5945253" y="10609"/>
            <a:ext cx="30001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Expanded Analyte List</a:t>
            </a:r>
          </a:p>
        </p:txBody>
      </p:sp>
    </p:spTree>
    <p:extLst>
      <p:ext uri="{BB962C8B-B14F-4D97-AF65-F5344CB8AC3E}">
        <p14:creationId xmlns:p14="http://schemas.microsoft.com/office/powerpoint/2010/main" val="307518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66719-90D3-49BD-A8E3-F59CFA20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F0C55-D379-457F-9069-4C03143BE768}"/>
              </a:ext>
            </a:extLst>
          </p:cNvPr>
          <p:cNvSpPr txBox="1"/>
          <p:nvPr/>
        </p:nvSpPr>
        <p:spPr>
          <a:xfrm>
            <a:off x="495067" y="224510"/>
            <a:ext cx="8377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Assessment of Precursor PFASs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D801DC-309D-3BA6-F24A-50964B40C7FD}"/>
              </a:ext>
            </a:extLst>
          </p:cNvPr>
          <p:cNvGrpSpPr/>
          <p:nvPr/>
        </p:nvGrpSpPr>
        <p:grpSpPr>
          <a:xfrm>
            <a:off x="563000" y="1177435"/>
            <a:ext cx="8054582" cy="3325536"/>
            <a:chOff x="503584" y="979018"/>
            <a:chExt cx="8054582" cy="332553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30BBD0-BB3C-4214-BBEB-8B3D8598285E}"/>
                </a:ext>
              </a:extLst>
            </p:cNvPr>
            <p:cNvSpPr txBox="1"/>
            <p:nvPr/>
          </p:nvSpPr>
          <p:spPr>
            <a:xfrm>
              <a:off x="503585" y="2266099"/>
              <a:ext cx="1805353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Manufactured PFAS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196867-B64C-431A-9528-4FFCE54C6BAB}"/>
                </a:ext>
              </a:extLst>
            </p:cNvPr>
            <p:cNvSpPr txBox="1"/>
            <p:nvPr/>
          </p:nvSpPr>
          <p:spPr>
            <a:xfrm>
              <a:off x="503584" y="3596668"/>
              <a:ext cx="1805353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PFAS</a:t>
              </a:r>
            </a:p>
            <a:p>
              <a:pPr algn="ctr"/>
              <a:r>
                <a:rPr lang="en-US" sz="2000" b="1" dirty="0"/>
                <a:t>Metabolites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A0750E-F2EC-43AC-B59E-F24B5629BD57}"/>
                </a:ext>
              </a:extLst>
            </p:cNvPr>
            <p:cNvSpPr txBox="1"/>
            <p:nvPr/>
          </p:nvSpPr>
          <p:spPr>
            <a:xfrm>
              <a:off x="2819438" y="3067769"/>
              <a:ext cx="10550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Convert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48E4AC-7B7C-4C32-9A4C-2CD6972E621F}"/>
                </a:ext>
              </a:extLst>
            </p:cNvPr>
            <p:cNvSpPr txBox="1"/>
            <p:nvPr/>
          </p:nvSpPr>
          <p:spPr>
            <a:xfrm>
              <a:off x="4373165" y="3058342"/>
              <a:ext cx="1805353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Terminal PFASs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3112AA-350C-4200-A08D-B9681977F75C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308938" y="2620042"/>
              <a:ext cx="633047" cy="4477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12A841-1857-4974-83A1-803DDC472811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308937" y="3467879"/>
              <a:ext cx="633047" cy="4827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E6F7F1-2D3D-4810-B2B6-1C10856F8038}"/>
                </a:ext>
              </a:extLst>
            </p:cNvPr>
            <p:cNvCxnSpPr>
              <a:cxnSpLocks/>
            </p:cNvCxnSpPr>
            <p:nvPr/>
          </p:nvCxnSpPr>
          <p:spPr>
            <a:xfrm>
              <a:off x="3888046" y="3267824"/>
              <a:ext cx="4294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7C37EB-9110-4469-9E52-759A938669D8}"/>
                </a:ext>
              </a:extLst>
            </p:cNvPr>
            <p:cNvSpPr txBox="1"/>
            <p:nvPr/>
          </p:nvSpPr>
          <p:spPr>
            <a:xfrm>
              <a:off x="6752813" y="2756195"/>
              <a:ext cx="1805353" cy="10156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Directly</a:t>
              </a:r>
            </a:p>
            <a:p>
              <a:pPr algn="ctr"/>
              <a:r>
                <a:rPr lang="en-US" sz="2000" b="1" dirty="0"/>
                <a:t>Compare to Action Levels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B38492F-D355-4E80-A471-416048E6C7E2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6178518" y="3258397"/>
              <a:ext cx="574295" cy="56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0A71D5-AA5F-47E8-B4EE-1E1A996E1847}"/>
                </a:ext>
              </a:extLst>
            </p:cNvPr>
            <p:cNvSpPr txBox="1"/>
            <p:nvPr/>
          </p:nvSpPr>
          <p:spPr>
            <a:xfrm>
              <a:off x="503584" y="979018"/>
              <a:ext cx="1805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Precursor Mixture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0BD1FB-E558-4DCC-B640-44274148A979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20" y="1659190"/>
              <a:ext cx="1" cy="4775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DC5140-55AA-4EBC-9B09-6FFA01E6608C}"/>
              </a:ext>
            </a:extLst>
          </p:cNvPr>
          <p:cNvSpPr txBox="1"/>
          <p:nvPr/>
        </p:nvSpPr>
        <p:spPr>
          <a:xfrm>
            <a:off x="3213162" y="2840203"/>
            <a:ext cx="42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0043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BD0A35-597D-5D69-637C-645B3FEDE7AC}"/>
              </a:ext>
            </a:extLst>
          </p:cNvPr>
          <p:cNvSpPr txBox="1"/>
          <p:nvPr/>
        </p:nvSpPr>
        <p:spPr>
          <a:xfrm>
            <a:off x="401282" y="84423"/>
            <a:ext cx="8377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Natural Oxidation and Breakdown of 6:2 FtTAoS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2968E-57FB-DFA8-D794-2FBA5EB8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06721"/>
            <a:ext cx="2057400" cy="365125"/>
          </a:xfrm>
        </p:spPr>
        <p:txBody>
          <a:bodyPr/>
          <a:lstStyle/>
          <a:p>
            <a:fld id="{0966C622-0A8C-4F86-9457-BBDB38D3C123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E5232-C01A-A983-9ABF-E096197A6724}"/>
              </a:ext>
            </a:extLst>
          </p:cNvPr>
          <p:cNvSpPr txBox="1"/>
          <p:nvPr/>
        </p:nvSpPr>
        <p:spPr>
          <a:xfrm>
            <a:off x="5091878" y="1584534"/>
            <a:ext cx="356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Natural</a:t>
            </a:r>
            <a:r>
              <a:rPr lang="en-US" b="1" dirty="0"/>
              <a:t> </a:t>
            </a:r>
            <a:r>
              <a:rPr lang="en-US" b="1" i="1" dirty="0"/>
              <a:t>Biotransformation</a:t>
            </a:r>
          </a:p>
          <a:p>
            <a:pPr algn="ctr"/>
            <a:r>
              <a:rPr lang="en-US" b="1" dirty="0"/>
              <a:t>of 6:2 FtTAoS</a:t>
            </a:r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Marjanoic</a:t>
            </a:r>
            <a:r>
              <a:rPr lang="en-US" b="1" dirty="0"/>
              <a:t> et al. 2015)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C0A8A-A7B6-CBEA-7ABC-3B220F2640FC}"/>
              </a:ext>
            </a:extLst>
          </p:cNvPr>
          <p:cNvGrpSpPr/>
          <p:nvPr/>
        </p:nvGrpSpPr>
        <p:grpSpPr>
          <a:xfrm>
            <a:off x="147407" y="1244046"/>
            <a:ext cx="7568128" cy="5379250"/>
            <a:chOff x="147407" y="1244046"/>
            <a:chExt cx="7568128" cy="53792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FC2C76-D0FF-CEB8-E11A-3A12AB8DDB48}"/>
                </a:ext>
              </a:extLst>
            </p:cNvPr>
            <p:cNvGrpSpPr/>
            <p:nvPr/>
          </p:nvGrpSpPr>
          <p:grpSpPr>
            <a:xfrm>
              <a:off x="147407" y="1244046"/>
              <a:ext cx="7568128" cy="5379250"/>
              <a:chOff x="46823" y="1125174"/>
              <a:chExt cx="7568128" cy="537925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74D188E-4D87-FEE7-E755-37C5FEB8953B}"/>
                  </a:ext>
                </a:extLst>
              </p:cNvPr>
              <p:cNvGrpSpPr/>
              <p:nvPr/>
            </p:nvGrpSpPr>
            <p:grpSpPr>
              <a:xfrm>
                <a:off x="394399" y="1125174"/>
                <a:ext cx="7220552" cy="5379250"/>
                <a:chOff x="1979358" y="1232180"/>
                <a:chExt cx="7220552" cy="537925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9400617-C371-DB78-72F8-9FE9C31F5340}"/>
                    </a:ext>
                  </a:extLst>
                </p:cNvPr>
                <p:cNvGrpSpPr/>
                <p:nvPr/>
              </p:nvGrpSpPr>
              <p:grpSpPr>
                <a:xfrm>
                  <a:off x="1979358" y="1232180"/>
                  <a:ext cx="4775980" cy="5201802"/>
                  <a:chOff x="1979358" y="1232180"/>
                  <a:chExt cx="4775980" cy="5201802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9063AA9B-31BA-BC76-D7BB-58E8C37FD4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1391" r="34834"/>
                  <a:stretch/>
                </p:blipFill>
                <p:spPr>
                  <a:xfrm>
                    <a:off x="2307771" y="1232180"/>
                    <a:ext cx="4171406" cy="5201802"/>
                  </a:xfrm>
                  <a:prstGeom prst="rect">
                    <a:avLst/>
                  </a:prstGeom>
                </p:spPr>
              </p:pic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A8513ECD-3FBF-8271-0418-A83D38B88688}"/>
                      </a:ext>
                    </a:extLst>
                  </p:cNvPr>
                  <p:cNvSpPr/>
                  <p:nvPr/>
                </p:nvSpPr>
                <p:spPr>
                  <a:xfrm rot="20999832">
                    <a:off x="2124887" y="5259977"/>
                    <a:ext cx="809897" cy="957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2439B035-A665-B6C7-81F1-AF64C1D5B3B1}"/>
                      </a:ext>
                    </a:extLst>
                  </p:cNvPr>
                  <p:cNvSpPr/>
                  <p:nvPr/>
                </p:nvSpPr>
                <p:spPr>
                  <a:xfrm rot="20348390">
                    <a:off x="5079936" y="5525798"/>
                    <a:ext cx="1610001" cy="1519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815EF802-548C-1335-3118-4656A1201C6B}"/>
                      </a:ext>
                    </a:extLst>
                  </p:cNvPr>
                  <p:cNvSpPr/>
                  <p:nvPr/>
                </p:nvSpPr>
                <p:spPr>
                  <a:xfrm>
                    <a:off x="1979358" y="2822358"/>
                    <a:ext cx="471777" cy="3889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016D179E-5F98-A58A-450C-5B29380329E4}"/>
                      </a:ext>
                    </a:extLst>
                  </p:cNvPr>
                  <p:cNvSpPr/>
                  <p:nvPr/>
                </p:nvSpPr>
                <p:spPr>
                  <a:xfrm>
                    <a:off x="6283561" y="4281044"/>
                    <a:ext cx="471777" cy="3889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450F3C3-8ABD-09AA-25B8-EE3E67D0E4D6}"/>
                    </a:ext>
                  </a:extLst>
                </p:cNvPr>
                <p:cNvSpPr txBox="1"/>
                <p:nvPr/>
              </p:nvSpPr>
              <p:spPr>
                <a:xfrm>
                  <a:off x="6195690" y="5752223"/>
                  <a:ext cx="300422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Terminal End PFASs</a:t>
                  </a:r>
                </a:p>
                <a:p>
                  <a:pPr algn="ctr"/>
                  <a:r>
                    <a:rPr lang="en-US" sz="2000" b="1" dirty="0"/>
                    <a:t>(anion form likely present)</a:t>
                  </a: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8B053A8-4E32-9B6C-7093-F8425F71DAC4}"/>
                    </a:ext>
                  </a:extLst>
                </p:cNvPr>
                <p:cNvSpPr/>
                <p:nvPr/>
              </p:nvSpPr>
              <p:spPr>
                <a:xfrm>
                  <a:off x="2122722" y="5540572"/>
                  <a:ext cx="3273557" cy="1070858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C9A017D-E938-D7AC-3A59-0C0F5C9C24AD}"/>
                    </a:ext>
                  </a:extLst>
                </p:cNvPr>
                <p:cNvSpPr/>
                <p:nvPr/>
              </p:nvSpPr>
              <p:spPr>
                <a:xfrm>
                  <a:off x="2451135" y="3561478"/>
                  <a:ext cx="2861097" cy="868145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01A2DC4E-9D11-FC58-53B8-7C2A93A4AF27}"/>
                    </a:ext>
                  </a:extLst>
                </p:cNvPr>
                <p:cNvCxnSpPr>
                  <a:cxnSpLocks/>
                  <a:stCxn id="12" idx="1"/>
                </p:cNvCxnSpPr>
                <p:nvPr/>
              </p:nvCxnSpPr>
              <p:spPr>
                <a:xfrm flipH="1" flipV="1">
                  <a:off x="5491212" y="6054542"/>
                  <a:ext cx="704478" cy="5162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3B7026-308C-6C2A-4FAD-EC9E86F15B48}"/>
                  </a:ext>
                </a:extLst>
              </p:cNvPr>
              <p:cNvSpPr txBox="1"/>
              <p:nvPr/>
            </p:nvSpPr>
            <p:spPr>
              <a:xfrm rot="16200000">
                <a:off x="-558591" y="4087922"/>
                <a:ext cx="1949492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Metabolites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(partial oxidation)</a:t>
                </a: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AE6C57-B7C6-D5DB-CA92-228E31519F70}"/>
                </a:ext>
              </a:extLst>
            </p:cNvPr>
            <p:cNvSpPr/>
            <p:nvPr/>
          </p:nvSpPr>
          <p:spPr>
            <a:xfrm>
              <a:off x="2826327" y="4260639"/>
              <a:ext cx="1872276" cy="110816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C9DA1F-945B-B848-7E9F-B50E2BE82126}"/>
              </a:ext>
            </a:extLst>
          </p:cNvPr>
          <p:cNvSpPr txBox="1"/>
          <p:nvPr/>
        </p:nvSpPr>
        <p:spPr>
          <a:xfrm>
            <a:off x="4838889" y="3854088"/>
            <a:ext cx="40204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350" algn="ctr"/>
            <a:r>
              <a:rPr lang="en-US" sz="2000" b="1" dirty="0">
                <a:solidFill>
                  <a:srgbClr val="FF0000"/>
                </a:solidFill>
              </a:rPr>
              <a:t>Mixture of metabolites &amp; Terminal PFASs appears to be common</a:t>
            </a:r>
          </a:p>
        </p:txBody>
      </p:sp>
    </p:spTree>
    <p:extLst>
      <p:ext uri="{BB962C8B-B14F-4D97-AF65-F5344CB8AC3E}">
        <p14:creationId xmlns:p14="http://schemas.microsoft.com/office/powerpoint/2010/main" val="359065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03F5D-4D36-4659-BCB5-76A58030F773}"/>
              </a:ext>
            </a:extLst>
          </p:cNvPr>
          <p:cNvSpPr txBox="1"/>
          <p:nvPr/>
        </p:nvSpPr>
        <p:spPr>
          <a:xfrm>
            <a:off x="780085" y="5857491"/>
            <a:ext cx="7569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Nancy Tseng, Ning Wang, Bogdan </a:t>
            </a:r>
            <a:r>
              <a:rPr lang="en-US" b="1" dirty="0" err="1"/>
              <a:t>Szostek</a:t>
            </a:r>
            <a:r>
              <a:rPr lang="en-US" b="1" dirty="0"/>
              <a:t> and </a:t>
            </a:r>
            <a:r>
              <a:rPr lang="en-US" b="1" dirty="0" err="1"/>
              <a:t>Shaily</a:t>
            </a:r>
            <a:r>
              <a:rPr lang="en-US" b="1" dirty="0"/>
              <a:t> </a:t>
            </a:r>
            <a:r>
              <a:rPr lang="en-US" b="1" dirty="0" err="1"/>
              <a:t>Mahendra</a:t>
            </a:r>
            <a:r>
              <a:rPr lang="en-US" b="1" dirty="0"/>
              <a:t>, 2014, Biotransformation of 6:2 Fluorotelomer Alcohol (6:2 FTOH) by a Wood-Rotting Fungus: Environ. Sci. Technol. 2014, 48, 7, 4012–4020,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9E3A27-E849-49CA-A309-C3C247303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05" y="789099"/>
            <a:ext cx="3257492" cy="1826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D1EF2-5ACD-4F7F-9053-150B4E12A522}"/>
              </a:ext>
            </a:extLst>
          </p:cNvPr>
          <p:cNvSpPr txBox="1"/>
          <p:nvPr/>
        </p:nvSpPr>
        <p:spPr>
          <a:xfrm>
            <a:off x="3889281" y="1702332"/>
            <a:ext cx="524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Carnero</a:t>
            </a:r>
            <a:r>
              <a:rPr lang="en-US" b="1" dirty="0"/>
              <a:t> et al., 2021, Presence of Perfluoroalkyl and  Polyfluoroalkyl Substances (PFAS) in Food Contact Materials (FCM) and Its Migration to Food: Foods 2021, 10, 1443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AC692-2103-4B24-9A7E-7324C56027D4}"/>
              </a:ext>
            </a:extLst>
          </p:cNvPr>
          <p:cNvSpPr txBox="1"/>
          <p:nvPr/>
        </p:nvSpPr>
        <p:spPr>
          <a:xfrm>
            <a:off x="3889281" y="661278"/>
            <a:ext cx="469812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Fluorotelomer alcohols… used in materials in contact with food as non-stick agents (e.g., 6:2 FTOH, 8:2 FTOH, 10:2 FTOH)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C6BEDD-5D05-44F9-8575-6EDAA986FCCE}"/>
              </a:ext>
            </a:extLst>
          </p:cNvPr>
          <p:cNvGrpSpPr/>
          <p:nvPr/>
        </p:nvGrpSpPr>
        <p:grpSpPr>
          <a:xfrm>
            <a:off x="304799" y="2915477"/>
            <a:ext cx="457024" cy="1126434"/>
            <a:chOff x="556591" y="2756453"/>
            <a:chExt cx="457024" cy="11264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89A56A0-2BA6-4A01-BAC8-FA5B8F10B1A0}"/>
                </a:ext>
              </a:extLst>
            </p:cNvPr>
            <p:cNvCxnSpPr>
              <a:cxnSpLocks/>
            </p:cNvCxnSpPr>
            <p:nvPr/>
          </p:nvCxnSpPr>
          <p:spPr>
            <a:xfrm>
              <a:off x="556591" y="3882887"/>
              <a:ext cx="4570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543F0A-8A25-4F4E-B0C4-D550CD126BD4}"/>
                </a:ext>
              </a:extLst>
            </p:cNvPr>
            <p:cNvCxnSpPr/>
            <p:nvPr/>
          </p:nvCxnSpPr>
          <p:spPr>
            <a:xfrm flipV="1">
              <a:off x="556591" y="2756453"/>
              <a:ext cx="0" cy="1126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5396BD-1BF7-4F28-B5DA-C523FF1D4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813" y="3802969"/>
            <a:ext cx="1825908" cy="12003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493A8E-0481-484E-AC54-732E89AE4F92}"/>
              </a:ext>
            </a:extLst>
          </p:cNvPr>
          <p:cNvGrpSpPr/>
          <p:nvPr/>
        </p:nvGrpSpPr>
        <p:grpSpPr>
          <a:xfrm>
            <a:off x="6238345" y="3972940"/>
            <a:ext cx="1033764" cy="1126434"/>
            <a:chOff x="68231" y="4134275"/>
            <a:chExt cx="1281841" cy="1249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C03F2D-C9B8-4031-BFE3-FCA1CD4C2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31" y="4134275"/>
              <a:ext cx="1140515" cy="11871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F930FB-1920-49CC-B9D7-40F1FFAA538C}"/>
                </a:ext>
              </a:extLst>
            </p:cNvPr>
            <p:cNvSpPr txBox="1"/>
            <p:nvPr/>
          </p:nvSpPr>
          <p:spPr>
            <a:xfrm>
              <a:off x="932970" y="4798931"/>
              <a:ext cx="4171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CF977-531F-DD73-0D08-919AB944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1F7A5-FA24-BAD4-D2B0-5A01120FDA99}"/>
              </a:ext>
            </a:extLst>
          </p:cNvPr>
          <p:cNvSpPr txBox="1"/>
          <p:nvPr/>
        </p:nvSpPr>
        <p:spPr>
          <a:xfrm>
            <a:off x="6202017" y="5297422"/>
            <a:ext cx="271762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Hawaii tested WWTPs </a:t>
            </a:r>
            <a:r>
              <a:rPr lang="en-US" sz="1600" b="1" i="1" dirty="0">
                <a:solidFill>
                  <a:srgbClr val="FF0000"/>
                </a:solidFill>
              </a:rPr>
              <a:t>do not receive landfill leachate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6C42B5-C666-8E34-C1D2-3B6D16CA8E80}"/>
              </a:ext>
            </a:extLst>
          </p:cNvPr>
          <p:cNvSpPr txBox="1"/>
          <p:nvPr/>
        </p:nvSpPr>
        <p:spPr>
          <a:xfrm>
            <a:off x="401282" y="84423"/>
            <a:ext cx="837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Natural Oxidation of FTOHs to Terminal PFASs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5FD15D-0ADF-9B82-A227-8DE82F26EF33}"/>
              </a:ext>
            </a:extLst>
          </p:cNvPr>
          <p:cNvSpPr txBox="1"/>
          <p:nvPr/>
        </p:nvSpPr>
        <p:spPr>
          <a:xfrm>
            <a:off x="6071619" y="2679136"/>
            <a:ext cx="30438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Dietary secondary source </a:t>
            </a:r>
            <a:r>
              <a:rPr lang="en-US" sz="2000" b="1" dirty="0">
                <a:solidFill>
                  <a:srgbClr val="FF0000"/>
                </a:solidFill>
              </a:rPr>
              <a:t>of PFASs;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Mixtures common.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6FA2B3-2A1C-92AD-D8E2-2A9456E3DE8B}"/>
              </a:ext>
            </a:extLst>
          </p:cNvPr>
          <p:cNvSpPr/>
          <p:nvPr/>
        </p:nvSpPr>
        <p:spPr>
          <a:xfrm>
            <a:off x="2843784" y="4745736"/>
            <a:ext cx="274320" cy="594360"/>
          </a:xfrm>
          <a:custGeom>
            <a:avLst/>
            <a:gdLst>
              <a:gd name="connsiteX0" fmla="*/ 0 w 274320"/>
              <a:gd name="connsiteY0" fmla="*/ 0 h 594360"/>
              <a:gd name="connsiteX1" fmla="*/ 9144 w 274320"/>
              <a:gd name="connsiteY1" fmla="*/ 585216 h 594360"/>
              <a:gd name="connsiteX2" fmla="*/ 274320 w 274320"/>
              <a:gd name="connsiteY2" fmla="*/ 594360 h 594360"/>
              <a:gd name="connsiteX3" fmla="*/ 274320 w 274320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594360">
                <a:moveTo>
                  <a:pt x="0" y="0"/>
                </a:moveTo>
                <a:lnTo>
                  <a:pt x="9144" y="585216"/>
                </a:lnTo>
                <a:lnTo>
                  <a:pt x="274320" y="594360"/>
                </a:lnTo>
                <a:lnTo>
                  <a:pt x="274320" y="594360"/>
                </a:ln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3C7B92-EE33-62AD-8484-2110F420E808}"/>
              </a:ext>
            </a:extLst>
          </p:cNvPr>
          <p:cNvGrpSpPr/>
          <p:nvPr/>
        </p:nvGrpSpPr>
        <p:grpSpPr>
          <a:xfrm>
            <a:off x="767770" y="3099629"/>
            <a:ext cx="5420361" cy="2839140"/>
            <a:chOff x="767770" y="3099629"/>
            <a:chExt cx="5420361" cy="28391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3C3091-F745-4A8F-80A2-D7DD20C5685B}"/>
                </a:ext>
              </a:extLst>
            </p:cNvPr>
            <p:cNvGrpSpPr/>
            <p:nvPr/>
          </p:nvGrpSpPr>
          <p:grpSpPr>
            <a:xfrm>
              <a:off x="767770" y="3099629"/>
              <a:ext cx="5420361" cy="2590932"/>
              <a:chOff x="767770" y="3099629"/>
              <a:chExt cx="5420361" cy="2590932"/>
            </a:xfrm>
          </p:grpSpPr>
          <p:pic>
            <p:nvPicPr>
              <p:cNvPr id="1026" name="Picture 2" descr="Abstract Image">
                <a:extLst>
                  <a:ext uri="{FF2B5EF4-FFF2-40B4-BE49-F238E27FC236}">
                    <a16:creationId xmlns:a16="http://schemas.microsoft.com/office/drawing/2014/main" id="{5C3C6853-398A-40C2-8659-4035C1497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770" y="3099629"/>
                <a:ext cx="5420361" cy="25909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995D326-397A-4367-AEA1-8B41D9636B59}"/>
                  </a:ext>
                </a:extLst>
              </p:cNvPr>
              <p:cNvSpPr/>
              <p:nvPr/>
            </p:nvSpPr>
            <p:spPr>
              <a:xfrm rot="5400000">
                <a:off x="3294144" y="3425150"/>
                <a:ext cx="1072663" cy="182760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3FC8C5-D830-36DA-CB16-086F312C3D46}"/>
                </a:ext>
              </a:extLst>
            </p:cNvPr>
            <p:cNvSpPr txBox="1"/>
            <p:nvPr/>
          </p:nvSpPr>
          <p:spPr>
            <a:xfrm>
              <a:off x="3027721" y="5597167"/>
              <a:ext cx="9590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PFHxA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F77651-AEB5-998C-13A2-5C3B67A45D46}"/>
                </a:ext>
              </a:extLst>
            </p:cNvPr>
            <p:cNvSpPr txBox="1"/>
            <p:nvPr/>
          </p:nvSpPr>
          <p:spPr>
            <a:xfrm>
              <a:off x="4112809" y="5594119"/>
              <a:ext cx="9590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PFPeA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4D9DFC-93CA-2FA1-F9F2-941B0F56C962}"/>
                </a:ext>
              </a:extLst>
            </p:cNvPr>
            <p:cNvSpPr txBox="1"/>
            <p:nvPr/>
          </p:nvSpPr>
          <p:spPr>
            <a:xfrm>
              <a:off x="5024161" y="5600215"/>
              <a:ext cx="9590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PFBA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89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4A9336-B39A-8BB7-1E1C-62B72F05D15C}"/>
              </a:ext>
            </a:extLst>
          </p:cNvPr>
          <p:cNvSpPr txBox="1"/>
          <p:nvPr/>
        </p:nvSpPr>
        <p:spPr>
          <a:xfrm>
            <a:off x="359284" y="1205762"/>
            <a:ext cx="8389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 Oxidizable Precursors (TOPs) Method: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dirty="0"/>
              <a:t>Sample heated with an </a:t>
            </a:r>
            <a:r>
              <a:rPr lang="en-US" sz="2000" b="1" i="1" dirty="0"/>
              <a:t>oxidizing agent </a:t>
            </a:r>
            <a:r>
              <a:rPr lang="en-US" sz="2000" b="1" dirty="0"/>
              <a:t>under alkaline conditions;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i="1" dirty="0"/>
              <a:t>Strips functional groups </a:t>
            </a:r>
            <a:r>
              <a:rPr lang="en-US" sz="2000" b="1" dirty="0"/>
              <a:t>from PFAS leaving terminal end products;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dirty="0"/>
              <a:t>Identifies presence of previously unreported</a:t>
            </a:r>
            <a:r>
              <a:rPr lang="en-US" sz="2000" b="1" i="1" dirty="0"/>
              <a:t> ultrashort-, short- and long-chain PFASs</a:t>
            </a:r>
            <a:r>
              <a:rPr lang="en-US" sz="2000" b="1" dirty="0"/>
              <a:t> precursor compounds in sample;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dirty="0"/>
              <a:t>Final terminal end-product mixture minus pre-TOPs mixture </a:t>
            </a:r>
            <a:r>
              <a:rPr lang="en-US" sz="2000" b="1" i="1" dirty="0"/>
              <a:t>assumed to reflect </a:t>
            </a:r>
            <a:r>
              <a:rPr lang="en-US" sz="2000" b="1" dirty="0"/>
              <a:t>metabolic products of original compound mixture.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AA897-563C-0FB2-160E-894529B46F55}"/>
              </a:ext>
            </a:extLst>
          </p:cNvPr>
          <p:cNvSpPr txBox="1"/>
          <p:nvPr/>
        </p:nvSpPr>
        <p:spPr>
          <a:xfrm>
            <a:off x="86818" y="155327"/>
            <a:ext cx="9053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Laboratory Breakdown of Precursors and Metabolites to Terminal PFASs using “TOPs” Methods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E19E7D-B12B-C171-A80C-ED656B25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B552-EA96-4575-822E-7C0ECCCEE1F4}" type="slidenum">
              <a:rPr lang="en-US" smtClean="0"/>
              <a:t>24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EA994D-4E33-7FF5-CC31-1732388CCF9C}"/>
              </a:ext>
            </a:extLst>
          </p:cNvPr>
          <p:cNvGrpSpPr/>
          <p:nvPr/>
        </p:nvGrpSpPr>
        <p:grpSpPr>
          <a:xfrm>
            <a:off x="549500" y="3817037"/>
            <a:ext cx="7735771" cy="2705210"/>
            <a:chOff x="411277" y="3981839"/>
            <a:chExt cx="7735771" cy="27052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71E77A-C7E9-D448-986F-19AA2907DCA8}"/>
                </a:ext>
              </a:extLst>
            </p:cNvPr>
            <p:cNvGrpSpPr/>
            <p:nvPr/>
          </p:nvGrpSpPr>
          <p:grpSpPr>
            <a:xfrm>
              <a:off x="4024681" y="4814311"/>
              <a:ext cx="1160733" cy="551925"/>
              <a:chOff x="3877611" y="4710948"/>
              <a:chExt cx="1160733" cy="551925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F80A8EB-1749-F387-ECA6-A4085C778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7611" y="5262873"/>
                <a:ext cx="1160733" cy="0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B64532-AFCC-CA78-2DD2-2E14865366C4}"/>
                  </a:ext>
                </a:extLst>
              </p:cNvPr>
              <p:cNvSpPr txBox="1"/>
              <p:nvPr/>
            </p:nvSpPr>
            <p:spPr>
              <a:xfrm>
                <a:off x="3910270" y="4710948"/>
                <a:ext cx="1043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TOPs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7DA3ED-C32E-F8E5-059F-A264310D16FB}"/>
                </a:ext>
              </a:extLst>
            </p:cNvPr>
            <p:cNvGrpSpPr/>
            <p:nvPr/>
          </p:nvGrpSpPr>
          <p:grpSpPr>
            <a:xfrm>
              <a:off x="5542200" y="3981839"/>
              <a:ext cx="2604848" cy="2679082"/>
              <a:chOff x="6405327" y="3981839"/>
              <a:chExt cx="2604848" cy="267908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B86E30-8332-23D3-6AB6-10899388C606}"/>
                  </a:ext>
                </a:extLst>
              </p:cNvPr>
              <p:cNvGrpSpPr/>
              <p:nvPr/>
            </p:nvGrpSpPr>
            <p:grpSpPr>
              <a:xfrm>
                <a:off x="6405327" y="4328332"/>
                <a:ext cx="2332957" cy="2332589"/>
                <a:chOff x="5463495" y="4224969"/>
                <a:chExt cx="2332957" cy="233258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F8B4164-34C3-B06A-363A-02EE53BEB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63495" y="4224969"/>
                  <a:ext cx="2332957" cy="233258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88AC4E1-1437-14A0-E6E6-3153B7F19250}"/>
                    </a:ext>
                  </a:extLst>
                </p:cNvPr>
                <p:cNvSpPr txBox="1"/>
                <p:nvPr/>
              </p:nvSpPr>
              <p:spPr>
                <a:xfrm>
                  <a:off x="5706177" y="5834845"/>
                  <a:ext cx="1813406" cy="5191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2000" b="1" dirty="0"/>
                    <a:t>Terminal Compounds</a:t>
                  </a: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FBC1F21-57C4-3503-0CCA-D7484E0EB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7991" y="3981839"/>
                <a:ext cx="1032184" cy="7708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4CD3CB-05E6-0666-64ED-EA176641AD1A}"/>
                </a:ext>
              </a:extLst>
            </p:cNvPr>
            <p:cNvGrpSpPr/>
            <p:nvPr/>
          </p:nvGrpSpPr>
          <p:grpSpPr>
            <a:xfrm>
              <a:off x="411277" y="4354461"/>
              <a:ext cx="3328508" cy="2332588"/>
              <a:chOff x="1214587" y="4354461"/>
              <a:chExt cx="3328508" cy="233258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8E338F6-CD3F-1F43-D02D-FFA52DD38A11}"/>
                  </a:ext>
                </a:extLst>
              </p:cNvPr>
              <p:cNvGrpSpPr/>
              <p:nvPr/>
            </p:nvGrpSpPr>
            <p:grpSpPr>
              <a:xfrm>
                <a:off x="2299764" y="4354461"/>
                <a:ext cx="2243331" cy="2332588"/>
                <a:chOff x="1357932" y="4251098"/>
                <a:chExt cx="2243331" cy="233258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CCA1EAC1-BB4C-9D3D-5D9D-F367D86B9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57932" y="4251098"/>
                  <a:ext cx="2243331" cy="233258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6F910E4-8BD0-6872-AEC6-FF34A6A5F657}"/>
                    </a:ext>
                  </a:extLst>
                </p:cNvPr>
                <p:cNvSpPr txBox="1"/>
                <p:nvPr/>
              </p:nvSpPr>
              <p:spPr>
                <a:xfrm>
                  <a:off x="1604906" y="5805614"/>
                  <a:ext cx="1741500" cy="5191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2000" b="1" dirty="0"/>
                    <a:t>Precursors &amp;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US" sz="2000" b="1" dirty="0"/>
                    <a:t>Metabolites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AE832E-DC7A-81FB-1BEA-4C3E676B3E82}"/>
                  </a:ext>
                </a:extLst>
              </p:cNvPr>
              <p:cNvSpPr txBox="1"/>
              <p:nvPr/>
            </p:nvSpPr>
            <p:spPr>
              <a:xfrm>
                <a:off x="1247060" y="5434450"/>
                <a:ext cx="8987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Hidden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PFASs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3318B63-EC53-7BE5-4972-731BFFF84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4587" y="4380668"/>
                <a:ext cx="992246" cy="10368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1393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BEE7-D226-D54B-FBD5-91151A8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45C53-E0D2-49DD-9659-911A603E2C26}"/>
              </a:ext>
            </a:extLst>
          </p:cNvPr>
          <p:cNvSpPr txBox="1"/>
          <p:nvPr/>
        </p:nvSpPr>
        <p:spPr>
          <a:xfrm>
            <a:off x="668214" y="102340"/>
            <a:ext cx="78825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Pre- vs Post-TOPs Makeup </a:t>
            </a:r>
            <a:r>
              <a:rPr lang="en-US" sz="2800" b="1"/>
              <a:t>of WWTP Biosolids</a:t>
            </a:r>
            <a:endParaRPr lang="en-US" sz="2800" b="1" dirty="0"/>
          </a:p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(Pre-TOPs data missed 90% of PFASs in Sample)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4A418-6C09-4A05-BEE1-63BE51A37079}"/>
              </a:ext>
            </a:extLst>
          </p:cNvPr>
          <p:cNvSpPr txBox="1"/>
          <p:nvPr/>
        </p:nvSpPr>
        <p:spPr>
          <a:xfrm>
            <a:off x="372381" y="6226424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Concentration of </a:t>
            </a:r>
            <a:r>
              <a:rPr lang="en-US" b="1" i="1" dirty="0"/>
              <a:t>“Post TOPs PFASs” = Post-Tops minus Pre-TOPs Terminal PFAS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AC0294-8F30-473D-9CCC-E8EFC1BE959D}"/>
              </a:ext>
            </a:extLst>
          </p:cNvPr>
          <p:cNvGrpSpPr/>
          <p:nvPr/>
        </p:nvGrpSpPr>
        <p:grpSpPr>
          <a:xfrm>
            <a:off x="899752" y="1115114"/>
            <a:ext cx="7265203" cy="4985590"/>
            <a:chOff x="899752" y="1115114"/>
            <a:chExt cx="7265203" cy="4985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F39E2B-E220-4CED-9085-168280759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752" y="1115114"/>
              <a:ext cx="7265203" cy="498559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94074-C3B0-441A-A580-50D5F7B8E368}"/>
                </a:ext>
              </a:extLst>
            </p:cNvPr>
            <p:cNvSpPr/>
            <p:nvPr/>
          </p:nvSpPr>
          <p:spPr>
            <a:xfrm>
              <a:off x="5173478" y="1890318"/>
              <a:ext cx="1490866" cy="418692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1AE90CB-769A-1E36-C134-BC66EF07FE64}"/>
                </a:ext>
              </a:extLst>
            </p:cNvPr>
            <p:cNvSpPr/>
            <p:nvPr/>
          </p:nvSpPr>
          <p:spPr>
            <a:xfrm>
              <a:off x="899753" y="2830783"/>
              <a:ext cx="7265202" cy="8799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38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E806-6634-D512-D798-6860EE7CC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B8E315-4FDD-20EC-05EE-43C5196B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211" y="1072812"/>
            <a:ext cx="5960393" cy="50791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D45B2-95C8-0296-ACA0-F1DE4C18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2263E-59E4-B317-B27B-0A9BC80CCE82}"/>
              </a:ext>
            </a:extLst>
          </p:cNvPr>
          <p:cNvSpPr txBox="1"/>
          <p:nvPr/>
        </p:nvSpPr>
        <p:spPr>
          <a:xfrm>
            <a:off x="3395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Post-TOPs PFASs Risk</a:t>
            </a:r>
          </a:p>
          <a:p>
            <a:pPr algn="ctr"/>
            <a:r>
              <a:rPr lang="en-US" sz="2800" b="1" dirty="0"/>
              <a:t>Biosolids: Standard PFAS Method (537/1633)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663C6-340B-73EC-4DE8-4AB0224BF8B1}"/>
              </a:ext>
            </a:extLst>
          </p:cNvPr>
          <p:cNvSpPr txBox="1"/>
          <p:nvPr/>
        </p:nvSpPr>
        <p:spPr>
          <a:xfrm>
            <a:off x="600227" y="6242175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Pre-TOPs PFASs + Post-TOPs PFAS HI = 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5BA75A-264A-4F4E-D1E8-453872FAA833}"/>
              </a:ext>
            </a:extLst>
          </p:cNvPr>
          <p:cNvSpPr/>
          <p:nvPr/>
        </p:nvSpPr>
        <p:spPr>
          <a:xfrm>
            <a:off x="6386426" y="5797213"/>
            <a:ext cx="909782" cy="3573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00568D-EC79-6EC8-3C93-0D8550432508}"/>
              </a:ext>
            </a:extLst>
          </p:cNvPr>
          <p:cNvSpPr/>
          <p:nvPr/>
        </p:nvSpPr>
        <p:spPr>
          <a:xfrm>
            <a:off x="4343236" y="1059895"/>
            <a:ext cx="1630392" cy="910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87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8D4E-5044-5544-1095-84BA1795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A492D-681F-48B7-1737-DED1156AA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3EA8E-F601-74E2-165D-731DF7453ECC}"/>
              </a:ext>
            </a:extLst>
          </p:cNvPr>
          <p:cNvSpPr txBox="1"/>
          <p:nvPr/>
        </p:nvSpPr>
        <p:spPr>
          <a:xfrm>
            <a:off x="795974" y="102340"/>
            <a:ext cx="757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Pre- vs Post-TOPs Makeup of Ansul AFFF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46561-F1F8-B7CB-7B13-F8F84B429ACC}"/>
              </a:ext>
            </a:extLst>
          </p:cNvPr>
          <p:cNvSpPr txBox="1"/>
          <p:nvPr/>
        </p:nvSpPr>
        <p:spPr>
          <a:xfrm>
            <a:off x="145084" y="3891988"/>
            <a:ext cx="8871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Concentration of </a:t>
            </a:r>
            <a:r>
              <a:rPr lang="en-US" sz="2000" b="1" i="1" dirty="0"/>
              <a:t>“TOPs PFASs” = Post-Tops minus Pre-TOPs Terminal PFAS data;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Excess Post-TOPs PFASs </a:t>
            </a:r>
            <a:r>
              <a:rPr lang="en-US" sz="2000" b="1" dirty="0"/>
              <a:t>represent oxidation products of PFASs missed by standard laboratory method (&gt;</a:t>
            </a:r>
            <a:r>
              <a:rPr lang="en-US" sz="2000" b="1" i="1" dirty="0"/>
              <a:t>99.9% of PFASs present);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“Non-targeted Analysis (NTA)” identified primary hidden PFAS as 6:2 </a:t>
            </a:r>
            <a:r>
              <a:rPr lang="en-US" sz="2000" b="1" i="1" dirty="0" err="1">
                <a:solidFill>
                  <a:srgbClr val="FF0000"/>
                </a:solidFill>
              </a:rPr>
              <a:t>FtTAoS</a:t>
            </a:r>
            <a:r>
              <a:rPr lang="en-US" sz="2000" b="1" i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858BE5-27F7-63F4-376C-13E32D818584}"/>
              </a:ext>
            </a:extLst>
          </p:cNvPr>
          <p:cNvGrpSpPr/>
          <p:nvPr/>
        </p:nvGrpSpPr>
        <p:grpSpPr>
          <a:xfrm>
            <a:off x="287659" y="1101970"/>
            <a:ext cx="8504650" cy="2590810"/>
            <a:chOff x="287659" y="1101970"/>
            <a:chExt cx="8504650" cy="25908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A31EA2-F1C2-A38F-327E-2B972960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659" y="1101970"/>
              <a:ext cx="8504650" cy="259081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EC8EFB-6FB8-3030-D7BB-C23E634762A8}"/>
                </a:ext>
              </a:extLst>
            </p:cNvPr>
            <p:cNvSpPr/>
            <p:nvPr/>
          </p:nvSpPr>
          <p:spPr>
            <a:xfrm>
              <a:off x="5243062" y="1111494"/>
              <a:ext cx="1745539" cy="25650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6332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5889-FD53-95A8-467E-D3FD1262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D2EE6-97DC-6E9B-10EF-CD736A4C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9739-2828-E1F1-B351-D30FA70B7A98}"/>
              </a:ext>
            </a:extLst>
          </p:cNvPr>
          <p:cNvSpPr txBox="1"/>
          <p:nvPr/>
        </p:nvSpPr>
        <p:spPr>
          <a:xfrm>
            <a:off x="359739" y="102340"/>
            <a:ext cx="84757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Pre- vs Post-TOPs Makeup of AFFF-Impacted Soil (DU-2)</a:t>
            </a:r>
          </a:p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(Pre-TOPs data missed 99.9% of PFASs in Sample)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9EDB5-BB2C-6F1E-D78A-4E4B3F662820}"/>
              </a:ext>
            </a:extLst>
          </p:cNvPr>
          <p:cNvSpPr txBox="1"/>
          <p:nvPr/>
        </p:nvSpPr>
        <p:spPr>
          <a:xfrm>
            <a:off x="457103" y="5839800"/>
            <a:ext cx="822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Concentration of </a:t>
            </a:r>
            <a:r>
              <a:rPr lang="en-US" b="1" i="1" dirty="0"/>
              <a:t>“TOPs PFASs” = Post-Tops minus Pre-TOPs Terminal PFAS data;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Additional Post-TOPs PFASs </a:t>
            </a:r>
            <a:r>
              <a:rPr lang="en-US" b="1" dirty="0"/>
              <a:t>represent oxidation products of PFASs missed by standard laboratory method (&gt;</a:t>
            </a:r>
            <a:r>
              <a:rPr lang="en-US" b="1" i="1" dirty="0"/>
              <a:t>99.9% of PFASs present).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61CBBC-78D4-C5E6-864E-6B7EE21467FB}"/>
              </a:ext>
            </a:extLst>
          </p:cNvPr>
          <p:cNvGrpSpPr/>
          <p:nvPr/>
        </p:nvGrpSpPr>
        <p:grpSpPr>
          <a:xfrm>
            <a:off x="465783" y="1101969"/>
            <a:ext cx="8457719" cy="4707703"/>
            <a:chOff x="465783" y="1101969"/>
            <a:chExt cx="8457719" cy="47077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22D973-D853-F8F4-5221-DBB911D25271}"/>
                </a:ext>
              </a:extLst>
            </p:cNvPr>
            <p:cNvGrpSpPr/>
            <p:nvPr/>
          </p:nvGrpSpPr>
          <p:grpSpPr>
            <a:xfrm>
              <a:off x="465784" y="1101969"/>
              <a:ext cx="8457718" cy="4707703"/>
              <a:chOff x="287659" y="1101969"/>
              <a:chExt cx="8457718" cy="470770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9BE7A9D-DE80-C825-0726-754A646F2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659" y="1101969"/>
                <a:ext cx="8457718" cy="470770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AA3478-F0B3-0A37-70AC-5CFB36D5E4D3}"/>
                  </a:ext>
                </a:extLst>
              </p:cNvPr>
              <p:cNvSpPr/>
              <p:nvPr/>
            </p:nvSpPr>
            <p:spPr>
              <a:xfrm>
                <a:off x="5218981" y="2097841"/>
                <a:ext cx="1751257" cy="367723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EC2107-B1F7-5F00-BAA6-79B12E8C1750}"/>
                </a:ext>
              </a:extLst>
            </p:cNvPr>
            <p:cNvSpPr/>
            <p:nvPr/>
          </p:nvSpPr>
          <p:spPr>
            <a:xfrm>
              <a:off x="465783" y="2505694"/>
              <a:ext cx="8457717" cy="11007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2986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0640-7CCE-DCBE-2D5D-75149E56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1790FD5-8BC7-FC5E-8927-28C005319A58}"/>
              </a:ext>
            </a:extLst>
          </p:cNvPr>
          <p:cNvGrpSpPr/>
          <p:nvPr/>
        </p:nvGrpSpPr>
        <p:grpSpPr>
          <a:xfrm>
            <a:off x="991167" y="1128472"/>
            <a:ext cx="7270134" cy="4627560"/>
            <a:chOff x="991167" y="1128472"/>
            <a:chExt cx="7270134" cy="46275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D66656-B8BC-7DCF-3ADE-B0514E0D4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19"/>
            <a:stretch/>
          </p:blipFill>
          <p:spPr>
            <a:xfrm>
              <a:off x="991167" y="1128472"/>
              <a:ext cx="7270134" cy="4564962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8DB08D0-EF1F-7D8B-CC68-BE3AA6940A09}"/>
                </a:ext>
              </a:extLst>
            </p:cNvPr>
            <p:cNvSpPr/>
            <p:nvPr/>
          </p:nvSpPr>
          <p:spPr>
            <a:xfrm>
              <a:off x="4705349" y="1222735"/>
              <a:ext cx="1362075" cy="100611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56CE991-2B54-F3C8-C635-1A5CC0770179}"/>
                </a:ext>
              </a:extLst>
            </p:cNvPr>
            <p:cNvSpPr/>
            <p:nvPr/>
          </p:nvSpPr>
          <p:spPr>
            <a:xfrm>
              <a:off x="6803366" y="5398655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4A6A-10FA-0AE4-9C04-5B1466DD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54125-3385-E8DD-E033-F11A6A451653}"/>
              </a:ext>
            </a:extLst>
          </p:cNvPr>
          <p:cNvSpPr txBox="1"/>
          <p:nvPr/>
        </p:nvSpPr>
        <p:spPr>
          <a:xfrm>
            <a:off x="1367918" y="5849145"/>
            <a:ext cx="6408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Pre-TOPs PFASs Hazard + Post-TOPS PFASs Hazard = 0.706</a:t>
            </a:r>
          </a:p>
          <a:p>
            <a:pPr algn="ctr"/>
            <a:r>
              <a:rPr lang="en-US" sz="2000" b="1" dirty="0"/>
              <a:t>(potential leaching risk being assessed separately)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338DD-B154-499F-A9B0-F24F862C80F7}"/>
              </a:ext>
            </a:extLst>
          </p:cNvPr>
          <p:cNvSpPr txBox="1"/>
          <p:nvPr/>
        </p:nvSpPr>
        <p:spPr>
          <a:xfrm>
            <a:off x="3014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Post-TOPs PFASs Health Risk</a:t>
            </a:r>
          </a:p>
          <a:p>
            <a:pPr algn="ctr"/>
            <a:r>
              <a:rPr lang="en-US" sz="2800" b="1" dirty="0"/>
              <a:t>AFFF-Impacted Soil: Post-TOPs PFASs Risk</a:t>
            </a:r>
            <a:r>
              <a:rPr lang="en-US" b="1" dirty="0"/>
              <a:t> (Method 537/1633)</a:t>
            </a:r>
            <a:endParaRPr lang="en-US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95853" y="901536"/>
            <a:ext cx="829094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Hawaii Dept of Health Guidance: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Interim Soil and Water Environmental Action Levels (EALs) for Perfluoroalkyl and Polyfluoroalkyl Substances (PFA</a:t>
            </a:r>
            <a:r>
              <a:rPr lang="en-US" b="1" i="1" dirty="0">
                <a:cs typeface="Times New Roman" pitchFamily="18" charset="0"/>
              </a:rPr>
              <a:t>Ss), </a:t>
            </a:r>
            <a:r>
              <a:rPr lang="en-US" b="1" dirty="0">
                <a:cs typeface="Times New Roman" pitchFamily="18" charset="0"/>
              </a:rPr>
              <a:t>April 2024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: https://health.hawaii.gov/heer/guidance/additional-guidance-documents/</a:t>
            </a:r>
          </a:p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PFAS Basics:</a:t>
            </a:r>
            <a:endParaRPr lang="en-US" b="1" dirty="0">
              <a:solidFill>
                <a:prstClr val="black"/>
              </a:solidFill>
              <a:cs typeface="Times New Roman" pitchFamily="18" charset="0"/>
            </a:endParaRPr>
          </a:p>
          <a:p>
            <a:pPr defTabSz="914400">
              <a:spcAft>
                <a:spcPts val="1200"/>
              </a:spcAft>
              <a:defRPr/>
            </a:pP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ITRC 2020: </a:t>
            </a: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Per- and Polyfluoroalkyl Substances (PFASs)</a:t>
            </a:r>
            <a:endParaRPr lang="en-US" b="1" u="sng" dirty="0">
              <a:solidFill>
                <a:prstClr val="black"/>
              </a:solidFill>
              <a:cs typeface="Times New Roman" pitchFamily="18" charset="0"/>
            </a:endParaRPr>
          </a:p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TOPs Methods: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dirty="0" err="1">
                <a:solidFill>
                  <a:prstClr val="black"/>
                </a:solidFill>
                <a:cs typeface="Times New Roman" pitchFamily="18" charset="0"/>
              </a:rPr>
              <a:t>Ateia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et al., 2023, </a:t>
            </a: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Total Oxidizable Precursor (TOP) Assay Best Practices, Capabilities and Limitations for PFAS Site Investigation and Remediation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: </a:t>
            </a:r>
            <a:r>
              <a:rPr lang="fr-FR" b="1" dirty="0">
                <a:solidFill>
                  <a:prstClr val="black"/>
                </a:solidFill>
                <a:cs typeface="Times New Roman" pitchFamily="18" charset="0"/>
              </a:rPr>
              <a:t>Environmental Science and Technology Letters. Vol. 10, pp 292−301.</a:t>
            </a:r>
            <a:endParaRPr lang="en-US" b="1" u="sng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481" y="229740"/>
            <a:ext cx="5931003" cy="60293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PFAS References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B08C4-B206-4098-98C3-6DC2CE114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28007" y="4413156"/>
            <a:ext cx="7117751" cy="1601673"/>
          </a:xfrm>
          <a:prstGeom prst="rect">
            <a:avLst/>
          </a:prstGeom>
          <a:ln w="25400" cmpd="dbl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HIDOH PFAS Webpage: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https://health.hawaii.gov/heer/environmental-health/highlighted-projects/per-and-polyfluoroalkyl-substances-pfass/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HIDOH Recorded </a:t>
            </a: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Webinars:</a:t>
            </a: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https://health.hawaii.gov/heer/guidance/heer-webinars/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2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AC7A1-EB31-2EB4-C3D3-3C5DB5809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C0A98-1074-2600-1B59-35024F31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19D3D-65D1-3620-4D0D-F4919E25A74E}"/>
              </a:ext>
            </a:extLst>
          </p:cNvPr>
          <p:cNvSpPr txBox="1"/>
          <p:nvPr/>
        </p:nvSpPr>
        <p:spPr>
          <a:xfrm>
            <a:off x="305566" y="282792"/>
            <a:ext cx="8619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More Missing PFASs! Excess Organic Fluorine in Water!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3F95D-3726-CBF9-8C11-74E829A7A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493" y="1176720"/>
            <a:ext cx="3881874" cy="201088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E4BBE-77EA-3BDD-2C99-74E23DE61036}"/>
              </a:ext>
            </a:extLst>
          </p:cNvPr>
          <p:cNvSpPr txBox="1"/>
          <p:nvPr/>
        </p:nvSpPr>
        <p:spPr>
          <a:xfrm>
            <a:off x="3445274" y="5663319"/>
            <a:ext cx="4953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Total Organic Fluorine (Method 1621)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Liquids: “Absorbable Organic Fluorine”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Solids: “Extractable Organic Fluorine”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C1950E-D72B-C55B-AFFC-7830E276AD70}"/>
              </a:ext>
            </a:extLst>
          </p:cNvPr>
          <p:cNvGrpSpPr/>
          <p:nvPr/>
        </p:nvGrpSpPr>
        <p:grpSpPr>
          <a:xfrm>
            <a:off x="3241816" y="3558309"/>
            <a:ext cx="5789803" cy="2089897"/>
            <a:chOff x="2911347" y="4528782"/>
            <a:chExt cx="5789803" cy="20898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A5D431-CAC5-CE83-8311-A550553363D0}"/>
                </a:ext>
              </a:extLst>
            </p:cNvPr>
            <p:cNvSpPr txBox="1"/>
            <p:nvPr/>
          </p:nvSpPr>
          <p:spPr>
            <a:xfrm>
              <a:off x="6968244" y="5165308"/>
              <a:ext cx="17329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TOF Reported by Laboratory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961A93-4A64-2DB2-3545-C8CC779B13D4}"/>
                </a:ext>
              </a:extLst>
            </p:cNvPr>
            <p:cNvSpPr txBox="1"/>
            <p:nvPr/>
          </p:nvSpPr>
          <p:spPr>
            <a:xfrm>
              <a:off x="2911347" y="5295240"/>
              <a:ext cx="305908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Concentration of TOF predicted based on fluorine content of</a:t>
              </a:r>
            </a:p>
            <a:p>
              <a:pPr algn="ctr"/>
              <a:r>
                <a:rPr lang="en-US" sz="2000" b="1" dirty="0"/>
                <a:t>Post-TOPs PFAS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5313BC-0CD8-214B-791B-8D62A35A8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040" y="4733353"/>
              <a:ext cx="285404" cy="1446415"/>
            </a:xfrm>
            <a:prstGeom prst="rect">
              <a:avLst/>
            </a:prstGeom>
          </p:spPr>
        </p:pic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29DE77D2-26AD-7F79-117B-548288FB11AE}"/>
                </a:ext>
              </a:extLst>
            </p:cNvPr>
            <p:cNvSpPr/>
            <p:nvPr/>
          </p:nvSpPr>
          <p:spPr>
            <a:xfrm>
              <a:off x="5942206" y="5756905"/>
              <a:ext cx="285404" cy="422863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EE57212F-B469-7D89-EB6E-A91F6AE308CE}"/>
                </a:ext>
              </a:extLst>
            </p:cNvPr>
            <p:cNvSpPr/>
            <p:nvPr/>
          </p:nvSpPr>
          <p:spPr>
            <a:xfrm flipH="1">
              <a:off x="6652912" y="4782207"/>
              <a:ext cx="285404" cy="1383273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8BE508-ADF3-DCF2-F726-9B38E6FA5EB1}"/>
                </a:ext>
              </a:extLst>
            </p:cNvPr>
            <p:cNvSpPr txBox="1"/>
            <p:nvPr/>
          </p:nvSpPr>
          <p:spPr>
            <a:xfrm>
              <a:off x="4142382" y="4528782"/>
              <a:ext cx="21037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Excess Fluorine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F34628-25DA-9CFA-7594-CE9034CF969D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5194247" y="4928892"/>
              <a:ext cx="990325" cy="2364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78A854-2397-7C22-C875-14BFE785C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" y="1291277"/>
            <a:ext cx="3059084" cy="5475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1A304-452C-CB96-FF34-27E6A5119336}"/>
              </a:ext>
            </a:extLst>
          </p:cNvPr>
          <p:cNvSpPr txBox="1"/>
          <p:nvPr/>
        </p:nvSpPr>
        <p:spPr>
          <a:xfrm>
            <a:off x="2345458" y="309663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3395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D187-0819-BD33-2191-D9524AB8A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79BDC-8818-441C-A5F2-A8EBEF80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31</a:t>
            </a:fld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5B0F1491-6F17-4DAA-6B72-CF0379A5F41F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5"/>
            <a:ext cx="8984974" cy="66584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/>
              <a:t>Components of Total PFAS Risk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58B1AE-6683-7DA3-D71C-93B501B168D2}"/>
              </a:ext>
            </a:extLst>
          </p:cNvPr>
          <p:cNvSpPr txBox="1">
            <a:spLocks noChangeArrowheads="1"/>
          </p:cNvSpPr>
          <p:nvPr/>
        </p:nvSpPr>
        <p:spPr>
          <a:xfrm>
            <a:off x="407665" y="826917"/>
            <a:ext cx="9153927" cy="84972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lang="en-US" sz="2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BBAA44-E56C-D7CF-873C-AE2DF26F2A16}"/>
              </a:ext>
            </a:extLst>
          </p:cNvPr>
          <p:cNvSpPr txBox="1"/>
          <p:nvPr/>
        </p:nvSpPr>
        <p:spPr>
          <a:xfrm>
            <a:off x="4572000" y="1409553"/>
            <a:ext cx="3153501" cy="1554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Total PFASs Risk =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Pre-TOPs PFASs Risk +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Post-TOPs PFASs Risk +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Excess Fluorine PFASs Risk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4688D4-7A07-7D9D-0860-CF33B4F2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" y="1291277"/>
            <a:ext cx="3059084" cy="5475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05A44A-EE59-46AE-98DB-2FC45BFABD5F}"/>
              </a:ext>
            </a:extLst>
          </p:cNvPr>
          <p:cNvSpPr txBox="1"/>
          <p:nvPr/>
        </p:nvSpPr>
        <p:spPr>
          <a:xfrm>
            <a:off x="2345458" y="309663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3F5C6-7F77-4274-87D2-E81BFDCDEF5D}"/>
              </a:ext>
            </a:extLst>
          </p:cNvPr>
          <p:cNvSpPr txBox="1"/>
          <p:nvPr/>
        </p:nvSpPr>
        <p:spPr>
          <a:xfrm>
            <a:off x="3451410" y="3473121"/>
            <a:ext cx="5568253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9063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Excess fluorine </a:t>
            </a:r>
            <a:r>
              <a:rPr lang="en-US" sz="2000" b="1" i="1" dirty="0"/>
              <a:t>not related to pre- or post-TOPs PFASs;</a:t>
            </a:r>
          </a:p>
          <a:p>
            <a:pPr marL="119063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Primarily identified in </a:t>
            </a:r>
            <a:r>
              <a:rPr lang="en-US" sz="2000" b="1" i="1" dirty="0"/>
              <a:t>water samples </a:t>
            </a:r>
            <a:r>
              <a:rPr lang="en-US" sz="2000" b="1" dirty="0"/>
              <a:t>(higher detection limit in solids samples);</a:t>
            </a:r>
          </a:p>
          <a:p>
            <a:pPr marL="119063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Limited Non-Targeted Analysis (NTA) analysis typically identifies </a:t>
            </a:r>
            <a:r>
              <a:rPr lang="en-US" sz="2000" b="1" i="1" dirty="0">
                <a:solidFill>
                  <a:srgbClr val="FF0000"/>
                </a:solidFill>
              </a:rPr>
              <a:t>ultrashort PFASs (e.g., PFPrA</a:t>
            </a:r>
            <a:r>
              <a:rPr lang="en-US" sz="2000" b="1" i="1" baseline="30000" dirty="0">
                <a:solidFill>
                  <a:srgbClr val="FF0000"/>
                </a:solidFill>
              </a:rPr>
              <a:t>-</a:t>
            </a:r>
            <a:r>
              <a:rPr lang="en-US" sz="2000" b="1" i="1" dirty="0">
                <a:solidFill>
                  <a:srgbClr val="FF0000"/>
                </a:solidFill>
              </a:rPr>
              <a:t>).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B9BC77-498D-CE37-6A12-42C4CE86FF7B}"/>
              </a:ext>
            </a:extLst>
          </p:cNvPr>
          <p:cNvGrpSpPr/>
          <p:nvPr/>
        </p:nvGrpSpPr>
        <p:grpSpPr>
          <a:xfrm>
            <a:off x="4906345" y="5636314"/>
            <a:ext cx="2232210" cy="1004002"/>
            <a:chOff x="4114220" y="5348909"/>
            <a:chExt cx="2232210" cy="10040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4BC0C3-0595-E8DD-B92D-1A8493187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492" t="43698" r="43508"/>
            <a:stretch/>
          </p:blipFill>
          <p:spPr>
            <a:xfrm>
              <a:off x="5139721" y="5348909"/>
              <a:ext cx="647230" cy="10021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19CCB8-61E0-C67C-327C-7ADDB47EC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698" r="80978"/>
            <a:stretch/>
          </p:blipFill>
          <p:spPr>
            <a:xfrm>
              <a:off x="4118140" y="5350785"/>
              <a:ext cx="1026014" cy="1002126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70B944-3C20-57A0-F915-94BD6A2B8A0D}"/>
                </a:ext>
              </a:extLst>
            </p:cNvPr>
            <p:cNvSpPr/>
            <p:nvPr/>
          </p:nvSpPr>
          <p:spPr>
            <a:xfrm>
              <a:off x="4114220" y="5350785"/>
              <a:ext cx="1672731" cy="10020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3E60F7E-2958-081D-526B-2C070062F7D7}"/>
                </a:ext>
              </a:extLst>
            </p:cNvPr>
            <p:cNvGrpSpPr/>
            <p:nvPr/>
          </p:nvGrpSpPr>
          <p:grpSpPr>
            <a:xfrm>
              <a:off x="5230365" y="5692263"/>
              <a:ext cx="1116065" cy="598768"/>
              <a:chOff x="7845710" y="1071302"/>
              <a:chExt cx="1116065" cy="59876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C171E4F-8922-D1CD-F6DC-5C48EB887A53}"/>
                  </a:ext>
                </a:extLst>
              </p:cNvPr>
              <p:cNvSpPr/>
              <p:nvPr/>
            </p:nvSpPr>
            <p:spPr>
              <a:xfrm>
                <a:off x="7845710" y="1415869"/>
                <a:ext cx="417803" cy="25420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D3FA9-9BEC-9F54-CE62-50B1F811AD32}"/>
                  </a:ext>
                </a:extLst>
              </p:cNvPr>
              <p:cNvSpPr txBox="1"/>
              <p:nvPr/>
            </p:nvSpPr>
            <p:spPr>
              <a:xfrm>
                <a:off x="8541467" y="1071302"/>
                <a:ext cx="420308" cy="4206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</a:t>
                </a:r>
                <a:r>
                  <a:rPr lang="en-US" sz="3200" b="1" baseline="30000" dirty="0"/>
                  <a:t>-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1FC353A-CF58-BBB7-A522-90209A65A0DD}"/>
                  </a:ext>
                </a:extLst>
              </p:cNvPr>
              <p:cNvCxnSpPr>
                <a:cxnSpLocks/>
                <a:stCxn id="7" idx="7"/>
              </p:cNvCxnSpPr>
              <p:nvPr/>
            </p:nvCxnSpPr>
            <p:spPr>
              <a:xfrm flipV="1">
                <a:off x="8202327" y="1300380"/>
                <a:ext cx="413589" cy="15271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1664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36059-1974-49E9-F86F-79FBD19F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49A327-57E8-D0CD-0FEF-735028F47C87}"/>
              </a:ext>
            </a:extLst>
          </p:cNvPr>
          <p:cNvSpPr txBox="1">
            <a:spLocks noChangeArrowheads="1"/>
          </p:cNvSpPr>
          <p:nvPr/>
        </p:nvSpPr>
        <p:spPr>
          <a:xfrm>
            <a:off x="407665" y="826917"/>
            <a:ext cx="9153927" cy="84972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lang="en-US" sz="2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9683E9-F760-40C6-9EDC-D66DB235C10F}"/>
              </a:ext>
            </a:extLst>
          </p:cNvPr>
          <p:cNvSpPr txBox="1"/>
          <p:nvPr/>
        </p:nvSpPr>
        <p:spPr>
          <a:xfrm>
            <a:off x="3445984" y="4847471"/>
            <a:ext cx="541581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90513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HIDOH 2024 PFPrA</a:t>
            </a:r>
            <a:r>
              <a:rPr lang="en-US" sz="2000" b="1" baseline="30000" dirty="0"/>
              <a:t>-</a:t>
            </a:r>
            <a:r>
              <a:rPr lang="en-US" sz="2000" b="1" dirty="0"/>
              <a:t> Action Levels:</a:t>
            </a:r>
          </a:p>
          <a:p>
            <a:pPr marL="4763"/>
            <a:r>
              <a:rPr lang="en-US" sz="2000" b="1" dirty="0"/>
              <a:t>	Soil Direct Exposure = 5,100 µg/kg</a:t>
            </a:r>
          </a:p>
          <a:p>
            <a:pPr marL="4763"/>
            <a:r>
              <a:rPr lang="en-US" sz="2000" b="1" dirty="0"/>
              <a:t>	Drinking Water/Tapwater AL = 510 ng/L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60BCB7-B38F-4B87-9153-B37471BA9677}"/>
              </a:ext>
            </a:extLst>
          </p:cNvPr>
          <p:cNvSpPr txBox="1"/>
          <p:nvPr/>
        </p:nvSpPr>
        <p:spPr>
          <a:xfrm>
            <a:off x="3445983" y="1150261"/>
            <a:ext cx="540991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763"/>
            <a:r>
              <a:rPr lang="en-US" sz="2000" b="1" dirty="0"/>
              <a:t>Excess Fluorine Data:</a:t>
            </a:r>
          </a:p>
          <a:p>
            <a:pPr marL="347663" indent="-342900">
              <a:buAutoNum type="arabicPeriod"/>
            </a:pPr>
            <a:r>
              <a:rPr lang="en-US" sz="2000" b="1" dirty="0"/>
              <a:t>Assume Excess Fluorine = PFPrA</a:t>
            </a:r>
            <a:r>
              <a:rPr lang="en-US" sz="2000" b="1" baseline="30000" dirty="0"/>
              <a:t>- </a:t>
            </a:r>
            <a:r>
              <a:rPr lang="en-US" sz="2000" b="1" dirty="0"/>
              <a:t>(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C</a:t>
            </a:r>
            <a:r>
              <a:rPr lang="en-US" sz="2000" b="1" i="0" baseline="-25000" dirty="0">
                <a:solidFill>
                  <a:srgbClr val="202124"/>
                </a:solidFill>
                <a:effectLst/>
                <a:latin typeface="Roboto"/>
              </a:rPr>
              <a:t>3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H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Roboto"/>
              </a:rPr>
              <a:t>F</a:t>
            </a:r>
            <a:r>
              <a:rPr lang="en-US" sz="2000" b="1" i="0" baseline="-25000" dirty="0">
                <a:solidFill>
                  <a:srgbClr val="FF0000"/>
                </a:solidFill>
                <a:effectLst/>
                <a:latin typeface="Roboto"/>
              </a:rPr>
              <a:t>5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O</a:t>
            </a:r>
            <a:r>
              <a:rPr lang="en-US" sz="2000" b="1" i="0" baseline="-25000" dirty="0">
                <a:solidFill>
                  <a:srgbClr val="202124"/>
                </a:solidFill>
                <a:effectLst/>
                <a:latin typeface="Roboto"/>
              </a:rPr>
              <a:t>2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).</a:t>
            </a:r>
            <a:endParaRPr lang="en-US" sz="2000" b="1" dirty="0"/>
          </a:p>
          <a:p>
            <a:pPr marL="347663" indent="-342900">
              <a:buAutoNum type="arabicPeriod"/>
            </a:pPr>
            <a:r>
              <a:rPr lang="en-US" sz="2000" b="1" dirty="0"/>
              <a:t>Adjust Excess Fluorine Concentration to reflect equivalent concentration of PFPrA</a:t>
            </a:r>
            <a:r>
              <a:rPr lang="en-US" sz="2000" b="1" baseline="30000" dirty="0"/>
              <a:t>-</a:t>
            </a:r>
            <a:r>
              <a:rPr lang="en-US" sz="2000" b="1" dirty="0"/>
              <a:t>.</a:t>
            </a:r>
          </a:p>
          <a:p>
            <a:pPr marL="347663" indent="-342900">
              <a:buFontTx/>
              <a:buAutoNum type="arabicPeriod"/>
            </a:pPr>
            <a:r>
              <a:rPr lang="en-US" sz="2000" b="1" dirty="0"/>
              <a:t>Compare to PFPrA</a:t>
            </a:r>
            <a:r>
              <a:rPr lang="en-US" sz="2000" b="1" baseline="30000" dirty="0"/>
              <a:t>- </a:t>
            </a:r>
            <a:r>
              <a:rPr lang="en-US" sz="2000" b="1" dirty="0"/>
              <a:t>Action Levels.</a:t>
            </a:r>
          </a:p>
          <a:p>
            <a:pPr marL="347663" indent="-342900">
              <a:buFontTx/>
              <a:buAutoNum type="arabicPeriod"/>
            </a:pPr>
            <a:r>
              <a:rPr lang="en-US" sz="2000" b="1" dirty="0"/>
              <a:t>Calculate Hazard Quotient.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9398D288-6071-4A44-812C-85EA64E755DC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5"/>
            <a:ext cx="8984974" cy="72503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/>
              <a:t>Assessment of “Excess Fluorine” PFASs Risk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5ADB95-CBC3-B755-F523-7C4010DE674E}"/>
              </a:ext>
            </a:extLst>
          </p:cNvPr>
          <p:cNvGrpSpPr/>
          <p:nvPr/>
        </p:nvGrpSpPr>
        <p:grpSpPr>
          <a:xfrm>
            <a:off x="3393192" y="3272588"/>
            <a:ext cx="5462707" cy="1739454"/>
            <a:chOff x="3393193" y="2955365"/>
            <a:chExt cx="4968608" cy="17394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EB093C5-643E-46A4-8C1E-B2748A4C7C2D}"/>
                </a:ext>
              </a:extLst>
            </p:cNvPr>
            <p:cNvSpPr txBox="1"/>
            <p:nvPr/>
          </p:nvSpPr>
          <p:spPr>
            <a:xfrm>
              <a:off x="3451040" y="2955365"/>
              <a:ext cx="38195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000" b="1" dirty="0"/>
                <a:t>Excess Fluorine PFASs Concentration:</a:t>
              </a:r>
              <a:endParaRPr lang="en-US" sz="2000" b="1" baseline="300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0AD5D9-A3AB-4D49-AE1E-95DFD5E31FD5}"/>
                </a:ext>
              </a:extLst>
            </p:cNvPr>
            <p:cNvSpPr txBox="1"/>
            <p:nvPr/>
          </p:nvSpPr>
          <p:spPr>
            <a:xfrm>
              <a:off x="5189381" y="3338631"/>
              <a:ext cx="317242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 algn="ctr"/>
              <a:r>
                <a:rPr lang="en-US" sz="2000" b="1" u="sng" dirty="0" err="1"/>
                <a:t>PFPrA</a:t>
              </a:r>
              <a:r>
                <a:rPr lang="en-US" sz="2000" b="1" u="sng" baseline="30000" dirty="0"/>
                <a:t>-</a:t>
              </a:r>
              <a:r>
                <a:rPr lang="en-US" sz="2000" b="1" u="sng" dirty="0"/>
                <a:t> Molecular Weight (164)</a:t>
              </a:r>
            </a:p>
            <a:p>
              <a:pPr marL="4763" algn="ctr"/>
              <a:r>
                <a:rPr lang="en-US" sz="2000" b="1" dirty="0">
                  <a:solidFill>
                    <a:srgbClr val="FF0000"/>
                  </a:solidFill>
                </a:rPr>
                <a:t>F</a:t>
              </a:r>
              <a:r>
                <a:rPr lang="en-US" sz="2000" b="1" dirty="0"/>
                <a:t> Atomic Mass (19) x # </a:t>
              </a:r>
              <a:r>
                <a:rPr lang="en-US" sz="2000" b="1" dirty="0">
                  <a:solidFill>
                    <a:srgbClr val="FF0000"/>
                  </a:solidFill>
                </a:rPr>
                <a:t>F</a:t>
              </a:r>
              <a:r>
                <a:rPr lang="en-US" sz="2000" b="1" dirty="0"/>
                <a:t>s (5)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82B1A4-3BB9-83CF-5963-9B0659D5001F}"/>
                </a:ext>
              </a:extLst>
            </p:cNvPr>
            <p:cNvSpPr txBox="1"/>
            <p:nvPr/>
          </p:nvSpPr>
          <p:spPr>
            <a:xfrm>
              <a:off x="3393193" y="3410567"/>
              <a:ext cx="21075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000" b="1" dirty="0"/>
                <a:t>= Excess EF Conc. x</a:t>
              </a:r>
              <a:endParaRPr lang="en-US" sz="2000" b="1" baseline="300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E6D9F3-45AF-7DDA-8A84-0093AC79F8C2}"/>
                </a:ext>
              </a:extLst>
            </p:cNvPr>
            <p:cNvSpPr/>
            <p:nvPr/>
          </p:nvSpPr>
          <p:spPr>
            <a:xfrm>
              <a:off x="3451040" y="2969299"/>
              <a:ext cx="4910760" cy="13869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9A3D82-6CBF-D44E-89A7-541B5ED8E577}"/>
                </a:ext>
              </a:extLst>
            </p:cNvPr>
            <p:cNvSpPr txBox="1"/>
            <p:nvPr/>
          </p:nvSpPr>
          <p:spPr>
            <a:xfrm>
              <a:off x="3393193" y="3986933"/>
              <a:ext cx="247879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000" b="1" dirty="0"/>
                <a:t>= Excess EF Conc. X 1.73</a:t>
              </a:r>
              <a:endParaRPr lang="en-US" sz="2000" b="1" baseline="300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A52F51-6B2B-9B40-3F84-569FD022419A}"/>
              </a:ext>
            </a:extLst>
          </p:cNvPr>
          <p:cNvGrpSpPr/>
          <p:nvPr/>
        </p:nvGrpSpPr>
        <p:grpSpPr>
          <a:xfrm>
            <a:off x="162700" y="1148056"/>
            <a:ext cx="3059084" cy="5475316"/>
            <a:chOff x="162700" y="1148056"/>
            <a:chExt cx="3059084" cy="54753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47E613-A610-B6BA-1799-B6E3C4194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00" y="1148056"/>
              <a:ext cx="3059084" cy="5475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E06E62-2CD5-C886-5CC6-C71875422A3B}"/>
                </a:ext>
              </a:extLst>
            </p:cNvPr>
            <p:cNvSpPr txBox="1"/>
            <p:nvPr/>
          </p:nvSpPr>
          <p:spPr>
            <a:xfrm>
              <a:off x="2345458" y="2920358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334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36059-1974-49E9-F86F-79FBD19F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33</a:t>
            </a:fld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C7F7B6F0-4438-695A-A562-94B66661E317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4"/>
            <a:ext cx="8984974" cy="712513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/>
              <a:t>Assessment of Total PFAS Risk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9911E-BB20-4AE1-9D92-537897C7C045}"/>
              </a:ext>
            </a:extLst>
          </p:cNvPr>
          <p:cNvSpPr txBox="1"/>
          <p:nvPr/>
        </p:nvSpPr>
        <p:spPr>
          <a:xfrm>
            <a:off x="3858697" y="1773860"/>
            <a:ext cx="3627953" cy="1800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Total PFASs Risk =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Pre-TOPs PFASs Risk +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Post-TOPs PFASs Risk +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Excess Fluorine PFASs Risk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98B9EF-06AF-D52D-D19D-ECBC0500BBF1}"/>
              </a:ext>
            </a:extLst>
          </p:cNvPr>
          <p:cNvSpPr txBox="1"/>
          <p:nvPr/>
        </p:nvSpPr>
        <p:spPr>
          <a:xfrm>
            <a:off x="3739254" y="4138128"/>
            <a:ext cx="4365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537/1633: Pre-TOPs lab method</a:t>
            </a:r>
          </a:p>
          <a:p>
            <a:r>
              <a:rPr lang="en-US" b="1" dirty="0"/>
              <a:t>TOPs: Total Oxidizable Precursors</a:t>
            </a:r>
          </a:p>
          <a:p>
            <a:r>
              <a:rPr lang="en-US" b="1" dirty="0"/>
              <a:t>TOF: Total Organic Fluorine (AOF, EOF)</a:t>
            </a:r>
          </a:p>
          <a:p>
            <a:pPr defTabSz="515938"/>
            <a:r>
              <a:rPr lang="en-US" b="1" dirty="0"/>
              <a:t>	Liquids: Absorbable Organic Fluorine</a:t>
            </a:r>
          </a:p>
          <a:p>
            <a:pPr defTabSz="515938"/>
            <a:r>
              <a:rPr lang="en-US" b="1" dirty="0"/>
              <a:t>	Solids: Extractable Organic Fluorine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35160D-AB57-0D7C-5376-05C86C5CD6B8}"/>
              </a:ext>
            </a:extLst>
          </p:cNvPr>
          <p:cNvGrpSpPr/>
          <p:nvPr/>
        </p:nvGrpSpPr>
        <p:grpSpPr>
          <a:xfrm>
            <a:off x="162700" y="1148056"/>
            <a:ext cx="3059084" cy="5475316"/>
            <a:chOff x="162700" y="1148056"/>
            <a:chExt cx="3059084" cy="54753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C05ABF-2F0C-25FC-971F-F8F34EDFA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00" y="1148056"/>
              <a:ext cx="3059084" cy="5475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61E3C29-894B-43AA-9335-6B66CC39926B}"/>
                </a:ext>
              </a:extLst>
            </p:cNvPr>
            <p:cNvSpPr/>
            <p:nvPr/>
          </p:nvSpPr>
          <p:spPr>
            <a:xfrm>
              <a:off x="2453515" y="3078019"/>
              <a:ext cx="341746" cy="350981"/>
            </a:xfrm>
            <a:custGeom>
              <a:avLst/>
              <a:gdLst>
                <a:gd name="connsiteX0" fmla="*/ 0 w 341746"/>
                <a:gd name="connsiteY0" fmla="*/ 230909 h 350981"/>
                <a:gd name="connsiteX1" fmla="*/ 101600 w 341746"/>
                <a:gd name="connsiteY1" fmla="*/ 350981 h 350981"/>
                <a:gd name="connsiteX2" fmla="*/ 341746 w 341746"/>
                <a:gd name="connsiteY2" fmla="*/ 0 h 350981"/>
                <a:gd name="connsiteX3" fmla="*/ 341746 w 341746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746" h="350981">
                  <a:moveTo>
                    <a:pt x="0" y="230909"/>
                  </a:moveTo>
                  <a:lnTo>
                    <a:pt x="101600" y="350981"/>
                  </a:lnTo>
                  <a:lnTo>
                    <a:pt x="341746" y="0"/>
                  </a:lnTo>
                  <a:lnTo>
                    <a:pt x="341746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BC5767-0DAD-4D2F-8318-2EE0763F3F5F}"/>
                </a:ext>
              </a:extLst>
            </p:cNvPr>
            <p:cNvSpPr/>
            <p:nvPr/>
          </p:nvSpPr>
          <p:spPr>
            <a:xfrm>
              <a:off x="1692242" y="4701301"/>
              <a:ext cx="341746" cy="350981"/>
            </a:xfrm>
            <a:custGeom>
              <a:avLst/>
              <a:gdLst>
                <a:gd name="connsiteX0" fmla="*/ 0 w 341746"/>
                <a:gd name="connsiteY0" fmla="*/ 230909 h 350981"/>
                <a:gd name="connsiteX1" fmla="*/ 101600 w 341746"/>
                <a:gd name="connsiteY1" fmla="*/ 350981 h 350981"/>
                <a:gd name="connsiteX2" fmla="*/ 341746 w 341746"/>
                <a:gd name="connsiteY2" fmla="*/ 0 h 350981"/>
                <a:gd name="connsiteX3" fmla="*/ 341746 w 341746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746" h="350981">
                  <a:moveTo>
                    <a:pt x="0" y="230909"/>
                  </a:moveTo>
                  <a:lnTo>
                    <a:pt x="101600" y="350981"/>
                  </a:lnTo>
                  <a:lnTo>
                    <a:pt x="341746" y="0"/>
                  </a:lnTo>
                  <a:lnTo>
                    <a:pt x="341746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BF0918-34AE-0788-94EC-366FDDD477F8}"/>
                </a:ext>
              </a:extLst>
            </p:cNvPr>
            <p:cNvSpPr/>
            <p:nvPr/>
          </p:nvSpPr>
          <p:spPr>
            <a:xfrm>
              <a:off x="843216" y="5615456"/>
              <a:ext cx="341746" cy="350981"/>
            </a:xfrm>
            <a:custGeom>
              <a:avLst/>
              <a:gdLst>
                <a:gd name="connsiteX0" fmla="*/ 0 w 341746"/>
                <a:gd name="connsiteY0" fmla="*/ 230909 h 350981"/>
                <a:gd name="connsiteX1" fmla="*/ 101600 w 341746"/>
                <a:gd name="connsiteY1" fmla="*/ 350981 h 350981"/>
                <a:gd name="connsiteX2" fmla="*/ 341746 w 341746"/>
                <a:gd name="connsiteY2" fmla="*/ 0 h 350981"/>
                <a:gd name="connsiteX3" fmla="*/ 341746 w 341746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746" h="350981">
                  <a:moveTo>
                    <a:pt x="0" y="230909"/>
                  </a:moveTo>
                  <a:lnTo>
                    <a:pt x="101600" y="350981"/>
                  </a:lnTo>
                  <a:lnTo>
                    <a:pt x="341746" y="0"/>
                  </a:lnTo>
                  <a:lnTo>
                    <a:pt x="341746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180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9E7357-B684-40A2-BBF1-EE9D86A8536A}"/>
              </a:ext>
            </a:extLst>
          </p:cNvPr>
          <p:cNvSpPr txBox="1"/>
          <p:nvPr/>
        </p:nvSpPr>
        <p:spPr>
          <a:xfrm>
            <a:off x="333491" y="102955"/>
            <a:ext cx="84770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Municipal WWTP Sample Data </a:t>
            </a:r>
            <a:r>
              <a:rPr lang="en-US" sz="2400" b="1" dirty="0"/>
              <a:t>(report pending)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D4EBB1-94B7-4D09-8E34-F79E01A57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12091"/>
              </p:ext>
            </p:extLst>
          </p:nvPr>
        </p:nvGraphicFramePr>
        <p:xfrm>
          <a:off x="1242928" y="589039"/>
          <a:ext cx="6735709" cy="5812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551">
                  <a:extLst>
                    <a:ext uri="{9D8B030D-6E8A-4147-A177-3AD203B41FA5}">
                      <a16:colId xmlns:a16="http://schemas.microsoft.com/office/drawing/2014/main" val="1726078567"/>
                    </a:ext>
                  </a:extLst>
                </a:gridCol>
                <a:gridCol w="1390272">
                  <a:extLst>
                    <a:ext uri="{9D8B030D-6E8A-4147-A177-3AD203B41FA5}">
                      <a16:colId xmlns:a16="http://schemas.microsoft.com/office/drawing/2014/main" val="3691085291"/>
                    </a:ext>
                  </a:extLst>
                </a:gridCol>
                <a:gridCol w="826718">
                  <a:extLst>
                    <a:ext uri="{9D8B030D-6E8A-4147-A177-3AD203B41FA5}">
                      <a16:colId xmlns:a16="http://schemas.microsoft.com/office/drawing/2014/main" val="3414577329"/>
                    </a:ext>
                  </a:extLst>
                </a:gridCol>
                <a:gridCol w="1105724">
                  <a:extLst>
                    <a:ext uri="{9D8B030D-6E8A-4147-A177-3AD203B41FA5}">
                      <a16:colId xmlns:a16="http://schemas.microsoft.com/office/drawing/2014/main" val="638547768"/>
                    </a:ext>
                  </a:extLst>
                </a:gridCol>
                <a:gridCol w="1048752">
                  <a:extLst>
                    <a:ext uri="{9D8B030D-6E8A-4147-A177-3AD203B41FA5}">
                      <a16:colId xmlns:a16="http://schemas.microsoft.com/office/drawing/2014/main" val="1438503728"/>
                    </a:ext>
                  </a:extLst>
                </a:gridCol>
                <a:gridCol w="1026692">
                  <a:extLst>
                    <a:ext uri="{9D8B030D-6E8A-4147-A177-3AD203B41FA5}">
                      <a16:colId xmlns:a16="http://schemas.microsoft.com/office/drawing/2014/main" val="4194987727"/>
                    </a:ext>
                  </a:extLst>
                </a:gridCol>
              </a:tblGrid>
              <a:tr h="3812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WWTP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*Sample 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Units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baseline="30000" dirty="0">
                          <a:effectLst/>
                        </a:rPr>
                        <a:t>1</a:t>
                      </a:r>
                      <a:r>
                        <a:rPr lang="en-US" sz="1600" b="1" u="none" strike="noStrike" dirty="0">
                          <a:effectLst/>
                        </a:rPr>
                        <a:t>Total PFAS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Pre-TOPs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baseline="30000" dirty="0">
                          <a:effectLst/>
                        </a:rPr>
                        <a:t>1</a:t>
                      </a:r>
                      <a:r>
                        <a:rPr lang="en-US" sz="1600" b="1" u="none" strike="noStrike" dirty="0">
                          <a:effectLst/>
                        </a:rPr>
                        <a:t>Total PFAS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Post-TOPs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TOF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3432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Influent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3203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&lt;40,000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48018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352054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#2</a:t>
                      </a: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821861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&lt;40,000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215835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Biosolids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270576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#3</a:t>
                      </a: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687989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&lt;40,000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21840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141291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913741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249968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µg/kg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214214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Influent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539597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Effluent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571957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566127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363096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Effluent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00230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926336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924496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Effluent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009011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785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5035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72C59F-7CC8-436B-A4C5-0752DD50BB39}"/>
              </a:ext>
            </a:extLst>
          </p:cNvPr>
          <p:cNvSpPr txBox="1"/>
          <p:nvPr/>
        </p:nvSpPr>
        <p:spPr>
          <a:xfrm>
            <a:off x="1206833" y="6443622"/>
            <a:ext cx="4782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1. Incudes reported precursor compounds if identified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244EC-D07D-1EB8-951B-84E29578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61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219EF-849D-EE80-6985-A4628E2E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E108E-34AF-DA5E-9465-3F12FC8D8170}"/>
              </a:ext>
            </a:extLst>
          </p:cNvPr>
          <p:cNvSpPr txBox="1"/>
          <p:nvPr/>
        </p:nvSpPr>
        <p:spPr>
          <a:xfrm>
            <a:off x="1388355" y="2085991"/>
            <a:ext cx="636729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Total PFAS Risk Calculator</a:t>
            </a:r>
          </a:p>
          <a:p>
            <a:pPr algn="ctr"/>
            <a:r>
              <a:rPr lang="en-US" sz="3200" b="1" dirty="0"/>
              <a:t>Hawaii Dept of Health January 2024 (public review draft)</a:t>
            </a:r>
          </a:p>
        </p:txBody>
      </p:sp>
    </p:spTree>
    <p:extLst>
      <p:ext uri="{BB962C8B-B14F-4D97-AF65-F5344CB8AC3E}">
        <p14:creationId xmlns:p14="http://schemas.microsoft.com/office/powerpoint/2010/main" val="1391925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106A416-A2FE-79CD-3D1F-BEF3EBEE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7" b="1497"/>
          <a:stretch/>
        </p:blipFill>
        <p:spPr>
          <a:xfrm>
            <a:off x="5683250" y="1862766"/>
            <a:ext cx="3035457" cy="4015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70978-5959-4488-96D1-CC73B02D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64EF6-DB25-411F-A2DD-A184A8EDB6C0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WWTP Effluent as Hypothetical Drinking Water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B80035-C23E-47E4-B8D8-814B939DB10E}"/>
              </a:ext>
            </a:extLst>
          </p:cNvPr>
          <p:cNvSpPr txBox="1"/>
          <p:nvPr/>
        </p:nvSpPr>
        <p:spPr>
          <a:xfrm>
            <a:off x="6299271" y="1274532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Calculated</a:t>
            </a:r>
          </a:p>
          <a:p>
            <a:pPr algn="ctr"/>
            <a:r>
              <a:rPr lang="en-US" b="1" dirty="0"/>
              <a:t>Total PFAS Risk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DCB8EA-712D-4ED3-9538-E7595CD16D75}"/>
              </a:ext>
            </a:extLst>
          </p:cNvPr>
          <p:cNvGrpSpPr/>
          <p:nvPr/>
        </p:nvGrpSpPr>
        <p:grpSpPr>
          <a:xfrm>
            <a:off x="475650" y="1265230"/>
            <a:ext cx="4764354" cy="4539628"/>
            <a:chOff x="475650" y="1265230"/>
            <a:chExt cx="4764354" cy="45396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124AB5-F6B8-4DB6-BD0F-E92A64866534}"/>
                </a:ext>
              </a:extLst>
            </p:cNvPr>
            <p:cNvGrpSpPr/>
            <p:nvPr/>
          </p:nvGrpSpPr>
          <p:grpSpPr>
            <a:xfrm>
              <a:off x="517175" y="1265230"/>
              <a:ext cx="4722829" cy="4170297"/>
              <a:chOff x="517175" y="1265230"/>
              <a:chExt cx="4722829" cy="4170297"/>
            </a:xfrm>
          </p:grpSpPr>
          <p:pic>
            <p:nvPicPr>
              <p:cNvPr id="6" name="Picture 5" descr="Table&#10;&#10;Description automatically generated">
                <a:extLst>
                  <a:ext uri="{FF2B5EF4-FFF2-40B4-BE49-F238E27FC236}">
                    <a16:creationId xmlns:a16="http://schemas.microsoft.com/office/drawing/2014/main" id="{7C69646A-6955-455E-953A-889C4A38DD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6" t="5222" r="5883" b="42681"/>
              <a:stretch/>
            </p:blipFill>
            <p:spPr>
              <a:xfrm>
                <a:off x="517175" y="1862767"/>
                <a:ext cx="4722829" cy="35727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F7D2AB-33E8-4BE9-B9E5-0335CE6A841F}"/>
                  </a:ext>
                </a:extLst>
              </p:cNvPr>
              <p:cNvSpPr txBox="1"/>
              <p:nvPr/>
            </p:nvSpPr>
            <p:spPr>
              <a:xfrm>
                <a:off x="607438" y="1265230"/>
                <a:ext cx="4529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*Input Pre-TOPs and Post-TOPs</a:t>
                </a:r>
              </a:p>
              <a:p>
                <a:pPr algn="ctr"/>
                <a:r>
                  <a:rPr lang="en-US" b="1" dirty="0"/>
                  <a:t>Terminal Endpoint Compound Concentrations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0220EB-AC26-4FBC-895F-9B2D78E6EC57}"/>
                </a:ext>
              </a:extLst>
            </p:cNvPr>
            <p:cNvSpPr txBox="1"/>
            <p:nvPr/>
          </p:nvSpPr>
          <p:spPr>
            <a:xfrm>
              <a:off x="475650" y="5435526"/>
              <a:ext cx="2259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*AOF = ND (&lt;40 µg/L)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182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00F95-97C4-40D0-8F4E-2BDC593B5C35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WWTP Effluent as Hypothetical Drinking Water</a:t>
            </a:r>
            <a:endParaRPr lang="en-US" sz="24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93126D-E2E6-426F-A4CF-C70B5EE21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73397"/>
              </p:ext>
            </p:extLst>
          </p:nvPr>
        </p:nvGraphicFramePr>
        <p:xfrm>
          <a:off x="920814" y="1305386"/>
          <a:ext cx="7277320" cy="3377565"/>
        </p:xfrm>
        <a:graphic>
          <a:graphicData uri="http://schemas.openxmlformats.org/drawingml/2006/table">
            <a:tbl>
              <a:tblPr/>
              <a:tblGrid>
                <a:gridCol w="1234440">
                  <a:extLst>
                    <a:ext uri="{9D8B030D-6E8A-4147-A177-3AD203B41FA5}">
                      <a16:colId xmlns:a16="http://schemas.microsoft.com/office/drawing/2014/main" val="407667354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530488664"/>
                    </a:ext>
                  </a:extLst>
                </a:gridCol>
                <a:gridCol w="1026878">
                  <a:extLst>
                    <a:ext uri="{9D8B030D-6E8A-4147-A177-3AD203B41FA5}">
                      <a16:colId xmlns:a16="http://schemas.microsoft.com/office/drawing/2014/main" val="1804827680"/>
                    </a:ext>
                  </a:extLst>
                </a:gridCol>
                <a:gridCol w="3827282">
                  <a:extLst>
                    <a:ext uri="{9D8B030D-6E8A-4147-A177-3AD203B41FA5}">
                      <a16:colId xmlns:a16="http://schemas.microsoft.com/office/drawing/2014/main" val="300337366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WWTP Effluent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Terminal PFAS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Hazard Index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Primary Risk Drivers</a:t>
                      </a:r>
                    </a:p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&gt;50%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&gt;10% or risk or Top 3 if HI &lt;1)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0525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PFPeA- &amp;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1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PFPeA-,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280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Pre-TOPs PFOS-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 PFPeA-,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15650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Pre-TOPs PFOA-, PFDA-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27996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PFPeA- &amp;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5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PFOS-, PFOA-, PFDA-)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353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Pre-TOPs PFOA-, PFNA-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 PFOS-)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780975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*TOPs and TOF data not collected.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0766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2D856CD-7B41-4702-B31E-12910B721C34}"/>
              </a:ext>
            </a:extLst>
          </p:cNvPr>
          <p:cNvSpPr txBox="1"/>
          <p:nvPr/>
        </p:nvSpPr>
        <p:spPr>
          <a:xfrm>
            <a:off x="695347" y="4720134"/>
            <a:ext cx="79726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No </a:t>
            </a:r>
            <a:r>
              <a:rPr lang="en-US" sz="2000" b="1" i="1" dirty="0"/>
              <a:t>precursor-related, Post-TOPs </a:t>
            </a:r>
            <a:r>
              <a:rPr lang="en-US" sz="2000" b="1" dirty="0"/>
              <a:t>PFASs identified (all dissolved-phase precursors oxidized prior to discharge);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i="1" dirty="0"/>
              <a:t>Excess Fluorine PFASs </a:t>
            </a:r>
            <a:r>
              <a:rPr lang="en-US" sz="2000" b="1" dirty="0"/>
              <a:t>ND (</a:t>
            </a:r>
            <a:r>
              <a:rPr lang="en-US" sz="2000" b="1" i="1" dirty="0"/>
              <a:t>Reporting Limit = 40 µg/L</a:t>
            </a:r>
            <a:r>
              <a:rPr lang="en-US" sz="2000" b="1" dirty="0"/>
              <a:t>);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Reported at </a:t>
            </a:r>
            <a:r>
              <a:rPr lang="en-US" sz="2000" b="1" i="1" dirty="0"/>
              <a:t>AFFF sites </a:t>
            </a:r>
            <a:r>
              <a:rPr lang="en-US" sz="2000" b="1" dirty="0"/>
              <a:t>(ultrashorts estimated &gt;50% of total PFASs);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Great toxicity of </a:t>
            </a:r>
            <a:r>
              <a:rPr lang="en-US" sz="2000" b="1" i="1" dirty="0"/>
              <a:t>long-chain PFASs </a:t>
            </a:r>
            <a:r>
              <a:rPr lang="en-US" sz="2000" b="1" dirty="0"/>
              <a:t>(&gt;100X) </a:t>
            </a:r>
            <a:r>
              <a:rPr lang="en-US" sz="2000" b="1" i="1" dirty="0"/>
              <a:t>negates likely significant, additional contribution to Total PFAS Risk </a:t>
            </a:r>
            <a:r>
              <a:rPr lang="en-US" sz="2000" b="1" dirty="0"/>
              <a:t>from TOF-related ultrashorts?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D63F58-C60E-3366-34B6-13480F9F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92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70978-5959-4488-96D1-CC73B02D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64EF6-DB25-411F-A2DD-A184A8EDB6C0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Hypothetical Use of WWTP Biosolids as Residential Fill</a:t>
            </a:r>
            <a:endParaRPr lang="en-US" sz="24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124DE7-86AD-4182-B49E-1ED792B9D169}"/>
              </a:ext>
            </a:extLst>
          </p:cNvPr>
          <p:cNvGrpSpPr/>
          <p:nvPr/>
        </p:nvGrpSpPr>
        <p:grpSpPr>
          <a:xfrm>
            <a:off x="475650" y="1265230"/>
            <a:ext cx="8160301" cy="4613355"/>
            <a:chOff x="475650" y="1265230"/>
            <a:chExt cx="8160301" cy="46133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27A70D-54E7-4639-B8EF-8BCF192C2189}"/>
                </a:ext>
              </a:extLst>
            </p:cNvPr>
            <p:cNvGrpSpPr/>
            <p:nvPr/>
          </p:nvGrpSpPr>
          <p:grpSpPr>
            <a:xfrm>
              <a:off x="5540313" y="1274532"/>
              <a:ext cx="3095638" cy="4604053"/>
              <a:chOff x="5402527" y="886226"/>
              <a:chExt cx="3095638" cy="4604053"/>
            </a:xfrm>
          </p:grpSpPr>
          <p:pic>
            <p:nvPicPr>
              <p:cNvPr id="18" name="Picture 17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0BF69229-FE97-4D50-8F87-638BEBD476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2" t="6902" r="35432" b="34541"/>
              <a:stretch/>
            </p:blipFill>
            <p:spPr>
              <a:xfrm>
                <a:off x="5402527" y="1474460"/>
                <a:ext cx="3095638" cy="40158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626F42-77C8-40CC-AA33-FC145BDC676A}"/>
                  </a:ext>
                </a:extLst>
              </p:cNvPr>
              <p:cNvSpPr txBox="1"/>
              <p:nvPr/>
            </p:nvSpPr>
            <p:spPr>
              <a:xfrm>
                <a:off x="6161485" y="886226"/>
                <a:ext cx="16081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Calculated</a:t>
                </a:r>
              </a:p>
              <a:p>
                <a:pPr algn="ctr"/>
                <a:r>
                  <a:rPr lang="en-US" b="1" dirty="0"/>
                  <a:t>Total PFAS Risk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75DA03-1D2C-43B0-8F52-D6D38C015325}"/>
                </a:ext>
              </a:extLst>
            </p:cNvPr>
            <p:cNvGrpSpPr/>
            <p:nvPr/>
          </p:nvGrpSpPr>
          <p:grpSpPr>
            <a:xfrm>
              <a:off x="475650" y="1265230"/>
              <a:ext cx="4787275" cy="4539628"/>
              <a:chOff x="475650" y="1265230"/>
              <a:chExt cx="4787275" cy="45396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52D76EE-30B8-463B-86EB-08D4ABA28B2D}"/>
                  </a:ext>
                </a:extLst>
              </p:cNvPr>
              <p:cNvGrpSpPr/>
              <p:nvPr/>
            </p:nvGrpSpPr>
            <p:grpSpPr>
              <a:xfrm>
                <a:off x="540096" y="1265230"/>
                <a:ext cx="4722829" cy="4170296"/>
                <a:chOff x="540096" y="1265230"/>
                <a:chExt cx="4722829" cy="4170296"/>
              </a:xfrm>
            </p:grpSpPr>
            <p:pic>
              <p:nvPicPr>
                <p:cNvPr id="3" name="Picture 2" descr="Table&#10;&#10;Description automatically generated">
                  <a:extLst>
                    <a:ext uri="{FF2B5EF4-FFF2-40B4-BE49-F238E27FC236}">
                      <a16:creationId xmlns:a16="http://schemas.microsoft.com/office/drawing/2014/main" id="{5489B610-5EE2-447F-9409-92A38544D4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50" t="5158" r="4930" b="42746"/>
                <a:stretch/>
              </p:blipFill>
              <p:spPr>
                <a:xfrm>
                  <a:off x="540096" y="1862766"/>
                  <a:ext cx="4722829" cy="35727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26B276-6969-4F81-9E46-7D1E6181B7E7}"/>
                    </a:ext>
                  </a:extLst>
                </p:cNvPr>
                <p:cNvSpPr txBox="1"/>
                <p:nvPr/>
              </p:nvSpPr>
              <p:spPr>
                <a:xfrm>
                  <a:off x="607438" y="1265230"/>
                  <a:ext cx="452951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*Input Pre-TOPs and Post-TOPs</a:t>
                  </a:r>
                </a:p>
                <a:p>
                  <a:pPr algn="ctr"/>
                  <a:r>
                    <a:rPr lang="en-US" b="1" dirty="0"/>
                    <a:t>Terminal Endpoint Compound Concentrations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63BD2C-5258-403B-ACCC-12436ED12279}"/>
                  </a:ext>
                </a:extLst>
              </p:cNvPr>
              <p:cNvSpPr txBox="1"/>
              <p:nvPr/>
            </p:nvSpPr>
            <p:spPr>
              <a:xfrm>
                <a:off x="475650" y="5435526"/>
                <a:ext cx="1976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*EOF data pending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2421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00F95-97C4-40D0-8F4E-2BDC593B5C35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Direct Exposure to Biosolids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7C696-101D-4F26-BD2B-BC831EBBDF12}"/>
              </a:ext>
            </a:extLst>
          </p:cNvPr>
          <p:cNvSpPr txBox="1"/>
          <p:nvPr/>
        </p:nvSpPr>
        <p:spPr>
          <a:xfrm>
            <a:off x="561087" y="4265072"/>
            <a:ext cx="8064625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Precursor-related PFASs </a:t>
            </a:r>
            <a:r>
              <a:rPr lang="en-US" sz="2000" b="1" dirty="0"/>
              <a:t>drive potential direct exposure risk over original (pre-TOPs) terminal endpoint PFASs in samples;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Additional risk posed by any </a:t>
            </a:r>
            <a:r>
              <a:rPr lang="en-US" sz="2000" b="1" i="1" dirty="0"/>
              <a:t>Excess Fluorine-related PFASs </a:t>
            </a:r>
            <a:r>
              <a:rPr lang="en-US" sz="2000" b="1" dirty="0"/>
              <a:t>present unknown (data pending; low assuming toxicity similar to </a:t>
            </a:r>
            <a:r>
              <a:rPr lang="en-US" sz="2000" b="1" dirty="0" err="1"/>
              <a:t>PFPeA</a:t>
            </a:r>
            <a:r>
              <a:rPr lang="en-US" sz="2000" b="1" baseline="30000" dirty="0"/>
              <a:t>-</a:t>
            </a:r>
            <a:r>
              <a:rPr lang="en-US" sz="2000" b="1" dirty="0"/>
              <a:t>???);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Limits proportion of biosolids </a:t>
            </a:r>
            <a:r>
              <a:rPr lang="en-US" sz="2000" b="1" dirty="0"/>
              <a:t>that can be added to compost (similar to current consideration of metals).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F3E98-17C6-4156-8D49-B4508A1C5628}"/>
              </a:ext>
            </a:extLst>
          </p:cNvPr>
          <p:cNvSpPr txBox="1"/>
          <p:nvPr/>
        </p:nvSpPr>
        <p:spPr>
          <a:xfrm>
            <a:off x="769071" y="3751733"/>
            <a:ext cx="530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*Includes Pre-TOPs and Post-TOPs data (TOF pending)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ECB635-DACD-4E9E-A75C-F798F7068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214836"/>
              </p:ext>
            </p:extLst>
          </p:nvPr>
        </p:nvGraphicFramePr>
        <p:xfrm>
          <a:off x="911824" y="1469543"/>
          <a:ext cx="7921872" cy="2282190"/>
        </p:xfrm>
        <a:graphic>
          <a:graphicData uri="http://schemas.openxmlformats.org/drawingml/2006/table">
            <a:tbl>
              <a:tblPr/>
              <a:tblGrid>
                <a:gridCol w="1257303">
                  <a:extLst>
                    <a:ext uri="{9D8B030D-6E8A-4147-A177-3AD203B41FA5}">
                      <a16:colId xmlns:a16="http://schemas.microsoft.com/office/drawing/2014/main" val="3793154376"/>
                    </a:ext>
                  </a:extLst>
                </a:gridCol>
                <a:gridCol w="1187259">
                  <a:extLst>
                    <a:ext uri="{9D8B030D-6E8A-4147-A177-3AD203B41FA5}">
                      <a16:colId xmlns:a16="http://schemas.microsoft.com/office/drawing/2014/main" val="1159671919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1637287300"/>
                    </a:ext>
                  </a:extLst>
                </a:gridCol>
                <a:gridCol w="4444576">
                  <a:extLst>
                    <a:ext uri="{9D8B030D-6E8A-4147-A177-3AD203B41FA5}">
                      <a16:colId xmlns:a16="http://schemas.microsoft.com/office/drawing/2014/main" val="3247388648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*WWTP Biosolids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Terminal</a:t>
                      </a:r>
                    </a:p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PFASs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(µg/kg)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Hazard Index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Primary Risk Drivers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(&gt;10% or risk or Top 3 if HI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222931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PFPeA-, PFBA-, PFHxA- (57% Precursor PFASs)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766680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PFBA-, PFPeA-, PFHxA- (92% Precursor PFASs)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439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PFBA-, PFPeA-, PFHxA- (72% Precursor PFASs)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0358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PFBA-, PFPeA-, (71% Precursor </a:t>
                      </a:r>
                      <a:r>
                        <a:rPr lang="es-E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PFASs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98516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6C3582-0CF7-F240-4078-064C15CB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481" y="229740"/>
            <a:ext cx="5931003" cy="60293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B08C4-B206-4098-98C3-6DC2CE114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FEB72-0F30-8141-283E-43248009247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420903" y="1095898"/>
            <a:ext cx="6302193" cy="370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Hawai</a:t>
            </a: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‘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i PFAS guidance update;</a:t>
            </a:r>
          </a:p>
          <a:p>
            <a:pPr marL="285750" marR="0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Environmental Concerns;</a:t>
            </a:r>
          </a:p>
          <a:p>
            <a:pPr marL="285750" marR="0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PFAS Basics (chemistry, toxicity, fate and transport);</a:t>
            </a:r>
          </a:p>
          <a:p>
            <a:pPr marL="285750" marR="0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Assessment of “Total PFAS Risk”:</a:t>
            </a:r>
          </a:p>
          <a:p>
            <a:pPr marL="742950" lvl="1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Primary Terminal Endpoint Compounds;</a:t>
            </a:r>
          </a:p>
          <a:p>
            <a:pPr marL="742950" lvl="1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Precursor Compounds;</a:t>
            </a:r>
          </a:p>
          <a:p>
            <a:pPr marL="742950" lvl="1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“Excess Fluorine” Compounds;</a:t>
            </a:r>
          </a:p>
          <a:p>
            <a:pPr marL="285750" marR="0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Fire Training Area Case Study:</a:t>
            </a:r>
          </a:p>
          <a:p>
            <a:pPr marL="742950" lvl="1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Groundwater;</a:t>
            </a:r>
          </a:p>
          <a:p>
            <a:pPr marL="742950" lvl="1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Soil (“risked-based” sampling).</a:t>
            </a:r>
          </a:p>
          <a:p>
            <a:pPr marL="285750" marR="0" indent="-285750" eaLnBrk="0" fontAlgn="base" hangingPunct="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19100" algn="l"/>
                <a:tab pos="5937250" algn="r"/>
              </a:tabLst>
            </a:pPr>
            <a:endParaRPr lang="en-US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90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F0BEC-E2F0-492A-AE0D-6322DD4D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6DC35-B8E5-4F21-90E2-FB09B0A7D95B}"/>
              </a:ext>
            </a:extLst>
          </p:cNvPr>
          <p:cNvSpPr txBox="1"/>
          <p:nvPr/>
        </p:nvSpPr>
        <p:spPr>
          <a:xfrm>
            <a:off x="152400" y="201578"/>
            <a:ext cx="889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HIDOH Total PFAS Risk Guidance</a:t>
            </a:r>
            <a:r>
              <a:rPr lang="en-US" sz="2400" b="1" dirty="0"/>
              <a:t> </a:t>
            </a:r>
            <a:r>
              <a:rPr lang="en-US" sz="2200" b="1" dirty="0"/>
              <a:t>(April 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F6B68-F718-D8EA-FFA8-97B4599DE20C}"/>
              </a:ext>
            </a:extLst>
          </p:cNvPr>
          <p:cNvSpPr txBox="1"/>
          <p:nvPr/>
        </p:nvSpPr>
        <p:spPr>
          <a:xfrm>
            <a:off x="708171" y="809639"/>
            <a:ext cx="7727657" cy="22621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Pros: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Allows (forces) consideration of </a:t>
            </a:r>
            <a:r>
              <a:rPr lang="en-US" b="1" i="1" dirty="0"/>
              <a:t>precursor compounds </a:t>
            </a:r>
            <a:r>
              <a:rPr lang="en-US" b="1" dirty="0"/>
              <a:t>(vs ignoring);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Comes with </a:t>
            </a:r>
            <a:r>
              <a:rPr lang="en-US" b="1" i="1" dirty="0"/>
              <a:t>easy-to-use spreadsheet </a:t>
            </a:r>
            <a:r>
              <a:rPr lang="en-US" b="1" dirty="0"/>
              <a:t>that calculates Total PFAS risk;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i="1" dirty="0"/>
              <a:t>Cancer risk </a:t>
            </a:r>
            <a:r>
              <a:rPr lang="en-US" b="1" dirty="0"/>
              <a:t>assessed based on subset of well-studied, individual PFAS compounds (e.g., PFOA, PFOS – to be added in future spreadsheet model);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Similar to combined use of </a:t>
            </a:r>
            <a:r>
              <a:rPr lang="en-US" b="1" i="1" dirty="0"/>
              <a:t>“TPH” and “BTEX-PAHs” </a:t>
            </a:r>
            <a:r>
              <a:rPr lang="en-US" b="1" dirty="0"/>
              <a:t>for assessment of </a:t>
            </a:r>
            <a:r>
              <a:rPr lang="en-US" b="1" i="1" dirty="0"/>
              <a:t>Total Petroleum risk</a:t>
            </a:r>
            <a:r>
              <a:rPr lang="en-US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68E88-9DBB-3668-9612-1A42518D3915}"/>
              </a:ext>
            </a:extLst>
          </p:cNvPr>
          <p:cNvSpPr txBox="1"/>
          <p:nvPr/>
        </p:nvSpPr>
        <p:spPr>
          <a:xfrm>
            <a:off x="708171" y="3280348"/>
            <a:ext cx="7727657" cy="2867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Limitations: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TOPs methods </a:t>
            </a:r>
            <a:r>
              <a:rPr lang="en-US" b="1" i="1" dirty="0"/>
              <a:t>still evolving</a:t>
            </a:r>
            <a:r>
              <a:rPr lang="en-US" b="1" dirty="0"/>
              <a:t>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TOPs methods produce similar results but </a:t>
            </a:r>
            <a:r>
              <a:rPr lang="en-US" b="1" i="1" dirty="0"/>
              <a:t>don’t directly mimic biological processes </a:t>
            </a:r>
            <a:r>
              <a:rPr lang="en-US" b="1" dirty="0"/>
              <a:t>(Too conservative? Not conservative enough?);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Some types of precursors not fully oxidized (e.g., </a:t>
            </a:r>
            <a:r>
              <a:rPr lang="en-US" b="1" i="1" dirty="0"/>
              <a:t>chlorinated PFASs</a:t>
            </a:r>
            <a:r>
              <a:rPr lang="en-US" b="1" dirty="0"/>
              <a:t>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Toxicity of </a:t>
            </a:r>
            <a:r>
              <a:rPr lang="en-US" b="1" i="1" dirty="0"/>
              <a:t>non-fluorinated functional group breakdown products</a:t>
            </a:r>
            <a:r>
              <a:rPr lang="en-US" b="1" dirty="0"/>
              <a:t> not considered (but likely superseded by PFAS risk);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Total PFAS Risk approach </a:t>
            </a:r>
            <a:r>
              <a:rPr lang="en-US" b="1" i="1" dirty="0"/>
              <a:t>does not consider synergistic effects </a:t>
            </a:r>
            <a:r>
              <a:rPr lang="en-US" b="1" dirty="0"/>
              <a:t>of exposure to PFAS mixtures (common to all risk assessments).</a:t>
            </a:r>
          </a:p>
        </p:txBody>
      </p:sp>
    </p:spTree>
    <p:extLst>
      <p:ext uri="{BB962C8B-B14F-4D97-AF65-F5344CB8AC3E}">
        <p14:creationId xmlns:p14="http://schemas.microsoft.com/office/powerpoint/2010/main" val="3860930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CD5A9E8-49CB-58EE-9DA0-A2034CCC6C7F}"/>
              </a:ext>
            </a:extLst>
          </p:cNvPr>
          <p:cNvSpPr txBox="1"/>
          <p:nvPr/>
        </p:nvSpPr>
        <p:spPr>
          <a:xfrm>
            <a:off x="23901" y="99411"/>
            <a:ext cx="91201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/>
              <a:t>Reliable Assessment of Risk</a:t>
            </a:r>
            <a:r>
              <a:rPr lang="en-US" sz="2600" b="1" dirty="0"/>
              <a:t> </a:t>
            </a:r>
            <a:r>
              <a:rPr lang="en-US" sz="2000" b="1" dirty="0"/>
              <a:t>(and </a:t>
            </a:r>
            <a:r>
              <a:rPr lang="en-US" sz="2000" b="1" i="1" dirty="0"/>
              <a:t>design of remedial actions) </a:t>
            </a:r>
            <a:r>
              <a:rPr lang="en-US" sz="2600" b="1" dirty="0"/>
              <a:t>is Dependent on </a:t>
            </a:r>
            <a:r>
              <a:rPr lang="en-US" sz="2600" b="1" i="1" dirty="0"/>
              <a:t>Reliable Collection of Representative Sample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DECB4-C6A4-82B6-22F7-D9CE81C4755B}"/>
              </a:ext>
            </a:extLst>
          </p:cNvPr>
          <p:cNvSpPr txBox="1"/>
          <p:nvPr/>
        </p:nvSpPr>
        <p:spPr>
          <a:xfrm>
            <a:off x="3342290" y="4561008"/>
            <a:ext cx="4981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Reliable Assessment of Risk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Sample Data that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reliably representative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Investigation Question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being asked.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F8F005-8374-DC0B-E34E-8527F31FA90D}"/>
              </a:ext>
            </a:extLst>
          </p:cNvPr>
          <p:cNvGrpSpPr/>
          <p:nvPr/>
        </p:nvGrpSpPr>
        <p:grpSpPr>
          <a:xfrm>
            <a:off x="672026" y="979156"/>
            <a:ext cx="2137272" cy="5460785"/>
            <a:chOff x="903383" y="1297804"/>
            <a:chExt cx="2137272" cy="54607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E87664-D777-88F3-AD43-41E5890F3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14" r="55998" b="13102"/>
            <a:stretch/>
          </p:blipFill>
          <p:spPr>
            <a:xfrm>
              <a:off x="903383" y="1297804"/>
              <a:ext cx="2137272" cy="54607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78F95-57D5-A762-0E9A-4D2D713DA0B2}"/>
                </a:ext>
              </a:extLst>
            </p:cNvPr>
            <p:cNvSpPr txBox="1"/>
            <p:nvPr/>
          </p:nvSpPr>
          <p:spPr>
            <a:xfrm rot="19976701">
              <a:off x="998975" y="2770666"/>
              <a:ext cx="1965426" cy="342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Sample Data Quality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52013F-7E0C-CA91-23BB-86CA2887CCA7}"/>
                </a:ext>
              </a:extLst>
            </p:cNvPr>
            <p:cNvSpPr txBox="1"/>
            <p:nvPr/>
          </p:nvSpPr>
          <p:spPr>
            <a:xfrm rot="19976701">
              <a:off x="1280825" y="3974809"/>
              <a:ext cx="1620822" cy="342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Risk Assessment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32A1C8E-E933-D947-A772-A2EE3B29F1AD}"/>
              </a:ext>
            </a:extLst>
          </p:cNvPr>
          <p:cNvGrpSpPr/>
          <p:nvPr/>
        </p:nvGrpSpPr>
        <p:grpSpPr>
          <a:xfrm>
            <a:off x="3636233" y="1485244"/>
            <a:ext cx="4225967" cy="2964484"/>
            <a:chOff x="3636233" y="1485244"/>
            <a:chExt cx="4225967" cy="29644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0DD4E8-5D22-6744-E0B8-90725D4B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6233" y="1485244"/>
              <a:ext cx="4225967" cy="29644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6C39A7-2EE4-7BF6-D281-1A61CF888D3C}"/>
                </a:ext>
              </a:extLst>
            </p:cNvPr>
            <p:cNvSpPr txBox="1"/>
            <p:nvPr/>
          </p:nvSpPr>
          <p:spPr>
            <a:xfrm>
              <a:off x="4810941" y="1596524"/>
              <a:ext cx="17978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18+ Only</a:t>
              </a:r>
            </a:p>
            <a:p>
              <a:pPr algn="ctr"/>
              <a:r>
                <a:rPr lang="en-US" sz="1600" b="1" dirty="0"/>
                <a:t>(fake IDs accepted)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348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CCE31B5-4847-CA7D-CCDF-F42451B3790C}"/>
              </a:ext>
            </a:extLst>
          </p:cNvPr>
          <p:cNvSpPr txBox="1"/>
          <p:nvPr/>
        </p:nvSpPr>
        <p:spPr>
          <a:xfrm>
            <a:off x="10295" y="49170"/>
            <a:ext cx="9115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Risk-Based PFAS Investigation of Airport Fire Training Pit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F6E044-C4FA-8DE3-D0F3-428C27B8E867}"/>
              </a:ext>
            </a:extLst>
          </p:cNvPr>
          <p:cNvGrpSpPr/>
          <p:nvPr/>
        </p:nvGrpSpPr>
        <p:grpSpPr>
          <a:xfrm>
            <a:off x="400050" y="628650"/>
            <a:ext cx="8485294" cy="5600700"/>
            <a:chOff x="400050" y="628650"/>
            <a:chExt cx="8485294" cy="56007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0C79F1C-B668-BA9B-A0D8-E50DE43C8919}"/>
                </a:ext>
              </a:extLst>
            </p:cNvPr>
            <p:cNvGrpSpPr/>
            <p:nvPr/>
          </p:nvGrpSpPr>
          <p:grpSpPr>
            <a:xfrm>
              <a:off x="400050" y="628650"/>
              <a:ext cx="8485294" cy="5600700"/>
              <a:chOff x="400050" y="628650"/>
              <a:chExt cx="8485294" cy="5600700"/>
            </a:xfrm>
          </p:grpSpPr>
          <p:pic>
            <p:nvPicPr>
              <p:cNvPr id="5" name="Picture 4" descr="An aerial view of a city&#10;&#10;Description automatically generated with low confidence">
                <a:extLst>
                  <a:ext uri="{FF2B5EF4-FFF2-40B4-BE49-F238E27FC236}">
                    <a16:creationId xmlns:a16="http://schemas.microsoft.com/office/drawing/2014/main" id="{4AC14D02-8295-3EDD-AEB3-528A86416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050" y="628650"/>
                <a:ext cx="8343900" cy="5600700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3E90E26-355F-065C-3B50-037670C812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61387" y="1334729"/>
                <a:ext cx="803416" cy="2214473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F36F02-1E72-8884-7CB9-2E3223A63533}"/>
                  </a:ext>
                </a:extLst>
              </p:cNvPr>
              <p:cNvSpPr txBox="1"/>
              <p:nvPr/>
            </p:nvSpPr>
            <p:spPr>
              <a:xfrm rot="4260743">
                <a:off x="4653048" y="2133988"/>
                <a:ext cx="9172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800 ft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06BB18-3D9F-DA3E-8511-4B9F09A9AED4}"/>
                  </a:ext>
                </a:extLst>
              </p:cNvPr>
              <p:cNvSpPr txBox="1"/>
              <p:nvPr/>
            </p:nvSpPr>
            <p:spPr>
              <a:xfrm>
                <a:off x="6110225" y="3613818"/>
                <a:ext cx="27751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1977-1997: Unlined</a:t>
                </a:r>
              </a:p>
              <a:p>
                <a:r>
                  <a:rPr lang="en-US" sz="2400" b="1" dirty="0">
                    <a:solidFill>
                      <a:schemeClr val="bg1"/>
                    </a:solidFill>
                  </a:rPr>
                  <a:t>Post 1997: Lined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1E695E0-710C-E72A-889C-85EC8987CF99}"/>
                </a:ext>
              </a:extLst>
            </p:cNvPr>
            <p:cNvSpPr txBox="1"/>
            <p:nvPr/>
          </p:nvSpPr>
          <p:spPr>
            <a:xfrm>
              <a:off x="820414" y="4912508"/>
              <a:ext cx="3446786" cy="76944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173038" indent="-169863">
                <a:buFont typeface="Arial" panose="020B0604020202020204" pitchFamily="34" charset="0"/>
                <a:buChar char="•"/>
              </a:pPr>
              <a:r>
                <a:rPr lang="en-US" sz="2200" b="1" dirty="0"/>
                <a:t>Unconsolidated sand</a:t>
              </a:r>
            </a:p>
            <a:p>
              <a:pPr marL="173038" indent="-169863">
                <a:buFont typeface="Arial" panose="020B0604020202020204" pitchFamily="34" charset="0"/>
                <a:buChar char="•"/>
              </a:pPr>
              <a:r>
                <a:rPr lang="en-US" sz="2200" b="1" dirty="0"/>
                <a:t>10’ to 15’ to groundwater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CBD9E4A-F359-35AD-30B3-3A2A1E225E10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V="1">
              <a:off x="5761948" y="2236541"/>
              <a:ext cx="1855581" cy="1423795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0F4059-965C-BB59-E260-488B148AA6C5}"/>
                </a:ext>
              </a:extLst>
            </p:cNvPr>
            <p:cNvSpPr/>
            <p:nvPr/>
          </p:nvSpPr>
          <p:spPr>
            <a:xfrm>
              <a:off x="5106698" y="3597153"/>
              <a:ext cx="546751" cy="5038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Arrow: Up 21">
            <a:extLst>
              <a:ext uri="{FF2B5EF4-FFF2-40B4-BE49-F238E27FC236}">
                <a16:creationId xmlns:a16="http://schemas.microsoft.com/office/drawing/2014/main" id="{4CB22122-8789-A393-8A29-1773B78FCB59}"/>
              </a:ext>
            </a:extLst>
          </p:cNvPr>
          <p:cNvSpPr/>
          <p:nvPr/>
        </p:nvSpPr>
        <p:spPr>
          <a:xfrm rot="20000680">
            <a:off x="3673694" y="2772689"/>
            <a:ext cx="556964" cy="88310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3964D-6F86-9924-FF05-AB90BE2D3D26}"/>
              </a:ext>
            </a:extLst>
          </p:cNvPr>
          <p:cNvSpPr txBox="1"/>
          <p:nvPr/>
        </p:nvSpPr>
        <p:spPr>
          <a:xfrm>
            <a:off x="1742080" y="2949038"/>
            <a:ext cx="1889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Anticipated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Groundwater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49726-E059-E4E5-5EE0-7FF1A0BA0846}"/>
              </a:ext>
            </a:extLst>
          </p:cNvPr>
          <p:cNvSpPr txBox="1"/>
          <p:nvPr/>
        </p:nvSpPr>
        <p:spPr>
          <a:xfrm>
            <a:off x="4551333" y="404915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A8EC41-676B-4E90-A031-54DF3850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33" y="729869"/>
            <a:ext cx="1908386" cy="1272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0B27C-E645-B0C8-D2AB-970540974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91" y="730334"/>
            <a:ext cx="2008276" cy="15062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208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9ECE9E9-FA98-4A7B-8D5D-05F411915AF2}"/>
              </a:ext>
            </a:extLst>
          </p:cNvPr>
          <p:cNvGrpSpPr/>
          <p:nvPr/>
        </p:nvGrpSpPr>
        <p:grpSpPr>
          <a:xfrm>
            <a:off x="152398" y="1082325"/>
            <a:ext cx="8042565" cy="5674276"/>
            <a:chOff x="152398" y="1082325"/>
            <a:chExt cx="8042565" cy="56742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E524BC-EC5C-46E2-A97A-A0325745E702}"/>
                </a:ext>
              </a:extLst>
            </p:cNvPr>
            <p:cNvGrpSpPr/>
            <p:nvPr/>
          </p:nvGrpSpPr>
          <p:grpSpPr>
            <a:xfrm>
              <a:off x="152398" y="1082325"/>
              <a:ext cx="8001002" cy="5657852"/>
              <a:chOff x="152398" y="1082325"/>
              <a:chExt cx="8001002" cy="565785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EED502B-A16A-497A-B58C-85A17A9D7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98" y="1082325"/>
                <a:ext cx="8001002" cy="56578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81692A-0C49-8162-F554-5186E2B7572D}"/>
                  </a:ext>
                </a:extLst>
              </p:cNvPr>
              <p:cNvSpPr txBox="1"/>
              <p:nvPr/>
            </p:nvSpPr>
            <p:spPr>
              <a:xfrm>
                <a:off x="266700" y="1365914"/>
                <a:ext cx="3733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Groundwater must meet chronic aquatic toxicity screening levels  at point of discharge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D482D6D-4208-45CA-B713-3D83495F7FBF}"/>
                  </a:ext>
                </a:extLst>
              </p:cNvPr>
              <p:cNvSpPr/>
              <p:nvPr/>
            </p:nvSpPr>
            <p:spPr>
              <a:xfrm>
                <a:off x="247650" y="4505325"/>
                <a:ext cx="3744353" cy="1905000"/>
              </a:xfrm>
              <a:custGeom>
                <a:avLst/>
                <a:gdLst>
                  <a:gd name="connsiteX0" fmla="*/ 3714750 w 3744353"/>
                  <a:gd name="connsiteY0" fmla="*/ 9525 h 1905000"/>
                  <a:gd name="connsiteX1" fmla="*/ 3714750 w 3744353"/>
                  <a:gd name="connsiteY1" fmla="*/ 9525 h 1905000"/>
                  <a:gd name="connsiteX2" fmla="*/ 3733800 w 3744353"/>
                  <a:gd name="connsiteY2" fmla="*/ 228600 h 1905000"/>
                  <a:gd name="connsiteX3" fmla="*/ 3733800 w 3744353"/>
                  <a:gd name="connsiteY3" fmla="*/ 419100 h 1905000"/>
                  <a:gd name="connsiteX4" fmla="*/ 3695700 w 3744353"/>
                  <a:gd name="connsiteY4" fmla="*/ 476250 h 1905000"/>
                  <a:gd name="connsiteX5" fmla="*/ 3676650 w 3744353"/>
                  <a:gd name="connsiteY5" fmla="*/ 542925 h 1905000"/>
                  <a:gd name="connsiteX6" fmla="*/ 3667125 w 3744353"/>
                  <a:gd name="connsiteY6" fmla="*/ 600075 h 1905000"/>
                  <a:gd name="connsiteX7" fmla="*/ 3648075 w 3744353"/>
                  <a:gd name="connsiteY7" fmla="*/ 657225 h 1905000"/>
                  <a:gd name="connsiteX8" fmla="*/ 3638550 w 3744353"/>
                  <a:gd name="connsiteY8" fmla="*/ 695325 h 1905000"/>
                  <a:gd name="connsiteX9" fmla="*/ 3619500 w 3744353"/>
                  <a:gd name="connsiteY9" fmla="*/ 723900 h 1905000"/>
                  <a:gd name="connsiteX10" fmla="*/ 3600450 w 3744353"/>
                  <a:gd name="connsiteY10" fmla="*/ 781050 h 1905000"/>
                  <a:gd name="connsiteX11" fmla="*/ 3562350 w 3744353"/>
                  <a:gd name="connsiteY11" fmla="*/ 838200 h 1905000"/>
                  <a:gd name="connsiteX12" fmla="*/ 3543300 w 3744353"/>
                  <a:gd name="connsiteY12" fmla="*/ 914400 h 1905000"/>
                  <a:gd name="connsiteX13" fmla="*/ 3524250 w 3744353"/>
                  <a:gd name="connsiteY13" fmla="*/ 942975 h 1905000"/>
                  <a:gd name="connsiteX14" fmla="*/ 3495675 w 3744353"/>
                  <a:gd name="connsiteY14" fmla="*/ 1000125 h 1905000"/>
                  <a:gd name="connsiteX15" fmla="*/ 3467100 w 3744353"/>
                  <a:gd name="connsiteY15" fmla="*/ 1066800 h 1905000"/>
                  <a:gd name="connsiteX16" fmla="*/ 3457575 w 3744353"/>
                  <a:gd name="connsiteY16" fmla="*/ 1095375 h 1905000"/>
                  <a:gd name="connsiteX17" fmla="*/ 3438525 w 3744353"/>
                  <a:gd name="connsiteY17" fmla="*/ 1123950 h 1905000"/>
                  <a:gd name="connsiteX18" fmla="*/ 3381375 w 3744353"/>
                  <a:gd name="connsiteY18" fmla="*/ 1238250 h 1905000"/>
                  <a:gd name="connsiteX19" fmla="*/ 3362325 w 3744353"/>
                  <a:gd name="connsiteY19" fmla="*/ 1266825 h 1905000"/>
                  <a:gd name="connsiteX20" fmla="*/ 3352800 w 3744353"/>
                  <a:gd name="connsiteY20" fmla="*/ 1295400 h 1905000"/>
                  <a:gd name="connsiteX21" fmla="*/ 3324225 w 3744353"/>
                  <a:gd name="connsiteY21" fmla="*/ 1304925 h 1905000"/>
                  <a:gd name="connsiteX22" fmla="*/ 3286125 w 3744353"/>
                  <a:gd name="connsiteY22" fmla="*/ 1390650 h 1905000"/>
                  <a:gd name="connsiteX23" fmla="*/ 3276600 w 3744353"/>
                  <a:gd name="connsiteY23" fmla="*/ 1419225 h 1905000"/>
                  <a:gd name="connsiteX24" fmla="*/ 3238500 w 3744353"/>
                  <a:gd name="connsiteY24" fmla="*/ 1476375 h 1905000"/>
                  <a:gd name="connsiteX25" fmla="*/ 3200400 w 3744353"/>
                  <a:gd name="connsiteY25" fmla="*/ 1543050 h 1905000"/>
                  <a:gd name="connsiteX26" fmla="*/ 3181350 w 3744353"/>
                  <a:gd name="connsiteY26" fmla="*/ 1581150 h 1905000"/>
                  <a:gd name="connsiteX27" fmla="*/ 3124200 w 3744353"/>
                  <a:gd name="connsiteY27" fmla="*/ 1619250 h 1905000"/>
                  <a:gd name="connsiteX28" fmla="*/ 3095625 w 3744353"/>
                  <a:gd name="connsiteY28" fmla="*/ 1647825 h 1905000"/>
                  <a:gd name="connsiteX29" fmla="*/ 3067050 w 3744353"/>
                  <a:gd name="connsiteY29" fmla="*/ 1666875 h 1905000"/>
                  <a:gd name="connsiteX30" fmla="*/ 3009900 w 3744353"/>
                  <a:gd name="connsiteY30" fmla="*/ 1724025 h 1905000"/>
                  <a:gd name="connsiteX31" fmla="*/ 2952750 w 3744353"/>
                  <a:gd name="connsiteY31" fmla="*/ 1762125 h 1905000"/>
                  <a:gd name="connsiteX32" fmla="*/ 2914650 w 3744353"/>
                  <a:gd name="connsiteY32" fmla="*/ 1790700 h 1905000"/>
                  <a:gd name="connsiteX33" fmla="*/ 2886075 w 3744353"/>
                  <a:gd name="connsiteY33" fmla="*/ 1800225 h 1905000"/>
                  <a:gd name="connsiteX34" fmla="*/ 2857500 w 3744353"/>
                  <a:gd name="connsiteY34" fmla="*/ 1819275 h 1905000"/>
                  <a:gd name="connsiteX35" fmla="*/ 2819400 w 3744353"/>
                  <a:gd name="connsiteY35" fmla="*/ 1828800 h 1905000"/>
                  <a:gd name="connsiteX36" fmla="*/ 2743200 w 3744353"/>
                  <a:gd name="connsiteY36" fmla="*/ 1847850 h 1905000"/>
                  <a:gd name="connsiteX37" fmla="*/ 2714625 w 3744353"/>
                  <a:gd name="connsiteY37" fmla="*/ 1866900 h 1905000"/>
                  <a:gd name="connsiteX38" fmla="*/ 2676525 w 3744353"/>
                  <a:gd name="connsiteY38" fmla="*/ 1905000 h 1905000"/>
                  <a:gd name="connsiteX39" fmla="*/ 1762125 w 3744353"/>
                  <a:gd name="connsiteY39" fmla="*/ 1838325 h 1905000"/>
                  <a:gd name="connsiteX40" fmla="*/ 1228725 w 3744353"/>
                  <a:gd name="connsiteY40" fmla="*/ 1800225 h 1905000"/>
                  <a:gd name="connsiteX41" fmla="*/ 942975 w 3744353"/>
                  <a:gd name="connsiteY41" fmla="*/ 1790700 h 1905000"/>
                  <a:gd name="connsiteX42" fmla="*/ 600075 w 3744353"/>
                  <a:gd name="connsiteY42" fmla="*/ 1724025 h 1905000"/>
                  <a:gd name="connsiteX43" fmla="*/ 428625 w 3744353"/>
                  <a:gd name="connsiteY43" fmla="*/ 1628775 h 1905000"/>
                  <a:gd name="connsiteX44" fmla="*/ 200025 w 3744353"/>
                  <a:gd name="connsiteY44" fmla="*/ 1533525 h 1905000"/>
                  <a:gd name="connsiteX45" fmla="*/ 133350 w 3744353"/>
                  <a:gd name="connsiteY45" fmla="*/ 1457325 h 1905000"/>
                  <a:gd name="connsiteX46" fmla="*/ 47625 w 3744353"/>
                  <a:gd name="connsiteY46" fmla="*/ 1238250 h 1905000"/>
                  <a:gd name="connsiteX47" fmla="*/ 0 w 3744353"/>
                  <a:gd name="connsiteY47" fmla="*/ 1057275 h 1905000"/>
                  <a:gd name="connsiteX48" fmla="*/ 66675 w 3744353"/>
                  <a:gd name="connsiteY48" fmla="*/ 819150 h 1905000"/>
                  <a:gd name="connsiteX49" fmla="*/ 123825 w 3744353"/>
                  <a:gd name="connsiteY49" fmla="*/ 733425 h 1905000"/>
                  <a:gd name="connsiteX50" fmla="*/ 247650 w 3744353"/>
                  <a:gd name="connsiteY50" fmla="*/ 628650 h 1905000"/>
                  <a:gd name="connsiteX51" fmla="*/ 342900 w 3744353"/>
                  <a:gd name="connsiteY51" fmla="*/ 552450 h 1905000"/>
                  <a:gd name="connsiteX52" fmla="*/ 476250 w 3744353"/>
                  <a:gd name="connsiteY52" fmla="*/ 466725 h 1905000"/>
                  <a:gd name="connsiteX53" fmla="*/ 885825 w 3744353"/>
                  <a:gd name="connsiteY53" fmla="*/ 361950 h 1905000"/>
                  <a:gd name="connsiteX54" fmla="*/ 1190625 w 3744353"/>
                  <a:gd name="connsiteY54" fmla="*/ 276225 h 1905000"/>
                  <a:gd name="connsiteX55" fmla="*/ 1581150 w 3744353"/>
                  <a:gd name="connsiteY55" fmla="*/ 228600 h 1905000"/>
                  <a:gd name="connsiteX56" fmla="*/ 2095500 w 3744353"/>
                  <a:gd name="connsiteY56" fmla="*/ 152400 h 1905000"/>
                  <a:gd name="connsiteX57" fmla="*/ 2438400 w 3744353"/>
                  <a:gd name="connsiteY57" fmla="*/ 114300 h 1905000"/>
                  <a:gd name="connsiteX58" fmla="*/ 2667000 w 3744353"/>
                  <a:gd name="connsiteY58" fmla="*/ 95250 h 1905000"/>
                  <a:gd name="connsiteX59" fmla="*/ 2962275 w 3744353"/>
                  <a:gd name="connsiteY59" fmla="*/ 38100 h 1905000"/>
                  <a:gd name="connsiteX60" fmla="*/ 3238500 w 3744353"/>
                  <a:gd name="connsiteY60" fmla="*/ 19050 h 1905000"/>
                  <a:gd name="connsiteX61" fmla="*/ 3457575 w 3744353"/>
                  <a:gd name="connsiteY61" fmla="*/ 9525 h 1905000"/>
                  <a:gd name="connsiteX62" fmla="*/ 3590925 w 3744353"/>
                  <a:gd name="connsiteY62" fmla="*/ 0 h 1905000"/>
                  <a:gd name="connsiteX63" fmla="*/ 3714750 w 3744353"/>
                  <a:gd name="connsiteY63" fmla="*/ 9525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3744353" h="1905000">
                    <a:moveTo>
                      <a:pt x="3714750" y="9525"/>
                    </a:moveTo>
                    <a:lnTo>
                      <a:pt x="3714750" y="9525"/>
                    </a:lnTo>
                    <a:lnTo>
                      <a:pt x="3733800" y="228600"/>
                    </a:lnTo>
                    <a:cubicBezTo>
                      <a:pt x="3741104" y="294333"/>
                      <a:pt x="3753361" y="352592"/>
                      <a:pt x="3733800" y="419100"/>
                    </a:cubicBezTo>
                    <a:cubicBezTo>
                      <a:pt x="3727340" y="441065"/>
                      <a:pt x="3695700" y="476250"/>
                      <a:pt x="3695700" y="476250"/>
                    </a:cubicBezTo>
                    <a:cubicBezTo>
                      <a:pt x="3689350" y="498475"/>
                      <a:pt x="3681847" y="520403"/>
                      <a:pt x="3676650" y="542925"/>
                    </a:cubicBezTo>
                    <a:cubicBezTo>
                      <a:pt x="3672307" y="561743"/>
                      <a:pt x="3671809" y="581339"/>
                      <a:pt x="3667125" y="600075"/>
                    </a:cubicBezTo>
                    <a:cubicBezTo>
                      <a:pt x="3662255" y="619556"/>
                      <a:pt x="3652945" y="637744"/>
                      <a:pt x="3648075" y="657225"/>
                    </a:cubicBezTo>
                    <a:cubicBezTo>
                      <a:pt x="3644900" y="669925"/>
                      <a:pt x="3643707" y="683293"/>
                      <a:pt x="3638550" y="695325"/>
                    </a:cubicBezTo>
                    <a:cubicBezTo>
                      <a:pt x="3634041" y="705847"/>
                      <a:pt x="3624149" y="713439"/>
                      <a:pt x="3619500" y="723900"/>
                    </a:cubicBezTo>
                    <a:cubicBezTo>
                      <a:pt x="3611345" y="742250"/>
                      <a:pt x="3611589" y="764342"/>
                      <a:pt x="3600450" y="781050"/>
                    </a:cubicBezTo>
                    <a:lnTo>
                      <a:pt x="3562350" y="838200"/>
                    </a:lnTo>
                    <a:cubicBezTo>
                      <a:pt x="3558727" y="856314"/>
                      <a:pt x="3553063" y="894874"/>
                      <a:pt x="3543300" y="914400"/>
                    </a:cubicBezTo>
                    <a:cubicBezTo>
                      <a:pt x="3538180" y="924639"/>
                      <a:pt x="3529370" y="932736"/>
                      <a:pt x="3524250" y="942975"/>
                    </a:cubicBezTo>
                    <a:cubicBezTo>
                      <a:pt x="3484815" y="1021845"/>
                      <a:pt x="3550270" y="918233"/>
                      <a:pt x="3495675" y="1000125"/>
                    </a:cubicBezTo>
                    <a:cubicBezTo>
                      <a:pt x="3475851" y="1079419"/>
                      <a:pt x="3499989" y="1001021"/>
                      <a:pt x="3467100" y="1066800"/>
                    </a:cubicBezTo>
                    <a:cubicBezTo>
                      <a:pt x="3462610" y="1075780"/>
                      <a:pt x="3462065" y="1086395"/>
                      <a:pt x="3457575" y="1095375"/>
                    </a:cubicBezTo>
                    <a:cubicBezTo>
                      <a:pt x="3452455" y="1105614"/>
                      <a:pt x="3443174" y="1113489"/>
                      <a:pt x="3438525" y="1123950"/>
                    </a:cubicBezTo>
                    <a:cubicBezTo>
                      <a:pt x="3385945" y="1242256"/>
                      <a:pt x="3460589" y="1119429"/>
                      <a:pt x="3381375" y="1238250"/>
                    </a:cubicBezTo>
                    <a:cubicBezTo>
                      <a:pt x="3375025" y="1247775"/>
                      <a:pt x="3365945" y="1255965"/>
                      <a:pt x="3362325" y="1266825"/>
                    </a:cubicBezTo>
                    <a:cubicBezTo>
                      <a:pt x="3359150" y="1276350"/>
                      <a:pt x="3359900" y="1288300"/>
                      <a:pt x="3352800" y="1295400"/>
                    </a:cubicBezTo>
                    <a:cubicBezTo>
                      <a:pt x="3345700" y="1302500"/>
                      <a:pt x="3333750" y="1301750"/>
                      <a:pt x="3324225" y="1304925"/>
                    </a:cubicBezTo>
                    <a:cubicBezTo>
                      <a:pt x="3275078" y="1452367"/>
                      <a:pt x="3331408" y="1300084"/>
                      <a:pt x="3286125" y="1390650"/>
                    </a:cubicBezTo>
                    <a:cubicBezTo>
                      <a:pt x="3281635" y="1399630"/>
                      <a:pt x="3281476" y="1410448"/>
                      <a:pt x="3276600" y="1419225"/>
                    </a:cubicBezTo>
                    <a:cubicBezTo>
                      <a:pt x="3265481" y="1439239"/>
                      <a:pt x="3248739" y="1455897"/>
                      <a:pt x="3238500" y="1476375"/>
                    </a:cubicBezTo>
                    <a:cubicBezTo>
                      <a:pt x="3180933" y="1591510"/>
                      <a:pt x="3254252" y="1448808"/>
                      <a:pt x="3200400" y="1543050"/>
                    </a:cubicBezTo>
                    <a:cubicBezTo>
                      <a:pt x="3193355" y="1555378"/>
                      <a:pt x="3191390" y="1571110"/>
                      <a:pt x="3181350" y="1581150"/>
                    </a:cubicBezTo>
                    <a:cubicBezTo>
                      <a:pt x="3165161" y="1597339"/>
                      <a:pt x="3140389" y="1603061"/>
                      <a:pt x="3124200" y="1619250"/>
                    </a:cubicBezTo>
                    <a:cubicBezTo>
                      <a:pt x="3114675" y="1628775"/>
                      <a:pt x="3105973" y="1639201"/>
                      <a:pt x="3095625" y="1647825"/>
                    </a:cubicBezTo>
                    <a:cubicBezTo>
                      <a:pt x="3086831" y="1655154"/>
                      <a:pt x="3075606" y="1659270"/>
                      <a:pt x="3067050" y="1666875"/>
                    </a:cubicBezTo>
                    <a:cubicBezTo>
                      <a:pt x="3046914" y="1684773"/>
                      <a:pt x="3032316" y="1709081"/>
                      <a:pt x="3009900" y="1724025"/>
                    </a:cubicBezTo>
                    <a:cubicBezTo>
                      <a:pt x="2990850" y="1736725"/>
                      <a:pt x="2971066" y="1748388"/>
                      <a:pt x="2952750" y="1762125"/>
                    </a:cubicBezTo>
                    <a:cubicBezTo>
                      <a:pt x="2940050" y="1771650"/>
                      <a:pt x="2928433" y="1782824"/>
                      <a:pt x="2914650" y="1790700"/>
                    </a:cubicBezTo>
                    <a:cubicBezTo>
                      <a:pt x="2905933" y="1795681"/>
                      <a:pt x="2895055" y="1795735"/>
                      <a:pt x="2886075" y="1800225"/>
                    </a:cubicBezTo>
                    <a:cubicBezTo>
                      <a:pt x="2875836" y="1805345"/>
                      <a:pt x="2868022" y="1814766"/>
                      <a:pt x="2857500" y="1819275"/>
                    </a:cubicBezTo>
                    <a:cubicBezTo>
                      <a:pt x="2845468" y="1824432"/>
                      <a:pt x="2831987" y="1825204"/>
                      <a:pt x="2819400" y="1828800"/>
                    </a:cubicBezTo>
                    <a:cubicBezTo>
                      <a:pt x="2751059" y="1848326"/>
                      <a:pt x="2840026" y="1828485"/>
                      <a:pt x="2743200" y="1847850"/>
                    </a:cubicBezTo>
                    <a:cubicBezTo>
                      <a:pt x="2733675" y="1854200"/>
                      <a:pt x="2722720" y="1858805"/>
                      <a:pt x="2714625" y="1866900"/>
                    </a:cubicBezTo>
                    <a:cubicBezTo>
                      <a:pt x="2668649" y="1912876"/>
                      <a:pt x="2720071" y="1883227"/>
                      <a:pt x="2676525" y="1905000"/>
                    </a:cubicBezTo>
                    <a:lnTo>
                      <a:pt x="1762125" y="1838325"/>
                    </a:lnTo>
                    <a:lnTo>
                      <a:pt x="1228725" y="1800225"/>
                    </a:lnTo>
                    <a:lnTo>
                      <a:pt x="942975" y="1790700"/>
                    </a:lnTo>
                    <a:lnTo>
                      <a:pt x="600075" y="1724025"/>
                    </a:lnTo>
                    <a:lnTo>
                      <a:pt x="428625" y="1628775"/>
                    </a:lnTo>
                    <a:lnTo>
                      <a:pt x="200025" y="1533525"/>
                    </a:lnTo>
                    <a:lnTo>
                      <a:pt x="133350" y="1457325"/>
                    </a:lnTo>
                    <a:lnTo>
                      <a:pt x="47625" y="1238250"/>
                    </a:lnTo>
                    <a:lnTo>
                      <a:pt x="0" y="1057275"/>
                    </a:lnTo>
                    <a:lnTo>
                      <a:pt x="66675" y="819150"/>
                    </a:lnTo>
                    <a:lnTo>
                      <a:pt x="123825" y="733425"/>
                    </a:lnTo>
                    <a:lnTo>
                      <a:pt x="247650" y="628650"/>
                    </a:lnTo>
                    <a:lnTo>
                      <a:pt x="342900" y="552450"/>
                    </a:lnTo>
                    <a:lnTo>
                      <a:pt x="476250" y="466725"/>
                    </a:lnTo>
                    <a:lnTo>
                      <a:pt x="885825" y="361950"/>
                    </a:lnTo>
                    <a:lnTo>
                      <a:pt x="1190625" y="276225"/>
                    </a:lnTo>
                    <a:lnTo>
                      <a:pt x="1581150" y="228600"/>
                    </a:lnTo>
                    <a:lnTo>
                      <a:pt x="2095500" y="152400"/>
                    </a:lnTo>
                    <a:lnTo>
                      <a:pt x="2438400" y="114300"/>
                    </a:lnTo>
                    <a:lnTo>
                      <a:pt x="2667000" y="95250"/>
                    </a:lnTo>
                    <a:lnTo>
                      <a:pt x="2962275" y="38100"/>
                    </a:lnTo>
                    <a:lnTo>
                      <a:pt x="3238500" y="19050"/>
                    </a:lnTo>
                    <a:lnTo>
                      <a:pt x="3457575" y="9525"/>
                    </a:lnTo>
                    <a:lnTo>
                      <a:pt x="3590925" y="0"/>
                    </a:lnTo>
                    <a:lnTo>
                      <a:pt x="3714750" y="95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  <a:alpha val="40000"/>
                    </a:schemeClr>
                  </a:gs>
                  <a:gs pos="83000">
                    <a:schemeClr val="accent1">
                      <a:alpha val="47000"/>
                      <a:lumMod val="6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4DA94CA-105E-4ABD-83A6-D6F36855AD13}"/>
                  </a:ext>
                </a:extLst>
              </p:cNvPr>
              <p:cNvSpPr/>
              <p:nvPr/>
            </p:nvSpPr>
            <p:spPr>
              <a:xfrm>
                <a:off x="228600" y="4400550"/>
                <a:ext cx="7905750" cy="2076450"/>
              </a:xfrm>
              <a:custGeom>
                <a:avLst/>
                <a:gdLst>
                  <a:gd name="connsiteX0" fmla="*/ 5457825 w 7905750"/>
                  <a:gd name="connsiteY0" fmla="*/ 0 h 2076450"/>
                  <a:gd name="connsiteX1" fmla="*/ 5457825 w 7905750"/>
                  <a:gd name="connsiteY1" fmla="*/ 0 h 2076450"/>
                  <a:gd name="connsiteX2" fmla="*/ 3086100 w 7905750"/>
                  <a:gd name="connsiteY2" fmla="*/ 123825 h 2076450"/>
                  <a:gd name="connsiteX3" fmla="*/ 1143000 w 7905750"/>
                  <a:gd name="connsiteY3" fmla="*/ 390525 h 2076450"/>
                  <a:gd name="connsiteX4" fmla="*/ 409575 w 7905750"/>
                  <a:gd name="connsiteY4" fmla="*/ 609600 h 2076450"/>
                  <a:gd name="connsiteX5" fmla="*/ 66675 w 7905750"/>
                  <a:gd name="connsiteY5" fmla="*/ 904875 h 2076450"/>
                  <a:gd name="connsiteX6" fmla="*/ 0 w 7905750"/>
                  <a:gd name="connsiteY6" fmla="*/ 1257300 h 2076450"/>
                  <a:gd name="connsiteX7" fmla="*/ 209550 w 7905750"/>
                  <a:gd name="connsiteY7" fmla="*/ 1619250 h 2076450"/>
                  <a:gd name="connsiteX8" fmla="*/ 561975 w 7905750"/>
                  <a:gd name="connsiteY8" fmla="*/ 1800225 h 2076450"/>
                  <a:gd name="connsiteX9" fmla="*/ 942975 w 7905750"/>
                  <a:gd name="connsiteY9" fmla="*/ 1876425 h 2076450"/>
                  <a:gd name="connsiteX10" fmla="*/ 2400300 w 7905750"/>
                  <a:gd name="connsiteY10" fmla="*/ 2009775 h 2076450"/>
                  <a:gd name="connsiteX11" fmla="*/ 3695700 w 7905750"/>
                  <a:gd name="connsiteY11" fmla="*/ 2066925 h 2076450"/>
                  <a:gd name="connsiteX12" fmla="*/ 4400550 w 7905750"/>
                  <a:gd name="connsiteY12" fmla="*/ 2076450 h 2076450"/>
                  <a:gd name="connsiteX13" fmla="*/ 5029200 w 7905750"/>
                  <a:gd name="connsiteY13" fmla="*/ 2057400 h 2076450"/>
                  <a:gd name="connsiteX14" fmla="*/ 5800725 w 7905750"/>
                  <a:gd name="connsiteY14" fmla="*/ 2000250 h 2076450"/>
                  <a:gd name="connsiteX15" fmla="*/ 7905750 w 7905750"/>
                  <a:gd name="connsiteY15" fmla="*/ 1857375 h 207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05750" h="2076450">
                    <a:moveTo>
                      <a:pt x="5457825" y="0"/>
                    </a:moveTo>
                    <a:lnTo>
                      <a:pt x="5457825" y="0"/>
                    </a:lnTo>
                    <a:lnTo>
                      <a:pt x="3086100" y="123825"/>
                    </a:lnTo>
                    <a:lnTo>
                      <a:pt x="1143000" y="390525"/>
                    </a:lnTo>
                    <a:lnTo>
                      <a:pt x="409575" y="609600"/>
                    </a:lnTo>
                    <a:lnTo>
                      <a:pt x="66675" y="904875"/>
                    </a:lnTo>
                    <a:lnTo>
                      <a:pt x="0" y="1257300"/>
                    </a:lnTo>
                    <a:lnTo>
                      <a:pt x="209550" y="1619250"/>
                    </a:lnTo>
                    <a:lnTo>
                      <a:pt x="561975" y="1800225"/>
                    </a:lnTo>
                    <a:lnTo>
                      <a:pt x="942975" y="1876425"/>
                    </a:lnTo>
                    <a:lnTo>
                      <a:pt x="2400300" y="2009775"/>
                    </a:lnTo>
                    <a:lnTo>
                      <a:pt x="3695700" y="2066925"/>
                    </a:lnTo>
                    <a:lnTo>
                      <a:pt x="4400550" y="2076450"/>
                    </a:lnTo>
                    <a:lnTo>
                      <a:pt x="5029200" y="2057400"/>
                    </a:lnTo>
                    <a:lnTo>
                      <a:pt x="5800725" y="2000250"/>
                    </a:lnTo>
                    <a:lnTo>
                      <a:pt x="7905750" y="1857375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4E229ED-F28B-47AE-A051-48FBA5D303D6}"/>
                  </a:ext>
                </a:extLst>
              </p:cNvPr>
              <p:cNvSpPr txBox="1"/>
              <p:nvPr/>
            </p:nvSpPr>
            <p:spPr>
              <a:xfrm>
                <a:off x="1371600" y="4876800"/>
                <a:ext cx="191349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Spring Discharge Area?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6C6DDC-EA7F-4526-A272-4A662491560A}"/>
                </a:ext>
              </a:extLst>
            </p:cNvPr>
            <p:cNvSpPr txBox="1"/>
            <p:nvPr/>
          </p:nvSpPr>
          <p:spPr>
            <a:xfrm>
              <a:off x="5866658" y="6356491"/>
              <a:ext cx="2328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For Example Only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B1E8E-91A0-DCD8-C609-E3F59D05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D4053-BB8D-28DA-E23B-675F0E0ADC1D}"/>
              </a:ext>
            </a:extLst>
          </p:cNvPr>
          <p:cNvSpPr txBox="1"/>
          <p:nvPr/>
        </p:nvSpPr>
        <p:spPr>
          <a:xfrm>
            <a:off x="1447800" y="76200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Groundwater Discharge to Shoreline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AB05D2-BA3B-4E89-836C-CE89C891BA1B}"/>
              </a:ext>
            </a:extLst>
          </p:cNvPr>
          <p:cNvGrpSpPr/>
          <p:nvPr/>
        </p:nvGrpSpPr>
        <p:grpSpPr>
          <a:xfrm>
            <a:off x="5359400" y="736937"/>
            <a:ext cx="3155952" cy="2387263"/>
            <a:chOff x="5359400" y="736937"/>
            <a:chExt cx="3155952" cy="23872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FE4620-FEF0-A27F-F15A-573AA58DB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400" y="757236"/>
              <a:ext cx="3155952" cy="23669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3221B71-6A98-33FB-F118-DB06CFF60BF3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6858000" y="1752600"/>
              <a:ext cx="113929" cy="62897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0CA25E-60EF-9AA8-C7CB-80BD0572F361}"/>
                </a:ext>
              </a:extLst>
            </p:cNvPr>
            <p:cNvSpPr txBox="1"/>
            <p:nvPr/>
          </p:nvSpPr>
          <p:spPr>
            <a:xfrm>
              <a:off x="5866658" y="736937"/>
              <a:ext cx="22105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Shoreline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Freshwater Springs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(no “mixing zone”)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061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4AC14D02-8295-3EDD-AEB3-528A864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28650"/>
            <a:ext cx="8343900" cy="5600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CA3A022-EEC1-8A66-7732-D5F4FFBCA843}"/>
              </a:ext>
            </a:extLst>
          </p:cNvPr>
          <p:cNvSpPr/>
          <p:nvPr/>
        </p:nvSpPr>
        <p:spPr>
          <a:xfrm rot="18060421">
            <a:off x="3980544" y="1940168"/>
            <a:ext cx="1248627" cy="288804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D660CB-8E26-40E0-BBA3-3B49CAB9C6DF}"/>
              </a:ext>
            </a:extLst>
          </p:cNvPr>
          <p:cNvSpPr/>
          <p:nvPr/>
        </p:nvSpPr>
        <p:spPr>
          <a:xfrm>
            <a:off x="5588758" y="1624084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E03FF-8FAA-43C9-B6BF-5F4FC273BA18}"/>
              </a:ext>
            </a:extLst>
          </p:cNvPr>
          <p:cNvSpPr/>
          <p:nvPr/>
        </p:nvSpPr>
        <p:spPr>
          <a:xfrm>
            <a:off x="5195248" y="1428466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354D42-44D4-4673-8C48-8464106F1199}"/>
              </a:ext>
            </a:extLst>
          </p:cNvPr>
          <p:cNvSpPr/>
          <p:nvPr/>
        </p:nvSpPr>
        <p:spPr>
          <a:xfrm>
            <a:off x="4160293" y="1665027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1E3399-29A6-493B-84EE-1A29854D9A83}"/>
              </a:ext>
            </a:extLst>
          </p:cNvPr>
          <p:cNvSpPr/>
          <p:nvPr/>
        </p:nvSpPr>
        <p:spPr>
          <a:xfrm>
            <a:off x="3951027" y="2832648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D5E3D3-C774-4F87-B557-FC4A69CC694D}"/>
              </a:ext>
            </a:extLst>
          </p:cNvPr>
          <p:cNvSpPr/>
          <p:nvPr/>
        </p:nvSpPr>
        <p:spPr>
          <a:xfrm>
            <a:off x="6252949" y="3160896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3C4B4D-A5C2-466D-9C33-1E8D3E1FF7FF}"/>
              </a:ext>
            </a:extLst>
          </p:cNvPr>
          <p:cNvSpPr/>
          <p:nvPr/>
        </p:nvSpPr>
        <p:spPr>
          <a:xfrm>
            <a:off x="6432645" y="4432412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F35DD6C-6411-4536-89B8-00672644409F}"/>
              </a:ext>
            </a:extLst>
          </p:cNvPr>
          <p:cNvSpPr/>
          <p:nvPr/>
        </p:nvSpPr>
        <p:spPr>
          <a:xfrm>
            <a:off x="4581099" y="3347114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E7D4B3-EB39-484E-9996-BCC7FF24C2CC}"/>
              </a:ext>
            </a:extLst>
          </p:cNvPr>
          <p:cNvSpPr/>
          <p:nvPr/>
        </p:nvSpPr>
        <p:spPr>
          <a:xfrm>
            <a:off x="5195248" y="3560929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E86322A-C6D3-46D5-B2B0-6AE4A5DE4BF5}"/>
              </a:ext>
            </a:extLst>
          </p:cNvPr>
          <p:cNvSpPr/>
          <p:nvPr/>
        </p:nvSpPr>
        <p:spPr>
          <a:xfrm>
            <a:off x="5099714" y="3880832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E20FAC-40A4-46F5-9883-0FA9B6DE3AF2}"/>
              </a:ext>
            </a:extLst>
          </p:cNvPr>
          <p:cNvSpPr/>
          <p:nvPr/>
        </p:nvSpPr>
        <p:spPr>
          <a:xfrm>
            <a:off x="5310955" y="4066958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8FE77F-B11D-4071-A832-EB1C31EDBBD0}"/>
              </a:ext>
            </a:extLst>
          </p:cNvPr>
          <p:cNvSpPr/>
          <p:nvPr/>
        </p:nvSpPr>
        <p:spPr>
          <a:xfrm>
            <a:off x="5535152" y="3921775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7210E0-78F8-40D7-A1F7-1FE3B28B0CEE}"/>
              </a:ext>
            </a:extLst>
          </p:cNvPr>
          <p:cNvSpPr/>
          <p:nvPr/>
        </p:nvSpPr>
        <p:spPr>
          <a:xfrm>
            <a:off x="5514681" y="3605585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2E2A0A-96BD-4ED9-996A-2AEFFE966079}"/>
              </a:ext>
            </a:extLst>
          </p:cNvPr>
          <p:cNvCxnSpPr>
            <a:cxnSpLocks/>
          </p:cNvCxnSpPr>
          <p:nvPr/>
        </p:nvCxnSpPr>
        <p:spPr>
          <a:xfrm flipV="1">
            <a:off x="3291761" y="3978322"/>
            <a:ext cx="318072" cy="1450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8C1C87-8645-8BF4-C2A7-B844D1C13AA9}"/>
              </a:ext>
            </a:extLst>
          </p:cNvPr>
          <p:cNvSpPr/>
          <p:nvPr/>
        </p:nvSpPr>
        <p:spPr>
          <a:xfrm>
            <a:off x="1270450" y="631179"/>
            <a:ext cx="6473628" cy="5008970"/>
          </a:xfrm>
          <a:custGeom>
            <a:avLst/>
            <a:gdLst>
              <a:gd name="connsiteX0" fmla="*/ 4960417 w 6473628"/>
              <a:gd name="connsiteY0" fmla="*/ 0 h 5008970"/>
              <a:gd name="connsiteX1" fmla="*/ 4960417 w 6473628"/>
              <a:gd name="connsiteY1" fmla="*/ 0 h 5008970"/>
              <a:gd name="connsiteX2" fmla="*/ 5049430 w 6473628"/>
              <a:gd name="connsiteY2" fmla="*/ 24276 h 5008970"/>
              <a:gd name="connsiteX3" fmla="*/ 5081798 w 6473628"/>
              <a:gd name="connsiteY3" fmla="*/ 48552 h 5008970"/>
              <a:gd name="connsiteX4" fmla="*/ 5122258 w 6473628"/>
              <a:gd name="connsiteY4" fmla="*/ 72828 h 5008970"/>
              <a:gd name="connsiteX5" fmla="*/ 5138442 w 6473628"/>
              <a:gd name="connsiteY5" fmla="*/ 113288 h 5008970"/>
              <a:gd name="connsiteX6" fmla="*/ 5203178 w 6473628"/>
              <a:gd name="connsiteY6" fmla="*/ 186117 h 5008970"/>
              <a:gd name="connsiteX7" fmla="*/ 5276007 w 6473628"/>
              <a:gd name="connsiteY7" fmla="*/ 242761 h 5008970"/>
              <a:gd name="connsiteX8" fmla="*/ 5373111 w 6473628"/>
              <a:gd name="connsiteY8" fmla="*/ 339865 h 5008970"/>
              <a:gd name="connsiteX9" fmla="*/ 5454031 w 6473628"/>
              <a:gd name="connsiteY9" fmla="*/ 380325 h 5008970"/>
              <a:gd name="connsiteX10" fmla="*/ 5518768 w 6473628"/>
              <a:gd name="connsiteY10" fmla="*/ 420786 h 5008970"/>
              <a:gd name="connsiteX11" fmla="*/ 5567320 w 6473628"/>
              <a:gd name="connsiteY11" fmla="*/ 445062 h 5008970"/>
              <a:gd name="connsiteX12" fmla="*/ 5632056 w 6473628"/>
              <a:gd name="connsiteY12" fmla="*/ 493614 h 5008970"/>
              <a:gd name="connsiteX13" fmla="*/ 5656332 w 6473628"/>
              <a:gd name="connsiteY13" fmla="*/ 517890 h 5008970"/>
              <a:gd name="connsiteX14" fmla="*/ 5712977 w 6473628"/>
              <a:gd name="connsiteY14" fmla="*/ 542166 h 5008970"/>
              <a:gd name="connsiteX15" fmla="*/ 5753437 w 6473628"/>
              <a:gd name="connsiteY15" fmla="*/ 590718 h 5008970"/>
              <a:gd name="connsiteX16" fmla="*/ 5769621 w 6473628"/>
              <a:gd name="connsiteY16" fmla="*/ 614994 h 5008970"/>
              <a:gd name="connsiteX17" fmla="*/ 5801989 w 6473628"/>
              <a:gd name="connsiteY17" fmla="*/ 639271 h 5008970"/>
              <a:gd name="connsiteX18" fmla="*/ 5826265 w 6473628"/>
              <a:gd name="connsiteY18" fmla="*/ 695915 h 5008970"/>
              <a:gd name="connsiteX19" fmla="*/ 5891001 w 6473628"/>
              <a:gd name="connsiteY19" fmla="*/ 776835 h 5008970"/>
              <a:gd name="connsiteX20" fmla="*/ 5947646 w 6473628"/>
              <a:gd name="connsiteY20" fmla="*/ 849663 h 5008970"/>
              <a:gd name="connsiteX21" fmla="*/ 5980014 w 6473628"/>
              <a:gd name="connsiteY21" fmla="*/ 890124 h 5008970"/>
              <a:gd name="connsiteX22" fmla="*/ 6004290 w 6473628"/>
              <a:gd name="connsiteY22" fmla="*/ 946768 h 5008970"/>
              <a:gd name="connsiteX23" fmla="*/ 6077118 w 6473628"/>
              <a:gd name="connsiteY23" fmla="*/ 1060056 h 5008970"/>
              <a:gd name="connsiteX24" fmla="*/ 6117578 w 6473628"/>
              <a:gd name="connsiteY24" fmla="*/ 1140977 h 5008970"/>
              <a:gd name="connsiteX25" fmla="*/ 6125670 w 6473628"/>
              <a:gd name="connsiteY25" fmla="*/ 1165253 h 5008970"/>
              <a:gd name="connsiteX26" fmla="*/ 6158038 w 6473628"/>
              <a:gd name="connsiteY26" fmla="*/ 1238081 h 5008970"/>
              <a:gd name="connsiteX27" fmla="*/ 6182315 w 6473628"/>
              <a:gd name="connsiteY27" fmla="*/ 1319002 h 5008970"/>
              <a:gd name="connsiteX28" fmla="*/ 6198499 w 6473628"/>
              <a:gd name="connsiteY28" fmla="*/ 1399922 h 5008970"/>
              <a:gd name="connsiteX29" fmla="*/ 6238959 w 6473628"/>
              <a:gd name="connsiteY29" fmla="*/ 1472750 h 5008970"/>
              <a:gd name="connsiteX30" fmla="*/ 6271327 w 6473628"/>
              <a:gd name="connsiteY30" fmla="*/ 1553671 h 5008970"/>
              <a:gd name="connsiteX31" fmla="*/ 6295603 w 6473628"/>
              <a:gd name="connsiteY31" fmla="*/ 1731695 h 5008970"/>
              <a:gd name="connsiteX32" fmla="*/ 6319879 w 6473628"/>
              <a:gd name="connsiteY32" fmla="*/ 1804524 h 5008970"/>
              <a:gd name="connsiteX33" fmla="*/ 6336063 w 6473628"/>
              <a:gd name="connsiteY33" fmla="*/ 1861168 h 5008970"/>
              <a:gd name="connsiteX34" fmla="*/ 6352247 w 6473628"/>
              <a:gd name="connsiteY34" fmla="*/ 1925904 h 5008970"/>
              <a:gd name="connsiteX35" fmla="*/ 6360339 w 6473628"/>
              <a:gd name="connsiteY35" fmla="*/ 1966364 h 5008970"/>
              <a:gd name="connsiteX36" fmla="*/ 6376523 w 6473628"/>
              <a:gd name="connsiteY36" fmla="*/ 1998733 h 5008970"/>
              <a:gd name="connsiteX37" fmla="*/ 6408892 w 6473628"/>
              <a:gd name="connsiteY37" fmla="*/ 2120113 h 5008970"/>
              <a:gd name="connsiteX38" fmla="*/ 6433168 w 6473628"/>
              <a:gd name="connsiteY38" fmla="*/ 2201033 h 5008970"/>
              <a:gd name="connsiteX39" fmla="*/ 6457444 w 6473628"/>
              <a:gd name="connsiteY39" fmla="*/ 2370966 h 5008970"/>
              <a:gd name="connsiteX40" fmla="*/ 6473628 w 6473628"/>
              <a:gd name="connsiteY40" fmla="*/ 2411426 h 5008970"/>
              <a:gd name="connsiteX41" fmla="*/ 6465536 w 6473628"/>
              <a:gd name="connsiteY41" fmla="*/ 2799844 h 5008970"/>
              <a:gd name="connsiteX42" fmla="*/ 6457444 w 6473628"/>
              <a:gd name="connsiteY42" fmla="*/ 2880764 h 5008970"/>
              <a:gd name="connsiteX43" fmla="*/ 6441260 w 6473628"/>
              <a:gd name="connsiteY43" fmla="*/ 3228722 h 5008970"/>
              <a:gd name="connsiteX44" fmla="*/ 6400800 w 6473628"/>
              <a:gd name="connsiteY44" fmla="*/ 3366286 h 5008970"/>
              <a:gd name="connsiteX45" fmla="*/ 6368431 w 6473628"/>
              <a:gd name="connsiteY45" fmla="*/ 3503851 h 5008970"/>
              <a:gd name="connsiteX46" fmla="*/ 6319879 w 6473628"/>
              <a:gd name="connsiteY46" fmla="*/ 3819440 h 5008970"/>
              <a:gd name="connsiteX47" fmla="*/ 6303695 w 6473628"/>
              <a:gd name="connsiteY47" fmla="*/ 4191674 h 5008970"/>
              <a:gd name="connsiteX48" fmla="*/ 6287511 w 6473628"/>
              <a:gd name="connsiteY48" fmla="*/ 4232134 h 5008970"/>
              <a:gd name="connsiteX49" fmla="*/ 6263235 w 6473628"/>
              <a:gd name="connsiteY49" fmla="*/ 4345423 h 5008970"/>
              <a:gd name="connsiteX50" fmla="*/ 6230867 w 6473628"/>
              <a:gd name="connsiteY50" fmla="*/ 4369699 h 5008970"/>
              <a:gd name="connsiteX51" fmla="*/ 6190407 w 6473628"/>
              <a:gd name="connsiteY51" fmla="*/ 4410159 h 5008970"/>
              <a:gd name="connsiteX52" fmla="*/ 6166131 w 6473628"/>
              <a:gd name="connsiteY52" fmla="*/ 4442527 h 5008970"/>
              <a:gd name="connsiteX53" fmla="*/ 6125670 w 6473628"/>
              <a:gd name="connsiteY53" fmla="*/ 4466803 h 5008970"/>
              <a:gd name="connsiteX54" fmla="*/ 6069026 w 6473628"/>
              <a:gd name="connsiteY54" fmla="*/ 4507263 h 5008970"/>
              <a:gd name="connsiteX55" fmla="*/ 5996198 w 6473628"/>
              <a:gd name="connsiteY55" fmla="*/ 4555816 h 5008970"/>
              <a:gd name="connsiteX56" fmla="*/ 5988106 w 6473628"/>
              <a:gd name="connsiteY56" fmla="*/ 4580092 h 5008970"/>
              <a:gd name="connsiteX57" fmla="*/ 5915277 w 6473628"/>
              <a:gd name="connsiteY57" fmla="*/ 4652920 h 5008970"/>
              <a:gd name="connsiteX58" fmla="*/ 5793897 w 6473628"/>
              <a:gd name="connsiteY58" fmla="*/ 4733840 h 5008970"/>
              <a:gd name="connsiteX59" fmla="*/ 5712977 w 6473628"/>
              <a:gd name="connsiteY59" fmla="*/ 4790485 h 5008970"/>
              <a:gd name="connsiteX60" fmla="*/ 5583504 w 6473628"/>
              <a:gd name="connsiteY60" fmla="*/ 4839037 h 5008970"/>
              <a:gd name="connsiteX61" fmla="*/ 5543044 w 6473628"/>
              <a:gd name="connsiteY61" fmla="*/ 4871405 h 5008970"/>
              <a:gd name="connsiteX62" fmla="*/ 5445939 w 6473628"/>
              <a:gd name="connsiteY62" fmla="*/ 4911865 h 5008970"/>
              <a:gd name="connsiteX63" fmla="*/ 5405479 w 6473628"/>
              <a:gd name="connsiteY63" fmla="*/ 4928049 h 5008970"/>
              <a:gd name="connsiteX64" fmla="*/ 5308375 w 6473628"/>
              <a:gd name="connsiteY64" fmla="*/ 4952325 h 5008970"/>
              <a:gd name="connsiteX65" fmla="*/ 5251731 w 6473628"/>
              <a:gd name="connsiteY65" fmla="*/ 4968509 h 5008970"/>
              <a:gd name="connsiteX66" fmla="*/ 5211270 w 6473628"/>
              <a:gd name="connsiteY66" fmla="*/ 4976602 h 5008970"/>
              <a:gd name="connsiteX67" fmla="*/ 5154626 w 6473628"/>
              <a:gd name="connsiteY67" fmla="*/ 4992786 h 5008970"/>
              <a:gd name="connsiteX68" fmla="*/ 5073706 w 6473628"/>
              <a:gd name="connsiteY68" fmla="*/ 5008970 h 5008970"/>
              <a:gd name="connsiteX69" fmla="*/ 4992785 w 6473628"/>
              <a:gd name="connsiteY69" fmla="*/ 5000878 h 5008970"/>
              <a:gd name="connsiteX70" fmla="*/ 4685288 w 6473628"/>
              <a:gd name="connsiteY70" fmla="*/ 4976602 h 5008970"/>
              <a:gd name="connsiteX71" fmla="*/ 4523447 w 6473628"/>
              <a:gd name="connsiteY71" fmla="*/ 4944233 h 5008970"/>
              <a:gd name="connsiteX72" fmla="*/ 4329238 w 6473628"/>
              <a:gd name="connsiteY72" fmla="*/ 4936141 h 5008970"/>
              <a:gd name="connsiteX73" fmla="*/ 4151214 w 6473628"/>
              <a:gd name="connsiteY73" fmla="*/ 4919957 h 5008970"/>
              <a:gd name="connsiteX74" fmla="*/ 3973189 w 6473628"/>
              <a:gd name="connsiteY74" fmla="*/ 4863313 h 5008970"/>
              <a:gd name="connsiteX75" fmla="*/ 3819440 w 6473628"/>
              <a:gd name="connsiteY75" fmla="*/ 4847129 h 5008970"/>
              <a:gd name="connsiteX76" fmla="*/ 3762796 w 6473628"/>
              <a:gd name="connsiteY76" fmla="*/ 4839037 h 5008970"/>
              <a:gd name="connsiteX77" fmla="*/ 3625231 w 6473628"/>
              <a:gd name="connsiteY77" fmla="*/ 4798577 h 5008970"/>
              <a:gd name="connsiteX78" fmla="*/ 3568587 w 6473628"/>
              <a:gd name="connsiteY78" fmla="*/ 4782393 h 5008970"/>
              <a:gd name="connsiteX79" fmla="*/ 3511943 w 6473628"/>
              <a:gd name="connsiteY79" fmla="*/ 4766209 h 5008970"/>
              <a:gd name="connsiteX80" fmla="*/ 3455299 w 6473628"/>
              <a:gd name="connsiteY80" fmla="*/ 4750025 h 5008970"/>
              <a:gd name="connsiteX81" fmla="*/ 3374378 w 6473628"/>
              <a:gd name="connsiteY81" fmla="*/ 4741933 h 5008970"/>
              <a:gd name="connsiteX82" fmla="*/ 3293458 w 6473628"/>
              <a:gd name="connsiteY82" fmla="*/ 4709564 h 5008970"/>
              <a:gd name="connsiteX83" fmla="*/ 3196354 w 6473628"/>
              <a:gd name="connsiteY83" fmla="*/ 4661012 h 5008970"/>
              <a:gd name="connsiteX84" fmla="*/ 3155893 w 6473628"/>
              <a:gd name="connsiteY84" fmla="*/ 4612460 h 5008970"/>
              <a:gd name="connsiteX85" fmla="*/ 3123525 w 6473628"/>
              <a:gd name="connsiteY85" fmla="*/ 4604368 h 5008970"/>
              <a:gd name="connsiteX86" fmla="*/ 3083065 w 6473628"/>
              <a:gd name="connsiteY86" fmla="*/ 4572000 h 5008970"/>
              <a:gd name="connsiteX87" fmla="*/ 3058789 w 6473628"/>
              <a:gd name="connsiteY87" fmla="*/ 4563908 h 5008970"/>
              <a:gd name="connsiteX88" fmla="*/ 3002145 w 6473628"/>
              <a:gd name="connsiteY88" fmla="*/ 4531540 h 5008970"/>
              <a:gd name="connsiteX89" fmla="*/ 2945500 w 6473628"/>
              <a:gd name="connsiteY89" fmla="*/ 4491079 h 5008970"/>
              <a:gd name="connsiteX90" fmla="*/ 2880764 w 6473628"/>
              <a:gd name="connsiteY90" fmla="*/ 4466803 h 5008970"/>
              <a:gd name="connsiteX91" fmla="*/ 2670371 w 6473628"/>
              <a:gd name="connsiteY91" fmla="*/ 4353515 h 5008970"/>
              <a:gd name="connsiteX92" fmla="*/ 2605635 w 6473628"/>
              <a:gd name="connsiteY92" fmla="*/ 4313055 h 5008970"/>
              <a:gd name="connsiteX93" fmla="*/ 2532807 w 6473628"/>
              <a:gd name="connsiteY93" fmla="*/ 4272594 h 5008970"/>
              <a:gd name="connsiteX94" fmla="*/ 2443794 w 6473628"/>
              <a:gd name="connsiteY94" fmla="*/ 4199766 h 5008970"/>
              <a:gd name="connsiteX95" fmla="*/ 2395242 w 6473628"/>
              <a:gd name="connsiteY95" fmla="*/ 4183582 h 5008970"/>
              <a:gd name="connsiteX96" fmla="*/ 2322414 w 6473628"/>
              <a:gd name="connsiteY96" fmla="*/ 4143122 h 5008970"/>
              <a:gd name="connsiteX97" fmla="*/ 2257677 w 6473628"/>
              <a:gd name="connsiteY97" fmla="*/ 4102662 h 5008970"/>
              <a:gd name="connsiteX98" fmla="*/ 2225309 w 6473628"/>
              <a:gd name="connsiteY98" fmla="*/ 4078386 h 5008970"/>
              <a:gd name="connsiteX99" fmla="*/ 2128205 w 6473628"/>
              <a:gd name="connsiteY99" fmla="*/ 4037925 h 5008970"/>
              <a:gd name="connsiteX100" fmla="*/ 2087745 w 6473628"/>
              <a:gd name="connsiteY100" fmla="*/ 4005557 h 5008970"/>
              <a:gd name="connsiteX101" fmla="*/ 2031100 w 6473628"/>
              <a:gd name="connsiteY101" fmla="*/ 3965097 h 5008970"/>
              <a:gd name="connsiteX102" fmla="*/ 1950180 w 6473628"/>
              <a:gd name="connsiteY102" fmla="*/ 3924637 h 5008970"/>
              <a:gd name="connsiteX103" fmla="*/ 1909720 w 6473628"/>
              <a:gd name="connsiteY103" fmla="*/ 3892269 h 5008970"/>
              <a:gd name="connsiteX104" fmla="*/ 1796431 w 6473628"/>
              <a:gd name="connsiteY104" fmla="*/ 3811348 h 5008970"/>
              <a:gd name="connsiteX105" fmla="*/ 1755971 w 6473628"/>
              <a:gd name="connsiteY105" fmla="*/ 3770888 h 5008970"/>
              <a:gd name="connsiteX106" fmla="*/ 1691235 w 6473628"/>
              <a:gd name="connsiteY106" fmla="*/ 3730428 h 5008970"/>
              <a:gd name="connsiteX107" fmla="*/ 1618407 w 6473628"/>
              <a:gd name="connsiteY107" fmla="*/ 3657600 h 5008970"/>
              <a:gd name="connsiteX108" fmla="*/ 1561762 w 6473628"/>
              <a:gd name="connsiteY108" fmla="*/ 3609048 h 5008970"/>
              <a:gd name="connsiteX109" fmla="*/ 1464658 w 6473628"/>
              <a:gd name="connsiteY109" fmla="*/ 3511943 h 5008970"/>
              <a:gd name="connsiteX110" fmla="*/ 1367554 w 6473628"/>
              <a:gd name="connsiteY110" fmla="*/ 3382471 h 5008970"/>
              <a:gd name="connsiteX111" fmla="*/ 1343277 w 6473628"/>
              <a:gd name="connsiteY111" fmla="*/ 3325826 h 5008970"/>
              <a:gd name="connsiteX112" fmla="*/ 1262357 w 6473628"/>
              <a:gd name="connsiteY112" fmla="*/ 3220630 h 5008970"/>
              <a:gd name="connsiteX113" fmla="*/ 1221897 w 6473628"/>
              <a:gd name="connsiteY113" fmla="*/ 3163986 h 5008970"/>
              <a:gd name="connsiteX114" fmla="*/ 1165253 w 6473628"/>
              <a:gd name="connsiteY114" fmla="*/ 3123525 h 5008970"/>
              <a:gd name="connsiteX115" fmla="*/ 1092424 w 6473628"/>
              <a:gd name="connsiteY115" fmla="*/ 3042605 h 5008970"/>
              <a:gd name="connsiteX116" fmla="*/ 1068148 w 6473628"/>
              <a:gd name="connsiteY116" fmla="*/ 2985961 h 5008970"/>
              <a:gd name="connsiteX117" fmla="*/ 1027688 w 6473628"/>
              <a:gd name="connsiteY117" fmla="*/ 2929317 h 5008970"/>
              <a:gd name="connsiteX118" fmla="*/ 987228 w 6473628"/>
              <a:gd name="connsiteY118" fmla="*/ 2856488 h 5008970"/>
              <a:gd name="connsiteX119" fmla="*/ 898215 w 6473628"/>
              <a:gd name="connsiteY119" fmla="*/ 2735108 h 5008970"/>
              <a:gd name="connsiteX120" fmla="*/ 857755 w 6473628"/>
              <a:gd name="connsiteY120" fmla="*/ 2670371 h 5008970"/>
              <a:gd name="connsiteX121" fmla="*/ 817295 w 6473628"/>
              <a:gd name="connsiteY121" fmla="*/ 2621819 h 5008970"/>
              <a:gd name="connsiteX122" fmla="*/ 744467 w 6473628"/>
              <a:gd name="connsiteY122" fmla="*/ 2508531 h 5008970"/>
              <a:gd name="connsiteX123" fmla="*/ 679731 w 6473628"/>
              <a:gd name="connsiteY123" fmla="*/ 2443794 h 5008970"/>
              <a:gd name="connsiteX124" fmla="*/ 663546 w 6473628"/>
              <a:gd name="connsiteY124" fmla="*/ 2411426 h 5008970"/>
              <a:gd name="connsiteX125" fmla="*/ 550258 w 6473628"/>
              <a:gd name="connsiteY125" fmla="*/ 2306230 h 5008970"/>
              <a:gd name="connsiteX126" fmla="*/ 525982 w 6473628"/>
              <a:gd name="connsiteY126" fmla="*/ 2273862 h 5008970"/>
              <a:gd name="connsiteX127" fmla="*/ 412693 w 6473628"/>
              <a:gd name="connsiteY127" fmla="*/ 2209125 h 5008970"/>
              <a:gd name="connsiteX128" fmla="*/ 347957 w 6473628"/>
              <a:gd name="connsiteY128" fmla="*/ 2120113 h 5008970"/>
              <a:gd name="connsiteX129" fmla="*/ 258945 w 6473628"/>
              <a:gd name="connsiteY129" fmla="*/ 2014917 h 5008970"/>
              <a:gd name="connsiteX130" fmla="*/ 250853 w 6473628"/>
              <a:gd name="connsiteY130" fmla="*/ 1974456 h 5008970"/>
              <a:gd name="connsiteX131" fmla="*/ 210392 w 6473628"/>
              <a:gd name="connsiteY131" fmla="*/ 1877352 h 5008970"/>
              <a:gd name="connsiteX132" fmla="*/ 178024 w 6473628"/>
              <a:gd name="connsiteY132" fmla="*/ 1764063 h 5008970"/>
              <a:gd name="connsiteX133" fmla="*/ 137564 w 6473628"/>
              <a:gd name="connsiteY133" fmla="*/ 1642683 h 5008970"/>
              <a:gd name="connsiteX134" fmla="*/ 113288 w 6473628"/>
              <a:gd name="connsiteY134" fmla="*/ 1610315 h 5008970"/>
              <a:gd name="connsiteX135" fmla="*/ 40460 w 6473628"/>
              <a:gd name="connsiteY135" fmla="*/ 1529394 h 5008970"/>
              <a:gd name="connsiteX136" fmla="*/ 0 w 6473628"/>
              <a:gd name="connsiteY136" fmla="*/ 1505118 h 5008970"/>
              <a:gd name="connsiteX137" fmla="*/ 0 w 6473628"/>
              <a:gd name="connsiteY137" fmla="*/ 1505118 h 50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473628" h="5008970">
                <a:moveTo>
                  <a:pt x="4960417" y="0"/>
                </a:moveTo>
                <a:lnTo>
                  <a:pt x="4960417" y="0"/>
                </a:lnTo>
                <a:cubicBezTo>
                  <a:pt x="4990088" y="8092"/>
                  <a:pt x="5020875" y="12854"/>
                  <a:pt x="5049430" y="24276"/>
                </a:cubicBezTo>
                <a:cubicBezTo>
                  <a:pt x="5061952" y="29285"/>
                  <a:pt x="5070576" y="41071"/>
                  <a:pt x="5081798" y="48552"/>
                </a:cubicBezTo>
                <a:cubicBezTo>
                  <a:pt x="5094885" y="57276"/>
                  <a:pt x="5108771" y="64736"/>
                  <a:pt x="5122258" y="72828"/>
                </a:cubicBezTo>
                <a:cubicBezTo>
                  <a:pt x="5127653" y="86315"/>
                  <a:pt x="5131388" y="100590"/>
                  <a:pt x="5138442" y="113288"/>
                </a:cubicBezTo>
                <a:cubicBezTo>
                  <a:pt x="5155666" y="144291"/>
                  <a:pt x="5179340" y="159630"/>
                  <a:pt x="5203178" y="186117"/>
                </a:cubicBezTo>
                <a:cubicBezTo>
                  <a:pt x="5252713" y="241157"/>
                  <a:pt x="5212703" y="217440"/>
                  <a:pt x="5276007" y="242761"/>
                </a:cubicBezTo>
                <a:cubicBezTo>
                  <a:pt x="5308375" y="275129"/>
                  <a:pt x="5332168" y="319394"/>
                  <a:pt x="5373111" y="339865"/>
                </a:cubicBezTo>
                <a:cubicBezTo>
                  <a:pt x="5400084" y="353352"/>
                  <a:pt x="5428458" y="364342"/>
                  <a:pt x="5454031" y="380325"/>
                </a:cubicBezTo>
                <a:cubicBezTo>
                  <a:pt x="5475610" y="393812"/>
                  <a:pt x="5496007" y="409406"/>
                  <a:pt x="5518768" y="420786"/>
                </a:cubicBezTo>
                <a:cubicBezTo>
                  <a:pt x="5534952" y="428878"/>
                  <a:pt x="5551503" y="436275"/>
                  <a:pt x="5567320" y="445062"/>
                </a:cubicBezTo>
                <a:cubicBezTo>
                  <a:pt x="5586171" y="455535"/>
                  <a:pt x="5619156" y="482327"/>
                  <a:pt x="5632056" y="493614"/>
                </a:cubicBezTo>
                <a:cubicBezTo>
                  <a:pt x="5640668" y="501150"/>
                  <a:pt x="5647020" y="511238"/>
                  <a:pt x="5656332" y="517890"/>
                </a:cubicBezTo>
                <a:cubicBezTo>
                  <a:pt x="5673832" y="530390"/>
                  <a:pt x="5693165" y="535562"/>
                  <a:pt x="5712977" y="542166"/>
                </a:cubicBezTo>
                <a:cubicBezTo>
                  <a:pt x="5726464" y="558350"/>
                  <a:pt x="5740503" y="574089"/>
                  <a:pt x="5753437" y="590718"/>
                </a:cubicBezTo>
                <a:cubicBezTo>
                  <a:pt x="5759408" y="598395"/>
                  <a:pt x="5762744" y="608117"/>
                  <a:pt x="5769621" y="614994"/>
                </a:cubicBezTo>
                <a:cubicBezTo>
                  <a:pt x="5779158" y="624531"/>
                  <a:pt x="5791200" y="631179"/>
                  <a:pt x="5801989" y="639271"/>
                </a:cubicBezTo>
                <a:cubicBezTo>
                  <a:pt x="5810081" y="658152"/>
                  <a:pt x="5815105" y="678668"/>
                  <a:pt x="5826265" y="695915"/>
                </a:cubicBezTo>
                <a:cubicBezTo>
                  <a:pt x="5845030" y="724916"/>
                  <a:pt x="5869597" y="749723"/>
                  <a:pt x="5891001" y="776835"/>
                </a:cubicBezTo>
                <a:cubicBezTo>
                  <a:pt x="5910058" y="800974"/>
                  <a:pt x="5928645" y="825480"/>
                  <a:pt x="5947646" y="849663"/>
                </a:cubicBezTo>
                <a:cubicBezTo>
                  <a:pt x="5958317" y="863244"/>
                  <a:pt x="5973210" y="874249"/>
                  <a:pt x="5980014" y="890124"/>
                </a:cubicBezTo>
                <a:cubicBezTo>
                  <a:pt x="5988106" y="909005"/>
                  <a:pt x="5995103" y="928394"/>
                  <a:pt x="6004290" y="946768"/>
                </a:cubicBezTo>
                <a:cubicBezTo>
                  <a:pt x="6029887" y="997961"/>
                  <a:pt x="6043526" y="1013027"/>
                  <a:pt x="6077118" y="1060056"/>
                </a:cubicBezTo>
                <a:cubicBezTo>
                  <a:pt x="6095675" y="1115730"/>
                  <a:pt x="6071829" y="1049479"/>
                  <a:pt x="6117578" y="1140977"/>
                </a:cubicBezTo>
                <a:cubicBezTo>
                  <a:pt x="6121393" y="1148606"/>
                  <a:pt x="6122389" y="1157379"/>
                  <a:pt x="6125670" y="1165253"/>
                </a:cubicBezTo>
                <a:cubicBezTo>
                  <a:pt x="6135888" y="1189775"/>
                  <a:pt x="6148854" y="1213153"/>
                  <a:pt x="6158038" y="1238081"/>
                </a:cubicBezTo>
                <a:cubicBezTo>
                  <a:pt x="6167774" y="1264506"/>
                  <a:pt x="6175485" y="1291681"/>
                  <a:pt x="6182315" y="1319002"/>
                </a:cubicBezTo>
                <a:cubicBezTo>
                  <a:pt x="6188987" y="1345688"/>
                  <a:pt x="6188990" y="1374111"/>
                  <a:pt x="6198499" y="1399922"/>
                </a:cubicBezTo>
                <a:cubicBezTo>
                  <a:pt x="6208099" y="1425980"/>
                  <a:pt x="6227071" y="1447652"/>
                  <a:pt x="6238959" y="1472750"/>
                </a:cubicBezTo>
                <a:cubicBezTo>
                  <a:pt x="6251395" y="1499005"/>
                  <a:pt x="6271327" y="1553671"/>
                  <a:pt x="6271327" y="1553671"/>
                </a:cubicBezTo>
                <a:cubicBezTo>
                  <a:pt x="6277083" y="1605474"/>
                  <a:pt x="6284789" y="1684112"/>
                  <a:pt x="6295603" y="1731695"/>
                </a:cubicBezTo>
                <a:cubicBezTo>
                  <a:pt x="6301274" y="1756648"/>
                  <a:pt x="6312246" y="1780099"/>
                  <a:pt x="6319879" y="1804524"/>
                </a:cubicBezTo>
                <a:cubicBezTo>
                  <a:pt x="6325736" y="1823267"/>
                  <a:pt x="6331003" y="1842194"/>
                  <a:pt x="6336063" y="1861168"/>
                </a:cubicBezTo>
                <a:cubicBezTo>
                  <a:pt x="6341794" y="1882660"/>
                  <a:pt x="6347245" y="1904231"/>
                  <a:pt x="6352247" y="1925904"/>
                </a:cubicBezTo>
                <a:cubicBezTo>
                  <a:pt x="6355340" y="1939306"/>
                  <a:pt x="6355990" y="1953316"/>
                  <a:pt x="6360339" y="1966364"/>
                </a:cubicBezTo>
                <a:cubicBezTo>
                  <a:pt x="6364154" y="1977808"/>
                  <a:pt x="6372890" y="1987230"/>
                  <a:pt x="6376523" y="1998733"/>
                </a:cubicBezTo>
                <a:cubicBezTo>
                  <a:pt x="6389133" y="2038663"/>
                  <a:pt x="6397601" y="2079790"/>
                  <a:pt x="6408892" y="2120113"/>
                </a:cubicBezTo>
                <a:cubicBezTo>
                  <a:pt x="6416485" y="2147231"/>
                  <a:pt x="6425076" y="2174060"/>
                  <a:pt x="6433168" y="2201033"/>
                </a:cubicBezTo>
                <a:cubicBezTo>
                  <a:pt x="6436091" y="2225877"/>
                  <a:pt x="6441661" y="2323617"/>
                  <a:pt x="6457444" y="2370966"/>
                </a:cubicBezTo>
                <a:cubicBezTo>
                  <a:pt x="6462037" y="2384746"/>
                  <a:pt x="6468233" y="2397939"/>
                  <a:pt x="6473628" y="2411426"/>
                </a:cubicBezTo>
                <a:cubicBezTo>
                  <a:pt x="6470931" y="2540899"/>
                  <a:pt x="6469999" y="2670420"/>
                  <a:pt x="6465536" y="2799844"/>
                </a:cubicBezTo>
                <a:cubicBezTo>
                  <a:pt x="6464602" y="2826936"/>
                  <a:pt x="6458976" y="2853699"/>
                  <a:pt x="6457444" y="2880764"/>
                </a:cubicBezTo>
                <a:cubicBezTo>
                  <a:pt x="6450882" y="2996690"/>
                  <a:pt x="6449998" y="3112940"/>
                  <a:pt x="6441260" y="3228722"/>
                </a:cubicBezTo>
                <a:cubicBezTo>
                  <a:pt x="6432783" y="3341042"/>
                  <a:pt x="6427148" y="3275952"/>
                  <a:pt x="6400800" y="3366286"/>
                </a:cubicBezTo>
                <a:cubicBezTo>
                  <a:pt x="6387610" y="3411509"/>
                  <a:pt x="6377930" y="3457711"/>
                  <a:pt x="6368431" y="3503851"/>
                </a:cubicBezTo>
                <a:cubicBezTo>
                  <a:pt x="6346955" y="3608162"/>
                  <a:pt x="6333079" y="3713844"/>
                  <a:pt x="6319879" y="3819440"/>
                </a:cubicBezTo>
                <a:cubicBezTo>
                  <a:pt x="6314484" y="3943518"/>
                  <a:pt x="6313406" y="4067859"/>
                  <a:pt x="6303695" y="4191674"/>
                </a:cubicBezTo>
                <a:cubicBezTo>
                  <a:pt x="6302559" y="4206155"/>
                  <a:pt x="6290555" y="4217931"/>
                  <a:pt x="6287511" y="4232134"/>
                </a:cubicBezTo>
                <a:cubicBezTo>
                  <a:pt x="6280074" y="4266841"/>
                  <a:pt x="6287147" y="4313540"/>
                  <a:pt x="6263235" y="4345423"/>
                </a:cubicBezTo>
                <a:cubicBezTo>
                  <a:pt x="6255143" y="4356212"/>
                  <a:pt x="6241656" y="4361607"/>
                  <a:pt x="6230867" y="4369699"/>
                </a:cubicBezTo>
                <a:cubicBezTo>
                  <a:pt x="6213979" y="4437250"/>
                  <a:pt x="6239663" y="4374976"/>
                  <a:pt x="6190407" y="4410159"/>
                </a:cubicBezTo>
                <a:cubicBezTo>
                  <a:pt x="6179432" y="4417998"/>
                  <a:pt x="6176281" y="4433646"/>
                  <a:pt x="6166131" y="4442527"/>
                </a:cubicBezTo>
                <a:cubicBezTo>
                  <a:pt x="6154294" y="4452884"/>
                  <a:pt x="6138085" y="4457147"/>
                  <a:pt x="6125670" y="4466803"/>
                </a:cubicBezTo>
                <a:cubicBezTo>
                  <a:pt x="6068069" y="4511603"/>
                  <a:pt x="6118511" y="4490768"/>
                  <a:pt x="6069026" y="4507263"/>
                </a:cubicBezTo>
                <a:cubicBezTo>
                  <a:pt x="6044750" y="4523447"/>
                  <a:pt x="6005424" y="4528137"/>
                  <a:pt x="5996198" y="4555816"/>
                </a:cubicBezTo>
                <a:cubicBezTo>
                  <a:pt x="5993501" y="4563908"/>
                  <a:pt x="5991921" y="4572463"/>
                  <a:pt x="5988106" y="4580092"/>
                </a:cubicBezTo>
                <a:cubicBezTo>
                  <a:pt x="5970391" y="4615522"/>
                  <a:pt x="5947947" y="4622428"/>
                  <a:pt x="5915277" y="4652920"/>
                </a:cubicBezTo>
                <a:cubicBezTo>
                  <a:pt x="5828561" y="4733854"/>
                  <a:pt x="5885092" y="4707784"/>
                  <a:pt x="5793897" y="4733840"/>
                </a:cubicBezTo>
                <a:cubicBezTo>
                  <a:pt x="5771084" y="4750950"/>
                  <a:pt x="5736529" y="4777803"/>
                  <a:pt x="5712977" y="4790485"/>
                </a:cubicBezTo>
                <a:cubicBezTo>
                  <a:pt x="5675759" y="4810525"/>
                  <a:pt x="5622322" y="4826098"/>
                  <a:pt x="5583504" y="4839037"/>
                </a:cubicBezTo>
                <a:cubicBezTo>
                  <a:pt x="5570017" y="4849826"/>
                  <a:pt x="5558308" y="4863324"/>
                  <a:pt x="5543044" y="4871405"/>
                </a:cubicBezTo>
                <a:cubicBezTo>
                  <a:pt x="5512053" y="4887812"/>
                  <a:pt x="5478363" y="4898514"/>
                  <a:pt x="5445939" y="4911865"/>
                </a:cubicBezTo>
                <a:cubicBezTo>
                  <a:pt x="5432507" y="4917396"/>
                  <a:pt x="5419571" y="4924526"/>
                  <a:pt x="5405479" y="4928049"/>
                </a:cubicBezTo>
                <a:lnTo>
                  <a:pt x="5308375" y="4952325"/>
                </a:lnTo>
                <a:cubicBezTo>
                  <a:pt x="5289385" y="4957322"/>
                  <a:pt x="5270782" y="4963746"/>
                  <a:pt x="5251731" y="4968509"/>
                </a:cubicBezTo>
                <a:cubicBezTo>
                  <a:pt x="5238388" y="4971845"/>
                  <a:pt x="5224613" y="4973266"/>
                  <a:pt x="5211270" y="4976602"/>
                </a:cubicBezTo>
                <a:cubicBezTo>
                  <a:pt x="5192219" y="4981365"/>
                  <a:pt x="5173741" y="4988288"/>
                  <a:pt x="5154626" y="4992786"/>
                </a:cubicBezTo>
                <a:cubicBezTo>
                  <a:pt x="5127850" y="4999086"/>
                  <a:pt x="5100679" y="5003575"/>
                  <a:pt x="5073706" y="5008970"/>
                </a:cubicBezTo>
                <a:lnTo>
                  <a:pt x="4992785" y="5000878"/>
                </a:lnTo>
                <a:lnTo>
                  <a:pt x="4685288" y="4976602"/>
                </a:lnTo>
                <a:cubicBezTo>
                  <a:pt x="4619053" y="4957677"/>
                  <a:pt x="4603749" y="4950744"/>
                  <a:pt x="4523447" y="4944233"/>
                </a:cubicBezTo>
                <a:cubicBezTo>
                  <a:pt x="4458866" y="4938997"/>
                  <a:pt x="4393974" y="4938838"/>
                  <a:pt x="4329238" y="4936141"/>
                </a:cubicBezTo>
                <a:cubicBezTo>
                  <a:pt x="4269897" y="4930746"/>
                  <a:pt x="4210241" y="4928099"/>
                  <a:pt x="4151214" y="4919957"/>
                </a:cubicBezTo>
                <a:cubicBezTo>
                  <a:pt x="4061884" y="4907636"/>
                  <a:pt x="4095123" y="4876148"/>
                  <a:pt x="3973189" y="4863313"/>
                </a:cubicBezTo>
                <a:lnTo>
                  <a:pt x="3819440" y="4847129"/>
                </a:lnTo>
                <a:cubicBezTo>
                  <a:pt x="3800493" y="4844943"/>
                  <a:pt x="3781300" y="4843663"/>
                  <a:pt x="3762796" y="4839037"/>
                </a:cubicBezTo>
                <a:cubicBezTo>
                  <a:pt x="3716426" y="4827445"/>
                  <a:pt x="3671116" y="4811960"/>
                  <a:pt x="3625231" y="4798577"/>
                </a:cubicBezTo>
                <a:lnTo>
                  <a:pt x="3568587" y="4782393"/>
                </a:lnTo>
                <a:lnTo>
                  <a:pt x="3511943" y="4766209"/>
                </a:lnTo>
                <a:cubicBezTo>
                  <a:pt x="3493062" y="4760814"/>
                  <a:pt x="3474838" y="4751979"/>
                  <a:pt x="3455299" y="4750025"/>
                </a:cubicBezTo>
                <a:lnTo>
                  <a:pt x="3374378" y="4741933"/>
                </a:lnTo>
                <a:cubicBezTo>
                  <a:pt x="3347405" y="4731143"/>
                  <a:pt x="3316699" y="4726995"/>
                  <a:pt x="3293458" y="4709564"/>
                </a:cubicBezTo>
                <a:cubicBezTo>
                  <a:pt x="3242653" y="4671460"/>
                  <a:pt x="3273718" y="4690023"/>
                  <a:pt x="3196354" y="4661012"/>
                </a:cubicBezTo>
                <a:cubicBezTo>
                  <a:pt x="3182867" y="4644828"/>
                  <a:pt x="3172522" y="4625394"/>
                  <a:pt x="3155893" y="4612460"/>
                </a:cubicBezTo>
                <a:cubicBezTo>
                  <a:pt x="3147114" y="4605632"/>
                  <a:pt x="3133247" y="4609769"/>
                  <a:pt x="3123525" y="4604368"/>
                </a:cubicBezTo>
                <a:cubicBezTo>
                  <a:pt x="3108427" y="4595980"/>
                  <a:pt x="3097711" y="4581154"/>
                  <a:pt x="3083065" y="4572000"/>
                </a:cubicBezTo>
                <a:cubicBezTo>
                  <a:pt x="3075832" y="4567479"/>
                  <a:pt x="3066418" y="4567723"/>
                  <a:pt x="3058789" y="4563908"/>
                </a:cubicBezTo>
                <a:cubicBezTo>
                  <a:pt x="3039338" y="4554183"/>
                  <a:pt x="3020438" y="4543300"/>
                  <a:pt x="3002145" y="4531540"/>
                </a:cubicBezTo>
                <a:cubicBezTo>
                  <a:pt x="2982626" y="4518992"/>
                  <a:pt x="2965974" y="4501998"/>
                  <a:pt x="2945500" y="4491079"/>
                </a:cubicBezTo>
                <a:cubicBezTo>
                  <a:pt x="2925165" y="4480234"/>
                  <a:pt x="2901541" y="4476776"/>
                  <a:pt x="2880764" y="4466803"/>
                </a:cubicBezTo>
                <a:cubicBezTo>
                  <a:pt x="2859342" y="4456520"/>
                  <a:pt x="2713253" y="4378740"/>
                  <a:pt x="2670371" y="4353515"/>
                </a:cubicBezTo>
                <a:cubicBezTo>
                  <a:pt x="2648438" y="4340613"/>
                  <a:pt x="2627568" y="4325957"/>
                  <a:pt x="2605635" y="4313055"/>
                </a:cubicBezTo>
                <a:cubicBezTo>
                  <a:pt x="2581698" y="4298974"/>
                  <a:pt x="2555558" y="4288520"/>
                  <a:pt x="2532807" y="4272594"/>
                </a:cubicBezTo>
                <a:cubicBezTo>
                  <a:pt x="2501400" y="4250609"/>
                  <a:pt x="2475980" y="4220592"/>
                  <a:pt x="2443794" y="4199766"/>
                </a:cubicBezTo>
                <a:cubicBezTo>
                  <a:pt x="2429471" y="4190498"/>
                  <a:pt x="2410701" y="4190796"/>
                  <a:pt x="2395242" y="4183582"/>
                </a:cubicBezTo>
                <a:cubicBezTo>
                  <a:pt x="2370077" y="4171838"/>
                  <a:pt x="2346351" y="4157202"/>
                  <a:pt x="2322414" y="4143122"/>
                </a:cubicBezTo>
                <a:cubicBezTo>
                  <a:pt x="2300480" y="4130220"/>
                  <a:pt x="2278850" y="4116777"/>
                  <a:pt x="2257677" y="4102662"/>
                </a:cubicBezTo>
                <a:cubicBezTo>
                  <a:pt x="2246455" y="4095181"/>
                  <a:pt x="2237372" y="4084417"/>
                  <a:pt x="2225309" y="4078386"/>
                </a:cubicBezTo>
                <a:cubicBezTo>
                  <a:pt x="2193946" y="4062704"/>
                  <a:pt x="2159195" y="4054332"/>
                  <a:pt x="2128205" y="4037925"/>
                </a:cubicBezTo>
                <a:cubicBezTo>
                  <a:pt x="2112941" y="4029844"/>
                  <a:pt x="2101562" y="4015920"/>
                  <a:pt x="2087745" y="4005557"/>
                </a:cubicBezTo>
                <a:cubicBezTo>
                  <a:pt x="2069182" y="3991635"/>
                  <a:pt x="2051100" y="3976862"/>
                  <a:pt x="2031100" y="3965097"/>
                </a:cubicBezTo>
                <a:cubicBezTo>
                  <a:pt x="2005107" y="3949807"/>
                  <a:pt x="1976040" y="3940153"/>
                  <a:pt x="1950180" y="3924637"/>
                </a:cubicBezTo>
                <a:cubicBezTo>
                  <a:pt x="1935370" y="3915751"/>
                  <a:pt x="1923624" y="3902514"/>
                  <a:pt x="1909720" y="3892269"/>
                </a:cubicBezTo>
                <a:cubicBezTo>
                  <a:pt x="1872360" y="3864740"/>
                  <a:pt x="1829246" y="3844163"/>
                  <a:pt x="1796431" y="3811348"/>
                </a:cubicBezTo>
                <a:cubicBezTo>
                  <a:pt x="1782944" y="3797861"/>
                  <a:pt x="1771089" y="3782517"/>
                  <a:pt x="1755971" y="3770888"/>
                </a:cubicBezTo>
                <a:cubicBezTo>
                  <a:pt x="1735801" y="3755373"/>
                  <a:pt x="1710878" y="3746605"/>
                  <a:pt x="1691235" y="3730428"/>
                </a:cubicBezTo>
                <a:cubicBezTo>
                  <a:pt x="1664734" y="3708603"/>
                  <a:pt x="1643453" y="3681081"/>
                  <a:pt x="1618407" y="3657600"/>
                </a:cubicBezTo>
                <a:cubicBezTo>
                  <a:pt x="1600264" y="3640592"/>
                  <a:pt x="1578630" y="3627321"/>
                  <a:pt x="1561762" y="3609048"/>
                </a:cubicBezTo>
                <a:cubicBezTo>
                  <a:pt x="1461522" y="3500455"/>
                  <a:pt x="1586476" y="3598956"/>
                  <a:pt x="1464658" y="3511943"/>
                </a:cubicBezTo>
                <a:cubicBezTo>
                  <a:pt x="1331899" y="3272977"/>
                  <a:pt x="1520114" y="3596054"/>
                  <a:pt x="1367554" y="3382471"/>
                </a:cubicBezTo>
                <a:cubicBezTo>
                  <a:pt x="1355614" y="3365755"/>
                  <a:pt x="1352464" y="3344200"/>
                  <a:pt x="1343277" y="3325826"/>
                </a:cubicBezTo>
                <a:cubicBezTo>
                  <a:pt x="1316344" y="3271960"/>
                  <a:pt x="1307308" y="3276819"/>
                  <a:pt x="1262357" y="3220630"/>
                </a:cubicBezTo>
                <a:cubicBezTo>
                  <a:pt x="1247862" y="3202511"/>
                  <a:pt x="1238304" y="3180393"/>
                  <a:pt x="1221897" y="3163986"/>
                </a:cubicBezTo>
                <a:cubicBezTo>
                  <a:pt x="1205490" y="3147579"/>
                  <a:pt x="1183211" y="3138218"/>
                  <a:pt x="1165253" y="3123525"/>
                </a:cubicBezTo>
                <a:cubicBezTo>
                  <a:pt x="1147804" y="3109248"/>
                  <a:pt x="1101487" y="3057333"/>
                  <a:pt x="1092424" y="3042605"/>
                </a:cubicBezTo>
                <a:cubicBezTo>
                  <a:pt x="1081658" y="3025110"/>
                  <a:pt x="1078340" y="3003797"/>
                  <a:pt x="1068148" y="2985961"/>
                </a:cubicBezTo>
                <a:cubicBezTo>
                  <a:pt x="1056636" y="2965815"/>
                  <a:pt x="1039986" y="2948993"/>
                  <a:pt x="1027688" y="2929317"/>
                </a:cubicBezTo>
                <a:cubicBezTo>
                  <a:pt x="1012969" y="2905767"/>
                  <a:pt x="1002633" y="2879595"/>
                  <a:pt x="987228" y="2856488"/>
                </a:cubicBezTo>
                <a:cubicBezTo>
                  <a:pt x="959397" y="2814741"/>
                  <a:pt x="924807" y="2777655"/>
                  <a:pt x="898215" y="2735108"/>
                </a:cubicBezTo>
                <a:cubicBezTo>
                  <a:pt x="884728" y="2713529"/>
                  <a:pt x="872546" y="2691078"/>
                  <a:pt x="857755" y="2670371"/>
                </a:cubicBezTo>
                <a:cubicBezTo>
                  <a:pt x="845510" y="2653228"/>
                  <a:pt x="829376" y="2639078"/>
                  <a:pt x="817295" y="2621819"/>
                </a:cubicBezTo>
                <a:cubicBezTo>
                  <a:pt x="791551" y="2585042"/>
                  <a:pt x="771916" y="2544054"/>
                  <a:pt x="744467" y="2508531"/>
                </a:cubicBezTo>
                <a:cubicBezTo>
                  <a:pt x="725807" y="2484383"/>
                  <a:pt x="699268" y="2467238"/>
                  <a:pt x="679731" y="2443794"/>
                </a:cubicBezTo>
                <a:cubicBezTo>
                  <a:pt x="672008" y="2434527"/>
                  <a:pt x="671697" y="2420318"/>
                  <a:pt x="663546" y="2411426"/>
                </a:cubicBezTo>
                <a:cubicBezTo>
                  <a:pt x="456532" y="2185595"/>
                  <a:pt x="684110" y="2456814"/>
                  <a:pt x="550258" y="2306230"/>
                </a:cubicBezTo>
                <a:cubicBezTo>
                  <a:pt x="541298" y="2296150"/>
                  <a:pt x="536277" y="2282574"/>
                  <a:pt x="525982" y="2273862"/>
                </a:cubicBezTo>
                <a:cubicBezTo>
                  <a:pt x="458022" y="2216357"/>
                  <a:pt x="469549" y="2223339"/>
                  <a:pt x="412693" y="2209125"/>
                </a:cubicBezTo>
                <a:cubicBezTo>
                  <a:pt x="367257" y="2118253"/>
                  <a:pt x="414525" y="2199995"/>
                  <a:pt x="347957" y="2120113"/>
                </a:cubicBezTo>
                <a:cubicBezTo>
                  <a:pt x="240431" y="1991081"/>
                  <a:pt x="376936" y="2132908"/>
                  <a:pt x="258945" y="2014917"/>
                </a:cubicBezTo>
                <a:cubicBezTo>
                  <a:pt x="256248" y="2001430"/>
                  <a:pt x="255479" y="1987409"/>
                  <a:pt x="250853" y="1974456"/>
                </a:cubicBezTo>
                <a:cubicBezTo>
                  <a:pt x="241420" y="1948043"/>
                  <a:pt x="218410" y="1909424"/>
                  <a:pt x="210392" y="1877352"/>
                </a:cubicBezTo>
                <a:cubicBezTo>
                  <a:pt x="159623" y="1674283"/>
                  <a:pt x="221805" y="1895406"/>
                  <a:pt x="178024" y="1764063"/>
                </a:cubicBezTo>
                <a:cubicBezTo>
                  <a:pt x="171802" y="1745398"/>
                  <a:pt x="152741" y="1670002"/>
                  <a:pt x="137564" y="1642683"/>
                </a:cubicBezTo>
                <a:cubicBezTo>
                  <a:pt x="131014" y="1630894"/>
                  <a:pt x="120529" y="1621693"/>
                  <a:pt x="113288" y="1610315"/>
                </a:cubicBezTo>
                <a:cubicBezTo>
                  <a:pt x="49461" y="1510015"/>
                  <a:pt x="116677" y="1586558"/>
                  <a:pt x="40460" y="1529394"/>
                </a:cubicBezTo>
                <a:cubicBezTo>
                  <a:pt x="3007" y="1501303"/>
                  <a:pt x="32041" y="1505118"/>
                  <a:pt x="0" y="1505118"/>
                </a:cubicBezTo>
                <a:lnTo>
                  <a:pt x="0" y="1505118"/>
                </a:lnTo>
              </a:path>
            </a:pathLst>
          </a:custGeom>
          <a:noFill/>
          <a:ln w="635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939EA9E-C2D3-44E3-9286-1B6852E0395F}"/>
              </a:ext>
            </a:extLst>
          </p:cNvPr>
          <p:cNvCxnSpPr>
            <a:cxnSpLocks/>
            <a:endCxn id="27" idx="4"/>
          </p:cNvCxnSpPr>
          <p:nvPr/>
        </p:nvCxnSpPr>
        <p:spPr>
          <a:xfrm flipV="1">
            <a:off x="3177521" y="3642815"/>
            <a:ext cx="2065494" cy="212122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B8764F3-C1EF-4079-B15A-81AEE082539B}"/>
              </a:ext>
            </a:extLst>
          </p:cNvPr>
          <p:cNvCxnSpPr>
            <a:cxnSpLocks/>
          </p:cNvCxnSpPr>
          <p:nvPr/>
        </p:nvCxnSpPr>
        <p:spPr>
          <a:xfrm flipV="1">
            <a:off x="2654870" y="3400687"/>
            <a:ext cx="1917130" cy="33618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A439EDA-93B9-455A-911C-EC64B931E47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169860" y="1812002"/>
            <a:ext cx="1781167" cy="102064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E2B0E57-3E4F-470D-B95C-F8079CC1C8F3}"/>
              </a:ext>
            </a:extLst>
          </p:cNvPr>
          <p:cNvCxnSpPr>
            <a:cxnSpLocks/>
            <a:endCxn id="2" idx="7"/>
          </p:cNvCxnSpPr>
          <p:nvPr/>
        </p:nvCxnSpPr>
        <p:spPr>
          <a:xfrm flipH="1" flipV="1">
            <a:off x="5670301" y="1636076"/>
            <a:ext cx="1054898" cy="37848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08AC84A-91CA-4074-B5FC-04F2C1823EF7}"/>
              </a:ext>
            </a:extLst>
          </p:cNvPr>
          <p:cNvSpPr txBox="1"/>
          <p:nvPr/>
        </p:nvSpPr>
        <p:spPr>
          <a:xfrm>
            <a:off x="2209800" y="914400"/>
            <a:ext cx="329562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600" b="1" dirty="0">
                <a:cs typeface="Times New Roman" panose="02020603050405020304" pitchFamily="18" charset="0"/>
              </a:rPr>
              <a:t>6:2 FTS stays in source area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600" b="1" dirty="0">
                <a:cs typeface="Times New Roman" panose="02020603050405020304" pitchFamily="18" charset="0"/>
              </a:rPr>
              <a:t>PFOS moves with groundwater flow but does not diffuse outwards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AFA1BB5-1D34-6ED5-9EDA-C1B36E0BABEF}"/>
              </a:ext>
            </a:extLst>
          </p:cNvPr>
          <p:cNvCxnSpPr>
            <a:cxnSpLocks/>
          </p:cNvCxnSpPr>
          <p:nvPr/>
        </p:nvCxnSpPr>
        <p:spPr>
          <a:xfrm flipH="1" flipV="1">
            <a:off x="6564196" y="4526290"/>
            <a:ext cx="366566" cy="22056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A940326E-1FB2-4D72-862D-21D6211A26C1}"/>
              </a:ext>
            </a:extLst>
          </p:cNvPr>
          <p:cNvSpPr/>
          <p:nvPr/>
        </p:nvSpPr>
        <p:spPr>
          <a:xfrm>
            <a:off x="1685925" y="5281090"/>
            <a:ext cx="1333499" cy="1329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87EAE-C203-4FD4-81FB-9A464F818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2" r="24909"/>
          <a:stretch/>
        </p:blipFill>
        <p:spPr>
          <a:xfrm>
            <a:off x="957861" y="4915716"/>
            <a:ext cx="2011001" cy="1942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C9711-DFE1-4580-821A-4C1FC15D70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66" r="24909" b="6015"/>
          <a:stretch/>
        </p:blipFill>
        <p:spPr>
          <a:xfrm>
            <a:off x="359875" y="2895442"/>
            <a:ext cx="2128364" cy="1920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ED9A14-1541-9881-2583-27340402D2C3}"/>
              </a:ext>
            </a:extLst>
          </p:cNvPr>
          <p:cNvGrpSpPr/>
          <p:nvPr/>
        </p:nvGrpSpPr>
        <p:grpSpPr>
          <a:xfrm>
            <a:off x="6737678" y="1066800"/>
            <a:ext cx="2096567" cy="1899856"/>
            <a:chOff x="6737678" y="1066800"/>
            <a:chExt cx="2096567" cy="18998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2390DD-9C2E-4BA4-BC36-041BA95C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673" r="24540" b="5737"/>
            <a:stretch/>
          </p:blipFill>
          <p:spPr>
            <a:xfrm>
              <a:off x="6737678" y="1066800"/>
              <a:ext cx="2096567" cy="18998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37253B-394B-7045-3587-9125E54D689C}"/>
                </a:ext>
              </a:extLst>
            </p:cNvPr>
            <p:cNvSpPr txBox="1"/>
            <p:nvPr/>
          </p:nvSpPr>
          <p:spPr>
            <a:xfrm>
              <a:off x="6781800" y="1219200"/>
              <a:ext cx="854978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5% PFOs</a:t>
              </a:r>
              <a:r>
                <a:rPr lang="en-US" sz="1400" b="1" baseline="30000" dirty="0"/>
                <a:t>-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E5B53E5-A408-6C66-DF52-41E484F6F4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22" r="22116"/>
          <a:stretch/>
        </p:blipFill>
        <p:spPr>
          <a:xfrm>
            <a:off x="6909678" y="3731697"/>
            <a:ext cx="2078535" cy="2059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80DFD-A115-8488-1EF6-3A7BF7335F0D}"/>
              </a:ext>
            </a:extLst>
          </p:cNvPr>
          <p:cNvSpPr txBox="1"/>
          <p:nvPr/>
        </p:nvSpPr>
        <p:spPr>
          <a:xfrm>
            <a:off x="0" y="21848"/>
            <a:ext cx="92202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2023 PFAS Makeup</a:t>
            </a:r>
            <a:r>
              <a:rPr lang="en-US" sz="2400" b="1" dirty="0"/>
              <a:t> (includes precursors)</a:t>
            </a:r>
          </a:p>
          <a:p>
            <a:pPr algn="ctr">
              <a:defRPr/>
            </a:pPr>
            <a:r>
              <a:rPr lang="en-US" sz="2400" b="1" dirty="0"/>
              <a:t>Separation of PFASs in Migrating Plume &amp; Revised GW Flow Direction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7F0EEA-1E6E-4765-8DBE-2907F7EB1A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45" r="25739" b="5265"/>
          <a:stretch/>
        </p:blipFill>
        <p:spPr>
          <a:xfrm>
            <a:off x="76200" y="856993"/>
            <a:ext cx="2093660" cy="1910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24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4AC14D02-8295-3EDD-AEB3-528A86416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28650"/>
            <a:ext cx="8343900" cy="56007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DD733A-63A2-38C9-55BB-DDAAB0E00BCF}"/>
              </a:ext>
            </a:extLst>
          </p:cNvPr>
          <p:cNvSpPr/>
          <p:nvPr/>
        </p:nvSpPr>
        <p:spPr>
          <a:xfrm>
            <a:off x="1270450" y="631179"/>
            <a:ext cx="6473628" cy="5008970"/>
          </a:xfrm>
          <a:custGeom>
            <a:avLst/>
            <a:gdLst>
              <a:gd name="connsiteX0" fmla="*/ 4960417 w 6473628"/>
              <a:gd name="connsiteY0" fmla="*/ 0 h 5008970"/>
              <a:gd name="connsiteX1" fmla="*/ 4960417 w 6473628"/>
              <a:gd name="connsiteY1" fmla="*/ 0 h 5008970"/>
              <a:gd name="connsiteX2" fmla="*/ 5049430 w 6473628"/>
              <a:gd name="connsiteY2" fmla="*/ 24276 h 5008970"/>
              <a:gd name="connsiteX3" fmla="*/ 5081798 w 6473628"/>
              <a:gd name="connsiteY3" fmla="*/ 48552 h 5008970"/>
              <a:gd name="connsiteX4" fmla="*/ 5122258 w 6473628"/>
              <a:gd name="connsiteY4" fmla="*/ 72828 h 5008970"/>
              <a:gd name="connsiteX5" fmla="*/ 5138442 w 6473628"/>
              <a:gd name="connsiteY5" fmla="*/ 113288 h 5008970"/>
              <a:gd name="connsiteX6" fmla="*/ 5203178 w 6473628"/>
              <a:gd name="connsiteY6" fmla="*/ 186117 h 5008970"/>
              <a:gd name="connsiteX7" fmla="*/ 5276007 w 6473628"/>
              <a:gd name="connsiteY7" fmla="*/ 242761 h 5008970"/>
              <a:gd name="connsiteX8" fmla="*/ 5373111 w 6473628"/>
              <a:gd name="connsiteY8" fmla="*/ 339865 h 5008970"/>
              <a:gd name="connsiteX9" fmla="*/ 5454031 w 6473628"/>
              <a:gd name="connsiteY9" fmla="*/ 380325 h 5008970"/>
              <a:gd name="connsiteX10" fmla="*/ 5518768 w 6473628"/>
              <a:gd name="connsiteY10" fmla="*/ 420786 h 5008970"/>
              <a:gd name="connsiteX11" fmla="*/ 5567320 w 6473628"/>
              <a:gd name="connsiteY11" fmla="*/ 445062 h 5008970"/>
              <a:gd name="connsiteX12" fmla="*/ 5632056 w 6473628"/>
              <a:gd name="connsiteY12" fmla="*/ 493614 h 5008970"/>
              <a:gd name="connsiteX13" fmla="*/ 5656332 w 6473628"/>
              <a:gd name="connsiteY13" fmla="*/ 517890 h 5008970"/>
              <a:gd name="connsiteX14" fmla="*/ 5712977 w 6473628"/>
              <a:gd name="connsiteY14" fmla="*/ 542166 h 5008970"/>
              <a:gd name="connsiteX15" fmla="*/ 5753437 w 6473628"/>
              <a:gd name="connsiteY15" fmla="*/ 590718 h 5008970"/>
              <a:gd name="connsiteX16" fmla="*/ 5769621 w 6473628"/>
              <a:gd name="connsiteY16" fmla="*/ 614994 h 5008970"/>
              <a:gd name="connsiteX17" fmla="*/ 5801989 w 6473628"/>
              <a:gd name="connsiteY17" fmla="*/ 639271 h 5008970"/>
              <a:gd name="connsiteX18" fmla="*/ 5826265 w 6473628"/>
              <a:gd name="connsiteY18" fmla="*/ 695915 h 5008970"/>
              <a:gd name="connsiteX19" fmla="*/ 5891001 w 6473628"/>
              <a:gd name="connsiteY19" fmla="*/ 776835 h 5008970"/>
              <a:gd name="connsiteX20" fmla="*/ 5947646 w 6473628"/>
              <a:gd name="connsiteY20" fmla="*/ 849663 h 5008970"/>
              <a:gd name="connsiteX21" fmla="*/ 5980014 w 6473628"/>
              <a:gd name="connsiteY21" fmla="*/ 890124 h 5008970"/>
              <a:gd name="connsiteX22" fmla="*/ 6004290 w 6473628"/>
              <a:gd name="connsiteY22" fmla="*/ 946768 h 5008970"/>
              <a:gd name="connsiteX23" fmla="*/ 6077118 w 6473628"/>
              <a:gd name="connsiteY23" fmla="*/ 1060056 h 5008970"/>
              <a:gd name="connsiteX24" fmla="*/ 6117578 w 6473628"/>
              <a:gd name="connsiteY24" fmla="*/ 1140977 h 5008970"/>
              <a:gd name="connsiteX25" fmla="*/ 6125670 w 6473628"/>
              <a:gd name="connsiteY25" fmla="*/ 1165253 h 5008970"/>
              <a:gd name="connsiteX26" fmla="*/ 6158038 w 6473628"/>
              <a:gd name="connsiteY26" fmla="*/ 1238081 h 5008970"/>
              <a:gd name="connsiteX27" fmla="*/ 6182315 w 6473628"/>
              <a:gd name="connsiteY27" fmla="*/ 1319002 h 5008970"/>
              <a:gd name="connsiteX28" fmla="*/ 6198499 w 6473628"/>
              <a:gd name="connsiteY28" fmla="*/ 1399922 h 5008970"/>
              <a:gd name="connsiteX29" fmla="*/ 6238959 w 6473628"/>
              <a:gd name="connsiteY29" fmla="*/ 1472750 h 5008970"/>
              <a:gd name="connsiteX30" fmla="*/ 6271327 w 6473628"/>
              <a:gd name="connsiteY30" fmla="*/ 1553671 h 5008970"/>
              <a:gd name="connsiteX31" fmla="*/ 6295603 w 6473628"/>
              <a:gd name="connsiteY31" fmla="*/ 1731695 h 5008970"/>
              <a:gd name="connsiteX32" fmla="*/ 6319879 w 6473628"/>
              <a:gd name="connsiteY32" fmla="*/ 1804524 h 5008970"/>
              <a:gd name="connsiteX33" fmla="*/ 6336063 w 6473628"/>
              <a:gd name="connsiteY33" fmla="*/ 1861168 h 5008970"/>
              <a:gd name="connsiteX34" fmla="*/ 6352247 w 6473628"/>
              <a:gd name="connsiteY34" fmla="*/ 1925904 h 5008970"/>
              <a:gd name="connsiteX35" fmla="*/ 6360339 w 6473628"/>
              <a:gd name="connsiteY35" fmla="*/ 1966364 h 5008970"/>
              <a:gd name="connsiteX36" fmla="*/ 6376523 w 6473628"/>
              <a:gd name="connsiteY36" fmla="*/ 1998733 h 5008970"/>
              <a:gd name="connsiteX37" fmla="*/ 6408892 w 6473628"/>
              <a:gd name="connsiteY37" fmla="*/ 2120113 h 5008970"/>
              <a:gd name="connsiteX38" fmla="*/ 6433168 w 6473628"/>
              <a:gd name="connsiteY38" fmla="*/ 2201033 h 5008970"/>
              <a:gd name="connsiteX39" fmla="*/ 6457444 w 6473628"/>
              <a:gd name="connsiteY39" fmla="*/ 2370966 h 5008970"/>
              <a:gd name="connsiteX40" fmla="*/ 6473628 w 6473628"/>
              <a:gd name="connsiteY40" fmla="*/ 2411426 h 5008970"/>
              <a:gd name="connsiteX41" fmla="*/ 6465536 w 6473628"/>
              <a:gd name="connsiteY41" fmla="*/ 2799844 h 5008970"/>
              <a:gd name="connsiteX42" fmla="*/ 6457444 w 6473628"/>
              <a:gd name="connsiteY42" fmla="*/ 2880764 h 5008970"/>
              <a:gd name="connsiteX43" fmla="*/ 6441260 w 6473628"/>
              <a:gd name="connsiteY43" fmla="*/ 3228722 h 5008970"/>
              <a:gd name="connsiteX44" fmla="*/ 6400800 w 6473628"/>
              <a:gd name="connsiteY44" fmla="*/ 3366286 h 5008970"/>
              <a:gd name="connsiteX45" fmla="*/ 6368431 w 6473628"/>
              <a:gd name="connsiteY45" fmla="*/ 3503851 h 5008970"/>
              <a:gd name="connsiteX46" fmla="*/ 6319879 w 6473628"/>
              <a:gd name="connsiteY46" fmla="*/ 3819440 h 5008970"/>
              <a:gd name="connsiteX47" fmla="*/ 6303695 w 6473628"/>
              <a:gd name="connsiteY47" fmla="*/ 4191674 h 5008970"/>
              <a:gd name="connsiteX48" fmla="*/ 6287511 w 6473628"/>
              <a:gd name="connsiteY48" fmla="*/ 4232134 h 5008970"/>
              <a:gd name="connsiteX49" fmla="*/ 6263235 w 6473628"/>
              <a:gd name="connsiteY49" fmla="*/ 4345423 h 5008970"/>
              <a:gd name="connsiteX50" fmla="*/ 6230867 w 6473628"/>
              <a:gd name="connsiteY50" fmla="*/ 4369699 h 5008970"/>
              <a:gd name="connsiteX51" fmla="*/ 6190407 w 6473628"/>
              <a:gd name="connsiteY51" fmla="*/ 4410159 h 5008970"/>
              <a:gd name="connsiteX52" fmla="*/ 6166131 w 6473628"/>
              <a:gd name="connsiteY52" fmla="*/ 4442527 h 5008970"/>
              <a:gd name="connsiteX53" fmla="*/ 6125670 w 6473628"/>
              <a:gd name="connsiteY53" fmla="*/ 4466803 h 5008970"/>
              <a:gd name="connsiteX54" fmla="*/ 6069026 w 6473628"/>
              <a:gd name="connsiteY54" fmla="*/ 4507263 h 5008970"/>
              <a:gd name="connsiteX55" fmla="*/ 5996198 w 6473628"/>
              <a:gd name="connsiteY55" fmla="*/ 4555816 h 5008970"/>
              <a:gd name="connsiteX56" fmla="*/ 5988106 w 6473628"/>
              <a:gd name="connsiteY56" fmla="*/ 4580092 h 5008970"/>
              <a:gd name="connsiteX57" fmla="*/ 5915277 w 6473628"/>
              <a:gd name="connsiteY57" fmla="*/ 4652920 h 5008970"/>
              <a:gd name="connsiteX58" fmla="*/ 5793897 w 6473628"/>
              <a:gd name="connsiteY58" fmla="*/ 4733840 h 5008970"/>
              <a:gd name="connsiteX59" fmla="*/ 5712977 w 6473628"/>
              <a:gd name="connsiteY59" fmla="*/ 4790485 h 5008970"/>
              <a:gd name="connsiteX60" fmla="*/ 5583504 w 6473628"/>
              <a:gd name="connsiteY60" fmla="*/ 4839037 h 5008970"/>
              <a:gd name="connsiteX61" fmla="*/ 5543044 w 6473628"/>
              <a:gd name="connsiteY61" fmla="*/ 4871405 h 5008970"/>
              <a:gd name="connsiteX62" fmla="*/ 5445939 w 6473628"/>
              <a:gd name="connsiteY62" fmla="*/ 4911865 h 5008970"/>
              <a:gd name="connsiteX63" fmla="*/ 5405479 w 6473628"/>
              <a:gd name="connsiteY63" fmla="*/ 4928049 h 5008970"/>
              <a:gd name="connsiteX64" fmla="*/ 5308375 w 6473628"/>
              <a:gd name="connsiteY64" fmla="*/ 4952325 h 5008970"/>
              <a:gd name="connsiteX65" fmla="*/ 5251731 w 6473628"/>
              <a:gd name="connsiteY65" fmla="*/ 4968509 h 5008970"/>
              <a:gd name="connsiteX66" fmla="*/ 5211270 w 6473628"/>
              <a:gd name="connsiteY66" fmla="*/ 4976602 h 5008970"/>
              <a:gd name="connsiteX67" fmla="*/ 5154626 w 6473628"/>
              <a:gd name="connsiteY67" fmla="*/ 4992786 h 5008970"/>
              <a:gd name="connsiteX68" fmla="*/ 5073706 w 6473628"/>
              <a:gd name="connsiteY68" fmla="*/ 5008970 h 5008970"/>
              <a:gd name="connsiteX69" fmla="*/ 4992785 w 6473628"/>
              <a:gd name="connsiteY69" fmla="*/ 5000878 h 5008970"/>
              <a:gd name="connsiteX70" fmla="*/ 4685288 w 6473628"/>
              <a:gd name="connsiteY70" fmla="*/ 4976602 h 5008970"/>
              <a:gd name="connsiteX71" fmla="*/ 4523447 w 6473628"/>
              <a:gd name="connsiteY71" fmla="*/ 4944233 h 5008970"/>
              <a:gd name="connsiteX72" fmla="*/ 4329238 w 6473628"/>
              <a:gd name="connsiteY72" fmla="*/ 4936141 h 5008970"/>
              <a:gd name="connsiteX73" fmla="*/ 4151214 w 6473628"/>
              <a:gd name="connsiteY73" fmla="*/ 4919957 h 5008970"/>
              <a:gd name="connsiteX74" fmla="*/ 3973189 w 6473628"/>
              <a:gd name="connsiteY74" fmla="*/ 4863313 h 5008970"/>
              <a:gd name="connsiteX75" fmla="*/ 3819440 w 6473628"/>
              <a:gd name="connsiteY75" fmla="*/ 4847129 h 5008970"/>
              <a:gd name="connsiteX76" fmla="*/ 3762796 w 6473628"/>
              <a:gd name="connsiteY76" fmla="*/ 4839037 h 5008970"/>
              <a:gd name="connsiteX77" fmla="*/ 3625231 w 6473628"/>
              <a:gd name="connsiteY77" fmla="*/ 4798577 h 5008970"/>
              <a:gd name="connsiteX78" fmla="*/ 3568587 w 6473628"/>
              <a:gd name="connsiteY78" fmla="*/ 4782393 h 5008970"/>
              <a:gd name="connsiteX79" fmla="*/ 3511943 w 6473628"/>
              <a:gd name="connsiteY79" fmla="*/ 4766209 h 5008970"/>
              <a:gd name="connsiteX80" fmla="*/ 3455299 w 6473628"/>
              <a:gd name="connsiteY80" fmla="*/ 4750025 h 5008970"/>
              <a:gd name="connsiteX81" fmla="*/ 3374378 w 6473628"/>
              <a:gd name="connsiteY81" fmla="*/ 4741933 h 5008970"/>
              <a:gd name="connsiteX82" fmla="*/ 3293458 w 6473628"/>
              <a:gd name="connsiteY82" fmla="*/ 4709564 h 5008970"/>
              <a:gd name="connsiteX83" fmla="*/ 3196354 w 6473628"/>
              <a:gd name="connsiteY83" fmla="*/ 4661012 h 5008970"/>
              <a:gd name="connsiteX84" fmla="*/ 3155893 w 6473628"/>
              <a:gd name="connsiteY84" fmla="*/ 4612460 h 5008970"/>
              <a:gd name="connsiteX85" fmla="*/ 3123525 w 6473628"/>
              <a:gd name="connsiteY85" fmla="*/ 4604368 h 5008970"/>
              <a:gd name="connsiteX86" fmla="*/ 3083065 w 6473628"/>
              <a:gd name="connsiteY86" fmla="*/ 4572000 h 5008970"/>
              <a:gd name="connsiteX87" fmla="*/ 3058789 w 6473628"/>
              <a:gd name="connsiteY87" fmla="*/ 4563908 h 5008970"/>
              <a:gd name="connsiteX88" fmla="*/ 3002145 w 6473628"/>
              <a:gd name="connsiteY88" fmla="*/ 4531540 h 5008970"/>
              <a:gd name="connsiteX89" fmla="*/ 2945500 w 6473628"/>
              <a:gd name="connsiteY89" fmla="*/ 4491079 h 5008970"/>
              <a:gd name="connsiteX90" fmla="*/ 2880764 w 6473628"/>
              <a:gd name="connsiteY90" fmla="*/ 4466803 h 5008970"/>
              <a:gd name="connsiteX91" fmla="*/ 2670371 w 6473628"/>
              <a:gd name="connsiteY91" fmla="*/ 4353515 h 5008970"/>
              <a:gd name="connsiteX92" fmla="*/ 2605635 w 6473628"/>
              <a:gd name="connsiteY92" fmla="*/ 4313055 h 5008970"/>
              <a:gd name="connsiteX93" fmla="*/ 2532807 w 6473628"/>
              <a:gd name="connsiteY93" fmla="*/ 4272594 h 5008970"/>
              <a:gd name="connsiteX94" fmla="*/ 2443794 w 6473628"/>
              <a:gd name="connsiteY94" fmla="*/ 4199766 h 5008970"/>
              <a:gd name="connsiteX95" fmla="*/ 2395242 w 6473628"/>
              <a:gd name="connsiteY95" fmla="*/ 4183582 h 5008970"/>
              <a:gd name="connsiteX96" fmla="*/ 2322414 w 6473628"/>
              <a:gd name="connsiteY96" fmla="*/ 4143122 h 5008970"/>
              <a:gd name="connsiteX97" fmla="*/ 2257677 w 6473628"/>
              <a:gd name="connsiteY97" fmla="*/ 4102662 h 5008970"/>
              <a:gd name="connsiteX98" fmla="*/ 2225309 w 6473628"/>
              <a:gd name="connsiteY98" fmla="*/ 4078386 h 5008970"/>
              <a:gd name="connsiteX99" fmla="*/ 2128205 w 6473628"/>
              <a:gd name="connsiteY99" fmla="*/ 4037925 h 5008970"/>
              <a:gd name="connsiteX100" fmla="*/ 2087745 w 6473628"/>
              <a:gd name="connsiteY100" fmla="*/ 4005557 h 5008970"/>
              <a:gd name="connsiteX101" fmla="*/ 2031100 w 6473628"/>
              <a:gd name="connsiteY101" fmla="*/ 3965097 h 5008970"/>
              <a:gd name="connsiteX102" fmla="*/ 1950180 w 6473628"/>
              <a:gd name="connsiteY102" fmla="*/ 3924637 h 5008970"/>
              <a:gd name="connsiteX103" fmla="*/ 1909720 w 6473628"/>
              <a:gd name="connsiteY103" fmla="*/ 3892269 h 5008970"/>
              <a:gd name="connsiteX104" fmla="*/ 1796431 w 6473628"/>
              <a:gd name="connsiteY104" fmla="*/ 3811348 h 5008970"/>
              <a:gd name="connsiteX105" fmla="*/ 1755971 w 6473628"/>
              <a:gd name="connsiteY105" fmla="*/ 3770888 h 5008970"/>
              <a:gd name="connsiteX106" fmla="*/ 1691235 w 6473628"/>
              <a:gd name="connsiteY106" fmla="*/ 3730428 h 5008970"/>
              <a:gd name="connsiteX107" fmla="*/ 1618407 w 6473628"/>
              <a:gd name="connsiteY107" fmla="*/ 3657600 h 5008970"/>
              <a:gd name="connsiteX108" fmla="*/ 1561762 w 6473628"/>
              <a:gd name="connsiteY108" fmla="*/ 3609048 h 5008970"/>
              <a:gd name="connsiteX109" fmla="*/ 1464658 w 6473628"/>
              <a:gd name="connsiteY109" fmla="*/ 3511943 h 5008970"/>
              <a:gd name="connsiteX110" fmla="*/ 1367554 w 6473628"/>
              <a:gd name="connsiteY110" fmla="*/ 3382471 h 5008970"/>
              <a:gd name="connsiteX111" fmla="*/ 1343277 w 6473628"/>
              <a:gd name="connsiteY111" fmla="*/ 3325826 h 5008970"/>
              <a:gd name="connsiteX112" fmla="*/ 1262357 w 6473628"/>
              <a:gd name="connsiteY112" fmla="*/ 3220630 h 5008970"/>
              <a:gd name="connsiteX113" fmla="*/ 1221897 w 6473628"/>
              <a:gd name="connsiteY113" fmla="*/ 3163986 h 5008970"/>
              <a:gd name="connsiteX114" fmla="*/ 1165253 w 6473628"/>
              <a:gd name="connsiteY114" fmla="*/ 3123525 h 5008970"/>
              <a:gd name="connsiteX115" fmla="*/ 1092424 w 6473628"/>
              <a:gd name="connsiteY115" fmla="*/ 3042605 h 5008970"/>
              <a:gd name="connsiteX116" fmla="*/ 1068148 w 6473628"/>
              <a:gd name="connsiteY116" fmla="*/ 2985961 h 5008970"/>
              <a:gd name="connsiteX117" fmla="*/ 1027688 w 6473628"/>
              <a:gd name="connsiteY117" fmla="*/ 2929317 h 5008970"/>
              <a:gd name="connsiteX118" fmla="*/ 987228 w 6473628"/>
              <a:gd name="connsiteY118" fmla="*/ 2856488 h 5008970"/>
              <a:gd name="connsiteX119" fmla="*/ 898215 w 6473628"/>
              <a:gd name="connsiteY119" fmla="*/ 2735108 h 5008970"/>
              <a:gd name="connsiteX120" fmla="*/ 857755 w 6473628"/>
              <a:gd name="connsiteY120" fmla="*/ 2670371 h 5008970"/>
              <a:gd name="connsiteX121" fmla="*/ 817295 w 6473628"/>
              <a:gd name="connsiteY121" fmla="*/ 2621819 h 5008970"/>
              <a:gd name="connsiteX122" fmla="*/ 744467 w 6473628"/>
              <a:gd name="connsiteY122" fmla="*/ 2508531 h 5008970"/>
              <a:gd name="connsiteX123" fmla="*/ 679731 w 6473628"/>
              <a:gd name="connsiteY123" fmla="*/ 2443794 h 5008970"/>
              <a:gd name="connsiteX124" fmla="*/ 663546 w 6473628"/>
              <a:gd name="connsiteY124" fmla="*/ 2411426 h 5008970"/>
              <a:gd name="connsiteX125" fmla="*/ 550258 w 6473628"/>
              <a:gd name="connsiteY125" fmla="*/ 2306230 h 5008970"/>
              <a:gd name="connsiteX126" fmla="*/ 525982 w 6473628"/>
              <a:gd name="connsiteY126" fmla="*/ 2273862 h 5008970"/>
              <a:gd name="connsiteX127" fmla="*/ 412693 w 6473628"/>
              <a:gd name="connsiteY127" fmla="*/ 2209125 h 5008970"/>
              <a:gd name="connsiteX128" fmla="*/ 347957 w 6473628"/>
              <a:gd name="connsiteY128" fmla="*/ 2120113 h 5008970"/>
              <a:gd name="connsiteX129" fmla="*/ 258945 w 6473628"/>
              <a:gd name="connsiteY129" fmla="*/ 2014917 h 5008970"/>
              <a:gd name="connsiteX130" fmla="*/ 250853 w 6473628"/>
              <a:gd name="connsiteY130" fmla="*/ 1974456 h 5008970"/>
              <a:gd name="connsiteX131" fmla="*/ 210392 w 6473628"/>
              <a:gd name="connsiteY131" fmla="*/ 1877352 h 5008970"/>
              <a:gd name="connsiteX132" fmla="*/ 178024 w 6473628"/>
              <a:gd name="connsiteY132" fmla="*/ 1764063 h 5008970"/>
              <a:gd name="connsiteX133" fmla="*/ 137564 w 6473628"/>
              <a:gd name="connsiteY133" fmla="*/ 1642683 h 5008970"/>
              <a:gd name="connsiteX134" fmla="*/ 113288 w 6473628"/>
              <a:gd name="connsiteY134" fmla="*/ 1610315 h 5008970"/>
              <a:gd name="connsiteX135" fmla="*/ 40460 w 6473628"/>
              <a:gd name="connsiteY135" fmla="*/ 1529394 h 5008970"/>
              <a:gd name="connsiteX136" fmla="*/ 0 w 6473628"/>
              <a:gd name="connsiteY136" fmla="*/ 1505118 h 5008970"/>
              <a:gd name="connsiteX137" fmla="*/ 0 w 6473628"/>
              <a:gd name="connsiteY137" fmla="*/ 1505118 h 50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473628" h="5008970">
                <a:moveTo>
                  <a:pt x="4960417" y="0"/>
                </a:moveTo>
                <a:lnTo>
                  <a:pt x="4960417" y="0"/>
                </a:lnTo>
                <a:cubicBezTo>
                  <a:pt x="4990088" y="8092"/>
                  <a:pt x="5020875" y="12854"/>
                  <a:pt x="5049430" y="24276"/>
                </a:cubicBezTo>
                <a:cubicBezTo>
                  <a:pt x="5061952" y="29285"/>
                  <a:pt x="5070576" y="41071"/>
                  <a:pt x="5081798" y="48552"/>
                </a:cubicBezTo>
                <a:cubicBezTo>
                  <a:pt x="5094885" y="57276"/>
                  <a:pt x="5108771" y="64736"/>
                  <a:pt x="5122258" y="72828"/>
                </a:cubicBezTo>
                <a:cubicBezTo>
                  <a:pt x="5127653" y="86315"/>
                  <a:pt x="5131388" y="100590"/>
                  <a:pt x="5138442" y="113288"/>
                </a:cubicBezTo>
                <a:cubicBezTo>
                  <a:pt x="5155666" y="144291"/>
                  <a:pt x="5179340" y="159630"/>
                  <a:pt x="5203178" y="186117"/>
                </a:cubicBezTo>
                <a:cubicBezTo>
                  <a:pt x="5252713" y="241157"/>
                  <a:pt x="5212703" y="217440"/>
                  <a:pt x="5276007" y="242761"/>
                </a:cubicBezTo>
                <a:cubicBezTo>
                  <a:pt x="5308375" y="275129"/>
                  <a:pt x="5332168" y="319394"/>
                  <a:pt x="5373111" y="339865"/>
                </a:cubicBezTo>
                <a:cubicBezTo>
                  <a:pt x="5400084" y="353352"/>
                  <a:pt x="5428458" y="364342"/>
                  <a:pt x="5454031" y="380325"/>
                </a:cubicBezTo>
                <a:cubicBezTo>
                  <a:pt x="5475610" y="393812"/>
                  <a:pt x="5496007" y="409406"/>
                  <a:pt x="5518768" y="420786"/>
                </a:cubicBezTo>
                <a:cubicBezTo>
                  <a:pt x="5534952" y="428878"/>
                  <a:pt x="5551503" y="436275"/>
                  <a:pt x="5567320" y="445062"/>
                </a:cubicBezTo>
                <a:cubicBezTo>
                  <a:pt x="5586171" y="455535"/>
                  <a:pt x="5619156" y="482327"/>
                  <a:pt x="5632056" y="493614"/>
                </a:cubicBezTo>
                <a:cubicBezTo>
                  <a:pt x="5640668" y="501150"/>
                  <a:pt x="5647020" y="511238"/>
                  <a:pt x="5656332" y="517890"/>
                </a:cubicBezTo>
                <a:cubicBezTo>
                  <a:pt x="5673832" y="530390"/>
                  <a:pt x="5693165" y="535562"/>
                  <a:pt x="5712977" y="542166"/>
                </a:cubicBezTo>
                <a:cubicBezTo>
                  <a:pt x="5726464" y="558350"/>
                  <a:pt x="5740503" y="574089"/>
                  <a:pt x="5753437" y="590718"/>
                </a:cubicBezTo>
                <a:cubicBezTo>
                  <a:pt x="5759408" y="598395"/>
                  <a:pt x="5762744" y="608117"/>
                  <a:pt x="5769621" y="614994"/>
                </a:cubicBezTo>
                <a:cubicBezTo>
                  <a:pt x="5779158" y="624531"/>
                  <a:pt x="5791200" y="631179"/>
                  <a:pt x="5801989" y="639271"/>
                </a:cubicBezTo>
                <a:cubicBezTo>
                  <a:pt x="5810081" y="658152"/>
                  <a:pt x="5815105" y="678668"/>
                  <a:pt x="5826265" y="695915"/>
                </a:cubicBezTo>
                <a:cubicBezTo>
                  <a:pt x="5845030" y="724916"/>
                  <a:pt x="5869597" y="749723"/>
                  <a:pt x="5891001" y="776835"/>
                </a:cubicBezTo>
                <a:cubicBezTo>
                  <a:pt x="5910058" y="800974"/>
                  <a:pt x="5928645" y="825480"/>
                  <a:pt x="5947646" y="849663"/>
                </a:cubicBezTo>
                <a:cubicBezTo>
                  <a:pt x="5958317" y="863244"/>
                  <a:pt x="5973210" y="874249"/>
                  <a:pt x="5980014" y="890124"/>
                </a:cubicBezTo>
                <a:cubicBezTo>
                  <a:pt x="5988106" y="909005"/>
                  <a:pt x="5995103" y="928394"/>
                  <a:pt x="6004290" y="946768"/>
                </a:cubicBezTo>
                <a:cubicBezTo>
                  <a:pt x="6029887" y="997961"/>
                  <a:pt x="6043526" y="1013027"/>
                  <a:pt x="6077118" y="1060056"/>
                </a:cubicBezTo>
                <a:cubicBezTo>
                  <a:pt x="6095675" y="1115730"/>
                  <a:pt x="6071829" y="1049479"/>
                  <a:pt x="6117578" y="1140977"/>
                </a:cubicBezTo>
                <a:cubicBezTo>
                  <a:pt x="6121393" y="1148606"/>
                  <a:pt x="6122389" y="1157379"/>
                  <a:pt x="6125670" y="1165253"/>
                </a:cubicBezTo>
                <a:cubicBezTo>
                  <a:pt x="6135888" y="1189775"/>
                  <a:pt x="6148854" y="1213153"/>
                  <a:pt x="6158038" y="1238081"/>
                </a:cubicBezTo>
                <a:cubicBezTo>
                  <a:pt x="6167774" y="1264506"/>
                  <a:pt x="6175485" y="1291681"/>
                  <a:pt x="6182315" y="1319002"/>
                </a:cubicBezTo>
                <a:cubicBezTo>
                  <a:pt x="6188987" y="1345688"/>
                  <a:pt x="6188990" y="1374111"/>
                  <a:pt x="6198499" y="1399922"/>
                </a:cubicBezTo>
                <a:cubicBezTo>
                  <a:pt x="6208099" y="1425980"/>
                  <a:pt x="6227071" y="1447652"/>
                  <a:pt x="6238959" y="1472750"/>
                </a:cubicBezTo>
                <a:cubicBezTo>
                  <a:pt x="6251395" y="1499005"/>
                  <a:pt x="6271327" y="1553671"/>
                  <a:pt x="6271327" y="1553671"/>
                </a:cubicBezTo>
                <a:cubicBezTo>
                  <a:pt x="6277083" y="1605474"/>
                  <a:pt x="6284789" y="1684112"/>
                  <a:pt x="6295603" y="1731695"/>
                </a:cubicBezTo>
                <a:cubicBezTo>
                  <a:pt x="6301274" y="1756648"/>
                  <a:pt x="6312246" y="1780099"/>
                  <a:pt x="6319879" y="1804524"/>
                </a:cubicBezTo>
                <a:cubicBezTo>
                  <a:pt x="6325736" y="1823267"/>
                  <a:pt x="6331003" y="1842194"/>
                  <a:pt x="6336063" y="1861168"/>
                </a:cubicBezTo>
                <a:cubicBezTo>
                  <a:pt x="6341794" y="1882660"/>
                  <a:pt x="6347245" y="1904231"/>
                  <a:pt x="6352247" y="1925904"/>
                </a:cubicBezTo>
                <a:cubicBezTo>
                  <a:pt x="6355340" y="1939306"/>
                  <a:pt x="6355990" y="1953316"/>
                  <a:pt x="6360339" y="1966364"/>
                </a:cubicBezTo>
                <a:cubicBezTo>
                  <a:pt x="6364154" y="1977808"/>
                  <a:pt x="6372890" y="1987230"/>
                  <a:pt x="6376523" y="1998733"/>
                </a:cubicBezTo>
                <a:cubicBezTo>
                  <a:pt x="6389133" y="2038663"/>
                  <a:pt x="6397601" y="2079790"/>
                  <a:pt x="6408892" y="2120113"/>
                </a:cubicBezTo>
                <a:cubicBezTo>
                  <a:pt x="6416485" y="2147231"/>
                  <a:pt x="6425076" y="2174060"/>
                  <a:pt x="6433168" y="2201033"/>
                </a:cubicBezTo>
                <a:cubicBezTo>
                  <a:pt x="6436091" y="2225877"/>
                  <a:pt x="6441661" y="2323617"/>
                  <a:pt x="6457444" y="2370966"/>
                </a:cubicBezTo>
                <a:cubicBezTo>
                  <a:pt x="6462037" y="2384746"/>
                  <a:pt x="6468233" y="2397939"/>
                  <a:pt x="6473628" y="2411426"/>
                </a:cubicBezTo>
                <a:cubicBezTo>
                  <a:pt x="6470931" y="2540899"/>
                  <a:pt x="6469999" y="2670420"/>
                  <a:pt x="6465536" y="2799844"/>
                </a:cubicBezTo>
                <a:cubicBezTo>
                  <a:pt x="6464602" y="2826936"/>
                  <a:pt x="6458976" y="2853699"/>
                  <a:pt x="6457444" y="2880764"/>
                </a:cubicBezTo>
                <a:cubicBezTo>
                  <a:pt x="6450882" y="2996690"/>
                  <a:pt x="6449998" y="3112940"/>
                  <a:pt x="6441260" y="3228722"/>
                </a:cubicBezTo>
                <a:cubicBezTo>
                  <a:pt x="6432783" y="3341042"/>
                  <a:pt x="6427148" y="3275952"/>
                  <a:pt x="6400800" y="3366286"/>
                </a:cubicBezTo>
                <a:cubicBezTo>
                  <a:pt x="6387610" y="3411509"/>
                  <a:pt x="6377930" y="3457711"/>
                  <a:pt x="6368431" y="3503851"/>
                </a:cubicBezTo>
                <a:cubicBezTo>
                  <a:pt x="6346955" y="3608162"/>
                  <a:pt x="6333079" y="3713844"/>
                  <a:pt x="6319879" y="3819440"/>
                </a:cubicBezTo>
                <a:cubicBezTo>
                  <a:pt x="6314484" y="3943518"/>
                  <a:pt x="6313406" y="4067859"/>
                  <a:pt x="6303695" y="4191674"/>
                </a:cubicBezTo>
                <a:cubicBezTo>
                  <a:pt x="6302559" y="4206155"/>
                  <a:pt x="6290555" y="4217931"/>
                  <a:pt x="6287511" y="4232134"/>
                </a:cubicBezTo>
                <a:cubicBezTo>
                  <a:pt x="6280074" y="4266841"/>
                  <a:pt x="6287147" y="4313540"/>
                  <a:pt x="6263235" y="4345423"/>
                </a:cubicBezTo>
                <a:cubicBezTo>
                  <a:pt x="6255143" y="4356212"/>
                  <a:pt x="6241656" y="4361607"/>
                  <a:pt x="6230867" y="4369699"/>
                </a:cubicBezTo>
                <a:cubicBezTo>
                  <a:pt x="6213979" y="4437250"/>
                  <a:pt x="6239663" y="4374976"/>
                  <a:pt x="6190407" y="4410159"/>
                </a:cubicBezTo>
                <a:cubicBezTo>
                  <a:pt x="6179432" y="4417998"/>
                  <a:pt x="6176281" y="4433646"/>
                  <a:pt x="6166131" y="4442527"/>
                </a:cubicBezTo>
                <a:cubicBezTo>
                  <a:pt x="6154294" y="4452884"/>
                  <a:pt x="6138085" y="4457147"/>
                  <a:pt x="6125670" y="4466803"/>
                </a:cubicBezTo>
                <a:cubicBezTo>
                  <a:pt x="6068069" y="4511603"/>
                  <a:pt x="6118511" y="4490768"/>
                  <a:pt x="6069026" y="4507263"/>
                </a:cubicBezTo>
                <a:cubicBezTo>
                  <a:pt x="6044750" y="4523447"/>
                  <a:pt x="6005424" y="4528137"/>
                  <a:pt x="5996198" y="4555816"/>
                </a:cubicBezTo>
                <a:cubicBezTo>
                  <a:pt x="5993501" y="4563908"/>
                  <a:pt x="5991921" y="4572463"/>
                  <a:pt x="5988106" y="4580092"/>
                </a:cubicBezTo>
                <a:cubicBezTo>
                  <a:pt x="5970391" y="4615522"/>
                  <a:pt x="5947947" y="4622428"/>
                  <a:pt x="5915277" y="4652920"/>
                </a:cubicBezTo>
                <a:cubicBezTo>
                  <a:pt x="5828561" y="4733854"/>
                  <a:pt x="5885092" y="4707784"/>
                  <a:pt x="5793897" y="4733840"/>
                </a:cubicBezTo>
                <a:cubicBezTo>
                  <a:pt x="5771084" y="4750950"/>
                  <a:pt x="5736529" y="4777803"/>
                  <a:pt x="5712977" y="4790485"/>
                </a:cubicBezTo>
                <a:cubicBezTo>
                  <a:pt x="5675759" y="4810525"/>
                  <a:pt x="5622322" y="4826098"/>
                  <a:pt x="5583504" y="4839037"/>
                </a:cubicBezTo>
                <a:cubicBezTo>
                  <a:pt x="5570017" y="4849826"/>
                  <a:pt x="5558308" y="4863324"/>
                  <a:pt x="5543044" y="4871405"/>
                </a:cubicBezTo>
                <a:cubicBezTo>
                  <a:pt x="5512053" y="4887812"/>
                  <a:pt x="5478363" y="4898514"/>
                  <a:pt x="5445939" y="4911865"/>
                </a:cubicBezTo>
                <a:cubicBezTo>
                  <a:pt x="5432507" y="4917396"/>
                  <a:pt x="5419571" y="4924526"/>
                  <a:pt x="5405479" y="4928049"/>
                </a:cubicBezTo>
                <a:lnTo>
                  <a:pt x="5308375" y="4952325"/>
                </a:lnTo>
                <a:cubicBezTo>
                  <a:pt x="5289385" y="4957322"/>
                  <a:pt x="5270782" y="4963746"/>
                  <a:pt x="5251731" y="4968509"/>
                </a:cubicBezTo>
                <a:cubicBezTo>
                  <a:pt x="5238388" y="4971845"/>
                  <a:pt x="5224613" y="4973266"/>
                  <a:pt x="5211270" y="4976602"/>
                </a:cubicBezTo>
                <a:cubicBezTo>
                  <a:pt x="5192219" y="4981365"/>
                  <a:pt x="5173741" y="4988288"/>
                  <a:pt x="5154626" y="4992786"/>
                </a:cubicBezTo>
                <a:cubicBezTo>
                  <a:pt x="5127850" y="4999086"/>
                  <a:pt x="5100679" y="5003575"/>
                  <a:pt x="5073706" y="5008970"/>
                </a:cubicBezTo>
                <a:lnTo>
                  <a:pt x="4992785" y="5000878"/>
                </a:lnTo>
                <a:lnTo>
                  <a:pt x="4685288" y="4976602"/>
                </a:lnTo>
                <a:cubicBezTo>
                  <a:pt x="4619053" y="4957677"/>
                  <a:pt x="4603749" y="4950744"/>
                  <a:pt x="4523447" y="4944233"/>
                </a:cubicBezTo>
                <a:cubicBezTo>
                  <a:pt x="4458866" y="4938997"/>
                  <a:pt x="4393974" y="4938838"/>
                  <a:pt x="4329238" y="4936141"/>
                </a:cubicBezTo>
                <a:cubicBezTo>
                  <a:pt x="4269897" y="4930746"/>
                  <a:pt x="4210241" y="4928099"/>
                  <a:pt x="4151214" y="4919957"/>
                </a:cubicBezTo>
                <a:cubicBezTo>
                  <a:pt x="4061884" y="4907636"/>
                  <a:pt x="4095123" y="4876148"/>
                  <a:pt x="3973189" y="4863313"/>
                </a:cubicBezTo>
                <a:lnTo>
                  <a:pt x="3819440" y="4847129"/>
                </a:lnTo>
                <a:cubicBezTo>
                  <a:pt x="3800493" y="4844943"/>
                  <a:pt x="3781300" y="4843663"/>
                  <a:pt x="3762796" y="4839037"/>
                </a:cubicBezTo>
                <a:cubicBezTo>
                  <a:pt x="3716426" y="4827445"/>
                  <a:pt x="3671116" y="4811960"/>
                  <a:pt x="3625231" y="4798577"/>
                </a:cubicBezTo>
                <a:lnTo>
                  <a:pt x="3568587" y="4782393"/>
                </a:lnTo>
                <a:lnTo>
                  <a:pt x="3511943" y="4766209"/>
                </a:lnTo>
                <a:cubicBezTo>
                  <a:pt x="3493062" y="4760814"/>
                  <a:pt x="3474838" y="4751979"/>
                  <a:pt x="3455299" y="4750025"/>
                </a:cubicBezTo>
                <a:lnTo>
                  <a:pt x="3374378" y="4741933"/>
                </a:lnTo>
                <a:cubicBezTo>
                  <a:pt x="3347405" y="4731143"/>
                  <a:pt x="3316699" y="4726995"/>
                  <a:pt x="3293458" y="4709564"/>
                </a:cubicBezTo>
                <a:cubicBezTo>
                  <a:pt x="3242653" y="4671460"/>
                  <a:pt x="3273718" y="4690023"/>
                  <a:pt x="3196354" y="4661012"/>
                </a:cubicBezTo>
                <a:cubicBezTo>
                  <a:pt x="3182867" y="4644828"/>
                  <a:pt x="3172522" y="4625394"/>
                  <a:pt x="3155893" y="4612460"/>
                </a:cubicBezTo>
                <a:cubicBezTo>
                  <a:pt x="3147114" y="4605632"/>
                  <a:pt x="3133247" y="4609769"/>
                  <a:pt x="3123525" y="4604368"/>
                </a:cubicBezTo>
                <a:cubicBezTo>
                  <a:pt x="3108427" y="4595980"/>
                  <a:pt x="3097711" y="4581154"/>
                  <a:pt x="3083065" y="4572000"/>
                </a:cubicBezTo>
                <a:cubicBezTo>
                  <a:pt x="3075832" y="4567479"/>
                  <a:pt x="3066418" y="4567723"/>
                  <a:pt x="3058789" y="4563908"/>
                </a:cubicBezTo>
                <a:cubicBezTo>
                  <a:pt x="3039338" y="4554183"/>
                  <a:pt x="3020438" y="4543300"/>
                  <a:pt x="3002145" y="4531540"/>
                </a:cubicBezTo>
                <a:cubicBezTo>
                  <a:pt x="2982626" y="4518992"/>
                  <a:pt x="2965974" y="4501998"/>
                  <a:pt x="2945500" y="4491079"/>
                </a:cubicBezTo>
                <a:cubicBezTo>
                  <a:pt x="2925165" y="4480234"/>
                  <a:pt x="2901541" y="4476776"/>
                  <a:pt x="2880764" y="4466803"/>
                </a:cubicBezTo>
                <a:cubicBezTo>
                  <a:pt x="2859342" y="4456520"/>
                  <a:pt x="2713253" y="4378740"/>
                  <a:pt x="2670371" y="4353515"/>
                </a:cubicBezTo>
                <a:cubicBezTo>
                  <a:pt x="2648438" y="4340613"/>
                  <a:pt x="2627568" y="4325957"/>
                  <a:pt x="2605635" y="4313055"/>
                </a:cubicBezTo>
                <a:cubicBezTo>
                  <a:pt x="2581698" y="4298974"/>
                  <a:pt x="2555558" y="4288520"/>
                  <a:pt x="2532807" y="4272594"/>
                </a:cubicBezTo>
                <a:cubicBezTo>
                  <a:pt x="2501400" y="4250609"/>
                  <a:pt x="2475980" y="4220592"/>
                  <a:pt x="2443794" y="4199766"/>
                </a:cubicBezTo>
                <a:cubicBezTo>
                  <a:pt x="2429471" y="4190498"/>
                  <a:pt x="2410701" y="4190796"/>
                  <a:pt x="2395242" y="4183582"/>
                </a:cubicBezTo>
                <a:cubicBezTo>
                  <a:pt x="2370077" y="4171838"/>
                  <a:pt x="2346351" y="4157202"/>
                  <a:pt x="2322414" y="4143122"/>
                </a:cubicBezTo>
                <a:cubicBezTo>
                  <a:pt x="2300480" y="4130220"/>
                  <a:pt x="2278850" y="4116777"/>
                  <a:pt x="2257677" y="4102662"/>
                </a:cubicBezTo>
                <a:cubicBezTo>
                  <a:pt x="2246455" y="4095181"/>
                  <a:pt x="2237372" y="4084417"/>
                  <a:pt x="2225309" y="4078386"/>
                </a:cubicBezTo>
                <a:cubicBezTo>
                  <a:pt x="2193946" y="4062704"/>
                  <a:pt x="2159195" y="4054332"/>
                  <a:pt x="2128205" y="4037925"/>
                </a:cubicBezTo>
                <a:cubicBezTo>
                  <a:pt x="2112941" y="4029844"/>
                  <a:pt x="2101562" y="4015920"/>
                  <a:pt x="2087745" y="4005557"/>
                </a:cubicBezTo>
                <a:cubicBezTo>
                  <a:pt x="2069182" y="3991635"/>
                  <a:pt x="2051100" y="3976862"/>
                  <a:pt x="2031100" y="3965097"/>
                </a:cubicBezTo>
                <a:cubicBezTo>
                  <a:pt x="2005107" y="3949807"/>
                  <a:pt x="1976040" y="3940153"/>
                  <a:pt x="1950180" y="3924637"/>
                </a:cubicBezTo>
                <a:cubicBezTo>
                  <a:pt x="1935370" y="3915751"/>
                  <a:pt x="1923624" y="3902514"/>
                  <a:pt x="1909720" y="3892269"/>
                </a:cubicBezTo>
                <a:cubicBezTo>
                  <a:pt x="1872360" y="3864740"/>
                  <a:pt x="1829246" y="3844163"/>
                  <a:pt x="1796431" y="3811348"/>
                </a:cubicBezTo>
                <a:cubicBezTo>
                  <a:pt x="1782944" y="3797861"/>
                  <a:pt x="1771089" y="3782517"/>
                  <a:pt x="1755971" y="3770888"/>
                </a:cubicBezTo>
                <a:cubicBezTo>
                  <a:pt x="1735801" y="3755373"/>
                  <a:pt x="1710878" y="3746605"/>
                  <a:pt x="1691235" y="3730428"/>
                </a:cubicBezTo>
                <a:cubicBezTo>
                  <a:pt x="1664734" y="3708603"/>
                  <a:pt x="1643453" y="3681081"/>
                  <a:pt x="1618407" y="3657600"/>
                </a:cubicBezTo>
                <a:cubicBezTo>
                  <a:pt x="1600264" y="3640592"/>
                  <a:pt x="1578630" y="3627321"/>
                  <a:pt x="1561762" y="3609048"/>
                </a:cubicBezTo>
                <a:cubicBezTo>
                  <a:pt x="1461522" y="3500455"/>
                  <a:pt x="1586476" y="3598956"/>
                  <a:pt x="1464658" y="3511943"/>
                </a:cubicBezTo>
                <a:cubicBezTo>
                  <a:pt x="1331899" y="3272977"/>
                  <a:pt x="1520114" y="3596054"/>
                  <a:pt x="1367554" y="3382471"/>
                </a:cubicBezTo>
                <a:cubicBezTo>
                  <a:pt x="1355614" y="3365755"/>
                  <a:pt x="1352464" y="3344200"/>
                  <a:pt x="1343277" y="3325826"/>
                </a:cubicBezTo>
                <a:cubicBezTo>
                  <a:pt x="1316344" y="3271960"/>
                  <a:pt x="1307308" y="3276819"/>
                  <a:pt x="1262357" y="3220630"/>
                </a:cubicBezTo>
                <a:cubicBezTo>
                  <a:pt x="1247862" y="3202511"/>
                  <a:pt x="1238304" y="3180393"/>
                  <a:pt x="1221897" y="3163986"/>
                </a:cubicBezTo>
                <a:cubicBezTo>
                  <a:pt x="1205490" y="3147579"/>
                  <a:pt x="1183211" y="3138218"/>
                  <a:pt x="1165253" y="3123525"/>
                </a:cubicBezTo>
                <a:cubicBezTo>
                  <a:pt x="1147804" y="3109248"/>
                  <a:pt x="1101487" y="3057333"/>
                  <a:pt x="1092424" y="3042605"/>
                </a:cubicBezTo>
                <a:cubicBezTo>
                  <a:pt x="1081658" y="3025110"/>
                  <a:pt x="1078340" y="3003797"/>
                  <a:pt x="1068148" y="2985961"/>
                </a:cubicBezTo>
                <a:cubicBezTo>
                  <a:pt x="1056636" y="2965815"/>
                  <a:pt x="1039986" y="2948993"/>
                  <a:pt x="1027688" y="2929317"/>
                </a:cubicBezTo>
                <a:cubicBezTo>
                  <a:pt x="1012969" y="2905767"/>
                  <a:pt x="1002633" y="2879595"/>
                  <a:pt x="987228" y="2856488"/>
                </a:cubicBezTo>
                <a:cubicBezTo>
                  <a:pt x="959397" y="2814741"/>
                  <a:pt x="924807" y="2777655"/>
                  <a:pt x="898215" y="2735108"/>
                </a:cubicBezTo>
                <a:cubicBezTo>
                  <a:pt x="884728" y="2713529"/>
                  <a:pt x="872546" y="2691078"/>
                  <a:pt x="857755" y="2670371"/>
                </a:cubicBezTo>
                <a:cubicBezTo>
                  <a:pt x="845510" y="2653228"/>
                  <a:pt x="829376" y="2639078"/>
                  <a:pt x="817295" y="2621819"/>
                </a:cubicBezTo>
                <a:cubicBezTo>
                  <a:pt x="791551" y="2585042"/>
                  <a:pt x="771916" y="2544054"/>
                  <a:pt x="744467" y="2508531"/>
                </a:cubicBezTo>
                <a:cubicBezTo>
                  <a:pt x="725807" y="2484383"/>
                  <a:pt x="699268" y="2467238"/>
                  <a:pt x="679731" y="2443794"/>
                </a:cubicBezTo>
                <a:cubicBezTo>
                  <a:pt x="672008" y="2434527"/>
                  <a:pt x="671697" y="2420318"/>
                  <a:pt x="663546" y="2411426"/>
                </a:cubicBezTo>
                <a:cubicBezTo>
                  <a:pt x="456532" y="2185595"/>
                  <a:pt x="684110" y="2456814"/>
                  <a:pt x="550258" y="2306230"/>
                </a:cubicBezTo>
                <a:cubicBezTo>
                  <a:pt x="541298" y="2296150"/>
                  <a:pt x="536277" y="2282574"/>
                  <a:pt x="525982" y="2273862"/>
                </a:cubicBezTo>
                <a:cubicBezTo>
                  <a:pt x="458022" y="2216357"/>
                  <a:pt x="469549" y="2223339"/>
                  <a:pt x="412693" y="2209125"/>
                </a:cubicBezTo>
                <a:cubicBezTo>
                  <a:pt x="367257" y="2118253"/>
                  <a:pt x="414525" y="2199995"/>
                  <a:pt x="347957" y="2120113"/>
                </a:cubicBezTo>
                <a:cubicBezTo>
                  <a:pt x="240431" y="1991081"/>
                  <a:pt x="376936" y="2132908"/>
                  <a:pt x="258945" y="2014917"/>
                </a:cubicBezTo>
                <a:cubicBezTo>
                  <a:pt x="256248" y="2001430"/>
                  <a:pt x="255479" y="1987409"/>
                  <a:pt x="250853" y="1974456"/>
                </a:cubicBezTo>
                <a:cubicBezTo>
                  <a:pt x="241420" y="1948043"/>
                  <a:pt x="218410" y="1909424"/>
                  <a:pt x="210392" y="1877352"/>
                </a:cubicBezTo>
                <a:cubicBezTo>
                  <a:pt x="159623" y="1674283"/>
                  <a:pt x="221805" y="1895406"/>
                  <a:pt x="178024" y="1764063"/>
                </a:cubicBezTo>
                <a:cubicBezTo>
                  <a:pt x="171802" y="1745398"/>
                  <a:pt x="152741" y="1670002"/>
                  <a:pt x="137564" y="1642683"/>
                </a:cubicBezTo>
                <a:cubicBezTo>
                  <a:pt x="131014" y="1630894"/>
                  <a:pt x="120529" y="1621693"/>
                  <a:pt x="113288" y="1610315"/>
                </a:cubicBezTo>
                <a:cubicBezTo>
                  <a:pt x="49461" y="1510015"/>
                  <a:pt x="116677" y="1586558"/>
                  <a:pt x="40460" y="1529394"/>
                </a:cubicBezTo>
                <a:cubicBezTo>
                  <a:pt x="3007" y="1501303"/>
                  <a:pt x="32041" y="1505118"/>
                  <a:pt x="0" y="1505118"/>
                </a:cubicBezTo>
                <a:lnTo>
                  <a:pt x="0" y="1505118"/>
                </a:lnTo>
              </a:path>
            </a:pathLst>
          </a:custGeom>
          <a:noFill/>
          <a:ln w="635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D660CB-8E26-40E0-BBA3-3B49CAB9C6DF}"/>
              </a:ext>
            </a:extLst>
          </p:cNvPr>
          <p:cNvSpPr/>
          <p:nvPr/>
        </p:nvSpPr>
        <p:spPr>
          <a:xfrm>
            <a:off x="5588758" y="1624084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E03FF-8FAA-43C9-B6BF-5F4FC273BA18}"/>
              </a:ext>
            </a:extLst>
          </p:cNvPr>
          <p:cNvSpPr/>
          <p:nvPr/>
        </p:nvSpPr>
        <p:spPr>
          <a:xfrm>
            <a:off x="5195248" y="1428466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354D42-44D4-4673-8C48-8464106F1199}"/>
              </a:ext>
            </a:extLst>
          </p:cNvPr>
          <p:cNvSpPr/>
          <p:nvPr/>
        </p:nvSpPr>
        <p:spPr>
          <a:xfrm>
            <a:off x="4160293" y="1665027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1E3399-29A6-493B-84EE-1A29854D9A83}"/>
              </a:ext>
            </a:extLst>
          </p:cNvPr>
          <p:cNvSpPr/>
          <p:nvPr/>
        </p:nvSpPr>
        <p:spPr>
          <a:xfrm>
            <a:off x="3951027" y="2832648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A531D-096C-4B11-A840-5FB682944160}"/>
              </a:ext>
            </a:extLst>
          </p:cNvPr>
          <p:cNvSpPr txBox="1"/>
          <p:nvPr/>
        </p:nvSpPr>
        <p:spPr>
          <a:xfrm>
            <a:off x="5692811" y="153566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D5E3D3-C774-4F87-B557-FC4A69CC694D}"/>
              </a:ext>
            </a:extLst>
          </p:cNvPr>
          <p:cNvSpPr/>
          <p:nvPr/>
        </p:nvSpPr>
        <p:spPr>
          <a:xfrm>
            <a:off x="6252949" y="3160896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3C4B4D-A5C2-466D-9C33-1E8D3E1FF7FF}"/>
              </a:ext>
            </a:extLst>
          </p:cNvPr>
          <p:cNvSpPr/>
          <p:nvPr/>
        </p:nvSpPr>
        <p:spPr>
          <a:xfrm>
            <a:off x="6432645" y="4432412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F35DD6C-6411-4536-89B8-00672644409F}"/>
              </a:ext>
            </a:extLst>
          </p:cNvPr>
          <p:cNvSpPr/>
          <p:nvPr/>
        </p:nvSpPr>
        <p:spPr>
          <a:xfrm>
            <a:off x="4581099" y="3347114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E7D4B3-EB39-484E-9996-BCC7FF24C2CC}"/>
              </a:ext>
            </a:extLst>
          </p:cNvPr>
          <p:cNvSpPr/>
          <p:nvPr/>
        </p:nvSpPr>
        <p:spPr>
          <a:xfrm>
            <a:off x="5195248" y="3560929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E86322A-C6D3-46D5-B2B0-6AE4A5DE4BF5}"/>
              </a:ext>
            </a:extLst>
          </p:cNvPr>
          <p:cNvSpPr/>
          <p:nvPr/>
        </p:nvSpPr>
        <p:spPr>
          <a:xfrm>
            <a:off x="5099714" y="3880832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E20FAC-40A4-46F5-9883-0FA9B6DE3AF2}"/>
              </a:ext>
            </a:extLst>
          </p:cNvPr>
          <p:cNvSpPr/>
          <p:nvPr/>
        </p:nvSpPr>
        <p:spPr>
          <a:xfrm>
            <a:off x="5310955" y="4066958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8FE77F-B11D-4071-A832-EB1C31EDBBD0}"/>
              </a:ext>
            </a:extLst>
          </p:cNvPr>
          <p:cNvSpPr/>
          <p:nvPr/>
        </p:nvSpPr>
        <p:spPr>
          <a:xfrm>
            <a:off x="5535152" y="3921775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7210E0-78F8-40D7-A1F7-1FE3B28B0CEE}"/>
              </a:ext>
            </a:extLst>
          </p:cNvPr>
          <p:cNvSpPr/>
          <p:nvPr/>
        </p:nvSpPr>
        <p:spPr>
          <a:xfrm>
            <a:off x="5514681" y="3605585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990BEC-4338-4976-A246-9E61D092BA8C}"/>
              </a:ext>
            </a:extLst>
          </p:cNvPr>
          <p:cNvSpPr txBox="1"/>
          <p:nvPr/>
        </p:nvSpPr>
        <p:spPr>
          <a:xfrm>
            <a:off x="6466322" y="413656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D18231-98E3-4173-BEAD-A282501B95C0}"/>
              </a:ext>
            </a:extLst>
          </p:cNvPr>
          <p:cNvSpPr txBox="1"/>
          <p:nvPr/>
        </p:nvSpPr>
        <p:spPr>
          <a:xfrm>
            <a:off x="4227001" y="2975914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FC2816-6BA0-4DBE-BA47-6809870ECC20}"/>
              </a:ext>
            </a:extLst>
          </p:cNvPr>
          <p:cNvSpPr txBox="1"/>
          <p:nvPr/>
        </p:nvSpPr>
        <p:spPr>
          <a:xfrm>
            <a:off x="4854611" y="320040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2E2A0A-96BD-4ED9-996A-2AEFFE966079}"/>
              </a:ext>
            </a:extLst>
          </p:cNvPr>
          <p:cNvCxnSpPr>
            <a:cxnSpLocks/>
          </p:cNvCxnSpPr>
          <p:nvPr/>
        </p:nvCxnSpPr>
        <p:spPr>
          <a:xfrm flipV="1">
            <a:off x="3291761" y="3978322"/>
            <a:ext cx="318072" cy="1450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06C03CC-E103-47BD-AD52-98760CBFF0A4}"/>
              </a:ext>
            </a:extLst>
          </p:cNvPr>
          <p:cNvSpPr txBox="1"/>
          <p:nvPr/>
        </p:nvSpPr>
        <p:spPr>
          <a:xfrm>
            <a:off x="0" y="67683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Hypothetical Drinking Water: PFAS Group Risk Driver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C94FB2-AF5F-BEA1-46B5-97021D72A37E}"/>
              </a:ext>
            </a:extLst>
          </p:cNvPr>
          <p:cNvCxnSpPr>
            <a:cxnSpLocks/>
            <a:stCxn id="18" idx="0"/>
            <a:endCxn id="20" idx="3"/>
          </p:cNvCxnSpPr>
          <p:nvPr/>
        </p:nvCxnSpPr>
        <p:spPr>
          <a:xfrm flipV="1">
            <a:off x="1509694" y="2902542"/>
            <a:ext cx="2455324" cy="10696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3ABEB7-0ED9-95CE-C1CB-5E8B9F54395C}"/>
              </a:ext>
            </a:extLst>
          </p:cNvPr>
          <p:cNvCxnSpPr>
            <a:cxnSpLocks/>
            <a:stCxn id="10" idx="0"/>
            <a:endCxn id="27" idx="4"/>
          </p:cNvCxnSpPr>
          <p:nvPr/>
        </p:nvCxnSpPr>
        <p:spPr>
          <a:xfrm flipV="1">
            <a:off x="5203321" y="3642815"/>
            <a:ext cx="39694" cy="10757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3A7508-81CB-80DC-8F85-1D10CB294D8D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62657" y="4003134"/>
            <a:ext cx="1295437" cy="5027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88FBF25-672D-8775-A911-7169EDC0B9B9}"/>
              </a:ext>
            </a:extLst>
          </p:cNvPr>
          <p:cNvCxnSpPr>
            <a:cxnSpLocks/>
            <a:stCxn id="73" idx="3"/>
            <a:endCxn id="2" idx="2"/>
          </p:cNvCxnSpPr>
          <p:nvPr/>
        </p:nvCxnSpPr>
        <p:spPr>
          <a:xfrm flipV="1">
            <a:off x="3048000" y="1665027"/>
            <a:ext cx="2540758" cy="27395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3FA42A-8A6D-AF4A-B6C4-B6710F459058}"/>
              </a:ext>
            </a:extLst>
          </p:cNvPr>
          <p:cNvSpPr txBox="1"/>
          <p:nvPr/>
        </p:nvSpPr>
        <p:spPr>
          <a:xfrm>
            <a:off x="0" y="9804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The Bad News: Lots of Excess Fluorine in Total PFAS!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744957-9FE3-D9DF-AF72-715E6A73C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442" y="4718595"/>
            <a:ext cx="3461758" cy="2094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C42124-341B-2A2C-4408-B68C35962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36"/>
          <a:stretch/>
        </p:blipFill>
        <p:spPr>
          <a:xfrm>
            <a:off x="152400" y="3972163"/>
            <a:ext cx="2714588" cy="2200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A197D0-CE87-69AB-4E33-F4B2F7A95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6" r="1476" b="4571"/>
          <a:stretch/>
        </p:blipFill>
        <p:spPr>
          <a:xfrm>
            <a:off x="6400800" y="1905000"/>
            <a:ext cx="2714588" cy="2098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6C94310-94F7-842C-998B-B82A0E4042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181"/>
          <a:stretch/>
        </p:blipFill>
        <p:spPr>
          <a:xfrm>
            <a:off x="459709" y="906172"/>
            <a:ext cx="2588291" cy="2065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126D87-ED8B-2E75-7A9E-48E30291E615}"/>
              </a:ext>
            </a:extLst>
          </p:cNvPr>
          <p:cNvSpPr/>
          <p:nvPr/>
        </p:nvSpPr>
        <p:spPr>
          <a:xfrm rot="18060421">
            <a:off x="3980544" y="1940168"/>
            <a:ext cx="1248627" cy="288804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24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4AC14D02-8295-3EDD-AEB3-528A864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09600"/>
            <a:ext cx="8343900" cy="5600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7AC427A-3432-EDED-59AB-108994EA100A}"/>
              </a:ext>
            </a:extLst>
          </p:cNvPr>
          <p:cNvSpPr/>
          <p:nvPr/>
        </p:nvSpPr>
        <p:spPr>
          <a:xfrm rot="18060421">
            <a:off x="3980544" y="1940168"/>
            <a:ext cx="1248627" cy="288804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B92F9E-209D-AA3B-13F2-F1BF6F613D2A}"/>
              </a:ext>
            </a:extLst>
          </p:cNvPr>
          <p:cNvSpPr/>
          <p:nvPr/>
        </p:nvSpPr>
        <p:spPr>
          <a:xfrm>
            <a:off x="1270450" y="631179"/>
            <a:ext cx="6473628" cy="5008970"/>
          </a:xfrm>
          <a:custGeom>
            <a:avLst/>
            <a:gdLst>
              <a:gd name="connsiteX0" fmla="*/ 4960417 w 6473628"/>
              <a:gd name="connsiteY0" fmla="*/ 0 h 5008970"/>
              <a:gd name="connsiteX1" fmla="*/ 4960417 w 6473628"/>
              <a:gd name="connsiteY1" fmla="*/ 0 h 5008970"/>
              <a:gd name="connsiteX2" fmla="*/ 5049430 w 6473628"/>
              <a:gd name="connsiteY2" fmla="*/ 24276 h 5008970"/>
              <a:gd name="connsiteX3" fmla="*/ 5081798 w 6473628"/>
              <a:gd name="connsiteY3" fmla="*/ 48552 h 5008970"/>
              <a:gd name="connsiteX4" fmla="*/ 5122258 w 6473628"/>
              <a:gd name="connsiteY4" fmla="*/ 72828 h 5008970"/>
              <a:gd name="connsiteX5" fmla="*/ 5138442 w 6473628"/>
              <a:gd name="connsiteY5" fmla="*/ 113288 h 5008970"/>
              <a:gd name="connsiteX6" fmla="*/ 5203178 w 6473628"/>
              <a:gd name="connsiteY6" fmla="*/ 186117 h 5008970"/>
              <a:gd name="connsiteX7" fmla="*/ 5276007 w 6473628"/>
              <a:gd name="connsiteY7" fmla="*/ 242761 h 5008970"/>
              <a:gd name="connsiteX8" fmla="*/ 5373111 w 6473628"/>
              <a:gd name="connsiteY8" fmla="*/ 339865 h 5008970"/>
              <a:gd name="connsiteX9" fmla="*/ 5454031 w 6473628"/>
              <a:gd name="connsiteY9" fmla="*/ 380325 h 5008970"/>
              <a:gd name="connsiteX10" fmla="*/ 5518768 w 6473628"/>
              <a:gd name="connsiteY10" fmla="*/ 420786 h 5008970"/>
              <a:gd name="connsiteX11" fmla="*/ 5567320 w 6473628"/>
              <a:gd name="connsiteY11" fmla="*/ 445062 h 5008970"/>
              <a:gd name="connsiteX12" fmla="*/ 5632056 w 6473628"/>
              <a:gd name="connsiteY12" fmla="*/ 493614 h 5008970"/>
              <a:gd name="connsiteX13" fmla="*/ 5656332 w 6473628"/>
              <a:gd name="connsiteY13" fmla="*/ 517890 h 5008970"/>
              <a:gd name="connsiteX14" fmla="*/ 5712977 w 6473628"/>
              <a:gd name="connsiteY14" fmla="*/ 542166 h 5008970"/>
              <a:gd name="connsiteX15" fmla="*/ 5753437 w 6473628"/>
              <a:gd name="connsiteY15" fmla="*/ 590718 h 5008970"/>
              <a:gd name="connsiteX16" fmla="*/ 5769621 w 6473628"/>
              <a:gd name="connsiteY16" fmla="*/ 614994 h 5008970"/>
              <a:gd name="connsiteX17" fmla="*/ 5801989 w 6473628"/>
              <a:gd name="connsiteY17" fmla="*/ 639271 h 5008970"/>
              <a:gd name="connsiteX18" fmla="*/ 5826265 w 6473628"/>
              <a:gd name="connsiteY18" fmla="*/ 695915 h 5008970"/>
              <a:gd name="connsiteX19" fmla="*/ 5891001 w 6473628"/>
              <a:gd name="connsiteY19" fmla="*/ 776835 h 5008970"/>
              <a:gd name="connsiteX20" fmla="*/ 5947646 w 6473628"/>
              <a:gd name="connsiteY20" fmla="*/ 849663 h 5008970"/>
              <a:gd name="connsiteX21" fmla="*/ 5980014 w 6473628"/>
              <a:gd name="connsiteY21" fmla="*/ 890124 h 5008970"/>
              <a:gd name="connsiteX22" fmla="*/ 6004290 w 6473628"/>
              <a:gd name="connsiteY22" fmla="*/ 946768 h 5008970"/>
              <a:gd name="connsiteX23" fmla="*/ 6077118 w 6473628"/>
              <a:gd name="connsiteY23" fmla="*/ 1060056 h 5008970"/>
              <a:gd name="connsiteX24" fmla="*/ 6117578 w 6473628"/>
              <a:gd name="connsiteY24" fmla="*/ 1140977 h 5008970"/>
              <a:gd name="connsiteX25" fmla="*/ 6125670 w 6473628"/>
              <a:gd name="connsiteY25" fmla="*/ 1165253 h 5008970"/>
              <a:gd name="connsiteX26" fmla="*/ 6158038 w 6473628"/>
              <a:gd name="connsiteY26" fmla="*/ 1238081 h 5008970"/>
              <a:gd name="connsiteX27" fmla="*/ 6182315 w 6473628"/>
              <a:gd name="connsiteY27" fmla="*/ 1319002 h 5008970"/>
              <a:gd name="connsiteX28" fmla="*/ 6198499 w 6473628"/>
              <a:gd name="connsiteY28" fmla="*/ 1399922 h 5008970"/>
              <a:gd name="connsiteX29" fmla="*/ 6238959 w 6473628"/>
              <a:gd name="connsiteY29" fmla="*/ 1472750 h 5008970"/>
              <a:gd name="connsiteX30" fmla="*/ 6271327 w 6473628"/>
              <a:gd name="connsiteY30" fmla="*/ 1553671 h 5008970"/>
              <a:gd name="connsiteX31" fmla="*/ 6295603 w 6473628"/>
              <a:gd name="connsiteY31" fmla="*/ 1731695 h 5008970"/>
              <a:gd name="connsiteX32" fmla="*/ 6319879 w 6473628"/>
              <a:gd name="connsiteY32" fmla="*/ 1804524 h 5008970"/>
              <a:gd name="connsiteX33" fmla="*/ 6336063 w 6473628"/>
              <a:gd name="connsiteY33" fmla="*/ 1861168 h 5008970"/>
              <a:gd name="connsiteX34" fmla="*/ 6352247 w 6473628"/>
              <a:gd name="connsiteY34" fmla="*/ 1925904 h 5008970"/>
              <a:gd name="connsiteX35" fmla="*/ 6360339 w 6473628"/>
              <a:gd name="connsiteY35" fmla="*/ 1966364 h 5008970"/>
              <a:gd name="connsiteX36" fmla="*/ 6376523 w 6473628"/>
              <a:gd name="connsiteY36" fmla="*/ 1998733 h 5008970"/>
              <a:gd name="connsiteX37" fmla="*/ 6408892 w 6473628"/>
              <a:gd name="connsiteY37" fmla="*/ 2120113 h 5008970"/>
              <a:gd name="connsiteX38" fmla="*/ 6433168 w 6473628"/>
              <a:gd name="connsiteY38" fmla="*/ 2201033 h 5008970"/>
              <a:gd name="connsiteX39" fmla="*/ 6457444 w 6473628"/>
              <a:gd name="connsiteY39" fmla="*/ 2370966 h 5008970"/>
              <a:gd name="connsiteX40" fmla="*/ 6473628 w 6473628"/>
              <a:gd name="connsiteY40" fmla="*/ 2411426 h 5008970"/>
              <a:gd name="connsiteX41" fmla="*/ 6465536 w 6473628"/>
              <a:gd name="connsiteY41" fmla="*/ 2799844 h 5008970"/>
              <a:gd name="connsiteX42" fmla="*/ 6457444 w 6473628"/>
              <a:gd name="connsiteY42" fmla="*/ 2880764 h 5008970"/>
              <a:gd name="connsiteX43" fmla="*/ 6441260 w 6473628"/>
              <a:gd name="connsiteY43" fmla="*/ 3228722 h 5008970"/>
              <a:gd name="connsiteX44" fmla="*/ 6400800 w 6473628"/>
              <a:gd name="connsiteY44" fmla="*/ 3366286 h 5008970"/>
              <a:gd name="connsiteX45" fmla="*/ 6368431 w 6473628"/>
              <a:gd name="connsiteY45" fmla="*/ 3503851 h 5008970"/>
              <a:gd name="connsiteX46" fmla="*/ 6319879 w 6473628"/>
              <a:gd name="connsiteY46" fmla="*/ 3819440 h 5008970"/>
              <a:gd name="connsiteX47" fmla="*/ 6303695 w 6473628"/>
              <a:gd name="connsiteY47" fmla="*/ 4191674 h 5008970"/>
              <a:gd name="connsiteX48" fmla="*/ 6287511 w 6473628"/>
              <a:gd name="connsiteY48" fmla="*/ 4232134 h 5008970"/>
              <a:gd name="connsiteX49" fmla="*/ 6263235 w 6473628"/>
              <a:gd name="connsiteY49" fmla="*/ 4345423 h 5008970"/>
              <a:gd name="connsiteX50" fmla="*/ 6230867 w 6473628"/>
              <a:gd name="connsiteY50" fmla="*/ 4369699 h 5008970"/>
              <a:gd name="connsiteX51" fmla="*/ 6190407 w 6473628"/>
              <a:gd name="connsiteY51" fmla="*/ 4410159 h 5008970"/>
              <a:gd name="connsiteX52" fmla="*/ 6166131 w 6473628"/>
              <a:gd name="connsiteY52" fmla="*/ 4442527 h 5008970"/>
              <a:gd name="connsiteX53" fmla="*/ 6125670 w 6473628"/>
              <a:gd name="connsiteY53" fmla="*/ 4466803 h 5008970"/>
              <a:gd name="connsiteX54" fmla="*/ 6069026 w 6473628"/>
              <a:gd name="connsiteY54" fmla="*/ 4507263 h 5008970"/>
              <a:gd name="connsiteX55" fmla="*/ 5996198 w 6473628"/>
              <a:gd name="connsiteY55" fmla="*/ 4555816 h 5008970"/>
              <a:gd name="connsiteX56" fmla="*/ 5988106 w 6473628"/>
              <a:gd name="connsiteY56" fmla="*/ 4580092 h 5008970"/>
              <a:gd name="connsiteX57" fmla="*/ 5915277 w 6473628"/>
              <a:gd name="connsiteY57" fmla="*/ 4652920 h 5008970"/>
              <a:gd name="connsiteX58" fmla="*/ 5793897 w 6473628"/>
              <a:gd name="connsiteY58" fmla="*/ 4733840 h 5008970"/>
              <a:gd name="connsiteX59" fmla="*/ 5712977 w 6473628"/>
              <a:gd name="connsiteY59" fmla="*/ 4790485 h 5008970"/>
              <a:gd name="connsiteX60" fmla="*/ 5583504 w 6473628"/>
              <a:gd name="connsiteY60" fmla="*/ 4839037 h 5008970"/>
              <a:gd name="connsiteX61" fmla="*/ 5543044 w 6473628"/>
              <a:gd name="connsiteY61" fmla="*/ 4871405 h 5008970"/>
              <a:gd name="connsiteX62" fmla="*/ 5445939 w 6473628"/>
              <a:gd name="connsiteY62" fmla="*/ 4911865 h 5008970"/>
              <a:gd name="connsiteX63" fmla="*/ 5405479 w 6473628"/>
              <a:gd name="connsiteY63" fmla="*/ 4928049 h 5008970"/>
              <a:gd name="connsiteX64" fmla="*/ 5308375 w 6473628"/>
              <a:gd name="connsiteY64" fmla="*/ 4952325 h 5008970"/>
              <a:gd name="connsiteX65" fmla="*/ 5251731 w 6473628"/>
              <a:gd name="connsiteY65" fmla="*/ 4968509 h 5008970"/>
              <a:gd name="connsiteX66" fmla="*/ 5211270 w 6473628"/>
              <a:gd name="connsiteY66" fmla="*/ 4976602 h 5008970"/>
              <a:gd name="connsiteX67" fmla="*/ 5154626 w 6473628"/>
              <a:gd name="connsiteY67" fmla="*/ 4992786 h 5008970"/>
              <a:gd name="connsiteX68" fmla="*/ 5073706 w 6473628"/>
              <a:gd name="connsiteY68" fmla="*/ 5008970 h 5008970"/>
              <a:gd name="connsiteX69" fmla="*/ 4992785 w 6473628"/>
              <a:gd name="connsiteY69" fmla="*/ 5000878 h 5008970"/>
              <a:gd name="connsiteX70" fmla="*/ 4685288 w 6473628"/>
              <a:gd name="connsiteY70" fmla="*/ 4976602 h 5008970"/>
              <a:gd name="connsiteX71" fmla="*/ 4523447 w 6473628"/>
              <a:gd name="connsiteY71" fmla="*/ 4944233 h 5008970"/>
              <a:gd name="connsiteX72" fmla="*/ 4329238 w 6473628"/>
              <a:gd name="connsiteY72" fmla="*/ 4936141 h 5008970"/>
              <a:gd name="connsiteX73" fmla="*/ 4151214 w 6473628"/>
              <a:gd name="connsiteY73" fmla="*/ 4919957 h 5008970"/>
              <a:gd name="connsiteX74" fmla="*/ 3973189 w 6473628"/>
              <a:gd name="connsiteY74" fmla="*/ 4863313 h 5008970"/>
              <a:gd name="connsiteX75" fmla="*/ 3819440 w 6473628"/>
              <a:gd name="connsiteY75" fmla="*/ 4847129 h 5008970"/>
              <a:gd name="connsiteX76" fmla="*/ 3762796 w 6473628"/>
              <a:gd name="connsiteY76" fmla="*/ 4839037 h 5008970"/>
              <a:gd name="connsiteX77" fmla="*/ 3625231 w 6473628"/>
              <a:gd name="connsiteY77" fmla="*/ 4798577 h 5008970"/>
              <a:gd name="connsiteX78" fmla="*/ 3568587 w 6473628"/>
              <a:gd name="connsiteY78" fmla="*/ 4782393 h 5008970"/>
              <a:gd name="connsiteX79" fmla="*/ 3511943 w 6473628"/>
              <a:gd name="connsiteY79" fmla="*/ 4766209 h 5008970"/>
              <a:gd name="connsiteX80" fmla="*/ 3455299 w 6473628"/>
              <a:gd name="connsiteY80" fmla="*/ 4750025 h 5008970"/>
              <a:gd name="connsiteX81" fmla="*/ 3374378 w 6473628"/>
              <a:gd name="connsiteY81" fmla="*/ 4741933 h 5008970"/>
              <a:gd name="connsiteX82" fmla="*/ 3293458 w 6473628"/>
              <a:gd name="connsiteY82" fmla="*/ 4709564 h 5008970"/>
              <a:gd name="connsiteX83" fmla="*/ 3196354 w 6473628"/>
              <a:gd name="connsiteY83" fmla="*/ 4661012 h 5008970"/>
              <a:gd name="connsiteX84" fmla="*/ 3155893 w 6473628"/>
              <a:gd name="connsiteY84" fmla="*/ 4612460 h 5008970"/>
              <a:gd name="connsiteX85" fmla="*/ 3123525 w 6473628"/>
              <a:gd name="connsiteY85" fmla="*/ 4604368 h 5008970"/>
              <a:gd name="connsiteX86" fmla="*/ 3083065 w 6473628"/>
              <a:gd name="connsiteY86" fmla="*/ 4572000 h 5008970"/>
              <a:gd name="connsiteX87" fmla="*/ 3058789 w 6473628"/>
              <a:gd name="connsiteY87" fmla="*/ 4563908 h 5008970"/>
              <a:gd name="connsiteX88" fmla="*/ 3002145 w 6473628"/>
              <a:gd name="connsiteY88" fmla="*/ 4531540 h 5008970"/>
              <a:gd name="connsiteX89" fmla="*/ 2945500 w 6473628"/>
              <a:gd name="connsiteY89" fmla="*/ 4491079 h 5008970"/>
              <a:gd name="connsiteX90" fmla="*/ 2880764 w 6473628"/>
              <a:gd name="connsiteY90" fmla="*/ 4466803 h 5008970"/>
              <a:gd name="connsiteX91" fmla="*/ 2670371 w 6473628"/>
              <a:gd name="connsiteY91" fmla="*/ 4353515 h 5008970"/>
              <a:gd name="connsiteX92" fmla="*/ 2605635 w 6473628"/>
              <a:gd name="connsiteY92" fmla="*/ 4313055 h 5008970"/>
              <a:gd name="connsiteX93" fmla="*/ 2532807 w 6473628"/>
              <a:gd name="connsiteY93" fmla="*/ 4272594 h 5008970"/>
              <a:gd name="connsiteX94" fmla="*/ 2443794 w 6473628"/>
              <a:gd name="connsiteY94" fmla="*/ 4199766 h 5008970"/>
              <a:gd name="connsiteX95" fmla="*/ 2395242 w 6473628"/>
              <a:gd name="connsiteY95" fmla="*/ 4183582 h 5008970"/>
              <a:gd name="connsiteX96" fmla="*/ 2322414 w 6473628"/>
              <a:gd name="connsiteY96" fmla="*/ 4143122 h 5008970"/>
              <a:gd name="connsiteX97" fmla="*/ 2257677 w 6473628"/>
              <a:gd name="connsiteY97" fmla="*/ 4102662 h 5008970"/>
              <a:gd name="connsiteX98" fmla="*/ 2225309 w 6473628"/>
              <a:gd name="connsiteY98" fmla="*/ 4078386 h 5008970"/>
              <a:gd name="connsiteX99" fmla="*/ 2128205 w 6473628"/>
              <a:gd name="connsiteY99" fmla="*/ 4037925 h 5008970"/>
              <a:gd name="connsiteX100" fmla="*/ 2087745 w 6473628"/>
              <a:gd name="connsiteY100" fmla="*/ 4005557 h 5008970"/>
              <a:gd name="connsiteX101" fmla="*/ 2031100 w 6473628"/>
              <a:gd name="connsiteY101" fmla="*/ 3965097 h 5008970"/>
              <a:gd name="connsiteX102" fmla="*/ 1950180 w 6473628"/>
              <a:gd name="connsiteY102" fmla="*/ 3924637 h 5008970"/>
              <a:gd name="connsiteX103" fmla="*/ 1909720 w 6473628"/>
              <a:gd name="connsiteY103" fmla="*/ 3892269 h 5008970"/>
              <a:gd name="connsiteX104" fmla="*/ 1796431 w 6473628"/>
              <a:gd name="connsiteY104" fmla="*/ 3811348 h 5008970"/>
              <a:gd name="connsiteX105" fmla="*/ 1755971 w 6473628"/>
              <a:gd name="connsiteY105" fmla="*/ 3770888 h 5008970"/>
              <a:gd name="connsiteX106" fmla="*/ 1691235 w 6473628"/>
              <a:gd name="connsiteY106" fmla="*/ 3730428 h 5008970"/>
              <a:gd name="connsiteX107" fmla="*/ 1618407 w 6473628"/>
              <a:gd name="connsiteY107" fmla="*/ 3657600 h 5008970"/>
              <a:gd name="connsiteX108" fmla="*/ 1561762 w 6473628"/>
              <a:gd name="connsiteY108" fmla="*/ 3609048 h 5008970"/>
              <a:gd name="connsiteX109" fmla="*/ 1464658 w 6473628"/>
              <a:gd name="connsiteY109" fmla="*/ 3511943 h 5008970"/>
              <a:gd name="connsiteX110" fmla="*/ 1367554 w 6473628"/>
              <a:gd name="connsiteY110" fmla="*/ 3382471 h 5008970"/>
              <a:gd name="connsiteX111" fmla="*/ 1343277 w 6473628"/>
              <a:gd name="connsiteY111" fmla="*/ 3325826 h 5008970"/>
              <a:gd name="connsiteX112" fmla="*/ 1262357 w 6473628"/>
              <a:gd name="connsiteY112" fmla="*/ 3220630 h 5008970"/>
              <a:gd name="connsiteX113" fmla="*/ 1221897 w 6473628"/>
              <a:gd name="connsiteY113" fmla="*/ 3163986 h 5008970"/>
              <a:gd name="connsiteX114" fmla="*/ 1165253 w 6473628"/>
              <a:gd name="connsiteY114" fmla="*/ 3123525 h 5008970"/>
              <a:gd name="connsiteX115" fmla="*/ 1092424 w 6473628"/>
              <a:gd name="connsiteY115" fmla="*/ 3042605 h 5008970"/>
              <a:gd name="connsiteX116" fmla="*/ 1068148 w 6473628"/>
              <a:gd name="connsiteY116" fmla="*/ 2985961 h 5008970"/>
              <a:gd name="connsiteX117" fmla="*/ 1027688 w 6473628"/>
              <a:gd name="connsiteY117" fmla="*/ 2929317 h 5008970"/>
              <a:gd name="connsiteX118" fmla="*/ 987228 w 6473628"/>
              <a:gd name="connsiteY118" fmla="*/ 2856488 h 5008970"/>
              <a:gd name="connsiteX119" fmla="*/ 898215 w 6473628"/>
              <a:gd name="connsiteY119" fmla="*/ 2735108 h 5008970"/>
              <a:gd name="connsiteX120" fmla="*/ 857755 w 6473628"/>
              <a:gd name="connsiteY120" fmla="*/ 2670371 h 5008970"/>
              <a:gd name="connsiteX121" fmla="*/ 817295 w 6473628"/>
              <a:gd name="connsiteY121" fmla="*/ 2621819 h 5008970"/>
              <a:gd name="connsiteX122" fmla="*/ 744467 w 6473628"/>
              <a:gd name="connsiteY122" fmla="*/ 2508531 h 5008970"/>
              <a:gd name="connsiteX123" fmla="*/ 679731 w 6473628"/>
              <a:gd name="connsiteY123" fmla="*/ 2443794 h 5008970"/>
              <a:gd name="connsiteX124" fmla="*/ 663546 w 6473628"/>
              <a:gd name="connsiteY124" fmla="*/ 2411426 h 5008970"/>
              <a:gd name="connsiteX125" fmla="*/ 550258 w 6473628"/>
              <a:gd name="connsiteY125" fmla="*/ 2306230 h 5008970"/>
              <a:gd name="connsiteX126" fmla="*/ 525982 w 6473628"/>
              <a:gd name="connsiteY126" fmla="*/ 2273862 h 5008970"/>
              <a:gd name="connsiteX127" fmla="*/ 412693 w 6473628"/>
              <a:gd name="connsiteY127" fmla="*/ 2209125 h 5008970"/>
              <a:gd name="connsiteX128" fmla="*/ 347957 w 6473628"/>
              <a:gd name="connsiteY128" fmla="*/ 2120113 h 5008970"/>
              <a:gd name="connsiteX129" fmla="*/ 258945 w 6473628"/>
              <a:gd name="connsiteY129" fmla="*/ 2014917 h 5008970"/>
              <a:gd name="connsiteX130" fmla="*/ 250853 w 6473628"/>
              <a:gd name="connsiteY130" fmla="*/ 1974456 h 5008970"/>
              <a:gd name="connsiteX131" fmla="*/ 210392 w 6473628"/>
              <a:gd name="connsiteY131" fmla="*/ 1877352 h 5008970"/>
              <a:gd name="connsiteX132" fmla="*/ 178024 w 6473628"/>
              <a:gd name="connsiteY132" fmla="*/ 1764063 h 5008970"/>
              <a:gd name="connsiteX133" fmla="*/ 137564 w 6473628"/>
              <a:gd name="connsiteY133" fmla="*/ 1642683 h 5008970"/>
              <a:gd name="connsiteX134" fmla="*/ 113288 w 6473628"/>
              <a:gd name="connsiteY134" fmla="*/ 1610315 h 5008970"/>
              <a:gd name="connsiteX135" fmla="*/ 40460 w 6473628"/>
              <a:gd name="connsiteY135" fmla="*/ 1529394 h 5008970"/>
              <a:gd name="connsiteX136" fmla="*/ 0 w 6473628"/>
              <a:gd name="connsiteY136" fmla="*/ 1505118 h 5008970"/>
              <a:gd name="connsiteX137" fmla="*/ 0 w 6473628"/>
              <a:gd name="connsiteY137" fmla="*/ 1505118 h 50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473628" h="5008970">
                <a:moveTo>
                  <a:pt x="4960417" y="0"/>
                </a:moveTo>
                <a:lnTo>
                  <a:pt x="4960417" y="0"/>
                </a:lnTo>
                <a:cubicBezTo>
                  <a:pt x="4990088" y="8092"/>
                  <a:pt x="5020875" y="12854"/>
                  <a:pt x="5049430" y="24276"/>
                </a:cubicBezTo>
                <a:cubicBezTo>
                  <a:pt x="5061952" y="29285"/>
                  <a:pt x="5070576" y="41071"/>
                  <a:pt x="5081798" y="48552"/>
                </a:cubicBezTo>
                <a:cubicBezTo>
                  <a:pt x="5094885" y="57276"/>
                  <a:pt x="5108771" y="64736"/>
                  <a:pt x="5122258" y="72828"/>
                </a:cubicBezTo>
                <a:cubicBezTo>
                  <a:pt x="5127653" y="86315"/>
                  <a:pt x="5131388" y="100590"/>
                  <a:pt x="5138442" y="113288"/>
                </a:cubicBezTo>
                <a:cubicBezTo>
                  <a:pt x="5155666" y="144291"/>
                  <a:pt x="5179340" y="159630"/>
                  <a:pt x="5203178" y="186117"/>
                </a:cubicBezTo>
                <a:cubicBezTo>
                  <a:pt x="5252713" y="241157"/>
                  <a:pt x="5212703" y="217440"/>
                  <a:pt x="5276007" y="242761"/>
                </a:cubicBezTo>
                <a:cubicBezTo>
                  <a:pt x="5308375" y="275129"/>
                  <a:pt x="5332168" y="319394"/>
                  <a:pt x="5373111" y="339865"/>
                </a:cubicBezTo>
                <a:cubicBezTo>
                  <a:pt x="5400084" y="353352"/>
                  <a:pt x="5428458" y="364342"/>
                  <a:pt x="5454031" y="380325"/>
                </a:cubicBezTo>
                <a:cubicBezTo>
                  <a:pt x="5475610" y="393812"/>
                  <a:pt x="5496007" y="409406"/>
                  <a:pt x="5518768" y="420786"/>
                </a:cubicBezTo>
                <a:cubicBezTo>
                  <a:pt x="5534952" y="428878"/>
                  <a:pt x="5551503" y="436275"/>
                  <a:pt x="5567320" y="445062"/>
                </a:cubicBezTo>
                <a:cubicBezTo>
                  <a:pt x="5586171" y="455535"/>
                  <a:pt x="5619156" y="482327"/>
                  <a:pt x="5632056" y="493614"/>
                </a:cubicBezTo>
                <a:cubicBezTo>
                  <a:pt x="5640668" y="501150"/>
                  <a:pt x="5647020" y="511238"/>
                  <a:pt x="5656332" y="517890"/>
                </a:cubicBezTo>
                <a:cubicBezTo>
                  <a:pt x="5673832" y="530390"/>
                  <a:pt x="5693165" y="535562"/>
                  <a:pt x="5712977" y="542166"/>
                </a:cubicBezTo>
                <a:cubicBezTo>
                  <a:pt x="5726464" y="558350"/>
                  <a:pt x="5740503" y="574089"/>
                  <a:pt x="5753437" y="590718"/>
                </a:cubicBezTo>
                <a:cubicBezTo>
                  <a:pt x="5759408" y="598395"/>
                  <a:pt x="5762744" y="608117"/>
                  <a:pt x="5769621" y="614994"/>
                </a:cubicBezTo>
                <a:cubicBezTo>
                  <a:pt x="5779158" y="624531"/>
                  <a:pt x="5791200" y="631179"/>
                  <a:pt x="5801989" y="639271"/>
                </a:cubicBezTo>
                <a:cubicBezTo>
                  <a:pt x="5810081" y="658152"/>
                  <a:pt x="5815105" y="678668"/>
                  <a:pt x="5826265" y="695915"/>
                </a:cubicBezTo>
                <a:cubicBezTo>
                  <a:pt x="5845030" y="724916"/>
                  <a:pt x="5869597" y="749723"/>
                  <a:pt x="5891001" y="776835"/>
                </a:cubicBezTo>
                <a:cubicBezTo>
                  <a:pt x="5910058" y="800974"/>
                  <a:pt x="5928645" y="825480"/>
                  <a:pt x="5947646" y="849663"/>
                </a:cubicBezTo>
                <a:cubicBezTo>
                  <a:pt x="5958317" y="863244"/>
                  <a:pt x="5973210" y="874249"/>
                  <a:pt x="5980014" y="890124"/>
                </a:cubicBezTo>
                <a:cubicBezTo>
                  <a:pt x="5988106" y="909005"/>
                  <a:pt x="5995103" y="928394"/>
                  <a:pt x="6004290" y="946768"/>
                </a:cubicBezTo>
                <a:cubicBezTo>
                  <a:pt x="6029887" y="997961"/>
                  <a:pt x="6043526" y="1013027"/>
                  <a:pt x="6077118" y="1060056"/>
                </a:cubicBezTo>
                <a:cubicBezTo>
                  <a:pt x="6095675" y="1115730"/>
                  <a:pt x="6071829" y="1049479"/>
                  <a:pt x="6117578" y="1140977"/>
                </a:cubicBezTo>
                <a:cubicBezTo>
                  <a:pt x="6121393" y="1148606"/>
                  <a:pt x="6122389" y="1157379"/>
                  <a:pt x="6125670" y="1165253"/>
                </a:cubicBezTo>
                <a:cubicBezTo>
                  <a:pt x="6135888" y="1189775"/>
                  <a:pt x="6148854" y="1213153"/>
                  <a:pt x="6158038" y="1238081"/>
                </a:cubicBezTo>
                <a:cubicBezTo>
                  <a:pt x="6167774" y="1264506"/>
                  <a:pt x="6175485" y="1291681"/>
                  <a:pt x="6182315" y="1319002"/>
                </a:cubicBezTo>
                <a:cubicBezTo>
                  <a:pt x="6188987" y="1345688"/>
                  <a:pt x="6188990" y="1374111"/>
                  <a:pt x="6198499" y="1399922"/>
                </a:cubicBezTo>
                <a:cubicBezTo>
                  <a:pt x="6208099" y="1425980"/>
                  <a:pt x="6227071" y="1447652"/>
                  <a:pt x="6238959" y="1472750"/>
                </a:cubicBezTo>
                <a:cubicBezTo>
                  <a:pt x="6251395" y="1499005"/>
                  <a:pt x="6271327" y="1553671"/>
                  <a:pt x="6271327" y="1553671"/>
                </a:cubicBezTo>
                <a:cubicBezTo>
                  <a:pt x="6277083" y="1605474"/>
                  <a:pt x="6284789" y="1684112"/>
                  <a:pt x="6295603" y="1731695"/>
                </a:cubicBezTo>
                <a:cubicBezTo>
                  <a:pt x="6301274" y="1756648"/>
                  <a:pt x="6312246" y="1780099"/>
                  <a:pt x="6319879" y="1804524"/>
                </a:cubicBezTo>
                <a:cubicBezTo>
                  <a:pt x="6325736" y="1823267"/>
                  <a:pt x="6331003" y="1842194"/>
                  <a:pt x="6336063" y="1861168"/>
                </a:cubicBezTo>
                <a:cubicBezTo>
                  <a:pt x="6341794" y="1882660"/>
                  <a:pt x="6347245" y="1904231"/>
                  <a:pt x="6352247" y="1925904"/>
                </a:cubicBezTo>
                <a:cubicBezTo>
                  <a:pt x="6355340" y="1939306"/>
                  <a:pt x="6355990" y="1953316"/>
                  <a:pt x="6360339" y="1966364"/>
                </a:cubicBezTo>
                <a:cubicBezTo>
                  <a:pt x="6364154" y="1977808"/>
                  <a:pt x="6372890" y="1987230"/>
                  <a:pt x="6376523" y="1998733"/>
                </a:cubicBezTo>
                <a:cubicBezTo>
                  <a:pt x="6389133" y="2038663"/>
                  <a:pt x="6397601" y="2079790"/>
                  <a:pt x="6408892" y="2120113"/>
                </a:cubicBezTo>
                <a:cubicBezTo>
                  <a:pt x="6416485" y="2147231"/>
                  <a:pt x="6425076" y="2174060"/>
                  <a:pt x="6433168" y="2201033"/>
                </a:cubicBezTo>
                <a:cubicBezTo>
                  <a:pt x="6436091" y="2225877"/>
                  <a:pt x="6441661" y="2323617"/>
                  <a:pt x="6457444" y="2370966"/>
                </a:cubicBezTo>
                <a:cubicBezTo>
                  <a:pt x="6462037" y="2384746"/>
                  <a:pt x="6468233" y="2397939"/>
                  <a:pt x="6473628" y="2411426"/>
                </a:cubicBezTo>
                <a:cubicBezTo>
                  <a:pt x="6470931" y="2540899"/>
                  <a:pt x="6469999" y="2670420"/>
                  <a:pt x="6465536" y="2799844"/>
                </a:cubicBezTo>
                <a:cubicBezTo>
                  <a:pt x="6464602" y="2826936"/>
                  <a:pt x="6458976" y="2853699"/>
                  <a:pt x="6457444" y="2880764"/>
                </a:cubicBezTo>
                <a:cubicBezTo>
                  <a:pt x="6450882" y="2996690"/>
                  <a:pt x="6449998" y="3112940"/>
                  <a:pt x="6441260" y="3228722"/>
                </a:cubicBezTo>
                <a:cubicBezTo>
                  <a:pt x="6432783" y="3341042"/>
                  <a:pt x="6427148" y="3275952"/>
                  <a:pt x="6400800" y="3366286"/>
                </a:cubicBezTo>
                <a:cubicBezTo>
                  <a:pt x="6387610" y="3411509"/>
                  <a:pt x="6377930" y="3457711"/>
                  <a:pt x="6368431" y="3503851"/>
                </a:cubicBezTo>
                <a:cubicBezTo>
                  <a:pt x="6346955" y="3608162"/>
                  <a:pt x="6333079" y="3713844"/>
                  <a:pt x="6319879" y="3819440"/>
                </a:cubicBezTo>
                <a:cubicBezTo>
                  <a:pt x="6314484" y="3943518"/>
                  <a:pt x="6313406" y="4067859"/>
                  <a:pt x="6303695" y="4191674"/>
                </a:cubicBezTo>
                <a:cubicBezTo>
                  <a:pt x="6302559" y="4206155"/>
                  <a:pt x="6290555" y="4217931"/>
                  <a:pt x="6287511" y="4232134"/>
                </a:cubicBezTo>
                <a:cubicBezTo>
                  <a:pt x="6280074" y="4266841"/>
                  <a:pt x="6287147" y="4313540"/>
                  <a:pt x="6263235" y="4345423"/>
                </a:cubicBezTo>
                <a:cubicBezTo>
                  <a:pt x="6255143" y="4356212"/>
                  <a:pt x="6241656" y="4361607"/>
                  <a:pt x="6230867" y="4369699"/>
                </a:cubicBezTo>
                <a:cubicBezTo>
                  <a:pt x="6213979" y="4437250"/>
                  <a:pt x="6239663" y="4374976"/>
                  <a:pt x="6190407" y="4410159"/>
                </a:cubicBezTo>
                <a:cubicBezTo>
                  <a:pt x="6179432" y="4417998"/>
                  <a:pt x="6176281" y="4433646"/>
                  <a:pt x="6166131" y="4442527"/>
                </a:cubicBezTo>
                <a:cubicBezTo>
                  <a:pt x="6154294" y="4452884"/>
                  <a:pt x="6138085" y="4457147"/>
                  <a:pt x="6125670" y="4466803"/>
                </a:cubicBezTo>
                <a:cubicBezTo>
                  <a:pt x="6068069" y="4511603"/>
                  <a:pt x="6118511" y="4490768"/>
                  <a:pt x="6069026" y="4507263"/>
                </a:cubicBezTo>
                <a:cubicBezTo>
                  <a:pt x="6044750" y="4523447"/>
                  <a:pt x="6005424" y="4528137"/>
                  <a:pt x="5996198" y="4555816"/>
                </a:cubicBezTo>
                <a:cubicBezTo>
                  <a:pt x="5993501" y="4563908"/>
                  <a:pt x="5991921" y="4572463"/>
                  <a:pt x="5988106" y="4580092"/>
                </a:cubicBezTo>
                <a:cubicBezTo>
                  <a:pt x="5970391" y="4615522"/>
                  <a:pt x="5947947" y="4622428"/>
                  <a:pt x="5915277" y="4652920"/>
                </a:cubicBezTo>
                <a:cubicBezTo>
                  <a:pt x="5828561" y="4733854"/>
                  <a:pt x="5885092" y="4707784"/>
                  <a:pt x="5793897" y="4733840"/>
                </a:cubicBezTo>
                <a:cubicBezTo>
                  <a:pt x="5771084" y="4750950"/>
                  <a:pt x="5736529" y="4777803"/>
                  <a:pt x="5712977" y="4790485"/>
                </a:cubicBezTo>
                <a:cubicBezTo>
                  <a:pt x="5675759" y="4810525"/>
                  <a:pt x="5622322" y="4826098"/>
                  <a:pt x="5583504" y="4839037"/>
                </a:cubicBezTo>
                <a:cubicBezTo>
                  <a:pt x="5570017" y="4849826"/>
                  <a:pt x="5558308" y="4863324"/>
                  <a:pt x="5543044" y="4871405"/>
                </a:cubicBezTo>
                <a:cubicBezTo>
                  <a:pt x="5512053" y="4887812"/>
                  <a:pt x="5478363" y="4898514"/>
                  <a:pt x="5445939" y="4911865"/>
                </a:cubicBezTo>
                <a:cubicBezTo>
                  <a:pt x="5432507" y="4917396"/>
                  <a:pt x="5419571" y="4924526"/>
                  <a:pt x="5405479" y="4928049"/>
                </a:cubicBezTo>
                <a:lnTo>
                  <a:pt x="5308375" y="4952325"/>
                </a:lnTo>
                <a:cubicBezTo>
                  <a:pt x="5289385" y="4957322"/>
                  <a:pt x="5270782" y="4963746"/>
                  <a:pt x="5251731" y="4968509"/>
                </a:cubicBezTo>
                <a:cubicBezTo>
                  <a:pt x="5238388" y="4971845"/>
                  <a:pt x="5224613" y="4973266"/>
                  <a:pt x="5211270" y="4976602"/>
                </a:cubicBezTo>
                <a:cubicBezTo>
                  <a:pt x="5192219" y="4981365"/>
                  <a:pt x="5173741" y="4988288"/>
                  <a:pt x="5154626" y="4992786"/>
                </a:cubicBezTo>
                <a:cubicBezTo>
                  <a:pt x="5127850" y="4999086"/>
                  <a:pt x="5100679" y="5003575"/>
                  <a:pt x="5073706" y="5008970"/>
                </a:cubicBezTo>
                <a:lnTo>
                  <a:pt x="4992785" y="5000878"/>
                </a:lnTo>
                <a:lnTo>
                  <a:pt x="4685288" y="4976602"/>
                </a:lnTo>
                <a:cubicBezTo>
                  <a:pt x="4619053" y="4957677"/>
                  <a:pt x="4603749" y="4950744"/>
                  <a:pt x="4523447" y="4944233"/>
                </a:cubicBezTo>
                <a:cubicBezTo>
                  <a:pt x="4458866" y="4938997"/>
                  <a:pt x="4393974" y="4938838"/>
                  <a:pt x="4329238" y="4936141"/>
                </a:cubicBezTo>
                <a:cubicBezTo>
                  <a:pt x="4269897" y="4930746"/>
                  <a:pt x="4210241" y="4928099"/>
                  <a:pt x="4151214" y="4919957"/>
                </a:cubicBezTo>
                <a:cubicBezTo>
                  <a:pt x="4061884" y="4907636"/>
                  <a:pt x="4095123" y="4876148"/>
                  <a:pt x="3973189" y="4863313"/>
                </a:cubicBezTo>
                <a:lnTo>
                  <a:pt x="3819440" y="4847129"/>
                </a:lnTo>
                <a:cubicBezTo>
                  <a:pt x="3800493" y="4844943"/>
                  <a:pt x="3781300" y="4843663"/>
                  <a:pt x="3762796" y="4839037"/>
                </a:cubicBezTo>
                <a:cubicBezTo>
                  <a:pt x="3716426" y="4827445"/>
                  <a:pt x="3671116" y="4811960"/>
                  <a:pt x="3625231" y="4798577"/>
                </a:cubicBezTo>
                <a:lnTo>
                  <a:pt x="3568587" y="4782393"/>
                </a:lnTo>
                <a:lnTo>
                  <a:pt x="3511943" y="4766209"/>
                </a:lnTo>
                <a:cubicBezTo>
                  <a:pt x="3493062" y="4760814"/>
                  <a:pt x="3474838" y="4751979"/>
                  <a:pt x="3455299" y="4750025"/>
                </a:cubicBezTo>
                <a:lnTo>
                  <a:pt x="3374378" y="4741933"/>
                </a:lnTo>
                <a:cubicBezTo>
                  <a:pt x="3347405" y="4731143"/>
                  <a:pt x="3316699" y="4726995"/>
                  <a:pt x="3293458" y="4709564"/>
                </a:cubicBezTo>
                <a:cubicBezTo>
                  <a:pt x="3242653" y="4671460"/>
                  <a:pt x="3273718" y="4690023"/>
                  <a:pt x="3196354" y="4661012"/>
                </a:cubicBezTo>
                <a:cubicBezTo>
                  <a:pt x="3182867" y="4644828"/>
                  <a:pt x="3172522" y="4625394"/>
                  <a:pt x="3155893" y="4612460"/>
                </a:cubicBezTo>
                <a:cubicBezTo>
                  <a:pt x="3147114" y="4605632"/>
                  <a:pt x="3133247" y="4609769"/>
                  <a:pt x="3123525" y="4604368"/>
                </a:cubicBezTo>
                <a:cubicBezTo>
                  <a:pt x="3108427" y="4595980"/>
                  <a:pt x="3097711" y="4581154"/>
                  <a:pt x="3083065" y="4572000"/>
                </a:cubicBezTo>
                <a:cubicBezTo>
                  <a:pt x="3075832" y="4567479"/>
                  <a:pt x="3066418" y="4567723"/>
                  <a:pt x="3058789" y="4563908"/>
                </a:cubicBezTo>
                <a:cubicBezTo>
                  <a:pt x="3039338" y="4554183"/>
                  <a:pt x="3020438" y="4543300"/>
                  <a:pt x="3002145" y="4531540"/>
                </a:cubicBezTo>
                <a:cubicBezTo>
                  <a:pt x="2982626" y="4518992"/>
                  <a:pt x="2965974" y="4501998"/>
                  <a:pt x="2945500" y="4491079"/>
                </a:cubicBezTo>
                <a:cubicBezTo>
                  <a:pt x="2925165" y="4480234"/>
                  <a:pt x="2901541" y="4476776"/>
                  <a:pt x="2880764" y="4466803"/>
                </a:cubicBezTo>
                <a:cubicBezTo>
                  <a:pt x="2859342" y="4456520"/>
                  <a:pt x="2713253" y="4378740"/>
                  <a:pt x="2670371" y="4353515"/>
                </a:cubicBezTo>
                <a:cubicBezTo>
                  <a:pt x="2648438" y="4340613"/>
                  <a:pt x="2627568" y="4325957"/>
                  <a:pt x="2605635" y="4313055"/>
                </a:cubicBezTo>
                <a:cubicBezTo>
                  <a:pt x="2581698" y="4298974"/>
                  <a:pt x="2555558" y="4288520"/>
                  <a:pt x="2532807" y="4272594"/>
                </a:cubicBezTo>
                <a:cubicBezTo>
                  <a:pt x="2501400" y="4250609"/>
                  <a:pt x="2475980" y="4220592"/>
                  <a:pt x="2443794" y="4199766"/>
                </a:cubicBezTo>
                <a:cubicBezTo>
                  <a:pt x="2429471" y="4190498"/>
                  <a:pt x="2410701" y="4190796"/>
                  <a:pt x="2395242" y="4183582"/>
                </a:cubicBezTo>
                <a:cubicBezTo>
                  <a:pt x="2370077" y="4171838"/>
                  <a:pt x="2346351" y="4157202"/>
                  <a:pt x="2322414" y="4143122"/>
                </a:cubicBezTo>
                <a:cubicBezTo>
                  <a:pt x="2300480" y="4130220"/>
                  <a:pt x="2278850" y="4116777"/>
                  <a:pt x="2257677" y="4102662"/>
                </a:cubicBezTo>
                <a:cubicBezTo>
                  <a:pt x="2246455" y="4095181"/>
                  <a:pt x="2237372" y="4084417"/>
                  <a:pt x="2225309" y="4078386"/>
                </a:cubicBezTo>
                <a:cubicBezTo>
                  <a:pt x="2193946" y="4062704"/>
                  <a:pt x="2159195" y="4054332"/>
                  <a:pt x="2128205" y="4037925"/>
                </a:cubicBezTo>
                <a:cubicBezTo>
                  <a:pt x="2112941" y="4029844"/>
                  <a:pt x="2101562" y="4015920"/>
                  <a:pt x="2087745" y="4005557"/>
                </a:cubicBezTo>
                <a:cubicBezTo>
                  <a:pt x="2069182" y="3991635"/>
                  <a:pt x="2051100" y="3976862"/>
                  <a:pt x="2031100" y="3965097"/>
                </a:cubicBezTo>
                <a:cubicBezTo>
                  <a:pt x="2005107" y="3949807"/>
                  <a:pt x="1976040" y="3940153"/>
                  <a:pt x="1950180" y="3924637"/>
                </a:cubicBezTo>
                <a:cubicBezTo>
                  <a:pt x="1935370" y="3915751"/>
                  <a:pt x="1923624" y="3902514"/>
                  <a:pt x="1909720" y="3892269"/>
                </a:cubicBezTo>
                <a:cubicBezTo>
                  <a:pt x="1872360" y="3864740"/>
                  <a:pt x="1829246" y="3844163"/>
                  <a:pt x="1796431" y="3811348"/>
                </a:cubicBezTo>
                <a:cubicBezTo>
                  <a:pt x="1782944" y="3797861"/>
                  <a:pt x="1771089" y="3782517"/>
                  <a:pt x="1755971" y="3770888"/>
                </a:cubicBezTo>
                <a:cubicBezTo>
                  <a:pt x="1735801" y="3755373"/>
                  <a:pt x="1710878" y="3746605"/>
                  <a:pt x="1691235" y="3730428"/>
                </a:cubicBezTo>
                <a:cubicBezTo>
                  <a:pt x="1664734" y="3708603"/>
                  <a:pt x="1643453" y="3681081"/>
                  <a:pt x="1618407" y="3657600"/>
                </a:cubicBezTo>
                <a:cubicBezTo>
                  <a:pt x="1600264" y="3640592"/>
                  <a:pt x="1578630" y="3627321"/>
                  <a:pt x="1561762" y="3609048"/>
                </a:cubicBezTo>
                <a:cubicBezTo>
                  <a:pt x="1461522" y="3500455"/>
                  <a:pt x="1586476" y="3598956"/>
                  <a:pt x="1464658" y="3511943"/>
                </a:cubicBezTo>
                <a:cubicBezTo>
                  <a:pt x="1331899" y="3272977"/>
                  <a:pt x="1520114" y="3596054"/>
                  <a:pt x="1367554" y="3382471"/>
                </a:cubicBezTo>
                <a:cubicBezTo>
                  <a:pt x="1355614" y="3365755"/>
                  <a:pt x="1352464" y="3344200"/>
                  <a:pt x="1343277" y="3325826"/>
                </a:cubicBezTo>
                <a:cubicBezTo>
                  <a:pt x="1316344" y="3271960"/>
                  <a:pt x="1307308" y="3276819"/>
                  <a:pt x="1262357" y="3220630"/>
                </a:cubicBezTo>
                <a:cubicBezTo>
                  <a:pt x="1247862" y="3202511"/>
                  <a:pt x="1238304" y="3180393"/>
                  <a:pt x="1221897" y="3163986"/>
                </a:cubicBezTo>
                <a:cubicBezTo>
                  <a:pt x="1205490" y="3147579"/>
                  <a:pt x="1183211" y="3138218"/>
                  <a:pt x="1165253" y="3123525"/>
                </a:cubicBezTo>
                <a:cubicBezTo>
                  <a:pt x="1147804" y="3109248"/>
                  <a:pt x="1101487" y="3057333"/>
                  <a:pt x="1092424" y="3042605"/>
                </a:cubicBezTo>
                <a:cubicBezTo>
                  <a:pt x="1081658" y="3025110"/>
                  <a:pt x="1078340" y="3003797"/>
                  <a:pt x="1068148" y="2985961"/>
                </a:cubicBezTo>
                <a:cubicBezTo>
                  <a:pt x="1056636" y="2965815"/>
                  <a:pt x="1039986" y="2948993"/>
                  <a:pt x="1027688" y="2929317"/>
                </a:cubicBezTo>
                <a:cubicBezTo>
                  <a:pt x="1012969" y="2905767"/>
                  <a:pt x="1002633" y="2879595"/>
                  <a:pt x="987228" y="2856488"/>
                </a:cubicBezTo>
                <a:cubicBezTo>
                  <a:pt x="959397" y="2814741"/>
                  <a:pt x="924807" y="2777655"/>
                  <a:pt x="898215" y="2735108"/>
                </a:cubicBezTo>
                <a:cubicBezTo>
                  <a:pt x="884728" y="2713529"/>
                  <a:pt x="872546" y="2691078"/>
                  <a:pt x="857755" y="2670371"/>
                </a:cubicBezTo>
                <a:cubicBezTo>
                  <a:pt x="845510" y="2653228"/>
                  <a:pt x="829376" y="2639078"/>
                  <a:pt x="817295" y="2621819"/>
                </a:cubicBezTo>
                <a:cubicBezTo>
                  <a:pt x="791551" y="2585042"/>
                  <a:pt x="771916" y="2544054"/>
                  <a:pt x="744467" y="2508531"/>
                </a:cubicBezTo>
                <a:cubicBezTo>
                  <a:pt x="725807" y="2484383"/>
                  <a:pt x="699268" y="2467238"/>
                  <a:pt x="679731" y="2443794"/>
                </a:cubicBezTo>
                <a:cubicBezTo>
                  <a:pt x="672008" y="2434527"/>
                  <a:pt x="671697" y="2420318"/>
                  <a:pt x="663546" y="2411426"/>
                </a:cubicBezTo>
                <a:cubicBezTo>
                  <a:pt x="456532" y="2185595"/>
                  <a:pt x="684110" y="2456814"/>
                  <a:pt x="550258" y="2306230"/>
                </a:cubicBezTo>
                <a:cubicBezTo>
                  <a:pt x="541298" y="2296150"/>
                  <a:pt x="536277" y="2282574"/>
                  <a:pt x="525982" y="2273862"/>
                </a:cubicBezTo>
                <a:cubicBezTo>
                  <a:pt x="458022" y="2216357"/>
                  <a:pt x="469549" y="2223339"/>
                  <a:pt x="412693" y="2209125"/>
                </a:cubicBezTo>
                <a:cubicBezTo>
                  <a:pt x="367257" y="2118253"/>
                  <a:pt x="414525" y="2199995"/>
                  <a:pt x="347957" y="2120113"/>
                </a:cubicBezTo>
                <a:cubicBezTo>
                  <a:pt x="240431" y="1991081"/>
                  <a:pt x="376936" y="2132908"/>
                  <a:pt x="258945" y="2014917"/>
                </a:cubicBezTo>
                <a:cubicBezTo>
                  <a:pt x="256248" y="2001430"/>
                  <a:pt x="255479" y="1987409"/>
                  <a:pt x="250853" y="1974456"/>
                </a:cubicBezTo>
                <a:cubicBezTo>
                  <a:pt x="241420" y="1948043"/>
                  <a:pt x="218410" y="1909424"/>
                  <a:pt x="210392" y="1877352"/>
                </a:cubicBezTo>
                <a:cubicBezTo>
                  <a:pt x="159623" y="1674283"/>
                  <a:pt x="221805" y="1895406"/>
                  <a:pt x="178024" y="1764063"/>
                </a:cubicBezTo>
                <a:cubicBezTo>
                  <a:pt x="171802" y="1745398"/>
                  <a:pt x="152741" y="1670002"/>
                  <a:pt x="137564" y="1642683"/>
                </a:cubicBezTo>
                <a:cubicBezTo>
                  <a:pt x="131014" y="1630894"/>
                  <a:pt x="120529" y="1621693"/>
                  <a:pt x="113288" y="1610315"/>
                </a:cubicBezTo>
                <a:cubicBezTo>
                  <a:pt x="49461" y="1510015"/>
                  <a:pt x="116677" y="1586558"/>
                  <a:pt x="40460" y="1529394"/>
                </a:cubicBezTo>
                <a:cubicBezTo>
                  <a:pt x="3007" y="1501303"/>
                  <a:pt x="32041" y="1505118"/>
                  <a:pt x="0" y="1505118"/>
                </a:cubicBezTo>
                <a:lnTo>
                  <a:pt x="0" y="1505118"/>
                </a:lnTo>
              </a:path>
            </a:pathLst>
          </a:custGeom>
          <a:noFill/>
          <a:ln w="635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D660CB-8E26-40E0-BBA3-3B49CAB9C6DF}"/>
              </a:ext>
            </a:extLst>
          </p:cNvPr>
          <p:cNvSpPr/>
          <p:nvPr/>
        </p:nvSpPr>
        <p:spPr>
          <a:xfrm>
            <a:off x="5588758" y="1605034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E03FF-8FAA-43C9-B6BF-5F4FC273BA18}"/>
              </a:ext>
            </a:extLst>
          </p:cNvPr>
          <p:cNvSpPr/>
          <p:nvPr/>
        </p:nvSpPr>
        <p:spPr>
          <a:xfrm>
            <a:off x="5195248" y="1409416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354D42-44D4-4673-8C48-8464106F1199}"/>
              </a:ext>
            </a:extLst>
          </p:cNvPr>
          <p:cNvSpPr/>
          <p:nvPr/>
        </p:nvSpPr>
        <p:spPr>
          <a:xfrm>
            <a:off x="4160293" y="1645977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1E3399-29A6-493B-84EE-1A29854D9A83}"/>
              </a:ext>
            </a:extLst>
          </p:cNvPr>
          <p:cNvSpPr/>
          <p:nvPr/>
        </p:nvSpPr>
        <p:spPr>
          <a:xfrm>
            <a:off x="3951027" y="2813598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A531D-096C-4B11-A840-5FB682944160}"/>
              </a:ext>
            </a:extLst>
          </p:cNvPr>
          <p:cNvSpPr txBox="1"/>
          <p:nvPr/>
        </p:nvSpPr>
        <p:spPr>
          <a:xfrm>
            <a:off x="4854611" y="157418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D5E3D3-C774-4F87-B557-FC4A69CC694D}"/>
              </a:ext>
            </a:extLst>
          </p:cNvPr>
          <p:cNvSpPr/>
          <p:nvPr/>
        </p:nvSpPr>
        <p:spPr>
          <a:xfrm>
            <a:off x="6252949" y="3141846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3C4B4D-A5C2-466D-9C33-1E8D3E1FF7FF}"/>
              </a:ext>
            </a:extLst>
          </p:cNvPr>
          <p:cNvSpPr/>
          <p:nvPr/>
        </p:nvSpPr>
        <p:spPr>
          <a:xfrm>
            <a:off x="6432645" y="4413362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F35DD6C-6411-4536-89B8-00672644409F}"/>
              </a:ext>
            </a:extLst>
          </p:cNvPr>
          <p:cNvSpPr/>
          <p:nvPr/>
        </p:nvSpPr>
        <p:spPr>
          <a:xfrm>
            <a:off x="4581099" y="3328064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E7D4B3-EB39-484E-9996-BCC7FF24C2CC}"/>
              </a:ext>
            </a:extLst>
          </p:cNvPr>
          <p:cNvSpPr/>
          <p:nvPr/>
        </p:nvSpPr>
        <p:spPr>
          <a:xfrm>
            <a:off x="5195248" y="3541879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E86322A-C6D3-46D5-B2B0-6AE4A5DE4BF5}"/>
              </a:ext>
            </a:extLst>
          </p:cNvPr>
          <p:cNvSpPr/>
          <p:nvPr/>
        </p:nvSpPr>
        <p:spPr>
          <a:xfrm>
            <a:off x="5099714" y="3861782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E20FAC-40A4-46F5-9883-0FA9B6DE3AF2}"/>
              </a:ext>
            </a:extLst>
          </p:cNvPr>
          <p:cNvSpPr/>
          <p:nvPr/>
        </p:nvSpPr>
        <p:spPr>
          <a:xfrm>
            <a:off x="5310955" y="4047908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8FE77F-B11D-4071-A832-EB1C31EDBBD0}"/>
              </a:ext>
            </a:extLst>
          </p:cNvPr>
          <p:cNvSpPr/>
          <p:nvPr/>
        </p:nvSpPr>
        <p:spPr>
          <a:xfrm>
            <a:off x="5535152" y="3902725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7210E0-78F8-40D7-A1F7-1FE3B28B0CEE}"/>
              </a:ext>
            </a:extLst>
          </p:cNvPr>
          <p:cNvSpPr/>
          <p:nvPr/>
        </p:nvSpPr>
        <p:spPr>
          <a:xfrm>
            <a:off x="5514681" y="3586535"/>
            <a:ext cx="95534" cy="8188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990BEC-4338-4976-A246-9E61D092BA8C}"/>
              </a:ext>
            </a:extLst>
          </p:cNvPr>
          <p:cNvSpPr txBox="1"/>
          <p:nvPr/>
        </p:nvSpPr>
        <p:spPr>
          <a:xfrm>
            <a:off x="6119369" y="402515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D18231-98E3-4173-BEAD-A282501B95C0}"/>
              </a:ext>
            </a:extLst>
          </p:cNvPr>
          <p:cNvSpPr txBox="1"/>
          <p:nvPr/>
        </p:nvSpPr>
        <p:spPr>
          <a:xfrm>
            <a:off x="4227001" y="2956864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FC2816-6BA0-4DBE-BA47-6809870ECC20}"/>
              </a:ext>
            </a:extLst>
          </p:cNvPr>
          <p:cNvSpPr txBox="1"/>
          <p:nvPr/>
        </p:nvSpPr>
        <p:spPr>
          <a:xfrm>
            <a:off x="4854611" y="318135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800" dirty="0"/>
              <a:t>MW-2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2E2A0A-96BD-4ED9-996A-2AEFFE966079}"/>
              </a:ext>
            </a:extLst>
          </p:cNvPr>
          <p:cNvCxnSpPr>
            <a:cxnSpLocks/>
          </p:cNvCxnSpPr>
          <p:nvPr/>
        </p:nvCxnSpPr>
        <p:spPr>
          <a:xfrm flipV="1">
            <a:off x="3291761" y="3959272"/>
            <a:ext cx="318072" cy="1450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C94FB2-AF5F-BEA1-46B5-97021D72A37E}"/>
              </a:ext>
            </a:extLst>
          </p:cNvPr>
          <p:cNvCxnSpPr>
            <a:cxnSpLocks/>
            <a:stCxn id="62" idx="3"/>
            <a:endCxn id="20" idx="1"/>
          </p:cNvCxnSpPr>
          <p:nvPr/>
        </p:nvCxnSpPr>
        <p:spPr>
          <a:xfrm>
            <a:off x="3118927" y="2091203"/>
            <a:ext cx="846091" cy="7343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3ABEB7-0ED9-95CE-C1CB-5E8B9F54395C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3244095" y="3455392"/>
            <a:ext cx="1327905" cy="12804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3A7508-81CB-80DC-8F85-1D10CB294D8D}"/>
              </a:ext>
            </a:extLst>
          </p:cNvPr>
          <p:cNvCxnSpPr>
            <a:cxnSpLocks/>
          </p:cNvCxnSpPr>
          <p:nvPr/>
        </p:nvCxnSpPr>
        <p:spPr>
          <a:xfrm flipH="1" flipV="1">
            <a:off x="6557933" y="4491591"/>
            <a:ext cx="865440" cy="2813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88FBF25-672D-8775-A911-7169EDC0B9B9}"/>
              </a:ext>
            </a:extLst>
          </p:cNvPr>
          <p:cNvCxnSpPr>
            <a:cxnSpLocks/>
            <a:stCxn id="49" idx="0"/>
          </p:cNvCxnSpPr>
          <p:nvPr/>
        </p:nvCxnSpPr>
        <p:spPr>
          <a:xfrm flipH="1" flipV="1">
            <a:off x="5692493" y="1645977"/>
            <a:ext cx="1730880" cy="1890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AEBD1970-A8E3-7705-1A1B-5EE8D1EB14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730" b="5756"/>
          <a:stretch/>
        </p:blipFill>
        <p:spPr>
          <a:xfrm>
            <a:off x="6130971" y="4765603"/>
            <a:ext cx="2646728" cy="204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9FA2F9C-7658-DD6A-A4C0-45CBAD728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3" r="26730" b="5756"/>
          <a:stretch/>
        </p:blipFill>
        <p:spPr>
          <a:xfrm>
            <a:off x="535481" y="1017448"/>
            <a:ext cx="2583446" cy="2147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BA9576B-E5D8-2965-17B4-EB8652DA7A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9" r="25739" b="5756"/>
          <a:stretch/>
        </p:blipFill>
        <p:spPr>
          <a:xfrm>
            <a:off x="660649" y="3726002"/>
            <a:ext cx="2583446" cy="2019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5AC0D34-C130-B200-EBAA-896E7532813B}"/>
              </a:ext>
            </a:extLst>
          </p:cNvPr>
          <p:cNvSpPr txBox="1"/>
          <p:nvPr/>
        </p:nvSpPr>
        <p:spPr>
          <a:xfrm>
            <a:off x="0" y="7620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The Better News: Relative PFAS Group Risk Driver</a:t>
            </a:r>
          </a:p>
          <a:p>
            <a:pPr lvl="0" algn="ctr">
              <a:defRPr/>
            </a:pPr>
            <a:r>
              <a:rPr lang="en-US" sz="2000" b="1" dirty="0"/>
              <a:t>(Excess Fluorine PFASs Much Less Toxic)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552DA48-C6F4-E328-9073-C7905569FF0C}"/>
              </a:ext>
            </a:extLst>
          </p:cNvPr>
          <p:cNvGrpSpPr/>
          <p:nvPr/>
        </p:nvGrpSpPr>
        <p:grpSpPr>
          <a:xfrm>
            <a:off x="5711297" y="1835066"/>
            <a:ext cx="3346810" cy="2038950"/>
            <a:chOff x="203505" y="863794"/>
            <a:chExt cx="3551614" cy="212821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238D485-0E1E-A91C-31FF-75DA0E665D34}"/>
                </a:ext>
              </a:extLst>
            </p:cNvPr>
            <p:cNvGrpSpPr/>
            <p:nvPr/>
          </p:nvGrpSpPr>
          <p:grpSpPr>
            <a:xfrm>
              <a:off x="203505" y="863794"/>
              <a:ext cx="3551614" cy="2128218"/>
              <a:chOff x="1422705" y="719622"/>
              <a:chExt cx="3551614" cy="2128218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F898C4D6-9542-35B0-5C87-404D896E84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3462" b="5943"/>
              <a:stretch/>
            </p:blipFill>
            <p:spPr>
              <a:xfrm>
                <a:off x="1504779" y="719622"/>
                <a:ext cx="3469540" cy="203180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2A753DC-599E-D8D2-9DF8-192D162B9F1C}"/>
                  </a:ext>
                </a:extLst>
              </p:cNvPr>
              <p:cNvSpPr txBox="1"/>
              <p:nvPr/>
            </p:nvSpPr>
            <p:spPr>
              <a:xfrm>
                <a:off x="1422705" y="2365963"/>
                <a:ext cx="1663198" cy="481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?</a:t>
                </a:r>
                <a:r>
                  <a:rPr lang="en-US" sz="2000" b="1" dirty="0"/>
                  <a:t> </a:t>
                </a:r>
                <a:r>
                  <a:rPr lang="en-US" b="1" dirty="0"/>
                  <a:t>TOPs +PFOS</a:t>
                </a:r>
                <a:r>
                  <a:rPr lang="en-US" b="1" baseline="30000" dirty="0"/>
                  <a:t>-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E7CEDF4-5FC1-E8B8-338C-24933FD47F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000" y="2209800"/>
              <a:ext cx="609600" cy="34526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8558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B1E8E-91A0-DCD8-C609-E3F59D05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F6DF0-3E58-4B8D-9494-5376A9A27A64}"/>
              </a:ext>
            </a:extLst>
          </p:cNvPr>
          <p:cNvSpPr txBox="1"/>
          <p:nvPr/>
        </p:nvSpPr>
        <p:spPr>
          <a:xfrm>
            <a:off x="0" y="3048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Hypothetical Drinking Water Exposure Health Risk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EACEF-2F1B-998D-1118-6649999EFC5D}"/>
              </a:ext>
            </a:extLst>
          </p:cNvPr>
          <p:cNvSpPr txBox="1"/>
          <p:nvPr/>
        </p:nvSpPr>
        <p:spPr>
          <a:xfrm>
            <a:off x="1219200" y="4782841"/>
            <a:ext cx="626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Hazard Index &gt;1 Indicates Potential Health Risk!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885938-AD83-D38D-2F80-5A5583D64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231902"/>
              </p:ext>
            </p:extLst>
          </p:nvPr>
        </p:nvGraphicFramePr>
        <p:xfrm>
          <a:off x="1066800" y="1361768"/>
          <a:ext cx="7315200" cy="3348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0000">
                  <a:extLst>
                    <a:ext uri="{9D8B030D-6E8A-4147-A177-3AD203B41FA5}">
                      <a16:colId xmlns:a16="http://schemas.microsoft.com/office/drawing/2014/main" val="2453143154"/>
                    </a:ext>
                  </a:extLst>
                </a:gridCol>
                <a:gridCol w="1306000">
                  <a:extLst>
                    <a:ext uri="{9D8B030D-6E8A-4147-A177-3AD203B41FA5}">
                      <a16:colId xmlns:a16="http://schemas.microsoft.com/office/drawing/2014/main" val="395027947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01133207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74484508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Well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>
                          <a:effectLst/>
                        </a:rPr>
                        <a:t>Terminal PFAS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>
                          <a:effectLst/>
                        </a:rPr>
                        <a:t>(µg/L)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Hazard Index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Primary Risk Drivers &gt;50% (&gt;10%)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389676"/>
                  </a:ext>
                </a:extLst>
              </a:tr>
              <a:tr h="2022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MW-1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4,274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88,460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(+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6819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MW-2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3,942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92,958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(+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079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effectLst/>
                        </a:rPr>
                        <a:t>MW-3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1,330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47,660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328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effectLst/>
                        </a:rPr>
                        <a:t>MW-4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1,012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18,202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(+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067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effectLst/>
                        </a:rPr>
                        <a:t>MW-5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1,019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16,813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(+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61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>
                          <a:effectLst/>
                        </a:rPr>
                        <a:t>MW-7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340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13,970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(+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581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MW-8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1.7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PFPrA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(ultrashorts)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18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MW-9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effectLst/>
                        </a:rPr>
                        <a:t>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312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PFHxS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(PFOS</a:t>
                      </a:r>
                      <a:r>
                        <a:rPr lang="en-US" sz="18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922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669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84E5-B418-DEB2-CE37-41E02D8A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EED844-1748-06F6-F1CD-6C9B5B89FE7E}"/>
              </a:ext>
            </a:extLst>
          </p:cNvPr>
          <p:cNvSpPr txBox="1"/>
          <p:nvPr/>
        </p:nvSpPr>
        <p:spPr>
          <a:xfrm>
            <a:off x="878830" y="138185"/>
            <a:ext cx="74269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2022 Investigation of PFAS-Contaminated Soil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80102F-E2C3-6635-3E71-3C6367747EA3}"/>
              </a:ext>
            </a:extLst>
          </p:cNvPr>
          <p:cNvGrpSpPr/>
          <p:nvPr/>
        </p:nvGrpSpPr>
        <p:grpSpPr>
          <a:xfrm>
            <a:off x="685800" y="775016"/>
            <a:ext cx="7503601" cy="5651025"/>
            <a:chOff x="685800" y="775016"/>
            <a:chExt cx="7503601" cy="5651025"/>
          </a:xfrm>
        </p:grpSpPr>
        <p:pic>
          <p:nvPicPr>
            <p:cNvPr id="18" name="Picture 17" descr="An aerial view of a city&#10;&#10;Description automatically generated with low confidence">
              <a:extLst>
                <a:ext uri="{FF2B5EF4-FFF2-40B4-BE49-F238E27FC236}">
                  <a16:creationId xmlns:a16="http://schemas.microsoft.com/office/drawing/2014/main" id="{D3F5F7B4-0960-E7EA-2F0D-CF31AE69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8" t="33674" r="13470" b="9184"/>
            <a:stretch/>
          </p:blipFill>
          <p:spPr>
            <a:xfrm>
              <a:off x="738946" y="838200"/>
              <a:ext cx="7450455" cy="5587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340F353-0C87-4E1D-E7E8-6BAA28A9F421}"/>
                </a:ext>
              </a:extLst>
            </p:cNvPr>
            <p:cNvSpPr/>
            <p:nvPr/>
          </p:nvSpPr>
          <p:spPr>
            <a:xfrm>
              <a:off x="3693601" y="2561421"/>
              <a:ext cx="1143000" cy="1130531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DC6FA8A-3A8E-F98B-284B-340599BFB6AC}"/>
                </a:ext>
              </a:extLst>
            </p:cNvPr>
            <p:cNvCxnSpPr>
              <a:cxnSpLocks/>
            </p:cNvCxnSpPr>
            <p:nvPr/>
          </p:nvCxnSpPr>
          <p:spPr>
            <a:xfrm>
              <a:off x="1149474" y="1927576"/>
              <a:ext cx="144087" cy="76200"/>
            </a:xfrm>
            <a:prstGeom prst="line">
              <a:avLst/>
            </a:prstGeom>
            <a:solidFill>
              <a:schemeClr val="accent6">
                <a:alpha val="50000"/>
              </a:schemeClr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E63C4E-2E79-7A76-1134-38FFF38ED5F1}"/>
                </a:ext>
              </a:extLst>
            </p:cNvPr>
            <p:cNvCxnSpPr>
              <a:cxnSpLocks/>
            </p:cNvCxnSpPr>
            <p:nvPr/>
          </p:nvCxnSpPr>
          <p:spPr>
            <a:xfrm>
              <a:off x="1987674" y="2384776"/>
              <a:ext cx="144087" cy="76200"/>
            </a:xfrm>
            <a:prstGeom prst="line">
              <a:avLst/>
            </a:prstGeom>
            <a:solidFill>
              <a:schemeClr val="accent6">
                <a:alpha val="50000"/>
              </a:schemeClr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589DA0A-0BB5-2AAE-8AB1-0AB0403145AC}"/>
                </a:ext>
              </a:extLst>
            </p:cNvPr>
            <p:cNvCxnSpPr>
              <a:cxnSpLocks/>
              <a:endCxn id="46" idx="7"/>
            </p:cNvCxnSpPr>
            <p:nvPr/>
          </p:nvCxnSpPr>
          <p:spPr>
            <a:xfrm flipV="1">
              <a:off x="1862116" y="2726983"/>
              <a:ext cx="2807097" cy="740527"/>
            </a:xfrm>
            <a:prstGeom prst="line">
              <a:avLst/>
            </a:prstGeom>
            <a:solidFill>
              <a:schemeClr val="accent6">
                <a:alpha val="50000"/>
              </a:schemeClr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7A3D5B-51E5-CE28-D000-CD285FB867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5249" y="2519165"/>
              <a:ext cx="83127" cy="99753"/>
            </a:xfrm>
            <a:prstGeom prst="line">
              <a:avLst/>
            </a:prstGeom>
            <a:solidFill>
              <a:schemeClr val="accent6">
                <a:alpha val="50000"/>
              </a:schemeClr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D9511-C08C-DBD2-7115-772C5B3B091C}"/>
                </a:ext>
              </a:extLst>
            </p:cNvPr>
            <p:cNvGrpSpPr/>
            <p:nvPr/>
          </p:nvGrpSpPr>
          <p:grpSpPr>
            <a:xfrm>
              <a:off x="3693601" y="2573890"/>
              <a:ext cx="1143000" cy="1130531"/>
              <a:chOff x="3886200" y="2374669"/>
              <a:chExt cx="1143000" cy="113053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8591BF1-BB5F-6D15-6D94-AC704F741DD7}"/>
                  </a:ext>
                </a:extLst>
              </p:cNvPr>
              <p:cNvGrpSpPr/>
              <p:nvPr/>
            </p:nvGrpSpPr>
            <p:grpSpPr>
              <a:xfrm>
                <a:off x="3886200" y="2374669"/>
                <a:ext cx="1143000" cy="1130531"/>
                <a:chOff x="3886200" y="2374669"/>
                <a:chExt cx="1143000" cy="1130531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F62ADCB-0259-18AB-27CB-47209044C612}"/>
                    </a:ext>
                  </a:extLst>
                </p:cNvPr>
                <p:cNvSpPr/>
                <p:nvPr/>
              </p:nvSpPr>
              <p:spPr>
                <a:xfrm>
                  <a:off x="4038599" y="2527069"/>
                  <a:ext cx="840971" cy="825731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/>
                    <a:t>?</a:t>
                  </a: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CA2703E-65A2-F729-6DA0-B72842261E98}"/>
                    </a:ext>
                  </a:extLst>
                </p:cNvPr>
                <p:cNvSpPr/>
                <p:nvPr/>
              </p:nvSpPr>
              <p:spPr>
                <a:xfrm>
                  <a:off x="3886200" y="2374669"/>
                  <a:ext cx="1143000" cy="1130531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439DDDF-4E11-B675-E82F-FFB8EDD6F3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2400" y="2667000"/>
                <a:ext cx="144087" cy="76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650EA60-300C-5755-EB90-D9C8A2C40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600" y="3124200"/>
                <a:ext cx="144087" cy="76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B408983-3331-DE6A-642D-DBDCF031EC65}"/>
                  </a:ext>
                </a:extLst>
              </p:cNvPr>
              <p:cNvCxnSpPr>
                <a:cxnSpLocks/>
                <a:stCxn id="7" idx="7"/>
                <a:endCxn id="8" idx="7"/>
              </p:cNvCxnSpPr>
              <p:nvPr/>
            </p:nvCxnSpPr>
            <p:spPr>
              <a:xfrm flipV="1">
                <a:off x="4756413" y="2540231"/>
                <a:ext cx="105399" cy="10776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0EDC54-0F40-759B-43CF-B9CB6FE602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8175" y="3258589"/>
                <a:ext cx="83127" cy="9975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BEAFD2-2327-6FF4-FE31-E1315A0F667F}"/>
                </a:ext>
              </a:extLst>
            </p:cNvPr>
            <p:cNvSpPr txBox="1"/>
            <p:nvPr/>
          </p:nvSpPr>
          <p:spPr>
            <a:xfrm>
              <a:off x="5510987" y="1648187"/>
              <a:ext cx="2667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chemeClr val="bg1"/>
                  </a:solidFill>
                </a:rPr>
                <a:t>2. Source Area DUs (4)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Layer A: 0.5’ - 2.0’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Layer A: 2.0’ – 7.0’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Layer C: 7.0’ – 10’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2FFABEF-64D4-18DC-CB3D-F46FC28090E8}"/>
                </a:ext>
              </a:extLst>
            </p:cNvPr>
            <p:cNvSpPr txBox="1"/>
            <p:nvPr/>
          </p:nvSpPr>
          <p:spPr>
            <a:xfrm>
              <a:off x="4763086" y="2861756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1FF8CA-AFFB-8774-BC14-3F9F56CF82E5}"/>
                </a:ext>
              </a:extLst>
            </p:cNvPr>
            <p:cNvSpPr txBox="1"/>
            <p:nvPr/>
          </p:nvSpPr>
          <p:spPr>
            <a:xfrm>
              <a:off x="3905576" y="3699956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D7CA2A-1428-17EA-60C4-73243EACD4EC}"/>
                </a:ext>
              </a:extLst>
            </p:cNvPr>
            <p:cNvSpPr txBox="1"/>
            <p:nvPr/>
          </p:nvSpPr>
          <p:spPr>
            <a:xfrm>
              <a:off x="4069856" y="1032310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643A3EA-F501-965E-BFA8-A8B88C7953DF}"/>
                </a:ext>
              </a:extLst>
            </p:cNvPr>
            <p:cNvSpPr txBox="1"/>
            <p:nvPr/>
          </p:nvSpPr>
          <p:spPr>
            <a:xfrm>
              <a:off x="1872274" y="2003776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DU-7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849315-F9F3-80F8-55DB-E52D1913632A}"/>
                </a:ext>
              </a:extLst>
            </p:cNvPr>
            <p:cNvSpPr txBox="1"/>
            <p:nvPr/>
          </p:nvSpPr>
          <p:spPr>
            <a:xfrm>
              <a:off x="1633344" y="3840580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07D46DE-E7DD-A40D-A06A-DB0423086186}"/>
                </a:ext>
              </a:extLst>
            </p:cNvPr>
            <p:cNvSpPr txBox="1"/>
            <p:nvPr/>
          </p:nvSpPr>
          <p:spPr>
            <a:xfrm>
              <a:off x="2779201" y="2916376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5F3C6F-00DF-1172-7BC5-837EF94A78C2}"/>
                </a:ext>
              </a:extLst>
            </p:cNvPr>
            <p:cNvSpPr txBox="1"/>
            <p:nvPr/>
          </p:nvSpPr>
          <p:spPr>
            <a:xfrm>
              <a:off x="3710746" y="2158841"/>
              <a:ext cx="987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DU-1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598192B-A79E-6D6D-3149-0574B4CECB56}"/>
                </a:ext>
              </a:extLst>
            </p:cNvPr>
            <p:cNvCxnSpPr/>
            <p:nvPr/>
          </p:nvCxnSpPr>
          <p:spPr>
            <a:xfrm flipH="1" flipV="1">
              <a:off x="3658822" y="2251225"/>
              <a:ext cx="226332" cy="376789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D5614D8-793F-6B9E-E7B8-6024CF7FF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435" y="1921838"/>
              <a:ext cx="105959" cy="604947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A52204F-145A-7CEB-13CC-C02B0B8B4D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7731" y="2587690"/>
              <a:ext cx="506143" cy="284120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A0A68AF-02A3-A51D-9A8F-EBD1B2E85F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8432" y="3378041"/>
              <a:ext cx="770052" cy="44566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1DEC3A9-15ED-07B8-19CB-0685AB4941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4071" y="3699956"/>
              <a:ext cx="878300" cy="651119"/>
            </a:xfrm>
            <a:prstGeom prst="straightConnector1">
              <a:avLst/>
            </a:prstGeom>
            <a:ln w="2540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E6D3C5-FE25-D40E-AE29-296BF6A6769E}"/>
                </a:ext>
              </a:extLst>
            </p:cNvPr>
            <p:cNvSpPr txBox="1"/>
            <p:nvPr/>
          </p:nvSpPr>
          <p:spPr>
            <a:xfrm>
              <a:off x="5628492" y="3141852"/>
              <a:ext cx="25290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chemeClr val="bg1"/>
                  </a:solidFill>
                </a:rPr>
                <a:t>MI Samples:</a:t>
              </a:r>
            </a:p>
            <a:p>
              <a:pPr marL="230188" indent="-230188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</a:rPr>
                <a:t>30 to 50 increments</a:t>
              </a:r>
            </a:p>
            <a:p>
              <a:pPr marL="230188" indent="-230188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</a:rPr>
                <a:t>1-2kg total</a:t>
              </a:r>
            </a:p>
            <a:p>
              <a:pPr marL="230188" indent="-230188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</a:rPr>
                <a:t>One set triplicates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D69C77-4C8C-4717-0103-A09AEC597CA6}"/>
                </a:ext>
              </a:extLst>
            </p:cNvPr>
            <p:cNvSpPr txBox="1"/>
            <p:nvPr/>
          </p:nvSpPr>
          <p:spPr>
            <a:xfrm rot="20055770">
              <a:off x="685800" y="2685542"/>
              <a:ext cx="1454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Bike Path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014B2A30-94CC-C441-FDC7-BFE981373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370" y="2861756"/>
              <a:ext cx="1367763" cy="66868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B087092-6812-296A-F9AB-94B7EB530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7394" y="873804"/>
              <a:ext cx="763539" cy="32428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FA26496-BC0E-16CB-1A45-C47984B83683}"/>
                </a:ext>
              </a:extLst>
            </p:cNvPr>
            <p:cNvSpPr txBox="1"/>
            <p:nvPr/>
          </p:nvSpPr>
          <p:spPr>
            <a:xfrm>
              <a:off x="718596" y="775016"/>
              <a:ext cx="29098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chemeClr val="bg1"/>
                  </a:solidFill>
                </a:rPr>
                <a:t>1. Exposure Area DUs (2):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Layer A: 0-6”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Layer B: 6-12”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4F79E6-5D9A-523F-D08D-5E5E4B8023CB}"/>
                </a:ext>
              </a:extLst>
            </p:cNvPr>
            <p:cNvGrpSpPr/>
            <p:nvPr/>
          </p:nvGrpSpPr>
          <p:grpSpPr>
            <a:xfrm>
              <a:off x="2406001" y="1470445"/>
              <a:ext cx="3277747" cy="899679"/>
              <a:chOff x="2406001" y="1470445"/>
              <a:chExt cx="3277747" cy="899679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44F93C7-A550-63A1-B442-108EC5A661D0}"/>
                  </a:ext>
                </a:extLst>
              </p:cNvPr>
              <p:cNvGrpSpPr/>
              <p:nvPr/>
            </p:nvGrpSpPr>
            <p:grpSpPr>
              <a:xfrm>
                <a:off x="2406001" y="1470445"/>
                <a:ext cx="3277747" cy="899679"/>
                <a:chOff x="2598600" y="1271224"/>
                <a:chExt cx="3277747" cy="899679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37B336B-6295-49E6-5B87-3548D7B0BCD7}"/>
                    </a:ext>
                  </a:extLst>
                </p:cNvPr>
                <p:cNvSpPr/>
                <p:nvPr/>
              </p:nvSpPr>
              <p:spPr>
                <a:xfrm rot="20170118">
                  <a:off x="2598600" y="1966004"/>
                  <a:ext cx="1699664" cy="20489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4DFBB76-76A0-09F3-E53F-67FF783139AD}"/>
                    </a:ext>
                  </a:extLst>
                </p:cNvPr>
                <p:cNvSpPr/>
                <p:nvPr/>
              </p:nvSpPr>
              <p:spPr>
                <a:xfrm rot="20170118">
                  <a:off x="4176683" y="1271224"/>
                  <a:ext cx="1699664" cy="20489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347434-5AEA-7409-25AF-86097CBC1E48}"/>
                  </a:ext>
                </a:extLst>
              </p:cNvPr>
              <p:cNvSpPr txBox="1"/>
              <p:nvPr/>
            </p:nvSpPr>
            <p:spPr>
              <a:xfrm rot="20121060">
                <a:off x="3022233" y="1702882"/>
                <a:ext cx="19069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FFFF"/>
                    </a:solidFill>
                  </a:rPr>
                  <a:t>runoff area?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95D8A0-6050-7C3A-3A29-A085466F6AF8}"/>
                </a:ext>
              </a:extLst>
            </p:cNvPr>
            <p:cNvGrpSpPr/>
            <p:nvPr/>
          </p:nvGrpSpPr>
          <p:grpSpPr>
            <a:xfrm>
              <a:off x="2411408" y="2784479"/>
              <a:ext cx="461665" cy="2352502"/>
              <a:chOff x="2411408" y="2784479"/>
              <a:chExt cx="461665" cy="2352502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11B5A74-7582-9094-7348-6576215FAF5E}"/>
                  </a:ext>
                </a:extLst>
              </p:cNvPr>
              <p:cNvSpPr/>
              <p:nvPr/>
            </p:nvSpPr>
            <p:spPr>
              <a:xfrm>
                <a:off x="2484099" y="2784479"/>
                <a:ext cx="274320" cy="2352502"/>
              </a:xfrm>
              <a:custGeom>
                <a:avLst/>
                <a:gdLst>
                  <a:gd name="connsiteX0" fmla="*/ 249382 w 274320"/>
                  <a:gd name="connsiteY0" fmla="*/ 0 h 2352502"/>
                  <a:gd name="connsiteX1" fmla="*/ 174567 w 274320"/>
                  <a:gd name="connsiteY1" fmla="*/ 33251 h 2352502"/>
                  <a:gd name="connsiteX2" fmla="*/ 116378 w 274320"/>
                  <a:gd name="connsiteY2" fmla="*/ 149629 h 2352502"/>
                  <a:gd name="connsiteX3" fmla="*/ 83127 w 274320"/>
                  <a:gd name="connsiteY3" fmla="*/ 349135 h 2352502"/>
                  <a:gd name="connsiteX4" fmla="*/ 58189 w 274320"/>
                  <a:gd name="connsiteY4" fmla="*/ 615142 h 2352502"/>
                  <a:gd name="connsiteX5" fmla="*/ 33251 w 274320"/>
                  <a:gd name="connsiteY5" fmla="*/ 2078182 h 2352502"/>
                  <a:gd name="connsiteX6" fmla="*/ 0 w 274320"/>
                  <a:gd name="connsiteY6" fmla="*/ 2352502 h 2352502"/>
                  <a:gd name="connsiteX7" fmla="*/ 274320 w 274320"/>
                  <a:gd name="connsiteY7" fmla="*/ 2352502 h 2352502"/>
                  <a:gd name="connsiteX8" fmla="*/ 257695 w 274320"/>
                  <a:gd name="connsiteY8" fmla="*/ 149629 h 2352502"/>
                  <a:gd name="connsiteX9" fmla="*/ 249382 w 274320"/>
                  <a:gd name="connsiteY9" fmla="*/ 0 h 235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320" h="2352502">
                    <a:moveTo>
                      <a:pt x="249382" y="0"/>
                    </a:moveTo>
                    <a:lnTo>
                      <a:pt x="174567" y="33251"/>
                    </a:lnTo>
                    <a:lnTo>
                      <a:pt x="116378" y="149629"/>
                    </a:lnTo>
                    <a:lnTo>
                      <a:pt x="83127" y="349135"/>
                    </a:lnTo>
                    <a:lnTo>
                      <a:pt x="58189" y="615142"/>
                    </a:lnTo>
                    <a:lnTo>
                      <a:pt x="33251" y="2078182"/>
                    </a:lnTo>
                    <a:lnTo>
                      <a:pt x="0" y="2352502"/>
                    </a:lnTo>
                    <a:lnTo>
                      <a:pt x="274320" y="2352502"/>
                    </a:lnTo>
                    <a:lnTo>
                      <a:pt x="257695" y="149629"/>
                    </a:lnTo>
                    <a:lnTo>
                      <a:pt x="249382" y="0"/>
                    </a:ln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80E86C-5A60-DC63-FB88-DDD63871525F}"/>
                  </a:ext>
                </a:extLst>
              </p:cNvPr>
              <p:cNvSpPr txBox="1"/>
              <p:nvPr/>
            </p:nvSpPr>
            <p:spPr>
              <a:xfrm rot="16200000">
                <a:off x="1688784" y="3868918"/>
                <a:ext cx="19069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FFFF"/>
                    </a:solidFill>
                  </a:rPr>
                  <a:t>runoff area?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61DE1F-C0DA-48F3-0F83-72B7F960C234}"/>
              </a:ext>
            </a:extLst>
          </p:cNvPr>
          <p:cNvSpPr txBox="1"/>
          <p:nvPr/>
        </p:nvSpPr>
        <p:spPr>
          <a:xfrm>
            <a:off x="200160" y="5269022"/>
            <a:ext cx="8786182" cy="140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Investigation Questions: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“Do PFASs in Exposure Area DUs pose a risk to park users?”</a:t>
            </a:r>
          </a:p>
          <a:p>
            <a:r>
              <a:rPr lang="en-US" sz="2000" b="1" dirty="0"/>
              <a:t>“What is the chemistry </a:t>
            </a:r>
            <a:r>
              <a:rPr lang="en-US" sz="2000" b="1" i="1" dirty="0"/>
              <a:t>and total mass </a:t>
            </a:r>
            <a:r>
              <a:rPr lang="en-US" sz="2000" b="1" dirty="0"/>
              <a:t>of PFASs in soil under the fire training pit?”</a:t>
            </a:r>
          </a:p>
          <a:p>
            <a:r>
              <a:rPr lang="en-US" sz="2000" b="1" dirty="0"/>
              <a:t>(proposed remediation method: Soil Washing)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5122E5-3936-41B0-924A-FEFF72A34A24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4893493" y="2309907"/>
            <a:ext cx="617494" cy="4295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51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FF31E8-C715-47B1-A211-A3056C87BDE4}"/>
              </a:ext>
            </a:extLst>
          </p:cNvPr>
          <p:cNvSpPr txBox="1"/>
          <p:nvPr/>
        </p:nvSpPr>
        <p:spPr>
          <a:xfrm>
            <a:off x="0" y="36493"/>
            <a:ext cx="910459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b="1" dirty="0">
                <a:solidFill>
                  <a:prstClr val="black"/>
                </a:solidFill>
                <a:cs typeface="Times New Roman" panose="02020603050405020304" pitchFamily="18" charset="0"/>
              </a:rPr>
              <a:t>Limitations of “Discrete” Soil Data</a:t>
            </a:r>
          </a:p>
          <a:p>
            <a:pPr algn="ctr"/>
            <a:r>
              <a:rPr lang="en-US" altLang="zh-CN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All discrete data are random within a (largely) unknown</a:t>
            </a:r>
            <a:r>
              <a:rPr lang="en-US" altLang="zh-CN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range…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64637" y="950151"/>
            <a:ext cx="7364963" cy="5822105"/>
            <a:chOff x="864637" y="950151"/>
            <a:chExt cx="7364963" cy="58221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0628" y="3976700"/>
              <a:ext cx="3478972" cy="27955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2222" y="981202"/>
              <a:ext cx="3507378" cy="28302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637" y="3952079"/>
              <a:ext cx="3486089" cy="28130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914400" y="950151"/>
              <a:ext cx="3436326" cy="2823463"/>
              <a:chOff x="914400" y="950151"/>
              <a:chExt cx="3436326" cy="282346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6B26E22-F6C1-4C25-80B2-05824EF3D4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"/>
              <a:stretch/>
            </p:blipFill>
            <p:spPr>
              <a:xfrm>
                <a:off x="914400" y="982808"/>
                <a:ext cx="3436326" cy="279080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FF31E8-C715-47B1-A211-A3056C87BDE4}"/>
                  </a:ext>
                </a:extLst>
              </p:cNvPr>
              <p:cNvSpPr txBox="1"/>
              <p:nvPr/>
            </p:nvSpPr>
            <p:spPr>
              <a:xfrm>
                <a:off x="993228" y="950151"/>
                <a:ext cx="3357498" cy="1015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Hawaii Field Study of</a:t>
                </a:r>
              </a:p>
              <a:p>
                <a:pPr algn="ctr"/>
                <a:r>
                  <a:rPr lang="en-US" altLang="zh-CN" sz="20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Co-Located Discrete Samples (HIDOH 2014, 2017)</a:t>
                </a:r>
                <a:endParaRPr lang="en-US" altLang="zh-CN" sz="2000" b="1" i="1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135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3D5A4-799C-4BE7-A7CB-3EA0C8037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161EA3-489F-4F2A-B315-4D2B892B0D4E}"/>
              </a:ext>
            </a:extLst>
          </p:cNvPr>
          <p:cNvSpPr txBox="1">
            <a:spLocks noChangeArrowheads="1"/>
          </p:cNvSpPr>
          <p:nvPr/>
        </p:nvSpPr>
        <p:spPr>
          <a:xfrm>
            <a:off x="1619481" y="229740"/>
            <a:ext cx="5931003" cy="96088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Hawai‘i PFAS Guidance Update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April 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E161B-8DB3-47AE-9D87-3B04176C592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20244" y="1547086"/>
            <a:ext cx="6503511" cy="333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r>
              <a:rPr lang="en-US" b="1" kern="12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Terminology, Chemistry, Manufacture and Use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en-US" b="1" kern="12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Sources of PFASs in Soil and Groundwater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Physiochemical Constants</a:t>
            </a:r>
            <a:endParaRPr lang="en-US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Toxicity Factors</a:t>
            </a:r>
            <a:endParaRPr lang="en-US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5.0</a:t>
            </a:r>
            <a:r>
              <a:rPr lang="en-US" b="1" kern="12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Environmental Action Levels (+MCLGs &amp; MCLs)</a:t>
            </a: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Assessment of Total PFAS Risk</a:t>
            </a: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8.0	Sample Collection and Processing</a:t>
            </a: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9.0	Laboratory Test Methods</a:t>
            </a:r>
          </a:p>
          <a:p>
            <a:pPr marL="342900" indent="-342900" eaLnBrk="0" fontAlgn="base" hangingPunct="0">
              <a:lnSpc>
                <a:spcPct val="107000"/>
              </a:lnSpc>
              <a:buAutoNum type="arabicPeriod" startAt="10"/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Limitations</a:t>
            </a: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+ Figures &amp; Tables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61EE59E8-2BA0-4422-86CC-37B3DC9AB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0" y="5427931"/>
            <a:ext cx="85914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Hawaii Dept of Health Guidance: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Interim Soil and Water Environmental Action Levels (EALs) for Perfluoroalkyl and Polyfluoroalkyl Substances (PFA</a:t>
            </a:r>
            <a:r>
              <a:rPr lang="en-US" b="1" i="1" dirty="0">
                <a:cs typeface="Times New Roman" pitchFamily="18" charset="0"/>
              </a:rPr>
              <a:t>Ss), </a:t>
            </a:r>
            <a:r>
              <a:rPr lang="en-US" b="1" dirty="0">
                <a:cs typeface="Times New Roman" pitchFamily="18" charset="0"/>
              </a:rPr>
              <a:t>April 2024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: https://health.hawaii.gov/heer/guidance/additional-guidance-documents/</a:t>
            </a:r>
          </a:p>
        </p:txBody>
      </p:sp>
    </p:spTree>
    <p:extLst>
      <p:ext uri="{BB962C8B-B14F-4D97-AF65-F5344CB8AC3E}">
        <p14:creationId xmlns:p14="http://schemas.microsoft.com/office/powerpoint/2010/main" val="3748940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840832" y="1618073"/>
          <a:ext cx="6858000" cy="2537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076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Study Site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Range 95% UCL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(mg/kg)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Range RSD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3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Site A (arsenic)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403 to 776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34% to 67%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Site B (lead)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20% to 86%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43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Site C (PCBs)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9.4 to &gt;1,000,000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124% to 315%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B24201-3BC0-4FCB-ACEF-1D88E6AF8B8F}"/>
              </a:ext>
            </a:extLst>
          </p:cNvPr>
          <p:cNvSpPr txBox="1"/>
          <p:nvPr/>
        </p:nvSpPr>
        <p:spPr>
          <a:xfrm>
            <a:off x="381000" y="152400"/>
            <a:ext cx="8305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cs typeface="Times New Roman" pitchFamily="18" charset="0"/>
              </a:rPr>
              <a:t>Are Discrete Sample Reliable for Risk Assessment? </a:t>
            </a:r>
          </a:p>
          <a:p>
            <a:pPr algn="ctr"/>
            <a:r>
              <a:rPr lang="en-US" sz="2400" b="1" dirty="0">
                <a:cs typeface="Times New Roman" pitchFamily="18" charset="0"/>
              </a:rPr>
              <a:t>Estimation of Mean Based on </a:t>
            </a:r>
            <a:r>
              <a:rPr lang="en-US" sz="2400" b="1" i="1" dirty="0">
                <a:cs typeface="Times New Roman" pitchFamily="18" charset="0"/>
              </a:rPr>
              <a:t>Replicate Sets</a:t>
            </a:r>
          </a:p>
          <a:p>
            <a:pPr algn="ctr"/>
            <a:r>
              <a:rPr lang="en-US" sz="2400" b="1" dirty="0">
                <a:cs typeface="Times New Roman" pitchFamily="18" charset="0"/>
              </a:rPr>
              <a:t>of Discrete Sample Data (HDOH 2017; 10 samples, 20 iterations)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F576DB-35A9-4D24-861D-A4686C667F98}"/>
              </a:ext>
            </a:extLst>
          </p:cNvPr>
          <p:cNvSpPr txBox="1"/>
          <p:nvPr/>
        </p:nvSpPr>
        <p:spPr>
          <a:xfrm>
            <a:off x="838200" y="4267200"/>
            <a:ext cx="83058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itchFamily="18" charset="0"/>
              </a:rPr>
              <a:t>Concentration within predicted range for </a:t>
            </a:r>
            <a:r>
              <a:rPr lang="en-US" sz="2000" b="1" i="1" dirty="0">
                <a:cs typeface="Times New Roman" pitchFamily="18" charset="0"/>
              </a:rPr>
              <a:t>10 randomly picked grid points </a:t>
            </a:r>
            <a:r>
              <a:rPr lang="en-US" sz="2000" b="1" dirty="0">
                <a:cs typeface="Times New Roman" pitchFamily="18" charset="0"/>
              </a:rPr>
              <a:t>used to estimate mean;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itchFamily="18" charset="0"/>
              </a:rPr>
              <a:t>Estimated mean is </a:t>
            </a:r>
            <a:r>
              <a:rPr lang="en-US" sz="2000" b="1" i="1" dirty="0">
                <a:cs typeface="Times New Roman" pitchFamily="18" charset="0"/>
              </a:rPr>
              <a:t>random within an unknown range</a:t>
            </a:r>
            <a:r>
              <a:rPr lang="en-US" sz="2000" b="1" dirty="0">
                <a:cs typeface="Times New Roman" pitchFamily="18" charset="0"/>
              </a:rPr>
              <a:t>;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itchFamily="18" charset="0"/>
              </a:rPr>
              <a:t>Representativeness of single, 10-sample data sets </a:t>
            </a:r>
            <a:r>
              <a:rPr lang="en-US" sz="2000" b="1" i="1" dirty="0">
                <a:cs typeface="Times New Roman" pitchFamily="18" charset="0"/>
              </a:rPr>
              <a:t>unknown;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Times New Roman" pitchFamily="18" charset="0"/>
              </a:rPr>
              <a:t>Error in estimated mean or 95% UCL is unknowable.</a:t>
            </a:r>
            <a:endParaRPr lang="en-US" sz="2000" b="1" dirty="0">
              <a:cs typeface="Times New Roman" pitchFamily="18" charset="0"/>
            </a:endParaRPr>
          </a:p>
        </p:txBody>
      </p:sp>
      <p:pic>
        <p:nvPicPr>
          <p:cNvPr id="3" name="Picture 2" descr="Lead Bouncing 3.jpg">
            <a:extLst>
              <a:ext uri="{FF2B5EF4-FFF2-40B4-BE49-F238E27FC236}">
                <a16:creationId xmlns:a16="http://schemas.microsoft.com/office/drawing/2014/main" id="{29971BA5-3C7E-90AD-37BC-701F57133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26"/>
          <a:stretch/>
        </p:blipFill>
        <p:spPr>
          <a:xfrm>
            <a:off x="76200" y="1600200"/>
            <a:ext cx="1556084" cy="2473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CE67D-5454-0E5B-55E0-8B74E2AD613D}"/>
              </a:ext>
            </a:extLst>
          </p:cNvPr>
          <p:cNvSpPr txBox="1"/>
          <p:nvPr/>
        </p:nvSpPr>
        <p:spPr>
          <a:xfrm>
            <a:off x="990600" y="5920770"/>
            <a:ext cx="7239000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cs typeface="Times New Roman" pitchFamily="18" charset="0"/>
              </a:rPr>
              <a:t>“We did what we could with the data that they provided us.”</a:t>
            </a:r>
          </a:p>
          <a:p>
            <a:r>
              <a:rPr lang="en-US" sz="2000" b="1" dirty="0">
                <a:cs typeface="Times New Roman" pitchFamily="18" charset="0"/>
              </a:rPr>
              <a:t>Anonymous USEPA Risk Assessor</a:t>
            </a:r>
          </a:p>
        </p:txBody>
      </p:sp>
    </p:spTree>
    <p:extLst>
      <p:ext uri="{BB962C8B-B14F-4D97-AF65-F5344CB8AC3E}">
        <p14:creationId xmlns:p14="http://schemas.microsoft.com/office/powerpoint/2010/main" val="804022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Field Study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661753" cy="3962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100" b="1" dirty="0">
                <a:cs typeface="Times New Roman" pitchFamily="18" charset="0"/>
              </a:rPr>
              <a:t>Roger Brewer, John Peard &amp; Marvin Heskett (2017)</a:t>
            </a:r>
          </a:p>
          <a:p>
            <a:pPr marL="0" indent="0">
              <a:buNone/>
            </a:pPr>
            <a:r>
              <a:rPr lang="en-US" sz="3100" b="1" i="1" dirty="0">
                <a:cs typeface="Times New Roman" pitchFamily="18" charset="0"/>
              </a:rPr>
              <a:t>A critical review of discrete soil sample reliability:</a:t>
            </a:r>
          </a:p>
          <a:p>
            <a:pPr marL="801688"/>
            <a:r>
              <a:rPr lang="en-US" sz="3100" b="1" i="1" dirty="0">
                <a:cs typeface="Times New Roman" pitchFamily="18" charset="0"/>
              </a:rPr>
              <a:t>Part 1 – Field study results</a:t>
            </a:r>
          </a:p>
          <a:p>
            <a:pPr marL="801688">
              <a:spcAft>
                <a:spcPts val="600"/>
              </a:spcAft>
            </a:pPr>
            <a:r>
              <a:rPr lang="en-US" sz="3100" b="1" i="1" dirty="0">
                <a:cs typeface="Times New Roman" pitchFamily="18" charset="0"/>
              </a:rPr>
              <a:t>Part 2—Implications</a:t>
            </a:r>
          </a:p>
          <a:p>
            <a:pPr marL="0" indent="0">
              <a:buNone/>
            </a:pPr>
            <a:r>
              <a:rPr lang="en-US" sz="2800" b="1" dirty="0">
                <a:cs typeface="Times New Roman" pitchFamily="18" charset="0"/>
              </a:rPr>
              <a:t>Journal of Soil and Sediment Contamination.</a:t>
            </a:r>
          </a:p>
          <a:p>
            <a:pPr marL="0" indent="0">
              <a:buNone/>
            </a:pPr>
            <a:r>
              <a:rPr lang="en-US" sz="2800" b="1" u="sng" dirty="0">
                <a:cs typeface="Times New Roman" pitchFamily="18" charset="0"/>
              </a:rPr>
              <a:t>Part 1:</a:t>
            </a:r>
            <a:r>
              <a:rPr lang="en-US" sz="2800" b="1" dirty="0">
                <a:cs typeface="Times New Roman" pitchFamily="18" charset="0"/>
              </a:rPr>
              <a:t> DOI: 10.1080/15320383.2017.1244172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u="sng" dirty="0">
                <a:cs typeface="Times New Roman" pitchFamily="18" charset="0"/>
              </a:rPr>
              <a:t>http://dx.doi.org/10.1080/15320383.2017.1244171</a:t>
            </a:r>
            <a:endParaRPr lang="en-US" sz="2800" b="1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u="sng" dirty="0">
                <a:cs typeface="Times New Roman" pitchFamily="18" charset="0"/>
              </a:rPr>
              <a:t>Part 2: </a:t>
            </a:r>
            <a:r>
              <a:rPr lang="en-US" sz="2800" b="1" dirty="0">
                <a:cs typeface="Times New Roman" pitchFamily="18" charset="0"/>
              </a:rPr>
              <a:t>DOI: 10.1080/15320383.2017.1244172 </a:t>
            </a:r>
            <a:r>
              <a:rPr lang="en-US" sz="2800" b="1" u="sng" dirty="0">
                <a:cs typeface="Times New Roman" pitchFamily="18" charset="0"/>
              </a:rPr>
              <a:t>http://dx.doi.org/10.1080/15320383.2017.1244172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61694"/>
            <a:ext cx="2133600" cy="365125"/>
          </a:xfrm>
        </p:spPr>
        <p:txBody>
          <a:bodyPr vert="horz" lIns="91435" tIns="45718" rIns="91435" bIns="45718" rtlCol="0" anchor="ctr"/>
          <a:lstStyle/>
          <a:p>
            <a:fld id="{27EB08C4-B206-4098-98C3-6DC2CE1146B4}" type="slidenum">
              <a:rPr lang="en-US"/>
              <a:pPr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3324" y="5345328"/>
            <a:ext cx="797042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Field report and recorded webinars posted to HEER DU-MIS </a:t>
            </a:r>
            <a:r>
              <a:rPr lang="en-US" b="1" dirty="0">
                <a:cs typeface="Times New Roman" panose="02020603050405020304" pitchFamily="18" charset="0"/>
              </a:rPr>
              <a:t>Webpage:</a:t>
            </a:r>
          </a:p>
          <a:p>
            <a:r>
              <a:rPr lang="en-US" b="1" dirty="0">
                <a:cs typeface="Times New Roman" panose="02020603050405020304" pitchFamily="18" charset="0"/>
              </a:rPr>
              <a:t>https://health.hawaii.gov/heer/guidance/specific-topics/decision-unit-and-multi-increment-sampling-methods/</a:t>
            </a:r>
          </a:p>
        </p:txBody>
      </p:sp>
    </p:spTree>
    <p:extLst>
      <p:ext uri="{BB962C8B-B14F-4D97-AF65-F5344CB8AC3E}">
        <p14:creationId xmlns:p14="http://schemas.microsoft.com/office/powerpoint/2010/main" val="3916181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728046" y="945994"/>
            <a:ext cx="7315200" cy="4116977"/>
            <a:chOff x="914400" y="990599"/>
            <a:chExt cx="7315200" cy="41169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" y="990599"/>
              <a:ext cx="7315200" cy="41169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49" name="Group 48"/>
            <p:cNvGrpSpPr/>
            <p:nvPr/>
          </p:nvGrpSpPr>
          <p:grpSpPr>
            <a:xfrm>
              <a:off x="4570142" y="3248019"/>
              <a:ext cx="2770305" cy="860182"/>
              <a:chOff x="4570142" y="3248019"/>
              <a:chExt cx="2770305" cy="860182"/>
            </a:xfrm>
          </p:grpSpPr>
          <p:sp>
            <p:nvSpPr>
              <p:cNvPr id="33" name="TextBox 32"/>
              <p:cNvSpPr txBox="1"/>
              <p:nvPr/>
            </p:nvSpPr>
            <p:spPr>
              <a:xfrm rot="20774522">
                <a:off x="4570142" y="3831202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20774522">
                <a:off x="4865785" y="3758815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20774522">
                <a:off x="5134971" y="3692906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20774522">
                <a:off x="5404157" y="3626997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20774522">
                <a:off x="5673344" y="3561087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20774522">
                <a:off x="5942530" y="3495178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20774522">
                <a:off x="6211716" y="3429269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20774522">
                <a:off x="6480903" y="3363360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20774522">
                <a:off x="6750089" y="3297451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20774522">
                <a:off x="6951979" y="3248019"/>
                <a:ext cx="38846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2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200" b="1" dirty="0">
                  <a:cs typeface="Times New Roman" pitchFamily="18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367418" y="2973541"/>
              <a:ext cx="2503282" cy="802192"/>
              <a:chOff x="4405464" y="2901077"/>
              <a:chExt cx="2563455" cy="802192"/>
            </a:xfrm>
          </p:grpSpPr>
          <p:sp>
            <p:nvSpPr>
              <p:cNvPr id="47" name="TextBox 46"/>
              <p:cNvSpPr txBox="1"/>
              <p:nvPr/>
            </p:nvSpPr>
            <p:spPr>
              <a:xfrm rot="20774522">
                <a:off x="4405464" y="3441659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20774522">
                <a:off x="4703557" y="3368672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20774522">
                <a:off x="4949977" y="3308337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20774522">
                <a:off x="5196396" y="3248002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20774522">
                <a:off x="5442816" y="3187667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20774522">
                <a:off x="5689235" y="3127333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774522">
                <a:off x="5935654" y="3066998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74522">
                <a:off x="6182073" y="3006663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0774522">
                <a:off x="6428493" y="2946328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0774522">
                <a:off x="6613307" y="2901077"/>
                <a:ext cx="35561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1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100" b="1" dirty="0">
                  <a:cs typeface="Times New Roman" pitchFamily="18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221074" y="2718653"/>
              <a:ext cx="2148077" cy="709554"/>
              <a:chOff x="4354301" y="2636401"/>
              <a:chExt cx="2148077" cy="709554"/>
            </a:xfrm>
          </p:grpSpPr>
          <p:sp>
            <p:nvSpPr>
              <p:cNvPr id="66" name="TextBox 65"/>
              <p:cNvSpPr txBox="1"/>
              <p:nvPr/>
            </p:nvSpPr>
            <p:spPr>
              <a:xfrm rot="20774522">
                <a:off x="4354301" y="3092039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20774522">
                <a:off x="4576820" y="3033856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20774522">
                <a:off x="4786276" y="2982571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 rot="20774522">
                <a:off x="4995732" y="2931287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20774522">
                <a:off x="5205189" y="2880002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20774522">
                <a:off x="5414645" y="2828718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 rot="20774522">
                <a:off x="5624102" y="2777433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20774522">
                <a:off x="5833558" y="2726149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20774522">
                <a:off x="6043014" y="2674864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20774522">
                <a:off x="6200107" y="2636401"/>
                <a:ext cx="30227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5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50" b="1" dirty="0">
                  <a:cs typeface="Times New Roman" pitchFamily="18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192147">
              <a:off x="4119287" y="2491622"/>
              <a:ext cx="1823174" cy="646430"/>
              <a:chOff x="4248726" y="2405324"/>
              <a:chExt cx="1929456" cy="657589"/>
            </a:xfrm>
          </p:grpSpPr>
          <p:sp>
            <p:nvSpPr>
              <p:cNvPr id="77" name="TextBox 76"/>
              <p:cNvSpPr txBox="1"/>
              <p:nvPr/>
            </p:nvSpPr>
            <p:spPr>
              <a:xfrm rot="20774522">
                <a:off x="4248726" y="2812442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 rot="20774522">
                <a:off x="4479160" y="2756020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20774522">
                <a:off x="4663976" y="2710770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20774522">
                <a:off x="4848789" y="2665519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20774522">
                <a:off x="5033603" y="2620268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20774522">
                <a:off x="5218418" y="2575017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20774522">
                <a:off x="5403232" y="2529766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20774522">
                <a:off x="5588046" y="2484514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20774522">
                <a:off x="5772861" y="2439263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20774522">
                <a:off x="5911472" y="2405324"/>
                <a:ext cx="266710" cy="2504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10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1000" b="1" dirty="0"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303842">
              <a:off x="4001462" y="2350235"/>
              <a:ext cx="1652516" cy="600092"/>
              <a:chOff x="4212711" y="2299071"/>
              <a:chExt cx="1817510" cy="600092"/>
            </a:xfrm>
          </p:grpSpPr>
          <p:sp>
            <p:nvSpPr>
              <p:cNvPr id="88" name="TextBox 87"/>
              <p:cNvSpPr txBox="1"/>
              <p:nvPr/>
            </p:nvSpPr>
            <p:spPr>
              <a:xfrm rot="20667486">
                <a:off x="4212711" y="2683719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20667486">
                <a:off x="4429433" y="2630248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20667486">
                <a:off x="4597212" y="2588136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 rot="20667486">
                <a:off x="4779242" y="2544597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20667486">
                <a:off x="4936597" y="2503532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 rot="20667486">
                <a:off x="5111500" y="2460707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20667486">
                <a:off x="5296827" y="2416837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 rot="20667486">
                <a:off x="5471730" y="2374014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20667486">
                <a:off x="5631216" y="2331683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 rot="20667486">
                <a:off x="5777814" y="2299071"/>
                <a:ext cx="252407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28600" indent="-228600" algn="ctr"/>
                <a:r>
                  <a:rPr lang="en-US" sz="800" b="1" dirty="0">
                    <a:ea typeface="Tahoma" pitchFamily="34" charset="0"/>
                    <a:cs typeface="Tahoma" pitchFamily="34" charset="0"/>
                  </a:rPr>
                  <a:t>X</a:t>
                </a:r>
                <a:endParaRPr lang="en-US" sz="800" b="1" dirty="0">
                  <a:cs typeface="Times New Roman" pitchFamily="18" charset="0"/>
                </a:endParaRPr>
              </a:p>
            </p:txBody>
          </p:sp>
        </p:grpSp>
      </p:grpSp>
      <p:cxnSp>
        <p:nvCxnSpPr>
          <p:cNvPr id="100" name="Straight Arrow Connector 99"/>
          <p:cNvCxnSpPr>
            <a:cxnSpLocks/>
          </p:cNvCxnSpPr>
          <p:nvPr/>
        </p:nvCxnSpPr>
        <p:spPr>
          <a:xfrm flipH="1">
            <a:off x="5262534" y="2358813"/>
            <a:ext cx="1353724" cy="57754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Picture 142">
            <a:extLst>
              <a:ext uri="{FF2B5EF4-FFF2-40B4-BE49-F238E27FC236}">
                <a16:creationId xmlns:a16="http://schemas.microsoft.com/office/drawing/2014/main" id="{7A66A036-39ED-4F3E-9B70-B338549F2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15" y="923764"/>
            <a:ext cx="769616" cy="720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202D5D23-C1E3-4667-9BB5-EA485D4039A3}"/>
              </a:ext>
            </a:extLst>
          </p:cNvPr>
          <p:cNvSpPr txBox="1"/>
          <p:nvPr/>
        </p:nvSpPr>
        <p:spPr>
          <a:xfrm>
            <a:off x="2642115" y="793851"/>
            <a:ext cx="33754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 pitchFamily="18" charset="0"/>
              </a:rPr>
              <a:t>Decision Unit (DU)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7" y="716365"/>
            <a:ext cx="1089256" cy="1057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7" name="Oval 116"/>
          <p:cNvSpPr/>
          <p:nvPr/>
        </p:nvSpPr>
        <p:spPr>
          <a:xfrm>
            <a:off x="2984307" y="3333673"/>
            <a:ext cx="117001" cy="10227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4795288" y="3181290"/>
            <a:ext cx="9752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itchFamily="18" charset="0"/>
              </a:rPr>
              <a:t>DU-4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02D5D23-C1E3-4667-9BB5-EA485D4039A3}"/>
              </a:ext>
            </a:extLst>
          </p:cNvPr>
          <p:cNvSpPr txBox="1"/>
          <p:nvPr/>
        </p:nvSpPr>
        <p:spPr>
          <a:xfrm>
            <a:off x="2577247" y="3714690"/>
            <a:ext cx="9752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itchFamily="18" charset="0"/>
              </a:rPr>
              <a:t>DU-3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02D5D23-C1E3-4667-9BB5-EA485D4039A3}"/>
              </a:ext>
            </a:extLst>
          </p:cNvPr>
          <p:cNvSpPr txBox="1"/>
          <p:nvPr/>
        </p:nvSpPr>
        <p:spPr>
          <a:xfrm>
            <a:off x="2694145" y="2265820"/>
            <a:ext cx="7975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itchFamily="18" charset="0"/>
              </a:rPr>
              <a:t>DU-1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957665" y="2057400"/>
            <a:ext cx="744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itchFamily="18" charset="0"/>
              </a:rPr>
              <a:t>DU-2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50444" y="1760916"/>
            <a:ext cx="205573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cs typeface="Times New Roman" pitchFamily="18" charset="0"/>
              </a:rPr>
              <a:t>Discrete Sample</a:t>
            </a:r>
          </a:p>
          <a:p>
            <a:r>
              <a:rPr lang="en-US" sz="2000" b="1" dirty="0">
                <a:cs typeface="Times New Roman" pitchFamily="18" charset="0"/>
              </a:rPr>
              <a:t>Field: 100-200g</a:t>
            </a:r>
          </a:p>
          <a:p>
            <a:r>
              <a:rPr lang="en-US" sz="2000" b="1" dirty="0">
                <a:cs typeface="Times New Roman" pitchFamily="18" charset="0"/>
              </a:rPr>
              <a:t>Lab: &lt;1-10g</a:t>
            </a:r>
          </a:p>
          <a:p>
            <a:r>
              <a:rPr lang="en-US" sz="2000" b="1" dirty="0">
                <a:cs typeface="Times New Roman" pitchFamily="18" charset="0"/>
              </a:rPr>
              <a:t>PFAS: 0.5g!</a:t>
            </a:r>
          </a:p>
        </p:txBody>
      </p:sp>
      <p:sp>
        <p:nvSpPr>
          <p:cNvPr id="2" name="Oval 1"/>
          <p:cNvSpPr/>
          <p:nvPr/>
        </p:nvSpPr>
        <p:spPr>
          <a:xfrm rot="20927314">
            <a:off x="2577247" y="3123609"/>
            <a:ext cx="960860" cy="59108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02D5D23-C1E3-4667-9BB5-EA485D4039A3}"/>
              </a:ext>
            </a:extLst>
          </p:cNvPr>
          <p:cNvSpPr txBox="1"/>
          <p:nvPr/>
        </p:nvSpPr>
        <p:spPr>
          <a:xfrm>
            <a:off x="2934913" y="2895837"/>
            <a:ext cx="32359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itchFamily="18" charset="0"/>
              </a:rPr>
              <a:t>?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02D5D23-C1E3-4667-9BB5-EA485D4039A3}"/>
              </a:ext>
            </a:extLst>
          </p:cNvPr>
          <p:cNvSpPr txBox="1"/>
          <p:nvPr/>
        </p:nvSpPr>
        <p:spPr>
          <a:xfrm>
            <a:off x="2959194" y="3495674"/>
            <a:ext cx="32359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0B7DB-6B5C-5841-CC63-3EC486202446}"/>
              </a:ext>
            </a:extLst>
          </p:cNvPr>
          <p:cNvSpPr txBox="1"/>
          <p:nvPr/>
        </p:nvSpPr>
        <p:spPr>
          <a:xfrm>
            <a:off x="6600832" y="3111057"/>
            <a:ext cx="22267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 Increment</a:t>
            </a:r>
            <a:r>
              <a:rPr lang="en-US" baseline="30000" dirty="0">
                <a:sym typeface="Symbol" panose="05050102010706020507" pitchFamily="18" charset="2"/>
              </a:rPr>
              <a:t></a:t>
            </a:r>
            <a:r>
              <a:rPr lang="en-US" dirty="0"/>
              <a:t> is a registered trademark of </a:t>
            </a:r>
            <a:r>
              <a:rPr lang="en-US" dirty="0" err="1"/>
              <a:t>EnviroStat</a:t>
            </a:r>
            <a:r>
              <a:rPr lang="en-US" dirty="0"/>
              <a:t>, Inc.</a:t>
            </a:r>
          </a:p>
        </p:txBody>
      </p:sp>
      <p:cxnSp>
        <p:nvCxnSpPr>
          <p:cNvPr id="87" name="Straight Arrow Connector 86"/>
          <p:cNvCxnSpPr>
            <a:cxnSpLocks/>
            <a:stCxn id="141" idx="2"/>
          </p:cNvCxnSpPr>
          <p:nvPr/>
        </p:nvCxnSpPr>
        <p:spPr>
          <a:xfrm>
            <a:off x="1478311" y="3084355"/>
            <a:ext cx="1466874" cy="30538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33400" y="5105400"/>
            <a:ext cx="80772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50DD3D5-FAF5-B2AC-8B42-4A31F31D4C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924" y="715477"/>
            <a:ext cx="560954" cy="438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8828" y="76200"/>
            <a:ext cx="900473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cs typeface="Times New Roman" pitchFamily="18" charset="0"/>
              </a:rPr>
              <a:t>Collection of Risk-Based </a:t>
            </a:r>
            <a:r>
              <a:rPr lang="en-US" sz="2600" b="1" dirty="0">
                <a:cs typeface="Times New Roman" pitchFamily="18" charset="0"/>
              </a:rPr>
              <a:t>(“Representative”) </a:t>
            </a:r>
            <a:r>
              <a:rPr lang="en-US" sz="3000" b="1" dirty="0">
                <a:cs typeface="Times New Roman" pitchFamily="18" charset="0"/>
              </a:rPr>
              <a:t>Soil Samples</a:t>
            </a:r>
            <a:endParaRPr lang="en-US" sz="3000" b="1" i="1" dirty="0"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415" y="4119889"/>
            <a:ext cx="9067800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>
              <a:spcAft>
                <a:spcPts val="600"/>
              </a:spcAft>
            </a:pPr>
            <a:r>
              <a:rPr lang="en-US" b="1" u="sng" dirty="0">
                <a:cs typeface="Times New Roman" pitchFamily="18" charset="0"/>
              </a:rPr>
              <a:t>DU:</a:t>
            </a:r>
            <a:r>
              <a:rPr lang="en-US" b="1" dirty="0">
                <a:cs typeface="Times New Roman" pitchFamily="18" charset="0"/>
              </a:rPr>
              <a:t> Area &amp; volume of soil intended to be represented by the sample(s) collected.</a:t>
            </a:r>
          </a:p>
          <a:p>
            <a:pPr marL="342900"/>
            <a:r>
              <a:rPr lang="en-US" b="1" u="sng" dirty="0">
                <a:cs typeface="Times New Roman" pitchFamily="18" charset="0"/>
              </a:rPr>
              <a:t>Investigation Question (risk-based):</a:t>
            </a:r>
          </a:p>
          <a:p>
            <a:pPr lvl="1">
              <a:spcAft>
                <a:spcPts val="600"/>
              </a:spcAft>
            </a:pPr>
            <a:r>
              <a:rPr lang="en-US" b="1" dirty="0">
                <a:cs typeface="Times New Roman" pitchFamily="18" charset="0"/>
              </a:rPr>
              <a:t>“Does the mean concentration of Contaminant “X” in Decision Unit “Y” exceed Risk-Based Screening Level “Z”?</a:t>
            </a:r>
          </a:p>
          <a:p>
            <a:pPr marL="342900"/>
            <a:r>
              <a:rPr lang="en-US" b="1" u="sng" dirty="0">
                <a:cs typeface="Times New Roman" pitchFamily="18" charset="0"/>
              </a:rPr>
              <a:t>Multi Increment Sample (mining, agriculture, pharmaceutical &amp; recycling industries):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b="1" dirty="0">
                <a:cs typeface="Times New Roman" pitchFamily="18" charset="0"/>
              </a:rPr>
              <a:t>Collected from </a:t>
            </a:r>
            <a:r>
              <a:rPr lang="en-US" b="1" i="1" dirty="0">
                <a:cs typeface="Times New Roman" pitchFamily="18" charset="0"/>
              </a:rPr>
              <a:t>multiple points (“increments”) </a:t>
            </a:r>
            <a:r>
              <a:rPr lang="en-US" b="1" dirty="0">
                <a:cs typeface="Times New Roman" pitchFamily="18" charset="0"/>
              </a:rPr>
              <a:t>within a targeted area;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b="1" dirty="0">
                <a:cs typeface="Times New Roman" pitchFamily="18" charset="0"/>
              </a:rPr>
              <a:t>Mass and # of “increments” included in sample based on </a:t>
            </a:r>
            <a:r>
              <a:rPr lang="en-US" b="1" dirty="0" err="1">
                <a:cs typeface="Times New Roman" pitchFamily="18" charset="0"/>
              </a:rPr>
              <a:t>Gy’s</a:t>
            </a:r>
            <a:r>
              <a:rPr lang="en-US" b="1" dirty="0">
                <a:cs typeface="Times New Roman" pitchFamily="18" charset="0"/>
              </a:rPr>
              <a:t> Theory of Sampling of “infinite element” particulate matter;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b="1" dirty="0">
                <a:cs typeface="Times New Roman" pitchFamily="18" charset="0"/>
              </a:rPr>
              <a:t>Laboratory minimum 10-30g subsamples (</a:t>
            </a:r>
            <a:r>
              <a:rPr lang="en-US" b="1" i="1" dirty="0">
                <a:cs typeface="Times New Roman" pitchFamily="18" charset="0"/>
              </a:rPr>
              <a:t>10g PFAS subsamples achievable</a:t>
            </a:r>
            <a:r>
              <a:rPr lang="en-US" b="1" dirty="0">
                <a:cs typeface="Times New Roman" pitchFamily="18" charset="0"/>
              </a:rPr>
              <a:t>, +$150).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A7906F-979C-91B1-8482-AFF18275FF36}"/>
              </a:ext>
            </a:extLst>
          </p:cNvPr>
          <p:cNvSpPr txBox="1"/>
          <p:nvPr/>
        </p:nvSpPr>
        <p:spPr>
          <a:xfrm>
            <a:off x="5878927" y="1834861"/>
            <a:ext cx="282935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cs typeface="Times New Roman" pitchFamily="18" charset="0"/>
              </a:rPr>
              <a:t>Multi Increment Sample</a:t>
            </a:r>
          </a:p>
          <a:p>
            <a:r>
              <a:rPr lang="en-US" sz="2000" b="1" dirty="0">
                <a:cs typeface="Times New Roman" pitchFamily="18" charset="0"/>
              </a:rPr>
              <a:t>Field: 1-3kg</a:t>
            </a:r>
          </a:p>
          <a:p>
            <a:r>
              <a:rPr lang="en-US" sz="2000" b="1" dirty="0">
                <a:cs typeface="Times New Roman" pitchFamily="18" charset="0"/>
              </a:rPr>
              <a:t>Lab: 10-30g</a:t>
            </a:r>
          </a:p>
        </p:txBody>
      </p:sp>
    </p:spTree>
    <p:extLst>
      <p:ext uri="{BB962C8B-B14F-4D97-AF65-F5344CB8AC3E}">
        <p14:creationId xmlns:p14="http://schemas.microsoft.com/office/powerpoint/2010/main" val="2457760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41" name="Text Box 109"/>
          <p:cNvSpPr txBox="1">
            <a:spLocks noChangeArrowheads="1"/>
          </p:cNvSpPr>
          <p:nvPr/>
        </p:nvSpPr>
        <p:spPr bwMode="auto">
          <a:xfrm>
            <a:off x="414211" y="5131679"/>
            <a:ext cx="827971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404" indent="-177404">
              <a:buFontTx/>
              <a:buChar char="•"/>
            </a:pPr>
            <a:r>
              <a:rPr lang="en-US" b="1" i="1" dirty="0"/>
              <a:t>Optimal DU volume “Resolution” 100 to 300 </a:t>
            </a:r>
            <a:r>
              <a:rPr lang="en-US" b="1" i="1" dirty="0" err="1"/>
              <a:t>cyds</a:t>
            </a:r>
            <a:r>
              <a:rPr lang="en-US" b="1" i="1" dirty="0"/>
              <a:t> </a:t>
            </a:r>
            <a:r>
              <a:rPr lang="en-US" b="1" dirty="0"/>
              <a:t>(input from remediation experts)</a:t>
            </a:r>
            <a:r>
              <a:rPr lang="en-US" b="1" i="1" dirty="0"/>
              <a:t>;</a:t>
            </a:r>
          </a:p>
          <a:p>
            <a:pPr marL="177404" indent="-177404">
              <a:buFontTx/>
              <a:buChar char="•"/>
            </a:pPr>
            <a:r>
              <a:rPr lang="en-US" b="1" dirty="0"/>
              <a:t>Targeted DU layers identified in each core (</a:t>
            </a:r>
            <a:r>
              <a:rPr lang="en-US" b="1" i="1" dirty="0"/>
              <a:t>thickness can vary </a:t>
            </a:r>
            <a:r>
              <a:rPr lang="en-US" b="1" dirty="0"/>
              <a:t>between cores);</a:t>
            </a:r>
          </a:p>
          <a:p>
            <a:pPr marL="177404" indent="-177404">
              <a:buFontTx/>
              <a:buChar char="•"/>
            </a:pPr>
            <a:r>
              <a:rPr lang="en-US" b="1" i="1" dirty="0"/>
              <a:t>Core increments subsampled </a:t>
            </a:r>
            <a:r>
              <a:rPr lang="en-US" b="1" dirty="0"/>
              <a:t>to prepare final sample for DU Layer (e.g., ten, 5-gram plugs collected from each increment and combined for 1.5 kg MI sample);</a:t>
            </a:r>
          </a:p>
          <a:p>
            <a:pPr marL="177404" indent="-177404">
              <a:buFontTx/>
              <a:buChar char="•"/>
            </a:pPr>
            <a:r>
              <a:rPr lang="en-US" b="1" dirty="0"/>
              <a:t>Approach allows isolation of contamination and </a:t>
            </a:r>
            <a:r>
              <a:rPr lang="en-US" b="1" i="1" dirty="0"/>
              <a:t>optimization of remediation</a:t>
            </a:r>
            <a:r>
              <a:rPr lang="en-US" b="1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94C-71A0-46F1-9EE8-726904780E5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25EA62-900D-FDB0-5351-9ED6E91BDE46}"/>
              </a:ext>
            </a:extLst>
          </p:cNvPr>
          <p:cNvSpPr txBox="1"/>
          <p:nvPr/>
        </p:nvSpPr>
        <p:spPr>
          <a:xfrm>
            <a:off x="2057400" y="55602"/>
            <a:ext cx="571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cs typeface="Calibri" panose="020F0502020204030204" pitchFamily="34" charset="0"/>
              </a:rPr>
              <a:t>Subsurface Soil Sample Collection</a:t>
            </a:r>
          </a:p>
        </p:txBody>
      </p:sp>
      <p:sp>
        <p:nvSpPr>
          <p:cNvPr id="95239" name="Line 115"/>
          <p:cNvSpPr>
            <a:spLocks noChangeShapeType="1"/>
          </p:cNvSpPr>
          <p:nvPr/>
        </p:nvSpPr>
        <p:spPr bwMode="auto">
          <a:xfrm>
            <a:off x="6355556" y="1456323"/>
            <a:ext cx="0" cy="255581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A76DC6-4925-1593-2D4E-29B0D1339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3668" y="847638"/>
            <a:ext cx="2044508" cy="1590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Right Brace 30">
            <a:extLst>
              <a:ext uri="{FF2B5EF4-FFF2-40B4-BE49-F238E27FC236}">
                <a16:creationId xmlns:a16="http://schemas.microsoft.com/office/drawing/2014/main" id="{2902E46B-092F-267C-9276-FDD44664D450}"/>
              </a:ext>
            </a:extLst>
          </p:cNvPr>
          <p:cNvSpPr/>
          <p:nvPr/>
        </p:nvSpPr>
        <p:spPr>
          <a:xfrm rot="5705566">
            <a:off x="6789405" y="1634638"/>
            <a:ext cx="265903" cy="447454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60D091A1-C097-C3E0-3A65-537977EDBFA7}"/>
              </a:ext>
            </a:extLst>
          </p:cNvPr>
          <p:cNvSpPr/>
          <p:nvPr/>
        </p:nvSpPr>
        <p:spPr>
          <a:xfrm rot="5705566">
            <a:off x="7400858" y="1544273"/>
            <a:ext cx="247565" cy="706398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6AB80A23-1CEE-27A9-5411-DCB21D53156A}"/>
              </a:ext>
            </a:extLst>
          </p:cNvPr>
          <p:cNvSpPr/>
          <p:nvPr/>
        </p:nvSpPr>
        <p:spPr>
          <a:xfrm rot="5705566">
            <a:off x="8153500" y="1593581"/>
            <a:ext cx="280721" cy="772100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205">
            <a:extLst>
              <a:ext uri="{FF2B5EF4-FFF2-40B4-BE49-F238E27FC236}">
                <a16:creationId xmlns:a16="http://schemas.microsoft.com/office/drawing/2014/main" id="{726B9283-1518-DBA3-A4FC-E6038D7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470" y="1943552"/>
            <a:ext cx="309130" cy="325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6" name="Text Box 205">
            <a:extLst>
              <a:ext uri="{FF2B5EF4-FFF2-40B4-BE49-F238E27FC236}">
                <a16:creationId xmlns:a16="http://schemas.microsoft.com/office/drawing/2014/main" id="{0474DA86-A2A6-18DD-DF82-D07517F3E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998837"/>
            <a:ext cx="309130" cy="325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 Box 205">
            <a:extLst>
              <a:ext uri="{FF2B5EF4-FFF2-40B4-BE49-F238E27FC236}">
                <a16:creationId xmlns:a16="http://schemas.microsoft.com/office/drawing/2014/main" id="{4DBF293A-BEB8-8CB3-5056-9FF0E283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075037"/>
            <a:ext cx="309130" cy="325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 Box 221">
            <a:extLst>
              <a:ext uri="{FF2B5EF4-FFF2-40B4-BE49-F238E27FC236}">
                <a16:creationId xmlns:a16="http://schemas.microsoft.com/office/drawing/2014/main" id="{E1F7F081-DE02-4372-9062-915CB5F1F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470" y="487389"/>
            <a:ext cx="191058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latin typeface="Calibri" pitchFamily="34" charset="0"/>
              </a:rPr>
              <a:t>Core Increment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CF23F57-0CA8-173E-F655-C72215048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53" y="2536897"/>
            <a:ext cx="2775345" cy="121254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BC2C8CC-065F-82A6-7F13-8B0F41055B7A}"/>
              </a:ext>
            </a:extLst>
          </p:cNvPr>
          <p:cNvCxnSpPr>
            <a:cxnSpLocks/>
          </p:cNvCxnSpPr>
          <p:nvPr/>
        </p:nvCxnSpPr>
        <p:spPr>
          <a:xfrm>
            <a:off x="6926782" y="2273862"/>
            <a:ext cx="105197" cy="5907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924BFBA-4FCE-0E8D-B54C-0C330E89E003}"/>
              </a:ext>
            </a:extLst>
          </p:cNvPr>
          <p:cNvCxnSpPr>
            <a:cxnSpLocks/>
          </p:cNvCxnSpPr>
          <p:nvPr/>
        </p:nvCxnSpPr>
        <p:spPr>
          <a:xfrm>
            <a:off x="7518756" y="2318919"/>
            <a:ext cx="192954" cy="5780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C106710-90FC-6241-6566-3FE57E64B28C}"/>
              </a:ext>
            </a:extLst>
          </p:cNvPr>
          <p:cNvCxnSpPr>
            <a:cxnSpLocks/>
          </p:cNvCxnSpPr>
          <p:nvPr/>
        </p:nvCxnSpPr>
        <p:spPr>
          <a:xfrm>
            <a:off x="8269967" y="2398490"/>
            <a:ext cx="192954" cy="5780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258" name="Group 95257">
            <a:extLst>
              <a:ext uri="{FF2B5EF4-FFF2-40B4-BE49-F238E27FC236}">
                <a16:creationId xmlns:a16="http://schemas.microsoft.com/office/drawing/2014/main" id="{C6CFEF63-D822-7CE5-69D7-7EC94E0C4731}"/>
              </a:ext>
            </a:extLst>
          </p:cNvPr>
          <p:cNvGrpSpPr/>
          <p:nvPr/>
        </p:nvGrpSpPr>
        <p:grpSpPr>
          <a:xfrm>
            <a:off x="6355556" y="3868456"/>
            <a:ext cx="783827" cy="775183"/>
            <a:chOff x="6355556" y="3868456"/>
            <a:chExt cx="783827" cy="775183"/>
          </a:xfrm>
        </p:grpSpPr>
        <p:pic>
          <p:nvPicPr>
            <p:cNvPr id="41" name="Picture 2" descr="Lable bag">
              <a:extLst>
                <a:ext uri="{FF2B5EF4-FFF2-40B4-BE49-F238E27FC236}">
                  <a16:creationId xmlns:a16="http://schemas.microsoft.com/office/drawing/2014/main" id="{56BD2BE2-2DE3-265D-1713-A64B37F0AE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3080" t="12650" r="34192" b="17823"/>
            <a:stretch/>
          </p:blipFill>
          <p:spPr bwMode="auto">
            <a:xfrm>
              <a:off x="6355556" y="3868456"/>
              <a:ext cx="783827" cy="7751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5232" name="Text Box 205">
              <a:extLst>
                <a:ext uri="{FF2B5EF4-FFF2-40B4-BE49-F238E27FC236}">
                  <a16:creationId xmlns:a16="http://schemas.microsoft.com/office/drawing/2014/main" id="{A0522788-202F-712F-5C80-CD785D25D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4114800"/>
              <a:ext cx="309130" cy="3257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95259" name="Group 95258">
            <a:extLst>
              <a:ext uri="{FF2B5EF4-FFF2-40B4-BE49-F238E27FC236}">
                <a16:creationId xmlns:a16="http://schemas.microsoft.com/office/drawing/2014/main" id="{8484D35B-BDD9-CB23-68F5-51D3D4C17F98}"/>
              </a:ext>
            </a:extLst>
          </p:cNvPr>
          <p:cNvGrpSpPr/>
          <p:nvPr/>
        </p:nvGrpSpPr>
        <p:grpSpPr>
          <a:xfrm>
            <a:off x="7261891" y="4254017"/>
            <a:ext cx="783827" cy="775183"/>
            <a:chOff x="7261891" y="4254017"/>
            <a:chExt cx="783827" cy="775183"/>
          </a:xfrm>
        </p:grpSpPr>
        <p:pic>
          <p:nvPicPr>
            <p:cNvPr id="23" name="Picture 2" descr="Lable bag">
              <a:extLst>
                <a:ext uri="{FF2B5EF4-FFF2-40B4-BE49-F238E27FC236}">
                  <a16:creationId xmlns:a16="http://schemas.microsoft.com/office/drawing/2014/main" id="{C567980C-B6AB-2A3E-3E99-2F67031179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3080" t="12650" r="34192" b="17823"/>
            <a:stretch/>
          </p:blipFill>
          <p:spPr bwMode="auto">
            <a:xfrm>
              <a:off x="7261891" y="4254017"/>
              <a:ext cx="783827" cy="7751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5233" name="Text Box 205">
              <a:extLst>
                <a:ext uri="{FF2B5EF4-FFF2-40B4-BE49-F238E27FC236}">
                  <a16:creationId xmlns:a16="http://schemas.microsoft.com/office/drawing/2014/main" id="{0D01F54A-9A90-64F9-A23E-7EDEE30BD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7145" y="4440168"/>
              <a:ext cx="309130" cy="3257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5260" name="Group 95259">
            <a:extLst>
              <a:ext uri="{FF2B5EF4-FFF2-40B4-BE49-F238E27FC236}">
                <a16:creationId xmlns:a16="http://schemas.microsoft.com/office/drawing/2014/main" id="{B4459583-CAEB-7E51-BC43-4C308F9BA30B}"/>
              </a:ext>
            </a:extLst>
          </p:cNvPr>
          <p:cNvGrpSpPr/>
          <p:nvPr/>
        </p:nvGrpSpPr>
        <p:grpSpPr>
          <a:xfrm>
            <a:off x="8229600" y="3955064"/>
            <a:ext cx="783827" cy="775183"/>
            <a:chOff x="8267501" y="3955064"/>
            <a:chExt cx="783827" cy="775183"/>
          </a:xfrm>
        </p:grpSpPr>
        <p:pic>
          <p:nvPicPr>
            <p:cNvPr id="42" name="Picture 2" descr="Lable bag">
              <a:extLst>
                <a:ext uri="{FF2B5EF4-FFF2-40B4-BE49-F238E27FC236}">
                  <a16:creationId xmlns:a16="http://schemas.microsoft.com/office/drawing/2014/main" id="{22371546-9CE3-412D-B530-659F61DC05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3080" t="12650" r="34192" b="17823"/>
            <a:stretch/>
          </p:blipFill>
          <p:spPr bwMode="auto">
            <a:xfrm>
              <a:off x="8267501" y="3955064"/>
              <a:ext cx="783827" cy="7751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5234" name="Text Box 205">
              <a:extLst>
                <a:ext uri="{FF2B5EF4-FFF2-40B4-BE49-F238E27FC236}">
                  <a16:creationId xmlns:a16="http://schemas.microsoft.com/office/drawing/2014/main" id="{EE7D046A-87F2-6C85-0F10-405F56DCE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2235" y="4202768"/>
              <a:ext cx="309130" cy="3257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5261" name="Straight Arrow Connector 95260">
            <a:extLst>
              <a:ext uri="{FF2B5EF4-FFF2-40B4-BE49-F238E27FC236}">
                <a16:creationId xmlns:a16="http://schemas.microsoft.com/office/drawing/2014/main" id="{69A8962F-5102-FF74-AADB-30972BBEC81C}"/>
              </a:ext>
            </a:extLst>
          </p:cNvPr>
          <p:cNvCxnSpPr>
            <a:cxnSpLocks/>
          </p:cNvCxnSpPr>
          <p:nvPr/>
        </p:nvCxnSpPr>
        <p:spPr>
          <a:xfrm>
            <a:off x="6777470" y="3689313"/>
            <a:ext cx="33327" cy="5590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268" name="Straight Arrow Connector 95267">
            <a:extLst>
              <a:ext uri="{FF2B5EF4-FFF2-40B4-BE49-F238E27FC236}">
                <a16:creationId xmlns:a16="http://schemas.microsoft.com/office/drawing/2014/main" id="{323D3A4D-D7D4-7D00-109C-A7D75537BF9B}"/>
              </a:ext>
            </a:extLst>
          </p:cNvPr>
          <p:cNvCxnSpPr>
            <a:cxnSpLocks/>
            <a:stCxn id="56" idx="2"/>
            <a:endCxn id="23" idx="0"/>
          </p:cNvCxnSpPr>
          <p:nvPr/>
        </p:nvCxnSpPr>
        <p:spPr>
          <a:xfrm flipH="1">
            <a:off x="7653805" y="3749445"/>
            <a:ext cx="102521" cy="5045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340" name="Straight Arrow Connector 95339">
            <a:extLst>
              <a:ext uri="{FF2B5EF4-FFF2-40B4-BE49-F238E27FC236}">
                <a16:creationId xmlns:a16="http://schemas.microsoft.com/office/drawing/2014/main" id="{057A8D4B-907F-C996-0BEC-2F08813AAC4D}"/>
              </a:ext>
            </a:extLst>
          </p:cNvPr>
          <p:cNvCxnSpPr>
            <a:cxnSpLocks/>
          </p:cNvCxnSpPr>
          <p:nvPr/>
        </p:nvCxnSpPr>
        <p:spPr>
          <a:xfrm flipH="1">
            <a:off x="8714634" y="3717236"/>
            <a:ext cx="6448" cy="3289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361" name="Group 95360">
            <a:extLst>
              <a:ext uri="{FF2B5EF4-FFF2-40B4-BE49-F238E27FC236}">
                <a16:creationId xmlns:a16="http://schemas.microsoft.com/office/drawing/2014/main" id="{ADFFD92D-2E69-BBAD-1768-744122EE5F10}"/>
              </a:ext>
            </a:extLst>
          </p:cNvPr>
          <p:cNvGrpSpPr/>
          <p:nvPr/>
        </p:nvGrpSpPr>
        <p:grpSpPr>
          <a:xfrm>
            <a:off x="228600" y="200388"/>
            <a:ext cx="6126956" cy="4775396"/>
            <a:chOff x="228600" y="200388"/>
            <a:chExt cx="6126956" cy="4775396"/>
          </a:xfrm>
        </p:grpSpPr>
        <p:sp>
          <p:nvSpPr>
            <p:cNvPr id="95236" name="Rectangle 112"/>
            <p:cNvSpPr>
              <a:spLocks noChangeArrowheads="1"/>
            </p:cNvSpPr>
            <p:nvPr/>
          </p:nvSpPr>
          <p:spPr bwMode="auto">
            <a:xfrm>
              <a:off x="1789510" y="2850713"/>
              <a:ext cx="1956196" cy="464796"/>
            </a:xfrm>
            <a:prstGeom prst="rect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Calibri" pitchFamily="34" charset="0"/>
              </a:endParaRPr>
            </a:p>
          </p:txBody>
        </p:sp>
        <p:sp>
          <p:nvSpPr>
            <p:cNvPr id="95237" name="Freeform 113"/>
            <p:cNvSpPr>
              <a:spLocks/>
            </p:cNvSpPr>
            <p:nvPr/>
          </p:nvSpPr>
          <p:spPr bwMode="auto">
            <a:xfrm>
              <a:off x="1789510" y="2912912"/>
              <a:ext cx="391715" cy="813112"/>
            </a:xfrm>
            <a:custGeom>
              <a:avLst/>
              <a:gdLst>
                <a:gd name="T0" fmla="*/ 0 w 561"/>
                <a:gd name="T1" fmla="*/ 443137233 h 1260"/>
                <a:gd name="T2" fmla="*/ 486245378 w 561"/>
                <a:gd name="T3" fmla="*/ 0 h 1260"/>
                <a:gd name="T4" fmla="*/ 486245378 w 561"/>
                <a:gd name="T5" fmla="*/ 590849719 h 1260"/>
                <a:gd name="T6" fmla="*/ 0 w 561"/>
                <a:gd name="T7" fmla="*/ 1033987065 h 1260"/>
                <a:gd name="T8" fmla="*/ 0 w 561"/>
                <a:gd name="T9" fmla="*/ 443137233 h 1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"/>
                <a:gd name="T16" fmla="*/ 0 h 1260"/>
                <a:gd name="T17" fmla="*/ 561 w 561"/>
                <a:gd name="T18" fmla="*/ 1260 h 1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" h="1260">
                  <a:moveTo>
                    <a:pt x="0" y="540"/>
                  </a:moveTo>
                  <a:lnTo>
                    <a:pt x="561" y="0"/>
                  </a:lnTo>
                  <a:lnTo>
                    <a:pt x="561" y="720"/>
                  </a:lnTo>
                  <a:lnTo>
                    <a:pt x="0" y="12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EAEAEA">
                <a:alpha val="50195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38" name="Freeform 114"/>
            <p:cNvSpPr>
              <a:spLocks/>
            </p:cNvSpPr>
            <p:nvPr/>
          </p:nvSpPr>
          <p:spPr bwMode="auto">
            <a:xfrm>
              <a:off x="1789510" y="2502399"/>
              <a:ext cx="391715" cy="813111"/>
            </a:xfrm>
            <a:custGeom>
              <a:avLst/>
              <a:gdLst>
                <a:gd name="T0" fmla="*/ 0 w 561"/>
                <a:gd name="T1" fmla="*/ 443136845 h 1260"/>
                <a:gd name="T2" fmla="*/ 486245378 w 561"/>
                <a:gd name="T3" fmla="*/ 0 h 1260"/>
                <a:gd name="T4" fmla="*/ 486245378 w 561"/>
                <a:gd name="T5" fmla="*/ 590848296 h 1260"/>
                <a:gd name="T6" fmla="*/ 0 w 561"/>
                <a:gd name="T7" fmla="*/ 1033985254 h 1260"/>
                <a:gd name="T8" fmla="*/ 0 w 561"/>
                <a:gd name="T9" fmla="*/ 443136845 h 1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"/>
                <a:gd name="T16" fmla="*/ 0 h 1260"/>
                <a:gd name="T17" fmla="*/ 561 w 561"/>
                <a:gd name="T18" fmla="*/ 1260 h 1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" h="1260">
                  <a:moveTo>
                    <a:pt x="0" y="540"/>
                  </a:moveTo>
                  <a:lnTo>
                    <a:pt x="561" y="0"/>
                  </a:lnTo>
                  <a:lnTo>
                    <a:pt x="561" y="720"/>
                  </a:lnTo>
                  <a:lnTo>
                    <a:pt x="0" y="12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40" name="Rectangle 116"/>
            <p:cNvSpPr>
              <a:spLocks noChangeArrowheads="1"/>
            </p:cNvSpPr>
            <p:nvPr/>
          </p:nvSpPr>
          <p:spPr bwMode="auto">
            <a:xfrm>
              <a:off x="484585" y="2385916"/>
              <a:ext cx="4827984" cy="2555817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Calibri" pitchFamily="34" charset="0"/>
              </a:endParaRPr>
            </a:p>
          </p:txBody>
        </p:sp>
        <p:sp>
          <p:nvSpPr>
            <p:cNvPr id="95241" name="Freeform 117"/>
            <p:cNvSpPr>
              <a:spLocks/>
            </p:cNvSpPr>
            <p:nvPr/>
          </p:nvSpPr>
          <p:spPr bwMode="auto">
            <a:xfrm>
              <a:off x="484585" y="4046190"/>
              <a:ext cx="5870971" cy="929594"/>
            </a:xfrm>
            <a:custGeom>
              <a:avLst/>
              <a:gdLst>
                <a:gd name="T0" fmla="*/ 0 w 8415"/>
                <a:gd name="T1" fmla="*/ 1182520369 h 1440"/>
                <a:gd name="T2" fmla="*/ 1294555010 w 8415"/>
                <a:gd name="T3" fmla="*/ 0 h 1440"/>
                <a:gd name="T4" fmla="*/ 2147483647 w 8415"/>
                <a:gd name="T5" fmla="*/ 0 h 1440"/>
                <a:gd name="T6" fmla="*/ 2147483647 w 8415"/>
                <a:gd name="T7" fmla="*/ 1182520369 h 1440"/>
                <a:gd name="T8" fmla="*/ 0 w 8415"/>
                <a:gd name="T9" fmla="*/ 1182520369 h 1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5"/>
                <a:gd name="T16" fmla="*/ 0 h 1440"/>
                <a:gd name="T17" fmla="*/ 8415 w 8415"/>
                <a:gd name="T18" fmla="*/ 1440 h 1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5" h="1440">
                  <a:moveTo>
                    <a:pt x="0" y="1440"/>
                  </a:moveTo>
                  <a:lnTo>
                    <a:pt x="1496" y="0"/>
                  </a:lnTo>
                  <a:lnTo>
                    <a:pt x="8415" y="0"/>
                  </a:lnTo>
                  <a:lnTo>
                    <a:pt x="6919" y="1440"/>
                  </a:lnTo>
                  <a:lnTo>
                    <a:pt x="0" y="144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9525" cap="flat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5242" name="Rectangle 118"/>
            <p:cNvSpPr>
              <a:spLocks noChangeArrowheads="1"/>
            </p:cNvSpPr>
            <p:nvPr/>
          </p:nvSpPr>
          <p:spPr bwMode="auto">
            <a:xfrm>
              <a:off x="2181225" y="2064743"/>
              <a:ext cx="1957387" cy="464797"/>
            </a:xfrm>
            <a:prstGeom prst="rect">
              <a:avLst/>
            </a:prstGeom>
            <a:solidFill>
              <a:srgbClr val="808080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Calibri" pitchFamily="34" charset="0"/>
              </a:endParaRPr>
            </a:p>
          </p:txBody>
        </p:sp>
        <p:sp>
          <p:nvSpPr>
            <p:cNvPr id="95243" name="Line 119"/>
            <p:cNvSpPr>
              <a:spLocks noChangeShapeType="1"/>
            </p:cNvSpPr>
            <p:nvPr/>
          </p:nvSpPr>
          <p:spPr bwMode="auto">
            <a:xfrm>
              <a:off x="1528762" y="1456323"/>
              <a:ext cx="0" cy="255581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45" name="Freeform 121"/>
            <p:cNvSpPr>
              <a:spLocks/>
            </p:cNvSpPr>
            <p:nvPr/>
          </p:nvSpPr>
          <p:spPr bwMode="auto">
            <a:xfrm>
              <a:off x="1789510" y="3431992"/>
              <a:ext cx="2349103" cy="347184"/>
            </a:xfrm>
            <a:custGeom>
              <a:avLst/>
              <a:gdLst>
                <a:gd name="T0" fmla="*/ 0 w 3366"/>
                <a:gd name="T1" fmla="*/ 439854949 h 540"/>
                <a:gd name="T2" fmla="*/ 485753853 w 3366"/>
                <a:gd name="T3" fmla="*/ 0 h 540"/>
                <a:gd name="T4" fmla="*/ 2147483647 w 3366"/>
                <a:gd name="T5" fmla="*/ 0 h 540"/>
                <a:gd name="T6" fmla="*/ 2147483647 w 3366"/>
                <a:gd name="T7" fmla="*/ 439854949 h 540"/>
                <a:gd name="T8" fmla="*/ 0 w 3366"/>
                <a:gd name="T9" fmla="*/ 439854949 h 5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6"/>
                <a:gd name="T16" fmla="*/ 0 h 540"/>
                <a:gd name="T17" fmla="*/ 3366 w 3366"/>
                <a:gd name="T18" fmla="*/ 540 h 5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6" h="540">
                  <a:moveTo>
                    <a:pt x="0" y="540"/>
                  </a:moveTo>
                  <a:lnTo>
                    <a:pt x="561" y="0"/>
                  </a:lnTo>
                  <a:lnTo>
                    <a:pt x="3366" y="0"/>
                  </a:lnTo>
                  <a:lnTo>
                    <a:pt x="2805" y="54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EAEAE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48" name="Line 124"/>
            <p:cNvSpPr>
              <a:spLocks noChangeShapeType="1"/>
            </p:cNvSpPr>
            <p:nvPr/>
          </p:nvSpPr>
          <p:spPr bwMode="auto">
            <a:xfrm>
              <a:off x="2181225" y="2331633"/>
              <a:ext cx="0" cy="1164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49" name="Freeform 125"/>
            <p:cNvSpPr>
              <a:spLocks/>
            </p:cNvSpPr>
            <p:nvPr/>
          </p:nvSpPr>
          <p:spPr bwMode="auto">
            <a:xfrm>
              <a:off x="1789510" y="2055696"/>
              <a:ext cx="391715" cy="813112"/>
            </a:xfrm>
            <a:custGeom>
              <a:avLst/>
              <a:gdLst>
                <a:gd name="T0" fmla="*/ 0 w 561"/>
                <a:gd name="T1" fmla="*/ 443137233 h 1260"/>
                <a:gd name="T2" fmla="*/ 486245378 w 561"/>
                <a:gd name="T3" fmla="*/ 0 h 1260"/>
                <a:gd name="T4" fmla="*/ 486245378 w 561"/>
                <a:gd name="T5" fmla="*/ 590849719 h 1260"/>
                <a:gd name="T6" fmla="*/ 0 w 561"/>
                <a:gd name="T7" fmla="*/ 1033987065 h 1260"/>
                <a:gd name="T8" fmla="*/ 0 w 561"/>
                <a:gd name="T9" fmla="*/ 443137233 h 1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"/>
                <a:gd name="T16" fmla="*/ 0 h 1260"/>
                <a:gd name="T17" fmla="*/ 561 w 561"/>
                <a:gd name="T18" fmla="*/ 1260 h 1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" h="1260">
                  <a:moveTo>
                    <a:pt x="0" y="540"/>
                  </a:moveTo>
                  <a:lnTo>
                    <a:pt x="561" y="0"/>
                  </a:lnTo>
                  <a:lnTo>
                    <a:pt x="561" y="720"/>
                  </a:lnTo>
                  <a:lnTo>
                    <a:pt x="0" y="12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808080">
                <a:alpha val="50195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50" name="Freeform 126"/>
            <p:cNvSpPr>
              <a:spLocks/>
            </p:cNvSpPr>
            <p:nvPr/>
          </p:nvSpPr>
          <p:spPr bwMode="auto">
            <a:xfrm>
              <a:off x="1789510" y="2520493"/>
              <a:ext cx="2349103" cy="348315"/>
            </a:xfrm>
            <a:custGeom>
              <a:avLst/>
              <a:gdLst>
                <a:gd name="T0" fmla="*/ 0 w 3366"/>
                <a:gd name="T1" fmla="*/ 442726029 h 540"/>
                <a:gd name="T2" fmla="*/ 485753853 w 3366"/>
                <a:gd name="T3" fmla="*/ 0 h 540"/>
                <a:gd name="T4" fmla="*/ 2147483647 w 3366"/>
                <a:gd name="T5" fmla="*/ 0 h 540"/>
                <a:gd name="T6" fmla="*/ 2147483647 w 3366"/>
                <a:gd name="T7" fmla="*/ 442726029 h 540"/>
                <a:gd name="T8" fmla="*/ 0 w 3366"/>
                <a:gd name="T9" fmla="*/ 442726029 h 5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6"/>
                <a:gd name="T16" fmla="*/ 0 h 540"/>
                <a:gd name="T17" fmla="*/ 3366 w 3366"/>
                <a:gd name="T18" fmla="*/ 540 h 5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6" h="540">
                  <a:moveTo>
                    <a:pt x="0" y="540"/>
                  </a:moveTo>
                  <a:lnTo>
                    <a:pt x="561" y="0"/>
                  </a:lnTo>
                  <a:lnTo>
                    <a:pt x="3366" y="0"/>
                  </a:lnTo>
                  <a:lnTo>
                    <a:pt x="2805" y="54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80808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51" name="Freeform 127"/>
            <p:cNvSpPr>
              <a:spLocks/>
            </p:cNvSpPr>
            <p:nvPr/>
          </p:nvSpPr>
          <p:spPr bwMode="auto">
            <a:xfrm>
              <a:off x="3746897" y="2054565"/>
              <a:ext cx="392906" cy="814243"/>
            </a:xfrm>
            <a:custGeom>
              <a:avLst/>
              <a:gdLst>
                <a:gd name="T0" fmla="*/ 0 w 561"/>
                <a:gd name="T1" fmla="*/ 444370220 h 1260"/>
                <a:gd name="T2" fmla="*/ 489206705 w 561"/>
                <a:gd name="T3" fmla="*/ 0 h 1260"/>
                <a:gd name="T4" fmla="*/ 489206705 w 561"/>
                <a:gd name="T5" fmla="*/ 592494004 h 1260"/>
                <a:gd name="T6" fmla="*/ 0 w 561"/>
                <a:gd name="T7" fmla="*/ 1036864337 h 1260"/>
                <a:gd name="T8" fmla="*/ 0 w 561"/>
                <a:gd name="T9" fmla="*/ 444370220 h 1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1"/>
                <a:gd name="T16" fmla="*/ 0 h 1260"/>
                <a:gd name="T17" fmla="*/ 561 w 561"/>
                <a:gd name="T18" fmla="*/ 1260 h 1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1" h="1260">
                  <a:moveTo>
                    <a:pt x="0" y="540"/>
                  </a:moveTo>
                  <a:lnTo>
                    <a:pt x="561" y="0"/>
                  </a:lnTo>
                  <a:lnTo>
                    <a:pt x="561" y="720"/>
                  </a:lnTo>
                  <a:lnTo>
                    <a:pt x="0" y="12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808080">
                <a:alpha val="74901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53" name="Line 129"/>
            <p:cNvSpPr>
              <a:spLocks noChangeShapeType="1"/>
            </p:cNvSpPr>
            <p:nvPr/>
          </p:nvSpPr>
          <p:spPr bwMode="auto">
            <a:xfrm>
              <a:off x="2181225" y="2850713"/>
              <a:ext cx="0" cy="116482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54" name="Line 130"/>
            <p:cNvSpPr>
              <a:spLocks noChangeShapeType="1"/>
            </p:cNvSpPr>
            <p:nvPr/>
          </p:nvSpPr>
          <p:spPr bwMode="auto">
            <a:xfrm>
              <a:off x="2181225" y="3315510"/>
              <a:ext cx="0" cy="11648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56" name="Rectangle 132"/>
            <p:cNvSpPr>
              <a:spLocks noChangeArrowheads="1"/>
            </p:cNvSpPr>
            <p:nvPr/>
          </p:nvSpPr>
          <p:spPr bwMode="auto">
            <a:xfrm>
              <a:off x="1790700" y="2387048"/>
              <a:ext cx="1956197" cy="48176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Calibri" pitchFamily="34" charset="0"/>
              </a:endParaRPr>
            </a:p>
          </p:txBody>
        </p:sp>
        <p:sp>
          <p:nvSpPr>
            <p:cNvPr id="95257" name="Line 133"/>
            <p:cNvSpPr>
              <a:spLocks noChangeShapeType="1"/>
            </p:cNvSpPr>
            <p:nvPr/>
          </p:nvSpPr>
          <p:spPr bwMode="auto">
            <a:xfrm flipH="1">
              <a:off x="5312569" y="4012140"/>
              <a:ext cx="1042987" cy="9295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65" name="Rectangle 143"/>
            <p:cNvSpPr>
              <a:spLocks noChangeArrowheads="1"/>
            </p:cNvSpPr>
            <p:nvPr/>
          </p:nvSpPr>
          <p:spPr bwMode="auto">
            <a:xfrm>
              <a:off x="1789510" y="2847734"/>
              <a:ext cx="1956196" cy="931442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Calibri" pitchFamily="34" charset="0"/>
              </a:endParaRPr>
            </a:p>
          </p:txBody>
        </p:sp>
        <p:sp>
          <p:nvSpPr>
            <p:cNvPr id="95266" name="Line 144"/>
            <p:cNvSpPr>
              <a:spLocks noChangeShapeType="1"/>
            </p:cNvSpPr>
            <p:nvPr/>
          </p:nvSpPr>
          <p:spPr bwMode="auto">
            <a:xfrm flipV="1">
              <a:off x="2181225" y="3779176"/>
              <a:ext cx="0" cy="117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69" name="Line 148"/>
            <p:cNvSpPr>
              <a:spLocks noChangeShapeType="1"/>
            </p:cNvSpPr>
            <p:nvPr/>
          </p:nvSpPr>
          <p:spPr bwMode="auto">
            <a:xfrm flipV="1">
              <a:off x="1813322" y="2078314"/>
              <a:ext cx="344090" cy="3076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95270" name="Group 149"/>
            <p:cNvGrpSpPr>
              <a:grpSpLocks/>
            </p:cNvGrpSpPr>
            <p:nvPr/>
          </p:nvGrpSpPr>
          <p:grpSpPr bwMode="auto">
            <a:xfrm>
              <a:off x="1966912" y="2134858"/>
              <a:ext cx="1716881" cy="620860"/>
              <a:chOff x="1968" y="1248"/>
              <a:chExt cx="1296" cy="528"/>
            </a:xfrm>
          </p:grpSpPr>
          <p:sp>
            <p:nvSpPr>
              <p:cNvPr id="95333" name="AutoShape 150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96" cy="384"/>
              </a:xfrm>
              <a:prstGeom prst="can">
                <a:avLst>
                  <a:gd name="adj" fmla="val 18611"/>
                </a:avLst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grpSp>
            <p:nvGrpSpPr>
              <p:cNvPr id="95334" name="Group 151"/>
              <p:cNvGrpSpPr>
                <a:grpSpLocks/>
              </p:cNvGrpSpPr>
              <p:nvPr/>
            </p:nvGrpSpPr>
            <p:grpSpPr bwMode="auto">
              <a:xfrm>
                <a:off x="1968" y="1248"/>
                <a:ext cx="1296" cy="528"/>
                <a:chOff x="1968" y="1248"/>
                <a:chExt cx="1296" cy="528"/>
              </a:xfrm>
            </p:grpSpPr>
            <p:sp>
              <p:nvSpPr>
                <p:cNvPr id="95335" name="AutoShape 152"/>
                <p:cNvSpPr>
                  <a:spLocks noChangeArrowheads="1"/>
                </p:cNvSpPr>
                <p:nvPr/>
              </p:nvSpPr>
              <p:spPr bwMode="auto">
                <a:xfrm>
                  <a:off x="2784" y="1248"/>
                  <a:ext cx="96" cy="384"/>
                </a:xfrm>
                <a:prstGeom prst="can">
                  <a:avLst>
                    <a:gd name="adj" fmla="val 18611"/>
                  </a:avLst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1350">
                    <a:latin typeface="Calibri" pitchFamily="34" charset="0"/>
                  </a:endParaRPr>
                </a:p>
              </p:txBody>
            </p:sp>
            <p:sp>
              <p:nvSpPr>
                <p:cNvPr id="95336" name="AutoShape 153"/>
                <p:cNvSpPr>
                  <a:spLocks noChangeArrowheads="1"/>
                </p:cNvSpPr>
                <p:nvPr/>
              </p:nvSpPr>
              <p:spPr bwMode="auto">
                <a:xfrm>
                  <a:off x="2976" y="1392"/>
                  <a:ext cx="96" cy="384"/>
                </a:xfrm>
                <a:prstGeom prst="can">
                  <a:avLst>
                    <a:gd name="adj" fmla="val 18611"/>
                  </a:avLst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1350">
                    <a:latin typeface="Calibri" pitchFamily="34" charset="0"/>
                  </a:endParaRPr>
                </a:p>
              </p:txBody>
            </p:sp>
            <p:sp>
              <p:nvSpPr>
                <p:cNvPr id="95337" name="AutoShape 154"/>
                <p:cNvSpPr>
                  <a:spLocks noChangeArrowheads="1"/>
                </p:cNvSpPr>
                <p:nvPr/>
              </p:nvSpPr>
              <p:spPr bwMode="auto">
                <a:xfrm>
                  <a:off x="3168" y="1248"/>
                  <a:ext cx="96" cy="384"/>
                </a:xfrm>
                <a:prstGeom prst="can">
                  <a:avLst>
                    <a:gd name="adj" fmla="val 18611"/>
                  </a:avLst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1350">
                    <a:latin typeface="Calibri" pitchFamily="34" charset="0"/>
                  </a:endParaRPr>
                </a:p>
              </p:txBody>
            </p:sp>
            <p:sp>
              <p:nvSpPr>
                <p:cNvPr id="95338" name="AutoShape 155"/>
                <p:cNvSpPr>
                  <a:spLocks noChangeArrowheads="1"/>
                </p:cNvSpPr>
                <p:nvPr/>
              </p:nvSpPr>
              <p:spPr bwMode="auto">
                <a:xfrm>
                  <a:off x="1968" y="1374"/>
                  <a:ext cx="96" cy="402"/>
                </a:xfrm>
                <a:prstGeom prst="can">
                  <a:avLst>
                    <a:gd name="adj" fmla="val 19484"/>
                  </a:avLst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1350">
                    <a:latin typeface="Calibri" pitchFamily="34" charset="0"/>
                  </a:endParaRPr>
                </a:p>
              </p:txBody>
            </p:sp>
            <p:sp>
              <p:nvSpPr>
                <p:cNvPr id="95339" name="AutoShape 156"/>
                <p:cNvSpPr>
                  <a:spLocks noChangeArrowheads="1"/>
                </p:cNvSpPr>
                <p:nvPr/>
              </p:nvSpPr>
              <p:spPr bwMode="auto">
                <a:xfrm>
                  <a:off x="2256" y="1248"/>
                  <a:ext cx="96" cy="384"/>
                </a:xfrm>
                <a:prstGeom prst="can">
                  <a:avLst>
                    <a:gd name="adj" fmla="val 18611"/>
                  </a:avLst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 sz="1350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95271" name="Freeform 176"/>
            <p:cNvSpPr>
              <a:spLocks/>
            </p:cNvSpPr>
            <p:nvPr/>
          </p:nvSpPr>
          <p:spPr bwMode="auto">
            <a:xfrm>
              <a:off x="484585" y="1456323"/>
              <a:ext cx="5870971" cy="929594"/>
            </a:xfrm>
            <a:custGeom>
              <a:avLst/>
              <a:gdLst>
                <a:gd name="T0" fmla="*/ 0 w 8415"/>
                <a:gd name="T1" fmla="*/ 1182520369 h 1440"/>
                <a:gd name="T2" fmla="*/ 1294555010 w 8415"/>
                <a:gd name="T3" fmla="*/ 0 h 1440"/>
                <a:gd name="T4" fmla="*/ 2147483647 w 8415"/>
                <a:gd name="T5" fmla="*/ 0 h 1440"/>
                <a:gd name="T6" fmla="*/ 2147483647 w 8415"/>
                <a:gd name="T7" fmla="*/ 1182520369 h 1440"/>
                <a:gd name="T8" fmla="*/ 0 w 8415"/>
                <a:gd name="T9" fmla="*/ 1182520369 h 1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15"/>
                <a:gd name="T16" fmla="*/ 0 h 1440"/>
                <a:gd name="T17" fmla="*/ 8415 w 8415"/>
                <a:gd name="T18" fmla="*/ 1440 h 1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15" h="1440">
                  <a:moveTo>
                    <a:pt x="0" y="1440"/>
                  </a:moveTo>
                  <a:lnTo>
                    <a:pt x="1496" y="0"/>
                  </a:lnTo>
                  <a:lnTo>
                    <a:pt x="8415" y="0"/>
                  </a:lnTo>
                  <a:lnTo>
                    <a:pt x="6919" y="1440"/>
                  </a:lnTo>
                  <a:lnTo>
                    <a:pt x="0" y="144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72" name="Line 177"/>
            <p:cNvSpPr>
              <a:spLocks noChangeShapeType="1"/>
            </p:cNvSpPr>
            <p:nvPr/>
          </p:nvSpPr>
          <p:spPr bwMode="auto">
            <a:xfrm flipV="1">
              <a:off x="3736181" y="2518231"/>
              <a:ext cx="381000" cy="33926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74" name="Line 179"/>
            <p:cNvSpPr>
              <a:spLocks noChangeShapeType="1"/>
            </p:cNvSpPr>
            <p:nvPr/>
          </p:nvSpPr>
          <p:spPr bwMode="auto">
            <a:xfrm flipV="1">
              <a:off x="3737372" y="3403720"/>
              <a:ext cx="415528" cy="3675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95275" name="Group 180"/>
            <p:cNvGrpSpPr>
              <a:grpSpLocks/>
            </p:cNvGrpSpPr>
            <p:nvPr/>
          </p:nvGrpSpPr>
          <p:grpSpPr bwMode="auto">
            <a:xfrm>
              <a:off x="1965721" y="2854106"/>
              <a:ext cx="1739265" cy="903440"/>
              <a:chOff x="1967" y="1860"/>
              <a:chExt cx="1313" cy="313"/>
            </a:xfrm>
          </p:grpSpPr>
          <p:sp>
            <p:nvSpPr>
              <p:cNvPr id="95327" name="AutoShape 181"/>
              <p:cNvSpPr>
                <a:spLocks noChangeArrowheads="1"/>
              </p:cNvSpPr>
              <p:nvPr/>
            </p:nvSpPr>
            <p:spPr bwMode="auto">
              <a:xfrm>
                <a:off x="2495" y="1860"/>
                <a:ext cx="97" cy="313"/>
              </a:xfrm>
              <a:prstGeom prst="can">
                <a:avLst>
                  <a:gd name="adj" fmla="val 15014"/>
                </a:avLst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95328" name="AutoShape 182"/>
              <p:cNvSpPr>
                <a:spLocks noChangeArrowheads="1"/>
              </p:cNvSpPr>
              <p:nvPr/>
            </p:nvSpPr>
            <p:spPr bwMode="auto">
              <a:xfrm>
                <a:off x="2727" y="1874"/>
                <a:ext cx="108" cy="211"/>
              </a:xfrm>
              <a:prstGeom prst="can">
                <a:avLst>
                  <a:gd name="adj" fmla="val 7221"/>
                </a:avLst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95329" name="AutoShape 183"/>
              <p:cNvSpPr>
                <a:spLocks noChangeArrowheads="1"/>
              </p:cNvSpPr>
              <p:nvPr/>
            </p:nvSpPr>
            <p:spPr bwMode="auto">
              <a:xfrm>
                <a:off x="2976" y="1860"/>
                <a:ext cx="96" cy="308"/>
              </a:xfrm>
              <a:prstGeom prst="can">
                <a:avLst>
                  <a:gd name="adj" fmla="val 14928"/>
                </a:avLst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95330" name="AutoShape 184"/>
              <p:cNvSpPr>
                <a:spLocks noChangeArrowheads="1"/>
              </p:cNvSpPr>
              <p:nvPr/>
            </p:nvSpPr>
            <p:spPr bwMode="auto">
              <a:xfrm>
                <a:off x="3168" y="1874"/>
                <a:ext cx="112" cy="211"/>
              </a:xfrm>
              <a:prstGeom prst="can">
                <a:avLst>
                  <a:gd name="adj" fmla="val 7221"/>
                </a:avLst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95331" name="AutoShape 185"/>
              <p:cNvSpPr>
                <a:spLocks noChangeArrowheads="1"/>
              </p:cNvSpPr>
              <p:nvPr/>
            </p:nvSpPr>
            <p:spPr bwMode="auto">
              <a:xfrm>
                <a:off x="1967" y="1867"/>
                <a:ext cx="103" cy="306"/>
              </a:xfrm>
              <a:prstGeom prst="can">
                <a:avLst>
                  <a:gd name="adj" fmla="val 13823"/>
                </a:avLst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95332" name="AutoShape 186"/>
              <p:cNvSpPr>
                <a:spLocks noChangeArrowheads="1"/>
              </p:cNvSpPr>
              <p:nvPr/>
            </p:nvSpPr>
            <p:spPr bwMode="auto">
              <a:xfrm>
                <a:off x="2255" y="1874"/>
                <a:ext cx="101" cy="211"/>
              </a:xfrm>
              <a:prstGeom prst="can">
                <a:avLst>
                  <a:gd name="adj" fmla="val 7221"/>
                </a:avLst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</p:grpSp>
        <p:sp>
          <p:nvSpPr>
            <p:cNvPr id="95279" name="Line 202"/>
            <p:cNvSpPr>
              <a:spLocks noChangeShapeType="1"/>
            </p:cNvSpPr>
            <p:nvPr/>
          </p:nvSpPr>
          <p:spPr bwMode="auto">
            <a:xfrm>
              <a:off x="1775222" y="2868808"/>
              <a:ext cx="197167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80" name="Line 203"/>
            <p:cNvSpPr>
              <a:spLocks noChangeShapeType="1"/>
            </p:cNvSpPr>
            <p:nvPr/>
          </p:nvSpPr>
          <p:spPr bwMode="auto">
            <a:xfrm>
              <a:off x="1775222" y="3771260"/>
              <a:ext cx="197167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81" name="Line 204"/>
            <p:cNvSpPr>
              <a:spLocks noChangeShapeType="1"/>
            </p:cNvSpPr>
            <p:nvPr/>
          </p:nvSpPr>
          <p:spPr bwMode="auto">
            <a:xfrm flipH="1">
              <a:off x="2869406" y="1707381"/>
              <a:ext cx="503635" cy="27141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82" name="Text Box 205"/>
            <p:cNvSpPr txBox="1">
              <a:spLocks noChangeArrowheads="1"/>
            </p:cNvSpPr>
            <p:nvPr/>
          </p:nvSpPr>
          <p:spPr bwMode="auto">
            <a:xfrm>
              <a:off x="4413646" y="2233684"/>
              <a:ext cx="1485900" cy="5857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DU-X Layer A</a:t>
              </a:r>
            </a:p>
            <a:p>
              <a:pPr algn="ctr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(0.5’-2.0’)</a:t>
              </a:r>
              <a:endParaRPr lang="en-US" dirty="0"/>
            </a:p>
          </p:txBody>
        </p:sp>
        <p:sp>
          <p:nvSpPr>
            <p:cNvPr id="95285" name="Text Box 208"/>
            <p:cNvSpPr txBox="1">
              <a:spLocks noChangeArrowheads="1"/>
            </p:cNvSpPr>
            <p:nvPr/>
          </p:nvSpPr>
          <p:spPr bwMode="auto">
            <a:xfrm>
              <a:off x="4431506" y="3853341"/>
              <a:ext cx="1466604" cy="3376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DU-X Layer D</a:t>
              </a:r>
            </a:p>
            <a:p>
              <a:pPr algn="ctr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(7.0’-10’)</a:t>
              </a:r>
              <a:endParaRPr lang="en-US" dirty="0"/>
            </a:p>
          </p:txBody>
        </p:sp>
        <p:sp>
          <p:nvSpPr>
            <p:cNvPr id="95286" name="Line 209"/>
            <p:cNvSpPr>
              <a:spLocks noChangeShapeType="1"/>
            </p:cNvSpPr>
            <p:nvPr/>
          </p:nvSpPr>
          <p:spPr bwMode="auto">
            <a:xfrm>
              <a:off x="3498056" y="1707381"/>
              <a:ext cx="34528" cy="3528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288" name="Text Box 147"/>
            <p:cNvSpPr txBox="1">
              <a:spLocks noChangeArrowheads="1"/>
            </p:cNvSpPr>
            <p:nvPr/>
          </p:nvSpPr>
          <p:spPr bwMode="auto">
            <a:xfrm>
              <a:off x="2729364" y="1013384"/>
              <a:ext cx="2657473" cy="68817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100" b="1" dirty="0">
                  <a:solidFill>
                    <a:srgbClr val="000000"/>
                  </a:solidFill>
                  <a:latin typeface="Calibri" pitchFamily="34" charset="0"/>
                </a:rPr>
                <a:t>Minimum 30 Core Increments per DU</a:t>
              </a:r>
              <a:endParaRPr lang="en-US" sz="2100" b="1" dirty="0">
                <a:latin typeface="Calibri" pitchFamily="34" charset="0"/>
              </a:endParaRPr>
            </a:p>
          </p:txBody>
        </p:sp>
        <p:grpSp>
          <p:nvGrpSpPr>
            <p:cNvPr id="95289" name="Group 157"/>
            <p:cNvGrpSpPr>
              <a:grpSpLocks/>
            </p:cNvGrpSpPr>
            <p:nvPr/>
          </p:nvGrpSpPr>
          <p:grpSpPr bwMode="auto">
            <a:xfrm>
              <a:off x="1902619" y="2078314"/>
              <a:ext cx="1844278" cy="281593"/>
              <a:chOff x="1920" y="1200"/>
              <a:chExt cx="1392" cy="240"/>
            </a:xfrm>
          </p:grpSpPr>
          <p:grpSp>
            <p:nvGrpSpPr>
              <p:cNvPr id="95293" name="Group 158"/>
              <p:cNvGrpSpPr>
                <a:grpSpLocks/>
              </p:cNvGrpSpPr>
              <p:nvPr/>
            </p:nvGrpSpPr>
            <p:grpSpPr bwMode="auto">
              <a:xfrm>
                <a:off x="2448" y="1344"/>
                <a:ext cx="192" cy="96"/>
                <a:chOff x="480" y="1680"/>
                <a:chExt cx="192" cy="96"/>
              </a:xfrm>
            </p:grpSpPr>
            <p:sp>
              <p:nvSpPr>
                <p:cNvPr id="9530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528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5310" name="Line 160"/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294" name="Group 161"/>
              <p:cNvGrpSpPr>
                <a:grpSpLocks/>
              </p:cNvGrpSpPr>
              <p:nvPr/>
            </p:nvGrpSpPr>
            <p:grpSpPr bwMode="auto">
              <a:xfrm>
                <a:off x="2736" y="1200"/>
                <a:ext cx="192" cy="96"/>
                <a:chOff x="480" y="1680"/>
                <a:chExt cx="192" cy="96"/>
              </a:xfrm>
            </p:grpSpPr>
            <p:sp>
              <p:nvSpPr>
                <p:cNvPr id="95307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528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5308" name="Line 163"/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295" name="Group 164"/>
              <p:cNvGrpSpPr>
                <a:grpSpLocks/>
              </p:cNvGrpSpPr>
              <p:nvPr/>
            </p:nvGrpSpPr>
            <p:grpSpPr bwMode="auto">
              <a:xfrm>
                <a:off x="1920" y="1344"/>
                <a:ext cx="192" cy="96"/>
                <a:chOff x="480" y="1680"/>
                <a:chExt cx="192" cy="96"/>
              </a:xfrm>
            </p:grpSpPr>
            <p:sp>
              <p:nvSpPr>
                <p:cNvPr id="95305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528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5306" name="Line 166"/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296" name="Group 167"/>
              <p:cNvGrpSpPr>
                <a:grpSpLocks/>
              </p:cNvGrpSpPr>
              <p:nvPr/>
            </p:nvGrpSpPr>
            <p:grpSpPr bwMode="auto">
              <a:xfrm>
                <a:off x="2208" y="1200"/>
                <a:ext cx="192" cy="96"/>
                <a:chOff x="480" y="1680"/>
                <a:chExt cx="192" cy="96"/>
              </a:xfrm>
            </p:grpSpPr>
            <p:sp>
              <p:nvSpPr>
                <p:cNvPr id="95303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528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5304" name="Line 169"/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297" name="Group 170"/>
              <p:cNvGrpSpPr>
                <a:grpSpLocks/>
              </p:cNvGrpSpPr>
              <p:nvPr/>
            </p:nvGrpSpPr>
            <p:grpSpPr bwMode="auto">
              <a:xfrm>
                <a:off x="2928" y="1344"/>
                <a:ext cx="192" cy="96"/>
                <a:chOff x="480" y="1680"/>
                <a:chExt cx="192" cy="96"/>
              </a:xfrm>
            </p:grpSpPr>
            <p:sp>
              <p:nvSpPr>
                <p:cNvPr id="95301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528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5302" name="Line 172"/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95298" name="Group 173"/>
              <p:cNvGrpSpPr>
                <a:grpSpLocks/>
              </p:cNvGrpSpPr>
              <p:nvPr/>
            </p:nvGrpSpPr>
            <p:grpSpPr bwMode="auto">
              <a:xfrm>
                <a:off x="3120" y="1200"/>
                <a:ext cx="192" cy="96"/>
                <a:chOff x="480" y="1680"/>
                <a:chExt cx="192" cy="96"/>
              </a:xfrm>
            </p:grpSpPr>
            <p:sp>
              <p:nvSpPr>
                <p:cNvPr id="95299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528" y="1680"/>
                  <a:ext cx="96" cy="96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5300" name="Line 175"/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95290" name="Oval 220"/>
            <p:cNvSpPr>
              <a:spLocks noChangeArrowheads="1"/>
            </p:cNvSpPr>
            <p:nvPr/>
          </p:nvSpPr>
          <p:spPr bwMode="auto">
            <a:xfrm>
              <a:off x="1831181" y="2173309"/>
              <a:ext cx="400050" cy="705677"/>
            </a:xfrm>
            <a:prstGeom prst="ellips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Calibri" pitchFamily="34" charset="0"/>
              </a:endParaRPr>
            </a:p>
          </p:txBody>
        </p:sp>
        <p:sp>
          <p:nvSpPr>
            <p:cNvPr id="95291" name="Text Box 221"/>
            <p:cNvSpPr txBox="1">
              <a:spLocks noChangeArrowheads="1"/>
            </p:cNvSpPr>
            <p:nvPr/>
          </p:nvSpPr>
          <p:spPr bwMode="auto">
            <a:xfrm>
              <a:off x="228600" y="1515128"/>
              <a:ext cx="1910588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b="1" dirty="0">
                  <a:latin typeface="Calibri" pitchFamily="34" charset="0"/>
                </a:rPr>
                <a:t>Core Increment</a:t>
              </a:r>
            </a:p>
          </p:txBody>
        </p:sp>
        <p:sp>
          <p:nvSpPr>
            <p:cNvPr id="95292" name="Line 222"/>
            <p:cNvSpPr>
              <a:spLocks noChangeShapeType="1"/>
            </p:cNvSpPr>
            <p:nvPr/>
          </p:nvSpPr>
          <p:spPr bwMode="auto">
            <a:xfrm>
              <a:off x="1097756" y="1847611"/>
              <a:ext cx="742950" cy="43426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223EFBB-0F5C-27F0-E2A9-6703404E3168}"/>
                </a:ext>
              </a:extLst>
            </p:cNvPr>
            <p:cNvGrpSpPr/>
            <p:nvPr/>
          </p:nvGrpSpPr>
          <p:grpSpPr>
            <a:xfrm>
              <a:off x="1797290" y="3743114"/>
              <a:ext cx="1956196" cy="983529"/>
              <a:chOff x="1797290" y="4251802"/>
              <a:chExt cx="1956196" cy="474841"/>
            </a:xfrm>
          </p:grpSpPr>
          <p:sp>
            <p:nvSpPr>
              <p:cNvPr id="4" name="Rectangle 142">
                <a:extLst>
                  <a:ext uri="{FF2B5EF4-FFF2-40B4-BE49-F238E27FC236}">
                    <a16:creationId xmlns:a16="http://schemas.microsoft.com/office/drawing/2014/main" id="{64786EC2-7D9A-A09F-C0A0-14C4C0F50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7290" y="4261846"/>
                <a:ext cx="1956196" cy="464797"/>
              </a:xfrm>
              <a:prstGeom prst="rect">
                <a:avLst/>
              </a:prstGeom>
              <a:noFill/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50" dirty="0">
                  <a:latin typeface="Calibri" pitchFamily="34" charset="0"/>
                </a:endParaRPr>
              </a:p>
            </p:txBody>
          </p:sp>
          <p:sp>
            <p:nvSpPr>
              <p:cNvPr id="6" name="AutoShape 195">
                <a:extLst>
                  <a:ext uri="{FF2B5EF4-FFF2-40B4-BE49-F238E27FC236}">
                    <a16:creationId xmlns:a16="http://schemas.microsoft.com/office/drawing/2014/main" id="{A2AF89B5-4215-A81B-419E-9E544B3C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162" y="4251802"/>
                <a:ext cx="127176" cy="404860"/>
              </a:xfrm>
              <a:prstGeom prst="can">
                <a:avLst>
                  <a:gd name="adj" fmla="val 16672"/>
                </a:avLst>
              </a:prstGeom>
              <a:solidFill>
                <a:srgbClr val="92D05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7" name="AutoShape 196">
                <a:extLst>
                  <a:ext uri="{FF2B5EF4-FFF2-40B4-BE49-F238E27FC236}">
                    <a16:creationId xmlns:a16="http://schemas.microsoft.com/office/drawing/2014/main" id="{FE106350-1352-2BF5-431D-B7F375C27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5691" y="4269456"/>
                <a:ext cx="127176" cy="193015"/>
              </a:xfrm>
              <a:prstGeom prst="can">
                <a:avLst>
                  <a:gd name="adj" fmla="val 7948"/>
                </a:avLst>
              </a:prstGeom>
              <a:solidFill>
                <a:srgbClr val="92D05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8" name="AutoShape 197">
                <a:extLst>
                  <a:ext uri="{FF2B5EF4-FFF2-40B4-BE49-F238E27FC236}">
                    <a16:creationId xmlns:a16="http://schemas.microsoft.com/office/drawing/2014/main" id="{709FEBCF-C9E4-5902-B320-EC67D5FA9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044" y="4258864"/>
                <a:ext cx="127176" cy="397798"/>
              </a:xfrm>
              <a:prstGeom prst="can">
                <a:avLst>
                  <a:gd name="adj" fmla="val 16382"/>
                </a:avLst>
              </a:prstGeom>
              <a:solidFill>
                <a:srgbClr val="92D05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9" name="AutoShape 198">
                <a:extLst>
                  <a:ext uri="{FF2B5EF4-FFF2-40B4-BE49-F238E27FC236}">
                    <a16:creationId xmlns:a16="http://schemas.microsoft.com/office/drawing/2014/main" id="{774B4F8C-FCB7-646E-DA30-992C0687D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397" y="4269456"/>
                <a:ext cx="127176" cy="193015"/>
              </a:xfrm>
              <a:prstGeom prst="can">
                <a:avLst>
                  <a:gd name="adj" fmla="val 7948"/>
                </a:avLst>
              </a:prstGeom>
              <a:solidFill>
                <a:srgbClr val="92D05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10" name="AutoShape 199">
                <a:extLst>
                  <a:ext uri="{FF2B5EF4-FFF2-40B4-BE49-F238E27FC236}">
                    <a16:creationId xmlns:a16="http://schemas.microsoft.com/office/drawing/2014/main" id="{A8CDD483-10BB-2312-2673-865D52C22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4692" y="4257687"/>
                <a:ext cx="113929" cy="398975"/>
              </a:xfrm>
              <a:prstGeom prst="can">
                <a:avLst>
                  <a:gd name="adj" fmla="val 18341"/>
                </a:avLst>
              </a:prstGeom>
              <a:solidFill>
                <a:srgbClr val="92D05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11" name="AutoShape 200">
                <a:extLst>
                  <a:ext uri="{FF2B5EF4-FFF2-40B4-BE49-F238E27FC236}">
                    <a16:creationId xmlns:a16="http://schemas.microsoft.com/office/drawing/2014/main" id="{919D48F2-6B7E-8267-450F-3312FD440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221" y="4269456"/>
                <a:ext cx="127176" cy="193015"/>
              </a:xfrm>
              <a:prstGeom prst="can">
                <a:avLst>
                  <a:gd name="adj" fmla="val 7948"/>
                </a:avLst>
              </a:prstGeom>
              <a:solidFill>
                <a:srgbClr val="92D05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 sz="1350">
                  <a:latin typeface="Calibri" pitchFamily="34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1804FB-21E9-2DEE-3636-2B114AB4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05" y="200388"/>
              <a:ext cx="1675775" cy="1150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C94DE4-CB41-FDE1-7358-B8D684DC3F5A}"/>
                </a:ext>
              </a:extLst>
            </p:cNvPr>
            <p:cNvSpPr/>
            <p:nvPr/>
          </p:nvSpPr>
          <p:spPr>
            <a:xfrm>
              <a:off x="3746612" y="3422931"/>
              <a:ext cx="420786" cy="1319002"/>
            </a:xfrm>
            <a:custGeom>
              <a:avLst/>
              <a:gdLst>
                <a:gd name="connsiteX0" fmla="*/ 0 w 420786"/>
                <a:gd name="connsiteY0" fmla="*/ 1319002 h 1319002"/>
                <a:gd name="connsiteX1" fmla="*/ 420786 w 420786"/>
                <a:gd name="connsiteY1" fmla="*/ 914400 h 1319002"/>
                <a:gd name="connsiteX2" fmla="*/ 404602 w 420786"/>
                <a:gd name="connsiteY2" fmla="*/ 0 h 1319002"/>
                <a:gd name="connsiteX3" fmla="*/ 404602 w 420786"/>
                <a:gd name="connsiteY3" fmla="*/ 0 h 131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786" h="1319002">
                  <a:moveTo>
                    <a:pt x="0" y="1319002"/>
                  </a:moveTo>
                  <a:lnTo>
                    <a:pt x="420786" y="914400"/>
                  </a:lnTo>
                  <a:lnTo>
                    <a:pt x="404602" y="0"/>
                  </a:lnTo>
                  <a:lnTo>
                    <a:pt x="404602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3BC0A4-E43C-27DF-A5F2-0887902A9F54}"/>
                </a:ext>
              </a:extLst>
            </p:cNvPr>
            <p:cNvSpPr/>
            <p:nvPr/>
          </p:nvSpPr>
          <p:spPr>
            <a:xfrm>
              <a:off x="3738520" y="2492347"/>
              <a:ext cx="420786" cy="1254265"/>
            </a:xfrm>
            <a:custGeom>
              <a:avLst/>
              <a:gdLst>
                <a:gd name="connsiteX0" fmla="*/ 8092 w 420786"/>
                <a:gd name="connsiteY0" fmla="*/ 380326 h 1254265"/>
                <a:gd name="connsiteX1" fmla="*/ 420786 w 420786"/>
                <a:gd name="connsiteY1" fmla="*/ 0 h 1254265"/>
                <a:gd name="connsiteX2" fmla="*/ 404602 w 420786"/>
                <a:gd name="connsiteY2" fmla="*/ 922492 h 1254265"/>
                <a:gd name="connsiteX3" fmla="*/ 0 w 420786"/>
                <a:gd name="connsiteY3" fmla="*/ 1254265 h 1254265"/>
                <a:gd name="connsiteX4" fmla="*/ 8092 w 420786"/>
                <a:gd name="connsiteY4" fmla="*/ 380326 h 125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786" h="1254265">
                  <a:moveTo>
                    <a:pt x="8092" y="380326"/>
                  </a:moveTo>
                  <a:lnTo>
                    <a:pt x="420786" y="0"/>
                  </a:lnTo>
                  <a:lnTo>
                    <a:pt x="404602" y="922492"/>
                  </a:lnTo>
                  <a:lnTo>
                    <a:pt x="0" y="1254265"/>
                  </a:lnTo>
                  <a:cubicBezTo>
                    <a:pt x="2697" y="962952"/>
                    <a:pt x="5395" y="671639"/>
                    <a:pt x="8092" y="380326"/>
                  </a:cubicBezTo>
                  <a:close/>
                </a:path>
              </a:pathLst>
            </a:custGeom>
            <a:solidFill>
              <a:srgbClr val="EAEAEA">
                <a:alpha val="74901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95283" name="Text Box 206"/>
            <p:cNvSpPr txBox="1">
              <a:spLocks noChangeArrowheads="1"/>
            </p:cNvSpPr>
            <p:nvPr/>
          </p:nvSpPr>
          <p:spPr bwMode="auto">
            <a:xfrm>
              <a:off x="4413646" y="2956904"/>
              <a:ext cx="1440671" cy="624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DU-X Layer B</a:t>
              </a:r>
            </a:p>
            <a:p>
              <a:pPr algn="ctr"/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(2.0’-7.0’)</a:t>
              </a:r>
              <a:endParaRPr lang="en-US" dirty="0"/>
            </a:p>
          </p:txBody>
        </p:sp>
        <p:sp>
          <p:nvSpPr>
            <p:cNvPr id="95314" name="Line 214"/>
            <p:cNvSpPr>
              <a:spLocks noChangeShapeType="1"/>
            </p:cNvSpPr>
            <p:nvPr/>
          </p:nvSpPr>
          <p:spPr bwMode="auto">
            <a:xfrm flipH="1" flipV="1">
              <a:off x="3938587" y="4018453"/>
              <a:ext cx="57269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311" name="Line 211"/>
            <p:cNvSpPr>
              <a:spLocks noChangeShapeType="1"/>
            </p:cNvSpPr>
            <p:nvPr/>
          </p:nvSpPr>
          <p:spPr bwMode="auto">
            <a:xfrm flipH="1" flipV="1">
              <a:off x="3938587" y="2438400"/>
              <a:ext cx="57269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312" name="Line 212"/>
            <p:cNvSpPr>
              <a:spLocks noChangeShapeType="1"/>
            </p:cNvSpPr>
            <p:nvPr/>
          </p:nvSpPr>
          <p:spPr bwMode="auto">
            <a:xfrm flipH="1" flipV="1">
              <a:off x="3903289" y="3110671"/>
              <a:ext cx="57269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943665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84E5-B418-DEB2-CE37-41E02D8A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EED844-1748-06F6-F1CD-6C9B5B89FE7E}"/>
              </a:ext>
            </a:extLst>
          </p:cNvPr>
          <p:cNvSpPr txBox="1"/>
          <p:nvPr/>
        </p:nvSpPr>
        <p:spPr>
          <a:xfrm>
            <a:off x="107655" y="138185"/>
            <a:ext cx="8960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 Investigation of PFAS-Contaminated Soil</a:t>
            </a:r>
            <a:r>
              <a:rPr lang="en-US" sz="2200" b="1" dirty="0"/>
              <a:t> (</a:t>
            </a:r>
            <a:r>
              <a:rPr lang="en-US" sz="2200" b="1" dirty="0">
                <a:solidFill>
                  <a:srgbClr val="FF0000"/>
                </a:solidFill>
              </a:rPr>
              <a:t>no precursors or TOPs</a:t>
            </a:r>
            <a:r>
              <a:rPr lang="en-US" sz="2200" b="1" dirty="0"/>
              <a:t>)</a:t>
            </a:r>
          </a:p>
        </p:txBody>
      </p:sp>
      <p:pic>
        <p:nvPicPr>
          <p:cNvPr id="18" name="Picture 17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D3F5F7B4-0960-E7EA-2F0D-CF31AE699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8" t="33674" r="13470" b="9184"/>
          <a:stretch/>
        </p:blipFill>
        <p:spPr>
          <a:xfrm>
            <a:off x="738946" y="838200"/>
            <a:ext cx="7450455" cy="5587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340F353-0C87-4E1D-E7E8-6BAA28A9F421}"/>
              </a:ext>
            </a:extLst>
          </p:cNvPr>
          <p:cNvSpPr/>
          <p:nvPr/>
        </p:nvSpPr>
        <p:spPr>
          <a:xfrm>
            <a:off x="3693601" y="2561421"/>
            <a:ext cx="1143000" cy="1130531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C6FA8A-3A8E-F98B-284B-340599BFB6AC}"/>
              </a:ext>
            </a:extLst>
          </p:cNvPr>
          <p:cNvCxnSpPr>
            <a:cxnSpLocks/>
          </p:cNvCxnSpPr>
          <p:nvPr/>
        </p:nvCxnSpPr>
        <p:spPr>
          <a:xfrm>
            <a:off x="1149474" y="1927576"/>
            <a:ext cx="144087" cy="76200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E63C4E-2E79-7A76-1134-38FFF38ED5F1}"/>
              </a:ext>
            </a:extLst>
          </p:cNvPr>
          <p:cNvCxnSpPr>
            <a:cxnSpLocks/>
          </p:cNvCxnSpPr>
          <p:nvPr/>
        </p:nvCxnSpPr>
        <p:spPr>
          <a:xfrm>
            <a:off x="1987674" y="2384776"/>
            <a:ext cx="144087" cy="76200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89DA0A-0BB5-2AAE-8AB1-0AB0403145AC}"/>
              </a:ext>
            </a:extLst>
          </p:cNvPr>
          <p:cNvCxnSpPr>
            <a:cxnSpLocks/>
            <a:endCxn id="46" idx="7"/>
          </p:cNvCxnSpPr>
          <p:nvPr/>
        </p:nvCxnSpPr>
        <p:spPr>
          <a:xfrm flipV="1">
            <a:off x="1862116" y="2726983"/>
            <a:ext cx="2807097" cy="740527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27A3D5B-51E5-CE28-D000-CD285FB86768}"/>
              </a:ext>
            </a:extLst>
          </p:cNvPr>
          <p:cNvCxnSpPr>
            <a:cxnSpLocks/>
          </p:cNvCxnSpPr>
          <p:nvPr/>
        </p:nvCxnSpPr>
        <p:spPr>
          <a:xfrm flipV="1">
            <a:off x="1285249" y="2519165"/>
            <a:ext cx="83127" cy="99753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CD9511-C08C-DBD2-7115-772C5B3B091C}"/>
              </a:ext>
            </a:extLst>
          </p:cNvPr>
          <p:cNvGrpSpPr/>
          <p:nvPr/>
        </p:nvGrpSpPr>
        <p:grpSpPr>
          <a:xfrm>
            <a:off x="3693601" y="2573890"/>
            <a:ext cx="1143000" cy="1130531"/>
            <a:chOff x="3886200" y="2374669"/>
            <a:chExt cx="1143000" cy="11305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591BF1-BB5F-6D15-6D94-AC704F741DD7}"/>
                </a:ext>
              </a:extLst>
            </p:cNvPr>
            <p:cNvGrpSpPr/>
            <p:nvPr/>
          </p:nvGrpSpPr>
          <p:grpSpPr>
            <a:xfrm>
              <a:off x="3886200" y="2374669"/>
              <a:ext cx="1143000" cy="1130531"/>
              <a:chOff x="3886200" y="2374669"/>
              <a:chExt cx="1143000" cy="11305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F62ADCB-0259-18AB-27CB-47209044C612}"/>
                  </a:ext>
                </a:extLst>
              </p:cNvPr>
              <p:cNvSpPr/>
              <p:nvPr/>
            </p:nvSpPr>
            <p:spPr>
              <a:xfrm>
                <a:off x="4038599" y="2527069"/>
                <a:ext cx="840971" cy="825731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CA2703E-65A2-F729-6DA0-B72842261E98}"/>
                  </a:ext>
                </a:extLst>
              </p:cNvPr>
              <p:cNvSpPr/>
              <p:nvPr/>
            </p:nvSpPr>
            <p:spPr>
              <a:xfrm>
                <a:off x="3886200" y="2374669"/>
                <a:ext cx="1143000" cy="11305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439DDDF-4E11-B675-E82F-FFB8EDD6F312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667000"/>
              <a:ext cx="144087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50EA60-300C-5755-EB90-D9C8A2C40407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3124200"/>
              <a:ext cx="144087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408983-3331-DE6A-642D-DBDCF031EC65}"/>
                </a:ext>
              </a:extLst>
            </p:cNvPr>
            <p:cNvCxnSpPr>
              <a:cxnSpLocks/>
              <a:stCxn id="7" idx="7"/>
              <a:endCxn id="8" idx="7"/>
            </p:cNvCxnSpPr>
            <p:nvPr/>
          </p:nvCxnSpPr>
          <p:spPr>
            <a:xfrm flipV="1">
              <a:off x="4756413" y="2540231"/>
              <a:ext cx="105399" cy="1077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0EDC54-0F40-759B-43CF-B9CB6FE60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175" y="3258589"/>
              <a:ext cx="83127" cy="997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11B5A74-7582-9094-7348-6576215FAF5E}"/>
              </a:ext>
            </a:extLst>
          </p:cNvPr>
          <p:cNvSpPr/>
          <p:nvPr/>
        </p:nvSpPr>
        <p:spPr>
          <a:xfrm>
            <a:off x="2484099" y="2784479"/>
            <a:ext cx="274320" cy="2352502"/>
          </a:xfrm>
          <a:custGeom>
            <a:avLst/>
            <a:gdLst>
              <a:gd name="connsiteX0" fmla="*/ 249382 w 274320"/>
              <a:gd name="connsiteY0" fmla="*/ 0 h 2352502"/>
              <a:gd name="connsiteX1" fmla="*/ 174567 w 274320"/>
              <a:gd name="connsiteY1" fmla="*/ 33251 h 2352502"/>
              <a:gd name="connsiteX2" fmla="*/ 116378 w 274320"/>
              <a:gd name="connsiteY2" fmla="*/ 149629 h 2352502"/>
              <a:gd name="connsiteX3" fmla="*/ 83127 w 274320"/>
              <a:gd name="connsiteY3" fmla="*/ 349135 h 2352502"/>
              <a:gd name="connsiteX4" fmla="*/ 58189 w 274320"/>
              <a:gd name="connsiteY4" fmla="*/ 615142 h 2352502"/>
              <a:gd name="connsiteX5" fmla="*/ 33251 w 274320"/>
              <a:gd name="connsiteY5" fmla="*/ 2078182 h 2352502"/>
              <a:gd name="connsiteX6" fmla="*/ 0 w 274320"/>
              <a:gd name="connsiteY6" fmla="*/ 2352502 h 2352502"/>
              <a:gd name="connsiteX7" fmla="*/ 274320 w 274320"/>
              <a:gd name="connsiteY7" fmla="*/ 2352502 h 2352502"/>
              <a:gd name="connsiteX8" fmla="*/ 257695 w 274320"/>
              <a:gd name="connsiteY8" fmla="*/ 149629 h 2352502"/>
              <a:gd name="connsiteX9" fmla="*/ 249382 w 274320"/>
              <a:gd name="connsiteY9" fmla="*/ 0 h 235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20" h="2352502">
                <a:moveTo>
                  <a:pt x="249382" y="0"/>
                </a:moveTo>
                <a:lnTo>
                  <a:pt x="174567" y="33251"/>
                </a:lnTo>
                <a:lnTo>
                  <a:pt x="116378" y="149629"/>
                </a:lnTo>
                <a:lnTo>
                  <a:pt x="83127" y="349135"/>
                </a:lnTo>
                <a:lnTo>
                  <a:pt x="58189" y="615142"/>
                </a:lnTo>
                <a:lnTo>
                  <a:pt x="33251" y="2078182"/>
                </a:lnTo>
                <a:lnTo>
                  <a:pt x="0" y="2352502"/>
                </a:lnTo>
                <a:lnTo>
                  <a:pt x="274320" y="2352502"/>
                </a:lnTo>
                <a:lnTo>
                  <a:pt x="257695" y="149629"/>
                </a:lnTo>
                <a:lnTo>
                  <a:pt x="249382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FFABEF-64D4-18DC-CB3D-F46FC28090E8}"/>
              </a:ext>
            </a:extLst>
          </p:cNvPr>
          <p:cNvSpPr txBox="1"/>
          <p:nvPr/>
        </p:nvSpPr>
        <p:spPr>
          <a:xfrm>
            <a:off x="4763086" y="2861756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1FF8CA-AFFB-8774-BC14-3F9F56CF82E5}"/>
              </a:ext>
            </a:extLst>
          </p:cNvPr>
          <p:cNvSpPr txBox="1"/>
          <p:nvPr/>
        </p:nvSpPr>
        <p:spPr>
          <a:xfrm>
            <a:off x="3905576" y="3699956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4F93C7-A550-63A1-B442-108EC5A661D0}"/>
              </a:ext>
            </a:extLst>
          </p:cNvPr>
          <p:cNvGrpSpPr/>
          <p:nvPr/>
        </p:nvGrpSpPr>
        <p:grpSpPr>
          <a:xfrm>
            <a:off x="2406001" y="1470445"/>
            <a:ext cx="3277747" cy="899679"/>
            <a:chOff x="2598600" y="1271224"/>
            <a:chExt cx="3277747" cy="8996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7B336B-6295-49E6-5B87-3548D7B0BCD7}"/>
                </a:ext>
              </a:extLst>
            </p:cNvPr>
            <p:cNvSpPr/>
            <p:nvPr/>
          </p:nvSpPr>
          <p:spPr>
            <a:xfrm rot="20170118">
              <a:off x="2598600" y="1966004"/>
              <a:ext cx="1699664" cy="204899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DFBB76-76A0-09F3-E53F-67FF783139AD}"/>
                </a:ext>
              </a:extLst>
            </p:cNvPr>
            <p:cNvSpPr/>
            <p:nvPr/>
          </p:nvSpPr>
          <p:spPr>
            <a:xfrm rot="20170118">
              <a:off x="4176683" y="1271224"/>
              <a:ext cx="1699664" cy="204899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3D7CA2A-1428-17EA-60C4-73243EACD4EC}"/>
              </a:ext>
            </a:extLst>
          </p:cNvPr>
          <p:cNvSpPr txBox="1"/>
          <p:nvPr/>
        </p:nvSpPr>
        <p:spPr>
          <a:xfrm>
            <a:off x="4069856" y="1032310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43A3EA-F501-965E-BFA8-A8B88C7953DF}"/>
              </a:ext>
            </a:extLst>
          </p:cNvPr>
          <p:cNvSpPr txBox="1"/>
          <p:nvPr/>
        </p:nvSpPr>
        <p:spPr>
          <a:xfrm>
            <a:off x="2502232" y="1696743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849315-F9F3-80F8-55DB-E52D1913632A}"/>
              </a:ext>
            </a:extLst>
          </p:cNvPr>
          <p:cNvSpPr txBox="1"/>
          <p:nvPr/>
        </p:nvSpPr>
        <p:spPr>
          <a:xfrm>
            <a:off x="1633344" y="3840580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7D46DE-E7DD-A40D-A06A-DB0423086186}"/>
              </a:ext>
            </a:extLst>
          </p:cNvPr>
          <p:cNvSpPr txBox="1"/>
          <p:nvPr/>
        </p:nvSpPr>
        <p:spPr>
          <a:xfrm>
            <a:off x="2779201" y="2916376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5F3C6F-00DF-1172-7BC5-837EF94A78C2}"/>
              </a:ext>
            </a:extLst>
          </p:cNvPr>
          <p:cNvSpPr txBox="1"/>
          <p:nvPr/>
        </p:nvSpPr>
        <p:spPr>
          <a:xfrm>
            <a:off x="3710746" y="2158841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D69C77-4C8C-4717-0103-A09AEC597CA6}"/>
              </a:ext>
            </a:extLst>
          </p:cNvPr>
          <p:cNvSpPr txBox="1"/>
          <p:nvPr/>
        </p:nvSpPr>
        <p:spPr>
          <a:xfrm rot="20055770">
            <a:off x="685800" y="2685542"/>
            <a:ext cx="145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Bike Path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14B2A30-94CC-C441-FDC7-BFE9813733F3}"/>
              </a:ext>
            </a:extLst>
          </p:cNvPr>
          <p:cNvCxnSpPr>
            <a:cxnSpLocks/>
          </p:cNvCxnSpPr>
          <p:nvPr/>
        </p:nvCxnSpPr>
        <p:spPr>
          <a:xfrm flipV="1">
            <a:off x="903370" y="2861756"/>
            <a:ext cx="1367763" cy="66868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B087092-6812-296A-F9AB-94B7EB530057}"/>
              </a:ext>
            </a:extLst>
          </p:cNvPr>
          <p:cNvCxnSpPr>
            <a:cxnSpLocks/>
          </p:cNvCxnSpPr>
          <p:nvPr/>
        </p:nvCxnSpPr>
        <p:spPr>
          <a:xfrm flipV="1">
            <a:off x="5707394" y="873804"/>
            <a:ext cx="763539" cy="32428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C9986B-B12E-E4F7-E676-8E81DA1ADD13}"/>
              </a:ext>
            </a:extLst>
          </p:cNvPr>
          <p:cNvSpPr txBox="1"/>
          <p:nvPr/>
        </p:nvSpPr>
        <p:spPr>
          <a:xfrm>
            <a:off x="196697" y="5023314"/>
            <a:ext cx="548664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dirty="0"/>
              <a:t>Good </a:t>
            </a:r>
            <a:r>
              <a:rPr lang="en-US" b="1" i="1" dirty="0"/>
              <a:t>replicate precision</a:t>
            </a:r>
            <a:r>
              <a:rPr lang="en-US" b="1" dirty="0"/>
              <a:t>;75-99% PFOS (</a:t>
            </a:r>
            <a:r>
              <a:rPr lang="en-US" b="1" dirty="0">
                <a:solidFill>
                  <a:srgbClr val="FF0000"/>
                </a:solidFill>
              </a:rPr>
              <a:t>no TOPs data</a:t>
            </a:r>
            <a:r>
              <a:rPr lang="en-US" b="1" dirty="0"/>
              <a:t>);</a:t>
            </a:r>
          </a:p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i="1" dirty="0"/>
              <a:t>Significant 6:2 FTS in groundwater </a:t>
            </a:r>
            <a:r>
              <a:rPr lang="en-US" b="1" dirty="0"/>
              <a:t>under pit suggests</a:t>
            </a:r>
          </a:p>
          <a:p>
            <a:pPr marL="3175">
              <a:tabLst>
                <a:tab pos="173038" algn="l"/>
              </a:tabLst>
            </a:pPr>
            <a:r>
              <a:rPr lang="en-US" b="1" dirty="0"/>
              <a:t>	</a:t>
            </a:r>
            <a:r>
              <a:rPr lang="en-US" b="1" i="1" dirty="0"/>
              <a:t>high concentration of 6:2 </a:t>
            </a:r>
            <a:r>
              <a:rPr lang="en-US" b="1" i="1" dirty="0" err="1"/>
              <a:t>FtTAoS</a:t>
            </a:r>
            <a:r>
              <a:rPr lang="en-US" b="1" i="1" dirty="0"/>
              <a:t> in soil</a:t>
            </a:r>
            <a:r>
              <a:rPr lang="en-US" b="1" dirty="0"/>
              <a:t>;</a:t>
            </a:r>
          </a:p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Total PFASs in soil likely underestimated by </a:t>
            </a:r>
            <a:r>
              <a:rPr lang="en-US" b="1" u="sng" dirty="0">
                <a:solidFill>
                  <a:srgbClr val="FF0000"/>
                </a:solidFill>
              </a:rPr>
              <a:t>&gt;</a:t>
            </a:r>
            <a:r>
              <a:rPr lang="en-US" b="1" dirty="0">
                <a:solidFill>
                  <a:srgbClr val="FF0000"/>
                </a:solidFill>
              </a:rPr>
              <a:t>100X;</a:t>
            </a:r>
          </a:p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Pending: Additional soil samples beneath fire training with Pre- &amp; Post-TOPs to estimate 2022 data error.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F8F2AD-A9C3-A7F1-A4B3-6B04096C7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90961"/>
              </p:ext>
            </p:extLst>
          </p:nvPr>
        </p:nvGraphicFramePr>
        <p:xfrm>
          <a:off x="5867400" y="717550"/>
          <a:ext cx="3093063" cy="5607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192">
                  <a:extLst>
                    <a:ext uri="{9D8B030D-6E8A-4147-A177-3AD203B41FA5}">
                      <a16:colId xmlns:a16="http://schemas.microsoft.com/office/drawing/2014/main" val="4210340304"/>
                    </a:ext>
                  </a:extLst>
                </a:gridCol>
                <a:gridCol w="1031021">
                  <a:extLst>
                    <a:ext uri="{9D8B030D-6E8A-4147-A177-3AD203B41FA5}">
                      <a16:colId xmlns:a16="http://schemas.microsoft.com/office/drawing/2014/main" val="234908741"/>
                    </a:ext>
                  </a:extLst>
                </a:gridCol>
                <a:gridCol w="914850">
                  <a:extLst>
                    <a:ext uri="{9D8B030D-6E8A-4147-A177-3AD203B41FA5}">
                      <a16:colId xmlns:a16="http://schemas.microsoft.com/office/drawing/2014/main" val="23281304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DU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Total PFAS</a:t>
                      </a:r>
                      <a:br>
                        <a:rPr lang="en-US" sz="1800" b="1" u="none" strike="noStrike">
                          <a:effectLst/>
                        </a:rPr>
                      </a:br>
                      <a:r>
                        <a:rPr lang="en-US" sz="1800" b="1" u="none" strike="noStrike">
                          <a:effectLst/>
                        </a:rPr>
                        <a:t>(mg/kg)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% PFOS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74551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DU-1A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1.3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88%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84643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DU-1B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1.3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86%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09125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DU-1C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2.0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81%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08368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DU-2A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1.7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93%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62435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DU-2B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1.0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91%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01389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DU-2C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0.76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81%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28424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DU-3A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79%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68930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DU-3B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0.18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89%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51155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DU-3C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0.06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78%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2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DU-4A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0.53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91%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975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DU-4B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1.0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95%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45490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</a:rPr>
                        <a:t>DU-4C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2.9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89%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55495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DU-5A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0.37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78%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5583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DU-5B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1.1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94%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2441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DU-6A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0.81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99%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54700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DU-6B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0.27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89%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2953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</a:rPr>
                        <a:t>DU-7A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0.27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98%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67627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</a:rPr>
                        <a:t>DU-7B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0.08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93%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879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305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B1E8E-91A0-DCD8-C609-E3F59D05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9CA65-B751-5A62-5137-D44E62123CFF}"/>
              </a:ext>
            </a:extLst>
          </p:cNvPr>
          <p:cNvSpPr txBox="1"/>
          <p:nvPr/>
        </p:nvSpPr>
        <p:spPr>
          <a:xfrm>
            <a:off x="1204800" y="131802"/>
            <a:ext cx="67603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/>
              <a:t>2023 Collection of MI Samples from DU-5</a:t>
            </a:r>
            <a:endParaRPr lang="en-US" sz="22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453F9E-173E-8AF2-2171-B4861474F3EC}"/>
              </a:ext>
            </a:extLst>
          </p:cNvPr>
          <p:cNvGrpSpPr/>
          <p:nvPr/>
        </p:nvGrpSpPr>
        <p:grpSpPr>
          <a:xfrm>
            <a:off x="304800" y="1066800"/>
            <a:ext cx="8610601" cy="4580398"/>
            <a:chOff x="457200" y="1515602"/>
            <a:chExt cx="8610601" cy="4580398"/>
          </a:xfrm>
        </p:grpSpPr>
        <p:sp>
          <p:nvSpPr>
            <p:cNvPr id="93" name="Text Box 109">
              <a:extLst>
                <a:ext uri="{FF2B5EF4-FFF2-40B4-BE49-F238E27FC236}">
                  <a16:creationId xmlns:a16="http://schemas.microsoft.com/office/drawing/2014/main" id="{9E2EFCA4-D849-39E9-3577-C81FD978D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9865" y="1515602"/>
              <a:ext cx="3317936" cy="397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30188" indent="-230188">
                <a:buFontTx/>
                <a:buChar char="•"/>
              </a:pPr>
              <a:r>
                <a:rPr lang="en-US" b="1" dirty="0"/>
                <a:t>Exposure Area DU;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Area: 3,200 ft</a:t>
              </a:r>
              <a:r>
                <a:rPr lang="en-US" b="1" baseline="30000" dirty="0"/>
                <a:t>2</a:t>
              </a:r>
              <a:r>
                <a:rPr lang="en-US" b="1" dirty="0"/>
                <a:t> (300 m</a:t>
              </a:r>
              <a:r>
                <a:rPr lang="en-US" b="1" baseline="30000" dirty="0"/>
                <a:t>2</a:t>
              </a:r>
              <a:r>
                <a:rPr lang="en-US" b="1" dirty="0"/>
                <a:t>)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Thickness: 0-4” (10 cm); 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Gravelly soil;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45 increments (even spacing between cell mid points);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Flat edge trowel;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Heavy duty freezer bag;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Two sets of triplicate 2kg samples collected (sent to two separate labs);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+ Laboratory triplicates on three samples;</a:t>
              </a:r>
            </a:p>
            <a:p>
              <a:pPr marL="230188" indent="-230188">
                <a:buFontTx/>
                <a:buChar char="•"/>
              </a:pPr>
              <a:r>
                <a:rPr lang="en-US" b="1" dirty="0"/>
                <a:t>Pre- &amp; Post-TOPs, TOF, NTA;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CC2714-E423-3DC8-DF3C-69845235C66F}"/>
                </a:ext>
              </a:extLst>
            </p:cNvPr>
            <p:cNvGrpSpPr/>
            <p:nvPr/>
          </p:nvGrpSpPr>
          <p:grpSpPr>
            <a:xfrm>
              <a:off x="457200" y="1554147"/>
              <a:ext cx="5215991" cy="4541853"/>
              <a:chOff x="457200" y="1257745"/>
              <a:chExt cx="5215991" cy="454185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002F5A8-C0AB-DCDB-6DE2-C4A67AD350F8}"/>
                  </a:ext>
                </a:extLst>
              </p:cNvPr>
              <p:cNvGrpSpPr/>
              <p:nvPr/>
            </p:nvGrpSpPr>
            <p:grpSpPr>
              <a:xfrm>
                <a:off x="457200" y="1257745"/>
                <a:ext cx="5215991" cy="3886200"/>
                <a:chOff x="457200" y="1257745"/>
                <a:chExt cx="5215991" cy="3886200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1E0970BE-7D80-8006-A57C-F458C2A4F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591" y="1257745"/>
                  <a:ext cx="5181600" cy="38862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2917BFCE-4C06-8A93-3A26-8310EA6255B3}"/>
                    </a:ext>
                  </a:extLst>
                </p:cNvPr>
                <p:cNvSpPr/>
                <p:nvPr/>
              </p:nvSpPr>
              <p:spPr>
                <a:xfrm>
                  <a:off x="457200" y="3278731"/>
                  <a:ext cx="5211271" cy="914400"/>
                </a:xfrm>
                <a:custGeom>
                  <a:avLst/>
                  <a:gdLst>
                    <a:gd name="connsiteX0" fmla="*/ 2225310 w 5211271"/>
                    <a:gd name="connsiteY0" fmla="*/ 8092 h 914400"/>
                    <a:gd name="connsiteX1" fmla="*/ 1966364 w 5211271"/>
                    <a:gd name="connsiteY1" fmla="*/ 145656 h 914400"/>
                    <a:gd name="connsiteX2" fmla="*/ 0 w 5211271"/>
                    <a:gd name="connsiteY2" fmla="*/ 623087 h 914400"/>
                    <a:gd name="connsiteX3" fmla="*/ 16184 w 5211271"/>
                    <a:gd name="connsiteY3" fmla="*/ 695915 h 914400"/>
                    <a:gd name="connsiteX4" fmla="*/ 5203179 w 5211271"/>
                    <a:gd name="connsiteY4" fmla="*/ 914400 h 914400"/>
                    <a:gd name="connsiteX5" fmla="*/ 5211271 w 5211271"/>
                    <a:gd name="connsiteY5" fmla="*/ 550258 h 914400"/>
                    <a:gd name="connsiteX6" fmla="*/ 2573267 w 5211271"/>
                    <a:gd name="connsiteY6" fmla="*/ 0 h 914400"/>
                    <a:gd name="connsiteX7" fmla="*/ 2225310 w 5211271"/>
                    <a:gd name="connsiteY7" fmla="*/ 8092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11271" h="914400">
                      <a:moveTo>
                        <a:pt x="2225310" y="8092"/>
                      </a:moveTo>
                      <a:lnTo>
                        <a:pt x="1966364" y="145656"/>
                      </a:lnTo>
                      <a:lnTo>
                        <a:pt x="0" y="623087"/>
                      </a:lnTo>
                      <a:lnTo>
                        <a:pt x="16184" y="695915"/>
                      </a:lnTo>
                      <a:lnTo>
                        <a:pt x="5203179" y="914400"/>
                      </a:lnTo>
                      <a:lnTo>
                        <a:pt x="5211271" y="550258"/>
                      </a:lnTo>
                      <a:lnTo>
                        <a:pt x="2573267" y="0"/>
                      </a:lnTo>
                      <a:lnTo>
                        <a:pt x="2225310" y="8092"/>
                      </a:lnTo>
                      <a:close/>
                    </a:path>
                  </a:pathLst>
                </a:custGeom>
                <a:solidFill>
                  <a:schemeClr val="accent6">
                    <a:alpha val="5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5FF9716E-66C2-D4AC-BC0B-97A856D58C13}"/>
                    </a:ext>
                  </a:extLst>
                </p:cNvPr>
                <p:cNvSpPr/>
                <p:nvPr/>
              </p:nvSpPr>
              <p:spPr>
                <a:xfrm>
                  <a:off x="1892862" y="3270640"/>
                  <a:ext cx="894844" cy="752558"/>
                </a:xfrm>
                <a:custGeom>
                  <a:avLst/>
                  <a:gdLst>
                    <a:gd name="connsiteX0" fmla="*/ 0 w 1650775"/>
                    <a:gd name="connsiteY0" fmla="*/ 776835 h 776835"/>
                    <a:gd name="connsiteX1" fmla="*/ 1472750 w 1650775"/>
                    <a:gd name="connsiteY1" fmla="*/ 161841 h 776835"/>
                    <a:gd name="connsiteX2" fmla="*/ 1634591 w 1650775"/>
                    <a:gd name="connsiteY2" fmla="*/ 40460 h 776835"/>
                    <a:gd name="connsiteX3" fmla="*/ 1650775 w 1650775"/>
                    <a:gd name="connsiteY3" fmla="*/ 0 h 77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0775" h="776835">
                      <a:moveTo>
                        <a:pt x="0" y="776835"/>
                      </a:moveTo>
                      <a:lnTo>
                        <a:pt x="1472750" y="161841"/>
                      </a:lnTo>
                      <a:lnTo>
                        <a:pt x="1634591" y="40460"/>
                      </a:lnTo>
                      <a:lnTo>
                        <a:pt x="1650775" y="0"/>
                      </a:lnTo>
                    </a:path>
                  </a:pathLst>
                </a:custGeom>
                <a:no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BEE9A15D-4E0C-DFBA-B7D5-F20824779BC9}"/>
                    </a:ext>
                  </a:extLst>
                </p:cNvPr>
                <p:cNvSpPr/>
                <p:nvPr/>
              </p:nvSpPr>
              <p:spPr>
                <a:xfrm>
                  <a:off x="2853791" y="3270639"/>
                  <a:ext cx="706705" cy="857756"/>
                </a:xfrm>
                <a:custGeom>
                  <a:avLst/>
                  <a:gdLst>
                    <a:gd name="connsiteX0" fmla="*/ 849663 w 849663"/>
                    <a:gd name="connsiteY0" fmla="*/ 849664 h 849664"/>
                    <a:gd name="connsiteX1" fmla="*/ 137564 w 849663"/>
                    <a:gd name="connsiteY1" fmla="*/ 145656 h 849664"/>
                    <a:gd name="connsiteX2" fmla="*/ 0 w 849663"/>
                    <a:gd name="connsiteY2" fmla="*/ 0 h 84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9663" h="849664">
                      <a:moveTo>
                        <a:pt x="849663" y="849664"/>
                      </a:moveTo>
                      <a:lnTo>
                        <a:pt x="137564" y="14565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14E78F5-937A-2776-2636-478D2AD178A5}"/>
                    </a:ext>
                  </a:extLst>
                </p:cNvPr>
                <p:cNvSpPr/>
                <p:nvPr/>
              </p:nvSpPr>
              <p:spPr>
                <a:xfrm>
                  <a:off x="3111387" y="3286823"/>
                  <a:ext cx="2459979" cy="857756"/>
                </a:xfrm>
                <a:custGeom>
                  <a:avLst/>
                  <a:gdLst>
                    <a:gd name="connsiteX0" fmla="*/ 2459979 w 2459979"/>
                    <a:gd name="connsiteY0" fmla="*/ 857756 h 857756"/>
                    <a:gd name="connsiteX1" fmla="*/ 194209 w 2459979"/>
                    <a:gd name="connsiteY1" fmla="*/ 97104 h 857756"/>
                    <a:gd name="connsiteX2" fmla="*/ 0 w 2459979"/>
                    <a:gd name="connsiteY2" fmla="*/ 0 h 857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59979" h="857756">
                      <a:moveTo>
                        <a:pt x="2459979" y="857756"/>
                      </a:moveTo>
                      <a:lnTo>
                        <a:pt x="194209" y="9710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92489C2-A6E5-91C8-1799-9D329560131B}"/>
                    </a:ext>
                  </a:extLst>
                </p:cNvPr>
                <p:cNvSpPr txBox="1"/>
                <p:nvPr/>
              </p:nvSpPr>
              <p:spPr>
                <a:xfrm>
                  <a:off x="2324991" y="3391345"/>
                  <a:ext cx="308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4FA7C37-2961-96E6-65B1-1D965174513A}"/>
                    </a:ext>
                  </a:extLst>
                </p:cNvPr>
                <p:cNvSpPr txBox="1"/>
                <p:nvPr/>
              </p:nvSpPr>
              <p:spPr>
                <a:xfrm>
                  <a:off x="3006191" y="3428153"/>
                  <a:ext cx="308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83DB2AF-B820-9D5D-D22B-5E8D85474CE5}"/>
                    </a:ext>
                  </a:extLst>
                </p:cNvPr>
                <p:cNvSpPr txBox="1"/>
                <p:nvPr/>
              </p:nvSpPr>
              <p:spPr>
                <a:xfrm>
                  <a:off x="3917293" y="3464568"/>
                  <a:ext cx="308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858FE8-7DE1-C30E-DE65-CB255C3483D9}"/>
                    </a:ext>
                  </a:extLst>
                </p:cNvPr>
                <p:cNvSpPr txBox="1"/>
                <p:nvPr/>
              </p:nvSpPr>
              <p:spPr>
                <a:xfrm>
                  <a:off x="1981200" y="3631613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5415C20-336D-6946-19D1-5E33677686B7}"/>
                    </a:ext>
                  </a:extLst>
                </p:cNvPr>
                <p:cNvSpPr txBox="1"/>
                <p:nvPr/>
              </p:nvSpPr>
              <p:spPr>
                <a:xfrm>
                  <a:off x="3272427" y="3707813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E10562-5BE3-CAB3-43B1-F80991BA19F3}"/>
                    </a:ext>
                  </a:extLst>
                </p:cNvPr>
                <p:cNvSpPr txBox="1"/>
                <p:nvPr/>
              </p:nvSpPr>
              <p:spPr>
                <a:xfrm>
                  <a:off x="4718878" y="370269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08C5AA3-6C29-B7D4-7C83-0B2E4DC1826F}"/>
                    </a:ext>
                  </a:extLst>
                </p:cNvPr>
                <p:cNvSpPr txBox="1"/>
                <p:nvPr/>
              </p:nvSpPr>
              <p:spPr>
                <a:xfrm>
                  <a:off x="2500999" y="3267925"/>
                  <a:ext cx="308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FFF6EDD-4D4C-54FB-4792-BB6044FE4DC3}"/>
                    </a:ext>
                  </a:extLst>
                </p:cNvPr>
                <p:cNvSpPr txBox="1"/>
                <p:nvPr/>
              </p:nvSpPr>
              <p:spPr>
                <a:xfrm>
                  <a:off x="2889778" y="3281962"/>
                  <a:ext cx="308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C924F9-5E80-4FC9-1A63-B13EBF0767A2}"/>
                    </a:ext>
                  </a:extLst>
                </p:cNvPr>
                <p:cNvSpPr txBox="1"/>
                <p:nvPr/>
              </p:nvSpPr>
              <p:spPr>
                <a:xfrm>
                  <a:off x="3354866" y="3276568"/>
                  <a:ext cx="308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0336E8A-3D9E-3AE8-0954-E22B17F06A12}"/>
                    </a:ext>
                  </a:extLst>
                </p:cNvPr>
                <p:cNvSpPr txBox="1"/>
                <p:nvPr/>
              </p:nvSpPr>
              <p:spPr>
                <a:xfrm>
                  <a:off x="2647920" y="3195744"/>
                  <a:ext cx="27283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E093C4C-5407-72E4-8AC8-7F4ED91D303E}"/>
                    </a:ext>
                  </a:extLst>
                </p:cNvPr>
                <p:cNvSpPr txBox="1"/>
                <p:nvPr/>
              </p:nvSpPr>
              <p:spPr>
                <a:xfrm>
                  <a:off x="2793375" y="3213232"/>
                  <a:ext cx="27283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BBFE972-2770-A303-1E54-D9C19DA09FE0}"/>
                    </a:ext>
                  </a:extLst>
                </p:cNvPr>
                <p:cNvSpPr txBox="1"/>
                <p:nvPr/>
              </p:nvSpPr>
              <p:spPr>
                <a:xfrm>
                  <a:off x="3063856" y="3211832"/>
                  <a:ext cx="27283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</a:t>
                  </a: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E5EE3984-2161-D58A-2A21-A0F68179EC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42117" y="1449717"/>
                  <a:ext cx="412904" cy="2174200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AAA8096-43E0-75A4-2EFD-EBD67F1E3FA9}"/>
                    </a:ext>
                  </a:extLst>
                </p:cNvPr>
                <p:cNvSpPr txBox="1"/>
                <p:nvPr/>
              </p:nvSpPr>
              <p:spPr>
                <a:xfrm>
                  <a:off x="878630" y="4079374"/>
                  <a:ext cx="8290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</a:rPr>
                    <a:t>DU-5</a:t>
                  </a:r>
                </a:p>
              </p:txBody>
            </p:sp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1855AD04-6061-495D-FBAF-D9FF6230F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8210"/>
                <a:stretch/>
              </p:blipFill>
              <p:spPr>
                <a:xfrm>
                  <a:off x="4149192" y="1415876"/>
                  <a:ext cx="1353652" cy="128966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51035F49-EB44-B6A9-D579-7AA6155FE0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3" t="3879" r="3415"/>
                <a:stretch/>
              </p:blipFill>
              <p:spPr>
                <a:xfrm>
                  <a:off x="2057400" y="1408592"/>
                  <a:ext cx="1600200" cy="113302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9A48C11-4232-2486-7E6A-001E9C8C0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87706" y="3278731"/>
                  <a:ext cx="52598" cy="79841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23F67DB5-83AA-28D1-D624-E1BC06D212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02145" y="3286823"/>
                  <a:ext cx="1472153" cy="8220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DB97EC1E-A37C-AABB-BFF1-97DAF304B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3350" y="3623917"/>
                  <a:ext cx="1146494" cy="756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A49C5133-B0C3-80B6-E553-710D0F5C4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91752" y="3707609"/>
                  <a:ext cx="1108609" cy="4046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B02AF151-EF10-96B9-ADB9-3019D763B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552" y="3731885"/>
                  <a:ext cx="1263706" cy="2292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2888EAE0-0773-5D85-CDB9-592B27F0BA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080880" y="3493096"/>
                  <a:ext cx="751332" cy="6885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25DD8ECC-E727-0006-5057-5AE6227DA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90403" y="3552512"/>
                  <a:ext cx="737724" cy="2562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273A1EAB-498B-9B37-76AF-916E98FD9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25430" y="3537676"/>
                  <a:ext cx="714797" cy="4585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9057555-1325-2C60-1011-6C59E460004A}"/>
                  </a:ext>
                </a:extLst>
              </p:cNvPr>
              <p:cNvGrpSpPr/>
              <p:nvPr/>
            </p:nvGrpSpPr>
            <p:grpSpPr>
              <a:xfrm>
                <a:off x="3347130" y="4419600"/>
                <a:ext cx="1834470" cy="1367968"/>
                <a:chOff x="2647920" y="5365020"/>
                <a:chExt cx="1834470" cy="1367968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B49E5CAF-8576-D6F6-47C7-196DF5D18EE3}"/>
                    </a:ext>
                  </a:extLst>
                </p:cNvPr>
                <p:cNvGrpSpPr/>
                <p:nvPr/>
              </p:nvGrpSpPr>
              <p:grpSpPr>
                <a:xfrm>
                  <a:off x="2647920" y="5957805"/>
                  <a:ext cx="783827" cy="775183"/>
                  <a:chOff x="6355556" y="3868456"/>
                  <a:chExt cx="783827" cy="775183"/>
                </a:xfrm>
              </p:grpSpPr>
              <p:pic>
                <p:nvPicPr>
                  <p:cNvPr id="56" name="Picture 2" descr="Lable bag">
                    <a:extLst>
                      <a:ext uri="{FF2B5EF4-FFF2-40B4-BE49-F238E27FC236}">
                        <a16:creationId xmlns:a16="http://schemas.microsoft.com/office/drawing/2014/main" id="{1065E9A2-4AC8-2872-A83D-A34558744DF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/>
                  <a:srcRect l="13080" t="12650" r="34192" b="17823"/>
                  <a:stretch/>
                </p:blipFill>
                <p:spPr bwMode="auto">
                  <a:xfrm>
                    <a:off x="6355556" y="3868456"/>
                    <a:ext cx="783827" cy="77518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57" name="Text Box 205">
                    <a:extLst>
                      <a:ext uri="{FF2B5EF4-FFF2-40B4-BE49-F238E27FC236}">
                        <a16:creationId xmlns:a16="http://schemas.microsoft.com/office/drawing/2014/main" id="{08FE8346-7026-0C73-F222-120B515308B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53200" y="4114800"/>
                    <a:ext cx="309130" cy="325714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52F6FBD-4381-EC6C-746F-447543A8ADBF}"/>
                    </a:ext>
                  </a:extLst>
                </p:cNvPr>
                <p:cNvGrpSpPr/>
                <p:nvPr/>
              </p:nvGrpSpPr>
              <p:grpSpPr>
                <a:xfrm>
                  <a:off x="3698563" y="5938762"/>
                  <a:ext cx="783827" cy="775183"/>
                  <a:chOff x="8267501" y="3955064"/>
                  <a:chExt cx="783827" cy="775183"/>
                </a:xfrm>
              </p:grpSpPr>
              <p:pic>
                <p:nvPicPr>
                  <p:cNvPr id="62" name="Picture 2" descr="Lable bag">
                    <a:extLst>
                      <a:ext uri="{FF2B5EF4-FFF2-40B4-BE49-F238E27FC236}">
                        <a16:creationId xmlns:a16="http://schemas.microsoft.com/office/drawing/2014/main" id="{8B33EDCF-4393-488E-32E0-129BA52265A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/>
                  <a:srcRect l="13080" t="12650" r="34192" b="17823"/>
                  <a:stretch/>
                </p:blipFill>
                <p:spPr bwMode="auto">
                  <a:xfrm>
                    <a:off x="8267501" y="3955064"/>
                    <a:ext cx="783827" cy="77518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3" name="Text Box 205">
                    <a:extLst>
                      <a:ext uri="{FF2B5EF4-FFF2-40B4-BE49-F238E27FC236}">
                        <a16:creationId xmlns:a16="http://schemas.microsoft.com/office/drawing/2014/main" id="{2DF28461-2422-D453-1E99-198FCD7D48B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32235" y="4202768"/>
                    <a:ext cx="309130" cy="325714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F</a:t>
                    </a: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AC80E55F-2CAE-B5BF-1CB9-E68709DB86DB}"/>
                    </a:ext>
                  </a:extLst>
                </p:cNvPr>
                <p:cNvGrpSpPr/>
                <p:nvPr/>
              </p:nvGrpSpPr>
              <p:grpSpPr>
                <a:xfrm>
                  <a:off x="3197876" y="5365020"/>
                  <a:ext cx="783827" cy="775183"/>
                  <a:chOff x="7261891" y="4254017"/>
                  <a:chExt cx="783827" cy="775183"/>
                </a:xfrm>
              </p:grpSpPr>
              <p:pic>
                <p:nvPicPr>
                  <p:cNvPr id="59" name="Picture 2" descr="Lable bag">
                    <a:extLst>
                      <a:ext uri="{FF2B5EF4-FFF2-40B4-BE49-F238E27FC236}">
                        <a16:creationId xmlns:a16="http://schemas.microsoft.com/office/drawing/2014/main" id="{E24192B5-819D-9A40-91F0-A906211D1D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/>
                  <a:srcRect l="13080" t="12650" r="34192" b="17823"/>
                  <a:stretch/>
                </p:blipFill>
                <p:spPr bwMode="auto">
                  <a:xfrm>
                    <a:off x="7261891" y="4254017"/>
                    <a:ext cx="783827" cy="77518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0" name="Text Box 205">
                    <a:extLst>
                      <a:ext uri="{FF2B5EF4-FFF2-40B4-BE49-F238E27FC236}">
                        <a16:creationId xmlns:a16="http://schemas.microsoft.com/office/drawing/2014/main" id="{377F4938-B8A3-4D23-EE90-4CDF8DF7576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57145" y="4440168"/>
                    <a:ext cx="309130" cy="325714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E</a:t>
                    </a:r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3FCFCF5-3744-64D1-7CB5-630F80071D1D}"/>
                  </a:ext>
                </a:extLst>
              </p:cNvPr>
              <p:cNvGrpSpPr/>
              <p:nvPr/>
            </p:nvGrpSpPr>
            <p:grpSpPr>
              <a:xfrm>
                <a:off x="736115" y="4431630"/>
                <a:ext cx="1834470" cy="1367968"/>
                <a:chOff x="2647920" y="5365020"/>
                <a:chExt cx="1834470" cy="1367968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8E76D3F7-AA20-80AD-856B-1C33621BF399}"/>
                    </a:ext>
                  </a:extLst>
                </p:cNvPr>
                <p:cNvGrpSpPr/>
                <p:nvPr/>
              </p:nvGrpSpPr>
              <p:grpSpPr>
                <a:xfrm>
                  <a:off x="2647920" y="5957805"/>
                  <a:ext cx="783827" cy="775183"/>
                  <a:chOff x="6355556" y="3868456"/>
                  <a:chExt cx="783827" cy="775183"/>
                </a:xfrm>
              </p:grpSpPr>
              <p:pic>
                <p:nvPicPr>
                  <p:cNvPr id="19" name="Picture 2" descr="Lable bag">
                    <a:extLst>
                      <a:ext uri="{FF2B5EF4-FFF2-40B4-BE49-F238E27FC236}">
                        <a16:creationId xmlns:a16="http://schemas.microsoft.com/office/drawing/2014/main" id="{7C3D3AE2-818A-AFBE-FFD7-5D4EEC9767D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/>
                  <a:srcRect l="13080" t="12650" r="34192" b="17823"/>
                  <a:stretch/>
                </p:blipFill>
                <p:spPr bwMode="auto">
                  <a:xfrm>
                    <a:off x="6355556" y="3868456"/>
                    <a:ext cx="783827" cy="77518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21" name="Text Box 205">
                    <a:extLst>
                      <a:ext uri="{FF2B5EF4-FFF2-40B4-BE49-F238E27FC236}">
                        <a16:creationId xmlns:a16="http://schemas.microsoft.com/office/drawing/2014/main" id="{8CD38B44-434C-EA10-C640-743DAA272AE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53200" y="4114800"/>
                    <a:ext cx="309130" cy="325714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</a:t>
                    </a: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38C3AB6-36D4-FACA-4F44-FF8DB08D73E7}"/>
                    </a:ext>
                  </a:extLst>
                </p:cNvPr>
                <p:cNvGrpSpPr/>
                <p:nvPr/>
              </p:nvGrpSpPr>
              <p:grpSpPr>
                <a:xfrm>
                  <a:off x="3698563" y="5938762"/>
                  <a:ext cx="783827" cy="775183"/>
                  <a:chOff x="8267501" y="3955064"/>
                  <a:chExt cx="783827" cy="775183"/>
                </a:xfrm>
              </p:grpSpPr>
              <p:pic>
                <p:nvPicPr>
                  <p:cNvPr id="17" name="Picture 2" descr="Lable bag">
                    <a:extLst>
                      <a:ext uri="{FF2B5EF4-FFF2-40B4-BE49-F238E27FC236}">
                        <a16:creationId xmlns:a16="http://schemas.microsoft.com/office/drawing/2014/main" id="{DE3A368C-DEB7-282D-FA79-B533F9B63E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/>
                  <a:srcRect l="13080" t="12650" r="34192" b="17823"/>
                  <a:stretch/>
                </p:blipFill>
                <p:spPr bwMode="auto">
                  <a:xfrm>
                    <a:off x="8267501" y="3955064"/>
                    <a:ext cx="783827" cy="77518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8" name="Text Box 205">
                    <a:extLst>
                      <a:ext uri="{FF2B5EF4-FFF2-40B4-BE49-F238E27FC236}">
                        <a16:creationId xmlns:a16="http://schemas.microsoft.com/office/drawing/2014/main" id="{DE1404F9-BB5C-34DD-4CBD-C1F59EBDCB3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32235" y="4202768"/>
                    <a:ext cx="309130" cy="325714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</a:t>
                    </a:r>
                    <a:endParaRPr lang="en-US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6C81CAD-717F-D07B-C782-29612830F030}"/>
                    </a:ext>
                  </a:extLst>
                </p:cNvPr>
                <p:cNvGrpSpPr/>
                <p:nvPr/>
              </p:nvGrpSpPr>
              <p:grpSpPr>
                <a:xfrm>
                  <a:off x="3197876" y="5365020"/>
                  <a:ext cx="783827" cy="775183"/>
                  <a:chOff x="7261891" y="4254017"/>
                  <a:chExt cx="783827" cy="775183"/>
                </a:xfrm>
              </p:grpSpPr>
              <p:pic>
                <p:nvPicPr>
                  <p:cNvPr id="14" name="Picture 2" descr="Lable bag">
                    <a:extLst>
                      <a:ext uri="{FF2B5EF4-FFF2-40B4-BE49-F238E27FC236}">
                        <a16:creationId xmlns:a16="http://schemas.microsoft.com/office/drawing/2014/main" id="{72CD2BC5-B7AA-504C-ED66-D18144BD4A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/>
                  <a:srcRect l="13080" t="12650" r="34192" b="17823"/>
                  <a:stretch/>
                </p:blipFill>
                <p:spPr bwMode="auto">
                  <a:xfrm>
                    <a:off x="7261891" y="4254017"/>
                    <a:ext cx="783827" cy="77518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6" name="Text Box 205">
                    <a:extLst>
                      <a:ext uri="{FF2B5EF4-FFF2-40B4-BE49-F238E27FC236}">
                        <a16:creationId xmlns:a16="http://schemas.microsoft.com/office/drawing/2014/main" id="{7239371D-6659-381A-E158-3DAF5DBB1D0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57145" y="4440168"/>
                    <a:ext cx="309130" cy="325714"/>
                  </a:xfrm>
                  <a:prstGeom prst="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r>
                      <a:rPr lang="en-US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B</a:t>
                    </a:r>
                    <a:endParaRPr lang="en-US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489755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84E5-B418-DEB2-CE37-41E02D8A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8" name="Picture 17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D3F5F7B4-0960-E7EA-2F0D-CF31AE69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8" t="33674" r="13470" b="9184"/>
          <a:stretch/>
        </p:blipFill>
        <p:spPr>
          <a:xfrm>
            <a:off x="738946" y="917030"/>
            <a:ext cx="7450455" cy="5587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340F353-0C87-4E1D-E7E8-6BAA28A9F421}"/>
              </a:ext>
            </a:extLst>
          </p:cNvPr>
          <p:cNvSpPr/>
          <p:nvPr/>
        </p:nvSpPr>
        <p:spPr>
          <a:xfrm>
            <a:off x="3693601" y="2640251"/>
            <a:ext cx="1143000" cy="1130531"/>
          </a:xfrm>
          <a:prstGeom prst="ellips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C6FA8A-3A8E-F98B-284B-340599BFB6AC}"/>
              </a:ext>
            </a:extLst>
          </p:cNvPr>
          <p:cNvCxnSpPr>
            <a:cxnSpLocks/>
          </p:cNvCxnSpPr>
          <p:nvPr/>
        </p:nvCxnSpPr>
        <p:spPr>
          <a:xfrm>
            <a:off x="1149474" y="2006406"/>
            <a:ext cx="144087" cy="76200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E63C4E-2E79-7A76-1134-38FFF38ED5F1}"/>
              </a:ext>
            </a:extLst>
          </p:cNvPr>
          <p:cNvCxnSpPr>
            <a:cxnSpLocks/>
          </p:cNvCxnSpPr>
          <p:nvPr/>
        </p:nvCxnSpPr>
        <p:spPr>
          <a:xfrm>
            <a:off x="1987674" y="2463606"/>
            <a:ext cx="144087" cy="76200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89DA0A-0BB5-2AAE-8AB1-0AB0403145AC}"/>
              </a:ext>
            </a:extLst>
          </p:cNvPr>
          <p:cNvCxnSpPr>
            <a:cxnSpLocks/>
            <a:endCxn id="46" idx="7"/>
          </p:cNvCxnSpPr>
          <p:nvPr/>
        </p:nvCxnSpPr>
        <p:spPr>
          <a:xfrm flipV="1">
            <a:off x="1862116" y="2805813"/>
            <a:ext cx="2807097" cy="740527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27A3D5B-51E5-CE28-D000-CD285FB86768}"/>
              </a:ext>
            </a:extLst>
          </p:cNvPr>
          <p:cNvCxnSpPr>
            <a:cxnSpLocks/>
          </p:cNvCxnSpPr>
          <p:nvPr/>
        </p:nvCxnSpPr>
        <p:spPr>
          <a:xfrm flipV="1">
            <a:off x="1285249" y="2597995"/>
            <a:ext cx="83127" cy="99753"/>
          </a:xfrm>
          <a:prstGeom prst="line">
            <a:avLst/>
          </a:prstGeom>
          <a:solidFill>
            <a:schemeClr val="accent6">
              <a:alpha val="5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CD9511-C08C-DBD2-7115-772C5B3B091C}"/>
              </a:ext>
            </a:extLst>
          </p:cNvPr>
          <p:cNvGrpSpPr/>
          <p:nvPr/>
        </p:nvGrpSpPr>
        <p:grpSpPr>
          <a:xfrm>
            <a:off x="3693601" y="2652720"/>
            <a:ext cx="1143000" cy="1130531"/>
            <a:chOff x="3886200" y="2374669"/>
            <a:chExt cx="1143000" cy="11305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591BF1-BB5F-6D15-6D94-AC704F741DD7}"/>
                </a:ext>
              </a:extLst>
            </p:cNvPr>
            <p:cNvGrpSpPr/>
            <p:nvPr/>
          </p:nvGrpSpPr>
          <p:grpSpPr>
            <a:xfrm>
              <a:off x="3886200" y="2374669"/>
              <a:ext cx="1143000" cy="1130531"/>
              <a:chOff x="3886200" y="2374669"/>
              <a:chExt cx="1143000" cy="11305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F62ADCB-0259-18AB-27CB-47209044C612}"/>
                  </a:ext>
                </a:extLst>
              </p:cNvPr>
              <p:cNvSpPr/>
              <p:nvPr/>
            </p:nvSpPr>
            <p:spPr>
              <a:xfrm>
                <a:off x="4038599" y="2527069"/>
                <a:ext cx="840971" cy="8257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CA2703E-65A2-F729-6DA0-B72842261E98}"/>
                  </a:ext>
                </a:extLst>
              </p:cNvPr>
              <p:cNvSpPr/>
              <p:nvPr/>
            </p:nvSpPr>
            <p:spPr>
              <a:xfrm>
                <a:off x="3886200" y="2374669"/>
                <a:ext cx="1143000" cy="11305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439DDDF-4E11-B675-E82F-FFB8EDD6F312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667000"/>
              <a:ext cx="144087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50EA60-300C-5755-EB90-D9C8A2C40407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3124200"/>
              <a:ext cx="144087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408983-3331-DE6A-642D-DBDCF031EC65}"/>
                </a:ext>
              </a:extLst>
            </p:cNvPr>
            <p:cNvCxnSpPr>
              <a:cxnSpLocks/>
              <a:stCxn id="7" idx="7"/>
              <a:endCxn id="8" idx="7"/>
            </p:cNvCxnSpPr>
            <p:nvPr/>
          </p:nvCxnSpPr>
          <p:spPr>
            <a:xfrm flipV="1">
              <a:off x="4756413" y="2540231"/>
              <a:ext cx="105399" cy="1077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0EDC54-0F40-759B-43CF-B9CB6FE60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175" y="3258589"/>
              <a:ext cx="83127" cy="997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2FFABEF-64D4-18DC-CB3D-F46FC28090E8}"/>
              </a:ext>
            </a:extLst>
          </p:cNvPr>
          <p:cNvSpPr txBox="1"/>
          <p:nvPr/>
        </p:nvSpPr>
        <p:spPr>
          <a:xfrm>
            <a:off x="4763086" y="2940586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849315-F9F3-80F8-55DB-E52D1913632A}"/>
              </a:ext>
            </a:extLst>
          </p:cNvPr>
          <p:cNvSpPr txBox="1"/>
          <p:nvPr/>
        </p:nvSpPr>
        <p:spPr>
          <a:xfrm>
            <a:off x="1633344" y="3919410"/>
            <a:ext cx="98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DU-5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11B5A74-7582-9094-7348-6576215FAF5E}"/>
              </a:ext>
            </a:extLst>
          </p:cNvPr>
          <p:cNvSpPr/>
          <p:nvPr/>
        </p:nvSpPr>
        <p:spPr>
          <a:xfrm>
            <a:off x="2484099" y="2863309"/>
            <a:ext cx="274320" cy="2352502"/>
          </a:xfrm>
          <a:custGeom>
            <a:avLst/>
            <a:gdLst>
              <a:gd name="connsiteX0" fmla="*/ 249382 w 274320"/>
              <a:gd name="connsiteY0" fmla="*/ 0 h 2352502"/>
              <a:gd name="connsiteX1" fmla="*/ 174567 w 274320"/>
              <a:gd name="connsiteY1" fmla="*/ 33251 h 2352502"/>
              <a:gd name="connsiteX2" fmla="*/ 116378 w 274320"/>
              <a:gd name="connsiteY2" fmla="*/ 149629 h 2352502"/>
              <a:gd name="connsiteX3" fmla="*/ 83127 w 274320"/>
              <a:gd name="connsiteY3" fmla="*/ 349135 h 2352502"/>
              <a:gd name="connsiteX4" fmla="*/ 58189 w 274320"/>
              <a:gd name="connsiteY4" fmla="*/ 615142 h 2352502"/>
              <a:gd name="connsiteX5" fmla="*/ 33251 w 274320"/>
              <a:gd name="connsiteY5" fmla="*/ 2078182 h 2352502"/>
              <a:gd name="connsiteX6" fmla="*/ 0 w 274320"/>
              <a:gd name="connsiteY6" fmla="*/ 2352502 h 2352502"/>
              <a:gd name="connsiteX7" fmla="*/ 274320 w 274320"/>
              <a:gd name="connsiteY7" fmla="*/ 2352502 h 2352502"/>
              <a:gd name="connsiteX8" fmla="*/ 257695 w 274320"/>
              <a:gd name="connsiteY8" fmla="*/ 149629 h 2352502"/>
              <a:gd name="connsiteX9" fmla="*/ 249382 w 274320"/>
              <a:gd name="connsiteY9" fmla="*/ 0 h 235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20" h="2352502">
                <a:moveTo>
                  <a:pt x="249382" y="0"/>
                </a:moveTo>
                <a:lnTo>
                  <a:pt x="174567" y="33251"/>
                </a:lnTo>
                <a:lnTo>
                  <a:pt x="116378" y="149629"/>
                </a:lnTo>
                <a:lnTo>
                  <a:pt x="83127" y="349135"/>
                </a:lnTo>
                <a:lnTo>
                  <a:pt x="58189" y="615142"/>
                </a:lnTo>
                <a:lnTo>
                  <a:pt x="33251" y="2078182"/>
                </a:lnTo>
                <a:lnTo>
                  <a:pt x="0" y="2352502"/>
                </a:lnTo>
                <a:lnTo>
                  <a:pt x="274320" y="2352502"/>
                </a:lnTo>
                <a:lnTo>
                  <a:pt x="257695" y="149629"/>
                </a:lnTo>
                <a:lnTo>
                  <a:pt x="249382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183C7-F8EE-53A3-F208-68202365BD7B}"/>
              </a:ext>
            </a:extLst>
          </p:cNvPr>
          <p:cNvSpPr txBox="1"/>
          <p:nvPr/>
        </p:nvSpPr>
        <p:spPr>
          <a:xfrm>
            <a:off x="327240" y="21241"/>
            <a:ext cx="852105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/>
              <a:t>DU-5 Pre- vs Post-TOPs</a:t>
            </a:r>
            <a:endParaRPr lang="en-US" sz="2400" b="1" dirty="0"/>
          </a:p>
          <a:p>
            <a:pPr algn="ctr"/>
            <a:r>
              <a:rPr lang="en-US" sz="2400" b="1" dirty="0"/>
              <a:t>(good field sample and laboratory subsample replicate precision)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6FBC21-9326-1347-06DE-C0127B1E9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36576"/>
              </p:ext>
            </p:extLst>
          </p:nvPr>
        </p:nvGraphicFramePr>
        <p:xfrm>
          <a:off x="3584979" y="1830342"/>
          <a:ext cx="4430907" cy="3892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125">
                  <a:extLst>
                    <a:ext uri="{9D8B030D-6E8A-4147-A177-3AD203B41FA5}">
                      <a16:colId xmlns:a16="http://schemas.microsoft.com/office/drawing/2014/main" val="3082447996"/>
                    </a:ext>
                  </a:extLst>
                </a:gridCol>
                <a:gridCol w="1233130">
                  <a:extLst>
                    <a:ext uri="{9D8B030D-6E8A-4147-A177-3AD203B41FA5}">
                      <a16:colId xmlns:a16="http://schemas.microsoft.com/office/drawing/2014/main" val="2601602522"/>
                    </a:ext>
                  </a:extLst>
                </a:gridCol>
                <a:gridCol w="1233130">
                  <a:extLst>
                    <a:ext uri="{9D8B030D-6E8A-4147-A177-3AD203B41FA5}">
                      <a16:colId xmlns:a16="http://schemas.microsoft.com/office/drawing/2014/main" val="547333674"/>
                    </a:ext>
                  </a:extLst>
                </a:gridCol>
                <a:gridCol w="940522">
                  <a:extLst>
                    <a:ext uri="{9D8B030D-6E8A-4147-A177-3AD203B41FA5}">
                      <a16:colId xmlns:a16="http://schemas.microsoft.com/office/drawing/2014/main" val="1816635105"/>
                    </a:ext>
                  </a:extLst>
                </a:gridCol>
              </a:tblGrid>
              <a:tr h="326015">
                <a:tc rowSpan="2">
                  <a:txBody>
                    <a:bodyPr/>
                    <a:lstStyle/>
                    <a:p>
                      <a:pPr marL="117475" indent="0" algn="l" fontAlgn="b"/>
                      <a:r>
                        <a:rPr lang="en-US" sz="1600" b="1" u="none" strike="noStrike" dirty="0">
                          <a:effectLst/>
                        </a:rPr>
                        <a:t>Analyte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KFTA-DU5 (replicate average)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641100"/>
                  </a:ext>
                </a:extLst>
              </a:tr>
              <a:tr h="50618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Pre-TOPs</a:t>
                      </a:r>
                      <a:br>
                        <a:rPr lang="en-US" sz="1600" b="1" u="none" strike="noStrike">
                          <a:effectLst/>
                        </a:rPr>
                      </a:br>
                      <a:r>
                        <a:rPr lang="en-US" sz="1600" b="1" u="none" strike="noStrike">
                          <a:effectLst/>
                        </a:rPr>
                        <a:t>µg/Kg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Post-TOPs</a:t>
                      </a:r>
                      <a:br>
                        <a:rPr lang="en-US" sz="1600" b="1" u="none" strike="noStrike">
                          <a:effectLst/>
                        </a:rPr>
                      </a:br>
                      <a:r>
                        <a:rPr lang="en-US" sz="1600" b="1" u="none" strike="noStrike">
                          <a:effectLst/>
                        </a:rPr>
                        <a:t>µg/Kg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% Difference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901123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PFBA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76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475%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36198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</a:rPr>
                        <a:t>PFPeA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74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360%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26544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</a:rPr>
                        <a:t>PFHxA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124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770%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213612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</a:rPr>
                        <a:t>PFHpA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770%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13566"/>
                  </a:ext>
                </a:extLst>
              </a:tr>
              <a:tr h="2803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PFOA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559%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581277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effectLst/>
                        </a:rPr>
                        <a:t>PFHxS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35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634028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PFOS</a:t>
                      </a:r>
                      <a:r>
                        <a:rPr lang="en-US" sz="16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745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832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818200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6:2 FTS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0.0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-100%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56216"/>
                  </a:ext>
                </a:extLst>
              </a:tr>
              <a:tr h="283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8:2 FTS</a:t>
                      </a:r>
                      <a:r>
                        <a:rPr lang="en-US" sz="1600" b="1" u="none" strike="noStrike" baseline="30000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7.1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-100%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728434"/>
                  </a:ext>
                </a:extLst>
              </a:tr>
              <a:tr h="257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 Other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61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03631"/>
                  </a:ext>
                </a:extLst>
              </a:tr>
              <a:tr h="2573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Total: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904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1,256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10432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213A359-9444-7504-934C-7363FCA0476B}"/>
              </a:ext>
            </a:extLst>
          </p:cNvPr>
          <p:cNvSpPr txBox="1"/>
          <p:nvPr/>
        </p:nvSpPr>
        <p:spPr>
          <a:xfrm>
            <a:off x="909446" y="1133928"/>
            <a:ext cx="26178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Oxidation of</a:t>
            </a:r>
          </a:p>
          <a:p>
            <a:pPr algn="ctr"/>
            <a:r>
              <a:rPr lang="en-US" b="1" dirty="0"/>
              <a:t>6:2 FtTAoS plus</a:t>
            </a:r>
          </a:p>
          <a:p>
            <a:pPr algn="ctr"/>
            <a:r>
              <a:rPr lang="en-US" b="1" dirty="0"/>
              <a:t>minor 6:2 FTS and ???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0CAEBC-CAA4-D6C2-DF98-5E4CBE816F6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218380" y="2057258"/>
            <a:ext cx="1282993" cy="11607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534A860-AB99-44C0-952D-D160682B1E7A}"/>
              </a:ext>
            </a:extLst>
          </p:cNvPr>
          <p:cNvSpPr/>
          <p:nvPr/>
        </p:nvSpPr>
        <p:spPr>
          <a:xfrm>
            <a:off x="3580006" y="2652720"/>
            <a:ext cx="4430908" cy="1130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2982AD-8553-4CB1-B844-380345CB822F}"/>
              </a:ext>
            </a:extLst>
          </p:cNvPr>
          <p:cNvSpPr/>
          <p:nvPr/>
        </p:nvSpPr>
        <p:spPr>
          <a:xfrm>
            <a:off x="3587665" y="4638319"/>
            <a:ext cx="4430908" cy="5783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BF51BF-B3CC-47AD-89B0-5E0EB776BC28}"/>
              </a:ext>
            </a:extLst>
          </p:cNvPr>
          <p:cNvSpPr txBox="1"/>
          <p:nvPr/>
        </p:nvSpPr>
        <p:spPr>
          <a:xfrm>
            <a:off x="6494622" y="3769272"/>
            <a:ext cx="38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D25B9-CE99-48E3-A139-7BE512FEE3D1}"/>
              </a:ext>
            </a:extLst>
          </p:cNvPr>
          <p:cNvSpPr txBox="1"/>
          <p:nvPr/>
        </p:nvSpPr>
        <p:spPr>
          <a:xfrm>
            <a:off x="3611423" y="5831399"/>
            <a:ext cx="443090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dirty="0"/>
              <a:t>40% Post-Tops increase in Total PFAS;</a:t>
            </a:r>
          </a:p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dirty="0"/>
              <a:t>Small amount of 6:2 FtTAoS present;</a:t>
            </a:r>
          </a:p>
          <a:p>
            <a:pPr marL="173038" indent="-169863">
              <a:buFont typeface="Arial" panose="020B0604020202020204" pitchFamily="34" charset="0"/>
              <a:buChar char="•"/>
            </a:pPr>
            <a:r>
              <a:rPr lang="en-US" b="1" dirty="0"/>
              <a:t>Only minor runoff of AFFF since paving.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AEE6937-E564-48B9-BB76-5705C17E994D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218380" y="2057258"/>
            <a:ext cx="1340658" cy="18966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F9265D-2710-4DAD-8B8B-9ECE44F6FDA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218380" y="2057258"/>
            <a:ext cx="1377906" cy="24281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20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63C55-43C7-E7CB-9399-D9AB9852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08C4-B206-4098-98C3-6DC2CE1146B4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142E8C-7A48-6456-6990-5039CA3AF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58373"/>
              </p:ext>
            </p:extLst>
          </p:nvPr>
        </p:nvGraphicFramePr>
        <p:xfrm>
          <a:off x="1143000" y="1367323"/>
          <a:ext cx="6932597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7450">
                  <a:extLst>
                    <a:ext uri="{9D8B030D-6E8A-4147-A177-3AD203B41FA5}">
                      <a16:colId xmlns:a16="http://schemas.microsoft.com/office/drawing/2014/main" val="3437190838"/>
                    </a:ext>
                  </a:extLst>
                </a:gridCol>
                <a:gridCol w="1513327">
                  <a:extLst>
                    <a:ext uri="{9D8B030D-6E8A-4147-A177-3AD203B41FA5}">
                      <a16:colId xmlns:a16="http://schemas.microsoft.com/office/drawing/2014/main" val="3230170514"/>
                    </a:ext>
                  </a:extLst>
                </a:gridCol>
                <a:gridCol w="1212783">
                  <a:extLst>
                    <a:ext uri="{9D8B030D-6E8A-4147-A177-3AD203B41FA5}">
                      <a16:colId xmlns:a16="http://schemas.microsoft.com/office/drawing/2014/main" val="2330776136"/>
                    </a:ext>
                  </a:extLst>
                </a:gridCol>
                <a:gridCol w="1309037">
                  <a:extLst>
                    <a:ext uri="{9D8B030D-6E8A-4147-A177-3AD203B41FA5}">
                      <a16:colId xmlns:a16="http://schemas.microsoft.com/office/drawing/2014/main" val="355591876"/>
                    </a:ext>
                  </a:extLst>
                </a:gridCol>
              </a:tblGrid>
              <a:tr h="2794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PFAS Group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Concentration</a:t>
                      </a:r>
                      <a:br>
                        <a:rPr lang="en-US" sz="1800" b="1" u="none" strike="noStrike" dirty="0">
                          <a:effectLst/>
                        </a:rPr>
                      </a:br>
                      <a:r>
                        <a:rPr lang="en-US" sz="1800" b="1" u="none" strike="noStrike" dirty="0">
                          <a:effectLst/>
                        </a:rPr>
                        <a:t>(µg/kg)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Hazard Indices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316396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Residential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Use</a:t>
                      </a: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Commercial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Use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5077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baseline="30000" dirty="0">
                          <a:effectLst/>
                        </a:rPr>
                        <a:t>1</a:t>
                      </a:r>
                      <a:r>
                        <a:rPr lang="en-US" sz="1800" b="1" u="none" strike="noStrike" dirty="0">
                          <a:effectLst/>
                        </a:rPr>
                        <a:t>Pre-Tops PFASs: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870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4814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Post-TOPs Precursor PFASs: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3610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800" b="1" u="none" strike="noStrike" dirty="0">
                          <a:effectLst/>
                        </a:rPr>
                        <a:t>Excess Fluorine PFASs: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(error)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7809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Total PFASs: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1,134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0013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66B1605-7CE4-E349-8976-690F3BBC5245}"/>
              </a:ext>
            </a:extLst>
          </p:cNvPr>
          <p:cNvSpPr txBox="1"/>
          <p:nvPr/>
        </p:nvSpPr>
        <p:spPr>
          <a:xfrm>
            <a:off x="76200" y="112693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/>
              <a:t>DU-5 Soil sample (average of replicates)</a:t>
            </a:r>
          </a:p>
          <a:p>
            <a:pPr lvl="0" algn="ctr">
              <a:defRPr/>
            </a:pPr>
            <a:r>
              <a:rPr lang="en-US" sz="2800" b="1" dirty="0"/>
              <a:t>- Soil Exposure Health Risk 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EB170-5327-4076-8CCD-F21E1441299E}"/>
              </a:ext>
            </a:extLst>
          </p:cNvPr>
          <p:cNvSpPr txBox="1"/>
          <p:nvPr/>
        </p:nvSpPr>
        <p:spPr>
          <a:xfrm>
            <a:off x="3124200" y="4190333"/>
            <a:ext cx="55310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Minor contribution of Precursor PFASs to Total Risk (primary risk driver PFOS</a:t>
            </a:r>
            <a:r>
              <a:rPr lang="en-US" b="1" baseline="30000" dirty="0">
                <a:cs typeface="Times New Roman" panose="02020603050405020304" pitchFamily="18" charset="0"/>
              </a:rPr>
              <a:t>-</a:t>
            </a:r>
            <a:r>
              <a:rPr lang="en-US" b="1" dirty="0">
                <a:cs typeface="Times New Roman" panose="02020603050405020304" pitchFamily="18" charset="0"/>
              </a:rPr>
              <a:t>);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“Site-specific” risk assessment would conclude no significant risk to airport workers (restricted access);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cs typeface="Times New Roman" panose="02020603050405020304" pitchFamily="18" charset="0"/>
              </a:rPr>
              <a:t>Precursor PFASs from 6:2 </a:t>
            </a:r>
            <a:r>
              <a:rPr lang="en-US" b="1" i="1" dirty="0" err="1">
                <a:cs typeface="Times New Roman" panose="02020603050405020304" pitchFamily="18" charset="0"/>
              </a:rPr>
              <a:t>FtTAoS</a:t>
            </a:r>
            <a:r>
              <a:rPr lang="en-US" b="1" i="1" dirty="0">
                <a:cs typeface="Times New Roman" panose="02020603050405020304" pitchFamily="18" charset="0"/>
              </a:rPr>
              <a:t> and 6:2 FTS </a:t>
            </a:r>
            <a:r>
              <a:rPr lang="en-US" b="1" dirty="0">
                <a:cs typeface="Times New Roman" panose="02020603050405020304" pitchFamily="18" charset="0"/>
              </a:rPr>
              <a:t>will likely drive direct exposure risk in soil </a:t>
            </a:r>
            <a:r>
              <a:rPr lang="en-US" b="1" i="1" dirty="0">
                <a:cs typeface="Times New Roman" panose="02020603050405020304" pitchFamily="18" charset="0"/>
              </a:rPr>
              <a:t>underlying Fire Training Pit</a:t>
            </a:r>
            <a:r>
              <a:rPr lang="en-US" b="1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E9D4ADD0-B6D8-498C-B51D-D350F111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898" r="24362" b="18657"/>
          <a:stretch/>
        </p:blipFill>
        <p:spPr>
          <a:xfrm>
            <a:off x="228600" y="4217073"/>
            <a:ext cx="2884110" cy="2336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8BB39-C286-B2D4-AFB7-7D02654AF1F6}"/>
              </a:ext>
            </a:extLst>
          </p:cNvPr>
          <p:cNvSpPr txBox="1"/>
          <p:nvPr/>
        </p:nvSpPr>
        <p:spPr>
          <a:xfrm>
            <a:off x="1143000" y="3325663"/>
            <a:ext cx="737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Terminal endpoint PFASs only</a:t>
            </a:r>
          </a:p>
          <a:p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Measured Extractable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Organic Fluorine below TOF predicted by Post-TOPs data.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68548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609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latin typeface="+mn-lt"/>
                <a:cs typeface="Times New Roman" panose="02020603050405020304" pitchFamily="18" charset="0"/>
              </a:rPr>
              <a:t>Key Points and Lessons Learned</a:t>
            </a:r>
            <a:endParaRPr lang="en-US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016675"/>
            <a:ext cx="83058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Synthetic Precipitation Leaching Procedure (SPLP);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100 grams of soil placed in two liters of simulated rainwater and agitated;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Leachate solution tested for target compounds;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Ratio of original concentration in to soil concentration in water denotes how tightly bound the contaminant is to the soil (“</a:t>
            </a:r>
            <a:r>
              <a:rPr lang="en-US" b="1" dirty="0" err="1">
                <a:cs typeface="Times New Roman" panose="02020603050405020304" pitchFamily="18" charset="0"/>
              </a:rPr>
              <a:t>Kd</a:t>
            </a:r>
            <a:r>
              <a:rPr lang="en-US" b="1" dirty="0">
                <a:cs typeface="Times New Roman" panose="02020603050405020304" pitchFamily="18" charset="0"/>
              </a:rPr>
              <a:t>” sorption coefficient);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Kd values &lt;20 indicate potential leaching risk;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Does not address leaching of PFAS precursor compounds.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2CE18D-4C8D-4D82-B6B4-04480160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EB08C4-B206-4098-98C3-6DC2CE1146B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3778E-BD63-392C-E580-A01F2ED052CB}"/>
              </a:ext>
            </a:extLst>
          </p:cNvPr>
          <p:cNvSpPr txBox="1"/>
          <p:nvPr/>
        </p:nvSpPr>
        <p:spPr>
          <a:xfrm>
            <a:off x="133117" y="76200"/>
            <a:ext cx="890371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Do PFASs in DU-5 soil pose a leaching risk to groundwater?</a:t>
            </a:r>
          </a:p>
          <a:p>
            <a:pPr algn="ctr"/>
            <a:r>
              <a:rPr lang="en-US" sz="2800" b="1" dirty="0"/>
              <a:t>- SPLP Laboratory Batch Leaching Tests -</a:t>
            </a:r>
            <a:endParaRPr lang="en-US" sz="2200" b="1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D064098-6F1B-42EE-882C-DEFA39671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413798"/>
              </p:ext>
            </p:extLst>
          </p:nvPr>
        </p:nvGraphicFramePr>
        <p:xfrm>
          <a:off x="551783" y="3570346"/>
          <a:ext cx="8150783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21686336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9673062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1441123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89275335"/>
                    </a:ext>
                  </a:extLst>
                </a:gridCol>
                <a:gridCol w="3273983">
                  <a:extLst>
                    <a:ext uri="{9D8B030D-6E8A-4147-A177-3AD203B41FA5}">
                      <a16:colId xmlns:a16="http://schemas.microsoft.com/office/drawing/2014/main" val="3213128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Compound</a:t>
                      </a:r>
                    </a:p>
                  </a:txBody>
                  <a:tcPr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DU-5A (1)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Soil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(µg/kg)</a:t>
                      </a:r>
                    </a:p>
                  </a:txBody>
                  <a:tcPr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SPLP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Solution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(ng/L)</a:t>
                      </a:r>
                    </a:p>
                  </a:txBody>
                  <a:tcPr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Kd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(cm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/g)</a:t>
                      </a:r>
                    </a:p>
                  </a:txBody>
                  <a:tcPr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907438"/>
                  </a:ext>
                </a:extLst>
              </a:tr>
              <a:tr h="318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PFOS-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Not mobile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484193"/>
                  </a:ext>
                </a:extLst>
              </a:tr>
              <a:tr h="257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PFHxS-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+mn-lt"/>
                        </a:rPr>
                        <a:t>Highly mobile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220533"/>
                  </a:ext>
                </a:extLst>
              </a:tr>
              <a:tr h="272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PFHxA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(error)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+mn-lt"/>
                        </a:rPr>
                        <a:t>Kd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+mn-lt"/>
                        </a:rPr>
                        <a:t> Not Determine: PFAS mass in solution exceeds PFAS mass in soil sample (soil subsampling +/- analytical error)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773206"/>
                  </a:ext>
                </a:extLst>
              </a:tr>
              <a:tr h="135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PFPeA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(error)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458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PFBA-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(error)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106901"/>
                  </a:ext>
                </a:extLst>
              </a:tr>
              <a:tr h="305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6:2 FTS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(error)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28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471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2CE18D-4C8D-4D82-B6B4-04480160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7EB08C4-B206-4098-98C3-6DC2CE1146B4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FD3FD-30C2-5F79-D87D-632990B9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5" t="2267" r="8584" b="3334"/>
          <a:stretch/>
        </p:blipFill>
        <p:spPr>
          <a:xfrm>
            <a:off x="371310" y="1366344"/>
            <a:ext cx="2307722" cy="3216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74C06-7B70-9609-D437-79ADC1292FB5}"/>
              </a:ext>
            </a:extLst>
          </p:cNvPr>
          <p:cNvSpPr txBox="1"/>
          <p:nvPr/>
        </p:nvSpPr>
        <p:spPr>
          <a:xfrm>
            <a:off x="2896083" y="1170052"/>
            <a:ext cx="5715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More directly reflects Investigation Question being asked;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Multi Increment sample representative of subject field (or material) placed in column;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Water pumped upwards from bottom at established rate (removes trapped air);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Modified to reflect leaching due to irrigation of farm fields</a:t>
            </a:r>
          </a:p>
          <a:p>
            <a:pPr marL="569913" lvl="1" indent="-230188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Times New Roman" panose="02020603050405020304" pitchFamily="18" charset="0"/>
              </a:rPr>
              <a:t>Larger soil column </a:t>
            </a:r>
            <a:r>
              <a:rPr lang="en-US" sz="2000" b="1" dirty="0">
                <a:cs typeface="Times New Roman" panose="02020603050405020304" pitchFamily="18" charset="0"/>
              </a:rPr>
              <a:t>to accommodate 1-3kg Multi Increment Sample;</a:t>
            </a:r>
          </a:p>
          <a:p>
            <a:pPr marL="569913" lvl="1" indent="-230188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Times New Roman" panose="02020603050405020304" pitchFamily="18" charset="0"/>
              </a:rPr>
              <a:t>Two-tests of leachate </a:t>
            </a:r>
            <a:r>
              <a:rPr lang="en-US" sz="2000" b="1" dirty="0">
                <a:cs typeface="Times New Roman" panose="02020603050405020304" pitchFamily="18" charset="0"/>
              </a:rPr>
              <a:t>(vs 9): “First Flush” and long-term average impacts to groundwater;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Experiments underway at laboratory in Canada.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BDE66-6312-2A72-EC67-0FA7DC34D3FB}"/>
              </a:ext>
            </a:extLst>
          </p:cNvPr>
          <p:cNvSpPr txBox="1"/>
          <p:nvPr/>
        </p:nvSpPr>
        <p:spPr>
          <a:xfrm>
            <a:off x="276434" y="414258"/>
            <a:ext cx="85911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cs typeface="Times New Roman" panose="02020603050405020304" pitchFamily="18" charset="0"/>
              </a:rPr>
              <a:t>Pending: Soil Column Leaching Test</a:t>
            </a:r>
            <a:r>
              <a:rPr lang="en-US" sz="2400" b="1" dirty="0">
                <a:cs typeface="Times New Roman" panose="02020603050405020304" pitchFamily="18" charset="0"/>
              </a:rPr>
              <a:t> (modified Method 1314)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960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C260165-DFB0-6FAB-F9BE-48055C12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6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3C4257B-93C7-49B4-5F87-5FD185B82E37}"/>
              </a:ext>
            </a:extLst>
          </p:cNvPr>
          <p:cNvSpPr txBox="1">
            <a:spLocks noChangeArrowheads="1"/>
          </p:cNvSpPr>
          <p:nvPr/>
        </p:nvSpPr>
        <p:spPr>
          <a:xfrm>
            <a:off x="788712" y="163531"/>
            <a:ext cx="7602813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April 2024 PFAS Guidance Updates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7FA610-FFAF-4EED-A177-EF5C91C0659C}"/>
              </a:ext>
            </a:extLst>
          </p:cNvPr>
          <p:cNvSpPr txBox="1"/>
          <p:nvPr/>
        </p:nvSpPr>
        <p:spPr>
          <a:xfrm>
            <a:off x="676711" y="921101"/>
            <a:ext cx="7754264" cy="562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Toxicity factors, physiochemical constants and action levels for following compounds added: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dirty="0" err="1">
                <a:ea typeface="Times New Roman" panose="02020603050405020304" pitchFamily="18" charset="0"/>
              </a:rPr>
              <a:t>Perfluoropentane</a:t>
            </a:r>
            <a:r>
              <a:rPr lang="en-US" b="1" dirty="0">
                <a:ea typeface="Times New Roman" panose="02020603050405020304" pitchFamily="18" charset="0"/>
              </a:rPr>
              <a:t> sulfonate and Perfluoropropanoate (identified in water samples);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ea typeface="Times New Roman" panose="02020603050405020304" pitchFamily="18" charset="0"/>
              </a:rPr>
              <a:t>6:2 fluorotelomer alcohol and 8:2 fluorotelomer alcohol (used to coat food wrappers and compostable food containers); and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ea typeface="Times New Roman" panose="02020603050405020304" pitchFamily="18" charset="0"/>
              </a:rPr>
              <a:t>6:2 fluorotelomer thioether amido sulfonate (primary PFAS in modern AFFF);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MCLGs and MCLs added: </a:t>
            </a: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MCLGs for PFBS, </a:t>
            </a:r>
            <a:r>
              <a:rPr lang="en-US" b="1" dirty="0" err="1">
                <a:ea typeface="Times New Roman" panose="02020603050405020304" pitchFamily="18" charset="0"/>
              </a:rPr>
              <a:t>PFHxS</a:t>
            </a:r>
            <a:r>
              <a:rPr lang="en-US" b="1" dirty="0">
                <a:ea typeface="Times New Roman" panose="02020603050405020304" pitchFamily="18" charset="0"/>
              </a:rPr>
              <a:t>, PFNA, HFPO-DA based on target noncancer Hazard Quotient of “1”;</a:t>
            </a: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MCLs for PFOA and PFOS based on laboratory Method Reporting Limit of 4 ng/L (</a:t>
            </a:r>
            <a:r>
              <a:rPr lang="en-US" b="1" i="1" dirty="0">
                <a:ea typeface="Times New Roman" panose="02020603050405020304" pitchFamily="18" charset="0"/>
              </a:rPr>
              <a:t>not risk-based)</a:t>
            </a:r>
            <a:r>
              <a:rPr lang="en-US" b="1" dirty="0">
                <a:ea typeface="Times New Roman" panose="02020603050405020304" pitchFamily="18" charset="0"/>
              </a:rPr>
              <a:t>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Calculation of </a:t>
            </a:r>
            <a:r>
              <a:rPr lang="en-US" b="1" i="1" dirty="0">
                <a:ea typeface="Times New Roman" panose="02020603050405020304" pitchFamily="18" charset="0"/>
              </a:rPr>
              <a:t>cumulative “Hazard Index” </a:t>
            </a:r>
            <a:r>
              <a:rPr lang="en-US" b="1" dirty="0">
                <a:ea typeface="Times New Roman" panose="02020603050405020304" pitchFamily="18" charset="0"/>
              </a:rPr>
              <a:t>required for soil and drinking water data;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Guidance and accompanying Excel spreadsheet added for calculation of sample-specific “</a:t>
            </a:r>
            <a:r>
              <a:rPr lang="en-US" b="1" i="1" dirty="0">
                <a:ea typeface="Times New Roman" panose="02020603050405020304" pitchFamily="18" charset="0"/>
              </a:rPr>
              <a:t>Total PFAS Risk</a:t>
            </a:r>
            <a:r>
              <a:rPr lang="en-US" b="1" dirty="0">
                <a:ea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232971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FE56-12F5-4B3D-B278-F4E081AA3F28}" type="slidenum">
              <a:rPr lang="en-US" smtClean="0"/>
              <a:t>60</a:t>
            </a:fld>
            <a:endParaRPr lang="en-US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7293C213-EB00-416F-9A93-654E0BF8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073" y="76200"/>
            <a:ext cx="7289527" cy="107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Assessment of PFAS Risk - Still Evolving…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9D8AB1-F25C-4CFF-A449-53C2B184F2F8}"/>
              </a:ext>
            </a:extLst>
          </p:cNvPr>
          <p:cNvSpPr/>
          <p:nvPr/>
        </p:nvSpPr>
        <p:spPr>
          <a:xfrm>
            <a:off x="1111626" y="1290769"/>
            <a:ext cx="6960312" cy="3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spcAft>
                <a:spcPts val="600"/>
              </a:spcAft>
            </a:pPr>
            <a:r>
              <a:rPr lang="en-US" sz="2200" b="1" dirty="0">
                <a:cs typeface="Times New Roman" panose="02020603050405020304" pitchFamily="18" charset="0"/>
              </a:rPr>
              <a:t>Future Research Ideas: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cs typeface="Times New Roman" panose="02020603050405020304" pitchFamily="18" charset="0"/>
              </a:rPr>
              <a:t>Tiered approach to </a:t>
            </a:r>
            <a:r>
              <a:rPr lang="en-US" sz="2200" b="1" i="1" dirty="0">
                <a:cs typeface="Times New Roman" panose="02020603050405020304" pitchFamily="18" charset="0"/>
              </a:rPr>
              <a:t>leaching of PFAS from soil/biosolids </a:t>
            </a:r>
            <a:r>
              <a:rPr lang="en-US" sz="2200" b="1" dirty="0">
                <a:cs typeface="Times New Roman" panose="02020603050405020304" pitchFamily="18" charset="0"/>
              </a:rPr>
              <a:t>(action levels, SPLP batch leaching test, modified Method 1314 Soil Column leaching test);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>
                <a:cs typeface="Times New Roman" panose="02020603050405020304" pitchFamily="18" charset="0"/>
              </a:rPr>
              <a:t>Bioavailability of PFASs </a:t>
            </a:r>
            <a:r>
              <a:rPr lang="en-US" sz="2200" b="1" dirty="0">
                <a:cs typeface="Times New Roman" panose="02020603050405020304" pitchFamily="18" charset="0"/>
              </a:rPr>
              <a:t>in soil &amp; biosolids;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cs typeface="Times New Roman" panose="02020603050405020304" pitchFamily="18" charset="0"/>
              </a:rPr>
              <a:t>Uptake of PFASs into </a:t>
            </a:r>
            <a:r>
              <a:rPr lang="en-US" sz="2200" b="1" i="1" dirty="0">
                <a:cs typeface="Times New Roman" panose="02020603050405020304" pitchFamily="18" charset="0"/>
              </a:rPr>
              <a:t>food crops</a:t>
            </a:r>
            <a:r>
              <a:rPr lang="en-US" sz="2200" b="1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cs typeface="Times New Roman" panose="02020603050405020304" pitchFamily="18" charset="0"/>
              </a:rPr>
              <a:t>“Risk-Based” sampling of </a:t>
            </a:r>
            <a:r>
              <a:rPr lang="en-US" sz="2200" b="1" i="1" dirty="0">
                <a:cs typeface="Times New Roman" panose="02020603050405020304" pitchFamily="18" charset="0"/>
              </a:rPr>
              <a:t>groundwater monitoring</a:t>
            </a:r>
            <a:r>
              <a:rPr lang="en-US" sz="2200" b="1" dirty="0"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cs typeface="Times New Roman" panose="02020603050405020304" pitchFamily="18" charset="0"/>
              </a:rPr>
              <a:t>Other?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8193DB-C9C4-E00C-B792-87AE602B6290}"/>
              </a:ext>
            </a:extLst>
          </p:cNvPr>
          <p:cNvGrpSpPr/>
          <p:nvPr/>
        </p:nvGrpSpPr>
        <p:grpSpPr>
          <a:xfrm>
            <a:off x="775794" y="5185492"/>
            <a:ext cx="7067386" cy="1242192"/>
            <a:chOff x="681201" y="5382565"/>
            <a:chExt cx="7067386" cy="12421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0B93A0-2041-22F8-95A0-39CB4789413C}"/>
                </a:ext>
              </a:extLst>
            </p:cNvPr>
            <p:cNvSpPr txBox="1"/>
            <p:nvPr/>
          </p:nvSpPr>
          <p:spPr>
            <a:xfrm>
              <a:off x="2116083" y="5549690"/>
              <a:ext cx="5632504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i="1" dirty="0"/>
                <a:t>All models are wrong, but some are useful.</a:t>
              </a:r>
            </a:p>
            <a:p>
              <a:r>
                <a:rPr lang="en-US" sz="2400" b="1" i="1" dirty="0"/>
                <a:t>George Box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9B0BBA-2720-79A0-2B7E-832578B28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201" y="5382565"/>
              <a:ext cx="1242192" cy="1242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25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1" y="126274"/>
            <a:ext cx="8754245" cy="66272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C6A1E1-EA18-4CD2-84CF-4D32774E7E00}"/>
              </a:ext>
            </a:extLst>
          </p:cNvPr>
          <p:cNvSpPr/>
          <p:nvPr/>
        </p:nvSpPr>
        <p:spPr>
          <a:xfrm>
            <a:off x="1763486" y="2557870"/>
            <a:ext cx="1110343" cy="7191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52AEDF-6CCA-4905-BB76-1F449C0D4A51}"/>
              </a:ext>
            </a:extLst>
          </p:cNvPr>
          <p:cNvSpPr/>
          <p:nvPr/>
        </p:nvSpPr>
        <p:spPr>
          <a:xfrm>
            <a:off x="1550126" y="4131117"/>
            <a:ext cx="1110343" cy="71912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27A5-E4E1-49BC-BCA5-D3F5AF3A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31" y="2901174"/>
            <a:ext cx="608176" cy="508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05668E-42E7-4C63-9ED0-E8FB6ED270FA}"/>
              </a:ext>
            </a:extLst>
          </p:cNvPr>
          <p:cNvSpPr txBox="1"/>
          <p:nvPr/>
        </p:nvSpPr>
        <p:spPr>
          <a:xfrm>
            <a:off x="3933669" y="2276774"/>
            <a:ext cx="869341" cy="640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Plant</a:t>
            </a:r>
          </a:p>
          <a:p>
            <a:pPr algn="ctr"/>
            <a:r>
              <a:rPr lang="en-US" b="1" dirty="0"/>
              <a:t>Uptake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5E66B0-6D21-43E5-AF08-E96CEFF5177E}"/>
              </a:ext>
            </a:extLst>
          </p:cNvPr>
          <p:cNvSpPr/>
          <p:nvPr/>
        </p:nvSpPr>
        <p:spPr>
          <a:xfrm>
            <a:off x="3933669" y="2237542"/>
            <a:ext cx="869341" cy="71574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E5494B-596E-425D-9F9F-3BC47AD68420}"/>
              </a:ext>
            </a:extLst>
          </p:cNvPr>
          <p:cNvSpPr/>
          <p:nvPr/>
        </p:nvSpPr>
        <p:spPr>
          <a:xfrm>
            <a:off x="6035039" y="6087649"/>
            <a:ext cx="1480690" cy="65289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61BA26-B4CE-4E13-A67C-A0587F187036}"/>
              </a:ext>
            </a:extLst>
          </p:cNvPr>
          <p:cNvSpPr/>
          <p:nvPr/>
        </p:nvSpPr>
        <p:spPr>
          <a:xfrm>
            <a:off x="5068389" y="3827417"/>
            <a:ext cx="143771" cy="404949"/>
          </a:xfrm>
          <a:custGeom>
            <a:avLst/>
            <a:gdLst>
              <a:gd name="connsiteX0" fmla="*/ 0 w 143771"/>
              <a:gd name="connsiteY0" fmla="*/ 0 h 404949"/>
              <a:gd name="connsiteX1" fmla="*/ 104503 w 143771"/>
              <a:gd name="connsiteY1" fmla="*/ 156754 h 404949"/>
              <a:gd name="connsiteX2" fmla="*/ 130629 w 143771"/>
              <a:gd name="connsiteY2" fmla="*/ 235132 h 404949"/>
              <a:gd name="connsiteX3" fmla="*/ 143691 w 143771"/>
              <a:gd name="connsiteY3" fmla="*/ 404949 h 40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71" h="404949">
                <a:moveTo>
                  <a:pt x="0" y="0"/>
                </a:moveTo>
                <a:cubicBezTo>
                  <a:pt x="34834" y="52251"/>
                  <a:pt x="74005" y="101858"/>
                  <a:pt x="104503" y="156754"/>
                </a:cubicBezTo>
                <a:cubicBezTo>
                  <a:pt x="117877" y="180828"/>
                  <a:pt x="130629" y="235132"/>
                  <a:pt x="130629" y="235132"/>
                </a:cubicBezTo>
                <a:cubicBezTo>
                  <a:pt x="145614" y="370008"/>
                  <a:pt x="143691" y="313268"/>
                  <a:pt x="143691" y="404949"/>
                </a:cubicBezTo>
              </a:path>
            </a:pathLst>
          </a:custGeom>
          <a:noFill/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Direct Access Storage 1">
            <a:extLst>
              <a:ext uri="{FF2B5EF4-FFF2-40B4-BE49-F238E27FC236}">
                <a16:creationId xmlns:a16="http://schemas.microsoft.com/office/drawing/2014/main" id="{4B3330D8-E4F7-4D09-90CD-DAE44E80C624}"/>
              </a:ext>
            </a:extLst>
          </p:cNvPr>
          <p:cNvSpPr/>
          <p:nvPr/>
        </p:nvSpPr>
        <p:spPr>
          <a:xfrm>
            <a:off x="4688807" y="3749040"/>
            <a:ext cx="444896" cy="155674"/>
          </a:xfrm>
          <a:prstGeom prst="flowChartMagneticDrum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C11A27-42AC-4008-96AE-92A339FD5CD4}"/>
              </a:ext>
            </a:extLst>
          </p:cNvPr>
          <p:cNvCxnSpPr>
            <a:cxnSpLocks/>
          </p:cNvCxnSpPr>
          <p:nvPr/>
        </p:nvCxnSpPr>
        <p:spPr>
          <a:xfrm flipV="1">
            <a:off x="4493623" y="3904715"/>
            <a:ext cx="309387" cy="1228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BEC6EC-7133-477C-A4DE-BAC2277FD3FD}"/>
              </a:ext>
            </a:extLst>
          </p:cNvPr>
          <p:cNvSpPr txBox="1"/>
          <p:nvPr/>
        </p:nvSpPr>
        <p:spPr>
          <a:xfrm>
            <a:off x="5131776" y="3357374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Irrigation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D3809B-1337-4687-A0F5-2ED5EE090174}"/>
              </a:ext>
            </a:extLst>
          </p:cNvPr>
          <p:cNvSpPr/>
          <p:nvPr/>
        </p:nvSpPr>
        <p:spPr>
          <a:xfrm>
            <a:off x="5086468" y="3357374"/>
            <a:ext cx="1110343" cy="39166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30EBB9-B135-4C14-9F92-6740F38BA9DA}"/>
              </a:ext>
            </a:extLst>
          </p:cNvPr>
          <p:cNvSpPr/>
          <p:nvPr/>
        </p:nvSpPr>
        <p:spPr>
          <a:xfrm>
            <a:off x="3106455" y="4787607"/>
            <a:ext cx="1640909" cy="820049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D099542-878C-424C-8B12-FAEDDB86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B08C4-B206-4098-98C3-6DC2CE114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66B612-49EA-4E21-AFAF-B5C787FF569A}"/>
              </a:ext>
            </a:extLst>
          </p:cNvPr>
          <p:cNvSpPr/>
          <p:nvPr/>
        </p:nvSpPr>
        <p:spPr>
          <a:xfrm>
            <a:off x="7081058" y="3844727"/>
            <a:ext cx="1015192" cy="71574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234C21-80AC-4A58-8301-5A45FCF9C644}"/>
              </a:ext>
            </a:extLst>
          </p:cNvPr>
          <p:cNvSpPr txBox="1"/>
          <p:nvPr/>
        </p:nvSpPr>
        <p:spPr>
          <a:xfrm>
            <a:off x="86814" y="46930"/>
            <a:ext cx="898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PFASs Chemistry Basics: Carboxylates &amp; Sulfonates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439B58-651D-E0BC-E63C-516569ED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B552-EA96-4575-822E-7C0ECCCEE1F4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09185-6C5A-9D10-D871-91C015A99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98" r="43508"/>
          <a:stretch/>
        </p:blipFill>
        <p:spPr>
          <a:xfrm>
            <a:off x="3849808" y="5544484"/>
            <a:ext cx="3046974" cy="10021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50" name="Picture 2" descr="Octane hydrogen hi-res stock photography and images - Alamy">
            <a:extLst>
              <a:ext uri="{FF2B5EF4-FFF2-40B4-BE49-F238E27FC236}">
                <a16:creationId xmlns:a16="http://schemas.microsoft.com/office/drawing/2014/main" id="{A49053B5-2252-7B77-F68E-79E280EAB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46394"/>
          <a:stretch/>
        </p:blipFill>
        <p:spPr bwMode="auto">
          <a:xfrm>
            <a:off x="161860" y="5530996"/>
            <a:ext cx="2934146" cy="103640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B5465-987B-6C42-28A7-8972C81A9341}"/>
              </a:ext>
            </a:extLst>
          </p:cNvPr>
          <p:cNvSpPr txBox="1"/>
          <p:nvPr/>
        </p:nvSpPr>
        <p:spPr>
          <a:xfrm>
            <a:off x="381002" y="5094413"/>
            <a:ext cx="2495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Octane (</a:t>
            </a:r>
            <a:r>
              <a:rPr lang="en-US" b="1" dirty="0"/>
              <a:t>C</a:t>
            </a:r>
            <a:r>
              <a:rPr lang="en-US" b="1" baseline="-25000" dirty="0"/>
              <a:t>8</a:t>
            </a:r>
            <a:r>
              <a:rPr lang="en-US" b="1" dirty="0"/>
              <a:t>H</a:t>
            </a:r>
            <a:r>
              <a:rPr lang="en-US" b="1" baseline="-25000" dirty="0"/>
              <a:t>18</a:t>
            </a:r>
            <a:r>
              <a:rPr lang="en-US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E07A4-58A8-C46A-A246-7B91604FE13E}"/>
              </a:ext>
            </a:extLst>
          </p:cNvPr>
          <p:cNvSpPr txBox="1"/>
          <p:nvPr/>
        </p:nvSpPr>
        <p:spPr>
          <a:xfrm>
            <a:off x="3820943" y="5144374"/>
            <a:ext cx="455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Perfluoro Octanoic Acid</a:t>
            </a:r>
            <a:r>
              <a:rPr lang="en-US" b="1" dirty="0">
                <a:solidFill>
                  <a:srgbClr val="333333"/>
                </a:solidFill>
              </a:rPr>
              <a:t> (perfluoro octanoate)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B118BE-D34B-0E3B-5110-5E93D528AEB6}"/>
              </a:ext>
            </a:extLst>
          </p:cNvPr>
          <p:cNvCxnSpPr/>
          <p:nvPr/>
        </p:nvCxnSpPr>
        <p:spPr>
          <a:xfrm>
            <a:off x="3170936" y="6093735"/>
            <a:ext cx="58347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052BFE-BE60-71B9-B746-7769E8C8B9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" y="4109684"/>
            <a:ext cx="1686339" cy="982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05656-42BD-A6BE-7BC4-139CEE3B0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930" y="4115293"/>
            <a:ext cx="1512292" cy="1008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32D41C-D07C-8C4B-07DC-6D770869FD07}"/>
              </a:ext>
            </a:extLst>
          </p:cNvPr>
          <p:cNvSpPr txBox="1"/>
          <p:nvPr/>
        </p:nvSpPr>
        <p:spPr>
          <a:xfrm>
            <a:off x="6176525" y="4257283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Older</a:t>
            </a:r>
          </a:p>
          <a:p>
            <a:pPr algn="ctr"/>
            <a:r>
              <a:rPr lang="en-US" sz="2000" b="1" dirty="0"/>
              <a:t>AFFF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19AF8A4-DB79-9634-8B29-DC8268DF8E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57" y="907736"/>
            <a:ext cx="1599317" cy="10662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B3C35B-D3AB-A5F7-8E93-AC243AEE55F2}"/>
              </a:ext>
            </a:extLst>
          </p:cNvPr>
          <p:cNvSpPr txBox="1"/>
          <p:nvPr/>
        </p:nvSpPr>
        <p:spPr>
          <a:xfrm>
            <a:off x="3902180" y="1971013"/>
            <a:ext cx="435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</a:rPr>
              <a:t>Perfluoro Butanoic Acid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(perfluoro butanoate)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BA4767-5585-1D5A-6BBC-586D5F34485F}"/>
              </a:ext>
            </a:extLst>
          </p:cNvPr>
          <p:cNvSpPr txBox="1"/>
          <p:nvPr/>
        </p:nvSpPr>
        <p:spPr>
          <a:xfrm>
            <a:off x="830433" y="1943040"/>
            <a:ext cx="165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Butane (</a:t>
            </a:r>
            <a:r>
              <a:rPr lang="en-US" b="1" dirty="0"/>
              <a:t>C</a:t>
            </a:r>
            <a:r>
              <a:rPr lang="en-US" b="1" baseline="-25000" dirty="0"/>
              <a:t>4</a:t>
            </a:r>
            <a:r>
              <a:rPr lang="en-US" b="1" dirty="0"/>
              <a:t>H</a:t>
            </a:r>
            <a:r>
              <a:rPr lang="en-US" b="1" baseline="-25000" dirty="0"/>
              <a:t>10</a:t>
            </a:r>
            <a:r>
              <a:rPr lang="en-US" b="1" dirty="0"/>
              <a:t>)</a:t>
            </a:r>
          </a:p>
        </p:txBody>
      </p:sp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F77D87-F080-AB7C-DF1B-1B6E1C1B0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691" y="907864"/>
            <a:ext cx="1730805" cy="985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What is Butane Fuel?, Structure of Butane, Properties of Butane">
            <a:extLst>
              <a:ext uri="{FF2B5EF4-FFF2-40B4-BE49-F238E27FC236}">
                <a16:creationId xmlns:a16="http://schemas.microsoft.com/office/drawing/2014/main" id="{AC99EE2B-B9E7-4441-CFE3-DF077B1A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489525"/>
            <a:ext cx="1817779" cy="8740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022888-BFEC-C37B-D333-0CFF44F6A228}"/>
              </a:ext>
            </a:extLst>
          </p:cNvPr>
          <p:cNvCxnSpPr/>
          <p:nvPr/>
        </p:nvCxnSpPr>
        <p:spPr>
          <a:xfrm>
            <a:off x="3176383" y="2882452"/>
            <a:ext cx="58347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473E8E-3538-43E7-760A-BEFD4CEE70EB}"/>
              </a:ext>
            </a:extLst>
          </p:cNvPr>
          <p:cNvSpPr txBox="1"/>
          <p:nvPr/>
        </p:nvSpPr>
        <p:spPr>
          <a:xfrm>
            <a:off x="6166337" y="1029667"/>
            <a:ext cx="1218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Food</a:t>
            </a:r>
          </a:p>
          <a:p>
            <a:pPr algn="ctr"/>
            <a:r>
              <a:rPr lang="en-US" sz="2000" b="1" dirty="0"/>
              <a:t>Wrappers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23506-E489-4513-9ADA-61C24D57C90E}"/>
              </a:ext>
            </a:extLst>
          </p:cNvPr>
          <p:cNvGrpSpPr/>
          <p:nvPr/>
        </p:nvGrpSpPr>
        <p:grpSpPr>
          <a:xfrm>
            <a:off x="6346000" y="5868707"/>
            <a:ext cx="1116065" cy="598768"/>
            <a:chOff x="7845710" y="1071302"/>
            <a:chExt cx="1116065" cy="59876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58508E1-C2A5-4F4F-81FF-3455276387F5}"/>
                </a:ext>
              </a:extLst>
            </p:cNvPr>
            <p:cNvSpPr/>
            <p:nvPr/>
          </p:nvSpPr>
          <p:spPr>
            <a:xfrm>
              <a:off x="7845710" y="1415869"/>
              <a:ext cx="417803" cy="2542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A934B7-EE05-451D-8211-F27E776AC85F}"/>
                </a:ext>
              </a:extLst>
            </p:cNvPr>
            <p:cNvSpPr txBox="1"/>
            <p:nvPr/>
          </p:nvSpPr>
          <p:spPr>
            <a:xfrm>
              <a:off x="8541467" y="1071302"/>
              <a:ext cx="420308" cy="4206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sz="3200" b="1" baseline="30000" dirty="0"/>
                <a:t>-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B52F312-DB50-4D52-B25E-D273B6BB9440}"/>
                </a:ext>
              </a:extLst>
            </p:cNvPr>
            <p:cNvCxnSpPr>
              <a:cxnSpLocks/>
              <a:stCxn id="32" idx="7"/>
            </p:cNvCxnSpPr>
            <p:nvPr/>
          </p:nvCxnSpPr>
          <p:spPr>
            <a:xfrm flipV="1">
              <a:off x="8202327" y="1300380"/>
              <a:ext cx="413589" cy="152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02FF34-7F97-711E-685F-E47C224407D2}"/>
              </a:ext>
            </a:extLst>
          </p:cNvPr>
          <p:cNvGrpSpPr/>
          <p:nvPr/>
        </p:nvGrpSpPr>
        <p:grpSpPr>
          <a:xfrm>
            <a:off x="4146118" y="2367449"/>
            <a:ext cx="2513971" cy="1005566"/>
            <a:chOff x="4146118" y="2367449"/>
            <a:chExt cx="2513971" cy="100556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88131C8-DDE4-4597-9284-917018C7C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492" t="43698" r="43508"/>
            <a:stretch/>
          </p:blipFill>
          <p:spPr>
            <a:xfrm>
              <a:off x="5442748" y="2370889"/>
              <a:ext cx="647230" cy="10021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571F4A-65CC-4733-BDC4-556419EAF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698" r="76035"/>
            <a:stretch/>
          </p:blipFill>
          <p:spPr>
            <a:xfrm>
              <a:off x="4150038" y="2367449"/>
              <a:ext cx="1292612" cy="1002126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E3155F-3FA3-4449-8B09-6F625605A0E4}"/>
                </a:ext>
              </a:extLst>
            </p:cNvPr>
            <p:cNvSpPr/>
            <p:nvPr/>
          </p:nvSpPr>
          <p:spPr>
            <a:xfrm>
              <a:off x="4146118" y="2367449"/>
              <a:ext cx="2012104" cy="10020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E6B4EB-AF47-410F-BD4D-5CC9BEF1231A}"/>
                </a:ext>
              </a:extLst>
            </p:cNvPr>
            <p:cNvSpPr/>
            <p:nvPr/>
          </p:nvSpPr>
          <p:spPr>
            <a:xfrm>
              <a:off x="5544024" y="3058810"/>
              <a:ext cx="417803" cy="2542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2369D7-366D-45BA-A717-012F74B129D5}"/>
                </a:ext>
              </a:extLst>
            </p:cNvPr>
            <p:cNvSpPr txBox="1"/>
            <p:nvPr/>
          </p:nvSpPr>
          <p:spPr>
            <a:xfrm>
              <a:off x="6239781" y="2714243"/>
              <a:ext cx="420308" cy="4206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sz="3200" b="1" baseline="30000" dirty="0"/>
                <a:t>-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65970F6-A682-4E9F-A8A6-2DEBBFD5754A}"/>
                </a:ext>
              </a:extLst>
            </p:cNvPr>
            <p:cNvCxnSpPr>
              <a:cxnSpLocks/>
              <a:stCxn id="45" idx="7"/>
            </p:cNvCxnSpPr>
            <p:nvPr/>
          </p:nvCxnSpPr>
          <p:spPr>
            <a:xfrm flipV="1">
              <a:off x="5900641" y="2943321"/>
              <a:ext cx="413589" cy="152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F291F1-5976-F546-E509-F1A722F5BCBB}"/>
              </a:ext>
            </a:extLst>
          </p:cNvPr>
          <p:cNvSpPr txBox="1"/>
          <p:nvPr/>
        </p:nvSpPr>
        <p:spPr>
          <a:xfrm>
            <a:off x="6920377" y="2588205"/>
            <a:ext cx="2054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Anionic forms most common in soil and water</a:t>
            </a:r>
          </a:p>
        </p:txBody>
      </p:sp>
    </p:spTree>
    <p:extLst>
      <p:ext uri="{BB962C8B-B14F-4D97-AF65-F5344CB8AC3E}">
        <p14:creationId xmlns:p14="http://schemas.microsoft.com/office/powerpoint/2010/main" val="182956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2B932-3485-76FD-59A4-D4622501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0C00E1E-F784-F02F-51E4-8713DE0772E5}"/>
              </a:ext>
            </a:extLst>
          </p:cNvPr>
          <p:cNvSpPr txBox="1">
            <a:spLocks noChangeArrowheads="1"/>
          </p:cNvSpPr>
          <p:nvPr/>
        </p:nvSpPr>
        <p:spPr>
          <a:xfrm>
            <a:off x="1731004" y="163531"/>
            <a:ext cx="5755646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PFASs Toxicity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(based on  references in HIDOH 2024)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1037BE-C510-A7AD-B338-0BD0456BBE77}"/>
              </a:ext>
            </a:extLst>
          </p:cNvPr>
          <p:cNvGrpSpPr/>
          <p:nvPr/>
        </p:nvGrpSpPr>
        <p:grpSpPr>
          <a:xfrm>
            <a:off x="528144" y="1489512"/>
            <a:ext cx="8377770" cy="4612890"/>
            <a:chOff x="528144" y="1731886"/>
            <a:chExt cx="8377770" cy="4612890"/>
          </a:xfrm>
        </p:grpSpPr>
        <p:pic>
          <p:nvPicPr>
            <p:cNvPr id="1026" name="Picture 2" descr="Science Human Body Art">
              <a:extLst>
                <a:ext uri="{FF2B5EF4-FFF2-40B4-BE49-F238E27FC236}">
                  <a16:creationId xmlns:a16="http://schemas.microsoft.com/office/drawing/2014/main" id="{9CA5109D-5A3D-D0CF-6E2F-2300DB52D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939" y="1879814"/>
              <a:ext cx="4346122" cy="44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9FB1FD-1E1F-FC4B-BA8F-E89718602AA3}"/>
                </a:ext>
              </a:extLst>
            </p:cNvPr>
            <p:cNvSpPr txBox="1"/>
            <p:nvPr/>
          </p:nvSpPr>
          <p:spPr>
            <a:xfrm>
              <a:off x="6538093" y="1926685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Cancer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DCE1BD-3479-92D1-B75B-E33800EC6FFC}"/>
                </a:ext>
              </a:extLst>
            </p:cNvPr>
            <p:cNvSpPr txBox="1"/>
            <p:nvPr/>
          </p:nvSpPr>
          <p:spPr>
            <a:xfrm>
              <a:off x="5695894" y="5624755"/>
              <a:ext cx="1147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Metabolic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E20D5-2BB8-A1A9-4C86-2515AAC8D5FA}"/>
                </a:ext>
              </a:extLst>
            </p:cNvPr>
            <p:cNvSpPr txBox="1"/>
            <p:nvPr/>
          </p:nvSpPr>
          <p:spPr>
            <a:xfrm>
              <a:off x="1339067" y="3766298"/>
              <a:ext cx="913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Hepatic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AC9DB8-9C50-ECF6-9D8D-B06FCAAB349C}"/>
                </a:ext>
              </a:extLst>
            </p:cNvPr>
            <p:cNvSpPr txBox="1"/>
            <p:nvPr/>
          </p:nvSpPr>
          <p:spPr>
            <a:xfrm>
              <a:off x="1790216" y="5037434"/>
              <a:ext cx="15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Cardiovascular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988517-1523-4B91-960E-A6A9E4075744}"/>
                </a:ext>
              </a:extLst>
            </p:cNvPr>
            <p:cNvSpPr txBox="1"/>
            <p:nvPr/>
          </p:nvSpPr>
          <p:spPr>
            <a:xfrm>
              <a:off x="6823895" y="2572546"/>
              <a:ext cx="1642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Developmental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32512A-3FA9-1766-86AB-B9607DBE4521}"/>
                </a:ext>
              </a:extLst>
            </p:cNvPr>
            <p:cNvSpPr txBox="1"/>
            <p:nvPr/>
          </p:nvSpPr>
          <p:spPr>
            <a:xfrm>
              <a:off x="7228163" y="3296401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Endocrine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C05512-D7FB-7DEC-D0A0-48A0E4A48D06}"/>
                </a:ext>
              </a:extLst>
            </p:cNvPr>
            <p:cNvSpPr txBox="1"/>
            <p:nvPr/>
          </p:nvSpPr>
          <p:spPr>
            <a:xfrm>
              <a:off x="886007" y="2976414"/>
              <a:ext cx="1387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Hematologic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5B74FC-2B1B-B6F1-2506-E590F5A35CCF}"/>
                </a:ext>
              </a:extLst>
            </p:cNvPr>
            <p:cNvSpPr txBox="1"/>
            <p:nvPr/>
          </p:nvSpPr>
          <p:spPr>
            <a:xfrm>
              <a:off x="6299410" y="4609725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Immune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D95FB5-E0C8-2204-A04C-BF58620454FB}"/>
                </a:ext>
              </a:extLst>
            </p:cNvPr>
            <p:cNvSpPr txBox="1"/>
            <p:nvPr/>
          </p:nvSpPr>
          <p:spPr>
            <a:xfrm>
              <a:off x="1957009" y="4401866"/>
              <a:ext cx="836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Kidney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34D7E4-DC38-40C5-D76C-9ABD1ED2C1FA}"/>
                </a:ext>
              </a:extLst>
            </p:cNvPr>
            <p:cNvSpPr txBox="1"/>
            <p:nvPr/>
          </p:nvSpPr>
          <p:spPr>
            <a:xfrm>
              <a:off x="2253709" y="5829288"/>
              <a:ext cx="981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Nervous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A279D4-68EA-D0C2-7D11-3E26DFC075EF}"/>
                </a:ext>
              </a:extLst>
            </p:cNvPr>
            <p:cNvSpPr txBox="1"/>
            <p:nvPr/>
          </p:nvSpPr>
          <p:spPr>
            <a:xfrm>
              <a:off x="6554639" y="3876550"/>
              <a:ext cx="1453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Reproductive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69339E-C17D-A067-85C8-C79659297C69}"/>
                </a:ext>
              </a:extLst>
            </p:cNvPr>
            <p:cNvSpPr txBox="1"/>
            <p:nvPr/>
          </p:nvSpPr>
          <p:spPr>
            <a:xfrm>
              <a:off x="1054373" y="216262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Skin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4B4236-4319-372D-33B1-0091601D61CE}"/>
                </a:ext>
              </a:extLst>
            </p:cNvPr>
            <p:cNvSpPr/>
            <p:nvPr/>
          </p:nvSpPr>
          <p:spPr>
            <a:xfrm>
              <a:off x="7486650" y="1731886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FF53DE-E547-B3AB-AA80-8AE647802960}"/>
                </a:ext>
              </a:extLst>
            </p:cNvPr>
            <p:cNvSpPr/>
            <p:nvPr/>
          </p:nvSpPr>
          <p:spPr>
            <a:xfrm>
              <a:off x="8466076" y="2389934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0BF72A2-ABDB-38F0-DBA3-D128B6F13DA5}"/>
                </a:ext>
              </a:extLst>
            </p:cNvPr>
            <p:cNvSpPr/>
            <p:nvPr/>
          </p:nvSpPr>
          <p:spPr>
            <a:xfrm>
              <a:off x="8395937" y="3161080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C29D96-B2AA-3964-0ECA-1BAF134EF5ED}"/>
                </a:ext>
              </a:extLst>
            </p:cNvPr>
            <p:cNvSpPr/>
            <p:nvPr/>
          </p:nvSpPr>
          <p:spPr>
            <a:xfrm>
              <a:off x="7986776" y="3840099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D5A3557-03E2-E665-DA2E-5960D5E98D2D}"/>
                </a:ext>
              </a:extLst>
            </p:cNvPr>
            <p:cNvSpPr/>
            <p:nvPr/>
          </p:nvSpPr>
          <p:spPr>
            <a:xfrm>
              <a:off x="7286723" y="4462781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CFBF528-1223-6D37-DC08-30E5391169B7}"/>
                </a:ext>
              </a:extLst>
            </p:cNvPr>
            <p:cNvSpPr/>
            <p:nvPr/>
          </p:nvSpPr>
          <p:spPr>
            <a:xfrm>
              <a:off x="6955034" y="5446014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E83736-DE47-B2AF-FFE4-4A42547D260D}"/>
                </a:ext>
              </a:extLst>
            </p:cNvPr>
            <p:cNvSpPr/>
            <p:nvPr/>
          </p:nvSpPr>
          <p:spPr>
            <a:xfrm>
              <a:off x="677924" y="2013024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ED6DD7C-6657-E940-C4D9-11C865B24BCC}"/>
                </a:ext>
              </a:extLst>
            </p:cNvPr>
            <p:cNvSpPr/>
            <p:nvPr/>
          </p:nvSpPr>
          <p:spPr>
            <a:xfrm>
              <a:off x="528144" y="2812622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6B40AD1-B3B8-8756-A93C-3874F27CEE3D}"/>
                </a:ext>
              </a:extLst>
            </p:cNvPr>
            <p:cNvSpPr/>
            <p:nvPr/>
          </p:nvSpPr>
          <p:spPr>
            <a:xfrm>
              <a:off x="940408" y="3523229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D484ED-898B-C1CA-408B-91B5F7488E5B}"/>
                </a:ext>
              </a:extLst>
            </p:cNvPr>
            <p:cNvSpPr/>
            <p:nvPr/>
          </p:nvSpPr>
          <p:spPr>
            <a:xfrm>
              <a:off x="1494890" y="4252230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75173E-6E01-4E6D-CC88-84BDF7A03570}"/>
                </a:ext>
              </a:extLst>
            </p:cNvPr>
            <p:cNvSpPr/>
            <p:nvPr/>
          </p:nvSpPr>
          <p:spPr>
            <a:xfrm>
              <a:off x="1417439" y="4886718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ECEE4D2-AD5C-CDF2-A2F1-CB18323A4130}"/>
                </a:ext>
              </a:extLst>
            </p:cNvPr>
            <p:cNvSpPr/>
            <p:nvPr/>
          </p:nvSpPr>
          <p:spPr>
            <a:xfrm>
              <a:off x="1812749" y="5673002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1351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11040</TotalTime>
  <Words>5266</Words>
  <Application>Microsoft Office PowerPoint</Application>
  <PresentationFormat>On-screen Show (4:3)</PresentationFormat>
  <Paragraphs>1266</Paragraphs>
  <Slides>60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Roboto</vt:lpstr>
      <vt:lpstr>Symbol</vt:lpstr>
      <vt:lpstr>Tahoma</vt:lpstr>
      <vt:lpstr>Times New Roman</vt:lpstr>
      <vt:lpstr>Yu Mincho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Study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 and Lessons Learned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Brewer, Roger C</dc:creator>
  <cp:lastModifiedBy>Honua</cp:lastModifiedBy>
  <cp:revision>1090</cp:revision>
  <cp:lastPrinted>2024-03-12T19:12:01Z</cp:lastPrinted>
  <dcterms:created xsi:type="dcterms:W3CDTF">2022-08-25T00:50:40Z</dcterms:created>
  <dcterms:modified xsi:type="dcterms:W3CDTF">2024-04-24T06:44:10Z</dcterms:modified>
</cp:coreProperties>
</file>