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35.jpg" ContentType="image/pn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46"/>
  </p:notesMasterIdLst>
  <p:sldIdLst>
    <p:sldId id="262" r:id="rId2"/>
    <p:sldId id="1212" r:id="rId3"/>
    <p:sldId id="1256" r:id="rId4"/>
    <p:sldId id="1255" r:id="rId5"/>
    <p:sldId id="703" r:id="rId6"/>
    <p:sldId id="1011" r:id="rId7"/>
    <p:sldId id="1210" r:id="rId8"/>
    <p:sldId id="1213" r:id="rId9"/>
    <p:sldId id="1254" r:id="rId10"/>
    <p:sldId id="1217" r:id="rId11"/>
    <p:sldId id="1204" r:id="rId12"/>
    <p:sldId id="1230" r:id="rId13"/>
    <p:sldId id="1223" r:id="rId14"/>
    <p:sldId id="1170" r:id="rId15"/>
    <p:sldId id="1216" r:id="rId16"/>
    <p:sldId id="257" r:id="rId17"/>
    <p:sldId id="1009" r:id="rId18"/>
    <p:sldId id="260" r:id="rId19"/>
    <p:sldId id="1226" r:id="rId20"/>
    <p:sldId id="1191" r:id="rId21"/>
    <p:sldId id="1018" r:id="rId22"/>
    <p:sldId id="1001" r:id="rId23"/>
    <p:sldId id="283" r:id="rId24"/>
    <p:sldId id="1198" r:id="rId25"/>
    <p:sldId id="1200" r:id="rId26"/>
    <p:sldId id="1182" r:id="rId27"/>
    <p:sldId id="1207" r:id="rId28"/>
    <p:sldId id="1205" r:id="rId29"/>
    <p:sldId id="1228" r:id="rId30"/>
    <p:sldId id="1222" r:id="rId31"/>
    <p:sldId id="1190" r:id="rId32"/>
    <p:sldId id="1180" r:id="rId33"/>
    <p:sldId id="1203" r:id="rId34"/>
    <p:sldId id="1189" r:id="rId35"/>
    <p:sldId id="1227" r:id="rId36"/>
    <p:sldId id="1220" r:id="rId37"/>
    <p:sldId id="1187" r:id="rId38"/>
    <p:sldId id="1221" r:id="rId39"/>
    <p:sldId id="1219" r:id="rId40"/>
    <p:sldId id="1208" r:id="rId41"/>
    <p:sldId id="1086" r:id="rId42"/>
    <p:sldId id="1257" r:id="rId43"/>
    <p:sldId id="678" r:id="rId44"/>
    <p:sldId id="1253" r:id="rId45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00FFFF"/>
    <a:srgbClr val="3333FF"/>
    <a:srgbClr val="3366FF"/>
    <a:srgbClr val="CCFFFF"/>
    <a:srgbClr val="996600"/>
    <a:srgbClr val="996633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06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76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oger.brewer\111%20Take%20Home\New\PFAS\PFASs%20HDOH%20Studies\WWTPs%20Landfills\Data\Summaries\WWTPs\WWTP%20Data%20Summar%20MLA-110%20Filtered%20(Aug%202022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oger.brewer\111%20Take%20Home\New\PFAS\PFASs%20HDOH%20Studies\WWTPs%20Landfills\Data\Summaries\WWTPs\WWTP%20Data%20Summar%20MLA-110%20Filtered%20(Aug%202022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roger.brewer\111%20Take%20Home\New\PFAS\PFASs%20HDOH%20Studies\WWTPs%20Landfills\Data\Summaries\WWTPs\WWTP%20Data%20Summar%20MLA-110%20Filtered%20(Aug%202022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="1" u="none" dirty="0">
                <a:solidFill>
                  <a:schemeClr val="tx1"/>
                </a:solidFill>
              </a:rPr>
              <a:t>Influent</a:t>
            </a:r>
          </a:p>
          <a:p>
            <a:pPr>
              <a:defRPr sz="1800" b="1">
                <a:solidFill>
                  <a:schemeClr val="tx1"/>
                </a:solidFill>
              </a:defRPr>
            </a:pPr>
            <a:r>
              <a:rPr lang="en-US" sz="1800" b="1" u="sng" dirty="0">
                <a:solidFill>
                  <a:schemeClr val="tx1"/>
                </a:solidFill>
              </a:rPr>
              <a:t>(Filtered)</a:t>
            </a:r>
          </a:p>
        </c:rich>
      </c:tx>
      <c:layout>
        <c:manualLayout>
          <c:xMode val="edge"/>
          <c:yMode val="edge"/>
          <c:x val="0.39855034676956763"/>
          <c:y val="2.70270270270270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33CC33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8A8-4D74-BD4F-5A48EFBCBE83}"/>
              </c:ext>
            </c:extLst>
          </c:dPt>
          <c:dPt>
            <c:idx val="1"/>
            <c:bubble3D val="0"/>
            <c:spPr>
              <a:solidFill>
                <a:srgbClr val="00FFFF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8A8-4D74-BD4F-5A48EFBCBE83}"/>
              </c:ext>
            </c:extLst>
          </c:dPt>
          <c:dPt>
            <c:idx val="2"/>
            <c:bubble3D val="0"/>
            <c:spPr>
              <a:solidFill>
                <a:srgbClr val="CCFFFF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8A8-4D74-BD4F-5A48EFBCBE83}"/>
              </c:ext>
            </c:extLst>
          </c:dPt>
          <c:dPt>
            <c:idx val="3"/>
            <c:bubble3D val="0"/>
            <c:spPr>
              <a:solidFill>
                <a:srgbClr val="FFFFCC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8A8-4D74-BD4F-5A48EFBCBE83}"/>
              </c:ext>
            </c:extLst>
          </c:dPt>
          <c:dPt>
            <c:idx val="4"/>
            <c:bubble3D val="0"/>
            <c:spPr>
              <a:solidFill>
                <a:srgbClr val="3366FF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8A8-4D74-BD4F-5A48EFBCBE83}"/>
              </c:ext>
            </c:extLst>
          </c:dPt>
          <c:dPt>
            <c:idx val="5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F8A8-4D74-BD4F-5A48EFBCBE83}"/>
              </c:ext>
            </c:extLst>
          </c:dPt>
          <c:dLbls>
            <c:dLbl>
              <c:idx val="1"/>
              <c:layout>
                <c:manualLayout>
                  <c:x val="9.3144217899914825E-2"/>
                  <c:y val="-0.1608108108108108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8A8-4D74-BD4F-5A48EFBCBE83}"/>
                </c:ext>
              </c:extLst>
            </c:dLbl>
            <c:dLbl>
              <c:idx val="2"/>
              <c:layout>
                <c:manualLayout>
                  <c:x val="-3.3231938722891427E-3"/>
                  <c:y val="-1.0761509541037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8A8-4D74-BD4F-5A48EFBCBE83}"/>
                </c:ext>
              </c:extLst>
            </c:dLbl>
            <c:dLbl>
              <c:idx val="3"/>
              <c:layout>
                <c:manualLayout>
                  <c:x val="-1.9442271702792117E-2"/>
                  <c:y val="8.9636092785699093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8A8-4D74-BD4F-5A48EFBCBE83}"/>
                </c:ext>
              </c:extLst>
            </c:dLbl>
            <c:dLbl>
              <c:idx val="4"/>
              <c:layout>
                <c:manualLayout>
                  <c:x val="-2.2124419877978828E-2"/>
                  <c:y val="-3.6578704688940908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8A8-4D74-BD4F-5A48EFBCBE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'Lihue Inf Eff Biosolids SPLP %'!$C$10:$C$15</c:f>
              <c:strCache>
                <c:ptCount val="6"/>
                <c:pt idx="0">
                  <c:v>5:3 FTCA-</c:v>
                </c:pt>
                <c:pt idx="1">
                  <c:v>PFHxA-</c:v>
                </c:pt>
                <c:pt idx="2">
                  <c:v>PFOA-</c:v>
                </c:pt>
                <c:pt idx="3">
                  <c:v>PFOS-</c:v>
                </c:pt>
                <c:pt idx="4">
                  <c:v>PFBA-</c:v>
                </c:pt>
                <c:pt idx="5">
                  <c:v>Other</c:v>
                </c:pt>
              </c:strCache>
            </c:strRef>
          </c:cat>
          <c:val>
            <c:numRef>
              <c:f>'Lihue Inf Eff Biosolids SPLP %'!$D$10:$D$15</c:f>
              <c:numCache>
                <c:formatCode>0%</c:formatCode>
                <c:ptCount val="6"/>
                <c:pt idx="0">
                  <c:v>0.42296982012493417</c:v>
                </c:pt>
                <c:pt idx="1">
                  <c:v>0.23632121622638669</c:v>
                </c:pt>
                <c:pt idx="2" formatCode="0.0%">
                  <c:v>8.7905471513509442E-2</c:v>
                </c:pt>
                <c:pt idx="3" formatCode="0.0%">
                  <c:v>7.0143749529615412E-2</c:v>
                </c:pt>
                <c:pt idx="4" formatCode="0.0%">
                  <c:v>5.01241815308196E-2</c:v>
                </c:pt>
                <c:pt idx="5">
                  <c:v>0.13253556107473469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8A8-4D74-BD4F-5A48EFBCBE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="1" u="none" dirty="0">
                <a:solidFill>
                  <a:schemeClr val="tx1"/>
                </a:solidFill>
              </a:rPr>
              <a:t>Effluent</a:t>
            </a:r>
          </a:p>
          <a:p>
            <a:pPr>
              <a:defRPr sz="1800" b="1">
                <a:solidFill>
                  <a:schemeClr val="tx1"/>
                </a:solidFill>
              </a:defRPr>
            </a:pPr>
            <a:r>
              <a:rPr lang="en-US" sz="1800" b="1" u="sng" dirty="0">
                <a:solidFill>
                  <a:schemeClr val="tx1"/>
                </a:solidFill>
              </a:rPr>
              <a:t>(Filtered)</a:t>
            </a:r>
          </a:p>
        </c:rich>
      </c:tx>
      <c:layout>
        <c:manualLayout>
          <c:xMode val="edge"/>
          <c:yMode val="edge"/>
          <c:x val="0.39262264241539829"/>
          <c:y val="9.00900900900900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3399FF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E9F-49C9-93E7-BDD2EFAEC9FE}"/>
              </c:ext>
            </c:extLst>
          </c:dPt>
          <c:dPt>
            <c:idx val="1"/>
            <c:bubble3D val="0"/>
            <c:spPr>
              <a:solidFill>
                <a:srgbClr val="00FFFF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E9F-49C9-93E7-BDD2EFAEC9FE}"/>
              </c:ext>
            </c:extLst>
          </c:dPt>
          <c:dPt>
            <c:idx val="2"/>
            <c:bubble3D val="0"/>
            <c:spPr>
              <a:solidFill>
                <a:srgbClr val="FFFF66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E9F-49C9-93E7-BDD2EFAEC9FE}"/>
              </c:ext>
            </c:extLst>
          </c:dPt>
          <c:dPt>
            <c:idx val="3"/>
            <c:bubble3D val="0"/>
            <c:spPr>
              <a:solidFill>
                <a:srgbClr val="CCFFFF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E9F-49C9-93E7-BDD2EFAEC9FE}"/>
              </c:ext>
            </c:extLst>
          </c:dPt>
          <c:dPt>
            <c:idx val="4"/>
            <c:bubble3D val="0"/>
            <c:spPr>
              <a:solidFill>
                <a:srgbClr val="FFFFCC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E9F-49C9-93E7-BDD2EFAEC9FE}"/>
              </c:ext>
            </c:extLst>
          </c:dPt>
          <c:dPt>
            <c:idx val="5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E9F-49C9-93E7-BDD2EFAEC9FE}"/>
              </c:ext>
            </c:extLst>
          </c:dPt>
          <c:dLbls>
            <c:dLbl>
              <c:idx val="0"/>
              <c:layout>
                <c:manualLayout>
                  <c:x val="-0.16867161472365633"/>
                  <c:y val="0.1586942257217846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94922737306843"/>
                      <c:h val="0.1560810810810810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E9F-49C9-93E7-BDD2EFAEC9FE}"/>
                </c:ext>
              </c:extLst>
            </c:dLbl>
            <c:dLbl>
              <c:idx val="2"/>
              <c:layout>
                <c:manualLayout>
                  <c:x val="-3.8230424321959756E-2"/>
                  <c:y val="0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E9F-49C9-93E7-BDD2EFAEC9FE}"/>
                </c:ext>
              </c:extLst>
            </c:dLbl>
            <c:dLbl>
              <c:idx val="3"/>
              <c:layout>
                <c:manualLayout>
                  <c:x val="-7.6068186939669144E-2"/>
                  <c:y val="-7.9892885010996902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E9F-49C9-93E7-BDD2EFAEC9FE}"/>
                </c:ext>
              </c:extLst>
            </c:dLbl>
            <c:dLbl>
              <c:idx val="4"/>
              <c:layout>
                <c:manualLayout>
                  <c:x val="-2.1239100079377488E-2"/>
                  <c:y val="-8.6238206710647653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E9F-49C9-93E7-BDD2EFAEC9FE}"/>
                </c:ext>
              </c:extLst>
            </c:dLbl>
            <c:dLbl>
              <c:idx val="5"/>
              <c:layout>
                <c:manualLayout>
                  <c:x val="0.13226862904354705"/>
                  <c:y val="0.2177878271972759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538098496028763"/>
                      <c:h val="0.1966216216216216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3E9F-49C9-93E7-BDD2EFAEC9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'Lihue Inf Eff Biosolids SPLP %'!$G$10:$G$15</c:f>
              <c:strCache>
                <c:ptCount val="6"/>
                <c:pt idx="0">
                  <c:v>PFPeA-</c:v>
                </c:pt>
                <c:pt idx="1">
                  <c:v>PFHxA-</c:v>
                </c:pt>
                <c:pt idx="2">
                  <c:v>6:2 FTS-</c:v>
                </c:pt>
                <c:pt idx="3">
                  <c:v>PFOA-</c:v>
                </c:pt>
                <c:pt idx="4">
                  <c:v>PFOS-</c:v>
                </c:pt>
                <c:pt idx="5">
                  <c:v>Other</c:v>
                </c:pt>
              </c:strCache>
            </c:strRef>
          </c:cat>
          <c:val>
            <c:numRef>
              <c:f>'Lihue Inf Eff Biosolids SPLP %'!$H$10:$H$15</c:f>
              <c:numCache>
                <c:formatCode>0%</c:formatCode>
                <c:ptCount val="6"/>
                <c:pt idx="0">
                  <c:v>0.31809480914311461</c:v>
                </c:pt>
                <c:pt idx="1">
                  <c:v>0.2023983785609729</c:v>
                </c:pt>
                <c:pt idx="2" formatCode="0.0%">
                  <c:v>9.0924445445332749E-2</c:v>
                </c:pt>
                <c:pt idx="3" formatCode="0.0%">
                  <c:v>8.2479450512329716E-2</c:v>
                </c:pt>
                <c:pt idx="4" formatCode="0.0%">
                  <c:v>7.7412453552527877E-2</c:v>
                </c:pt>
                <c:pt idx="5">
                  <c:v>0.22869046278572239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E9F-49C9-93E7-BDD2EFAEC9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="1" u="sng" dirty="0">
                <a:solidFill>
                  <a:schemeClr val="tx1"/>
                </a:solidFill>
              </a:rPr>
              <a:t>Biosolids</a:t>
            </a:r>
          </a:p>
        </c:rich>
      </c:tx>
      <c:layout>
        <c:manualLayout>
          <c:xMode val="edge"/>
          <c:yMode val="edge"/>
          <c:x val="0.41947008279594189"/>
          <c:y val="0.1095807158948310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33CC33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C50-4F52-9737-F7886FF4BCC0}"/>
              </c:ext>
            </c:extLst>
          </c:dPt>
          <c:dPt>
            <c:idx val="1"/>
            <c:bubble3D val="0"/>
            <c:spPr>
              <a:solidFill>
                <a:srgbClr val="FFFFCC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C50-4F52-9737-F7886FF4BCC0}"/>
              </c:ext>
            </c:extLst>
          </c:dPt>
          <c:dPt>
            <c:idx val="2"/>
            <c:bubble3D val="0"/>
            <c:spPr>
              <a:solidFill>
                <a:srgbClr val="00800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C50-4F52-9737-F7886FF4BCC0}"/>
              </c:ext>
            </c:extLst>
          </c:dPt>
          <c:dPt>
            <c:idx val="3"/>
            <c:bubble3D val="0"/>
            <c:spPr>
              <a:solidFill>
                <a:srgbClr val="CC990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C50-4F52-9737-F7886FF4BCC0}"/>
              </c:ext>
            </c:extLst>
          </c:dPt>
          <c:dPt>
            <c:idx val="4"/>
            <c:bubble3D val="0"/>
            <c:spPr>
              <a:solidFill>
                <a:srgbClr val="FF330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C50-4F52-9737-F7886FF4BCC0}"/>
              </c:ext>
            </c:extLst>
          </c:dPt>
          <c:dPt>
            <c:idx val="5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C50-4F52-9737-F7886FF4BCC0}"/>
              </c:ext>
            </c:extLst>
          </c:dPt>
          <c:dLbls>
            <c:dLbl>
              <c:idx val="2"/>
              <c:layout>
                <c:manualLayout>
                  <c:x val="0.15939232761467731"/>
                  <c:y val="-1.3535337998923326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C50-4F52-9737-F7886FF4BCC0}"/>
                </c:ext>
              </c:extLst>
            </c:dLbl>
            <c:dLbl>
              <c:idx val="3"/>
              <c:layout>
                <c:manualLayout>
                  <c:x val="-0.1003493768576941"/>
                  <c:y val="-8.821997925431833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248347267849802"/>
                      <c:h val="0.1722971997081348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1C50-4F52-9737-F7886FF4BCC0}"/>
                </c:ext>
              </c:extLst>
            </c:dLbl>
            <c:dLbl>
              <c:idx val="4"/>
              <c:layout>
                <c:manualLayout>
                  <c:x val="-9.2928913687113618E-2"/>
                  <c:y val="-0.1540665099798733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C50-4F52-9737-F7886FF4BCC0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B-1C50-4F52-9737-F7886FF4BC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'Lihue Inf Eff Biosolids SPLP %'!$K$10:$K$15</c:f>
              <c:strCache>
                <c:ptCount val="6"/>
                <c:pt idx="0">
                  <c:v>5:3 FTCA-</c:v>
                </c:pt>
                <c:pt idx="1">
                  <c:v>PFOS-</c:v>
                </c:pt>
                <c:pt idx="2">
                  <c:v>7:3 FTCA-</c:v>
                </c:pt>
                <c:pt idx="3">
                  <c:v>N-MeFOSE-</c:v>
                </c:pt>
                <c:pt idx="4">
                  <c:v>MeFOSAA-</c:v>
                </c:pt>
                <c:pt idx="5">
                  <c:v>Other</c:v>
                </c:pt>
              </c:strCache>
            </c:strRef>
          </c:cat>
          <c:val>
            <c:numRef>
              <c:f>'Lihue Inf Eff Biosolids SPLP %'!$L$10:$L$15</c:f>
              <c:numCache>
                <c:formatCode>0%</c:formatCode>
                <c:ptCount val="6"/>
                <c:pt idx="0">
                  <c:v>0.28584770049167268</c:v>
                </c:pt>
                <c:pt idx="1">
                  <c:v>0.13331013834589223</c:v>
                </c:pt>
                <c:pt idx="2">
                  <c:v>0.11408271454600391</c:v>
                </c:pt>
                <c:pt idx="3" formatCode="0.0%">
                  <c:v>9.1009805986137948E-2</c:v>
                </c:pt>
                <c:pt idx="4" formatCode="0.0%">
                  <c:v>6.9584962323405261E-2</c:v>
                </c:pt>
                <c:pt idx="5">
                  <c:v>0.30616467830688798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1C50-4F52-9737-F7886FF4BC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0.02861</cdr:x>
      <cdr:y>0.55035</cdr:y>
    </cdr:from>
    <cdr:to>
      <cdr:x>0.23389</cdr:x>
      <cdr:y>0.71776</cdr:y>
    </cdr:to>
    <cdr:sp macro="" textlink="">
      <cdr:nvSpPr>
        <cdr:cNvPr id="2" name="Oval 1">
          <a:extLst xmlns:a="http://schemas.openxmlformats.org/drawingml/2006/main">
            <a:ext uri="{FF2B5EF4-FFF2-40B4-BE49-F238E27FC236}">
              <a16:creationId xmlns:a16="http://schemas.microsoft.com/office/drawing/2014/main" id="{ED4C1C31-C86C-4767-9359-40FAB934D7EE}"/>
            </a:ext>
          </a:extLst>
        </cdr:cNvPr>
        <cdr:cNvSpPr/>
      </cdr:nvSpPr>
      <cdr:spPr>
        <a:xfrm xmlns:a="http://schemas.openxmlformats.org/drawingml/2006/main">
          <a:off x="123456" y="1467024"/>
          <a:ext cx="885741" cy="446250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38100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0.06448</cdr:x>
      <cdr:y>0.74124</cdr:y>
    </cdr:from>
    <cdr:to>
      <cdr:x>0.27131</cdr:x>
      <cdr:y>0.90865</cdr:y>
    </cdr:to>
    <cdr:sp macro="" textlink="">
      <cdr:nvSpPr>
        <cdr:cNvPr id="3" name="Oval 2">
          <a:extLst xmlns:a="http://schemas.openxmlformats.org/drawingml/2006/main">
            <a:ext uri="{FF2B5EF4-FFF2-40B4-BE49-F238E27FC236}">
              <a16:creationId xmlns:a16="http://schemas.microsoft.com/office/drawing/2014/main" id="{BDD72A2E-7D20-4CD5-9D4A-A1329240F421}"/>
            </a:ext>
          </a:extLst>
        </cdr:cNvPr>
        <cdr:cNvSpPr/>
      </cdr:nvSpPr>
      <cdr:spPr>
        <a:xfrm xmlns:a="http://schemas.openxmlformats.org/drawingml/2006/main">
          <a:off x="278204" y="1975851"/>
          <a:ext cx="892468" cy="446250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38100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D703CD-2155-4B12-8C9E-8CE387F7959B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148A91-DE3C-4FF4-96C1-A3E43F3C3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938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DF9FC910-6E2E-443C-8B49-FEC536A87EFA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539865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EDD92-25BA-449A-BBBB-19EF6A76B55B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670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B3A99-704D-E507-CF16-E093FC34CC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3C42F3-74F8-2404-1B75-06263F9BE8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85C8E1-84CC-3677-37A4-1F73A48087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denial, anger, bargaining, depression and acceptance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61002E-98DC-33F0-0120-A321230B85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59F115-888A-4A17-823E-A347E442B8F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316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779616-B96D-4353-5CC7-8753004C0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BF7973-19B9-5B1D-FE0F-7AE1D45484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152B92-7957-1E25-3C36-8A58B923EB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denial, anger, bargaining, depression and acceptance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EB3B69-6D4D-0CA5-7C24-AD0B5A6B82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59F115-888A-4A17-823E-A347E442B8F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690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0372E-82D6-405A-9DBE-A9F230243FA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6510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86C2E3-AD76-4E56-F87F-7AA7BD7E1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12401B-269E-B9E8-4D51-385F681401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BE97E0-E010-2819-FB41-56A946FD19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14DA20-29EA-0F53-3547-21535D5679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48A91-DE3C-4FF4-96C1-A3E43F3C3EC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938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779616-B96D-4353-5CC7-8753004C0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BF7973-19B9-5B1D-FE0F-7AE1D45484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152B92-7957-1E25-3C36-8A58B923EB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denial, anger, bargaining, depression and acceptance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EB3B69-6D4D-0CA5-7C24-AD0B5A6B82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59F115-888A-4A17-823E-A347E442B8F2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6076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48A91-DE3C-4FF4-96C1-A3E43F3C3EC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95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denial, anger, bargaining, depression and acceptance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59F115-888A-4A17-823E-A347E442B8F2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8816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9C20AAEB-ABA7-48C0-9F6B-F39DFB633A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B7A3BE3-B76B-4087-804F-A4205B84923D}" type="slidenum">
              <a:rPr lang="en-US" altLang="en-US" smtClean="0"/>
              <a:pPr>
                <a:spcBef>
                  <a:spcPct val="0"/>
                </a:spcBef>
              </a:pPr>
              <a:t>43</a:t>
            </a:fld>
            <a:endParaRPr lang="en-US" altLang="en-US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539E3384-9170-4FBD-A2A4-FEFEA6113A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33550688-59C2-40E9-A251-EAC34D5461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altLang="en-US" dirty="0"/>
              <a:t>Point: All chemicals potentially toxic at some dose.</a:t>
            </a:r>
          </a:p>
          <a:p>
            <a:r>
              <a:rPr lang="en-US" altLang="en-US" dirty="0"/>
              <a:t>Acute = Health effects instant to within three months.</a:t>
            </a:r>
          </a:p>
          <a:p>
            <a:r>
              <a:rPr lang="en-US" altLang="en-US" dirty="0"/>
              <a:t>Chronic = Long-term exposure (30 years).  </a:t>
            </a:r>
          </a:p>
          <a:p>
            <a:endParaRPr lang="en-US" altLang="en-US" dirty="0"/>
          </a:p>
          <a:p>
            <a:r>
              <a:rPr lang="en-US" altLang="en-US" dirty="0"/>
              <a:t>Maximum Daily Dose without noncancer health effects via ingestion (varies </a:t>
            </a:r>
            <a:r>
              <a:rPr lang="en-US" altLang="en-US" dirty="0" err="1"/>
              <a:t>wrt</a:t>
            </a:r>
            <a:r>
              <a:rPr lang="en-US" altLang="en-US" dirty="0"/>
              <a:t> to route of exposure)</a:t>
            </a:r>
          </a:p>
          <a:p>
            <a:r>
              <a:rPr lang="en-US" altLang="en-US" dirty="0"/>
              <a:t>Potential unacceptable chronic health risk (noncancer) when maximum daily dose is exceeded (based on toxicity studies).</a:t>
            </a:r>
          </a:p>
          <a:p>
            <a:r>
              <a:rPr lang="en-US" altLang="en-US" dirty="0"/>
              <a:t>Cancer risks also estimated in a similar manner.</a:t>
            </a:r>
          </a:p>
          <a:p>
            <a:endParaRPr lang="en-US" altLang="en-US" dirty="0"/>
          </a:p>
          <a:p>
            <a:r>
              <a:rPr lang="en-US" altLang="en-US" dirty="0"/>
              <a:t>Forward vs backward risk assessments.</a:t>
            </a:r>
          </a:p>
        </p:txBody>
      </p:sp>
    </p:spTree>
    <p:extLst>
      <p:ext uri="{BB962C8B-B14F-4D97-AF65-F5344CB8AC3E}">
        <p14:creationId xmlns:p14="http://schemas.microsoft.com/office/powerpoint/2010/main" val="934115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C5C1C-67DE-49FB-BE24-D4DA551ACC06}" type="datetime1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400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CE36E-5359-4284-996F-28FAC5D29751}" type="datetime1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176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A7833-7D79-4CDA-8633-B98C77DDB5AF}" type="datetime1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046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0CBB8-7BE5-413F-9E33-0C74B5CAE0F7}" type="datetime1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046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BE7D8-F44C-4BBE-8008-4C082FBE9492}" type="datetime1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044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3634C-DC86-49D3-BB2F-E52719E61D94}" type="datetime1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640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BE925-A62E-4D90-9111-0E6582632D3D}" type="datetime1">
              <a:rPr lang="en-US" smtClean="0"/>
              <a:t>3/12/2024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802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D6E43-A53B-494D-9CC7-60BA16A0934F}" type="datetime1">
              <a:rPr lang="en-US" smtClean="0"/>
              <a:t>3/12/2024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746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CBC7-F5DF-435E-8CA4-4DCBD360D7FE}" type="datetime1">
              <a:rPr lang="en-US" smtClean="0"/>
              <a:t>3/12/2024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613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310C8-8169-4E6A-9B92-CC6D05717075}" type="datetime1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030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B39F8-5A54-469F-8244-8CD8F008E20D}" type="datetime1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435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68EF4-EC78-4458-AA49-8D8473A3D405}" type="datetime1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6C622-0A8C-4F86-9457-BBDB38D3C1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167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chart" Target="../charts/chart3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jpeg"/><Relationship Id="rId7" Type="http://schemas.openxmlformats.org/officeDocument/2006/relationships/image" Target="../media/image1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4418CB-90E2-E225-D5B5-216378AF8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1</a:t>
            </a:fld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369B046-2FCD-423D-9116-B42DC0CAA9BD}"/>
              </a:ext>
            </a:extLst>
          </p:cNvPr>
          <p:cNvGrpSpPr/>
          <p:nvPr/>
        </p:nvGrpSpPr>
        <p:grpSpPr>
          <a:xfrm>
            <a:off x="685436" y="3718952"/>
            <a:ext cx="7815812" cy="2989978"/>
            <a:chOff x="885461" y="3718952"/>
            <a:chExt cx="7815812" cy="2989978"/>
          </a:xfrm>
        </p:grpSpPr>
        <p:pic>
          <p:nvPicPr>
            <p:cNvPr id="10" name="Picture 9" descr="Diagram&#10;&#10;Description automatically generated">
              <a:extLst>
                <a:ext uri="{FF2B5EF4-FFF2-40B4-BE49-F238E27FC236}">
                  <a16:creationId xmlns:a16="http://schemas.microsoft.com/office/drawing/2014/main" id="{86D1116A-ADF1-4F33-A122-16F4F765B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0424" y="4467969"/>
              <a:ext cx="3066854" cy="1837219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664B633-4240-0530-7AE4-595B70056098}"/>
                </a:ext>
              </a:extLst>
            </p:cNvPr>
            <p:cNvGrpSpPr/>
            <p:nvPr/>
          </p:nvGrpSpPr>
          <p:grpSpPr>
            <a:xfrm>
              <a:off x="6352099" y="3718952"/>
              <a:ext cx="1968601" cy="1394927"/>
              <a:chOff x="6352099" y="3159980"/>
              <a:chExt cx="1968601" cy="1394927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1229877C-CC18-7274-C91A-EBF8044580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52099" y="3240105"/>
                <a:ext cx="1958422" cy="131480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89F5B01-8CEE-85F8-CBEA-ECF8FC5DCB33}"/>
                  </a:ext>
                </a:extLst>
              </p:cNvPr>
              <p:cNvSpPr txBox="1"/>
              <p:nvPr/>
            </p:nvSpPr>
            <p:spPr>
              <a:xfrm>
                <a:off x="6362279" y="3159980"/>
                <a:ext cx="195842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dirty="0"/>
                  <a:t>Biosolids</a:t>
                </a:r>
              </a:p>
              <a:p>
                <a:pPr algn="ctr"/>
                <a:r>
                  <a:rPr lang="en-US" sz="2000" b="1" dirty="0"/>
                  <a:t>Soil Amendment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68A6A40-FAB4-01AF-436B-B0A79069BB10}"/>
                </a:ext>
              </a:extLst>
            </p:cNvPr>
            <p:cNvGrpSpPr/>
            <p:nvPr/>
          </p:nvGrpSpPr>
          <p:grpSpPr>
            <a:xfrm>
              <a:off x="1169306" y="3825405"/>
              <a:ext cx="1846228" cy="1346715"/>
              <a:chOff x="555532" y="3149941"/>
              <a:chExt cx="1846228" cy="1346715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EA8CCFBA-AF11-5A22-1BFE-A6D4E774EA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3610" y="3149941"/>
                <a:ext cx="1798150" cy="134671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57A8B01-39F6-0EC4-D573-F27075AB9DD7}"/>
                  </a:ext>
                </a:extLst>
              </p:cNvPr>
              <p:cNvSpPr txBox="1"/>
              <p:nvPr/>
            </p:nvSpPr>
            <p:spPr>
              <a:xfrm>
                <a:off x="555532" y="3159437"/>
                <a:ext cx="178226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12712" algn="ctr"/>
                <a:r>
                  <a:rPr lang="en-US" sz="2000" b="1" dirty="0"/>
                  <a:t>Wastewater</a:t>
                </a:r>
              </a:p>
              <a:p>
                <a:pPr marL="112712" algn="ctr"/>
                <a:r>
                  <a:rPr lang="en-US" sz="2000" b="1" dirty="0"/>
                  <a:t>Irrigation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DBDD629-2775-A0B4-180F-8C27B8327920}"/>
                </a:ext>
              </a:extLst>
            </p:cNvPr>
            <p:cNvGrpSpPr/>
            <p:nvPr/>
          </p:nvGrpSpPr>
          <p:grpSpPr>
            <a:xfrm>
              <a:off x="885461" y="5391316"/>
              <a:ext cx="2349958" cy="1317614"/>
              <a:chOff x="271687" y="5170546"/>
              <a:chExt cx="2349958" cy="1317614"/>
            </a:xfrm>
          </p:grpSpPr>
          <p:pic>
            <p:nvPicPr>
              <p:cNvPr id="7" name="Picture 6" descr="A picture containing graphical user interface&#10;&#10;Description automatically generated">
                <a:extLst>
                  <a:ext uri="{FF2B5EF4-FFF2-40B4-BE49-F238E27FC236}">
                    <a16:creationId xmlns:a16="http://schemas.microsoft.com/office/drawing/2014/main" id="{9A8ECEA2-8E3C-4F00-AEAC-68188BC0E0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4" t="9524" r="3241" b="19810"/>
              <a:stretch/>
            </p:blipFill>
            <p:spPr>
              <a:xfrm>
                <a:off x="271687" y="5170546"/>
                <a:ext cx="2349958" cy="131761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733931F-7860-4349-EF9C-B5263C11B08A}"/>
                  </a:ext>
                </a:extLst>
              </p:cNvPr>
              <p:cNvSpPr txBox="1"/>
              <p:nvPr/>
            </p:nvSpPr>
            <p:spPr>
              <a:xfrm>
                <a:off x="411496" y="5191032"/>
                <a:ext cx="2182377" cy="707886"/>
              </a:xfrm>
              <a:prstGeom prst="rect">
                <a:avLst/>
              </a:prstGeom>
              <a:solidFill>
                <a:schemeClr val="bg1">
                  <a:alpha val="2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112712" algn="ctr"/>
                <a:r>
                  <a:rPr lang="en-US" sz="2000" b="1" dirty="0"/>
                  <a:t>Food Wrappers &amp;</a:t>
                </a:r>
              </a:p>
              <a:p>
                <a:pPr marL="112712" algn="ctr"/>
                <a:r>
                  <a:rPr lang="en-US" sz="2000" b="1" dirty="0"/>
                  <a:t>Containers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4BF12FE-5AC7-9408-566E-8C67BEB1A1F5}"/>
                </a:ext>
              </a:extLst>
            </p:cNvPr>
            <p:cNvGrpSpPr/>
            <p:nvPr/>
          </p:nvGrpSpPr>
          <p:grpSpPr>
            <a:xfrm>
              <a:off x="6352100" y="5032807"/>
              <a:ext cx="2349173" cy="1629380"/>
              <a:chOff x="6352100" y="4837089"/>
              <a:chExt cx="2349173" cy="1629380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2BDC2270-755D-4B42-BAFE-4F0A52A392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52100" y="5174460"/>
                <a:ext cx="1938014" cy="129200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98A7DA2-F771-B407-3B36-BD38BAAB87FB}"/>
                  </a:ext>
                </a:extLst>
              </p:cNvPr>
              <p:cNvSpPr txBox="1"/>
              <p:nvPr/>
            </p:nvSpPr>
            <p:spPr>
              <a:xfrm>
                <a:off x="6551838" y="4837089"/>
                <a:ext cx="214943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</a:rPr>
                  <a:t>Fire Training Areas</a:t>
                </a:r>
              </a:p>
              <a:p>
                <a:pPr algn="ctr"/>
                <a:r>
                  <a:rPr lang="en-US" sz="2000" b="1" dirty="0">
                    <a:solidFill>
                      <a:schemeClr val="bg1"/>
                    </a:solidFill>
                  </a:rPr>
                  <a:t>(AFFF)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1F356C3-5425-48FF-8E52-640B0A741A54}"/>
              </a:ext>
            </a:extLst>
          </p:cNvPr>
          <p:cNvGrpSpPr/>
          <p:nvPr/>
        </p:nvGrpSpPr>
        <p:grpSpPr>
          <a:xfrm>
            <a:off x="581025" y="1287110"/>
            <a:ext cx="7356498" cy="2272256"/>
            <a:chOff x="581025" y="1287110"/>
            <a:chExt cx="7356498" cy="227225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74893A9-F597-9565-8A66-87D7A88A8427}"/>
                </a:ext>
              </a:extLst>
            </p:cNvPr>
            <p:cNvSpPr txBox="1"/>
            <p:nvPr/>
          </p:nvSpPr>
          <p:spPr>
            <a:xfrm>
              <a:off x="4485361" y="1302406"/>
              <a:ext cx="3452162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/>
                <a:t>Roger Brewer, PhD,</a:t>
              </a:r>
            </a:p>
            <a:p>
              <a:pPr algn="ctr"/>
              <a:r>
                <a:rPr lang="en-US" sz="2000" b="1" dirty="0"/>
                <a:t>Senior Environmental Scientist</a:t>
              </a:r>
            </a:p>
            <a:p>
              <a:pPr algn="ctr">
                <a:spcAft>
                  <a:spcPts val="600"/>
                </a:spcAft>
              </a:pPr>
              <a:r>
                <a:rPr lang="en-US" sz="2000" b="1" dirty="0"/>
                <a:t>Hawaii Department of Health</a:t>
              </a:r>
            </a:p>
            <a:p>
              <a:pPr algn="ctr">
                <a:spcAft>
                  <a:spcPts val="1200"/>
                </a:spcAft>
              </a:pPr>
              <a:r>
                <a:rPr lang="en-US" sz="2000" b="1" dirty="0"/>
                <a:t>roger.brewer@doh.Hawaii.gov</a:t>
              </a:r>
            </a:p>
            <a:p>
              <a:pPr algn="ctr"/>
              <a:r>
                <a:rPr lang="en-US" sz="2000" b="1" dirty="0"/>
                <a:t>March 12, 2024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EE69F62-2B1E-429F-993D-5687A155DDF5}"/>
                </a:ext>
              </a:extLst>
            </p:cNvPr>
            <p:cNvGrpSpPr/>
            <p:nvPr/>
          </p:nvGrpSpPr>
          <p:grpSpPr>
            <a:xfrm>
              <a:off x="581025" y="1287110"/>
              <a:ext cx="2861198" cy="2272256"/>
              <a:chOff x="581025" y="1287110"/>
              <a:chExt cx="2861198" cy="2272256"/>
            </a:xfrm>
          </p:grpSpPr>
          <p:pic>
            <p:nvPicPr>
              <p:cNvPr id="21" name="Picture 20" descr="A group of people posing for a photo&#10;&#10;Description automatically generated">
                <a:extLst>
                  <a:ext uri="{FF2B5EF4-FFF2-40B4-BE49-F238E27FC236}">
                    <a16:creationId xmlns:a16="http://schemas.microsoft.com/office/drawing/2014/main" id="{13A329E9-2EF5-4D7B-B86B-58DF2AFB13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548" t="34880" r="10822" b="3424"/>
              <a:stretch/>
            </p:blipFill>
            <p:spPr>
              <a:xfrm>
                <a:off x="588255" y="1287110"/>
                <a:ext cx="2853968" cy="167883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0A84DEA-2C12-4CD2-9F30-4CBA52631988}"/>
                  </a:ext>
                </a:extLst>
              </p:cNvPr>
              <p:cNvSpPr txBox="1"/>
              <p:nvPr/>
            </p:nvSpPr>
            <p:spPr>
              <a:xfrm>
                <a:off x="581025" y="2913035"/>
                <a:ext cx="286119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/>
                  <a:t>Australia PFASs &amp; Sampling</a:t>
                </a:r>
              </a:p>
              <a:p>
                <a:pPr algn="ctr"/>
                <a:r>
                  <a:rPr lang="en-US" b="1" dirty="0"/>
                  <a:t>Workshops (February 2024)</a:t>
                </a:r>
              </a:p>
            </p:txBody>
          </p:sp>
        </p:grpSp>
      </p:grpSp>
      <p:sp>
        <p:nvSpPr>
          <p:cNvPr id="25" name="Rectangle 2">
            <a:extLst>
              <a:ext uri="{FF2B5EF4-FFF2-40B4-BE49-F238E27FC236}">
                <a16:creationId xmlns:a16="http://schemas.microsoft.com/office/drawing/2014/main" id="{4F9B57C7-F943-446C-8DAB-424E9E598B1E}"/>
              </a:ext>
            </a:extLst>
          </p:cNvPr>
          <p:cNvSpPr txBox="1">
            <a:spLocks noChangeArrowheads="1"/>
          </p:cNvSpPr>
          <p:nvPr/>
        </p:nvSpPr>
        <p:spPr>
          <a:xfrm>
            <a:off x="1076440" y="216569"/>
            <a:ext cx="6991119" cy="851345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Per- and Poly-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Fluoroalky</a:t>
            </a:r>
            <a:r>
              <a:rPr lang="en-US" sz="3200" b="1" dirty="0">
                <a:solidFill>
                  <a:prstClr val="black"/>
                </a:solidFill>
                <a:cs typeface="Times New Roman" pitchFamily="18" charset="0"/>
              </a:rPr>
              <a:t>l Substances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- Updates to Hawaii’s PFAS Guidance -</a:t>
            </a:r>
          </a:p>
        </p:txBody>
      </p:sp>
    </p:spTree>
    <p:extLst>
      <p:ext uri="{BB962C8B-B14F-4D97-AF65-F5344CB8AC3E}">
        <p14:creationId xmlns:p14="http://schemas.microsoft.com/office/powerpoint/2010/main" val="42306177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D928E612-5984-9408-4E62-8C730E1BC3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533696"/>
              </p:ext>
            </p:extLst>
          </p:nvPr>
        </p:nvGraphicFramePr>
        <p:xfrm>
          <a:off x="2001021" y="1004509"/>
          <a:ext cx="6867406" cy="5589817"/>
        </p:xfrm>
        <a:graphic>
          <a:graphicData uri="http://schemas.openxmlformats.org/drawingml/2006/table">
            <a:tbl>
              <a:tblPr/>
              <a:tblGrid>
                <a:gridCol w="3560535">
                  <a:extLst>
                    <a:ext uri="{9D8B030D-6E8A-4147-A177-3AD203B41FA5}">
                      <a16:colId xmlns:a16="http://schemas.microsoft.com/office/drawing/2014/main" val="644471409"/>
                    </a:ext>
                  </a:extLst>
                </a:gridCol>
                <a:gridCol w="1023419">
                  <a:extLst>
                    <a:ext uri="{9D8B030D-6E8A-4147-A177-3AD203B41FA5}">
                      <a16:colId xmlns:a16="http://schemas.microsoft.com/office/drawing/2014/main" val="1201028814"/>
                    </a:ext>
                  </a:extLst>
                </a:gridCol>
                <a:gridCol w="1106006">
                  <a:extLst>
                    <a:ext uri="{9D8B030D-6E8A-4147-A177-3AD203B41FA5}">
                      <a16:colId xmlns:a16="http://schemas.microsoft.com/office/drawing/2014/main" val="2497213636"/>
                    </a:ext>
                  </a:extLst>
                </a:gridCol>
                <a:gridCol w="1177446">
                  <a:extLst>
                    <a:ext uri="{9D8B030D-6E8A-4147-A177-3AD203B41FA5}">
                      <a16:colId xmlns:a16="http://schemas.microsoft.com/office/drawing/2014/main" val="3868192684"/>
                    </a:ext>
                  </a:extLst>
                </a:gridCol>
              </a:tblGrid>
              <a:tr h="33982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Terminal Endpoint Compound</a:t>
                      </a:r>
                    </a:p>
                  </a:txBody>
                  <a:tcPr marL="5443" marR="5443" marT="54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# Carbons</a:t>
                      </a:r>
                    </a:p>
                  </a:txBody>
                  <a:tcPr marL="5443" marR="5443" marT="5443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Soil-res (µg/kg)</a:t>
                      </a:r>
                    </a:p>
                  </a:txBody>
                  <a:tcPr marL="5443" marR="5443" marT="54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TapWater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(ng/L)</a:t>
                      </a:r>
                    </a:p>
                  </a:txBody>
                  <a:tcPr marL="5443" marR="5443" marT="54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4738971"/>
                  </a:ext>
                </a:extLst>
              </a:tr>
              <a:tr h="23128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Perfluoro butane sulfonate (PFBS</a:t>
                      </a:r>
                      <a:r>
                        <a:rPr lang="en-US" sz="18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5443" marR="5443" marT="544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5443" marR="5443" marT="544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3,800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1,700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5166273"/>
                  </a:ext>
                </a:extLst>
              </a:tr>
              <a:tr h="23128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Perfluoro pentane sulfonate (</a:t>
                      </a:r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PFPeS</a:t>
                      </a:r>
                      <a:r>
                        <a:rPr lang="en-US" sz="18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5443" marR="5443" marT="544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5443" marR="5443" marT="544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2,000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650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86896"/>
                  </a:ext>
                </a:extLst>
              </a:tr>
              <a:tr h="23128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Perfluoro hexane sulfonate (</a:t>
                      </a:r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PFHxS</a:t>
                      </a:r>
                      <a:r>
                        <a:rPr lang="en-US" sz="18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5443" marR="5443" marT="544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5443" marR="5443" marT="544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250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77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0252163"/>
                  </a:ext>
                </a:extLst>
              </a:tr>
              <a:tr h="23128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Perfluoro heptane sulfonate (</a:t>
                      </a:r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PFHpS</a:t>
                      </a:r>
                      <a:r>
                        <a:rPr lang="en-US" sz="18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5443" marR="5443" marT="544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5443" marR="5443" marT="544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126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4267014"/>
                  </a:ext>
                </a:extLst>
              </a:tr>
              <a:tr h="23128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Perfluoro octane sulfonate (PFOS</a:t>
                      </a:r>
                      <a:r>
                        <a:rPr lang="en-US" sz="18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5443" marR="5443" marT="544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5443" marR="5443" marT="544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7.7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2815903"/>
                  </a:ext>
                </a:extLst>
              </a:tr>
              <a:tr h="23128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Perfluoro </a:t>
                      </a:r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decane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sulfonate (PFDS</a:t>
                      </a:r>
                      <a:r>
                        <a:rPr lang="en-US" sz="18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5443" marR="5443" marT="544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5443" marR="5443" marT="544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126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7844331"/>
                  </a:ext>
                </a:extLst>
              </a:tr>
              <a:tr h="23128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Perfluoro propanoate (</a:t>
                      </a:r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PFPrA</a:t>
                      </a:r>
                      <a:r>
                        <a:rPr lang="en-US" sz="18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5443" marR="5443" marT="544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5443" marR="5443" marT="544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5,000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510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921029"/>
                  </a:ext>
                </a:extLst>
              </a:tr>
              <a:tr h="23128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Perfluoro butanoate (PFBA</a:t>
                      </a:r>
                      <a:r>
                        <a:rPr lang="en-US" sz="18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5443" marR="5443" marT="544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5443" marR="5443" marT="544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48,000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15,000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0651364"/>
                  </a:ext>
                </a:extLst>
              </a:tr>
              <a:tr h="23128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Perfluoro pentanoate (</a:t>
                      </a:r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PFPeA</a:t>
                      </a:r>
                      <a:r>
                        <a:rPr lang="en-US" sz="18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5443" marR="5443" marT="544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5443" marR="5443" marT="544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5,100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1,500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1722451"/>
                  </a:ext>
                </a:extLst>
              </a:tr>
              <a:tr h="23128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Perfluoro hexanoate (</a:t>
                      </a:r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PFHxA</a:t>
                      </a:r>
                      <a:r>
                        <a:rPr lang="en-US" sz="18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5443" marR="5443" marT="544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5443" marR="5443" marT="544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6,300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1,900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1162725"/>
                  </a:ext>
                </a:extLst>
              </a:tr>
              <a:tr h="23128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Perfluoro heptanoate (</a:t>
                      </a:r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PFHpA</a:t>
                      </a:r>
                      <a:r>
                        <a:rPr lang="en-US" sz="18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5443" marR="5443" marT="544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5443" marR="5443" marT="544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250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77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7757954"/>
                  </a:ext>
                </a:extLst>
              </a:tr>
              <a:tr h="23128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Perfluoro octanoate (PFOA</a:t>
                      </a:r>
                      <a:r>
                        <a:rPr lang="en-US" sz="18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5443" marR="5443" marT="544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5443" marR="5443" marT="544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8621219"/>
                  </a:ext>
                </a:extLst>
              </a:tr>
              <a:tr h="23128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Perfluoro </a:t>
                      </a:r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nonanoate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(PFNA</a:t>
                      </a:r>
                      <a:r>
                        <a:rPr lang="en-US" sz="18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5443" marR="5443" marT="544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5443" marR="5443" marT="544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853977"/>
                  </a:ext>
                </a:extLst>
              </a:tr>
              <a:tr h="23128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Perfluoro decanoate (PFDA</a:t>
                      </a:r>
                      <a:r>
                        <a:rPr lang="en-US" sz="18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5443" marR="5443" marT="544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5443" marR="5443" marT="544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7.7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1105915"/>
                  </a:ext>
                </a:extLst>
              </a:tr>
              <a:tr h="23128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Perfluoro undecanoate (</a:t>
                      </a:r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PFUnDA</a:t>
                      </a:r>
                      <a:r>
                        <a:rPr lang="en-US" sz="18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5443" marR="5443" marT="544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5443" marR="5443" marT="544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63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0524671"/>
                  </a:ext>
                </a:extLst>
              </a:tr>
              <a:tr h="23128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Perfluoro </a:t>
                      </a:r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dodecanoate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</a:t>
                      </a:r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PFDoDA</a:t>
                      </a:r>
                      <a:r>
                        <a:rPr lang="en-US" sz="18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5443" marR="5443" marT="544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5443" marR="5443" marT="544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84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85088"/>
                  </a:ext>
                </a:extLst>
              </a:tr>
              <a:tr h="23128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Perfluoro </a:t>
                      </a:r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tridecanoate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</a:t>
                      </a:r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PFTrDA</a:t>
                      </a:r>
                      <a:r>
                        <a:rPr lang="en-US" sz="18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5443" marR="5443" marT="544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5443" marR="5443" marT="544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84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9215139"/>
                  </a:ext>
                </a:extLst>
              </a:tr>
              <a:tr h="23128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Perfluoro </a:t>
                      </a:r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tetradecanoate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</a:t>
                      </a:r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PFTeDA</a:t>
                      </a:r>
                      <a:r>
                        <a:rPr lang="en-US" sz="18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5443" marR="5443" marT="544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5443" marR="5443" marT="5443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840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260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6186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E234C21-80AC-4A58-8301-5A45FCF9C644}"/>
              </a:ext>
            </a:extLst>
          </p:cNvPr>
          <p:cNvSpPr txBox="1"/>
          <p:nvPr/>
        </p:nvSpPr>
        <p:spPr>
          <a:xfrm>
            <a:off x="86814" y="16950"/>
            <a:ext cx="898027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cs typeface="Times New Roman" panose="02020603050405020304" pitchFamily="18" charset="0"/>
              </a:rPr>
              <a:t>18 “Terminal” PFASs Compounds With Toxicity Factors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cs typeface="Times New Roman" panose="02020603050405020304" pitchFamily="18" charset="0"/>
              </a:rPr>
              <a:t>(2024 Hawaii Dept of Health Action Levels noted) 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4439B58-651D-E0BC-E63C-516569ED1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06455"/>
            <a:ext cx="2057400" cy="365125"/>
          </a:xfrm>
        </p:spPr>
        <p:txBody>
          <a:bodyPr/>
          <a:lstStyle/>
          <a:p>
            <a:fld id="{6DD8B552-EA96-4575-822E-7C0ECCCEE1F4}" type="slidenum">
              <a:rPr lang="en-US" smtClean="0"/>
              <a:t>10</a:t>
            </a:fld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6BBF129-E04D-E856-BD6B-33C7F76E3610}"/>
              </a:ext>
            </a:extLst>
          </p:cNvPr>
          <p:cNvGrpSpPr/>
          <p:nvPr/>
        </p:nvGrpSpPr>
        <p:grpSpPr>
          <a:xfrm>
            <a:off x="97163" y="1635420"/>
            <a:ext cx="1165289" cy="941436"/>
            <a:chOff x="290757" y="4050792"/>
            <a:chExt cx="1165289" cy="94143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90D95AF-D6C0-035B-C0AA-75E2C64B2D06}"/>
                </a:ext>
              </a:extLst>
            </p:cNvPr>
            <p:cNvSpPr/>
            <p:nvPr/>
          </p:nvSpPr>
          <p:spPr>
            <a:xfrm>
              <a:off x="296853" y="4050792"/>
              <a:ext cx="1156145" cy="30745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Ultrashort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4EC48C1-B4AE-C0FF-9CE0-6881C234AECC}"/>
                </a:ext>
              </a:extLst>
            </p:cNvPr>
            <p:cNvSpPr/>
            <p:nvPr/>
          </p:nvSpPr>
          <p:spPr>
            <a:xfrm>
              <a:off x="293805" y="4367784"/>
              <a:ext cx="1162241" cy="307452"/>
            </a:xfrm>
            <a:prstGeom prst="rect">
              <a:avLst/>
            </a:prstGeom>
            <a:solidFill>
              <a:srgbClr val="CCFFC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Short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5CC6A17-CDC3-65D6-E10D-6518B7327C1F}"/>
                </a:ext>
              </a:extLst>
            </p:cNvPr>
            <p:cNvSpPr/>
            <p:nvPr/>
          </p:nvSpPr>
          <p:spPr>
            <a:xfrm>
              <a:off x="290757" y="4684776"/>
              <a:ext cx="1162241" cy="30745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Long</a:t>
              </a:r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EF88198-6AD2-4E76-931C-DB4D1744029D}"/>
              </a:ext>
            </a:extLst>
          </p:cNvPr>
          <p:cNvCxnSpPr/>
          <p:nvPr/>
        </p:nvCxnSpPr>
        <p:spPr>
          <a:xfrm>
            <a:off x="2007358" y="3242614"/>
            <a:ext cx="678724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00B1D221-301C-4BD5-AFD2-F672F13C0B99}"/>
              </a:ext>
            </a:extLst>
          </p:cNvPr>
          <p:cNvGrpSpPr/>
          <p:nvPr/>
        </p:nvGrpSpPr>
        <p:grpSpPr>
          <a:xfrm>
            <a:off x="1307117" y="1582596"/>
            <a:ext cx="589620" cy="5011730"/>
            <a:chOff x="1307117" y="1582596"/>
            <a:chExt cx="589620" cy="501173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92EA7FE-964E-C573-3CE3-E7AF0212482F}"/>
                </a:ext>
              </a:extLst>
            </p:cNvPr>
            <p:cNvSpPr txBox="1"/>
            <p:nvPr/>
          </p:nvSpPr>
          <p:spPr>
            <a:xfrm rot="16200000">
              <a:off x="871381" y="2183928"/>
              <a:ext cx="13021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/>
                <a:t>Sulfonates</a:t>
              </a:r>
              <a:endParaRPr lang="en-US" b="1" baseline="-25000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A1BDC2A-172B-A799-3F91-BB3A131CCDE1}"/>
                </a:ext>
              </a:extLst>
            </p:cNvPr>
            <p:cNvSpPr txBox="1"/>
            <p:nvPr/>
          </p:nvSpPr>
          <p:spPr>
            <a:xfrm rot="16200000">
              <a:off x="730068" y="4720880"/>
              <a:ext cx="15542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/>
                <a:t>Carboxylates</a:t>
              </a:r>
              <a:endParaRPr lang="en-US" b="1" baseline="-25000" dirty="0"/>
            </a:p>
          </p:txBody>
        </p:sp>
        <p:sp>
          <p:nvSpPr>
            <p:cNvPr id="30" name="Left Brace 29">
              <a:extLst>
                <a:ext uri="{FF2B5EF4-FFF2-40B4-BE49-F238E27FC236}">
                  <a16:creationId xmlns:a16="http://schemas.microsoft.com/office/drawing/2014/main" id="{CB5D7484-6B74-FC13-8AF0-8F8C90190573}"/>
                </a:ext>
              </a:extLst>
            </p:cNvPr>
            <p:cNvSpPr/>
            <p:nvPr/>
          </p:nvSpPr>
          <p:spPr>
            <a:xfrm>
              <a:off x="1736663" y="1582596"/>
              <a:ext cx="154767" cy="1636594"/>
            </a:xfrm>
            <a:prstGeom prst="leftBrac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Left Brace 30">
              <a:extLst>
                <a:ext uri="{FF2B5EF4-FFF2-40B4-BE49-F238E27FC236}">
                  <a16:creationId xmlns:a16="http://schemas.microsoft.com/office/drawing/2014/main" id="{7045AAC9-00BA-566D-1736-7F42B88378CF}"/>
                </a:ext>
              </a:extLst>
            </p:cNvPr>
            <p:cNvSpPr/>
            <p:nvPr/>
          </p:nvSpPr>
          <p:spPr>
            <a:xfrm>
              <a:off x="1730385" y="3263316"/>
              <a:ext cx="166352" cy="3331010"/>
            </a:xfrm>
            <a:prstGeom prst="leftBrac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9A57941-9E58-39E2-7B59-E9B9A31B0B66}"/>
              </a:ext>
            </a:extLst>
          </p:cNvPr>
          <p:cNvSpPr txBox="1"/>
          <p:nvPr/>
        </p:nvSpPr>
        <p:spPr>
          <a:xfrm>
            <a:off x="131374" y="3140674"/>
            <a:ext cx="1204177" cy="707886"/>
          </a:xfrm>
          <a:prstGeom prst="rect">
            <a:avLst/>
          </a:prstGeom>
          <a:solidFill>
            <a:srgbClr val="92D050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Method</a:t>
            </a:r>
          </a:p>
          <a:p>
            <a:pPr algn="ctr"/>
            <a:r>
              <a:rPr lang="en-US" sz="2000" b="1" dirty="0"/>
              <a:t>537/1633</a:t>
            </a:r>
          </a:p>
        </p:txBody>
      </p:sp>
    </p:spTree>
    <p:extLst>
      <p:ext uri="{BB962C8B-B14F-4D97-AF65-F5344CB8AC3E}">
        <p14:creationId xmlns:p14="http://schemas.microsoft.com/office/powerpoint/2010/main" val="1660975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A1BEE7-D226-D54B-FBD5-91151A851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11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145C53-E0D2-49DD-9659-911A603E2C26}"/>
              </a:ext>
            </a:extLst>
          </p:cNvPr>
          <p:cNvSpPr txBox="1"/>
          <p:nvPr/>
        </p:nvSpPr>
        <p:spPr>
          <a:xfrm>
            <a:off x="339590" y="102340"/>
            <a:ext cx="85757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Assessment of Health Risk</a:t>
            </a:r>
          </a:p>
          <a:p>
            <a:pPr algn="ctr"/>
            <a:r>
              <a:rPr lang="en-US" sz="2800" b="1" dirty="0"/>
              <a:t>WWTP Biosolids: Standard PFAS Method (537/1633)</a:t>
            </a:r>
            <a:endParaRPr lang="en-US" sz="2400" b="1" dirty="0"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F3DB665-BF6F-5133-04C4-491310489156}"/>
              </a:ext>
            </a:extLst>
          </p:cNvPr>
          <p:cNvGrpSpPr/>
          <p:nvPr/>
        </p:nvGrpSpPr>
        <p:grpSpPr>
          <a:xfrm>
            <a:off x="1677213" y="1048020"/>
            <a:ext cx="6017996" cy="5449422"/>
            <a:chOff x="1677213" y="1048020"/>
            <a:chExt cx="6017996" cy="544942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B19A9E2-5FA5-1F9C-45AF-44E06A31C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77213" y="1075973"/>
              <a:ext cx="6017996" cy="5415240"/>
            </a:xfrm>
            <a:prstGeom prst="rect">
              <a:avLst/>
            </a:prstGeom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66CA854D-8FE6-45A0-B20F-53211787EDDD}"/>
                </a:ext>
              </a:extLst>
            </p:cNvPr>
            <p:cNvSpPr/>
            <p:nvPr/>
          </p:nvSpPr>
          <p:spPr>
            <a:xfrm>
              <a:off x="6386426" y="6140065"/>
              <a:ext cx="909782" cy="35737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9B1F936A-186B-9E88-70D4-7F83F66BC437}"/>
                </a:ext>
              </a:extLst>
            </p:cNvPr>
            <p:cNvSpPr/>
            <p:nvPr/>
          </p:nvSpPr>
          <p:spPr>
            <a:xfrm>
              <a:off x="4343236" y="1048020"/>
              <a:ext cx="1630392" cy="91017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CD3A369-E238-8999-AF65-E677C3F45E76}"/>
              </a:ext>
            </a:extLst>
          </p:cNvPr>
          <p:cNvSpPr txBox="1"/>
          <p:nvPr/>
        </p:nvSpPr>
        <p:spPr>
          <a:xfrm>
            <a:off x="528611" y="6447127"/>
            <a:ext cx="8229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Potential Health Risk if Hazard Index &gt;1 (rounded to single significant digit)</a:t>
            </a:r>
          </a:p>
        </p:txBody>
      </p:sp>
    </p:spTree>
    <p:extLst>
      <p:ext uri="{BB962C8B-B14F-4D97-AF65-F5344CB8AC3E}">
        <p14:creationId xmlns:p14="http://schemas.microsoft.com/office/powerpoint/2010/main" val="382455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A1BEE7-D226-D54B-FBD5-91151A851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12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1374D5E-F4C4-EF76-816B-EB9AB435182B}"/>
              </a:ext>
            </a:extLst>
          </p:cNvPr>
          <p:cNvGrpSpPr/>
          <p:nvPr/>
        </p:nvGrpSpPr>
        <p:grpSpPr>
          <a:xfrm>
            <a:off x="991167" y="1141920"/>
            <a:ext cx="7270134" cy="4639990"/>
            <a:chOff x="991167" y="1141920"/>
            <a:chExt cx="7270134" cy="463999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69EB5C9-2025-7F0B-2547-3EE3849A1B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69"/>
            <a:stretch/>
          </p:blipFill>
          <p:spPr>
            <a:xfrm>
              <a:off x="991167" y="1141920"/>
              <a:ext cx="7270134" cy="4614112"/>
            </a:xfrm>
            <a:prstGeom prst="rect">
              <a:avLst/>
            </a:prstGeom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961D24D-7940-45F1-8142-89B820B5B77C}"/>
                </a:ext>
              </a:extLst>
            </p:cNvPr>
            <p:cNvSpPr/>
            <p:nvPr/>
          </p:nvSpPr>
          <p:spPr>
            <a:xfrm>
              <a:off x="4714875" y="1231362"/>
              <a:ext cx="1352550" cy="99748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E43AEBE-7ABF-4451-B2B3-AD180E7F9824}"/>
                </a:ext>
              </a:extLst>
            </p:cNvPr>
            <p:cNvSpPr/>
            <p:nvPr/>
          </p:nvSpPr>
          <p:spPr>
            <a:xfrm>
              <a:off x="6811992" y="5424533"/>
              <a:ext cx="909782" cy="35737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A71D6F8-D9E8-4633-938C-3BE93C61600F}"/>
              </a:ext>
            </a:extLst>
          </p:cNvPr>
          <p:cNvSpPr txBox="1"/>
          <p:nvPr/>
        </p:nvSpPr>
        <p:spPr>
          <a:xfrm>
            <a:off x="339590" y="102340"/>
            <a:ext cx="85757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Assessment of Health Risk</a:t>
            </a:r>
          </a:p>
          <a:p>
            <a:pPr algn="ctr"/>
            <a:r>
              <a:rPr lang="en-US" sz="2800" b="1" dirty="0"/>
              <a:t>AFFF-Impacted Soil: Standard PFAS Method (537/1633)</a:t>
            </a:r>
            <a:endParaRPr lang="en-US" sz="2400" b="1" dirty="0"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173F2C-C67C-D45C-D6C5-3127282F04D4}"/>
              </a:ext>
            </a:extLst>
          </p:cNvPr>
          <p:cNvSpPr txBox="1"/>
          <p:nvPr/>
        </p:nvSpPr>
        <p:spPr>
          <a:xfrm>
            <a:off x="528611" y="5832652"/>
            <a:ext cx="8229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Potential Health Risk if Hazard Index &gt;1 (rounded to single significant digit)</a:t>
            </a:r>
          </a:p>
        </p:txBody>
      </p:sp>
    </p:spTree>
    <p:extLst>
      <p:ext uri="{BB962C8B-B14F-4D97-AF65-F5344CB8AC3E}">
        <p14:creationId xmlns:p14="http://schemas.microsoft.com/office/powerpoint/2010/main" val="1336046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F44C0A-0662-5875-E7C7-9970F4F5AA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CB7671-373D-6C84-71FB-562C94A80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DFE56-12F5-4B3D-B278-F4E081AA3F28}" type="slidenum">
              <a:rPr lang="en-US" smtClean="0"/>
              <a:t>13</a:t>
            </a:fld>
            <a:endParaRPr lang="en-US"/>
          </a:p>
        </p:txBody>
      </p:sp>
      <p:sp>
        <p:nvSpPr>
          <p:cNvPr id="39" name="Rectangle 7">
            <a:extLst>
              <a:ext uri="{FF2B5EF4-FFF2-40B4-BE49-F238E27FC236}">
                <a16:creationId xmlns:a16="http://schemas.microsoft.com/office/drawing/2014/main" id="{EE4107E8-5D27-D58A-A81B-64F3FFE6FD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608" y="61912"/>
            <a:ext cx="8486775" cy="800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ctr"/>
          <a:lstStyle/>
          <a:p>
            <a:pPr algn="ctr"/>
            <a:r>
              <a:rPr lang="en-US" sz="3200" b="1" dirty="0">
                <a:cs typeface="Times New Roman" pitchFamily="18" charset="0"/>
              </a:rPr>
              <a:t>Evolution of PFAS Science…</a:t>
            </a:r>
            <a:endParaRPr lang="en-US" sz="2800" b="1" dirty="0">
              <a:cs typeface="Times New Roman" pitchFamily="18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874093C-7326-4E8F-AB93-4A4A7AA21E7D}"/>
              </a:ext>
            </a:extLst>
          </p:cNvPr>
          <p:cNvSpPr/>
          <p:nvPr/>
        </p:nvSpPr>
        <p:spPr>
          <a:xfrm>
            <a:off x="1219200" y="5867400"/>
            <a:ext cx="6781800" cy="947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ctr"/>
          <a:lstStyle/>
          <a:p>
            <a:pPr>
              <a:spcAft>
                <a:spcPts val="600"/>
              </a:spcAft>
            </a:pPr>
            <a:r>
              <a:rPr lang="en-US" sz="2000" b="1" i="1" dirty="0">
                <a:cs typeface="Times New Roman" panose="02020603050405020304" pitchFamily="18" charset="0"/>
              </a:rPr>
              <a:t>"The aim of science is not to open the door to infinite wisdom, but to set a limit to infinite error." </a:t>
            </a:r>
          </a:p>
          <a:p>
            <a:pPr>
              <a:spcAft>
                <a:spcPts val="600"/>
              </a:spcAft>
            </a:pPr>
            <a:r>
              <a:rPr lang="en-US" sz="2000" b="1" i="1" dirty="0">
                <a:cs typeface="Times New Roman" panose="02020603050405020304" pitchFamily="18" charset="0"/>
              </a:rPr>
              <a:t>Bertolt Brecht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14077D9-6F2F-46C7-168C-50EEE0325C90}"/>
              </a:ext>
            </a:extLst>
          </p:cNvPr>
          <p:cNvGrpSpPr/>
          <p:nvPr/>
        </p:nvGrpSpPr>
        <p:grpSpPr>
          <a:xfrm>
            <a:off x="875497" y="958913"/>
            <a:ext cx="7295816" cy="4890331"/>
            <a:chOff x="875497" y="958913"/>
            <a:chExt cx="7295816" cy="4890331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D17DC733-AFC9-9265-C3C8-3B25CCC525D4}"/>
                </a:ext>
              </a:extLst>
            </p:cNvPr>
            <p:cNvSpPr/>
            <p:nvPr/>
          </p:nvSpPr>
          <p:spPr>
            <a:xfrm>
              <a:off x="2040970" y="1553098"/>
              <a:ext cx="5306095" cy="3296991"/>
            </a:xfrm>
            <a:custGeom>
              <a:avLst/>
              <a:gdLst>
                <a:gd name="connsiteX0" fmla="*/ 0 w 5306095"/>
                <a:gd name="connsiteY0" fmla="*/ 3296991 h 3296991"/>
                <a:gd name="connsiteX1" fmla="*/ 257577 w 5306095"/>
                <a:gd name="connsiteY1" fmla="*/ 0 h 3296991"/>
                <a:gd name="connsiteX2" fmla="*/ 901521 w 5306095"/>
                <a:gd name="connsiteY2" fmla="*/ 953036 h 3296991"/>
                <a:gd name="connsiteX3" fmla="*/ 1378039 w 5306095"/>
                <a:gd name="connsiteY3" fmla="*/ 1455312 h 3296991"/>
                <a:gd name="connsiteX4" fmla="*/ 1738648 w 5306095"/>
                <a:gd name="connsiteY4" fmla="*/ 1803042 h 3296991"/>
                <a:gd name="connsiteX5" fmla="*/ 1841679 w 5306095"/>
                <a:gd name="connsiteY5" fmla="*/ 1867436 h 3296991"/>
                <a:gd name="connsiteX6" fmla="*/ 2305318 w 5306095"/>
                <a:gd name="connsiteY6" fmla="*/ 2163650 h 3296991"/>
                <a:gd name="connsiteX7" fmla="*/ 2704563 w 5306095"/>
                <a:gd name="connsiteY7" fmla="*/ 2292439 h 3296991"/>
                <a:gd name="connsiteX8" fmla="*/ 3026535 w 5306095"/>
                <a:gd name="connsiteY8" fmla="*/ 2356833 h 3296991"/>
                <a:gd name="connsiteX9" fmla="*/ 3271234 w 5306095"/>
                <a:gd name="connsiteY9" fmla="*/ 2369712 h 3296991"/>
                <a:gd name="connsiteX10" fmla="*/ 3567448 w 5306095"/>
                <a:gd name="connsiteY10" fmla="*/ 2343955 h 3296991"/>
                <a:gd name="connsiteX11" fmla="*/ 3992450 w 5306095"/>
                <a:gd name="connsiteY11" fmla="*/ 2266681 h 3296991"/>
                <a:gd name="connsiteX12" fmla="*/ 4327301 w 5306095"/>
                <a:gd name="connsiteY12" fmla="*/ 2150772 h 3296991"/>
                <a:gd name="connsiteX13" fmla="*/ 4507605 w 5306095"/>
                <a:gd name="connsiteY13" fmla="*/ 2009104 h 3296991"/>
                <a:gd name="connsiteX14" fmla="*/ 4713667 w 5306095"/>
                <a:gd name="connsiteY14" fmla="*/ 1880315 h 3296991"/>
                <a:gd name="connsiteX15" fmla="*/ 4945487 w 5306095"/>
                <a:gd name="connsiteY15" fmla="*/ 1700011 h 3296991"/>
                <a:gd name="connsiteX16" fmla="*/ 5151549 w 5306095"/>
                <a:gd name="connsiteY16" fmla="*/ 1429555 h 3296991"/>
                <a:gd name="connsiteX17" fmla="*/ 5280338 w 5306095"/>
                <a:gd name="connsiteY17" fmla="*/ 1210614 h 3296991"/>
                <a:gd name="connsiteX18" fmla="*/ 5306095 w 5306095"/>
                <a:gd name="connsiteY18" fmla="*/ 1146219 h 3296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306095" h="3296991">
                  <a:moveTo>
                    <a:pt x="0" y="3296991"/>
                  </a:moveTo>
                  <a:lnTo>
                    <a:pt x="257577" y="0"/>
                  </a:lnTo>
                  <a:lnTo>
                    <a:pt x="901521" y="953036"/>
                  </a:lnTo>
                  <a:lnTo>
                    <a:pt x="1378039" y="1455312"/>
                  </a:lnTo>
                  <a:lnTo>
                    <a:pt x="1738648" y="1803042"/>
                  </a:lnTo>
                  <a:lnTo>
                    <a:pt x="1841679" y="1867436"/>
                  </a:lnTo>
                  <a:lnTo>
                    <a:pt x="2305318" y="2163650"/>
                  </a:lnTo>
                  <a:lnTo>
                    <a:pt x="2704563" y="2292439"/>
                  </a:lnTo>
                  <a:lnTo>
                    <a:pt x="3026535" y="2356833"/>
                  </a:lnTo>
                  <a:lnTo>
                    <a:pt x="3271234" y="2369712"/>
                  </a:lnTo>
                  <a:lnTo>
                    <a:pt x="3567448" y="2343955"/>
                  </a:lnTo>
                  <a:lnTo>
                    <a:pt x="3992450" y="2266681"/>
                  </a:lnTo>
                  <a:lnTo>
                    <a:pt x="4327301" y="2150772"/>
                  </a:lnTo>
                  <a:lnTo>
                    <a:pt x="4507605" y="2009104"/>
                  </a:lnTo>
                  <a:lnTo>
                    <a:pt x="4713667" y="1880315"/>
                  </a:lnTo>
                  <a:lnTo>
                    <a:pt x="4945487" y="1700011"/>
                  </a:lnTo>
                  <a:lnTo>
                    <a:pt x="5151549" y="1429555"/>
                  </a:lnTo>
                  <a:lnTo>
                    <a:pt x="5280338" y="1210614"/>
                  </a:lnTo>
                  <a:lnTo>
                    <a:pt x="5306095" y="1146219"/>
                  </a:lnTo>
                </a:path>
              </a:pathLst>
            </a:custGeom>
            <a:noFill/>
            <a:ln w="38100">
              <a:solidFill>
                <a:srgbClr val="CC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02A4EBD1-428B-A432-2158-8B9AF3B360A7}"/>
                </a:ext>
              </a:extLst>
            </p:cNvPr>
            <p:cNvSpPr/>
            <p:nvPr/>
          </p:nvSpPr>
          <p:spPr>
            <a:xfrm>
              <a:off x="2015212" y="1527340"/>
              <a:ext cx="6156101" cy="3335628"/>
            </a:xfrm>
            <a:custGeom>
              <a:avLst/>
              <a:gdLst>
                <a:gd name="connsiteX0" fmla="*/ 0 w 5447763"/>
                <a:gd name="connsiteY0" fmla="*/ 0 h 3335628"/>
                <a:gd name="connsiteX1" fmla="*/ 12879 w 5447763"/>
                <a:gd name="connsiteY1" fmla="*/ 3322749 h 3335628"/>
                <a:gd name="connsiteX2" fmla="*/ 5447763 w 5447763"/>
                <a:gd name="connsiteY2" fmla="*/ 3335628 h 3335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47763" h="3335628">
                  <a:moveTo>
                    <a:pt x="0" y="0"/>
                  </a:moveTo>
                  <a:lnTo>
                    <a:pt x="12879" y="3322749"/>
                  </a:lnTo>
                  <a:lnTo>
                    <a:pt x="5447763" y="3335628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Arrow: Left 78">
              <a:extLst>
                <a:ext uri="{FF2B5EF4-FFF2-40B4-BE49-F238E27FC236}">
                  <a16:creationId xmlns:a16="http://schemas.microsoft.com/office/drawing/2014/main" id="{A45758E3-F3C0-41D1-6C0A-31553DE57A75}"/>
                </a:ext>
              </a:extLst>
            </p:cNvPr>
            <p:cNvSpPr/>
            <p:nvPr/>
          </p:nvSpPr>
          <p:spPr>
            <a:xfrm rot="16200000" flipH="1">
              <a:off x="-219240" y="2763749"/>
              <a:ext cx="3084489" cy="895015"/>
            </a:xfrm>
            <a:prstGeom prst="lef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Confidence</a:t>
              </a:r>
            </a:p>
          </p:txBody>
        </p:sp>
        <p:sp>
          <p:nvSpPr>
            <p:cNvPr id="80" name="Arrow: Left 79">
              <a:extLst>
                <a:ext uri="{FF2B5EF4-FFF2-40B4-BE49-F238E27FC236}">
                  <a16:creationId xmlns:a16="http://schemas.microsoft.com/office/drawing/2014/main" id="{84DE288B-695D-0BBF-B5CC-D6443B3ECD33}"/>
                </a:ext>
              </a:extLst>
            </p:cNvPr>
            <p:cNvSpPr/>
            <p:nvPr/>
          </p:nvSpPr>
          <p:spPr>
            <a:xfrm flipH="1">
              <a:off x="2238762" y="4954229"/>
              <a:ext cx="4870503" cy="895015"/>
            </a:xfrm>
            <a:prstGeom prst="lef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chemeClr val="tx1"/>
                  </a:solidFill>
                </a:rPr>
                <a:t>Knowledge in Field</a:t>
              </a: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BD532BB0-68D9-F78B-621E-33964F4CD00C}"/>
                </a:ext>
              </a:extLst>
            </p:cNvPr>
            <p:cNvSpPr/>
            <p:nvPr/>
          </p:nvSpPr>
          <p:spPr>
            <a:xfrm>
              <a:off x="2990851" y="2587726"/>
              <a:ext cx="218940" cy="20606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98BB008F-5CFC-25B1-58E5-2415744B6D72}"/>
                </a:ext>
              </a:extLst>
            </p:cNvPr>
            <p:cNvSpPr/>
            <p:nvPr/>
          </p:nvSpPr>
          <p:spPr>
            <a:xfrm>
              <a:off x="4227664" y="3581521"/>
              <a:ext cx="218940" cy="20606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94EE79B6-604C-7C8A-8AC6-15C76623A8F8}"/>
                </a:ext>
              </a:extLst>
            </p:cNvPr>
            <p:cNvSpPr/>
            <p:nvPr/>
          </p:nvSpPr>
          <p:spPr>
            <a:xfrm>
              <a:off x="5942307" y="3707036"/>
              <a:ext cx="218940" cy="20606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C049E12B-CF95-6D96-BE43-394982461560}"/>
                </a:ext>
              </a:extLst>
            </p:cNvPr>
            <p:cNvSpPr txBox="1"/>
            <p:nvPr/>
          </p:nvSpPr>
          <p:spPr>
            <a:xfrm>
              <a:off x="2138636" y="4500453"/>
              <a:ext cx="9717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/>
                <a:t>Huh???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A160CAF8-640E-2242-D60F-F7900B1B4E4B}"/>
                </a:ext>
              </a:extLst>
            </p:cNvPr>
            <p:cNvSpPr txBox="1"/>
            <p:nvPr/>
          </p:nvSpPr>
          <p:spPr>
            <a:xfrm>
              <a:off x="1981200" y="1047690"/>
              <a:ext cx="20902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/>
                <a:t>I know everything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116E7C01-7379-03F9-34B4-33199AA7DCA4}"/>
                </a:ext>
              </a:extLst>
            </p:cNvPr>
            <p:cNvSpPr txBox="1"/>
            <p:nvPr/>
          </p:nvSpPr>
          <p:spPr>
            <a:xfrm>
              <a:off x="3280822" y="2550558"/>
              <a:ext cx="228177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i="1" dirty="0"/>
                <a:t>There’s more to this</a:t>
              </a:r>
            </a:p>
            <a:p>
              <a:pPr algn="ctr"/>
              <a:r>
                <a:rPr lang="en-US" sz="2000" b="1" i="1" dirty="0"/>
                <a:t>than I thought…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89139AB4-5F60-A7AE-BCF8-1004D0D520B8}"/>
                </a:ext>
              </a:extLst>
            </p:cNvPr>
            <p:cNvSpPr txBox="1"/>
            <p:nvPr/>
          </p:nvSpPr>
          <p:spPr>
            <a:xfrm>
              <a:off x="5496675" y="3907521"/>
              <a:ext cx="16671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i="1" dirty="0"/>
                <a:t>It’s starting to</a:t>
              </a:r>
            </a:p>
            <a:p>
              <a:pPr algn="ctr"/>
              <a:r>
                <a:rPr lang="en-US" sz="2000" b="1" i="1" dirty="0"/>
                <a:t>make sense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CEB3DA4A-9B20-96E9-183D-691BB3E6E931}"/>
                </a:ext>
              </a:extLst>
            </p:cNvPr>
            <p:cNvSpPr txBox="1"/>
            <p:nvPr/>
          </p:nvSpPr>
          <p:spPr>
            <a:xfrm>
              <a:off x="1408897" y="1419430"/>
              <a:ext cx="6062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/>
                <a:t>high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F65C9450-1987-09CB-073E-9ACD11704C77}"/>
                </a:ext>
              </a:extLst>
            </p:cNvPr>
            <p:cNvSpPr txBox="1"/>
            <p:nvPr/>
          </p:nvSpPr>
          <p:spPr>
            <a:xfrm>
              <a:off x="6875943" y="4808132"/>
              <a:ext cx="6062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/>
                <a:t>high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F676CC1E-9C79-A214-A5B3-69DEF93BB6A0}"/>
                </a:ext>
              </a:extLst>
            </p:cNvPr>
            <p:cNvSpPr txBox="1"/>
            <p:nvPr/>
          </p:nvSpPr>
          <p:spPr>
            <a:xfrm>
              <a:off x="2007357" y="4816722"/>
              <a:ext cx="5330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/>
                <a:t>low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C512E700-ADAE-FB2A-7B93-1F17F28FDA60}"/>
                </a:ext>
              </a:extLst>
            </p:cNvPr>
            <p:cNvSpPr txBox="1"/>
            <p:nvPr/>
          </p:nvSpPr>
          <p:spPr>
            <a:xfrm>
              <a:off x="1485097" y="4602629"/>
              <a:ext cx="5330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/>
                <a:t>low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26941D4E-16A9-A68C-B4B6-F6BB45F1692A}"/>
                </a:ext>
              </a:extLst>
            </p:cNvPr>
            <p:cNvSpPr txBox="1"/>
            <p:nvPr/>
          </p:nvSpPr>
          <p:spPr>
            <a:xfrm>
              <a:off x="6361897" y="2435426"/>
              <a:ext cx="9268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err="1"/>
                <a:t>Ahah</a:t>
              </a:r>
              <a:r>
                <a:rPr lang="en-US" sz="2000" b="1" i="1"/>
                <a:t>…</a:t>
              </a: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31EE6A03-2F90-3BBA-14C5-E213C4F46EBB}"/>
                </a:ext>
              </a:extLst>
            </p:cNvPr>
            <p:cNvSpPr/>
            <p:nvPr/>
          </p:nvSpPr>
          <p:spPr>
            <a:xfrm>
              <a:off x="7209757" y="2629475"/>
              <a:ext cx="218940" cy="20606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6ED016FC-3C5B-51E6-7785-96651081C740}"/>
                </a:ext>
              </a:extLst>
            </p:cNvPr>
            <p:cNvCxnSpPr/>
            <p:nvPr/>
          </p:nvCxnSpPr>
          <p:spPr>
            <a:xfrm>
              <a:off x="2018497" y="1540136"/>
              <a:ext cx="8647" cy="3289189"/>
            </a:xfrm>
            <a:prstGeom prst="line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AC58BB98-9CBD-5597-481F-F2B3791BE92A}"/>
                </a:ext>
              </a:extLst>
            </p:cNvPr>
            <p:cNvSpPr/>
            <p:nvPr/>
          </p:nvSpPr>
          <p:spPr>
            <a:xfrm>
              <a:off x="1967423" y="4656907"/>
              <a:ext cx="218940" cy="20606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94EBDBD2-40FA-CE2B-44FC-DB6DF4A0B9E2}"/>
                </a:ext>
              </a:extLst>
            </p:cNvPr>
            <p:cNvCxnSpPr/>
            <p:nvPr/>
          </p:nvCxnSpPr>
          <p:spPr>
            <a:xfrm flipH="1" flipV="1">
              <a:off x="2339415" y="1675411"/>
              <a:ext cx="229899" cy="287091"/>
            </a:xfrm>
            <a:prstGeom prst="line">
              <a:avLst/>
            </a:prstGeom>
            <a:ln w="63500">
              <a:solidFill>
                <a:srgbClr val="CCCC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B67B4199-8804-E435-6E2D-8A4B19084C92}"/>
                </a:ext>
              </a:extLst>
            </p:cNvPr>
            <p:cNvSpPr/>
            <p:nvPr/>
          </p:nvSpPr>
          <p:spPr>
            <a:xfrm>
              <a:off x="2184217" y="1499436"/>
              <a:ext cx="218940" cy="20606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6290E459-C67C-DDA9-59A3-C804675830A2}"/>
                </a:ext>
              </a:extLst>
            </p:cNvPr>
            <p:cNvSpPr/>
            <p:nvPr/>
          </p:nvSpPr>
          <p:spPr>
            <a:xfrm>
              <a:off x="1770513" y="958913"/>
              <a:ext cx="2457151" cy="58721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251DF65-DFF2-5E96-6DC5-6C393DE4C195}"/>
                </a:ext>
              </a:extLst>
            </p:cNvPr>
            <p:cNvSpPr txBox="1"/>
            <p:nvPr/>
          </p:nvSpPr>
          <p:spPr>
            <a:xfrm>
              <a:off x="2807429" y="3847709"/>
              <a:ext cx="211391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i="1" dirty="0"/>
                <a:t>I’m never going</a:t>
              </a:r>
            </a:p>
            <a:p>
              <a:pPr algn="ctr"/>
              <a:r>
                <a:rPr lang="en-US" sz="2000" b="1" i="1" dirty="0"/>
                <a:t>to understand this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02316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FF90D0-31D2-1190-E162-D320419AC1D8}"/>
              </a:ext>
            </a:extLst>
          </p:cNvPr>
          <p:cNvSpPr txBox="1"/>
          <p:nvPr/>
        </p:nvSpPr>
        <p:spPr>
          <a:xfrm>
            <a:off x="45268" y="272850"/>
            <a:ext cx="9053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cs typeface="Times New Roman" panose="02020603050405020304" pitchFamily="18" charset="0"/>
              </a:rPr>
              <a:t>Problem: Hundreds of PFAS “Precursor” Compounds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(not reported by laboratory and/or l</a:t>
            </a:r>
            <a:r>
              <a:rPr lang="en-US" sz="2400" b="1" dirty="0">
                <a:solidFill>
                  <a:srgbClr val="FF0000"/>
                </a:solidFill>
              </a:rPr>
              <a:t>ack toxicity factors</a:t>
            </a:r>
            <a:r>
              <a:rPr 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0212464-9BB5-A1BE-6442-D861423F6DA6}"/>
              </a:ext>
            </a:extLst>
          </p:cNvPr>
          <p:cNvGrpSpPr/>
          <p:nvPr/>
        </p:nvGrpSpPr>
        <p:grpSpPr>
          <a:xfrm>
            <a:off x="718516" y="1658775"/>
            <a:ext cx="3715062" cy="2293176"/>
            <a:chOff x="828244" y="1695351"/>
            <a:chExt cx="3715062" cy="2293176"/>
          </a:xfrm>
        </p:grpSpPr>
        <p:pic>
          <p:nvPicPr>
            <p:cNvPr id="6146" name="Picture 2" descr="Types of Firefighting Foam - Vanguard Fire and Security">
              <a:extLst>
                <a:ext uri="{FF2B5EF4-FFF2-40B4-BE49-F238E27FC236}">
                  <a16:creationId xmlns:a16="http://schemas.microsoft.com/office/drawing/2014/main" id="{D3288D3F-2C31-A183-8E65-9A90B38EAA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244" y="1702899"/>
              <a:ext cx="3715062" cy="228562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1A9ECBA-6E4F-D9F5-C6FE-F295DCECB7B0}"/>
                </a:ext>
              </a:extLst>
            </p:cNvPr>
            <p:cNvSpPr txBox="1"/>
            <p:nvPr/>
          </p:nvSpPr>
          <p:spPr>
            <a:xfrm>
              <a:off x="1680756" y="1695351"/>
              <a:ext cx="26499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AFFF (6:2 </a:t>
              </a:r>
              <a:r>
                <a:rPr lang="en-US" sz="2400" b="1" dirty="0" err="1"/>
                <a:t>FtTAoS</a:t>
              </a:r>
              <a:r>
                <a:rPr lang="en-US" sz="2400" b="1" baseline="30000" dirty="0"/>
                <a:t>-</a:t>
              </a:r>
              <a:r>
                <a:rPr lang="en-US" sz="2400" b="1" dirty="0"/>
                <a:t>)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65B2ADB-59EE-0733-1C9D-9285776F16F8}"/>
              </a:ext>
            </a:extLst>
          </p:cNvPr>
          <p:cNvGrpSpPr/>
          <p:nvPr/>
        </p:nvGrpSpPr>
        <p:grpSpPr>
          <a:xfrm>
            <a:off x="755819" y="4372945"/>
            <a:ext cx="3676828" cy="2069492"/>
            <a:chOff x="4966417" y="1791187"/>
            <a:chExt cx="3676828" cy="2069492"/>
          </a:xfrm>
        </p:grpSpPr>
        <p:pic>
          <p:nvPicPr>
            <p:cNvPr id="6148" name="Picture 4" descr="Wastewater: Treatment, Releases and Remediation | VERTEX">
              <a:extLst>
                <a:ext uri="{FF2B5EF4-FFF2-40B4-BE49-F238E27FC236}">
                  <a16:creationId xmlns:a16="http://schemas.microsoft.com/office/drawing/2014/main" id="{E210DD94-A1A2-AB7E-F6BF-3416FB893B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6417" y="1791187"/>
              <a:ext cx="3676828" cy="206949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EA5D752-CA4B-FEB1-275B-1393B1FE0759}"/>
                </a:ext>
              </a:extLst>
            </p:cNvPr>
            <p:cNvSpPr txBox="1"/>
            <p:nvPr/>
          </p:nvSpPr>
          <p:spPr>
            <a:xfrm>
              <a:off x="5587185" y="2157792"/>
              <a:ext cx="190058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Wastewater</a:t>
              </a:r>
            </a:p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(metabolites)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39D082F-8C33-D7C3-0E4F-3E981F7C4C9F}"/>
              </a:ext>
            </a:extLst>
          </p:cNvPr>
          <p:cNvGrpSpPr/>
          <p:nvPr/>
        </p:nvGrpSpPr>
        <p:grpSpPr>
          <a:xfrm>
            <a:off x="4994536" y="4374436"/>
            <a:ext cx="3887304" cy="2068001"/>
            <a:chOff x="910707" y="4376923"/>
            <a:chExt cx="3719596" cy="200888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184C88F-8830-98DD-5153-B1D11E0ED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0707" y="4376923"/>
              <a:ext cx="3571355" cy="200888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1C29AA3-9BA4-0EF5-9305-62C1A2BCA346}"/>
                </a:ext>
              </a:extLst>
            </p:cNvPr>
            <p:cNvSpPr txBox="1"/>
            <p:nvPr/>
          </p:nvSpPr>
          <p:spPr>
            <a:xfrm>
              <a:off x="2729718" y="4421997"/>
              <a:ext cx="190058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/>
                <a:t>Biosolids</a:t>
              </a:r>
            </a:p>
            <a:p>
              <a:pPr algn="ctr"/>
              <a:r>
                <a:rPr lang="en-US" sz="2400" b="1" dirty="0"/>
                <a:t>(metabolites)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1908161-7991-6DBB-4449-1D05A76C947D}"/>
              </a:ext>
            </a:extLst>
          </p:cNvPr>
          <p:cNvGrpSpPr/>
          <p:nvPr/>
        </p:nvGrpSpPr>
        <p:grpSpPr>
          <a:xfrm>
            <a:off x="4994536" y="1666322"/>
            <a:ext cx="3732378" cy="2285628"/>
            <a:chOff x="5268134" y="4376923"/>
            <a:chExt cx="3732378" cy="228562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7CCD7DD-DB0B-0ACA-5949-FFC3729AB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68134" y="4376923"/>
              <a:ext cx="3732378" cy="228562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491FB0F-B0F7-E53A-DF6D-369463F10D56}"/>
                </a:ext>
              </a:extLst>
            </p:cNvPr>
            <p:cNvSpPr txBox="1"/>
            <p:nvPr/>
          </p:nvSpPr>
          <p:spPr>
            <a:xfrm>
              <a:off x="5492199" y="5513790"/>
              <a:ext cx="3284248" cy="83099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Food Containers</a:t>
              </a:r>
            </a:p>
            <a:p>
              <a:pPr algn="ctr"/>
              <a:r>
                <a:rPr lang="en-US" sz="2400" b="1" dirty="0"/>
                <a:t>&amp; Wrappers (</a:t>
              </a:r>
              <a:r>
                <a:rPr lang="en-US" sz="2400" b="1" kern="1200" baseline="0" dirty="0">
                  <a:effectLst/>
                  <a:latin typeface="+mn-lt"/>
                  <a:ea typeface="+mn-ea"/>
                  <a:cs typeface="+mn-cs"/>
                </a:rPr>
                <a:t>6:2FTOH</a:t>
              </a:r>
              <a:r>
                <a:rPr lang="en-US" sz="2400" b="1" kern="1200" baseline="30000" dirty="0">
                  <a:effectLst/>
                  <a:latin typeface="+mn-lt"/>
                  <a:ea typeface="+mn-ea"/>
                  <a:cs typeface="+mn-cs"/>
                </a:rPr>
                <a:t>-</a:t>
              </a:r>
              <a:r>
                <a:rPr lang="en-US" sz="2400" b="1" dirty="0"/>
                <a:t>)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CCD9D6-91D5-E58B-359D-894F1B802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8B552-EA96-4575-822E-7C0ECCCEE1F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30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>
            <a:extLst>
              <a:ext uri="{FF2B5EF4-FFF2-40B4-BE49-F238E27FC236}">
                <a16:creationId xmlns:a16="http://schemas.microsoft.com/office/drawing/2014/main" id="{95637191-810D-D234-9DD0-9635F413D2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8"/>
          <a:stretch/>
        </p:blipFill>
        <p:spPr bwMode="auto">
          <a:xfrm>
            <a:off x="714717" y="2919593"/>
            <a:ext cx="4138078" cy="384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3254B6D-1EEA-0D43-3618-ED03BEDC51B2}"/>
              </a:ext>
            </a:extLst>
          </p:cNvPr>
          <p:cNvSpPr txBox="1"/>
          <p:nvPr/>
        </p:nvSpPr>
        <p:spPr>
          <a:xfrm>
            <a:off x="365551" y="2709757"/>
            <a:ext cx="118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6:2 </a:t>
            </a:r>
            <a:r>
              <a:rPr lang="en-US" b="1" dirty="0" err="1"/>
              <a:t>FtTAoS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96B853-92C9-9BAA-1EED-B4ED21FC0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15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9E9ECD9-2C95-E1E2-2007-EF86FE0205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6593275"/>
              </p:ext>
            </p:extLst>
          </p:nvPr>
        </p:nvGraphicFramePr>
        <p:xfrm>
          <a:off x="4317389" y="1410495"/>
          <a:ext cx="4313779" cy="34192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13779">
                  <a:extLst>
                    <a:ext uri="{9D8B030D-6E8A-4147-A177-3AD203B41FA5}">
                      <a16:colId xmlns:a16="http://schemas.microsoft.com/office/drawing/2014/main" val="2132823139"/>
                    </a:ext>
                  </a:extLst>
                </a:gridCol>
              </a:tblGrid>
              <a:tr h="31443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effectLst/>
                          <a:latin typeface="Arial" panose="020B0604020202020204" pitchFamily="34" charset="0"/>
                        </a:rPr>
                        <a:t>“Precursor” Compounds</a:t>
                      </a:r>
                      <a:br>
                        <a:rPr lang="en-US" sz="1800" b="1" i="0" u="none" strike="noStrike" dirty="0"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600" b="1" i="0" u="none" strike="noStrike" dirty="0">
                          <a:effectLst/>
                          <a:latin typeface="Arial" panose="020B0604020202020204" pitchFamily="34" charset="0"/>
                        </a:rPr>
                        <a:t>(color denotes main breakdown products)</a:t>
                      </a:r>
                    </a:p>
                  </a:txBody>
                  <a:tcPr marL="11430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6172792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none" strike="noStrike" dirty="0">
                          <a:effectLst/>
                        </a:rPr>
                        <a:t>Ammonium 4,8-Dioxa-3H-perfluoro </a:t>
                      </a:r>
                      <a:r>
                        <a:rPr lang="en-US" sz="1800" b="1" u="none" strike="noStrike" dirty="0" err="1">
                          <a:effectLst/>
                        </a:rPr>
                        <a:t>nonanoate</a:t>
                      </a:r>
                      <a:r>
                        <a:rPr lang="en-US" sz="1800" b="1" u="none" strike="noStrike" dirty="0">
                          <a:effectLst/>
                        </a:rPr>
                        <a:t> (ADONA-) ???</a:t>
                      </a:r>
                      <a:endParaRPr lang="en-US" sz="18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430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069617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u="none" strike="noStrike" dirty="0">
                          <a:effectLst/>
                        </a:rPr>
                        <a:t>2,3,3,3-tetrafluoro-2-(</a:t>
                      </a:r>
                      <a:r>
                        <a:rPr lang="en-US" sz="1800" b="1" u="none" strike="noStrike" dirty="0" err="1">
                          <a:effectLst/>
                        </a:rPr>
                        <a:t>heptafluoropropoxy</a:t>
                      </a:r>
                      <a:r>
                        <a:rPr lang="en-US" sz="1800" b="1" u="none" strike="noStrike" dirty="0">
                          <a:effectLst/>
                        </a:rPr>
                        <a:t>) propanoate (HFPO DA-, “</a:t>
                      </a:r>
                      <a:r>
                        <a:rPr lang="en-US" sz="1800" b="1" u="none" strike="noStrike" dirty="0" err="1">
                          <a:effectLst/>
                        </a:rPr>
                        <a:t>GenX</a:t>
                      </a:r>
                      <a:r>
                        <a:rPr lang="en-US" sz="1800" b="1" u="none" strike="noStrike" dirty="0">
                          <a:effectLst/>
                        </a:rPr>
                        <a:t>”) ???</a:t>
                      </a:r>
                      <a:endParaRPr lang="en-US" sz="18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430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364809"/>
                  </a:ext>
                </a:extLst>
              </a:tr>
              <a:tr h="387739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none" strike="noStrike" dirty="0">
                          <a:effectLst/>
                        </a:rPr>
                        <a:t>6:2 Fluorotelomer alcohol (6:2 FTOH-)</a:t>
                      </a:r>
                      <a:endParaRPr lang="en-US" sz="18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430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2910914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none" strike="noStrike" dirty="0">
                          <a:effectLst/>
                        </a:rPr>
                        <a:t>6:2 Fluorotelomer thioether amido sulfonate(6:2 </a:t>
                      </a:r>
                      <a:r>
                        <a:rPr lang="en-US" sz="1800" b="1" u="none" strike="noStrike" dirty="0" err="1">
                          <a:effectLst/>
                        </a:rPr>
                        <a:t>FtTAoS</a:t>
                      </a:r>
                      <a:r>
                        <a:rPr lang="en-US" sz="1800" b="1" u="none" strike="noStrike" dirty="0">
                          <a:effectLst/>
                        </a:rPr>
                        <a:t>-)</a:t>
                      </a:r>
                      <a:endParaRPr lang="en-US" sz="18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430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9541962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none" strike="noStrike" dirty="0">
                          <a:effectLst/>
                        </a:rPr>
                        <a:t>6:2 Fluorotelomer sulfonate (6:2 FTS-)</a:t>
                      </a:r>
                      <a:endParaRPr lang="en-US" sz="18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430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286373"/>
                  </a:ext>
                </a:extLst>
              </a:tr>
              <a:tr h="27749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none" strike="noStrike" dirty="0" err="1">
                          <a:effectLst/>
                        </a:rPr>
                        <a:t>Perfluroroctane</a:t>
                      </a:r>
                      <a:r>
                        <a:rPr lang="en-US" sz="1800" b="1" u="none" strike="noStrike" dirty="0">
                          <a:effectLst/>
                        </a:rPr>
                        <a:t> sulfonamide (PFOSA)</a:t>
                      </a:r>
                      <a:endParaRPr lang="en-US" sz="18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430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3360319"/>
                  </a:ext>
                </a:extLst>
              </a:tr>
              <a:tr h="27749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none" strike="noStrike" dirty="0">
                          <a:effectLst/>
                        </a:rPr>
                        <a:t>8:2 Fluorotelomer alcohol (8:2 FTOH-)</a:t>
                      </a:r>
                      <a:endParaRPr lang="en-US" sz="18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430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0257559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73882CEB-2595-4694-EECC-BF51FFC00908}"/>
              </a:ext>
            </a:extLst>
          </p:cNvPr>
          <p:cNvSpPr txBox="1"/>
          <p:nvPr/>
        </p:nvSpPr>
        <p:spPr>
          <a:xfrm>
            <a:off x="107223" y="95914"/>
            <a:ext cx="8980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cs typeface="Times New Roman" panose="02020603050405020304" pitchFamily="18" charset="0"/>
              </a:rPr>
              <a:t>Seven “Precursor” Compounds With Toxicity Factors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cs typeface="Times New Roman" panose="02020603050405020304" pitchFamily="18" charset="0"/>
              </a:rPr>
              <a:t>(soil and water action levels included in 2024 HIDOH guidance)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4742C3D-F32E-19D3-9643-5460C567EC8F}"/>
              </a:ext>
            </a:extLst>
          </p:cNvPr>
          <p:cNvGrpSpPr/>
          <p:nvPr/>
        </p:nvGrpSpPr>
        <p:grpSpPr>
          <a:xfrm>
            <a:off x="2492240" y="1370648"/>
            <a:ext cx="1269707" cy="1536453"/>
            <a:chOff x="2492240" y="1047916"/>
            <a:chExt cx="1269707" cy="153645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43F7494-0E11-677E-05E4-73B6FF9CABFC}"/>
                </a:ext>
              </a:extLst>
            </p:cNvPr>
            <p:cNvGrpSpPr/>
            <p:nvPr/>
          </p:nvGrpSpPr>
          <p:grpSpPr>
            <a:xfrm>
              <a:off x="2567138" y="1642933"/>
              <a:ext cx="1165289" cy="941436"/>
              <a:chOff x="290757" y="4050792"/>
              <a:chExt cx="1165289" cy="941436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A63382D-7026-6721-FB06-9EEBF0806F92}"/>
                  </a:ext>
                </a:extLst>
              </p:cNvPr>
              <p:cNvSpPr/>
              <p:nvPr/>
            </p:nvSpPr>
            <p:spPr>
              <a:xfrm>
                <a:off x="296853" y="4050792"/>
                <a:ext cx="1156145" cy="30745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Ultrashort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094A191-9BA0-6CB3-F02E-2AF15D5AB6B8}"/>
                  </a:ext>
                </a:extLst>
              </p:cNvPr>
              <p:cNvSpPr/>
              <p:nvPr/>
            </p:nvSpPr>
            <p:spPr>
              <a:xfrm>
                <a:off x="293805" y="4367784"/>
                <a:ext cx="1162241" cy="307452"/>
              </a:xfrm>
              <a:prstGeom prst="rect">
                <a:avLst/>
              </a:prstGeom>
              <a:solidFill>
                <a:srgbClr val="CCFFCC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Short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F132929-6BC5-0C87-F92A-454FE80491E1}"/>
                  </a:ext>
                </a:extLst>
              </p:cNvPr>
              <p:cNvSpPr/>
              <p:nvPr/>
            </p:nvSpPr>
            <p:spPr>
              <a:xfrm>
                <a:off x="290757" y="4684776"/>
                <a:ext cx="1162241" cy="30745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Long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BCEE2C7-4AE8-53EF-92C6-BFB7A8EE0A66}"/>
                </a:ext>
              </a:extLst>
            </p:cNvPr>
            <p:cNvSpPr txBox="1"/>
            <p:nvPr/>
          </p:nvSpPr>
          <p:spPr>
            <a:xfrm>
              <a:off x="2492240" y="1047916"/>
              <a:ext cx="12697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Breakdown</a:t>
              </a:r>
            </a:p>
            <a:p>
              <a:pPr algn="ctr"/>
              <a:r>
                <a:rPr lang="en-US" b="1" dirty="0"/>
                <a:t>Products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9C0A737-F225-751C-6194-F6AFF0F7EF5E}"/>
              </a:ext>
            </a:extLst>
          </p:cNvPr>
          <p:cNvSpPr txBox="1"/>
          <p:nvPr/>
        </p:nvSpPr>
        <p:spPr>
          <a:xfrm>
            <a:off x="2525004" y="3301775"/>
            <a:ext cx="1204177" cy="707886"/>
          </a:xfrm>
          <a:prstGeom prst="rect">
            <a:avLst/>
          </a:prstGeom>
          <a:solidFill>
            <a:srgbClr val="92D050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Method</a:t>
            </a:r>
          </a:p>
          <a:p>
            <a:pPr algn="ctr"/>
            <a:r>
              <a:rPr lang="en-US" sz="2000" b="1" dirty="0"/>
              <a:t>537/1633</a:t>
            </a:r>
          </a:p>
        </p:txBody>
      </p:sp>
    </p:spTree>
    <p:extLst>
      <p:ext uri="{BB962C8B-B14F-4D97-AF65-F5344CB8AC3E}">
        <p14:creationId xmlns:p14="http://schemas.microsoft.com/office/powerpoint/2010/main" val="39365988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C40AD6-3CED-9931-C2BB-B89A2E287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a river&#10;&#10;Description automatically generated">
            <a:extLst>
              <a:ext uri="{FF2B5EF4-FFF2-40B4-BE49-F238E27FC236}">
                <a16:creationId xmlns:a16="http://schemas.microsoft.com/office/drawing/2014/main" id="{1253A9CE-4A0D-DBBD-9FB0-0E0083735D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3" t="24000" r="34182" b="31445"/>
          <a:stretch/>
        </p:blipFill>
        <p:spPr>
          <a:xfrm>
            <a:off x="292409" y="847817"/>
            <a:ext cx="8575313" cy="57988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45C9EF-084D-CF82-5115-14D292DB9D16}"/>
              </a:ext>
            </a:extLst>
          </p:cNvPr>
          <p:cNvSpPr txBox="1"/>
          <p:nvPr/>
        </p:nvSpPr>
        <p:spPr>
          <a:xfrm>
            <a:off x="276278" y="33106"/>
            <a:ext cx="8599707" cy="8925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/>
              <a:t>Standard Lab Method vs Total Oxidizable Precursors (TOPs) Soil Data </a:t>
            </a:r>
            <a:r>
              <a:rPr lang="en-US" sz="2400" b="1" dirty="0"/>
              <a:t>(AFFF Spill Site)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9E587D-28D9-6E79-0092-3E9506EBE199}"/>
              </a:ext>
            </a:extLst>
          </p:cNvPr>
          <p:cNvSpPr txBox="1"/>
          <p:nvPr/>
        </p:nvSpPr>
        <p:spPr>
          <a:xfrm>
            <a:off x="3649054" y="1197893"/>
            <a:ext cx="2534463" cy="92333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u="sng" dirty="0"/>
              <a:t>DU-2</a:t>
            </a:r>
          </a:p>
          <a:p>
            <a:r>
              <a:rPr lang="en-US" b="1" dirty="0"/>
              <a:t>Pre-TOPs: 144 µg/kg</a:t>
            </a:r>
          </a:p>
          <a:p>
            <a:r>
              <a:rPr lang="en-US" b="1" dirty="0">
                <a:solidFill>
                  <a:srgbClr val="FF0000"/>
                </a:solidFill>
              </a:rPr>
              <a:t>Post-TOPs: 23,839 µg/kg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B752C4-61AC-107A-8B19-F73C20334FB4}"/>
              </a:ext>
            </a:extLst>
          </p:cNvPr>
          <p:cNvSpPr txBox="1"/>
          <p:nvPr/>
        </p:nvSpPr>
        <p:spPr>
          <a:xfrm>
            <a:off x="408773" y="961218"/>
            <a:ext cx="2452643" cy="92333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u="sng" dirty="0"/>
              <a:t>DU-4A</a:t>
            </a:r>
          </a:p>
          <a:p>
            <a:r>
              <a:rPr lang="en-US" b="1" dirty="0"/>
              <a:t>Pre-TOPs: 16 µg/kg</a:t>
            </a:r>
          </a:p>
          <a:p>
            <a:r>
              <a:rPr lang="en-US" b="1" dirty="0">
                <a:solidFill>
                  <a:srgbClr val="FF0000"/>
                </a:solidFill>
              </a:rPr>
              <a:t>Post-TOPs: 114 µg/kg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89B2A2-8A41-D510-6028-C2F99468A3EE}"/>
              </a:ext>
            </a:extLst>
          </p:cNvPr>
          <p:cNvSpPr txBox="1"/>
          <p:nvPr/>
        </p:nvSpPr>
        <p:spPr>
          <a:xfrm>
            <a:off x="6348890" y="1542707"/>
            <a:ext cx="2502701" cy="92333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u="sng" dirty="0"/>
              <a:t>DU-3</a:t>
            </a:r>
          </a:p>
          <a:p>
            <a:r>
              <a:rPr lang="en-US" b="1" dirty="0"/>
              <a:t>Pre-TOPs: 264 µg/kg</a:t>
            </a:r>
          </a:p>
          <a:p>
            <a:r>
              <a:rPr lang="en-US" b="1" dirty="0">
                <a:solidFill>
                  <a:srgbClr val="FF0000"/>
                </a:solidFill>
              </a:rPr>
              <a:t>Post-TOPs: 22,013 µg/kg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BDFCB3-632E-DA96-B297-C37DB1243C39}"/>
              </a:ext>
            </a:extLst>
          </p:cNvPr>
          <p:cNvSpPr txBox="1"/>
          <p:nvPr/>
        </p:nvSpPr>
        <p:spPr>
          <a:xfrm>
            <a:off x="408773" y="1938055"/>
            <a:ext cx="2452643" cy="92333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u="sng" dirty="0"/>
              <a:t>DU-4B</a:t>
            </a:r>
          </a:p>
          <a:p>
            <a:r>
              <a:rPr lang="en-US" b="1" dirty="0"/>
              <a:t>Pre-TOPs: 13 µg/kg</a:t>
            </a:r>
          </a:p>
          <a:p>
            <a:r>
              <a:rPr lang="en-US" b="1" dirty="0">
                <a:solidFill>
                  <a:srgbClr val="FF0000"/>
                </a:solidFill>
              </a:rPr>
              <a:t>Post-TOPs: 643 µg/kg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A3B2608-BBDD-5AD3-7720-003933057909}"/>
              </a:ext>
            </a:extLst>
          </p:cNvPr>
          <p:cNvGrpSpPr/>
          <p:nvPr/>
        </p:nvGrpSpPr>
        <p:grpSpPr>
          <a:xfrm>
            <a:off x="393270" y="2952104"/>
            <a:ext cx="2274916" cy="3596640"/>
            <a:chOff x="393270" y="2952104"/>
            <a:chExt cx="2274916" cy="359664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66FA205-C1B9-2908-0842-56F2C9E87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270" y="2952104"/>
              <a:ext cx="2274916" cy="3596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E862501-F9E3-ACCC-465E-1CC6A0B7DF76}"/>
                </a:ext>
              </a:extLst>
            </p:cNvPr>
            <p:cNvSpPr txBox="1"/>
            <p:nvPr/>
          </p:nvSpPr>
          <p:spPr>
            <a:xfrm rot="16200000">
              <a:off x="994800" y="5119174"/>
              <a:ext cx="21037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TOPs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981582-4BB5-DE2C-EB0C-E808D1C6F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3949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" name="Group 1023">
            <a:extLst>
              <a:ext uri="{FF2B5EF4-FFF2-40B4-BE49-F238E27FC236}">
                <a16:creationId xmlns:a16="http://schemas.microsoft.com/office/drawing/2014/main" id="{6C5B0ACA-65DD-4A0B-DE73-BA9A9FA8DC3F}"/>
              </a:ext>
            </a:extLst>
          </p:cNvPr>
          <p:cNvGrpSpPr/>
          <p:nvPr/>
        </p:nvGrpSpPr>
        <p:grpSpPr>
          <a:xfrm>
            <a:off x="3118293" y="1146095"/>
            <a:ext cx="5994036" cy="5446729"/>
            <a:chOff x="3118293" y="1146095"/>
            <a:chExt cx="5994036" cy="5446729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451F580B-8439-86AA-0521-3A472C7ECE73}"/>
                </a:ext>
              </a:extLst>
            </p:cNvPr>
            <p:cNvGrpSpPr/>
            <p:nvPr/>
          </p:nvGrpSpPr>
          <p:grpSpPr>
            <a:xfrm>
              <a:off x="3118293" y="1146095"/>
              <a:ext cx="5856631" cy="5446729"/>
              <a:chOff x="3118293" y="1146095"/>
              <a:chExt cx="5856631" cy="5446729"/>
            </a:xfrm>
          </p:grpSpPr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id="{5BDD11AB-2A98-D22E-0BFA-7F918BB670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678"/>
              <a:stretch/>
            </p:blipFill>
            <p:spPr bwMode="auto">
              <a:xfrm>
                <a:off x="3118293" y="1146095"/>
                <a:ext cx="5856631" cy="54467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35329F73-CBFB-30C8-FFA9-EAD7FEDA8B4B}"/>
                  </a:ext>
                </a:extLst>
              </p:cNvPr>
              <p:cNvGrpSpPr/>
              <p:nvPr/>
            </p:nvGrpSpPr>
            <p:grpSpPr>
              <a:xfrm>
                <a:off x="3440893" y="1847604"/>
                <a:ext cx="2223068" cy="2981470"/>
                <a:chOff x="3440893" y="1692156"/>
                <a:chExt cx="2223068" cy="2981470"/>
              </a:xfrm>
            </p:grpSpPr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FB1B1754-10AF-F5A4-5AE3-7B7A92149CEE}"/>
                    </a:ext>
                  </a:extLst>
                </p:cNvPr>
                <p:cNvSpPr txBox="1"/>
                <p:nvPr/>
              </p:nvSpPr>
              <p:spPr>
                <a:xfrm>
                  <a:off x="3677687" y="2095188"/>
                  <a:ext cx="31451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000" b="1" dirty="0"/>
                    <a:t>2</a:t>
                  </a: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68272B3-6669-D755-8D45-7AC2E9DFC2E3}"/>
                    </a:ext>
                  </a:extLst>
                </p:cNvPr>
                <p:cNvSpPr txBox="1"/>
                <p:nvPr/>
              </p:nvSpPr>
              <p:spPr>
                <a:xfrm>
                  <a:off x="3895693" y="2481124"/>
                  <a:ext cx="31451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000" b="1" dirty="0"/>
                    <a:t>3</a:t>
                  </a: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60EBB537-9544-DEF3-5BAA-C87F65919804}"/>
                    </a:ext>
                  </a:extLst>
                </p:cNvPr>
                <p:cNvSpPr txBox="1"/>
                <p:nvPr/>
              </p:nvSpPr>
              <p:spPr>
                <a:xfrm>
                  <a:off x="3440893" y="1692156"/>
                  <a:ext cx="31451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000" b="1" dirty="0"/>
                    <a:t>1</a:t>
                  </a: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7C52C4A2-8F07-6FA6-721E-0CE138C2FDBD}"/>
                    </a:ext>
                  </a:extLst>
                </p:cNvPr>
                <p:cNvSpPr txBox="1"/>
                <p:nvPr/>
              </p:nvSpPr>
              <p:spPr>
                <a:xfrm>
                  <a:off x="4123507" y="2868852"/>
                  <a:ext cx="31451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000" b="1" dirty="0"/>
                    <a:t>4</a:t>
                  </a:r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9DF82EBC-DC5A-7506-770F-AB58645E8BF1}"/>
                    </a:ext>
                  </a:extLst>
                </p:cNvPr>
                <p:cNvSpPr txBox="1"/>
                <p:nvPr/>
              </p:nvSpPr>
              <p:spPr>
                <a:xfrm>
                  <a:off x="4369445" y="3262740"/>
                  <a:ext cx="31451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000" b="1" dirty="0"/>
                    <a:t>5</a:t>
                  </a:r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4C36A7C4-FA64-4F1F-5DA4-4A72A831FDC1}"/>
                    </a:ext>
                  </a:extLst>
                </p:cNvPr>
                <p:cNvSpPr txBox="1"/>
                <p:nvPr/>
              </p:nvSpPr>
              <p:spPr>
                <a:xfrm>
                  <a:off x="4587451" y="3648676"/>
                  <a:ext cx="31451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000" b="1" dirty="0"/>
                    <a:t>6</a:t>
                  </a:r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262F2F55-3A85-8CCD-10B4-2A8988BE708E}"/>
                    </a:ext>
                  </a:extLst>
                </p:cNvPr>
                <p:cNvSpPr txBox="1"/>
                <p:nvPr/>
              </p:nvSpPr>
              <p:spPr>
                <a:xfrm>
                  <a:off x="4785571" y="4038820"/>
                  <a:ext cx="31451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000" b="1" dirty="0"/>
                    <a:t>7</a:t>
                  </a:r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F09FB38A-B368-5495-4087-5F9A1661DF6E}"/>
                    </a:ext>
                  </a:extLst>
                </p:cNvPr>
                <p:cNvSpPr txBox="1"/>
                <p:nvPr/>
              </p:nvSpPr>
              <p:spPr>
                <a:xfrm>
                  <a:off x="5349451" y="4273516"/>
                  <a:ext cx="31451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000" b="1" dirty="0"/>
                    <a:t>8</a:t>
                  </a:r>
                </a:p>
              </p:txBody>
            </p:sp>
          </p:grpSp>
        </p:grp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9AF1CD4-E937-7416-9E54-B954B23EB3E3}"/>
                </a:ext>
              </a:extLst>
            </p:cNvPr>
            <p:cNvSpPr/>
            <p:nvPr/>
          </p:nvSpPr>
          <p:spPr>
            <a:xfrm rot="1190169">
              <a:off x="4808356" y="4339133"/>
              <a:ext cx="4303973" cy="2187921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73F99CA-F05C-89E1-08FC-7802C3B30DE2}"/>
              </a:ext>
            </a:extLst>
          </p:cNvPr>
          <p:cNvGrpSpPr/>
          <p:nvPr/>
        </p:nvGrpSpPr>
        <p:grpSpPr>
          <a:xfrm>
            <a:off x="285123" y="1298497"/>
            <a:ext cx="2648403" cy="3789530"/>
            <a:chOff x="285123" y="1254429"/>
            <a:chExt cx="2648403" cy="3789530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9C0603F5-BE66-CB4A-B255-601D65C3AF61}"/>
                </a:ext>
              </a:extLst>
            </p:cNvPr>
            <p:cNvGrpSpPr/>
            <p:nvPr/>
          </p:nvGrpSpPr>
          <p:grpSpPr>
            <a:xfrm>
              <a:off x="285123" y="1254429"/>
              <a:ext cx="2648403" cy="3789530"/>
              <a:chOff x="285123" y="1254429"/>
              <a:chExt cx="2648403" cy="3789530"/>
            </a:xfrm>
          </p:grpSpPr>
          <p:pic>
            <p:nvPicPr>
              <p:cNvPr id="7" name="Picture 2">
                <a:extLst>
                  <a:ext uri="{FF2B5EF4-FFF2-40B4-BE49-F238E27FC236}">
                    <a16:creationId xmlns:a16="http://schemas.microsoft.com/office/drawing/2014/main" id="{96AC0356-3ECE-F5FE-FCC5-818740F04E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8331" b="43857"/>
              <a:stretch/>
            </p:blipFill>
            <p:spPr bwMode="auto">
              <a:xfrm>
                <a:off x="285123" y="1254429"/>
                <a:ext cx="2440416" cy="32767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36132335-E723-33F5-525D-BC7B085C0B33}"/>
                  </a:ext>
                </a:extLst>
              </p:cNvPr>
              <p:cNvGrpSpPr/>
              <p:nvPr/>
            </p:nvGrpSpPr>
            <p:grpSpPr>
              <a:xfrm>
                <a:off x="1667044" y="4219809"/>
                <a:ext cx="1266482" cy="824150"/>
                <a:chOff x="1810265" y="4506248"/>
                <a:chExt cx="1266482" cy="824150"/>
              </a:xfrm>
            </p:grpSpPr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580811DE-7BA8-7711-26A7-856C67D54E9E}"/>
                    </a:ext>
                  </a:extLst>
                </p:cNvPr>
                <p:cNvGrpSpPr/>
                <p:nvPr/>
              </p:nvGrpSpPr>
              <p:grpSpPr>
                <a:xfrm>
                  <a:off x="1970131" y="4636540"/>
                  <a:ext cx="987987" cy="693858"/>
                  <a:chOff x="1685544" y="4186392"/>
                  <a:chExt cx="987987" cy="693858"/>
                </a:xfrm>
              </p:grpSpPr>
              <p:sp>
                <p:nvSpPr>
                  <p:cNvPr id="10" name="Rectangle 9">
                    <a:extLst>
                      <a:ext uri="{FF2B5EF4-FFF2-40B4-BE49-F238E27FC236}">
                        <a16:creationId xmlns:a16="http://schemas.microsoft.com/office/drawing/2014/main" id="{ACF73C41-B1ED-F83C-C65B-3B4FB89187D2}"/>
                      </a:ext>
                    </a:extLst>
                  </p:cNvPr>
                  <p:cNvSpPr/>
                  <p:nvPr/>
                </p:nvSpPr>
                <p:spPr>
                  <a:xfrm>
                    <a:off x="2063931" y="4206240"/>
                    <a:ext cx="522515" cy="52322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3" name="Straight Connector 12">
                    <a:extLst>
                      <a:ext uri="{FF2B5EF4-FFF2-40B4-BE49-F238E27FC236}">
                        <a16:creationId xmlns:a16="http://schemas.microsoft.com/office/drawing/2014/main" id="{12A1F056-28C8-C42D-D1C1-8FD98B0733FE}"/>
                      </a:ext>
                    </a:extLst>
                  </p:cNvPr>
                  <p:cNvCxnSpPr>
                    <a:endCxn id="10" idx="3"/>
                  </p:cNvCxnSpPr>
                  <p:nvPr/>
                </p:nvCxnSpPr>
                <p:spPr>
                  <a:xfrm>
                    <a:off x="2063931" y="4343400"/>
                    <a:ext cx="350085" cy="0"/>
                  </a:xfrm>
                  <a:prstGeom prst="line">
                    <a:avLst/>
                  </a:prstGeom>
                  <a:ln w="2222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" name="Straight Connector 13">
                    <a:extLst>
                      <a:ext uri="{FF2B5EF4-FFF2-40B4-BE49-F238E27FC236}">
                        <a16:creationId xmlns:a16="http://schemas.microsoft.com/office/drawing/2014/main" id="{103759F1-DB9C-54CA-D6FD-BA4732EBB040}"/>
                      </a:ext>
                    </a:extLst>
                  </p:cNvPr>
                  <p:cNvCxnSpPr/>
                  <p:nvPr/>
                </p:nvCxnSpPr>
                <p:spPr>
                  <a:xfrm>
                    <a:off x="2041288" y="4379976"/>
                    <a:ext cx="350085" cy="0"/>
                  </a:xfrm>
                  <a:prstGeom prst="line">
                    <a:avLst/>
                  </a:prstGeom>
                  <a:ln w="2222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Straight Connector 14">
                    <a:extLst>
                      <a:ext uri="{FF2B5EF4-FFF2-40B4-BE49-F238E27FC236}">
                        <a16:creationId xmlns:a16="http://schemas.microsoft.com/office/drawing/2014/main" id="{BEEE3BDF-0411-570F-7A59-03559F90F86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914579" y="4355592"/>
                    <a:ext cx="152400" cy="200132"/>
                  </a:xfrm>
                  <a:prstGeom prst="line">
                    <a:avLst/>
                  </a:prstGeom>
                  <a:ln w="2222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70B34403-DD3C-E945-3510-7041051E69B6}"/>
                      </a:ext>
                    </a:extLst>
                  </p:cNvPr>
                  <p:cNvSpPr txBox="1"/>
                  <p:nvPr/>
                </p:nvSpPr>
                <p:spPr>
                  <a:xfrm>
                    <a:off x="2336579" y="4186392"/>
                    <a:ext cx="33695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>
                        <a:solidFill>
                          <a:srgbClr val="FF0000"/>
                        </a:solidFill>
                      </a:rPr>
                      <a:t>O</a:t>
                    </a:r>
                  </a:p>
                </p:txBody>
              </p:sp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181B9BBF-CE4C-4CD5-AA20-138720411BE2}"/>
                      </a:ext>
                    </a:extLst>
                  </p:cNvPr>
                  <p:cNvSpPr txBox="1"/>
                  <p:nvPr/>
                </p:nvSpPr>
                <p:spPr>
                  <a:xfrm>
                    <a:off x="1685544" y="4510918"/>
                    <a:ext cx="4812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>
                        <a:solidFill>
                          <a:srgbClr val="FF0000"/>
                        </a:solidFill>
                      </a:rPr>
                      <a:t>OH</a:t>
                    </a:r>
                    <a:endParaRPr lang="en-US" sz="2800" b="1" baseline="30000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ED890D34-2ABE-53A8-F492-2E464B2CFBDA}"/>
                    </a:ext>
                  </a:extLst>
                </p:cNvPr>
                <p:cNvSpPr/>
                <p:nvPr/>
              </p:nvSpPr>
              <p:spPr>
                <a:xfrm rot="19794259">
                  <a:off x="1810265" y="4506248"/>
                  <a:ext cx="1266482" cy="762466"/>
                </a:xfrm>
                <a:prstGeom prst="ellipse">
                  <a:avLst/>
                </a:prstGeom>
                <a:noFill/>
                <a:ln w="38100">
                  <a:solidFill>
                    <a:srgbClr val="00B0F0"/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8C84705-88F1-FF78-FD7D-9F09B26DE1D9}"/>
                </a:ext>
              </a:extLst>
            </p:cNvPr>
            <p:cNvGrpSpPr/>
            <p:nvPr/>
          </p:nvGrpSpPr>
          <p:grpSpPr>
            <a:xfrm>
              <a:off x="596707" y="1944916"/>
              <a:ext cx="1659188" cy="2746774"/>
              <a:chOff x="3440893" y="1692156"/>
              <a:chExt cx="1659188" cy="2746774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2669C5C-1CD2-A9BC-B2E2-42D69306F7A1}"/>
                  </a:ext>
                </a:extLst>
              </p:cNvPr>
              <p:cNvSpPr txBox="1"/>
              <p:nvPr/>
            </p:nvSpPr>
            <p:spPr>
              <a:xfrm>
                <a:off x="3677687" y="2095188"/>
                <a:ext cx="31451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dirty="0"/>
                  <a:t>2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4701ACC-1AF8-D95D-0D21-A4E5C5AAA6B9}"/>
                  </a:ext>
                </a:extLst>
              </p:cNvPr>
              <p:cNvSpPr txBox="1"/>
              <p:nvPr/>
            </p:nvSpPr>
            <p:spPr>
              <a:xfrm>
                <a:off x="3895693" y="2481124"/>
                <a:ext cx="31451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dirty="0"/>
                  <a:t>3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67023C7-B4D6-5445-E907-34D49BD3EC91}"/>
                  </a:ext>
                </a:extLst>
              </p:cNvPr>
              <p:cNvSpPr txBox="1"/>
              <p:nvPr/>
            </p:nvSpPr>
            <p:spPr>
              <a:xfrm>
                <a:off x="3440893" y="1692156"/>
                <a:ext cx="31451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dirty="0"/>
                  <a:t>1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A1022AC-A479-DF8F-6E40-8DC89CFD464A}"/>
                  </a:ext>
                </a:extLst>
              </p:cNvPr>
              <p:cNvSpPr txBox="1"/>
              <p:nvPr/>
            </p:nvSpPr>
            <p:spPr>
              <a:xfrm>
                <a:off x="4123507" y="2868852"/>
                <a:ext cx="31451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dirty="0"/>
                  <a:t>4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153B29E-1507-603A-0A81-A2D41F5A799F}"/>
                  </a:ext>
                </a:extLst>
              </p:cNvPr>
              <p:cNvSpPr txBox="1"/>
              <p:nvPr/>
            </p:nvSpPr>
            <p:spPr>
              <a:xfrm>
                <a:off x="4369445" y="3262740"/>
                <a:ext cx="31451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dirty="0"/>
                  <a:t>5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A8853EB-9BD7-4E75-D1E1-99647403E577}"/>
                  </a:ext>
                </a:extLst>
              </p:cNvPr>
              <p:cNvSpPr txBox="1"/>
              <p:nvPr/>
            </p:nvSpPr>
            <p:spPr>
              <a:xfrm>
                <a:off x="4587451" y="3648676"/>
                <a:ext cx="31451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dirty="0"/>
                  <a:t>6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5C960D58-23E5-BEA8-5662-D9E9B44D5D77}"/>
                  </a:ext>
                </a:extLst>
              </p:cNvPr>
              <p:cNvSpPr txBox="1"/>
              <p:nvPr/>
            </p:nvSpPr>
            <p:spPr>
              <a:xfrm>
                <a:off x="4785571" y="4038820"/>
                <a:ext cx="31451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dirty="0"/>
                  <a:t>7</a:t>
                </a:r>
              </a:p>
            </p:txBody>
          </p:sp>
        </p:grpSp>
      </p:grp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ED576604-E401-1C27-59D4-E35A49B6F48E}"/>
              </a:ext>
            </a:extLst>
          </p:cNvPr>
          <p:cNvCxnSpPr/>
          <p:nvPr/>
        </p:nvCxnSpPr>
        <p:spPr>
          <a:xfrm>
            <a:off x="2762913" y="1159212"/>
            <a:ext cx="981519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321A70D-8F22-F53A-871E-420B09240F26}"/>
              </a:ext>
            </a:extLst>
          </p:cNvPr>
          <p:cNvGrpSpPr/>
          <p:nvPr/>
        </p:nvGrpSpPr>
        <p:grpSpPr>
          <a:xfrm>
            <a:off x="4012337" y="964847"/>
            <a:ext cx="5029133" cy="761057"/>
            <a:chOff x="4012337" y="964847"/>
            <a:chExt cx="5029133" cy="76105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96CC467-0BB8-B275-F505-910B67CBDFC9}"/>
                </a:ext>
              </a:extLst>
            </p:cNvPr>
            <p:cNvSpPr txBox="1"/>
            <p:nvPr/>
          </p:nvSpPr>
          <p:spPr>
            <a:xfrm>
              <a:off x="4012337" y="1325794"/>
              <a:ext cx="50291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u="sng" dirty="0"/>
                <a:t>6:2 Fluorotelomer </a:t>
              </a:r>
              <a:r>
                <a:rPr lang="en-US" sz="2000" b="1" dirty="0"/>
                <a:t>Thioether Amido Sulfonate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C9A1BA1-C090-F312-DD13-D045D8121276}"/>
                </a:ext>
              </a:extLst>
            </p:cNvPr>
            <p:cNvSpPr txBox="1"/>
            <p:nvPr/>
          </p:nvSpPr>
          <p:spPr>
            <a:xfrm>
              <a:off x="4845083" y="964847"/>
              <a:ext cx="3347391" cy="36373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/>
                <a:t>PFAS “Precursor” (since 2005)</a:t>
              </a:r>
            </a:p>
          </p:txBody>
        </p:sp>
      </p:grpSp>
      <p:cxnSp>
        <p:nvCxnSpPr>
          <p:cNvPr id="1027" name="Straight Connector 1026">
            <a:extLst>
              <a:ext uri="{FF2B5EF4-FFF2-40B4-BE49-F238E27FC236}">
                <a16:creationId xmlns:a16="http://schemas.microsoft.com/office/drawing/2014/main" id="{98098586-1B80-AD22-792E-3672FDD62CEE}"/>
              </a:ext>
            </a:extLst>
          </p:cNvPr>
          <p:cNvCxnSpPr>
            <a:cxnSpLocks/>
          </p:cNvCxnSpPr>
          <p:nvPr/>
        </p:nvCxnSpPr>
        <p:spPr>
          <a:xfrm>
            <a:off x="3097054" y="1146095"/>
            <a:ext cx="0" cy="5263408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C068B4B-C13D-6FAE-7344-DE3C8EA5AFAB}"/>
              </a:ext>
            </a:extLst>
          </p:cNvPr>
          <p:cNvSpPr txBox="1"/>
          <p:nvPr/>
        </p:nvSpPr>
        <p:spPr>
          <a:xfrm>
            <a:off x="65805" y="36540"/>
            <a:ext cx="89756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6:2 </a:t>
            </a:r>
            <a:r>
              <a:rPr lang="en-US" sz="3000" b="1" dirty="0" err="1"/>
              <a:t>FtTAoS</a:t>
            </a:r>
            <a:r>
              <a:rPr lang="en-US" sz="3000" b="1" dirty="0"/>
              <a:t> in “Modern” Aqueous Fire Fighting Foam </a:t>
            </a:r>
            <a:r>
              <a:rPr lang="en-US" sz="2400" b="1" dirty="0"/>
              <a:t>(AFFF)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3A79F16-CFEC-4573-1A4F-0E9F3956E3C3}"/>
              </a:ext>
            </a:extLst>
          </p:cNvPr>
          <p:cNvSpPr txBox="1"/>
          <p:nvPr/>
        </p:nvSpPr>
        <p:spPr>
          <a:xfrm>
            <a:off x="592497" y="933220"/>
            <a:ext cx="1682705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“Parent” PFAS</a:t>
            </a:r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E9F2EA2C-8990-031C-CF6C-062AACBCD8F6}"/>
              </a:ext>
            </a:extLst>
          </p:cNvPr>
          <p:cNvSpPr txBox="1"/>
          <p:nvPr/>
        </p:nvSpPr>
        <p:spPr>
          <a:xfrm>
            <a:off x="3123626" y="5921488"/>
            <a:ext cx="2230802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i="1" dirty="0"/>
              <a:t>“Functional Group”</a:t>
            </a:r>
          </a:p>
          <a:p>
            <a:pPr algn="ctr"/>
            <a:r>
              <a:rPr lang="en-US" sz="2000" b="1" dirty="0"/>
              <a:t>Added</a:t>
            </a:r>
          </a:p>
        </p:txBody>
      </p:sp>
      <p:cxnSp>
        <p:nvCxnSpPr>
          <p:cNvPr id="1033" name="Straight Arrow Connector 1032">
            <a:extLst>
              <a:ext uri="{FF2B5EF4-FFF2-40B4-BE49-F238E27FC236}">
                <a16:creationId xmlns:a16="http://schemas.microsoft.com/office/drawing/2014/main" id="{E9331AEE-4521-D736-7D74-4857009B4AB9}"/>
              </a:ext>
            </a:extLst>
          </p:cNvPr>
          <p:cNvCxnSpPr>
            <a:cxnSpLocks/>
          </p:cNvCxnSpPr>
          <p:nvPr/>
        </p:nvCxnSpPr>
        <p:spPr>
          <a:xfrm flipV="1">
            <a:off x="4942826" y="5596256"/>
            <a:ext cx="372556" cy="33469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4" name="Slide Number Placeholder 1033">
            <a:extLst>
              <a:ext uri="{FF2B5EF4-FFF2-40B4-BE49-F238E27FC236}">
                <a16:creationId xmlns:a16="http://schemas.microsoft.com/office/drawing/2014/main" id="{234661B5-614F-7482-C020-6D8D635DC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17</a:t>
            </a:fld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2118FA0-AA0F-60C5-B6A7-1DF619EDD9D1}"/>
              </a:ext>
            </a:extLst>
          </p:cNvPr>
          <p:cNvSpPr txBox="1"/>
          <p:nvPr/>
        </p:nvSpPr>
        <p:spPr>
          <a:xfrm>
            <a:off x="-8223" y="1312384"/>
            <a:ext cx="28493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Perfluoro </a:t>
            </a:r>
            <a:r>
              <a:rPr lang="en-US" sz="2000" b="1" u="sng" dirty="0"/>
              <a:t>Hepta</a:t>
            </a:r>
            <a:r>
              <a:rPr lang="en-US" sz="2000" b="1" dirty="0"/>
              <a:t>noic Acid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4036D4-EB55-77E2-4FF3-7A5169318F4D}"/>
              </a:ext>
            </a:extLst>
          </p:cNvPr>
          <p:cNvSpPr txBox="1"/>
          <p:nvPr/>
        </p:nvSpPr>
        <p:spPr>
          <a:xfrm>
            <a:off x="185179" y="5664113"/>
            <a:ext cx="1865280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Reported  by Standard Lab Methods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E49218-6064-A42B-9737-39A5DC228B21}"/>
              </a:ext>
            </a:extLst>
          </p:cNvPr>
          <p:cNvSpPr txBox="1"/>
          <p:nvPr/>
        </p:nvSpPr>
        <p:spPr>
          <a:xfrm>
            <a:off x="4935007" y="1735877"/>
            <a:ext cx="4205616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4625" indent="-168275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Dominant PFAS in AFFF </a:t>
            </a:r>
            <a:r>
              <a:rPr lang="en-US" sz="2000" b="1" i="1" dirty="0">
                <a:solidFill>
                  <a:srgbClr val="FF0000"/>
                </a:solidFill>
              </a:rPr>
              <a:t>since 2005;</a:t>
            </a:r>
          </a:p>
          <a:p>
            <a:pPr marL="174625" indent="-168275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Toxicity factors </a:t>
            </a:r>
            <a:r>
              <a:rPr lang="en-US" sz="2000" b="1" i="1" dirty="0">
                <a:solidFill>
                  <a:srgbClr val="FF0000"/>
                </a:solidFill>
              </a:rPr>
              <a:t>not widely available</a:t>
            </a:r>
            <a:r>
              <a:rPr lang="en-US" sz="2000" b="1" dirty="0">
                <a:solidFill>
                  <a:srgbClr val="FF0000"/>
                </a:solidFill>
              </a:rPr>
              <a:t>;</a:t>
            </a:r>
          </a:p>
          <a:p>
            <a:pPr marL="174625" indent="-168275"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FF0000"/>
                </a:solidFill>
              </a:rPr>
              <a:t>Not Reported </a:t>
            </a:r>
            <a:r>
              <a:rPr lang="en-US" sz="2000" b="1" dirty="0">
                <a:solidFill>
                  <a:srgbClr val="FF0000"/>
                </a:solidFill>
              </a:rPr>
              <a:t>by current laboratory methods;</a:t>
            </a:r>
          </a:p>
          <a:p>
            <a:pPr marL="174625" indent="-168275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Risk posed by AFFF-contaminated media </a:t>
            </a:r>
            <a:r>
              <a:rPr lang="en-US" sz="2000" b="1" i="1" dirty="0">
                <a:solidFill>
                  <a:srgbClr val="FF0000"/>
                </a:solidFill>
              </a:rPr>
              <a:t>underestimated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20043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B1EC90E-1938-ADD0-67FD-7CA13D91429B}"/>
              </a:ext>
            </a:extLst>
          </p:cNvPr>
          <p:cNvGrpSpPr/>
          <p:nvPr/>
        </p:nvGrpSpPr>
        <p:grpSpPr>
          <a:xfrm>
            <a:off x="72054" y="3566858"/>
            <a:ext cx="4314825" cy="2819400"/>
            <a:chOff x="72054" y="3700208"/>
            <a:chExt cx="4314825" cy="2819400"/>
          </a:xfrm>
        </p:grpSpPr>
        <p:graphicFrame>
          <p:nvGraphicFramePr>
            <p:cNvPr id="46" name="Chart 45">
              <a:extLst>
                <a:ext uri="{FF2B5EF4-FFF2-40B4-BE49-F238E27FC236}">
                  <a16:creationId xmlns:a16="http://schemas.microsoft.com/office/drawing/2014/main" id="{3F33871C-E057-469C-B3E8-02F38DB5C19B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360086925"/>
                </p:ext>
              </p:extLst>
            </p:nvPr>
          </p:nvGraphicFramePr>
          <p:xfrm>
            <a:off x="72054" y="3700208"/>
            <a:ext cx="4314825" cy="28194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B6C0747-31E5-7C02-1E7A-6A0DE0FF42ED}"/>
                </a:ext>
              </a:extLst>
            </p:cNvPr>
            <p:cNvSpPr/>
            <p:nvPr/>
          </p:nvSpPr>
          <p:spPr>
            <a:xfrm>
              <a:off x="2217901" y="5032604"/>
              <a:ext cx="885741" cy="66082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47" name="Chart 46">
            <a:extLst>
              <a:ext uri="{FF2B5EF4-FFF2-40B4-BE49-F238E27FC236}">
                <a16:creationId xmlns:a16="http://schemas.microsoft.com/office/drawing/2014/main" id="{B522C37D-C4E0-44B7-A79D-C95E6A7A08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400024"/>
              </p:ext>
            </p:extLst>
          </p:nvPr>
        </p:nvGraphicFramePr>
        <p:xfrm>
          <a:off x="28508" y="41462"/>
          <a:ext cx="3936179" cy="281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6" name="Picture 2" descr="Wastewater Energy Reduction at Water Treatment Plants -PredictEnergy®">
            <a:extLst>
              <a:ext uri="{FF2B5EF4-FFF2-40B4-BE49-F238E27FC236}">
                <a16:creationId xmlns:a16="http://schemas.microsoft.com/office/drawing/2014/main" id="{77A6841B-4C31-4ACE-B83B-621A46CA1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970" y="2896553"/>
            <a:ext cx="2676525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C6F4F7A-7811-45FE-B0CA-14F102AFAE96}"/>
              </a:ext>
            </a:extLst>
          </p:cNvPr>
          <p:cNvSpPr txBox="1"/>
          <p:nvPr/>
        </p:nvSpPr>
        <p:spPr>
          <a:xfrm>
            <a:off x="2876264" y="124510"/>
            <a:ext cx="277031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/>
              <a:t>Municipal WWTP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C7C3729-55D1-4EC7-BE35-130C83D0021D}"/>
              </a:ext>
            </a:extLst>
          </p:cNvPr>
          <p:cNvCxnSpPr>
            <a:cxnSpLocks/>
          </p:cNvCxnSpPr>
          <p:nvPr/>
        </p:nvCxnSpPr>
        <p:spPr>
          <a:xfrm>
            <a:off x="2575494" y="2375702"/>
            <a:ext cx="789498" cy="879562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F6EE602-10B4-4195-B1CE-7F4C90F4A1A8}"/>
              </a:ext>
            </a:extLst>
          </p:cNvPr>
          <p:cNvSpPr txBox="1"/>
          <p:nvPr/>
        </p:nvSpPr>
        <p:spPr>
          <a:xfrm rot="2992284">
            <a:off x="2610326" y="2488645"/>
            <a:ext cx="934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Effluent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E3140DF-21B3-49FA-A63C-9EFEB8F2A03D}"/>
              </a:ext>
            </a:extLst>
          </p:cNvPr>
          <p:cNvSpPr txBox="1"/>
          <p:nvPr/>
        </p:nvSpPr>
        <p:spPr>
          <a:xfrm rot="19253992">
            <a:off x="4545224" y="2706601"/>
            <a:ext cx="1035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Biosolids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839AC7B-3667-44BD-8404-4B936C09C2BF}"/>
              </a:ext>
            </a:extLst>
          </p:cNvPr>
          <p:cNvCxnSpPr>
            <a:cxnSpLocks/>
          </p:cNvCxnSpPr>
          <p:nvPr/>
        </p:nvCxnSpPr>
        <p:spPr>
          <a:xfrm flipV="1">
            <a:off x="4772026" y="2680839"/>
            <a:ext cx="784553" cy="64031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9538D472-DCC5-4B4D-BCDC-3CBC525E3DCD}"/>
              </a:ext>
            </a:extLst>
          </p:cNvPr>
          <p:cNvSpPr txBox="1"/>
          <p:nvPr/>
        </p:nvSpPr>
        <p:spPr>
          <a:xfrm>
            <a:off x="52957" y="6019640"/>
            <a:ext cx="1732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Other: 6:2 FTS</a:t>
            </a:r>
            <a:r>
              <a:rPr lang="en-US" sz="1200" b="1" baseline="30000" dirty="0"/>
              <a:t>-</a:t>
            </a:r>
            <a:r>
              <a:rPr lang="en-US" sz="1200" b="1" dirty="0"/>
              <a:t>, </a:t>
            </a:r>
            <a:r>
              <a:rPr lang="en-US" sz="1200" b="1" dirty="0" err="1"/>
              <a:t>PFPeA</a:t>
            </a:r>
            <a:r>
              <a:rPr lang="en-US" sz="1200" b="1" baseline="30000" dirty="0"/>
              <a:t>-</a:t>
            </a:r>
            <a:r>
              <a:rPr lang="en-US" sz="1200" b="1" dirty="0"/>
              <a:t>, PFDA</a:t>
            </a:r>
            <a:r>
              <a:rPr lang="en-US" sz="1200" b="1" baseline="30000" dirty="0"/>
              <a:t>-</a:t>
            </a:r>
            <a:r>
              <a:rPr lang="en-US" sz="1200" b="1" dirty="0"/>
              <a:t>, </a:t>
            </a:r>
            <a:r>
              <a:rPr lang="en-US" sz="1200" b="1" dirty="0" err="1"/>
              <a:t>PFHpA</a:t>
            </a:r>
            <a:r>
              <a:rPr lang="en-US" sz="1200" b="1" baseline="30000" dirty="0"/>
              <a:t>-</a:t>
            </a:r>
            <a:r>
              <a:rPr lang="en-US" sz="1200" b="1" dirty="0"/>
              <a:t>, </a:t>
            </a:r>
            <a:r>
              <a:rPr lang="en-US" sz="1200" b="1" dirty="0" err="1"/>
              <a:t>PFDoA</a:t>
            </a:r>
            <a:r>
              <a:rPr lang="en-US" sz="1200" b="1" baseline="30000" dirty="0"/>
              <a:t>-</a:t>
            </a:r>
            <a:r>
              <a:rPr lang="en-US" sz="1200" b="1" dirty="0"/>
              <a:t>, PFNA</a:t>
            </a:r>
            <a:r>
              <a:rPr lang="en-US" sz="1200" b="1" baseline="30000" dirty="0"/>
              <a:t>-</a:t>
            </a:r>
            <a:r>
              <a:rPr lang="en-US" sz="1200" b="1" dirty="0"/>
              <a:t>, </a:t>
            </a:r>
            <a:r>
              <a:rPr lang="en-US" sz="1200" b="1" dirty="0" err="1"/>
              <a:t>PFHxS</a:t>
            </a:r>
            <a:r>
              <a:rPr lang="en-US" sz="1200" b="1" baseline="30000" dirty="0"/>
              <a:t>-</a:t>
            </a:r>
            <a:endParaRPr lang="en-US" sz="12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D181E4-C5A5-47CC-AB41-787C868AAA59}"/>
              </a:ext>
            </a:extLst>
          </p:cNvPr>
          <p:cNvSpPr txBox="1"/>
          <p:nvPr/>
        </p:nvSpPr>
        <p:spPr>
          <a:xfrm>
            <a:off x="57150" y="774260"/>
            <a:ext cx="1476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Other: PFBA</a:t>
            </a:r>
            <a:r>
              <a:rPr lang="en-US" sz="1200" b="1" baseline="30000" dirty="0"/>
              <a:t>-</a:t>
            </a:r>
            <a:r>
              <a:rPr lang="en-US" sz="1200" b="1" dirty="0"/>
              <a:t>, PFBS</a:t>
            </a:r>
            <a:r>
              <a:rPr lang="en-US" sz="1200" b="1" baseline="30000" dirty="0"/>
              <a:t>-</a:t>
            </a:r>
            <a:r>
              <a:rPr lang="en-US" sz="1200" b="1" dirty="0"/>
              <a:t>, </a:t>
            </a:r>
            <a:r>
              <a:rPr lang="en-US" sz="1200" b="1" dirty="0" err="1"/>
              <a:t>PFHpA</a:t>
            </a:r>
            <a:r>
              <a:rPr lang="en-US" sz="1200" b="1" baseline="30000" dirty="0"/>
              <a:t>-</a:t>
            </a:r>
            <a:r>
              <a:rPr lang="en-US" sz="1200" b="1" dirty="0"/>
              <a:t>, PFDA</a:t>
            </a:r>
            <a:r>
              <a:rPr lang="en-US" sz="1200" b="1" baseline="30000" dirty="0"/>
              <a:t>-</a:t>
            </a:r>
            <a:r>
              <a:rPr lang="en-US" sz="1200" b="1" dirty="0"/>
              <a:t>, PFNA</a:t>
            </a:r>
            <a:r>
              <a:rPr lang="en-US" sz="1200" b="1" baseline="30000" dirty="0"/>
              <a:t>-</a:t>
            </a:r>
            <a:r>
              <a:rPr lang="en-US" sz="1200" b="1" dirty="0"/>
              <a:t>, </a:t>
            </a:r>
            <a:r>
              <a:rPr lang="en-US" sz="1200" b="1" dirty="0" err="1"/>
              <a:t>PFHxS</a:t>
            </a:r>
            <a:r>
              <a:rPr lang="en-US" sz="1200" b="1" baseline="30000" dirty="0"/>
              <a:t>-</a:t>
            </a:r>
            <a:endParaRPr lang="en-US" sz="12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572B74-893B-4517-82D6-85A2B604FD80}"/>
              </a:ext>
            </a:extLst>
          </p:cNvPr>
          <p:cNvSpPr txBox="1"/>
          <p:nvPr/>
        </p:nvSpPr>
        <p:spPr>
          <a:xfrm>
            <a:off x="1372623" y="2707322"/>
            <a:ext cx="128616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Total PFAS: 36 ng/L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0E9A372-33CA-430D-A8FA-6A9308B8DAA1}"/>
              </a:ext>
            </a:extLst>
          </p:cNvPr>
          <p:cNvSpPr txBox="1"/>
          <p:nvPr/>
        </p:nvSpPr>
        <p:spPr>
          <a:xfrm>
            <a:off x="1632535" y="6255516"/>
            <a:ext cx="128616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Total PFAS: 66 ng/L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7E1E096-55A9-42D3-B451-F605909A9D69}"/>
              </a:ext>
            </a:extLst>
          </p:cNvPr>
          <p:cNvGrpSpPr/>
          <p:nvPr/>
        </p:nvGrpSpPr>
        <p:grpSpPr>
          <a:xfrm>
            <a:off x="2750532" y="4140088"/>
            <a:ext cx="944410" cy="580644"/>
            <a:chOff x="2805396" y="4094368"/>
            <a:chExt cx="944410" cy="580644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2C1082F8-B1C1-42BE-B5B1-533AC69E27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1182" y="4094368"/>
              <a:ext cx="708624" cy="58064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A4D3A3A-37DE-47CA-BEB6-519F7BF157FA}"/>
                </a:ext>
              </a:extLst>
            </p:cNvPr>
            <p:cNvSpPr txBox="1"/>
            <p:nvPr/>
          </p:nvSpPr>
          <p:spPr>
            <a:xfrm rot="19240034">
              <a:off x="2805396" y="4151922"/>
              <a:ext cx="9379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Influent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5A4E1-D9EC-4144-AD22-A8E272DF85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3616" y="1853058"/>
            <a:ext cx="963749" cy="7228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A picture containing outdoor, transport&#10;&#10;Description automatically generated">
            <a:extLst>
              <a:ext uri="{FF2B5EF4-FFF2-40B4-BE49-F238E27FC236}">
                <a16:creationId xmlns:a16="http://schemas.microsoft.com/office/drawing/2014/main" id="{1EB50904-B1D0-4C60-899B-93CAFD5C98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512" y="3815787"/>
            <a:ext cx="980384" cy="7352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BD13F743-E5E2-4AB8-A4DA-065BC4A9FA54}"/>
              </a:ext>
            </a:extLst>
          </p:cNvPr>
          <p:cNvSpPr txBox="1"/>
          <p:nvPr/>
        </p:nvSpPr>
        <p:spPr>
          <a:xfrm rot="19253992">
            <a:off x="4545224" y="2706601"/>
            <a:ext cx="1035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Biosolids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9AE8428C-55F4-4E8C-A98B-6144762E6937}"/>
              </a:ext>
            </a:extLst>
          </p:cNvPr>
          <p:cNvCxnSpPr>
            <a:cxnSpLocks/>
          </p:cNvCxnSpPr>
          <p:nvPr/>
        </p:nvCxnSpPr>
        <p:spPr>
          <a:xfrm flipV="1">
            <a:off x="4772026" y="2680839"/>
            <a:ext cx="784553" cy="64031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8624948-942C-47F9-94A4-C5393EC276C0}"/>
              </a:ext>
            </a:extLst>
          </p:cNvPr>
          <p:cNvSpPr txBox="1"/>
          <p:nvPr/>
        </p:nvSpPr>
        <p:spPr>
          <a:xfrm>
            <a:off x="5707769" y="2872025"/>
            <a:ext cx="2897115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Pre-TOPs Total PFAS: 182 µg/kg</a:t>
            </a:r>
          </a:p>
          <a:p>
            <a:pPr algn="ctr"/>
            <a:r>
              <a:rPr lang="en-US" sz="1600" b="1">
                <a:solidFill>
                  <a:srgbClr val="FF0000"/>
                </a:solidFill>
              </a:rPr>
              <a:t>Post-TOPs </a:t>
            </a:r>
            <a:r>
              <a:rPr lang="en-US" sz="1600" b="1" dirty="0">
                <a:solidFill>
                  <a:srgbClr val="FF0000"/>
                </a:solidFill>
              </a:rPr>
              <a:t>Total PFAS: 624 µg/kg</a:t>
            </a:r>
          </a:p>
        </p:txBody>
      </p:sp>
      <p:graphicFrame>
        <p:nvGraphicFramePr>
          <p:cNvPr id="40" name="Chart 39">
            <a:extLst>
              <a:ext uri="{FF2B5EF4-FFF2-40B4-BE49-F238E27FC236}">
                <a16:creationId xmlns:a16="http://schemas.microsoft.com/office/drawing/2014/main" id="{0D733EE6-677F-4F19-899E-1E46308AC4C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9024441"/>
              </p:ext>
            </p:extLst>
          </p:nvPr>
        </p:nvGraphicFramePr>
        <p:xfrm>
          <a:off x="4782768" y="83483"/>
          <a:ext cx="4314825" cy="26656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id="{B94F9566-7FFE-4B59-99B2-7F4C641C1925}"/>
              </a:ext>
            </a:extLst>
          </p:cNvPr>
          <p:cNvSpPr txBox="1"/>
          <p:nvPr/>
        </p:nvSpPr>
        <p:spPr>
          <a:xfrm>
            <a:off x="3799164" y="773956"/>
            <a:ext cx="2550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Other: N-</a:t>
            </a:r>
            <a:r>
              <a:rPr lang="en-US" sz="1200" b="1" dirty="0" err="1"/>
              <a:t>EtFOSE</a:t>
            </a:r>
            <a:r>
              <a:rPr lang="en-US" sz="1200" b="1" baseline="30000" dirty="0"/>
              <a:t>-</a:t>
            </a:r>
            <a:r>
              <a:rPr lang="en-US" sz="1200" b="1" dirty="0"/>
              <a:t>, </a:t>
            </a:r>
            <a:r>
              <a:rPr lang="en-US" sz="1200" b="1" dirty="0" err="1"/>
              <a:t>EtFOSAA</a:t>
            </a:r>
            <a:r>
              <a:rPr lang="en-US" sz="1200" b="1" baseline="30000" dirty="0"/>
              <a:t>-</a:t>
            </a:r>
            <a:r>
              <a:rPr lang="en-US" sz="1200" b="1" dirty="0"/>
              <a:t>, PFDA</a:t>
            </a:r>
            <a:r>
              <a:rPr lang="en-US" sz="1200" b="1" baseline="30000" dirty="0"/>
              <a:t>-</a:t>
            </a:r>
            <a:r>
              <a:rPr lang="en-US" sz="1200" b="1" dirty="0"/>
              <a:t>, </a:t>
            </a:r>
            <a:r>
              <a:rPr lang="en-US" sz="1200" b="1" dirty="0" err="1"/>
              <a:t>PFDoA</a:t>
            </a:r>
            <a:r>
              <a:rPr lang="en-US" sz="1200" b="1" baseline="30000" dirty="0"/>
              <a:t>-</a:t>
            </a:r>
            <a:r>
              <a:rPr lang="en-US" sz="1200" b="1" dirty="0"/>
              <a:t>, </a:t>
            </a:r>
            <a:r>
              <a:rPr lang="en-US" sz="1200" b="1" dirty="0" err="1"/>
              <a:t>PFHxA</a:t>
            </a:r>
            <a:r>
              <a:rPr lang="en-US" sz="1200" b="1" baseline="30000" dirty="0"/>
              <a:t>-</a:t>
            </a:r>
            <a:r>
              <a:rPr lang="en-US" sz="1200" b="1" dirty="0"/>
              <a:t>, PFDS</a:t>
            </a:r>
            <a:r>
              <a:rPr lang="en-US" sz="1200" b="1" baseline="30000" dirty="0"/>
              <a:t>-</a:t>
            </a:r>
            <a:r>
              <a:rPr lang="en-US" sz="1200" b="1" dirty="0"/>
              <a:t>, 6:2 FTS</a:t>
            </a:r>
            <a:r>
              <a:rPr lang="en-US" sz="1200" b="1" baseline="30000" dirty="0"/>
              <a:t>-</a:t>
            </a:r>
            <a:r>
              <a:rPr lang="en-US" sz="1200" b="1" dirty="0"/>
              <a:t>, </a:t>
            </a:r>
            <a:r>
              <a:rPr lang="en-US" sz="1200" b="1" dirty="0" err="1"/>
              <a:t>PFTeDA</a:t>
            </a:r>
            <a:r>
              <a:rPr lang="en-US" sz="1200" b="1" baseline="30000" dirty="0"/>
              <a:t>-</a:t>
            </a:r>
            <a:r>
              <a:rPr lang="en-US" sz="1200" b="1" dirty="0"/>
              <a:t>, </a:t>
            </a:r>
            <a:r>
              <a:rPr lang="en-US" sz="1200" b="1" dirty="0" err="1"/>
              <a:t>PFUnA</a:t>
            </a:r>
            <a:r>
              <a:rPr lang="en-US" sz="1200" b="1" baseline="30000" dirty="0"/>
              <a:t>-</a:t>
            </a:r>
            <a:r>
              <a:rPr lang="en-US" sz="1200" b="1" dirty="0"/>
              <a:t>, </a:t>
            </a:r>
            <a:r>
              <a:rPr lang="en-US" sz="1200" b="1" dirty="0" err="1"/>
              <a:t>PFTrDA</a:t>
            </a:r>
            <a:r>
              <a:rPr lang="en-US" sz="1200" b="1" baseline="30000" dirty="0"/>
              <a:t>-</a:t>
            </a:r>
            <a:r>
              <a:rPr lang="en-US" sz="1200" b="1" dirty="0"/>
              <a:t>, PFOA</a:t>
            </a:r>
            <a:r>
              <a:rPr lang="en-US" sz="1200" b="1" baseline="30000" dirty="0"/>
              <a:t>-</a:t>
            </a:r>
            <a:r>
              <a:rPr lang="en-US" sz="1200" b="1" dirty="0"/>
              <a:t>, PFOSA</a:t>
            </a:r>
            <a:r>
              <a:rPr lang="en-US" sz="1200" b="1" baseline="30000" dirty="0"/>
              <a:t>-</a:t>
            </a:r>
            <a:r>
              <a:rPr lang="en-US" sz="1200" b="1" dirty="0"/>
              <a:t>, PFBS</a:t>
            </a:r>
            <a:r>
              <a:rPr lang="en-US" sz="1200" b="1" baseline="30000" dirty="0"/>
              <a:t>-</a:t>
            </a:r>
            <a:r>
              <a:rPr lang="en-US" sz="1200" b="1" dirty="0"/>
              <a:t>, N-</a:t>
            </a:r>
            <a:r>
              <a:rPr lang="en-US" sz="1200" b="1" dirty="0" err="1"/>
              <a:t>MeFOSA</a:t>
            </a:r>
            <a:r>
              <a:rPr lang="en-US" sz="1200" b="1" baseline="30000" dirty="0"/>
              <a:t>-</a:t>
            </a:r>
            <a:r>
              <a:rPr lang="en-US" sz="1200" b="1" dirty="0"/>
              <a:t>, PFNA</a:t>
            </a:r>
            <a:r>
              <a:rPr lang="en-US" sz="1200" b="1" baseline="30000" dirty="0"/>
              <a:t>-</a:t>
            </a:r>
            <a:endParaRPr lang="en-US" sz="1200" b="1" dirty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F0D9ADF4-33BF-4EFC-88B4-3FE9D61818C5}"/>
              </a:ext>
            </a:extLst>
          </p:cNvPr>
          <p:cNvSpPr/>
          <p:nvPr/>
        </p:nvSpPr>
        <p:spPr>
          <a:xfrm>
            <a:off x="4290044" y="773956"/>
            <a:ext cx="697584" cy="29101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AF13BD42-A406-4C5E-B8A3-08B6FE053C87}"/>
              </a:ext>
            </a:extLst>
          </p:cNvPr>
          <p:cNvSpPr/>
          <p:nvPr/>
        </p:nvSpPr>
        <p:spPr>
          <a:xfrm>
            <a:off x="4943636" y="767302"/>
            <a:ext cx="697584" cy="29101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87DBDBA1-BCD2-4202-8D72-A347B0B77F01}"/>
              </a:ext>
            </a:extLst>
          </p:cNvPr>
          <p:cNvSpPr/>
          <p:nvPr/>
        </p:nvSpPr>
        <p:spPr>
          <a:xfrm>
            <a:off x="4755478" y="1305656"/>
            <a:ext cx="885741" cy="29101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8FDDF191-C57A-4D6D-A379-72976B424A5A}"/>
              </a:ext>
            </a:extLst>
          </p:cNvPr>
          <p:cNvSpPr/>
          <p:nvPr/>
        </p:nvSpPr>
        <p:spPr>
          <a:xfrm>
            <a:off x="6864398" y="1168130"/>
            <a:ext cx="885741" cy="4462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06C5039D-B498-47FB-815F-AB71EC976FAF}"/>
              </a:ext>
            </a:extLst>
          </p:cNvPr>
          <p:cNvSpPr/>
          <p:nvPr/>
        </p:nvSpPr>
        <p:spPr>
          <a:xfrm>
            <a:off x="7467526" y="2255915"/>
            <a:ext cx="885741" cy="4462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51752DF-463C-4B9A-9667-0C1C937C904B}"/>
              </a:ext>
            </a:extLst>
          </p:cNvPr>
          <p:cNvSpPr txBox="1"/>
          <p:nvPr/>
        </p:nvSpPr>
        <p:spPr>
          <a:xfrm>
            <a:off x="3999742" y="4616990"/>
            <a:ext cx="4881367" cy="221599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u="sng" dirty="0"/>
              <a:t>Pre-TOPs Data:</a:t>
            </a:r>
          </a:p>
          <a:p>
            <a:pPr marL="227013" indent="-111125">
              <a:buFont typeface="Arial" panose="020B0604020202020204" pitchFamily="34" charset="0"/>
              <a:buChar char="•"/>
            </a:pPr>
            <a:r>
              <a:rPr lang="en-US" sz="1600" b="1" dirty="0"/>
              <a:t>Abundant metabolites</a:t>
            </a:r>
          </a:p>
          <a:p>
            <a:pPr marL="227013" indent="-111125">
              <a:buFont typeface="Arial" panose="020B0604020202020204" pitchFamily="34" charset="0"/>
              <a:buChar char="•"/>
            </a:pPr>
            <a:r>
              <a:rPr lang="en-US" sz="1600" b="1" i="1" dirty="0"/>
              <a:t>Partial</a:t>
            </a:r>
            <a:r>
              <a:rPr lang="en-US" sz="1600" b="1" dirty="0"/>
              <a:t> </a:t>
            </a:r>
            <a:r>
              <a:rPr lang="en-US" sz="1600" b="1" i="1" dirty="0"/>
              <a:t>oxidation</a:t>
            </a:r>
            <a:r>
              <a:rPr lang="en-US" sz="1600" b="1" dirty="0"/>
              <a:t> of precursors</a:t>
            </a:r>
          </a:p>
          <a:p>
            <a:pPr marL="227013" indent="-11112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Reported by laboratory but </a:t>
            </a:r>
            <a:r>
              <a:rPr lang="en-US" sz="1600" b="1" i="1" dirty="0"/>
              <a:t>no toxicity factors</a:t>
            </a:r>
          </a:p>
          <a:p>
            <a:r>
              <a:rPr lang="en-US" sz="1600" b="1" u="sng" dirty="0">
                <a:solidFill>
                  <a:srgbClr val="FF0000"/>
                </a:solidFill>
              </a:rPr>
              <a:t>Post TOPs Data:</a:t>
            </a:r>
          </a:p>
          <a:p>
            <a:pPr marL="227013" indent="-115888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Biosolids: Increase in Total PFASs indicates presence of significant </a:t>
            </a:r>
            <a:r>
              <a:rPr lang="en-US" sz="1600" b="1" i="1" dirty="0">
                <a:solidFill>
                  <a:srgbClr val="FF0000"/>
                </a:solidFill>
              </a:rPr>
              <a:t>additional</a:t>
            </a:r>
            <a:r>
              <a:rPr lang="en-US" sz="1600" b="1" dirty="0">
                <a:solidFill>
                  <a:srgbClr val="FF0000"/>
                </a:solidFill>
              </a:rPr>
              <a:t> PFASs precursors</a:t>
            </a:r>
          </a:p>
          <a:p>
            <a:pPr marL="227013" indent="-115888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Water: Minimal increase in water sample data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C1908F-D740-EB80-75DB-487FD6FB4CDD}"/>
              </a:ext>
            </a:extLst>
          </p:cNvPr>
          <p:cNvSpPr txBox="1"/>
          <p:nvPr/>
        </p:nvSpPr>
        <p:spPr>
          <a:xfrm>
            <a:off x="37528" y="66086"/>
            <a:ext cx="1663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Highly Oxidized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176BDE-CB23-43C0-8217-7DB72EA0BD0C}"/>
              </a:ext>
            </a:extLst>
          </p:cNvPr>
          <p:cNvSpPr txBox="1"/>
          <p:nvPr/>
        </p:nvSpPr>
        <p:spPr>
          <a:xfrm>
            <a:off x="7825325" y="679009"/>
            <a:ext cx="1055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Pre-TOPs Data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A8C434-B1B7-4CE4-8D00-6F19459ED9E8}"/>
              </a:ext>
            </a:extLst>
          </p:cNvPr>
          <p:cNvSpPr txBox="1"/>
          <p:nvPr/>
        </p:nvSpPr>
        <p:spPr>
          <a:xfrm>
            <a:off x="5964997" y="3550497"/>
            <a:ext cx="238265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&gt;99.9% of PFAS </a:t>
            </a:r>
            <a:r>
              <a:rPr lang="en-US" b="1" dirty="0" err="1"/>
              <a:t>sorbed</a:t>
            </a:r>
            <a:r>
              <a:rPr lang="en-US" b="1" dirty="0"/>
              <a:t> to organic matter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9CB783E-9369-DD04-945C-F951069EF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18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2CC1C7-5067-5E42-C7E8-51A92CE7FA75}"/>
              </a:ext>
            </a:extLst>
          </p:cNvPr>
          <p:cNvSpPr txBox="1"/>
          <p:nvPr/>
        </p:nvSpPr>
        <p:spPr>
          <a:xfrm>
            <a:off x="5945253" y="10609"/>
            <a:ext cx="3000180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u="sng" dirty="0"/>
              <a:t>Expanded Analyte List</a:t>
            </a:r>
          </a:p>
        </p:txBody>
      </p:sp>
    </p:spTree>
    <p:extLst>
      <p:ext uri="{BB962C8B-B14F-4D97-AF65-F5344CB8AC3E}">
        <p14:creationId xmlns:p14="http://schemas.microsoft.com/office/powerpoint/2010/main" val="30751863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8A8CE1-EA7B-7D84-5667-6E08DEEE10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F1524F-31E6-E38A-758E-79F4E218F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DFE56-12F5-4B3D-B278-F4E081AA3F28}" type="slidenum">
              <a:rPr lang="en-US" smtClean="0"/>
              <a:t>19</a:t>
            </a:fld>
            <a:endParaRPr lang="en-US"/>
          </a:p>
        </p:txBody>
      </p:sp>
      <p:sp>
        <p:nvSpPr>
          <p:cNvPr id="39" name="Rectangle 7">
            <a:extLst>
              <a:ext uri="{FF2B5EF4-FFF2-40B4-BE49-F238E27FC236}">
                <a16:creationId xmlns:a16="http://schemas.microsoft.com/office/drawing/2014/main" id="{02256C21-5E80-D07C-F3DE-C6BD381414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608" y="61912"/>
            <a:ext cx="8486775" cy="800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ctr"/>
          <a:lstStyle/>
          <a:p>
            <a:pPr algn="ctr"/>
            <a:r>
              <a:rPr lang="en-US" sz="3200" b="1" dirty="0">
                <a:cs typeface="Times New Roman" pitchFamily="18" charset="0"/>
              </a:rPr>
              <a:t>Evolution of PFAS Science…</a:t>
            </a:r>
            <a:endParaRPr lang="en-US" sz="2800" b="1" dirty="0">
              <a:cs typeface="Times New Roman" pitchFamily="18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76591A3-0A60-3D56-6784-1D41CEBDC903}"/>
              </a:ext>
            </a:extLst>
          </p:cNvPr>
          <p:cNvSpPr/>
          <p:nvPr/>
        </p:nvSpPr>
        <p:spPr>
          <a:xfrm>
            <a:off x="1219200" y="5867400"/>
            <a:ext cx="6781800" cy="947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ctr"/>
          <a:lstStyle/>
          <a:p>
            <a:pPr>
              <a:spcAft>
                <a:spcPts val="600"/>
              </a:spcAft>
            </a:pPr>
            <a:r>
              <a:rPr lang="en-US" sz="2000" b="1" i="1" dirty="0">
                <a:cs typeface="Times New Roman" panose="02020603050405020304" pitchFamily="18" charset="0"/>
              </a:rPr>
              <a:t>"The aim of science is not to open the door to infinite wisdom, but to set a limit to infinite error." </a:t>
            </a:r>
          </a:p>
          <a:p>
            <a:pPr>
              <a:spcAft>
                <a:spcPts val="600"/>
              </a:spcAft>
            </a:pPr>
            <a:r>
              <a:rPr lang="en-US" sz="2000" b="1" i="1" dirty="0">
                <a:cs typeface="Times New Roman" panose="02020603050405020304" pitchFamily="18" charset="0"/>
              </a:rPr>
              <a:t>Bertolt Brecht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026F2E6-13A6-8631-E959-F3146F2FA0ED}"/>
              </a:ext>
            </a:extLst>
          </p:cNvPr>
          <p:cNvGrpSpPr/>
          <p:nvPr/>
        </p:nvGrpSpPr>
        <p:grpSpPr>
          <a:xfrm>
            <a:off x="875497" y="1047690"/>
            <a:ext cx="7295816" cy="4801554"/>
            <a:chOff x="875497" y="1047690"/>
            <a:chExt cx="7295816" cy="4801554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5E36348B-BC6E-E3D1-DE8E-823734FA2FD9}"/>
                </a:ext>
              </a:extLst>
            </p:cNvPr>
            <p:cNvSpPr/>
            <p:nvPr/>
          </p:nvSpPr>
          <p:spPr>
            <a:xfrm>
              <a:off x="2040970" y="1553098"/>
              <a:ext cx="5306095" cy="3296991"/>
            </a:xfrm>
            <a:custGeom>
              <a:avLst/>
              <a:gdLst>
                <a:gd name="connsiteX0" fmla="*/ 0 w 5306095"/>
                <a:gd name="connsiteY0" fmla="*/ 3296991 h 3296991"/>
                <a:gd name="connsiteX1" fmla="*/ 257577 w 5306095"/>
                <a:gd name="connsiteY1" fmla="*/ 0 h 3296991"/>
                <a:gd name="connsiteX2" fmla="*/ 901521 w 5306095"/>
                <a:gd name="connsiteY2" fmla="*/ 953036 h 3296991"/>
                <a:gd name="connsiteX3" fmla="*/ 1378039 w 5306095"/>
                <a:gd name="connsiteY3" fmla="*/ 1455312 h 3296991"/>
                <a:gd name="connsiteX4" fmla="*/ 1738648 w 5306095"/>
                <a:gd name="connsiteY4" fmla="*/ 1803042 h 3296991"/>
                <a:gd name="connsiteX5" fmla="*/ 1841679 w 5306095"/>
                <a:gd name="connsiteY5" fmla="*/ 1867436 h 3296991"/>
                <a:gd name="connsiteX6" fmla="*/ 2305318 w 5306095"/>
                <a:gd name="connsiteY6" fmla="*/ 2163650 h 3296991"/>
                <a:gd name="connsiteX7" fmla="*/ 2704563 w 5306095"/>
                <a:gd name="connsiteY7" fmla="*/ 2292439 h 3296991"/>
                <a:gd name="connsiteX8" fmla="*/ 3026535 w 5306095"/>
                <a:gd name="connsiteY8" fmla="*/ 2356833 h 3296991"/>
                <a:gd name="connsiteX9" fmla="*/ 3271234 w 5306095"/>
                <a:gd name="connsiteY9" fmla="*/ 2369712 h 3296991"/>
                <a:gd name="connsiteX10" fmla="*/ 3567448 w 5306095"/>
                <a:gd name="connsiteY10" fmla="*/ 2343955 h 3296991"/>
                <a:gd name="connsiteX11" fmla="*/ 3992450 w 5306095"/>
                <a:gd name="connsiteY11" fmla="*/ 2266681 h 3296991"/>
                <a:gd name="connsiteX12" fmla="*/ 4327301 w 5306095"/>
                <a:gd name="connsiteY12" fmla="*/ 2150772 h 3296991"/>
                <a:gd name="connsiteX13" fmla="*/ 4507605 w 5306095"/>
                <a:gd name="connsiteY13" fmla="*/ 2009104 h 3296991"/>
                <a:gd name="connsiteX14" fmla="*/ 4713667 w 5306095"/>
                <a:gd name="connsiteY14" fmla="*/ 1880315 h 3296991"/>
                <a:gd name="connsiteX15" fmla="*/ 4945487 w 5306095"/>
                <a:gd name="connsiteY15" fmla="*/ 1700011 h 3296991"/>
                <a:gd name="connsiteX16" fmla="*/ 5151549 w 5306095"/>
                <a:gd name="connsiteY16" fmla="*/ 1429555 h 3296991"/>
                <a:gd name="connsiteX17" fmla="*/ 5280338 w 5306095"/>
                <a:gd name="connsiteY17" fmla="*/ 1210614 h 3296991"/>
                <a:gd name="connsiteX18" fmla="*/ 5306095 w 5306095"/>
                <a:gd name="connsiteY18" fmla="*/ 1146219 h 3296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306095" h="3296991">
                  <a:moveTo>
                    <a:pt x="0" y="3296991"/>
                  </a:moveTo>
                  <a:lnTo>
                    <a:pt x="257577" y="0"/>
                  </a:lnTo>
                  <a:lnTo>
                    <a:pt x="901521" y="953036"/>
                  </a:lnTo>
                  <a:lnTo>
                    <a:pt x="1378039" y="1455312"/>
                  </a:lnTo>
                  <a:lnTo>
                    <a:pt x="1738648" y="1803042"/>
                  </a:lnTo>
                  <a:lnTo>
                    <a:pt x="1841679" y="1867436"/>
                  </a:lnTo>
                  <a:lnTo>
                    <a:pt x="2305318" y="2163650"/>
                  </a:lnTo>
                  <a:lnTo>
                    <a:pt x="2704563" y="2292439"/>
                  </a:lnTo>
                  <a:lnTo>
                    <a:pt x="3026535" y="2356833"/>
                  </a:lnTo>
                  <a:lnTo>
                    <a:pt x="3271234" y="2369712"/>
                  </a:lnTo>
                  <a:lnTo>
                    <a:pt x="3567448" y="2343955"/>
                  </a:lnTo>
                  <a:lnTo>
                    <a:pt x="3992450" y="2266681"/>
                  </a:lnTo>
                  <a:lnTo>
                    <a:pt x="4327301" y="2150772"/>
                  </a:lnTo>
                  <a:lnTo>
                    <a:pt x="4507605" y="2009104"/>
                  </a:lnTo>
                  <a:lnTo>
                    <a:pt x="4713667" y="1880315"/>
                  </a:lnTo>
                  <a:lnTo>
                    <a:pt x="4945487" y="1700011"/>
                  </a:lnTo>
                  <a:lnTo>
                    <a:pt x="5151549" y="1429555"/>
                  </a:lnTo>
                  <a:lnTo>
                    <a:pt x="5280338" y="1210614"/>
                  </a:lnTo>
                  <a:lnTo>
                    <a:pt x="5306095" y="1146219"/>
                  </a:lnTo>
                </a:path>
              </a:pathLst>
            </a:custGeom>
            <a:noFill/>
            <a:ln w="38100">
              <a:solidFill>
                <a:srgbClr val="CC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97974F2E-B09A-30B9-B5F4-7746BD5958D9}"/>
                </a:ext>
              </a:extLst>
            </p:cNvPr>
            <p:cNvSpPr/>
            <p:nvPr/>
          </p:nvSpPr>
          <p:spPr>
            <a:xfrm>
              <a:off x="2015212" y="1527340"/>
              <a:ext cx="6156101" cy="3335628"/>
            </a:xfrm>
            <a:custGeom>
              <a:avLst/>
              <a:gdLst>
                <a:gd name="connsiteX0" fmla="*/ 0 w 5447763"/>
                <a:gd name="connsiteY0" fmla="*/ 0 h 3335628"/>
                <a:gd name="connsiteX1" fmla="*/ 12879 w 5447763"/>
                <a:gd name="connsiteY1" fmla="*/ 3322749 h 3335628"/>
                <a:gd name="connsiteX2" fmla="*/ 5447763 w 5447763"/>
                <a:gd name="connsiteY2" fmla="*/ 3335628 h 3335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47763" h="3335628">
                  <a:moveTo>
                    <a:pt x="0" y="0"/>
                  </a:moveTo>
                  <a:lnTo>
                    <a:pt x="12879" y="3322749"/>
                  </a:lnTo>
                  <a:lnTo>
                    <a:pt x="5447763" y="3335628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Arrow: Left 78">
              <a:extLst>
                <a:ext uri="{FF2B5EF4-FFF2-40B4-BE49-F238E27FC236}">
                  <a16:creationId xmlns:a16="http://schemas.microsoft.com/office/drawing/2014/main" id="{DED146DD-8093-AD9B-B345-1D9BF43ED490}"/>
                </a:ext>
              </a:extLst>
            </p:cNvPr>
            <p:cNvSpPr/>
            <p:nvPr/>
          </p:nvSpPr>
          <p:spPr>
            <a:xfrm rot="16200000" flipH="1">
              <a:off x="-219240" y="2763749"/>
              <a:ext cx="3084489" cy="895015"/>
            </a:xfrm>
            <a:prstGeom prst="lef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chemeClr val="tx1"/>
                  </a:solidFill>
                </a:rPr>
                <a:t>Confidence</a:t>
              </a:r>
            </a:p>
          </p:txBody>
        </p:sp>
        <p:sp>
          <p:nvSpPr>
            <p:cNvPr id="80" name="Arrow: Left 79">
              <a:extLst>
                <a:ext uri="{FF2B5EF4-FFF2-40B4-BE49-F238E27FC236}">
                  <a16:creationId xmlns:a16="http://schemas.microsoft.com/office/drawing/2014/main" id="{75068753-AEF3-DC62-2CD5-D2411B492AFA}"/>
                </a:ext>
              </a:extLst>
            </p:cNvPr>
            <p:cNvSpPr/>
            <p:nvPr/>
          </p:nvSpPr>
          <p:spPr>
            <a:xfrm flipH="1">
              <a:off x="2238762" y="4954229"/>
              <a:ext cx="4870503" cy="895015"/>
            </a:xfrm>
            <a:prstGeom prst="lef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chemeClr val="tx1"/>
                  </a:solidFill>
                </a:rPr>
                <a:t>Knowledge in Field</a:t>
              </a: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0FDD38C6-EC3E-7BC9-E7C3-5CEACD311021}"/>
                </a:ext>
              </a:extLst>
            </p:cNvPr>
            <p:cNvSpPr/>
            <p:nvPr/>
          </p:nvSpPr>
          <p:spPr>
            <a:xfrm>
              <a:off x="2990851" y="2587726"/>
              <a:ext cx="218940" cy="20606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0E9C04CE-5541-E22D-E063-C82FB1B5E59D}"/>
                </a:ext>
              </a:extLst>
            </p:cNvPr>
            <p:cNvSpPr/>
            <p:nvPr/>
          </p:nvSpPr>
          <p:spPr>
            <a:xfrm>
              <a:off x="4227664" y="3581521"/>
              <a:ext cx="218940" cy="20606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F30B4585-8365-9D83-F4B3-E614151F3E90}"/>
                </a:ext>
              </a:extLst>
            </p:cNvPr>
            <p:cNvSpPr/>
            <p:nvPr/>
          </p:nvSpPr>
          <p:spPr>
            <a:xfrm>
              <a:off x="5942307" y="3707036"/>
              <a:ext cx="218940" cy="20606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99D02E05-8674-2B99-7620-DF813261249E}"/>
                </a:ext>
              </a:extLst>
            </p:cNvPr>
            <p:cNvSpPr txBox="1"/>
            <p:nvPr/>
          </p:nvSpPr>
          <p:spPr>
            <a:xfrm>
              <a:off x="2138636" y="4500453"/>
              <a:ext cx="9717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/>
                <a:t>Huh???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3D12CFFE-5075-88F7-FA4C-B97C39AC50AA}"/>
                </a:ext>
              </a:extLst>
            </p:cNvPr>
            <p:cNvSpPr txBox="1"/>
            <p:nvPr/>
          </p:nvSpPr>
          <p:spPr>
            <a:xfrm>
              <a:off x="1981200" y="1047690"/>
              <a:ext cx="20902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/>
                <a:t>I know everything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BC63C036-D691-72BC-7378-74A24914E67C}"/>
                </a:ext>
              </a:extLst>
            </p:cNvPr>
            <p:cNvSpPr txBox="1"/>
            <p:nvPr/>
          </p:nvSpPr>
          <p:spPr>
            <a:xfrm>
              <a:off x="3280822" y="2550558"/>
              <a:ext cx="228177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i="1" dirty="0"/>
                <a:t>There’s more to this</a:t>
              </a:r>
            </a:p>
            <a:p>
              <a:pPr algn="ctr"/>
              <a:r>
                <a:rPr lang="en-US" sz="2000" b="1" i="1" dirty="0"/>
                <a:t>than I thought…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88B1C5AF-E65F-4037-B6EB-51AF1E1D21DB}"/>
                </a:ext>
              </a:extLst>
            </p:cNvPr>
            <p:cNvSpPr txBox="1"/>
            <p:nvPr/>
          </p:nvSpPr>
          <p:spPr>
            <a:xfrm>
              <a:off x="5496675" y="3907521"/>
              <a:ext cx="16671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i="1" dirty="0"/>
                <a:t>It’s starting to</a:t>
              </a:r>
            </a:p>
            <a:p>
              <a:pPr algn="ctr"/>
              <a:r>
                <a:rPr lang="en-US" sz="2000" b="1" i="1" dirty="0"/>
                <a:t>make sense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AAC3004A-EBC6-238A-20D7-E8DA642988AB}"/>
                </a:ext>
              </a:extLst>
            </p:cNvPr>
            <p:cNvSpPr txBox="1"/>
            <p:nvPr/>
          </p:nvSpPr>
          <p:spPr>
            <a:xfrm>
              <a:off x="1408897" y="1419430"/>
              <a:ext cx="6062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/>
                <a:t>high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E9A28B99-44BA-355D-DD31-1A2B240208D9}"/>
                </a:ext>
              </a:extLst>
            </p:cNvPr>
            <p:cNvSpPr txBox="1"/>
            <p:nvPr/>
          </p:nvSpPr>
          <p:spPr>
            <a:xfrm>
              <a:off x="6875943" y="4808132"/>
              <a:ext cx="6062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/>
                <a:t>high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E467CF1B-B1C0-4EB0-30C5-E2C543F6F38C}"/>
                </a:ext>
              </a:extLst>
            </p:cNvPr>
            <p:cNvSpPr txBox="1"/>
            <p:nvPr/>
          </p:nvSpPr>
          <p:spPr>
            <a:xfrm>
              <a:off x="2007357" y="4816722"/>
              <a:ext cx="5330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/>
                <a:t>low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2E7DD95C-5A7A-E8E8-4107-DA1114E052AC}"/>
                </a:ext>
              </a:extLst>
            </p:cNvPr>
            <p:cNvSpPr txBox="1"/>
            <p:nvPr/>
          </p:nvSpPr>
          <p:spPr>
            <a:xfrm>
              <a:off x="1485097" y="4602629"/>
              <a:ext cx="5330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/>
                <a:t>low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43CAAD-EBA0-E279-55E9-917D6BFEF89A}"/>
                </a:ext>
              </a:extLst>
            </p:cNvPr>
            <p:cNvSpPr txBox="1"/>
            <p:nvPr/>
          </p:nvSpPr>
          <p:spPr>
            <a:xfrm>
              <a:off x="6361897" y="2435426"/>
              <a:ext cx="9268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err="1"/>
                <a:t>Ahah</a:t>
              </a:r>
              <a:r>
                <a:rPr lang="en-US" sz="2000" b="1" i="1"/>
                <a:t>…</a:t>
              </a: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10EEBA3A-EE36-BBAD-597C-D5B80B68B5EB}"/>
                </a:ext>
              </a:extLst>
            </p:cNvPr>
            <p:cNvSpPr/>
            <p:nvPr/>
          </p:nvSpPr>
          <p:spPr>
            <a:xfrm>
              <a:off x="7209757" y="2629475"/>
              <a:ext cx="218940" cy="20606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D5D3B24E-C9BC-01AD-6CEA-972625E6E47D}"/>
                </a:ext>
              </a:extLst>
            </p:cNvPr>
            <p:cNvCxnSpPr/>
            <p:nvPr/>
          </p:nvCxnSpPr>
          <p:spPr>
            <a:xfrm>
              <a:off x="2018497" y="1540136"/>
              <a:ext cx="8647" cy="3289189"/>
            </a:xfrm>
            <a:prstGeom prst="line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3618F763-256B-F9CC-6957-15B4F5471354}"/>
                </a:ext>
              </a:extLst>
            </p:cNvPr>
            <p:cNvSpPr/>
            <p:nvPr/>
          </p:nvSpPr>
          <p:spPr>
            <a:xfrm>
              <a:off x="1967423" y="4656907"/>
              <a:ext cx="218940" cy="20606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71E373A6-68E1-FDC4-5B98-69F600B3313E}"/>
                </a:ext>
              </a:extLst>
            </p:cNvPr>
            <p:cNvCxnSpPr/>
            <p:nvPr/>
          </p:nvCxnSpPr>
          <p:spPr>
            <a:xfrm flipH="1" flipV="1">
              <a:off x="2339415" y="1675411"/>
              <a:ext cx="229899" cy="287091"/>
            </a:xfrm>
            <a:prstGeom prst="line">
              <a:avLst/>
            </a:prstGeom>
            <a:ln w="63500">
              <a:solidFill>
                <a:srgbClr val="CCCC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F71505C5-9564-EDB4-DC19-F785CC76097A}"/>
                </a:ext>
              </a:extLst>
            </p:cNvPr>
            <p:cNvSpPr/>
            <p:nvPr/>
          </p:nvSpPr>
          <p:spPr>
            <a:xfrm>
              <a:off x="2184217" y="1499436"/>
              <a:ext cx="218940" cy="20606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C4FB872-E3DF-71D0-59F9-7EADACD0B1BF}"/>
                </a:ext>
              </a:extLst>
            </p:cNvPr>
            <p:cNvSpPr/>
            <p:nvPr/>
          </p:nvSpPr>
          <p:spPr>
            <a:xfrm>
              <a:off x="2784066" y="2358055"/>
              <a:ext cx="2835215" cy="92614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1B13E98-0B69-FBBD-24D6-2B1DFE891907}"/>
                </a:ext>
              </a:extLst>
            </p:cNvPr>
            <p:cNvSpPr txBox="1"/>
            <p:nvPr/>
          </p:nvSpPr>
          <p:spPr>
            <a:xfrm>
              <a:off x="2807429" y="3847709"/>
              <a:ext cx="211391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i="1" dirty="0"/>
                <a:t>I’m never going</a:t>
              </a:r>
            </a:p>
            <a:p>
              <a:pPr algn="ctr"/>
              <a:r>
                <a:rPr lang="en-US" sz="2000" b="1" i="1" dirty="0"/>
                <a:t>to understand this</a:t>
              </a:r>
            </a:p>
          </p:txBody>
        </p:sp>
      </p:grp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80BD8CB-5DD6-AAC6-2D15-7E1E72607E03}"/>
              </a:ext>
            </a:extLst>
          </p:cNvPr>
          <p:cNvCxnSpPr>
            <a:cxnSpLocks/>
          </p:cNvCxnSpPr>
          <p:nvPr/>
        </p:nvCxnSpPr>
        <p:spPr>
          <a:xfrm>
            <a:off x="2653770" y="1633943"/>
            <a:ext cx="456607" cy="686517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6853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395853" y="901536"/>
            <a:ext cx="8290948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b="1" u="sng" dirty="0">
                <a:solidFill>
                  <a:prstClr val="black"/>
                </a:solidFill>
                <a:cs typeface="Times New Roman" pitchFamily="18" charset="0"/>
              </a:rPr>
              <a:t>Hawaii Dept of Health Guidance:</a:t>
            </a:r>
          </a:p>
          <a:p>
            <a:pPr defTabSz="914400">
              <a:spcAft>
                <a:spcPts val="1200"/>
              </a:spcAft>
              <a:defRPr/>
            </a:pPr>
            <a:r>
              <a:rPr lang="en-US" b="1" i="1" dirty="0">
                <a:solidFill>
                  <a:prstClr val="black"/>
                </a:solidFill>
                <a:cs typeface="Times New Roman" pitchFamily="18" charset="0"/>
              </a:rPr>
              <a:t>Interim Soil and Water Environmental Action Levels (EALs) for Perfluoroalkyl and Polyfluoroalkyl Substances (PFA</a:t>
            </a:r>
            <a:r>
              <a:rPr lang="en-US" b="1" i="1" dirty="0">
                <a:cs typeface="Times New Roman" pitchFamily="18" charset="0"/>
              </a:rPr>
              <a:t>Ss), </a:t>
            </a:r>
            <a:r>
              <a:rPr lang="en-US" b="1" dirty="0">
                <a:cs typeface="Times New Roman" pitchFamily="18" charset="0"/>
              </a:rPr>
              <a:t>January 2024 (draft)</a:t>
            </a:r>
            <a:r>
              <a:rPr lang="en-US" b="1" dirty="0">
                <a:solidFill>
                  <a:prstClr val="black"/>
                </a:solidFill>
                <a:cs typeface="Times New Roman" pitchFamily="18" charset="0"/>
              </a:rPr>
              <a:t>: https://health.hawaii.gov/heer/guidance/additional-guidance-documents/</a:t>
            </a:r>
          </a:p>
          <a:p>
            <a:pPr defTabSz="914400">
              <a:defRPr/>
            </a:pPr>
            <a:r>
              <a:rPr lang="en-US" b="1" u="sng" dirty="0">
                <a:solidFill>
                  <a:prstClr val="black"/>
                </a:solidFill>
                <a:cs typeface="Times New Roman" pitchFamily="18" charset="0"/>
              </a:rPr>
              <a:t>PFAS Basics:</a:t>
            </a:r>
            <a:endParaRPr lang="en-US" b="1" dirty="0">
              <a:solidFill>
                <a:prstClr val="black"/>
              </a:solidFill>
              <a:cs typeface="Times New Roman" pitchFamily="18" charset="0"/>
            </a:endParaRPr>
          </a:p>
          <a:p>
            <a:pPr defTabSz="914400">
              <a:spcAft>
                <a:spcPts val="1200"/>
              </a:spcAft>
              <a:defRPr/>
            </a:pPr>
            <a:r>
              <a:rPr lang="en-US" b="1" dirty="0">
                <a:solidFill>
                  <a:prstClr val="black"/>
                </a:solidFill>
                <a:cs typeface="Times New Roman" pitchFamily="18" charset="0"/>
              </a:rPr>
              <a:t>ITRC 2020: </a:t>
            </a:r>
            <a:r>
              <a:rPr lang="en-US" b="1" i="1" dirty="0">
                <a:solidFill>
                  <a:prstClr val="black"/>
                </a:solidFill>
                <a:cs typeface="Times New Roman" pitchFamily="18" charset="0"/>
              </a:rPr>
              <a:t>Per- and Polyfluoroalkyl Substances (PFASs)</a:t>
            </a:r>
            <a:endParaRPr lang="en-US" b="1" u="sng" dirty="0">
              <a:solidFill>
                <a:prstClr val="black"/>
              </a:solidFill>
              <a:cs typeface="Times New Roman" pitchFamily="18" charset="0"/>
            </a:endParaRPr>
          </a:p>
          <a:p>
            <a:pPr defTabSz="914400">
              <a:defRPr/>
            </a:pPr>
            <a:r>
              <a:rPr lang="en-US" b="1" u="sng" dirty="0">
                <a:solidFill>
                  <a:prstClr val="black"/>
                </a:solidFill>
                <a:cs typeface="Times New Roman" pitchFamily="18" charset="0"/>
              </a:rPr>
              <a:t>TOPs Methods:</a:t>
            </a:r>
          </a:p>
          <a:p>
            <a:pPr defTabSz="914400">
              <a:spcAft>
                <a:spcPts val="1200"/>
              </a:spcAft>
              <a:defRPr/>
            </a:pPr>
            <a:r>
              <a:rPr lang="en-US" b="1" dirty="0" err="1">
                <a:solidFill>
                  <a:prstClr val="black"/>
                </a:solidFill>
                <a:cs typeface="Times New Roman" pitchFamily="18" charset="0"/>
              </a:rPr>
              <a:t>Ateia</a:t>
            </a:r>
            <a:r>
              <a:rPr lang="en-US" b="1" dirty="0">
                <a:solidFill>
                  <a:prstClr val="black"/>
                </a:solidFill>
                <a:cs typeface="Times New Roman" pitchFamily="18" charset="0"/>
              </a:rPr>
              <a:t> et al., 2023, </a:t>
            </a:r>
            <a:r>
              <a:rPr lang="en-US" b="1" i="1" dirty="0">
                <a:solidFill>
                  <a:prstClr val="black"/>
                </a:solidFill>
                <a:cs typeface="Times New Roman" pitchFamily="18" charset="0"/>
              </a:rPr>
              <a:t>Total Oxidizable Precursor (TOP) Assay Best Practices, Capabilities and Limitations for PFAS Site Investigation and Remediation</a:t>
            </a:r>
            <a:r>
              <a:rPr lang="en-US" b="1" dirty="0">
                <a:solidFill>
                  <a:prstClr val="black"/>
                </a:solidFill>
                <a:cs typeface="Times New Roman" pitchFamily="18" charset="0"/>
              </a:rPr>
              <a:t>: </a:t>
            </a:r>
            <a:r>
              <a:rPr lang="fr-FR" b="1" dirty="0">
                <a:solidFill>
                  <a:prstClr val="black"/>
                </a:solidFill>
                <a:cs typeface="Times New Roman" pitchFamily="18" charset="0"/>
              </a:rPr>
              <a:t>Environmental Science and Technology Letters. Vol. 10, pp 292−301.</a:t>
            </a:r>
            <a:endParaRPr lang="en-US" b="1" u="sng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619481" y="229740"/>
            <a:ext cx="5931003" cy="602937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Other PFAS References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EB08C4-B206-4098-98C3-6DC2CE1146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928007" y="4413156"/>
            <a:ext cx="7117751" cy="1601673"/>
          </a:xfrm>
          <a:prstGeom prst="rect">
            <a:avLst/>
          </a:prstGeom>
          <a:ln w="25400" cmpd="dbl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lvl="0" eaLnBrk="1" fontAlgn="auto" hangingPunct="1">
              <a:spcAft>
                <a:spcPts val="0"/>
              </a:spcAft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HIDOH PFAS Webpage:</a:t>
            </a:r>
          </a:p>
          <a:p>
            <a:pPr lvl="0">
              <a:spcAft>
                <a:spcPts val="600"/>
              </a:spcAft>
              <a:defRPr/>
            </a:pPr>
            <a:r>
              <a:rPr lang="en-US" dirty="0">
                <a:solidFill>
                  <a:prstClr val="black"/>
                </a:solidFill>
                <a:cs typeface="Times New Roman" panose="02020603050405020304" pitchFamily="18" charset="0"/>
              </a:rPr>
              <a:t>https://health.hawaii.gov/heer/environmental-health/highlighted-projects/per-and-polyfluoroalkyl-substances-pfass/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 panose="02020603050405020304" pitchFamily="18" charset="0"/>
            </a:endParaRPr>
          </a:p>
          <a:p>
            <a:pPr lvl="0" eaLnBrk="1" fontAlgn="auto" hangingPunct="1">
              <a:spcAft>
                <a:spcPts val="0"/>
              </a:spcAft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HIDOH Recorded </a:t>
            </a:r>
            <a:r>
              <a:rPr lang="en-US" b="1" dirty="0">
                <a:solidFill>
                  <a:prstClr val="black"/>
                </a:solidFill>
                <a:cs typeface="Times New Roman" panose="02020603050405020304" pitchFamily="18" charset="0"/>
              </a:rPr>
              <a:t>Webinars:</a:t>
            </a:r>
          </a:p>
          <a:p>
            <a:pPr lvl="0">
              <a:defRPr/>
            </a:pPr>
            <a:r>
              <a:rPr lang="en-US" dirty="0">
                <a:solidFill>
                  <a:prstClr val="black"/>
                </a:solidFill>
                <a:cs typeface="Times New Roman" panose="02020603050405020304" pitchFamily="18" charset="0"/>
              </a:rPr>
              <a:t>https://health.hawaii.gov/heer/guidance/heer-webinars/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3321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E66719-90D3-49BD-A8E3-F59CFA201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20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FF0C55-D379-457F-9069-4C03143BE768}"/>
              </a:ext>
            </a:extLst>
          </p:cNvPr>
          <p:cNvSpPr txBox="1"/>
          <p:nvPr/>
        </p:nvSpPr>
        <p:spPr>
          <a:xfrm>
            <a:off x="495067" y="224510"/>
            <a:ext cx="83776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Assessment of Precursor PFASs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ED801DC-309D-3BA6-F24A-50964B40C7FD}"/>
              </a:ext>
            </a:extLst>
          </p:cNvPr>
          <p:cNvGrpSpPr/>
          <p:nvPr/>
        </p:nvGrpSpPr>
        <p:grpSpPr>
          <a:xfrm>
            <a:off x="563000" y="1177435"/>
            <a:ext cx="8054582" cy="3325536"/>
            <a:chOff x="503584" y="979018"/>
            <a:chExt cx="8054582" cy="332553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330BBD0-BB3C-4214-BBEB-8B3D8598285E}"/>
                </a:ext>
              </a:extLst>
            </p:cNvPr>
            <p:cNvSpPr txBox="1"/>
            <p:nvPr/>
          </p:nvSpPr>
          <p:spPr>
            <a:xfrm>
              <a:off x="503585" y="2266099"/>
              <a:ext cx="1805353" cy="70788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Manufactured PFAS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6196867-B64C-431A-9528-4FFCE54C6BAB}"/>
                </a:ext>
              </a:extLst>
            </p:cNvPr>
            <p:cNvSpPr txBox="1"/>
            <p:nvPr/>
          </p:nvSpPr>
          <p:spPr>
            <a:xfrm>
              <a:off x="503584" y="3596668"/>
              <a:ext cx="1805353" cy="70788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PFAS</a:t>
              </a:r>
            </a:p>
            <a:p>
              <a:pPr algn="ctr"/>
              <a:r>
                <a:rPr lang="en-US" sz="2000" b="1" dirty="0"/>
                <a:t>Metabolites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A0750E-F2EC-43AC-B59E-F24B5629BD57}"/>
                </a:ext>
              </a:extLst>
            </p:cNvPr>
            <p:cNvSpPr txBox="1"/>
            <p:nvPr/>
          </p:nvSpPr>
          <p:spPr>
            <a:xfrm>
              <a:off x="2819438" y="3067769"/>
              <a:ext cx="105507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</a:rPr>
                <a:t>Convert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148E4AC-7B7C-4C32-9A4C-2CD6972E621F}"/>
                </a:ext>
              </a:extLst>
            </p:cNvPr>
            <p:cNvSpPr txBox="1"/>
            <p:nvPr/>
          </p:nvSpPr>
          <p:spPr>
            <a:xfrm>
              <a:off x="4373165" y="3058342"/>
              <a:ext cx="1805353" cy="40011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Terminal PFASs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943112AA-350C-4200-A08D-B9681977F75C}"/>
                </a:ext>
              </a:extLst>
            </p:cNvPr>
            <p:cNvCxnSpPr>
              <a:cxnSpLocks/>
              <a:stCxn id="6" idx="3"/>
            </p:cNvCxnSpPr>
            <p:nvPr/>
          </p:nvCxnSpPr>
          <p:spPr>
            <a:xfrm>
              <a:off x="2308938" y="2620042"/>
              <a:ext cx="633047" cy="44772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212A841-1857-4974-83A1-803DDC472811}"/>
                </a:ext>
              </a:extLst>
            </p:cNvPr>
            <p:cNvCxnSpPr>
              <a:cxnSpLocks/>
              <a:stCxn id="7" idx="3"/>
            </p:cNvCxnSpPr>
            <p:nvPr/>
          </p:nvCxnSpPr>
          <p:spPr>
            <a:xfrm flipV="1">
              <a:off x="2308937" y="3467879"/>
              <a:ext cx="633047" cy="48273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0E6F7F1-2D3D-4810-B2B6-1C10856F8038}"/>
                </a:ext>
              </a:extLst>
            </p:cNvPr>
            <p:cNvCxnSpPr>
              <a:cxnSpLocks/>
            </p:cNvCxnSpPr>
            <p:nvPr/>
          </p:nvCxnSpPr>
          <p:spPr>
            <a:xfrm>
              <a:off x="3888046" y="3267824"/>
              <a:ext cx="42943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7C37EB-9110-4469-9E52-759A938669D8}"/>
                </a:ext>
              </a:extLst>
            </p:cNvPr>
            <p:cNvSpPr txBox="1"/>
            <p:nvPr/>
          </p:nvSpPr>
          <p:spPr>
            <a:xfrm>
              <a:off x="6752813" y="2756195"/>
              <a:ext cx="1805353" cy="101566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Directly</a:t>
              </a:r>
            </a:p>
            <a:p>
              <a:pPr algn="ctr"/>
              <a:r>
                <a:rPr lang="en-US" sz="2000" b="1" dirty="0"/>
                <a:t>Compare to Action Levels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6B38492F-D355-4E80-A471-416048E6C7E2}"/>
                </a:ext>
              </a:extLst>
            </p:cNvPr>
            <p:cNvCxnSpPr>
              <a:cxnSpLocks/>
              <a:stCxn id="9" idx="3"/>
              <a:endCxn id="13" idx="1"/>
            </p:cNvCxnSpPr>
            <p:nvPr/>
          </p:nvCxnSpPr>
          <p:spPr>
            <a:xfrm>
              <a:off x="6178518" y="3258397"/>
              <a:ext cx="574295" cy="563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30A71D5-AA5F-47E8-B4EE-1E1A996E1847}"/>
                </a:ext>
              </a:extLst>
            </p:cNvPr>
            <p:cNvSpPr txBox="1"/>
            <p:nvPr/>
          </p:nvSpPr>
          <p:spPr>
            <a:xfrm>
              <a:off x="503584" y="979018"/>
              <a:ext cx="180535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Precursor Mixture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80BD1FB-E558-4DCC-B640-44274148A979}"/>
                </a:ext>
              </a:extLst>
            </p:cNvPr>
            <p:cNvCxnSpPr>
              <a:cxnSpLocks/>
            </p:cNvCxnSpPr>
            <p:nvPr/>
          </p:nvCxnSpPr>
          <p:spPr>
            <a:xfrm>
              <a:off x="1390120" y="1659190"/>
              <a:ext cx="1" cy="47759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2DC5140-55AA-4EBC-9B09-6FFA01E6608C}"/>
              </a:ext>
            </a:extLst>
          </p:cNvPr>
          <p:cNvSpPr txBox="1"/>
          <p:nvPr/>
        </p:nvSpPr>
        <p:spPr>
          <a:xfrm>
            <a:off x="3213162" y="2840203"/>
            <a:ext cx="429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200432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CBD0A35-597D-5D69-637C-645B3FEDE7AC}"/>
              </a:ext>
            </a:extLst>
          </p:cNvPr>
          <p:cNvSpPr txBox="1"/>
          <p:nvPr/>
        </p:nvSpPr>
        <p:spPr>
          <a:xfrm>
            <a:off x="401282" y="84423"/>
            <a:ext cx="83776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Natural Oxidation and Breakdown of 6:2 </a:t>
            </a:r>
            <a:r>
              <a:rPr lang="en-US" sz="3000" b="1" dirty="0" err="1"/>
              <a:t>FtTAOS</a:t>
            </a:r>
            <a:endParaRPr lang="en-US" sz="3000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F2968E-57FB-DFA8-D794-2FBA5EB88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206721"/>
            <a:ext cx="2057400" cy="365125"/>
          </a:xfrm>
        </p:spPr>
        <p:txBody>
          <a:bodyPr/>
          <a:lstStyle/>
          <a:p>
            <a:fld id="{0966C622-0A8C-4F86-9457-BBDB38D3C123}" type="slidenum">
              <a:rPr lang="en-US" smtClean="0"/>
              <a:t>21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BE5232-C01A-A983-9ABF-E096197A6724}"/>
              </a:ext>
            </a:extLst>
          </p:cNvPr>
          <p:cNvSpPr txBox="1"/>
          <p:nvPr/>
        </p:nvSpPr>
        <p:spPr>
          <a:xfrm>
            <a:off x="5091878" y="1584534"/>
            <a:ext cx="35606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Natural</a:t>
            </a:r>
            <a:r>
              <a:rPr lang="en-US" b="1" dirty="0"/>
              <a:t> </a:t>
            </a:r>
            <a:r>
              <a:rPr lang="en-US" b="1" i="1" dirty="0"/>
              <a:t>Biotransformation</a:t>
            </a:r>
          </a:p>
          <a:p>
            <a:pPr algn="ctr"/>
            <a:r>
              <a:rPr lang="en-US" b="1" dirty="0"/>
              <a:t>of 6:2 </a:t>
            </a:r>
            <a:r>
              <a:rPr lang="en-US" b="1" dirty="0" err="1"/>
              <a:t>FtTAOS</a:t>
            </a:r>
            <a:endParaRPr lang="en-US" b="1" dirty="0"/>
          </a:p>
          <a:p>
            <a:pPr algn="ctr"/>
            <a:r>
              <a:rPr lang="en-US" b="1" dirty="0"/>
              <a:t>(</a:t>
            </a:r>
            <a:r>
              <a:rPr lang="en-US" b="1" dirty="0" err="1"/>
              <a:t>Marjanoic</a:t>
            </a:r>
            <a:r>
              <a:rPr lang="en-US" b="1" dirty="0"/>
              <a:t> et al. 2015)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C5C0A8A-A7B6-CBEA-7ABC-3B220F2640FC}"/>
              </a:ext>
            </a:extLst>
          </p:cNvPr>
          <p:cNvGrpSpPr/>
          <p:nvPr/>
        </p:nvGrpSpPr>
        <p:grpSpPr>
          <a:xfrm>
            <a:off x="147407" y="1244046"/>
            <a:ext cx="7568128" cy="5379250"/>
            <a:chOff x="147407" y="1244046"/>
            <a:chExt cx="7568128" cy="53792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AFC2C76-D0FF-CEB8-E11A-3A12AB8DDB48}"/>
                </a:ext>
              </a:extLst>
            </p:cNvPr>
            <p:cNvGrpSpPr/>
            <p:nvPr/>
          </p:nvGrpSpPr>
          <p:grpSpPr>
            <a:xfrm>
              <a:off x="147407" y="1244046"/>
              <a:ext cx="7568128" cy="5379250"/>
              <a:chOff x="46823" y="1125174"/>
              <a:chExt cx="7568128" cy="5379250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574D188E-4D87-FEE7-E755-37C5FEB8953B}"/>
                  </a:ext>
                </a:extLst>
              </p:cNvPr>
              <p:cNvGrpSpPr/>
              <p:nvPr/>
            </p:nvGrpSpPr>
            <p:grpSpPr>
              <a:xfrm>
                <a:off x="394399" y="1125174"/>
                <a:ext cx="7220552" cy="5379250"/>
                <a:chOff x="1979358" y="1232180"/>
                <a:chExt cx="7220552" cy="5379250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19400617-C371-DB78-72F8-9FE9C31F5340}"/>
                    </a:ext>
                  </a:extLst>
                </p:cNvPr>
                <p:cNvGrpSpPr/>
                <p:nvPr/>
              </p:nvGrpSpPr>
              <p:grpSpPr>
                <a:xfrm>
                  <a:off x="1979358" y="1232180"/>
                  <a:ext cx="4775980" cy="5201802"/>
                  <a:chOff x="1979358" y="1232180"/>
                  <a:chExt cx="4775980" cy="5201802"/>
                </a:xfrm>
              </p:grpSpPr>
              <p:pic>
                <p:nvPicPr>
                  <p:cNvPr id="5" name="Picture 4">
                    <a:extLst>
                      <a:ext uri="{FF2B5EF4-FFF2-40B4-BE49-F238E27FC236}">
                        <a16:creationId xmlns:a16="http://schemas.microsoft.com/office/drawing/2014/main" id="{9063AA9B-31BA-BC76-D7BB-58E8C37FD49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31391" r="34834"/>
                  <a:stretch/>
                </p:blipFill>
                <p:spPr>
                  <a:xfrm>
                    <a:off x="2307771" y="1232180"/>
                    <a:ext cx="4171406" cy="5201802"/>
                  </a:xfrm>
                  <a:prstGeom prst="rect">
                    <a:avLst/>
                  </a:prstGeom>
                </p:spPr>
              </p:pic>
              <p:sp>
                <p:nvSpPr>
                  <p:cNvPr id="7" name="Rectangle 6">
                    <a:extLst>
                      <a:ext uri="{FF2B5EF4-FFF2-40B4-BE49-F238E27FC236}">
                        <a16:creationId xmlns:a16="http://schemas.microsoft.com/office/drawing/2014/main" id="{A8513ECD-3FBF-8271-0418-A83D38B88688}"/>
                      </a:ext>
                    </a:extLst>
                  </p:cNvPr>
                  <p:cNvSpPr/>
                  <p:nvPr/>
                </p:nvSpPr>
                <p:spPr>
                  <a:xfrm rot="20999832">
                    <a:off x="2124887" y="5259977"/>
                    <a:ext cx="809897" cy="9579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" name="Rectangle 7">
                    <a:extLst>
                      <a:ext uri="{FF2B5EF4-FFF2-40B4-BE49-F238E27FC236}">
                        <a16:creationId xmlns:a16="http://schemas.microsoft.com/office/drawing/2014/main" id="{2439B035-A665-B6C7-81F1-AF64C1D5B3B1}"/>
                      </a:ext>
                    </a:extLst>
                  </p:cNvPr>
                  <p:cNvSpPr/>
                  <p:nvPr/>
                </p:nvSpPr>
                <p:spPr>
                  <a:xfrm rot="20348390">
                    <a:off x="5079936" y="5525798"/>
                    <a:ext cx="1610001" cy="15195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" name="Rectangle 8">
                    <a:extLst>
                      <a:ext uri="{FF2B5EF4-FFF2-40B4-BE49-F238E27FC236}">
                        <a16:creationId xmlns:a16="http://schemas.microsoft.com/office/drawing/2014/main" id="{815EF802-548C-1335-3118-4656A1201C6B}"/>
                      </a:ext>
                    </a:extLst>
                  </p:cNvPr>
                  <p:cNvSpPr/>
                  <p:nvPr/>
                </p:nvSpPr>
                <p:spPr>
                  <a:xfrm>
                    <a:off x="1979358" y="2822358"/>
                    <a:ext cx="471777" cy="38891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" name="Rectangle 9">
                    <a:extLst>
                      <a:ext uri="{FF2B5EF4-FFF2-40B4-BE49-F238E27FC236}">
                        <a16:creationId xmlns:a16="http://schemas.microsoft.com/office/drawing/2014/main" id="{016D179E-5F98-A58A-450C-5B29380329E4}"/>
                      </a:ext>
                    </a:extLst>
                  </p:cNvPr>
                  <p:cNvSpPr/>
                  <p:nvPr/>
                </p:nvSpPr>
                <p:spPr>
                  <a:xfrm>
                    <a:off x="6283561" y="4281044"/>
                    <a:ext cx="471777" cy="38891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450F3C3-8ABD-09AA-25B8-EE3E67D0E4D6}"/>
                    </a:ext>
                  </a:extLst>
                </p:cNvPr>
                <p:cNvSpPr txBox="1"/>
                <p:nvPr/>
              </p:nvSpPr>
              <p:spPr>
                <a:xfrm>
                  <a:off x="6195690" y="5752223"/>
                  <a:ext cx="3004220" cy="70788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000" b="1" dirty="0"/>
                    <a:t>Terminal End PFASs</a:t>
                  </a:r>
                </a:p>
                <a:p>
                  <a:pPr algn="ctr"/>
                  <a:r>
                    <a:rPr lang="en-US" sz="2000" b="1" dirty="0"/>
                    <a:t>(anion form likely present)</a:t>
                  </a:r>
                </a:p>
              </p:txBody>
            </p:sp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B8B053A8-4E32-9B6C-7093-F8425F71DAC4}"/>
                    </a:ext>
                  </a:extLst>
                </p:cNvPr>
                <p:cNvSpPr/>
                <p:nvPr/>
              </p:nvSpPr>
              <p:spPr>
                <a:xfrm>
                  <a:off x="2122722" y="5540572"/>
                  <a:ext cx="3273557" cy="1070858"/>
                </a:xfrm>
                <a:prstGeom prst="ellipse">
                  <a:avLst/>
                </a:prstGeom>
                <a:noFill/>
                <a:ln w="317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6C9A017D-E938-D7AC-3A59-0C0F5C9C24AD}"/>
                    </a:ext>
                  </a:extLst>
                </p:cNvPr>
                <p:cNvSpPr/>
                <p:nvPr/>
              </p:nvSpPr>
              <p:spPr>
                <a:xfrm>
                  <a:off x="2451135" y="3561478"/>
                  <a:ext cx="2861097" cy="868145"/>
                </a:xfrm>
                <a:prstGeom prst="ellipse">
                  <a:avLst/>
                </a:prstGeom>
                <a:noFill/>
                <a:ln w="317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18" name="Straight Arrow Connector 17">
                  <a:extLst>
                    <a:ext uri="{FF2B5EF4-FFF2-40B4-BE49-F238E27FC236}">
                      <a16:creationId xmlns:a16="http://schemas.microsoft.com/office/drawing/2014/main" id="{01A2DC4E-9D11-FC58-53B8-7C2A93A4AF27}"/>
                    </a:ext>
                  </a:extLst>
                </p:cNvPr>
                <p:cNvCxnSpPr>
                  <a:cxnSpLocks/>
                  <a:stCxn id="12" idx="1"/>
                </p:cNvCxnSpPr>
                <p:nvPr/>
              </p:nvCxnSpPr>
              <p:spPr>
                <a:xfrm flipH="1" flipV="1">
                  <a:off x="5491212" y="6054542"/>
                  <a:ext cx="704478" cy="51624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23B7026-308C-6C2A-4FAD-EC9E86F15B48}"/>
                  </a:ext>
                </a:extLst>
              </p:cNvPr>
              <p:cNvSpPr txBox="1"/>
              <p:nvPr/>
            </p:nvSpPr>
            <p:spPr>
              <a:xfrm rot="16200000">
                <a:off x="-558591" y="4087922"/>
                <a:ext cx="1949492" cy="7386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FF0000"/>
                    </a:solidFill>
                  </a:rPr>
                  <a:t>Metabolites</a:t>
                </a:r>
              </a:p>
              <a:p>
                <a:pPr algn="ctr"/>
                <a:r>
                  <a:rPr lang="en-US" b="1" dirty="0">
                    <a:solidFill>
                      <a:srgbClr val="FF0000"/>
                    </a:solidFill>
                  </a:rPr>
                  <a:t>(partial oxidation)</a:t>
                </a:r>
              </a:p>
            </p:txBody>
          </p:sp>
        </p:grp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6AE6C57-B7C6-D5DB-CA92-228E31519F70}"/>
                </a:ext>
              </a:extLst>
            </p:cNvPr>
            <p:cNvSpPr/>
            <p:nvPr/>
          </p:nvSpPr>
          <p:spPr>
            <a:xfrm>
              <a:off x="2826327" y="4260639"/>
              <a:ext cx="1872276" cy="1108167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DC9DA1F-945B-B848-7E9F-B50E2BE82126}"/>
              </a:ext>
            </a:extLst>
          </p:cNvPr>
          <p:cNvSpPr txBox="1"/>
          <p:nvPr/>
        </p:nvSpPr>
        <p:spPr>
          <a:xfrm>
            <a:off x="4838889" y="3854088"/>
            <a:ext cx="402044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6350" algn="ctr"/>
            <a:r>
              <a:rPr lang="en-US" sz="2000" b="1" dirty="0">
                <a:solidFill>
                  <a:srgbClr val="FF0000"/>
                </a:solidFill>
              </a:rPr>
              <a:t>Mixture of metabolites &amp; Terminal PFASs appears to be common</a:t>
            </a:r>
          </a:p>
        </p:txBody>
      </p:sp>
    </p:spTree>
    <p:extLst>
      <p:ext uri="{BB962C8B-B14F-4D97-AF65-F5344CB8AC3E}">
        <p14:creationId xmlns:p14="http://schemas.microsoft.com/office/powerpoint/2010/main" val="35906576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C03F5D-4D36-4659-BCB5-76A58030F773}"/>
              </a:ext>
            </a:extLst>
          </p:cNvPr>
          <p:cNvSpPr txBox="1"/>
          <p:nvPr/>
        </p:nvSpPr>
        <p:spPr>
          <a:xfrm>
            <a:off x="780085" y="5857491"/>
            <a:ext cx="7569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Nancy Tseng, Ning Wang, Bogdan </a:t>
            </a:r>
            <a:r>
              <a:rPr lang="en-US" b="1" dirty="0" err="1"/>
              <a:t>Szostek</a:t>
            </a:r>
            <a:r>
              <a:rPr lang="en-US" b="1" dirty="0"/>
              <a:t> and </a:t>
            </a:r>
            <a:r>
              <a:rPr lang="en-US" b="1" dirty="0" err="1"/>
              <a:t>Shaily</a:t>
            </a:r>
            <a:r>
              <a:rPr lang="en-US" b="1" dirty="0"/>
              <a:t> </a:t>
            </a:r>
            <a:r>
              <a:rPr lang="en-US" b="1" dirty="0" err="1"/>
              <a:t>Mahendra</a:t>
            </a:r>
            <a:r>
              <a:rPr lang="en-US" b="1" dirty="0"/>
              <a:t>, 2014, Biotransformation of 6:2 Fluorotelomer Alcohol (6:2 FTOH) by a Wood-Rotting Fungus: Environ. Sci. Technol. 2014, 48, 7, 4012–4020, </a:t>
            </a: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E9E3A27-E849-49CA-A309-C3C2473036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" t="9524" r="3241" b="19810"/>
          <a:stretch/>
        </p:blipFill>
        <p:spPr>
          <a:xfrm>
            <a:off x="360605" y="789099"/>
            <a:ext cx="3257492" cy="18264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FD1EF2-5ACD-4F7F-9053-150B4E12A522}"/>
              </a:ext>
            </a:extLst>
          </p:cNvPr>
          <p:cNvSpPr txBox="1"/>
          <p:nvPr/>
        </p:nvSpPr>
        <p:spPr>
          <a:xfrm>
            <a:off x="3889281" y="1702332"/>
            <a:ext cx="52468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Carnero</a:t>
            </a:r>
            <a:r>
              <a:rPr lang="en-US" b="1" dirty="0"/>
              <a:t> et al., 2021, Presence of Perfluoroalkyl and  Polyfluoroalkyl Substances (PFAS) in Food Contact Materials (FCM) and Its Migration to Food: Foods 2021, 10, 1443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6AC692-2103-4B24-9A7E-7324C56027D4}"/>
              </a:ext>
            </a:extLst>
          </p:cNvPr>
          <p:cNvSpPr txBox="1"/>
          <p:nvPr/>
        </p:nvSpPr>
        <p:spPr>
          <a:xfrm>
            <a:off x="3889281" y="661278"/>
            <a:ext cx="4698128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Fluorotelomer alcohols… used in materials in contact with food as non-stick agents (e.g., 6:2 FTOH, 8:2 FTOH, 10:2 FTOH)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BC6BEDD-5D05-44F9-8575-6EDAA986FCCE}"/>
              </a:ext>
            </a:extLst>
          </p:cNvPr>
          <p:cNvGrpSpPr/>
          <p:nvPr/>
        </p:nvGrpSpPr>
        <p:grpSpPr>
          <a:xfrm>
            <a:off x="304799" y="2915477"/>
            <a:ext cx="457024" cy="1126434"/>
            <a:chOff x="556591" y="2756453"/>
            <a:chExt cx="457024" cy="1126434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189A56A0-2BA6-4A01-BAC8-FA5B8F10B1A0}"/>
                </a:ext>
              </a:extLst>
            </p:cNvPr>
            <p:cNvCxnSpPr>
              <a:cxnSpLocks/>
            </p:cNvCxnSpPr>
            <p:nvPr/>
          </p:nvCxnSpPr>
          <p:spPr>
            <a:xfrm>
              <a:off x="556591" y="3882887"/>
              <a:ext cx="45702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8543F0A-8A25-4F4E-B0C4-D550CD126BD4}"/>
                </a:ext>
              </a:extLst>
            </p:cNvPr>
            <p:cNvCxnSpPr/>
            <p:nvPr/>
          </p:nvCxnSpPr>
          <p:spPr>
            <a:xfrm flipV="1">
              <a:off x="556591" y="2756453"/>
              <a:ext cx="0" cy="11264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16" descr="Diagram, engineering drawing&#10;&#10;Description automatically generated">
            <a:extLst>
              <a:ext uri="{FF2B5EF4-FFF2-40B4-BE49-F238E27FC236}">
                <a16:creationId xmlns:a16="http://schemas.microsoft.com/office/drawing/2014/main" id="{B25396BD-1BF7-4F28-B5DA-C523FF1D40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813" y="3802969"/>
            <a:ext cx="1825908" cy="120032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7493A8E-0481-484E-AC54-732E89AE4F92}"/>
              </a:ext>
            </a:extLst>
          </p:cNvPr>
          <p:cNvGrpSpPr/>
          <p:nvPr/>
        </p:nvGrpSpPr>
        <p:grpSpPr>
          <a:xfrm>
            <a:off x="6238345" y="3972940"/>
            <a:ext cx="1033764" cy="1126434"/>
            <a:chOff x="68231" y="4134275"/>
            <a:chExt cx="1281841" cy="124943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6C03F2D-C9B8-4031-BFE3-FCA1CD4C2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231" y="4134275"/>
              <a:ext cx="1140515" cy="118717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9F930FB-1920-49CC-B9D7-40F1FFAA538C}"/>
                </a:ext>
              </a:extLst>
            </p:cNvPr>
            <p:cNvSpPr txBox="1"/>
            <p:nvPr/>
          </p:nvSpPr>
          <p:spPr>
            <a:xfrm>
              <a:off x="932970" y="4798931"/>
              <a:ext cx="41710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3CF977-531F-DD73-0D08-919AB9445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22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31F7A5-FA24-BAD4-D2B0-5A01120FDA99}"/>
              </a:ext>
            </a:extLst>
          </p:cNvPr>
          <p:cNvSpPr txBox="1"/>
          <p:nvPr/>
        </p:nvSpPr>
        <p:spPr>
          <a:xfrm>
            <a:off x="6202017" y="5297422"/>
            <a:ext cx="2717629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Hawaii tested WWTPs </a:t>
            </a:r>
            <a:r>
              <a:rPr lang="en-US" sz="1600" b="1" i="1" dirty="0">
                <a:solidFill>
                  <a:srgbClr val="FF0000"/>
                </a:solidFill>
              </a:rPr>
              <a:t>do not receive landfill leachate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6C42B5-C666-8E34-C1D2-3B6D16CA8E80}"/>
              </a:ext>
            </a:extLst>
          </p:cNvPr>
          <p:cNvSpPr txBox="1"/>
          <p:nvPr/>
        </p:nvSpPr>
        <p:spPr>
          <a:xfrm>
            <a:off x="401282" y="84423"/>
            <a:ext cx="8377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Natural Oxidation of FTOHs to Terminal PFASs</a:t>
            </a:r>
            <a:endParaRPr lang="en-US" sz="24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05FD15D-0ADF-9B82-A227-8DE82F26EF33}"/>
              </a:ext>
            </a:extLst>
          </p:cNvPr>
          <p:cNvSpPr txBox="1"/>
          <p:nvPr/>
        </p:nvSpPr>
        <p:spPr>
          <a:xfrm>
            <a:off x="6071619" y="2679136"/>
            <a:ext cx="3043898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19063" indent="-119063"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FF0000"/>
                </a:solidFill>
              </a:rPr>
              <a:t>Dietary secondary source </a:t>
            </a:r>
            <a:r>
              <a:rPr lang="en-US" sz="2000" b="1" dirty="0">
                <a:solidFill>
                  <a:srgbClr val="FF0000"/>
                </a:solidFill>
              </a:rPr>
              <a:t>of PFASs;</a:t>
            </a:r>
          </a:p>
          <a:p>
            <a:pPr marL="119063" indent="-119063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Mixtures common.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0D6FA2B3-2A1C-92AD-D8E2-2A9456E3DE8B}"/>
              </a:ext>
            </a:extLst>
          </p:cNvPr>
          <p:cNvSpPr/>
          <p:nvPr/>
        </p:nvSpPr>
        <p:spPr>
          <a:xfrm>
            <a:off x="2843784" y="4745736"/>
            <a:ext cx="274320" cy="594360"/>
          </a:xfrm>
          <a:custGeom>
            <a:avLst/>
            <a:gdLst>
              <a:gd name="connsiteX0" fmla="*/ 0 w 274320"/>
              <a:gd name="connsiteY0" fmla="*/ 0 h 594360"/>
              <a:gd name="connsiteX1" fmla="*/ 9144 w 274320"/>
              <a:gd name="connsiteY1" fmla="*/ 585216 h 594360"/>
              <a:gd name="connsiteX2" fmla="*/ 274320 w 274320"/>
              <a:gd name="connsiteY2" fmla="*/ 594360 h 594360"/>
              <a:gd name="connsiteX3" fmla="*/ 274320 w 274320"/>
              <a:gd name="connsiteY3" fmla="*/ 594360 h 594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20" h="594360">
                <a:moveTo>
                  <a:pt x="0" y="0"/>
                </a:moveTo>
                <a:lnTo>
                  <a:pt x="9144" y="585216"/>
                </a:lnTo>
                <a:lnTo>
                  <a:pt x="274320" y="594360"/>
                </a:lnTo>
                <a:lnTo>
                  <a:pt x="274320" y="594360"/>
                </a:lnTo>
              </a:path>
            </a:pathLst>
          </a:custGeom>
          <a:noFill/>
          <a:ln w="38100">
            <a:headEnd type="none"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23C7B92-EE33-62AD-8484-2110F420E808}"/>
              </a:ext>
            </a:extLst>
          </p:cNvPr>
          <p:cNvGrpSpPr/>
          <p:nvPr/>
        </p:nvGrpSpPr>
        <p:grpSpPr>
          <a:xfrm>
            <a:off x="767770" y="3099629"/>
            <a:ext cx="5420361" cy="2839140"/>
            <a:chOff x="767770" y="3099629"/>
            <a:chExt cx="5420361" cy="283914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D3C3091-F745-4A8F-80A2-D7DD20C5685B}"/>
                </a:ext>
              </a:extLst>
            </p:cNvPr>
            <p:cNvGrpSpPr/>
            <p:nvPr/>
          </p:nvGrpSpPr>
          <p:grpSpPr>
            <a:xfrm>
              <a:off x="767770" y="3099629"/>
              <a:ext cx="5420361" cy="2590932"/>
              <a:chOff x="767770" y="3099629"/>
              <a:chExt cx="5420361" cy="2590932"/>
            </a:xfrm>
          </p:grpSpPr>
          <p:pic>
            <p:nvPicPr>
              <p:cNvPr id="1026" name="Picture 2" descr="Abstract Image">
                <a:extLst>
                  <a:ext uri="{FF2B5EF4-FFF2-40B4-BE49-F238E27FC236}">
                    <a16:creationId xmlns:a16="http://schemas.microsoft.com/office/drawing/2014/main" id="{5C3C6853-398A-40C2-8659-4035C14972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7770" y="3099629"/>
                <a:ext cx="5420361" cy="25909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4995D326-397A-4367-AEA1-8B41D9636B59}"/>
                  </a:ext>
                </a:extLst>
              </p:cNvPr>
              <p:cNvSpPr/>
              <p:nvPr/>
            </p:nvSpPr>
            <p:spPr>
              <a:xfrm rot="5400000">
                <a:off x="3294144" y="3425150"/>
                <a:ext cx="1072663" cy="1827602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83FC8C5-D830-36DA-CB16-086F312C3D46}"/>
                </a:ext>
              </a:extLst>
            </p:cNvPr>
            <p:cNvSpPr txBox="1"/>
            <p:nvPr/>
          </p:nvSpPr>
          <p:spPr>
            <a:xfrm>
              <a:off x="3027721" y="5597167"/>
              <a:ext cx="959063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FF0000"/>
                  </a:solidFill>
                </a:rPr>
                <a:t>PFHxA</a:t>
              </a:r>
              <a:r>
                <a:rPr lang="en-US" sz="1600" b="1" baseline="30000" dirty="0">
                  <a:solidFill>
                    <a:srgbClr val="FF0000"/>
                  </a:solidFill>
                </a:rPr>
                <a:t>-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8F77651-AEB5-998C-13A2-5C3B67A45D46}"/>
                </a:ext>
              </a:extLst>
            </p:cNvPr>
            <p:cNvSpPr txBox="1"/>
            <p:nvPr/>
          </p:nvSpPr>
          <p:spPr>
            <a:xfrm>
              <a:off x="4112809" y="5594119"/>
              <a:ext cx="959063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FF0000"/>
                  </a:solidFill>
                </a:rPr>
                <a:t>PFPeA</a:t>
              </a:r>
              <a:r>
                <a:rPr lang="en-US" sz="1600" b="1" baseline="30000" dirty="0">
                  <a:solidFill>
                    <a:srgbClr val="FF0000"/>
                  </a:solidFill>
                </a:rPr>
                <a:t>-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F4D9DFC-93CA-2FA1-F9F2-941B0F56C962}"/>
                </a:ext>
              </a:extLst>
            </p:cNvPr>
            <p:cNvSpPr txBox="1"/>
            <p:nvPr/>
          </p:nvSpPr>
          <p:spPr>
            <a:xfrm>
              <a:off x="5024161" y="5600215"/>
              <a:ext cx="959063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0000"/>
                  </a:solidFill>
                </a:rPr>
                <a:t>PFBA</a:t>
              </a:r>
              <a:r>
                <a:rPr lang="en-US" sz="1600" b="1" baseline="30000" dirty="0">
                  <a:solidFill>
                    <a:srgbClr val="FF0000"/>
                  </a:solidFill>
                </a:rPr>
                <a:t>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06890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D4A9336-B39A-8BB7-1E1C-62B72F05D15C}"/>
              </a:ext>
            </a:extLst>
          </p:cNvPr>
          <p:cNvSpPr txBox="1"/>
          <p:nvPr/>
        </p:nvSpPr>
        <p:spPr>
          <a:xfrm>
            <a:off x="359284" y="1205762"/>
            <a:ext cx="83893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Total Oxidizable Precursors (TOPs) Method:</a:t>
            </a:r>
          </a:p>
          <a:p>
            <a:pPr marL="461963" lvl="1" indent="-228600">
              <a:buFont typeface="Arial" panose="020B0604020202020204" pitchFamily="34" charset="0"/>
              <a:buChar char="•"/>
            </a:pPr>
            <a:r>
              <a:rPr lang="en-US" sz="2000" b="1" dirty="0"/>
              <a:t>Sample heated with an </a:t>
            </a:r>
            <a:r>
              <a:rPr lang="en-US" sz="2000" b="1" i="1" dirty="0"/>
              <a:t>oxidizing agent </a:t>
            </a:r>
            <a:r>
              <a:rPr lang="en-US" sz="2000" b="1" dirty="0"/>
              <a:t>under alkaline conditions;</a:t>
            </a:r>
          </a:p>
          <a:p>
            <a:pPr marL="461963" lvl="1" indent="-228600">
              <a:buFont typeface="Arial" panose="020B0604020202020204" pitchFamily="34" charset="0"/>
              <a:buChar char="•"/>
            </a:pPr>
            <a:r>
              <a:rPr lang="en-US" sz="2000" b="1" i="1" dirty="0"/>
              <a:t>Strips functional groups </a:t>
            </a:r>
            <a:r>
              <a:rPr lang="en-US" sz="2000" b="1" dirty="0"/>
              <a:t>from PFAS leaving terminal end products;</a:t>
            </a:r>
          </a:p>
          <a:p>
            <a:pPr marL="461963" lvl="1" indent="-228600">
              <a:buFont typeface="Arial" panose="020B0604020202020204" pitchFamily="34" charset="0"/>
              <a:buChar char="•"/>
            </a:pPr>
            <a:r>
              <a:rPr lang="en-US" sz="2000" b="1" dirty="0"/>
              <a:t>Identifies presence of previously unreported</a:t>
            </a:r>
            <a:r>
              <a:rPr lang="en-US" sz="2000" b="1" i="1" dirty="0"/>
              <a:t> ultrashort-, short- and long-chain PFASs</a:t>
            </a:r>
            <a:r>
              <a:rPr lang="en-US" sz="2000" b="1" dirty="0"/>
              <a:t> precursor compounds in sample;</a:t>
            </a:r>
          </a:p>
          <a:p>
            <a:pPr marL="461963" lvl="1" indent="-228600">
              <a:buFont typeface="Arial" panose="020B0604020202020204" pitchFamily="34" charset="0"/>
              <a:buChar char="•"/>
            </a:pPr>
            <a:r>
              <a:rPr lang="en-US" sz="2000" b="1" dirty="0"/>
              <a:t>Final terminal end-product mixture minus pre-TOPs mixture </a:t>
            </a:r>
            <a:r>
              <a:rPr lang="en-US" sz="2000" b="1" i="1" dirty="0"/>
              <a:t>assumed to reflect </a:t>
            </a:r>
            <a:r>
              <a:rPr lang="en-US" sz="2000" b="1" dirty="0"/>
              <a:t>metabolic products of original compound mixture.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AAA897-563C-0FB2-160E-894529B46F55}"/>
              </a:ext>
            </a:extLst>
          </p:cNvPr>
          <p:cNvSpPr txBox="1"/>
          <p:nvPr/>
        </p:nvSpPr>
        <p:spPr>
          <a:xfrm>
            <a:off x="86818" y="155327"/>
            <a:ext cx="90534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/>
              <a:t>Laboratory Breakdown of Precursors and Metabolites to Terminal PFASs using “TOPs” Methods</a:t>
            </a:r>
            <a:endParaRPr lang="en-US" sz="2000" b="1" dirty="0">
              <a:cs typeface="Times New Roman" panose="02020603050405020304" pitchFamily="18" charset="0"/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5E19E7D-B12B-C171-A80C-ED656B253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8B552-EA96-4575-822E-7C0ECCCEE1F4}" type="slidenum">
              <a:rPr lang="en-US" smtClean="0"/>
              <a:t>23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9EA994D-4E33-7FF5-CC31-1732388CCF9C}"/>
              </a:ext>
            </a:extLst>
          </p:cNvPr>
          <p:cNvGrpSpPr/>
          <p:nvPr/>
        </p:nvGrpSpPr>
        <p:grpSpPr>
          <a:xfrm>
            <a:off x="549500" y="3817037"/>
            <a:ext cx="7735771" cy="2705210"/>
            <a:chOff x="411277" y="3981839"/>
            <a:chExt cx="7735771" cy="270521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071E77A-C7E9-D448-986F-19AA2907DCA8}"/>
                </a:ext>
              </a:extLst>
            </p:cNvPr>
            <p:cNvGrpSpPr/>
            <p:nvPr/>
          </p:nvGrpSpPr>
          <p:grpSpPr>
            <a:xfrm>
              <a:off x="4024681" y="4814311"/>
              <a:ext cx="1160733" cy="551925"/>
              <a:chOff x="3877611" y="4710948"/>
              <a:chExt cx="1160733" cy="551925"/>
            </a:xfrm>
          </p:grpSpPr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BF80A8EB-1749-F387-ECA6-A4085C7780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77611" y="5262873"/>
                <a:ext cx="1160733" cy="0"/>
              </a:xfrm>
              <a:prstGeom prst="straightConnector1">
                <a:avLst/>
              </a:prstGeom>
              <a:ln w="635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FB64532-AFCC-CA78-2DD2-2E14865366C4}"/>
                  </a:ext>
                </a:extLst>
              </p:cNvPr>
              <p:cNvSpPr txBox="1"/>
              <p:nvPr/>
            </p:nvSpPr>
            <p:spPr>
              <a:xfrm>
                <a:off x="3910270" y="4710948"/>
                <a:ext cx="104316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/>
                  <a:t>TOPs</a:t>
                </a: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A7DA3ED-C32E-F8E5-059F-A264310D16FB}"/>
                </a:ext>
              </a:extLst>
            </p:cNvPr>
            <p:cNvGrpSpPr/>
            <p:nvPr/>
          </p:nvGrpSpPr>
          <p:grpSpPr>
            <a:xfrm>
              <a:off x="5542200" y="3981839"/>
              <a:ext cx="2604848" cy="2679082"/>
              <a:chOff x="6405327" y="3981839"/>
              <a:chExt cx="2604848" cy="2679082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9AB86E30-8332-23D3-6AB6-10899388C606}"/>
                  </a:ext>
                </a:extLst>
              </p:cNvPr>
              <p:cNvGrpSpPr/>
              <p:nvPr/>
            </p:nvGrpSpPr>
            <p:grpSpPr>
              <a:xfrm>
                <a:off x="6405327" y="4328332"/>
                <a:ext cx="2332957" cy="2332589"/>
                <a:chOff x="5463495" y="4224969"/>
                <a:chExt cx="2332957" cy="2332589"/>
              </a:xfrm>
            </p:grpSpPr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1F8B4164-34C3-B06A-363A-02EE53BEB8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r="50086" b="4009"/>
                <a:stretch/>
              </p:blipFill>
              <p:spPr>
                <a:xfrm>
                  <a:off x="5463495" y="4224969"/>
                  <a:ext cx="2332957" cy="233258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A88AC4E1-1437-14A0-E6E6-3153B7F19250}"/>
                    </a:ext>
                  </a:extLst>
                </p:cNvPr>
                <p:cNvSpPr txBox="1"/>
                <p:nvPr/>
              </p:nvSpPr>
              <p:spPr>
                <a:xfrm>
                  <a:off x="5706177" y="5834845"/>
                  <a:ext cx="1813406" cy="51911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1600"/>
                    </a:lnSpc>
                  </a:pPr>
                  <a:r>
                    <a:rPr lang="en-US" sz="2000" b="1" dirty="0"/>
                    <a:t>Terminal Compounds</a:t>
                  </a:r>
                </a:p>
              </p:txBody>
            </p: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1FBC1F21-57C4-3503-0CCA-D7484E0EB1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77991" y="3981839"/>
                <a:ext cx="1032184" cy="77087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D4CD3CB-05E6-0666-64ED-EA176641AD1A}"/>
                </a:ext>
              </a:extLst>
            </p:cNvPr>
            <p:cNvGrpSpPr/>
            <p:nvPr/>
          </p:nvGrpSpPr>
          <p:grpSpPr>
            <a:xfrm>
              <a:off x="411277" y="4354461"/>
              <a:ext cx="3328508" cy="2332588"/>
              <a:chOff x="1214587" y="4354461"/>
              <a:chExt cx="3328508" cy="2332588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A8E338F6-CD3F-1F43-D02D-FFA52DD38A11}"/>
                  </a:ext>
                </a:extLst>
              </p:cNvPr>
              <p:cNvGrpSpPr/>
              <p:nvPr/>
            </p:nvGrpSpPr>
            <p:grpSpPr>
              <a:xfrm>
                <a:off x="2299764" y="4354461"/>
                <a:ext cx="2243331" cy="2332588"/>
                <a:chOff x="1357932" y="4251098"/>
                <a:chExt cx="2243331" cy="2332588"/>
              </a:xfrm>
            </p:grpSpPr>
            <p:pic>
              <p:nvPicPr>
                <p:cNvPr id="4" name="Picture 3">
                  <a:extLst>
                    <a:ext uri="{FF2B5EF4-FFF2-40B4-BE49-F238E27FC236}">
                      <a16:creationId xmlns:a16="http://schemas.microsoft.com/office/drawing/2014/main" id="{CCA1EAC1-BB4C-9D3D-5D9D-F367D86B93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50000"/>
                <a:stretch/>
              </p:blipFill>
              <p:spPr>
                <a:xfrm>
                  <a:off x="1357932" y="4251098"/>
                  <a:ext cx="2243331" cy="2332588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B6F910E4-8BD0-6872-AEC6-FF34A6A5F657}"/>
                    </a:ext>
                  </a:extLst>
                </p:cNvPr>
                <p:cNvSpPr txBox="1"/>
                <p:nvPr/>
              </p:nvSpPr>
              <p:spPr>
                <a:xfrm>
                  <a:off x="1604906" y="5805614"/>
                  <a:ext cx="1741500" cy="51911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1600"/>
                    </a:lnSpc>
                  </a:pPr>
                  <a:r>
                    <a:rPr lang="en-US" sz="2000" b="1" dirty="0"/>
                    <a:t>Precursors &amp;</a:t>
                  </a:r>
                </a:p>
                <a:p>
                  <a:pPr algn="ctr">
                    <a:lnSpc>
                      <a:spcPts val="1600"/>
                    </a:lnSpc>
                  </a:pPr>
                  <a:r>
                    <a:rPr lang="en-US" sz="2000" b="1" dirty="0"/>
                    <a:t>Metabolites</a:t>
                  </a:r>
                </a:p>
              </p:txBody>
            </p:sp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8AE832E-DC7A-81FB-1BEA-4C3E676B3E82}"/>
                  </a:ext>
                </a:extLst>
              </p:cNvPr>
              <p:cNvSpPr txBox="1"/>
              <p:nvPr/>
            </p:nvSpPr>
            <p:spPr>
              <a:xfrm>
                <a:off x="1247060" y="5434450"/>
                <a:ext cx="89875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</a:rPr>
                  <a:t>Hidden</a:t>
                </a:r>
              </a:p>
              <a:p>
                <a:pPr algn="ctr"/>
                <a:r>
                  <a:rPr lang="en-US" b="1" dirty="0">
                    <a:solidFill>
                      <a:srgbClr val="FF0000"/>
                    </a:solidFill>
                  </a:rPr>
                  <a:t>PFASs</a:t>
                </a:r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F3318B63-EC53-7BE5-4972-731BFFF848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3450"/>
              <a:stretch/>
            </p:blipFill>
            <p:spPr>
              <a:xfrm>
                <a:off x="1214587" y="4380668"/>
                <a:ext cx="992246" cy="103684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16139370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A1BEE7-D226-D54B-FBD5-91151A851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24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145C53-E0D2-49DD-9659-911A603E2C26}"/>
              </a:ext>
            </a:extLst>
          </p:cNvPr>
          <p:cNvSpPr txBox="1"/>
          <p:nvPr/>
        </p:nvSpPr>
        <p:spPr>
          <a:xfrm>
            <a:off x="668214" y="102340"/>
            <a:ext cx="788250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Pre- vs Post-TOPs Makeup </a:t>
            </a:r>
            <a:r>
              <a:rPr lang="en-US" sz="2800" b="1"/>
              <a:t>of WWTP Biosolids</a:t>
            </a:r>
            <a:endParaRPr lang="en-US" sz="2800" b="1" dirty="0"/>
          </a:p>
          <a:p>
            <a:pPr algn="ctr"/>
            <a:r>
              <a:rPr lang="en-US" sz="2400" b="1" dirty="0">
                <a:cs typeface="Times New Roman" panose="02020603050405020304" pitchFamily="18" charset="0"/>
              </a:rPr>
              <a:t>(Pre-TOPs data missed 90% of PFASs in Sample)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04A418-6C09-4A05-BEE1-63BE51A37079}"/>
              </a:ext>
            </a:extLst>
          </p:cNvPr>
          <p:cNvSpPr txBox="1"/>
          <p:nvPr/>
        </p:nvSpPr>
        <p:spPr>
          <a:xfrm>
            <a:off x="372381" y="6439265"/>
            <a:ext cx="8229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Concentration of </a:t>
            </a:r>
            <a:r>
              <a:rPr lang="en-US" b="1" i="1" dirty="0"/>
              <a:t>“Post TOPs PFASs” = Post-Tops minus Pre-TOPs Terminal PFAS data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92FA353-0553-E6F1-62C3-2803D64B4A35}"/>
              </a:ext>
            </a:extLst>
          </p:cNvPr>
          <p:cNvGrpSpPr/>
          <p:nvPr/>
        </p:nvGrpSpPr>
        <p:grpSpPr>
          <a:xfrm>
            <a:off x="899753" y="1115114"/>
            <a:ext cx="7448600" cy="5340892"/>
            <a:chOff x="899753" y="1115114"/>
            <a:chExt cx="7448600" cy="534089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0294ABA-FE38-6B57-2211-9A5F17A652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9753" y="1115114"/>
              <a:ext cx="7448600" cy="5340892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0294074-C3B0-441A-A580-50D5F7B8E368}"/>
                </a:ext>
              </a:extLst>
            </p:cNvPr>
            <p:cNvSpPr/>
            <p:nvPr/>
          </p:nvSpPr>
          <p:spPr>
            <a:xfrm>
              <a:off x="5248893" y="1955441"/>
              <a:ext cx="1555667" cy="445478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A1AE90CB-769A-1E36-C134-BC66EF07FE64}"/>
              </a:ext>
            </a:extLst>
          </p:cNvPr>
          <p:cNvSpPr/>
          <p:nvPr/>
        </p:nvSpPr>
        <p:spPr>
          <a:xfrm>
            <a:off x="899753" y="2843461"/>
            <a:ext cx="7448600" cy="8799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381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3CE806-6634-D512-D798-6860EE7CC7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6D45B2-95C8-0296-ACA0-F1DE4C18F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25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A2263E-59E4-B317-B27B-0A9BC80CCE82}"/>
              </a:ext>
            </a:extLst>
          </p:cNvPr>
          <p:cNvSpPr txBox="1"/>
          <p:nvPr/>
        </p:nvSpPr>
        <p:spPr>
          <a:xfrm>
            <a:off x="339590" y="102340"/>
            <a:ext cx="85757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Assessment of Post-TOPs PFASs Risk</a:t>
            </a:r>
          </a:p>
          <a:p>
            <a:pPr algn="ctr"/>
            <a:r>
              <a:rPr lang="en-US" sz="2800" b="1" dirty="0"/>
              <a:t>Biosolids: Standard PFAS Method (537/1633)</a:t>
            </a:r>
            <a:endParaRPr lang="en-US" sz="2400" b="1" dirty="0"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C663C6-340B-73EC-4DE8-4AB0224BF8B1}"/>
              </a:ext>
            </a:extLst>
          </p:cNvPr>
          <p:cNvSpPr txBox="1"/>
          <p:nvPr/>
        </p:nvSpPr>
        <p:spPr>
          <a:xfrm>
            <a:off x="528611" y="6447127"/>
            <a:ext cx="8229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Pre-TOPs PFASs + Post-TOPs PFAS HI = 5</a:t>
            </a:r>
            <a:endParaRPr lang="en-US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730F5D9-1CD8-5BB5-C78E-E77BD67C3F3D}"/>
              </a:ext>
            </a:extLst>
          </p:cNvPr>
          <p:cNvGrpSpPr/>
          <p:nvPr/>
        </p:nvGrpSpPr>
        <p:grpSpPr>
          <a:xfrm>
            <a:off x="1677212" y="1059895"/>
            <a:ext cx="6017998" cy="5449422"/>
            <a:chOff x="1677212" y="1059895"/>
            <a:chExt cx="6017998" cy="544942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CA5248A-DD8E-CE12-1013-16637EA84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77212" y="1076261"/>
              <a:ext cx="6017998" cy="5415241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D5BA75A-264A-4F4E-D1E8-453872FAA833}"/>
                </a:ext>
              </a:extLst>
            </p:cNvPr>
            <p:cNvSpPr/>
            <p:nvPr/>
          </p:nvSpPr>
          <p:spPr>
            <a:xfrm>
              <a:off x="6386426" y="6151940"/>
              <a:ext cx="909782" cy="35737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B00568D-EC79-6EC8-3C93-0D8550432508}"/>
                </a:ext>
              </a:extLst>
            </p:cNvPr>
            <p:cNvSpPr/>
            <p:nvPr/>
          </p:nvSpPr>
          <p:spPr>
            <a:xfrm>
              <a:off x="4343236" y="1059895"/>
              <a:ext cx="1630392" cy="91017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325870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258D4E-5044-5544-1095-84BA17955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7A492D-681F-48B7-1737-DED1156AA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26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F3EA8E-F601-74E2-165D-731DF7453ECC}"/>
              </a:ext>
            </a:extLst>
          </p:cNvPr>
          <p:cNvSpPr txBox="1"/>
          <p:nvPr/>
        </p:nvSpPr>
        <p:spPr>
          <a:xfrm>
            <a:off x="795974" y="102340"/>
            <a:ext cx="7578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Pre- vs Post-TOPs Makeup of Ansul AFFF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046561-F1F8-B7CB-7B13-F8F84B429ACC}"/>
              </a:ext>
            </a:extLst>
          </p:cNvPr>
          <p:cNvSpPr txBox="1"/>
          <p:nvPr/>
        </p:nvSpPr>
        <p:spPr>
          <a:xfrm>
            <a:off x="145084" y="3891988"/>
            <a:ext cx="88715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Concentration of </a:t>
            </a:r>
            <a:r>
              <a:rPr lang="en-US" sz="2000" b="1" i="1" dirty="0"/>
              <a:t>“TOPs PFASs” = Post-Tops minus Pre-TOPs Terminal PFAS data;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1" dirty="0"/>
              <a:t>Excess Post-TOPs PFASs </a:t>
            </a:r>
            <a:r>
              <a:rPr lang="en-US" sz="2000" b="1" dirty="0"/>
              <a:t>represent oxidation products of PFASs missed by standard laboratory method (&gt;</a:t>
            </a:r>
            <a:r>
              <a:rPr lang="en-US" sz="2000" b="1" i="1" dirty="0"/>
              <a:t>99.9% of PFASs present);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FF0000"/>
                </a:solidFill>
              </a:rPr>
              <a:t>“Non-targeted Analysis (NTA)” identified primary hidden PFAS as 6:2 </a:t>
            </a:r>
            <a:r>
              <a:rPr lang="en-US" sz="2000" b="1" i="1" dirty="0" err="1">
                <a:solidFill>
                  <a:srgbClr val="FF0000"/>
                </a:solidFill>
              </a:rPr>
              <a:t>FtTAoS</a:t>
            </a:r>
            <a:r>
              <a:rPr lang="en-US" sz="2000" b="1" i="1" dirty="0">
                <a:solidFill>
                  <a:srgbClr val="FF0000"/>
                </a:solidFill>
              </a:rPr>
              <a:t>.</a:t>
            </a:r>
            <a:endParaRPr lang="en-US" sz="2000" b="1" dirty="0">
              <a:solidFill>
                <a:srgbClr val="FF0000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1858BE5-27F7-63F4-376C-13E32D818584}"/>
              </a:ext>
            </a:extLst>
          </p:cNvPr>
          <p:cNvGrpSpPr/>
          <p:nvPr/>
        </p:nvGrpSpPr>
        <p:grpSpPr>
          <a:xfrm>
            <a:off x="287659" y="1101970"/>
            <a:ext cx="8504650" cy="2590810"/>
            <a:chOff x="287659" y="1101970"/>
            <a:chExt cx="8504650" cy="259081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0A31EA2-F1C2-A38F-327E-2B9729607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7659" y="1101970"/>
              <a:ext cx="8504650" cy="259081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DEC8EFB-6FB8-3030-D7BB-C23E634762A8}"/>
                </a:ext>
              </a:extLst>
            </p:cNvPr>
            <p:cNvSpPr/>
            <p:nvPr/>
          </p:nvSpPr>
          <p:spPr>
            <a:xfrm>
              <a:off x="5243062" y="1111494"/>
              <a:ext cx="1745539" cy="256505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963320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075889-FD53-95A8-467E-D3FD1262A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8D2EE6-97DC-6E9B-10EF-CD736A4C5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27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1B9739-2828-E1F1-B351-D30FA70B7A98}"/>
              </a:ext>
            </a:extLst>
          </p:cNvPr>
          <p:cNvSpPr txBox="1"/>
          <p:nvPr/>
        </p:nvSpPr>
        <p:spPr>
          <a:xfrm>
            <a:off x="359739" y="102340"/>
            <a:ext cx="847578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Pre- vs Post-TOPs Makeup of AFFF-Impacted Soil (DU-2)</a:t>
            </a:r>
          </a:p>
          <a:p>
            <a:pPr algn="ctr"/>
            <a:r>
              <a:rPr lang="en-US" sz="2400" b="1" dirty="0">
                <a:cs typeface="Times New Roman" panose="02020603050405020304" pitchFamily="18" charset="0"/>
              </a:rPr>
              <a:t>(Pre-TOPs data missed 99.9% of PFASs in Sample)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D9EDB5-BB2C-6F1E-D78A-4E4B3F662820}"/>
              </a:ext>
            </a:extLst>
          </p:cNvPr>
          <p:cNvSpPr txBox="1"/>
          <p:nvPr/>
        </p:nvSpPr>
        <p:spPr>
          <a:xfrm>
            <a:off x="457103" y="5839800"/>
            <a:ext cx="82297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Concentration of </a:t>
            </a:r>
            <a:r>
              <a:rPr lang="en-US" b="1" i="1" dirty="0"/>
              <a:t>“TOPs PFASs” = Post-Tops minus Pre-TOPs Terminal PFAS data;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/>
              <a:t>Additional Post-TOPs PFASs </a:t>
            </a:r>
            <a:r>
              <a:rPr lang="en-US" b="1" dirty="0"/>
              <a:t>represent oxidation products of PFASs missed by standard laboratory method (&gt;</a:t>
            </a:r>
            <a:r>
              <a:rPr lang="en-US" b="1" i="1" dirty="0"/>
              <a:t>99.9% of PFASs present).</a:t>
            </a:r>
            <a:endParaRPr lang="en-US" b="1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761CBBC-78D4-C5E6-864E-6B7EE21467FB}"/>
              </a:ext>
            </a:extLst>
          </p:cNvPr>
          <p:cNvGrpSpPr/>
          <p:nvPr/>
        </p:nvGrpSpPr>
        <p:grpSpPr>
          <a:xfrm>
            <a:off x="465783" y="1101969"/>
            <a:ext cx="8457719" cy="4707703"/>
            <a:chOff x="465783" y="1101969"/>
            <a:chExt cx="8457719" cy="470770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C22D973-D853-F8F4-5221-DBB911D25271}"/>
                </a:ext>
              </a:extLst>
            </p:cNvPr>
            <p:cNvGrpSpPr/>
            <p:nvPr/>
          </p:nvGrpSpPr>
          <p:grpSpPr>
            <a:xfrm>
              <a:off x="465784" y="1101969"/>
              <a:ext cx="8457718" cy="4707703"/>
              <a:chOff x="287659" y="1101969"/>
              <a:chExt cx="8457718" cy="4707703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9BE7A9D-DE80-C825-0726-754A646F2C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87659" y="1101969"/>
                <a:ext cx="8457718" cy="4707703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2AA3478-F0B3-0A37-70AC-5CFB36D5E4D3}"/>
                  </a:ext>
                </a:extLst>
              </p:cNvPr>
              <p:cNvSpPr/>
              <p:nvPr/>
            </p:nvSpPr>
            <p:spPr>
              <a:xfrm>
                <a:off x="5218981" y="2097841"/>
                <a:ext cx="1751257" cy="3677239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7EC2107-B1F7-5F00-BAA6-79B12E8C1750}"/>
                </a:ext>
              </a:extLst>
            </p:cNvPr>
            <p:cNvSpPr/>
            <p:nvPr/>
          </p:nvSpPr>
          <p:spPr>
            <a:xfrm>
              <a:off x="465783" y="2505694"/>
              <a:ext cx="8457717" cy="11007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229867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0C0640-7CCE-DCBE-2D5D-75149E56E0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1790FD5-8BC7-FC5E-8927-28C005319A58}"/>
              </a:ext>
            </a:extLst>
          </p:cNvPr>
          <p:cNvGrpSpPr/>
          <p:nvPr/>
        </p:nvGrpSpPr>
        <p:grpSpPr>
          <a:xfrm>
            <a:off x="991167" y="1128472"/>
            <a:ext cx="7270134" cy="4627560"/>
            <a:chOff x="991167" y="1128472"/>
            <a:chExt cx="7270134" cy="462756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BD66656-B8BC-7DCF-3ADE-B0514E0D4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19"/>
            <a:stretch/>
          </p:blipFill>
          <p:spPr>
            <a:xfrm>
              <a:off x="991167" y="1128472"/>
              <a:ext cx="7270134" cy="4564962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8DB08D0-EF1F-7D8B-CC68-BE3AA6940A09}"/>
                </a:ext>
              </a:extLst>
            </p:cNvPr>
            <p:cNvSpPr/>
            <p:nvPr/>
          </p:nvSpPr>
          <p:spPr>
            <a:xfrm>
              <a:off x="4705349" y="1222735"/>
              <a:ext cx="1362075" cy="100611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56CE991-2B54-F3C8-C635-1A5CC0770179}"/>
                </a:ext>
              </a:extLst>
            </p:cNvPr>
            <p:cNvSpPr/>
            <p:nvPr/>
          </p:nvSpPr>
          <p:spPr>
            <a:xfrm>
              <a:off x="6803366" y="5398655"/>
              <a:ext cx="909782" cy="35737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794A6A-10FA-0AE4-9C04-5B1466DD3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28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E54125-3385-E8DD-E033-F11A6A451653}"/>
              </a:ext>
            </a:extLst>
          </p:cNvPr>
          <p:cNvSpPr txBox="1"/>
          <p:nvPr/>
        </p:nvSpPr>
        <p:spPr>
          <a:xfrm>
            <a:off x="1367918" y="5849145"/>
            <a:ext cx="64081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Pre-TOPs PFASs Hazard + Post-TOPS PFASs Hazard = 0.706</a:t>
            </a:r>
          </a:p>
          <a:p>
            <a:pPr algn="ctr"/>
            <a:r>
              <a:rPr lang="en-US" sz="2000" b="1" dirty="0"/>
              <a:t>(potential leaching risk being assessed separately)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A338DD-B154-499F-A9B0-F24F862C80F7}"/>
              </a:ext>
            </a:extLst>
          </p:cNvPr>
          <p:cNvSpPr txBox="1"/>
          <p:nvPr/>
        </p:nvSpPr>
        <p:spPr>
          <a:xfrm>
            <a:off x="301490" y="102340"/>
            <a:ext cx="85757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Assessment of Post-TOPs PFASs Health Risk</a:t>
            </a:r>
          </a:p>
          <a:p>
            <a:pPr algn="ctr"/>
            <a:r>
              <a:rPr lang="en-US" sz="2800" b="1" dirty="0"/>
              <a:t>AFFF-Impacted Soil: Post-TOPs PFASs Risk</a:t>
            </a:r>
            <a:r>
              <a:rPr lang="en-US" b="1" dirty="0"/>
              <a:t> (Method 537/1633)</a:t>
            </a:r>
            <a:endParaRPr lang="en-US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503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8A8CE1-EA7B-7D84-5667-6E08DEEE10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F1524F-31E6-E38A-758E-79F4E218F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DFE56-12F5-4B3D-B278-F4E081AA3F28}" type="slidenum">
              <a:rPr lang="en-US" smtClean="0"/>
              <a:t>29</a:t>
            </a:fld>
            <a:endParaRPr lang="en-US"/>
          </a:p>
        </p:txBody>
      </p:sp>
      <p:sp>
        <p:nvSpPr>
          <p:cNvPr id="39" name="Rectangle 7">
            <a:extLst>
              <a:ext uri="{FF2B5EF4-FFF2-40B4-BE49-F238E27FC236}">
                <a16:creationId xmlns:a16="http://schemas.microsoft.com/office/drawing/2014/main" id="{02256C21-5E80-D07C-F3DE-C6BD381414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608" y="61912"/>
            <a:ext cx="8486775" cy="800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ctr"/>
          <a:lstStyle/>
          <a:p>
            <a:pPr algn="ctr"/>
            <a:r>
              <a:rPr lang="en-US" sz="3200" b="1" dirty="0">
                <a:cs typeface="Times New Roman" pitchFamily="18" charset="0"/>
              </a:rPr>
              <a:t>Evolution of PFAS Science…</a:t>
            </a:r>
            <a:endParaRPr lang="en-US" sz="2800" b="1" dirty="0">
              <a:cs typeface="Times New Roman" pitchFamily="18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76591A3-0A60-3D56-6784-1D41CEBDC903}"/>
              </a:ext>
            </a:extLst>
          </p:cNvPr>
          <p:cNvSpPr/>
          <p:nvPr/>
        </p:nvSpPr>
        <p:spPr>
          <a:xfrm>
            <a:off x="1219200" y="5867400"/>
            <a:ext cx="6781800" cy="947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ctr"/>
          <a:lstStyle/>
          <a:p>
            <a:pPr>
              <a:spcAft>
                <a:spcPts val="600"/>
              </a:spcAft>
            </a:pPr>
            <a:r>
              <a:rPr lang="en-US" sz="2000" b="1" i="1" dirty="0">
                <a:cs typeface="Times New Roman" panose="02020603050405020304" pitchFamily="18" charset="0"/>
              </a:rPr>
              <a:t>"The aim of science is not to open the door to infinite wisdom, but to set a limit to infinite error." </a:t>
            </a:r>
          </a:p>
          <a:p>
            <a:pPr>
              <a:spcAft>
                <a:spcPts val="600"/>
              </a:spcAft>
            </a:pPr>
            <a:r>
              <a:rPr lang="en-US" sz="2000" b="1" i="1" dirty="0">
                <a:cs typeface="Times New Roman" panose="02020603050405020304" pitchFamily="18" charset="0"/>
              </a:rPr>
              <a:t>Bertolt Brecht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026F2E6-13A6-8631-E959-F3146F2FA0ED}"/>
              </a:ext>
            </a:extLst>
          </p:cNvPr>
          <p:cNvGrpSpPr/>
          <p:nvPr/>
        </p:nvGrpSpPr>
        <p:grpSpPr>
          <a:xfrm>
            <a:off x="875497" y="1047690"/>
            <a:ext cx="7295816" cy="4801554"/>
            <a:chOff x="875497" y="1047690"/>
            <a:chExt cx="7295816" cy="4801554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5E36348B-BC6E-E3D1-DE8E-823734FA2FD9}"/>
                </a:ext>
              </a:extLst>
            </p:cNvPr>
            <p:cNvSpPr/>
            <p:nvPr/>
          </p:nvSpPr>
          <p:spPr>
            <a:xfrm>
              <a:off x="2040970" y="1553098"/>
              <a:ext cx="5306095" cy="3296991"/>
            </a:xfrm>
            <a:custGeom>
              <a:avLst/>
              <a:gdLst>
                <a:gd name="connsiteX0" fmla="*/ 0 w 5306095"/>
                <a:gd name="connsiteY0" fmla="*/ 3296991 h 3296991"/>
                <a:gd name="connsiteX1" fmla="*/ 257577 w 5306095"/>
                <a:gd name="connsiteY1" fmla="*/ 0 h 3296991"/>
                <a:gd name="connsiteX2" fmla="*/ 901521 w 5306095"/>
                <a:gd name="connsiteY2" fmla="*/ 953036 h 3296991"/>
                <a:gd name="connsiteX3" fmla="*/ 1378039 w 5306095"/>
                <a:gd name="connsiteY3" fmla="*/ 1455312 h 3296991"/>
                <a:gd name="connsiteX4" fmla="*/ 1738648 w 5306095"/>
                <a:gd name="connsiteY4" fmla="*/ 1803042 h 3296991"/>
                <a:gd name="connsiteX5" fmla="*/ 1841679 w 5306095"/>
                <a:gd name="connsiteY5" fmla="*/ 1867436 h 3296991"/>
                <a:gd name="connsiteX6" fmla="*/ 2305318 w 5306095"/>
                <a:gd name="connsiteY6" fmla="*/ 2163650 h 3296991"/>
                <a:gd name="connsiteX7" fmla="*/ 2704563 w 5306095"/>
                <a:gd name="connsiteY7" fmla="*/ 2292439 h 3296991"/>
                <a:gd name="connsiteX8" fmla="*/ 3026535 w 5306095"/>
                <a:gd name="connsiteY8" fmla="*/ 2356833 h 3296991"/>
                <a:gd name="connsiteX9" fmla="*/ 3271234 w 5306095"/>
                <a:gd name="connsiteY9" fmla="*/ 2369712 h 3296991"/>
                <a:gd name="connsiteX10" fmla="*/ 3567448 w 5306095"/>
                <a:gd name="connsiteY10" fmla="*/ 2343955 h 3296991"/>
                <a:gd name="connsiteX11" fmla="*/ 3992450 w 5306095"/>
                <a:gd name="connsiteY11" fmla="*/ 2266681 h 3296991"/>
                <a:gd name="connsiteX12" fmla="*/ 4327301 w 5306095"/>
                <a:gd name="connsiteY12" fmla="*/ 2150772 h 3296991"/>
                <a:gd name="connsiteX13" fmla="*/ 4507605 w 5306095"/>
                <a:gd name="connsiteY13" fmla="*/ 2009104 h 3296991"/>
                <a:gd name="connsiteX14" fmla="*/ 4713667 w 5306095"/>
                <a:gd name="connsiteY14" fmla="*/ 1880315 h 3296991"/>
                <a:gd name="connsiteX15" fmla="*/ 4945487 w 5306095"/>
                <a:gd name="connsiteY15" fmla="*/ 1700011 h 3296991"/>
                <a:gd name="connsiteX16" fmla="*/ 5151549 w 5306095"/>
                <a:gd name="connsiteY16" fmla="*/ 1429555 h 3296991"/>
                <a:gd name="connsiteX17" fmla="*/ 5280338 w 5306095"/>
                <a:gd name="connsiteY17" fmla="*/ 1210614 h 3296991"/>
                <a:gd name="connsiteX18" fmla="*/ 5306095 w 5306095"/>
                <a:gd name="connsiteY18" fmla="*/ 1146219 h 3296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306095" h="3296991">
                  <a:moveTo>
                    <a:pt x="0" y="3296991"/>
                  </a:moveTo>
                  <a:lnTo>
                    <a:pt x="257577" y="0"/>
                  </a:lnTo>
                  <a:lnTo>
                    <a:pt x="901521" y="953036"/>
                  </a:lnTo>
                  <a:lnTo>
                    <a:pt x="1378039" y="1455312"/>
                  </a:lnTo>
                  <a:lnTo>
                    <a:pt x="1738648" y="1803042"/>
                  </a:lnTo>
                  <a:lnTo>
                    <a:pt x="1841679" y="1867436"/>
                  </a:lnTo>
                  <a:lnTo>
                    <a:pt x="2305318" y="2163650"/>
                  </a:lnTo>
                  <a:lnTo>
                    <a:pt x="2704563" y="2292439"/>
                  </a:lnTo>
                  <a:lnTo>
                    <a:pt x="3026535" y="2356833"/>
                  </a:lnTo>
                  <a:lnTo>
                    <a:pt x="3271234" y="2369712"/>
                  </a:lnTo>
                  <a:lnTo>
                    <a:pt x="3567448" y="2343955"/>
                  </a:lnTo>
                  <a:lnTo>
                    <a:pt x="3992450" y="2266681"/>
                  </a:lnTo>
                  <a:lnTo>
                    <a:pt x="4327301" y="2150772"/>
                  </a:lnTo>
                  <a:lnTo>
                    <a:pt x="4507605" y="2009104"/>
                  </a:lnTo>
                  <a:lnTo>
                    <a:pt x="4713667" y="1880315"/>
                  </a:lnTo>
                  <a:lnTo>
                    <a:pt x="4945487" y="1700011"/>
                  </a:lnTo>
                  <a:lnTo>
                    <a:pt x="5151549" y="1429555"/>
                  </a:lnTo>
                  <a:lnTo>
                    <a:pt x="5280338" y="1210614"/>
                  </a:lnTo>
                  <a:lnTo>
                    <a:pt x="5306095" y="1146219"/>
                  </a:lnTo>
                </a:path>
              </a:pathLst>
            </a:custGeom>
            <a:noFill/>
            <a:ln w="38100">
              <a:solidFill>
                <a:srgbClr val="CC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97974F2E-B09A-30B9-B5F4-7746BD5958D9}"/>
                </a:ext>
              </a:extLst>
            </p:cNvPr>
            <p:cNvSpPr/>
            <p:nvPr/>
          </p:nvSpPr>
          <p:spPr>
            <a:xfrm>
              <a:off x="2015212" y="1527340"/>
              <a:ext cx="6156101" cy="3335628"/>
            </a:xfrm>
            <a:custGeom>
              <a:avLst/>
              <a:gdLst>
                <a:gd name="connsiteX0" fmla="*/ 0 w 5447763"/>
                <a:gd name="connsiteY0" fmla="*/ 0 h 3335628"/>
                <a:gd name="connsiteX1" fmla="*/ 12879 w 5447763"/>
                <a:gd name="connsiteY1" fmla="*/ 3322749 h 3335628"/>
                <a:gd name="connsiteX2" fmla="*/ 5447763 w 5447763"/>
                <a:gd name="connsiteY2" fmla="*/ 3335628 h 3335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47763" h="3335628">
                  <a:moveTo>
                    <a:pt x="0" y="0"/>
                  </a:moveTo>
                  <a:lnTo>
                    <a:pt x="12879" y="3322749"/>
                  </a:lnTo>
                  <a:lnTo>
                    <a:pt x="5447763" y="3335628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Arrow: Left 78">
              <a:extLst>
                <a:ext uri="{FF2B5EF4-FFF2-40B4-BE49-F238E27FC236}">
                  <a16:creationId xmlns:a16="http://schemas.microsoft.com/office/drawing/2014/main" id="{DED146DD-8093-AD9B-B345-1D9BF43ED490}"/>
                </a:ext>
              </a:extLst>
            </p:cNvPr>
            <p:cNvSpPr/>
            <p:nvPr/>
          </p:nvSpPr>
          <p:spPr>
            <a:xfrm rot="16200000" flipH="1">
              <a:off x="-219240" y="2763749"/>
              <a:ext cx="3084489" cy="895015"/>
            </a:xfrm>
            <a:prstGeom prst="lef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chemeClr val="tx1"/>
                  </a:solidFill>
                </a:rPr>
                <a:t>Confidence</a:t>
              </a:r>
            </a:p>
          </p:txBody>
        </p:sp>
        <p:sp>
          <p:nvSpPr>
            <p:cNvPr id="80" name="Arrow: Left 79">
              <a:extLst>
                <a:ext uri="{FF2B5EF4-FFF2-40B4-BE49-F238E27FC236}">
                  <a16:creationId xmlns:a16="http://schemas.microsoft.com/office/drawing/2014/main" id="{75068753-AEF3-DC62-2CD5-D2411B492AFA}"/>
                </a:ext>
              </a:extLst>
            </p:cNvPr>
            <p:cNvSpPr/>
            <p:nvPr/>
          </p:nvSpPr>
          <p:spPr>
            <a:xfrm flipH="1">
              <a:off x="2238762" y="4954229"/>
              <a:ext cx="4870503" cy="895015"/>
            </a:xfrm>
            <a:prstGeom prst="lef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chemeClr val="tx1"/>
                  </a:solidFill>
                </a:rPr>
                <a:t>Knowledge in Field</a:t>
              </a: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0FDD38C6-EC3E-7BC9-E7C3-5CEACD311021}"/>
                </a:ext>
              </a:extLst>
            </p:cNvPr>
            <p:cNvSpPr/>
            <p:nvPr/>
          </p:nvSpPr>
          <p:spPr>
            <a:xfrm>
              <a:off x="2990851" y="2587726"/>
              <a:ext cx="218940" cy="20606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0E9C04CE-5541-E22D-E063-C82FB1B5E59D}"/>
                </a:ext>
              </a:extLst>
            </p:cNvPr>
            <p:cNvSpPr/>
            <p:nvPr/>
          </p:nvSpPr>
          <p:spPr>
            <a:xfrm>
              <a:off x="4227664" y="3581521"/>
              <a:ext cx="218940" cy="20606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F30B4585-8365-9D83-F4B3-E614151F3E90}"/>
                </a:ext>
              </a:extLst>
            </p:cNvPr>
            <p:cNvSpPr/>
            <p:nvPr/>
          </p:nvSpPr>
          <p:spPr>
            <a:xfrm>
              <a:off x="5942307" y="3707036"/>
              <a:ext cx="218940" cy="20606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99D02E05-8674-2B99-7620-DF813261249E}"/>
                </a:ext>
              </a:extLst>
            </p:cNvPr>
            <p:cNvSpPr txBox="1"/>
            <p:nvPr/>
          </p:nvSpPr>
          <p:spPr>
            <a:xfrm>
              <a:off x="2138636" y="4500453"/>
              <a:ext cx="9717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/>
                <a:t>Huh???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3D12CFFE-5075-88F7-FA4C-B97C39AC50AA}"/>
                </a:ext>
              </a:extLst>
            </p:cNvPr>
            <p:cNvSpPr txBox="1"/>
            <p:nvPr/>
          </p:nvSpPr>
          <p:spPr>
            <a:xfrm>
              <a:off x="1981200" y="1047690"/>
              <a:ext cx="20902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/>
                <a:t>I know everything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BC63C036-D691-72BC-7378-74A24914E67C}"/>
                </a:ext>
              </a:extLst>
            </p:cNvPr>
            <p:cNvSpPr txBox="1"/>
            <p:nvPr/>
          </p:nvSpPr>
          <p:spPr>
            <a:xfrm>
              <a:off x="3280822" y="2550558"/>
              <a:ext cx="228177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i="1" dirty="0"/>
                <a:t>There’s more to this</a:t>
              </a:r>
            </a:p>
            <a:p>
              <a:pPr algn="ctr"/>
              <a:r>
                <a:rPr lang="en-US" sz="2000" b="1" i="1" dirty="0"/>
                <a:t>than I thought…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88B1C5AF-E65F-4037-B6EB-51AF1E1D21DB}"/>
                </a:ext>
              </a:extLst>
            </p:cNvPr>
            <p:cNvSpPr txBox="1"/>
            <p:nvPr/>
          </p:nvSpPr>
          <p:spPr>
            <a:xfrm>
              <a:off x="5496675" y="3907521"/>
              <a:ext cx="16671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i="1" dirty="0"/>
                <a:t>It’s starting to</a:t>
              </a:r>
            </a:p>
            <a:p>
              <a:pPr algn="ctr"/>
              <a:r>
                <a:rPr lang="en-US" sz="2000" b="1" i="1" dirty="0"/>
                <a:t>make sense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AAC3004A-EBC6-238A-20D7-E8DA642988AB}"/>
                </a:ext>
              </a:extLst>
            </p:cNvPr>
            <p:cNvSpPr txBox="1"/>
            <p:nvPr/>
          </p:nvSpPr>
          <p:spPr>
            <a:xfrm>
              <a:off x="1408897" y="1419430"/>
              <a:ext cx="6062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/>
                <a:t>high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E9A28B99-44BA-355D-DD31-1A2B240208D9}"/>
                </a:ext>
              </a:extLst>
            </p:cNvPr>
            <p:cNvSpPr txBox="1"/>
            <p:nvPr/>
          </p:nvSpPr>
          <p:spPr>
            <a:xfrm>
              <a:off x="6875943" y="4808132"/>
              <a:ext cx="6062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/>
                <a:t>high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E467CF1B-B1C0-4EB0-30C5-E2C543F6F38C}"/>
                </a:ext>
              </a:extLst>
            </p:cNvPr>
            <p:cNvSpPr txBox="1"/>
            <p:nvPr/>
          </p:nvSpPr>
          <p:spPr>
            <a:xfrm>
              <a:off x="2007357" y="4816722"/>
              <a:ext cx="5330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/>
                <a:t>low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2E7DD95C-5A7A-E8E8-4107-DA1114E052AC}"/>
                </a:ext>
              </a:extLst>
            </p:cNvPr>
            <p:cNvSpPr txBox="1"/>
            <p:nvPr/>
          </p:nvSpPr>
          <p:spPr>
            <a:xfrm>
              <a:off x="1485097" y="4602629"/>
              <a:ext cx="5330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/>
                <a:t>low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43CAAD-EBA0-E279-55E9-917D6BFEF89A}"/>
                </a:ext>
              </a:extLst>
            </p:cNvPr>
            <p:cNvSpPr txBox="1"/>
            <p:nvPr/>
          </p:nvSpPr>
          <p:spPr>
            <a:xfrm>
              <a:off x="6361897" y="2435426"/>
              <a:ext cx="9268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err="1"/>
                <a:t>Ahah</a:t>
              </a:r>
              <a:r>
                <a:rPr lang="en-US" sz="2000" b="1" i="1"/>
                <a:t>…</a:t>
              </a: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10EEBA3A-EE36-BBAD-597C-D5B80B68B5EB}"/>
                </a:ext>
              </a:extLst>
            </p:cNvPr>
            <p:cNvSpPr/>
            <p:nvPr/>
          </p:nvSpPr>
          <p:spPr>
            <a:xfrm>
              <a:off x="7209757" y="2629475"/>
              <a:ext cx="218940" cy="20606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D5D3B24E-C9BC-01AD-6CEA-972625E6E47D}"/>
                </a:ext>
              </a:extLst>
            </p:cNvPr>
            <p:cNvCxnSpPr/>
            <p:nvPr/>
          </p:nvCxnSpPr>
          <p:spPr>
            <a:xfrm>
              <a:off x="2018497" y="1540136"/>
              <a:ext cx="8647" cy="3289189"/>
            </a:xfrm>
            <a:prstGeom prst="line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3618F763-256B-F9CC-6957-15B4F5471354}"/>
                </a:ext>
              </a:extLst>
            </p:cNvPr>
            <p:cNvSpPr/>
            <p:nvPr/>
          </p:nvSpPr>
          <p:spPr>
            <a:xfrm>
              <a:off x="1967423" y="4656907"/>
              <a:ext cx="218940" cy="20606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71E373A6-68E1-FDC4-5B98-69F600B3313E}"/>
                </a:ext>
              </a:extLst>
            </p:cNvPr>
            <p:cNvCxnSpPr/>
            <p:nvPr/>
          </p:nvCxnSpPr>
          <p:spPr>
            <a:xfrm flipH="1" flipV="1">
              <a:off x="2339415" y="1675411"/>
              <a:ext cx="229899" cy="287091"/>
            </a:xfrm>
            <a:prstGeom prst="line">
              <a:avLst/>
            </a:prstGeom>
            <a:ln w="63500">
              <a:solidFill>
                <a:srgbClr val="CCCC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F71505C5-9564-EDB4-DC19-F785CC76097A}"/>
                </a:ext>
              </a:extLst>
            </p:cNvPr>
            <p:cNvSpPr/>
            <p:nvPr/>
          </p:nvSpPr>
          <p:spPr>
            <a:xfrm>
              <a:off x="2184217" y="1499436"/>
              <a:ext cx="218940" cy="20606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1B13E98-0B69-FBBD-24D6-2B1DFE891907}"/>
                </a:ext>
              </a:extLst>
            </p:cNvPr>
            <p:cNvSpPr txBox="1"/>
            <p:nvPr/>
          </p:nvSpPr>
          <p:spPr>
            <a:xfrm>
              <a:off x="2807429" y="3847709"/>
              <a:ext cx="211391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i="1" dirty="0"/>
                <a:t>I’m never going</a:t>
              </a:r>
            </a:p>
            <a:p>
              <a:pPr algn="ctr"/>
              <a:r>
                <a:rPr lang="en-US" sz="2000" b="1" i="1" dirty="0"/>
                <a:t>to understand this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2442E46-CE07-4DA4-9DE5-A94FDC0716E2}"/>
              </a:ext>
            </a:extLst>
          </p:cNvPr>
          <p:cNvGrpSpPr/>
          <p:nvPr/>
        </p:nvGrpSpPr>
        <p:grpSpPr>
          <a:xfrm>
            <a:off x="5562600" y="2392572"/>
            <a:ext cx="933450" cy="646331"/>
            <a:chOff x="5562600" y="2392572"/>
            <a:chExt cx="933450" cy="646331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13A4FAE7-740A-4E5B-9DF3-9405A4A7F7B4}"/>
                </a:ext>
              </a:extLst>
            </p:cNvPr>
            <p:cNvCxnSpPr>
              <a:stCxn id="86" idx="3"/>
            </p:cNvCxnSpPr>
            <p:nvPr/>
          </p:nvCxnSpPr>
          <p:spPr>
            <a:xfrm>
              <a:off x="5562600" y="2904501"/>
              <a:ext cx="933450" cy="62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87755A4-02A9-4574-9125-8115E93E2EA1}"/>
                </a:ext>
              </a:extLst>
            </p:cNvPr>
            <p:cNvSpPr txBox="1"/>
            <p:nvPr/>
          </p:nvSpPr>
          <p:spPr>
            <a:xfrm>
              <a:off x="5747531" y="2392572"/>
              <a:ext cx="4294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1838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93D5A4-799C-4BE7-A7CB-3EA0C8037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3</a:t>
            </a:fld>
            <a:endParaRPr 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F161EA3-489F-4F2A-B315-4D2B892B0D4E}"/>
              </a:ext>
            </a:extLst>
          </p:cNvPr>
          <p:cNvSpPr txBox="1">
            <a:spLocks noChangeArrowheads="1"/>
          </p:cNvSpPr>
          <p:nvPr/>
        </p:nvSpPr>
        <p:spPr>
          <a:xfrm>
            <a:off x="1619481" y="229740"/>
            <a:ext cx="5931003" cy="960885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sz="3200" b="1" dirty="0">
                <a:solidFill>
                  <a:prstClr val="black"/>
                </a:solidFill>
                <a:cs typeface="Times New Roman" pitchFamily="18" charset="0"/>
              </a:rPr>
              <a:t>PFAS Guidance Update</a:t>
            </a:r>
          </a:p>
          <a:p>
            <a:pPr lvl="0" algn="ctr" defTabSz="914400">
              <a:spcBef>
                <a:spcPct val="0"/>
              </a:spcBef>
              <a:defRPr/>
            </a:pPr>
            <a:r>
              <a:rPr lang="en-US" sz="2800" b="1" dirty="0">
                <a:solidFill>
                  <a:prstClr val="black"/>
                </a:solidFill>
                <a:cs typeface="Times New Roman" pitchFamily="18" charset="0"/>
              </a:rPr>
              <a:t>January 2024 (Draft)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4E161B-8DB3-47AE-9D87-3B04176C5924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320244" y="1398905"/>
            <a:ext cx="6503511" cy="3635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eaLnBrk="0" fontAlgn="base" hangingPunct="0">
              <a:lnSpc>
                <a:spcPct val="107000"/>
              </a:lnSpc>
              <a:tabLst>
                <a:tab pos="419100" algn="l"/>
                <a:tab pos="5937250" algn="r"/>
              </a:tabLst>
            </a:pPr>
            <a:r>
              <a:rPr lang="en-US" b="1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1.0</a:t>
            </a:r>
            <a:r>
              <a:rPr lang="en-US" b="1" kern="1200" dirty="0">
                <a:solidFill>
                  <a:srgbClr val="000000"/>
                </a:solidFill>
                <a:effectLst/>
                <a:ea typeface="Yu Mincho" panose="02020400000000000000" pitchFamily="18" charset="-128"/>
                <a:cs typeface="Calibri" panose="020F0502020204030204" pitchFamily="34" charset="0"/>
              </a:rPr>
              <a:t>	</a:t>
            </a:r>
            <a:r>
              <a:rPr lang="en-US" b="1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Terminology, Chemistry, Manufacture and Use</a:t>
            </a:r>
            <a:endParaRPr lang="en-US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eaLnBrk="0" fontAlgn="base" hangingPunct="0">
              <a:lnSpc>
                <a:spcPct val="107000"/>
              </a:lnSpc>
              <a:tabLst>
                <a:tab pos="419100" algn="l"/>
                <a:tab pos="5937250" algn="r"/>
              </a:tabLst>
            </a:pPr>
            <a:r>
              <a:rPr lang="en-US" b="1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2.0</a:t>
            </a:r>
            <a:r>
              <a:rPr lang="en-US" b="1" kern="1200" dirty="0">
                <a:solidFill>
                  <a:srgbClr val="000000"/>
                </a:solidFill>
                <a:effectLst/>
                <a:ea typeface="Yu Mincho" panose="02020400000000000000" pitchFamily="18" charset="-128"/>
                <a:cs typeface="Calibri" panose="020F0502020204030204" pitchFamily="34" charset="0"/>
              </a:rPr>
              <a:t>	</a:t>
            </a:r>
            <a:r>
              <a:rPr lang="en-US" b="1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Sources of PFASs in Soil and Groundwater</a:t>
            </a:r>
            <a:endParaRPr lang="en-US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eaLnBrk="0" fontAlgn="base" hangingPunct="0">
              <a:lnSpc>
                <a:spcPct val="107000"/>
              </a:lnSpc>
              <a:tabLst>
                <a:tab pos="419100" algn="l"/>
                <a:tab pos="5937250" algn="r"/>
              </a:tabLst>
            </a:pPr>
            <a:r>
              <a:rPr lang="en-US" b="1" kern="12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3.0</a:t>
            </a:r>
            <a:r>
              <a:rPr lang="en-US" b="1" kern="1200" dirty="0">
                <a:solidFill>
                  <a:srgbClr val="FF0000"/>
                </a:solidFill>
                <a:effectLst/>
                <a:ea typeface="Yu Mincho" panose="02020400000000000000" pitchFamily="18" charset="-128"/>
                <a:cs typeface="Calibri" panose="020F0502020204030204" pitchFamily="34" charset="0"/>
              </a:rPr>
              <a:t>	</a:t>
            </a:r>
            <a:r>
              <a:rPr lang="en-US" b="1" kern="12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Physiochemical Constants</a:t>
            </a:r>
            <a:endParaRPr lang="en-US" b="1" dirty="0">
              <a:solidFill>
                <a:srgbClr val="FF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eaLnBrk="0" fontAlgn="base" hangingPunct="0">
              <a:lnSpc>
                <a:spcPct val="107000"/>
              </a:lnSpc>
              <a:tabLst>
                <a:tab pos="419100" algn="l"/>
                <a:tab pos="5937250" algn="r"/>
              </a:tabLst>
            </a:pPr>
            <a:r>
              <a:rPr lang="en-US" b="1" kern="12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4.0</a:t>
            </a:r>
            <a:r>
              <a:rPr lang="en-US" b="1" kern="1200" dirty="0">
                <a:solidFill>
                  <a:srgbClr val="FF0000"/>
                </a:solidFill>
                <a:effectLst/>
                <a:ea typeface="Yu Mincho" panose="02020400000000000000" pitchFamily="18" charset="-128"/>
                <a:cs typeface="Calibri" panose="020F0502020204030204" pitchFamily="34" charset="0"/>
              </a:rPr>
              <a:t>	</a:t>
            </a:r>
            <a:r>
              <a:rPr lang="en-US" b="1" kern="12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Toxicity Factors</a:t>
            </a:r>
            <a:endParaRPr lang="en-US" b="1" dirty="0">
              <a:solidFill>
                <a:srgbClr val="FF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eaLnBrk="0" fontAlgn="base" hangingPunct="0">
              <a:lnSpc>
                <a:spcPct val="107000"/>
              </a:lnSpc>
              <a:tabLst>
                <a:tab pos="419100" algn="l"/>
                <a:tab pos="5937250" algn="r"/>
              </a:tabLst>
            </a:pPr>
            <a:r>
              <a:rPr lang="en-US" b="1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5.0</a:t>
            </a:r>
            <a:r>
              <a:rPr lang="en-US" b="1" kern="1200" dirty="0">
                <a:solidFill>
                  <a:srgbClr val="000000"/>
                </a:solidFill>
                <a:effectLst/>
                <a:ea typeface="Yu Mincho" panose="02020400000000000000" pitchFamily="18" charset="-128"/>
                <a:cs typeface="Calibri" panose="020F0502020204030204" pitchFamily="34" charset="0"/>
              </a:rPr>
              <a:t>	</a:t>
            </a:r>
            <a:r>
              <a:rPr lang="en-US" b="1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Environmental Fate and Transport</a:t>
            </a:r>
            <a:endParaRPr lang="en-US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07000"/>
              </a:lnSpc>
              <a:tabLst>
                <a:tab pos="419100" algn="l"/>
                <a:tab pos="5937250" algn="r"/>
              </a:tabLst>
            </a:pPr>
            <a:r>
              <a:rPr lang="en-US" b="1" kern="12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6.0</a:t>
            </a:r>
            <a:r>
              <a:rPr lang="en-US" b="1" kern="1200" dirty="0">
                <a:solidFill>
                  <a:srgbClr val="FF0000"/>
                </a:solidFill>
                <a:effectLst/>
                <a:ea typeface="Yu Mincho" panose="02020400000000000000" pitchFamily="18" charset="-128"/>
                <a:cs typeface="Calibri" panose="020F0502020204030204" pitchFamily="34" charset="0"/>
              </a:rPr>
              <a:t>		</a:t>
            </a:r>
            <a:r>
              <a:rPr lang="en-US" b="1" kern="12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Environmental Action Levels for Individually Targeted PFASs 	(indoor air and </a:t>
            </a:r>
            <a:r>
              <a:rPr lang="en-US" b="1" dirty="0">
                <a:solidFill>
                  <a:srgbClr val="FF0000"/>
                </a:solidFill>
              </a:rPr>
              <a:t>soil vapor action level added for PFPrA</a:t>
            </a:r>
            <a:r>
              <a:rPr lang="en-US" b="1" baseline="30000" dirty="0">
                <a:solidFill>
                  <a:srgbClr val="FF0000"/>
                </a:solidFill>
              </a:rPr>
              <a:t>-</a:t>
            </a:r>
            <a:r>
              <a:rPr lang="en-US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eaLnBrk="0" fontAlgn="base" hangingPunct="0">
              <a:lnSpc>
                <a:spcPct val="107000"/>
              </a:lnSpc>
              <a:tabLst>
                <a:tab pos="419100" algn="l"/>
                <a:tab pos="5937250" algn="r"/>
              </a:tabLst>
            </a:pPr>
            <a:r>
              <a:rPr lang="en-US" b="1" kern="12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7.0</a:t>
            </a:r>
            <a:r>
              <a:rPr lang="en-US" b="1" kern="1200" dirty="0">
                <a:solidFill>
                  <a:srgbClr val="FF0000"/>
                </a:solidFill>
                <a:effectLst/>
                <a:ea typeface="Yu Mincho" panose="02020400000000000000" pitchFamily="18" charset="-128"/>
                <a:cs typeface="Calibri" panose="020F0502020204030204" pitchFamily="34" charset="0"/>
              </a:rPr>
              <a:t>	</a:t>
            </a:r>
            <a:r>
              <a:rPr lang="en-US" b="1" kern="12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Assessment of Total PFAS Risk</a:t>
            </a:r>
          </a:p>
          <a:p>
            <a:pPr eaLnBrk="0" fontAlgn="base" hangingPunct="0">
              <a:lnSpc>
                <a:spcPct val="107000"/>
              </a:lnSpc>
              <a:tabLst>
                <a:tab pos="419100" algn="l"/>
                <a:tab pos="5937250" algn="r"/>
              </a:tabLst>
            </a:pPr>
            <a:r>
              <a:rPr lang="en-US" b="1" dirty="0">
                <a:ea typeface="Calibri" panose="020F0502020204030204" pitchFamily="34" charset="0"/>
                <a:cs typeface="Times New Roman" panose="02020603050405020304" pitchFamily="18" charset="0"/>
              </a:rPr>
              <a:t>8.0	Sample Collection and Processing</a:t>
            </a:r>
          </a:p>
          <a:p>
            <a:pPr eaLnBrk="0" fontAlgn="base" hangingPunct="0">
              <a:lnSpc>
                <a:spcPct val="107000"/>
              </a:lnSpc>
              <a:tabLst>
                <a:tab pos="419100" algn="l"/>
                <a:tab pos="5937250" algn="r"/>
              </a:tabLst>
            </a:pPr>
            <a:r>
              <a:rPr lang="en-US" b="1" dirty="0">
                <a:ea typeface="Calibri" panose="020F0502020204030204" pitchFamily="34" charset="0"/>
                <a:cs typeface="Times New Roman" panose="02020603050405020304" pitchFamily="18" charset="0"/>
              </a:rPr>
              <a:t>9.0	Laboratory Test Methods</a:t>
            </a:r>
          </a:p>
          <a:p>
            <a:pPr marL="342900" indent="-342900" eaLnBrk="0" fontAlgn="base" hangingPunct="0">
              <a:lnSpc>
                <a:spcPct val="107000"/>
              </a:lnSpc>
              <a:buAutoNum type="arabicPeriod" startAt="10"/>
              <a:tabLst>
                <a:tab pos="419100" algn="l"/>
                <a:tab pos="5937250" algn="r"/>
              </a:tabLst>
            </a:pPr>
            <a:r>
              <a:rPr lang="en-US" b="1" dirty="0">
                <a:ea typeface="Calibri" panose="020F0502020204030204" pitchFamily="34" charset="0"/>
                <a:cs typeface="Times New Roman" panose="02020603050405020304" pitchFamily="18" charset="0"/>
              </a:rPr>
              <a:t>Limitations</a:t>
            </a:r>
          </a:p>
          <a:p>
            <a:pPr eaLnBrk="0" fontAlgn="base" hangingPunct="0">
              <a:lnSpc>
                <a:spcPct val="107000"/>
              </a:lnSpc>
              <a:spcAft>
                <a:spcPts val="800"/>
              </a:spcAft>
              <a:tabLst>
                <a:tab pos="419100" algn="l"/>
                <a:tab pos="5937250" algn="r"/>
              </a:tabLst>
            </a:pPr>
            <a:r>
              <a:rPr lang="en-US" b="1" dirty="0">
                <a:ea typeface="Calibri" panose="020F0502020204030204" pitchFamily="34" charset="0"/>
                <a:cs typeface="Times New Roman" panose="02020603050405020304" pitchFamily="18" charset="0"/>
              </a:rPr>
              <a:t>+ Figures &amp; Tables</a:t>
            </a: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61EE59E8-2BA0-4422-86CC-37B3DC9AB9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240" y="5427931"/>
            <a:ext cx="859148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b="1" u="sng" dirty="0">
                <a:solidFill>
                  <a:prstClr val="black"/>
                </a:solidFill>
                <a:cs typeface="Times New Roman" pitchFamily="18" charset="0"/>
              </a:rPr>
              <a:t>Hawaii Dept of Health Guidance:</a:t>
            </a:r>
          </a:p>
          <a:p>
            <a:pPr defTabSz="914400">
              <a:spcAft>
                <a:spcPts val="1200"/>
              </a:spcAft>
              <a:defRPr/>
            </a:pPr>
            <a:r>
              <a:rPr lang="en-US" b="1" i="1" dirty="0">
                <a:solidFill>
                  <a:prstClr val="black"/>
                </a:solidFill>
                <a:cs typeface="Times New Roman" pitchFamily="18" charset="0"/>
              </a:rPr>
              <a:t>Interim Soil and Water Environmental Action Levels (EALs) for Perfluoroalkyl and Polyfluoroalkyl Substances (PFA</a:t>
            </a:r>
            <a:r>
              <a:rPr lang="en-US" b="1" i="1" dirty="0">
                <a:cs typeface="Times New Roman" pitchFamily="18" charset="0"/>
              </a:rPr>
              <a:t>Ss), </a:t>
            </a:r>
            <a:r>
              <a:rPr lang="en-US" b="1" dirty="0">
                <a:cs typeface="Times New Roman" pitchFamily="18" charset="0"/>
              </a:rPr>
              <a:t>January 2024 (draft)</a:t>
            </a:r>
            <a:r>
              <a:rPr lang="en-US" b="1" dirty="0">
                <a:solidFill>
                  <a:prstClr val="black"/>
                </a:solidFill>
                <a:cs typeface="Times New Roman" pitchFamily="18" charset="0"/>
              </a:rPr>
              <a:t>: https://health.hawaii.gov/heer/guidance/additional-guidance-documents/</a:t>
            </a:r>
          </a:p>
        </p:txBody>
      </p:sp>
    </p:spTree>
    <p:extLst>
      <p:ext uri="{BB962C8B-B14F-4D97-AF65-F5344CB8AC3E}">
        <p14:creationId xmlns:p14="http://schemas.microsoft.com/office/powerpoint/2010/main" val="37489407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AAC7A1-EB31-2EB4-C3D3-3C5DB5809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5C0A98-1074-2600-1B59-35024F310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30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119D3D-65D1-3620-4D0D-F4919E25A74E}"/>
              </a:ext>
            </a:extLst>
          </p:cNvPr>
          <p:cNvSpPr txBox="1"/>
          <p:nvPr/>
        </p:nvSpPr>
        <p:spPr>
          <a:xfrm>
            <a:off x="305566" y="282792"/>
            <a:ext cx="86197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More Missing PFASs! Excess Organic Fluorine in Water!</a:t>
            </a:r>
            <a:endParaRPr lang="en-US" sz="2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C3F95D-3726-CBF9-8C11-74E829A7A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7493" y="1176720"/>
            <a:ext cx="3881874" cy="2010881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8E4BBE-77EA-3BDD-2C99-74E23DE61036}"/>
              </a:ext>
            </a:extLst>
          </p:cNvPr>
          <p:cNvSpPr txBox="1"/>
          <p:nvPr/>
        </p:nvSpPr>
        <p:spPr>
          <a:xfrm>
            <a:off x="3445274" y="5663319"/>
            <a:ext cx="49538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Total Organic Fluorine (Method 1621)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Liquids: “Absorbable Organic Fluorine”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Solids: “Extractable Organic Fluorine”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7C1950E-D72B-C55B-AFFC-7830E276AD70}"/>
              </a:ext>
            </a:extLst>
          </p:cNvPr>
          <p:cNvGrpSpPr/>
          <p:nvPr/>
        </p:nvGrpSpPr>
        <p:grpSpPr>
          <a:xfrm>
            <a:off x="3241816" y="3558309"/>
            <a:ext cx="5789803" cy="2089897"/>
            <a:chOff x="2911347" y="4528782"/>
            <a:chExt cx="5789803" cy="208989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6A5D431-CAC5-CE83-8311-A550553363D0}"/>
                </a:ext>
              </a:extLst>
            </p:cNvPr>
            <p:cNvSpPr txBox="1"/>
            <p:nvPr/>
          </p:nvSpPr>
          <p:spPr>
            <a:xfrm>
              <a:off x="6968244" y="5165308"/>
              <a:ext cx="1732906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TOF Reported by Laboratory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2961A93-4A64-2DB2-3545-C8CC779B13D4}"/>
                </a:ext>
              </a:extLst>
            </p:cNvPr>
            <p:cNvSpPr txBox="1"/>
            <p:nvPr/>
          </p:nvSpPr>
          <p:spPr>
            <a:xfrm>
              <a:off x="2911347" y="5295240"/>
              <a:ext cx="3059083" cy="132343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Concentration of TOF predicted based on fluorine content of</a:t>
              </a:r>
            </a:p>
            <a:p>
              <a:pPr algn="ctr"/>
              <a:r>
                <a:rPr lang="en-US" sz="2000" b="1" dirty="0"/>
                <a:t>Post-TOPs PFAS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25313BC-0CD8-214B-791B-8D62A35A8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6040" y="4733353"/>
              <a:ext cx="285404" cy="1446415"/>
            </a:xfrm>
            <a:prstGeom prst="rect">
              <a:avLst/>
            </a:prstGeom>
          </p:spPr>
        </p:pic>
        <p:sp>
          <p:nvSpPr>
            <p:cNvPr id="16" name="Left Brace 15">
              <a:extLst>
                <a:ext uri="{FF2B5EF4-FFF2-40B4-BE49-F238E27FC236}">
                  <a16:creationId xmlns:a16="http://schemas.microsoft.com/office/drawing/2014/main" id="{29DE77D2-26AD-7F79-117B-548288FB11AE}"/>
                </a:ext>
              </a:extLst>
            </p:cNvPr>
            <p:cNvSpPr/>
            <p:nvPr/>
          </p:nvSpPr>
          <p:spPr>
            <a:xfrm>
              <a:off x="5942206" y="5756905"/>
              <a:ext cx="285404" cy="422863"/>
            </a:xfrm>
            <a:prstGeom prst="leftBrac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17" name="Left Brace 16">
              <a:extLst>
                <a:ext uri="{FF2B5EF4-FFF2-40B4-BE49-F238E27FC236}">
                  <a16:creationId xmlns:a16="http://schemas.microsoft.com/office/drawing/2014/main" id="{EE57212F-B469-7D89-EB6E-A91F6AE308CE}"/>
                </a:ext>
              </a:extLst>
            </p:cNvPr>
            <p:cNvSpPr/>
            <p:nvPr/>
          </p:nvSpPr>
          <p:spPr>
            <a:xfrm flipH="1">
              <a:off x="6652912" y="4782207"/>
              <a:ext cx="285404" cy="1383273"/>
            </a:xfrm>
            <a:prstGeom prst="leftBrac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68BE508-ADF3-DCF2-F726-9B38E6FA5EB1}"/>
                </a:ext>
              </a:extLst>
            </p:cNvPr>
            <p:cNvSpPr txBox="1"/>
            <p:nvPr/>
          </p:nvSpPr>
          <p:spPr>
            <a:xfrm>
              <a:off x="4142382" y="4528782"/>
              <a:ext cx="210373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Excess Fluorine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BF34628-25DA-9CFA-7594-CE9034CF969D}"/>
                </a:ext>
              </a:extLst>
            </p:cNvPr>
            <p:cNvCxnSpPr>
              <a:cxnSpLocks/>
              <a:stCxn id="18" idx="2"/>
            </p:cNvCxnSpPr>
            <p:nvPr/>
          </p:nvCxnSpPr>
          <p:spPr>
            <a:xfrm>
              <a:off x="5194247" y="4928892"/>
              <a:ext cx="990325" cy="2364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878A854-2397-7C22-C875-14BFE785CE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00" y="1291277"/>
            <a:ext cx="3059084" cy="54753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41A304-452C-CB96-FF34-27E6A5119336}"/>
              </a:ext>
            </a:extLst>
          </p:cNvPr>
          <p:cNvSpPr txBox="1"/>
          <p:nvPr/>
        </p:nvSpPr>
        <p:spPr>
          <a:xfrm>
            <a:off x="2345458" y="3096630"/>
            <a:ext cx="4459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033954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D9D187-0819-BD33-2191-D9524AB8A2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579BDC-8818-441C-A5F2-A8EBEF808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31</a:t>
            </a:fld>
            <a:endParaRPr lang="en-US"/>
          </a:p>
        </p:txBody>
      </p:sp>
      <p:sp>
        <p:nvSpPr>
          <p:cNvPr id="39" name="Rectangle 2">
            <a:extLst>
              <a:ext uri="{FF2B5EF4-FFF2-40B4-BE49-F238E27FC236}">
                <a16:creationId xmlns:a16="http://schemas.microsoft.com/office/drawing/2014/main" id="{5B0F1491-6F17-4DAA-6B72-CF0379A5F41F}"/>
              </a:ext>
            </a:extLst>
          </p:cNvPr>
          <p:cNvSpPr txBox="1">
            <a:spLocks noChangeArrowheads="1"/>
          </p:cNvSpPr>
          <p:nvPr/>
        </p:nvSpPr>
        <p:spPr>
          <a:xfrm>
            <a:off x="79514" y="79844"/>
            <a:ext cx="8984974" cy="1199581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800" b="1" dirty="0"/>
              <a:t>Components of Total PFAS Risk</a:t>
            </a:r>
          </a:p>
          <a:p>
            <a:pPr lvl="0" algn="ctr" defTabSz="914400">
              <a:spcBef>
                <a:spcPct val="0"/>
              </a:spcBef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(Example </a:t>
            </a:r>
            <a:r>
              <a:rPr lang="en-US" sz="2200" b="1" dirty="0">
                <a:solidFill>
                  <a:prstClr val="black"/>
                </a:solidFill>
                <a:cs typeface="Times New Roman" pitchFamily="18" charset="0"/>
              </a:rPr>
              <a:t>Mainland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Drinking Water Data)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758B1AE-6683-7DA3-D71C-93B501B168D2}"/>
              </a:ext>
            </a:extLst>
          </p:cNvPr>
          <p:cNvSpPr txBox="1">
            <a:spLocks noChangeArrowheads="1"/>
          </p:cNvSpPr>
          <p:nvPr/>
        </p:nvSpPr>
        <p:spPr>
          <a:xfrm>
            <a:off x="407665" y="826917"/>
            <a:ext cx="9153927" cy="849727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Autofit/>
          </a:bodyPr>
          <a:lstStyle/>
          <a:p>
            <a:pPr lvl="0" algn="ctr" defTabSz="914400">
              <a:spcBef>
                <a:spcPct val="0"/>
              </a:spcBef>
              <a:defRPr/>
            </a:pPr>
            <a:endParaRPr lang="en-US" sz="28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3BBAA44-E56C-D7CF-873C-AE2DF26F2A16}"/>
              </a:ext>
            </a:extLst>
          </p:cNvPr>
          <p:cNvSpPr txBox="1"/>
          <p:nvPr/>
        </p:nvSpPr>
        <p:spPr>
          <a:xfrm>
            <a:off x="4572000" y="1409553"/>
            <a:ext cx="3153501" cy="15542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/>
              <a:t>Total PFASs Risk =</a:t>
            </a:r>
          </a:p>
          <a:p>
            <a:pPr>
              <a:spcAft>
                <a:spcPts val="600"/>
              </a:spcAft>
            </a:pPr>
            <a:r>
              <a:rPr lang="en-US" sz="2000" b="1" dirty="0"/>
              <a:t>Pre-TOPs PFASs Risk +</a:t>
            </a:r>
          </a:p>
          <a:p>
            <a:pPr>
              <a:spcAft>
                <a:spcPts val="600"/>
              </a:spcAft>
            </a:pPr>
            <a:r>
              <a:rPr lang="en-US" sz="2000" b="1" dirty="0"/>
              <a:t>Post-TOPs PFASs Risk +</a:t>
            </a:r>
          </a:p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FF0000"/>
                </a:solidFill>
              </a:rPr>
              <a:t>Excess Fluorine PFASs Risk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B4688D4-7A07-7D9D-0860-CF33B4F20A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00" y="1291277"/>
            <a:ext cx="3059084" cy="54753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05A44A-EE59-46AE-98DB-2FC45BFABD5F}"/>
              </a:ext>
            </a:extLst>
          </p:cNvPr>
          <p:cNvSpPr txBox="1"/>
          <p:nvPr/>
        </p:nvSpPr>
        <p:spPr>
          <a:xfrm>
            <a:off x="2345458" y="3096630"/>
            <a:ext cx="4459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53F5C6-7F77-4274-87D2-E81BFDCDEF5D}"/>
              </a:ext>
            </a:extLst>
          </p:cNvPr>
          <p:cNvSpPr txBox="1"/>
          <p:nvPr/>
        </p:nvSpPr>
        <p:spPr>
          <a:xfrm>
            <a:off x="3451410" y="3473121"/>
            <a:ext cx="5568253" cy="17081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19063" indent="-1143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Excess fluorine </a:t>
            </a:r>
            <a:r>
              <a:rPr lang="en-US" sz="2000" b="1" i="1" dirty="0"/>
              <a:t>not related to pre- or post-TOPs PFASs primarily identified in water samples (higher detection limit in solids samples)</a:t>
            </a:r>
          </a:p>
          <a:p>
            <a:pPr marL="119063" indent="-1143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Limited Non-Targeted Analysis (NTA) analysis typically identifies </a:t>
            </a:r>
            <a:r>
              <a:rPr lang="en-US" sz="2000" b="1" i="1" dirty="0">
                <a:solidFill>
                  <a:srgbClr val="FF0000"/>
                </a:solidFill>
              </a:rPr>
              <a:t>ultrashort PFASs (e.g., PFPrA</a:t>
            </a:r>
            <a:r>
              <a:rPr lang="en-US" sz="2000" b="1" i="1" baseline="30000" dirty="0">
                <a:solidFill>
                  <a:srgbClr val="FF0000"/>
                </a:solidFill>
              </a:rPr>
              <a:t>-</a:t>
            </a:r>
            <a:r>
              <a:rPr lang="en-US" sz="2000" b="1" i="1" dirty="0">
                <a:solidFill>
                  <a:srgbClr val="FF0000"/>
                </a:solidFill>
              </a:rPr>
              <a:t>).</a:t>
            </a:r>
            <a:endParaRPr lang="en-US" sz="2000" b="1" dirty="0">
              <a:solidFill>
                <a:srgbClr val="FF0000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CB9BC77-498D-CE37-6A12-42C4CE86FF7B}"/>
              </a:ext>
            </a:extLst>
          </p:cNvPr>
          <p:cNvGrpSpPr/>
          <p:nvPr/>
        </p:nvGrpSpPr>
        <p:grpSpPr>
          <a:xfrm>
            <a:off x="4906345" y="5306378"/>
            <a:ext cx="2232210" cy="1004002"/>
            <a:chOff x="4114220" y="5348909"/>
            <a:chExt cx="2232210" cy="100400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84BC0C3-0595-E8DD-B92D-1A8493187C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4492" t="43698" r="43508"/>
            <a:stretch/>
          </p:blipFill>
          <p:spPr>
            <a:xfrm>
              <a:off x="5139721" y="5348909"/>
              <a:ext cx="647230" cy="100212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719CCB8-61E0-C67C-327C-7ADDB47EC8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3698" r="80978"/>
            <a:stretch/>
          </p:blipFill>
          <p:spPr>
            <a:xfrm>
              <a:off x="4118140" y="5350785"/>
              <a:ext cx="1026014" cy="1002126"/>
            </a:xfrm>
            <a:prstGeom prst="rect">
              <a:avLst/>
            </a:prstGeom>
            <a:ln>
              <a:noFill/>
            </a:ln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A70B944-3C20-57A0-F915-94BD6A2B8A0D}"/>
                </a:ext>
              </a:extLst>
            </p:cNvPr>
            <p:cNvSpPr/>
            <p:nvPr/>
          </p:nvSpPr>
          <p:spPr>
            <a:xfrm>
              <a:off x="4114220" y="5350785"/>
              <a:ext cx="1672731" cy="100205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3E60F7E-2958-081D-526B-2C070062F7D7}"/>
                </a:ext>
              </a:extLst>
            </p:cNvPr>
            <p:cNvGrpSpPr/>
            <p:nvPr/>
          </p:nvGrpSpPr>
          <p:grpSpPr>
            <a:xfrm>
              <a:off x="5230365" y="5692263"/>
              <a:ext cx="1116065" cy="598768"/>
              <a:chOff x="7845710" y="1071302"/>
              <a:chExt cx="1116065" cy="598768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CC171E4F-8922-D1CD-F6DC-5C48EB887A53}"/>
                  </a:ext>
                </a:extLst>
              </p:cNvPr>
              <p:cNvSpPr/>
              <p:nvPr/>
            </p:nvSpPr>
            <p:spPr>
              <a:xfrm>
                <a:off x="7845710" y="1415869"/>
                <a:ext cx="417803" cy="254201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96D3FA9-9BEC-9F54-CE62-50B1F811AD32}"/>
                  </a:ext>
                </a:extLst>
              </p:cNvPr>
              <p:cNvSpPr txBox="1"/>
              <p:nvPr/>
            </p:nvSpPr>
            <p:spPr>
              <a:xfrm>
                <a:off x="8541467" y="1071302"/>
                <a:ext cx="420308" cy="42062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O</a:t>
                </a:r>
                <a:r>
                  <a:rPr lang="en-US" sz="3200" b="1" baseline="30000" dirty="0"/>
                  <a:t>-</a:t>
                </a:r>
              </a:p>
            </p:txBody>
          </p: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71FC353A-CF58-BBB7-A522-90209A65A0DD}"/>
                  </a:ext>
                </a:extLst>
              </p:cNvPr>
              <p:cNvCxnSpPr>
                <a:cxnSpLocks/>
                <a:stCxn id="7" idx="7"/>
              </p:cNvCxnSpPr>
              <p:nvPr/>
            </p:nvCxnSpPr>
            <p:spPr>
              <a:xfrm flipV="1">
                <a:off x="8202327" y="1300380"/>
                <a:ext cx="413589" cy="152716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5166404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636059-1974-49E9-F86F-79FBD19FC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32</a:t>
            </a:fld>
            <a:endParaRPr 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B49A327-57E8-D0CD-0FEF-735028F47C87}"/>
              </a:ext>
            </a:extLst>
          </p:cNvPr>
          <p:cNvSpPr txBox="1">
            <a:spLocks noChangeArrowheads="1"/>
          </p:cNvSpPr>
          <p:nvPr/>
        </p:nvSpPr>
        <p:spPr>
          <a:xfrm>
            <a:off x="407665" y="826917"/>
            <a:ext cx="9153927" cy="849727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Autofit/>
          </a:bodyPr>
          <a:lstStyle/>
          <a:p>
            <a:pPr lvl="0" algn="ctr" defTabSz="914400">
              <a:spcBef>
                <a:spcPct val="0"/>
              </a:spcBef>
              <a:defRPr/>
            </a:pPr>
            <a:endParaRPr lang="en-US" sz="28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19683E9-F760-40C6-9EDC-D66DB235C10F}"/>
              </a:ext>
            </a:extLst>
          </p:cNvPr>
          <p:cNvSpPr txBox="1"/>
          <p:nvPr/>
        </p:nvSpPr>
        <p:spPr>
          <a:xfrm>
            <a:off x="3445984" y="4847471"/>
            <a:ext cx="5415814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90513" indent="-285750">
              <a:buFont typeface="Arial" panose="020B0604020202020204" pitchFamily="34" charset="0"/>
              <a:buChar char="•"/>
            </a:pPr>
            <a:r>
              <a:rPr lang="en-US" sz="2000" b="1" dirty="0"/>
              <a:t>HIDOH 2024 PFPrA</a:t>
            </a:r>
            <a:r>
              <a:rPr lang="en-US" sz="2000" b="1" baseline="30000" dirty="0"/>
              <a:t>-</a:t>
            </a:r>
            <a:r>
              <a:rPr lang="en-US" sz="2000" b="1" dirty="0"/>
              <a:t> Action Levels:</a:t>
            </a:r>
          </a:p>
          <a:p>
            <a:pPr marL="4763"/>
            <a:r>
              <a:rPr lang="en-US" sz="2000" b="1" dirty="0"/>
              <a:t>	Soil Direct Exposure = 5,100 µg/kg</a:t>
            </a:r>
          </a:p>
          <a:p>
            <a:pPr marL="4763"/>
            <a:r>
              <a:rPr lang="en-US" sz="2000" b="1" dirty="0"/>
              <a:t>	Drinking Water/Tapwater AL = 510 ng/L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860BCB7-B38F-4B87-9153-B37471BA9677}"/>
              </a:ext>
            </a:extLst>
          </p:cNvPr>
          <p:cNvSpPr txBox="1"/>
          <p:nvPr/>
        </p:nvSpPr>
        <p:spPr>
          <a:xfrm>
            <a:off x="3445983" y="1150261"/>
            <a:ext cx="5409917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763"/>
            <a:r>
              <a:rPr lang="en-US" sz="2000" b="1" dirty="0"/>
              <a:t>Excess Fluorine Data:</a:t>
            </a:r>
          </a:p>
          <a:p>
            <a:pPr marL="347663" indent="-342900">
              <a:buAutoNum type="arabicPeriod"/>
            </a:pPr>
            <a:r>
              <a:rPr lang="en-US" sz="2000" b="1" dirty="0"/>
              <a:t>Assume Excess Fluorine = PFPrA</a:t>
            </a:r>
            <a:r>
              <a:rPr lang="en-US" sz="2000" b="1" baseline="30000" dirty="0"/>
              <a:t>- </a:t>
            </a:r>
            <a:r>
              <a:rPr lang="en-US" sz="2000" b="1" dirty="0"/>
              <a:t>(</a:t>
            </a:r>
            <a:r>
              <a:rPr lang="en-US" sz="2000" b="1" i="0" dirty="0">
                <a:solidFill>
                  <a:srgbClr val="202124"/>
                </a:solidFill>
                <a:effectLst/>
                <a:latin typeface="Roboto"/>
              </a:rPr>
              <a:t>C</a:t>
            </a:r>
            <a:r>
              <a:rPr lang="en-US" sz="2000" b="1" i="0" baseline="-25000" dirty="0">
                <a:solidFill>
                  <a:srgbClr val="202124"/>
                </a:solidFill>
                <a:effectLst/>
                <a:latin typeface="Roboto"/>
              </a:rPr>
              <a:t>3</a:t>
            </a:r>
            <a:r>
              <a:rPr lang="en-US" sz="2000" b="1" i="0" dirty="0">
                <a:solidFill>
                  <a:srgbClr val="202124"/>
                </a:solidFill>
                <a:effectLst/>
                <a:latin typeface="Roboto"/>
              </a:rPr>
              <a:t>H</a:t>
            </a:r>
            <a:r>
              <a:rPr lang="en-US" sz="2000" b="1" i="0" dirty="0">
                <a:solidFill>
                  <a:srgbClr val="FF0000"/>
                </a:solidFill>
                <a:effectLst/>
                <a:latin typeface="Roboto"/>
              </a:rPr>
              <a:t>F</a:t>
            </a:r>
            <a:r>
              <a:rPr lang="en-US" sz="2000" b="1" i="0" baseline="-25000" dirty="0">
                <a:solidFill>
                  <a:srgbClr val="FF0000"/>
                </a:solidFill>
                <a:effectLst/>
                <a:latin typeface="Roboto"/>
              </a:rPr>
              <a:t>5</a:t>
            </a:r>
            <a:r>
              <a:rPr lang="en-US" sz="2000" b="1" i="0" dirty="0">
                <a:solidFill>
                  <a:srgbClr val="202124"/>
                </a:solidFill>
                <a:effectLst/>
                <a:latin typeface="Roboto"/>
              </a:rPr>
              <a:t>O</a:t>
            </a:r>
            <a:r>
              <a:rPr lang="en-US" sz="2000" b="1" i="0" baseline="-25000" dirty="0">
                <a:solidFill>
                  <a:srgbClr val="202124"/>
                </a:solidFill>
                <a:effectLst/>
                <a:latin typeface="Roboto"/>
              </a:rPr>
              <a:t>2</a:t>
            </a:r>
            <a:r>
              <a:rPr lang="en-US" sz="2000" b="1" i="0" dirty="0">
                <a:solidFill>
                  <a:srgbClr val="202124"/>
                </a:solidFill>
                <a:effectLst/>
                <a:latin typeface="Roboto"/>
              </a:rPr>
              <a:t>).</a:t>
            </a:r>
            <a:endParaRPr lang="en-US" sz="2000" b="1" dirty="0"/>
          </a:p>
          <a:p>
            <a:pPr marL="347663" indent="-342900">
              <a:buAutoNum type="arabicPeriod"/>
            </a:pPr>
            <a:r>
              <a:rPr lang="en-US" sz="2000" b="1" dirty="0"/>
              <a:t>Adjust Excess Fluorine Concentration to reflect equivalent concentration of </a:t>
            </a:r>
            <a:r>
              <a:rPr lang="en-US" sz="2000" b="1" dirty="0" err="1"/>
              <a:t>PFPrA</a:t>
            </a:r>
            <a:r>
              <a:rPr lang="en-US" sz="2000" b="1" baseline="30000" dirty="0"/>
              <a:t>-</a:t>
            </a:r>
            <a:r>
              <a:rPr lang="en-US" sz="2000" b="1" dirty="0"/>
              <a:t>.</a:t>
            </a:r>
          </a:p>
          <a:p>
            <a:pPr marL="347663" indent="-342900">
              <a:buFontTx/>
              <a:buAutoNum type="arabicPeriod"/>
            </a:pPr>
            <a:r>
              <a:rPr lang="en-US" sz="2000" b="1" dirty="0"/>
              <a:t>Compare to PFPrA</a:t>
            </a:r>
            <a:r>
              <a:rPr lang="en-US" sz="2000" b="1" baseline="30000" dirty="0"/>
              <a:t>- </a:t>
            </a:r>
            <a:r>
              <a:rPr lang="en-US" sz="2000" b="1" dirty="0"/>
              <a:t>Action Levels.</a:t>
            </a:r>
          </a:p>
          <a:p>
            <a:pPr marL="347663" indent="-342900">
              <a:buFontTx/>
              <a:buAutoNum type="arabicPeriod"/>
            </a:pPr>
            <a:r>
              <a:rPr lang="en-US" sz="2000" b="1" dirty="0"/>
              <a:t>Calculate Hazard Quotient</a:t>
            </a:r>
          </a:p>
        </p:txBody>
      </p:sp>
      <p:sp>
        <p:nvSpPr>
          <p:cNvPr id="71" name="Rectangle 2">
            <a:extLst>
              <a:ext uri="{FF2B5EF4-FFF2-40B4-BE49-F238E27FC236}">
                <a16:creationId xmlns:a16="http://schemas.microsoft.com/office/drawing/2014/main" id="{9398D288-6071-4A44-812C-85EA64E755DC}"/>
              </a:ext>
            </a:extLst>
          </p:cNvPr>
          <p:cNvSpPr txBox="1">
            <a:spLocks noChangeArrowheads="1"/>
          </p:cNvSpPr>
          <p:nvPr/>
        </p:nvSpPr>
        <p:spPr>
          <a:xfrm>
            <a:off x="79514" y="79845"/>
            <a:ext cx="8984974" cy="725038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800" b="1" dirty="0"/>
              <a:t>Assessment of “Excess Fluorine” PFASs Risk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A5ADB95-CBC3-B755-F523-7C4010DE674E}"/>
              </a:ext>
            </a:extLst>
          </p:cNvPr>
          <p:cNvGrpSpPr/>
          <p:nvPr/>
        </p:nvGrpSpPr>
        <p:grpSpPr>
          <a:xfrm>
            <a:off x="3393192" y="3272588"/>
            <a:ext cx="5462707" cy="1739454"/>
            <a:chOff x="3393193" y="2955365"/>
            <a:chExt cx="4968608" cy="1739454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EB093C5-643E-46A4-8C1E-B2748A4C7C2D}"/>
                </a:ext>
              </a:extLst>
            </p:cNvPr>
            <p:cNvSpPr txBox="1"/>
            <p:nvPr/>
          </p:nvSpPr>
          <p:spPr>
            <a:xfrm>
              <a:off x="3451040" y="2955365"/>
              <a:ext cx="381958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4763"/>
              <a:r>
                <a:rPr lang="en-US" sz="2000" b="1" dirty="0"/>
                <a:t>Excess Fluorine PFASs Concentration:</a:t>
              </a:r>
              <a:endParaRPr lang="en-US" sz="2000" b="1" baseline="30000" dirty="0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6B0AD5D9-A3AB-4D49-AE1E-95DFD5E31FD5}"/>
                </a:ext>
              </a:extLst>
            </p:cNvPr>
            <p:cNvSpPr txBox="1"/>
            <p:nvPr/>
          </p:nvSpPr>
          <p:spPr>
            <a:xfrm>
              <a:off x="5189381" y="3338631"/>
              <a:ext cx="3172420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4763" algn="ctr"/>
              <a:r>
                <a:rPr lang="en-US" sz="2000" b="1" u="sng" dirty="0" err="1"/>
                <a:t>PFPrA</a:t>
              </a:r>
              <a:r>
                <a:rPr lang="en-US" sz="2000" b="1" u="sng" baseline="30000" dirty="0"/>
                <a:t>-</a:t>
              </a:r>
              <a:r>
                <a:rPr lang="en-US" sz="2000" b="1" u="sng" dirty="0"/>
                <a:t> Molecular Weight (164)</a:t>
              </a:r>
            </a:p>
            <a:p>
              <a:pPr marL="4763" algn="ctr"/>
              <a:r>
                <a:rPr lang="en-US" sz="2000" b="1" dirty="0">
                  <a:solidFill>
                    <a:srgbClr val="FF0000"/>
                  </a:solidFill>
                </a:rPr>
                <a:t>F</a:t>
              </a:r>
              <a:r>
                <a:rPr lang="en-US" sz="2000" b="1" dirty="0"/>
                <a:t> Atomic Mass (19) x # </a:t>
              </a:r>
              <a:r>
                <a:rPr lang="en-US" sz="2000" b="1" dirty="0">
                  <a:solidFill>
                    <a:srgbClr val="FF0000"/>
                  </a:solidFill>
                </a:rPr>
                <a:t>F</a:t>
              </a:r>
              <a:r>
                <a:rPr lang="en-US" sz="2000" b="1" dirty="0"/>
                <a:t>s (5)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782B1A4-3BB9-83CF-5963-9B0659D5001F}"/>
                </a:ext>
              </a:extLst>
            </p:cNvPr>
            <p:cNvSpPr txBox="1"/>
            <p:nvPr/>
          </p:nvSpPr>
          <p:spPr>
            <a:xfrm>
              <a:off x="3393193" y="3410567"/>
              <a:ext cx="2107526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4763"/>
              <a:r>
                <a:rPr lang="en-US" sz="2000" b="1" dirty="0"/>
                <a:t>= Excess EF Conc. x</a:t>
              </a:r>
              <a:endParaRPr lang="en-US" sz="2000" b="1" baseline="30000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FE6D9F3-45AF-7DDA-8A84-0093AC79F8C2}"/>
                </a:ext>
              </a:extLst>
            </p:cNvPr>
            <p:cNvSpPr/>
            <p:nvPr/>
          </p:nvSpPr>
          <p:spPr>
            <a:xfrm>
              <a:off x="3451040" y="2969299"/>
              <a:ext cx="4910760" cy="138696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89A3D82-6CBF-D44E-89A7-541B5ED8E577}"/>
                </a:ext>
              </a:extLst>
            </p:cNvPr>
            <p:cNvSpPr txBox="1"/>
            <p:nvPr/>
          </p:nvSpPr>
          <p:spPr>
            <a:xfrm>
              <a:off x="3393193" y="3986933"/>
              <a:ext cx="2478795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4763"/>
              <a:r>
                <a:rPr lang="en-US" sz="2000" b="1" dirty="0"/>
                <a:t>= Excess EF Conc. X 1.73</a:t>
              </a:r>
              <a:endParaRPr lang="en-US" sz="2000" b="1" baseline="30000" dirty="0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CA52F51-6B2B-9B40-3F84-569FD022419A}"/>
              </a:ext>
            </a:extLst>
          </p:cNvPr>
          <p:cNvGrpSpPr/>
          <p:nvPr/>
        </p:nvGrpSpPr>
        <p:grpSpPr>
          <a:xfrm>
            <a:off x="162700" y="1148056"/>
            <a:ext cx="3059084" cy="5475316"/>
            <a:chOff x="162700" y="1148056"/>
            <a:chExt cx="3059084" cy="547531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447E613-A610-B6BA-1799-B6E3C41946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700" y="1148056"/>
              <a:ext cx="3059084" cy="547531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1E06E62-2CD5-C886-5CC6-C71875422A3B}"/>
                </a:ext>
              </a:extLst>
            </p:cNvPr>
            <p:cNvSpPr txBox="1"/>
            <p:nvPr/>
          </p:nvSpPr>
          <p:spPr>
            <a:xfrm>
              <a:off x="2345458" y="2920358"/>
              <a:ext cx="44595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13346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636059-1974-49E9-F86F-79FBD19FC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33</a:t>
            </a:fld>
            <a:endParaRPr lang="en-US"/>
          </a:p>
        </p:txBody>
      </p:sp>
      <p:sp>
        <p:nvSpPr>
          <p:cNvPr id="39" name="Rectangle 2">
            <a:extLst>
              <a:ext uri="{FF2B5EF4-FFF2-40B4-BE49-F238E27FC236}">
                <a16:creationId xmlns:a16="http://schemas.microsoft.com/office/drawing/2014/main" id="{C7F7B6F0-4438-695A-A562-94B66661E317}"/>
              </a:ext>
            </a:extLst>
          </p:cNvPr>
          <p:cNvSpPr txBox="1">
            <a:spLocks noChangeArrowheads="1"/>
          </p:cNvSpPr>
          <p:nvPr/>
        </p:nvSpPr>
        <p:spPr>
          <a:xfrm>
            <a:off x="79514" y="79844"/>
            <a:ext cx="8984974" cy="712513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800" b="1" dirty="0"/>
              <a:t>Assessment of Total PFAS Risk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249911E-BB20-4AE1-9D92-537897C7C045}"/>
              </a:ext>
            </a:extLst>
          </p:cNvPr>
          <p:cNvSpPr txBox="1"/>
          <p:nvPr/>
        </p:nvSpPr>
        <p:spPr>
          <a:xfrm>
            <a:off x="3858697" y="1773860"/>
            <a:ext cx="3627953" cy="18004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/>
              <a:t>Total PFASs Risk =</a:t>
            </a:r>
          </a:p>
          <a:p>
            <a:pPr>
              <a:spcAft>
                <a:spcPts val="600"/>
              </a:spcAft>
            </a:pPr>
            <a:r>
              <a:rPr lang="en-US" sz="2400" b="1" dirty="0"/>
              <a:t>Pre-TOPs PFASs Risk +</a:t>
            </a:r>
          </a:p>
          <a:p>
            <a:pPr>
              <a:spcAft>
                <a:spcPts val="600"/>
              </a:spcAft>
            </a:pPr>
            <a:r>
              <a:rPr lang="en-US" sz="2400" b="1" dirty="0"/>
              <a:t>Post-TOPs PFASs Risk +</a:t>
            </a:r>
          </a:p>
          <a:p>
            <a:pPr>
              <a:spcAft>
                <a:spcPts val="600"/>
              </a:spcAft>
            </a:pPr>
            <a:r>
              <a:rPr lang="en-US" sz="2400" b="1" dirty="0"/>
              <a:t>Excess Fluorine PFASs Risk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298B9EF-06AF-D52D-D19D-ECBC0500BBF1}"/>
              </a:ext>
            </a:extLst>
          </p:cNvPr>
          <p:cNvSpPr txBox="1"/>
          <p:nvPr/>
        </p:nvSpPr>
        <p:spPr>
          <a:xfrm>
            <a:off x="3739254" y="4138128"/>
            <a:ext cx="43659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537/1633: Pre-TOPs lab method</a:t>
            </a:r>
          </a:p>
          <a:p>
            <a:r>
              <a:rPr lang="en-US" b="1" dirty="0"/>
              <a:t>TOPs: Total Oxidizable Precursors</a:t>
            </a:r>
          </a:p>
          <a:p>
            <a:r>
              <a:rPr lang="en-US" b="1" dirty="0"/>
              <a:t>TOF: Total Organic Fluorine (AOF, EOF)</a:t>
            </a:r>
          </a:p>
          <a:p>
            <a:pPr defTabSz="515938"/>
            <a:r>
              <a:rPr lang="en-US" b="1" dirty="0"/>
              <a:t>	Liquids: Absorbable Organic Fluorine</a:t>
            </a:r>
          </a:p>
          <a:p>
            <a:pPr defTabSz="515938"/>
            <a:r>
              <a:rPr lang="en-US" b="1" dirty="0"/>
              <a:t>	Solids: Extractable Organic Fluorine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335160D-AB57-0D7C-5376-05C86C5CD6B8}"/>
              </a:ext>
            </a:extLst>
          </p:cNvPr>
          <p:cNvGrpSpPr/>
          <p:nvPr/>
        </p:nvGrpSpPr>
        <p:grpSpPr>
          <a:xfrm>
            <a:off x="162700" y="1148056"/>
            <a:ext cx="3059084" cy="5475316"/>
            <a:chOff x="162700" y="1148056"/>
            <a:chExt cx="3059084" cy="547531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AC05ABF-2F0C-25FC-971F-F8F34EDFA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700" y="1148056"/>
              <a:ext cx="3059084" cy="547531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61E3C29-894B-43AA-9335-6B66CC39926B}"/>
                </a:ext>
              </a:extLst>
            </p:cNvPr>
            <p:cNvSpPr/>
            <p:nvPr/>
          </p:nvSpPr>
          <p:spPr>
            <a:xfrm>
              <a:off x="2453515" y="3078019"/>
              <a:ext cx="341746" cy="350981"/>
            </a:xfrm>
            <a:custGeom>
              <a:avLst/>
              <a:gdLst>
                <a:gd name="connsiteX0" fmla="*/ 0 w 341746"/>
                <a:gd name="connsiteY0" fmla="*/ 230909 h 350981"/>
                <a:gd name="connsiteX1" fmla="*/ 101600 w 341746"/>
                <a:gd name="connsiteY1" fmla="*/ 350981 h 350981"/>
                <a:gd name="connsiteX2" fmla="*/ 341746 w 341746"/>
                <a:gd name="connsiteY2" fmla="*/ 0 h 350981"/>
                <a:gd name="connsiteX3" fmla="*/ 341746 w 341746"/>
                <a:gd name="connsiteY3" fmla="*/ 0 h 350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746" h="350981">
                  <a:moveTo>
                    <a:pt x="0" y="230909"/>
                  </a:moveTo>
                  <a:lnTo>
                    <a:pt x="101600" y="350981"/>
                  </a:lnTo>
                  <a:lnTo>
                    <a:pt x="341746" y="0"/>
                  </a:lnTo>
                  <a:lnTo>
                    <a:pt x="341746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FBC5767-0DAD-4D2F-8318-2EE0763F3F5F}"/>
                </a:ext>
              </a:extLst>
            </p:cNvPr>
            <p:cNvSpPr/>
            <p:nvPr/>
          </p:nvSpPr>
          <p:spPr>
            <a:xfrm>
              <a:off x="1692242" y="4701301"/>
              <a:ext cx="341746" cy="350981"/>
            </a:xfrm>
            <a:custGeom>
              <a:avLst/>
              <a:gdLst>
                <a:gd name="connsiteX0" fmla="*/ 0 w 341746"/>
                <a:gd name="connsiteY0" fmla="*/ 230909 h 350981"/>
                <a:gd name="connsiteX1" fmla="*/ 101600 w 341746"/>
                <a:gd name="connsiteY1" fmla="*/ 350981 h 350981"/>
                <a:gd name="connsiteX2" fmla="*/ 341746 w 341746"/>
                <a:gd name="connsiteY2" fmla="*/ 0 h 350981"/>
                <a:gd name="connsiteX3" fmla="*/ 341746 w 341746"/>
                <a:gd name="connsiteY3" fmla="*/ 0 h 350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746" h="350981">
                  <a:moveTo>
                    <a:pt x="0" y="230909"/>
                  </a:moveTo>
                  <a:lnTo>
                    <a:pt x="101600" y="350981"/>
                  </a:lnTo>
                  <a:lnTo>
                    <a:pt x="341746" y="0"/>
                  </a:lnTo>
                  <a:lnTo>
                    <a:pt x="341746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0BF0918-34AE-0788-94EC-366FDDD477F8}"/>
                </a:ext>
              </a:extLst>
            </p:cNvPr>
            <p:cNvSpPr/>
            <p:nvPr/>
          </p:nvSpPr>
          <p:spPr>
            <a:xfrm>
              <a:off x="843216" y="5615456"/>
              <a:ext cx="341746" cy="350981"/>
            </a:xfrm>
            <a:custGeom>
              <a:avLst/>
              <a:gdLst>
                <a:gd name="connsiteX0" fmla="*/ 0 w 341746"/>
                <a:gd name="connsiteY0" fmla="*/ 230909 h 350981"/>
                <a:gd name="connsiteX1" fmla="*/ 101600 w 341746"/>
                <a:gd name="connsiteY1" fmla="*/ 350981 h 350981"/>
                <a:gd name="connsiteX2" fmla="*/ 341746 w 341746"/>
                <a:gd name="connsiteY2" fmla="*/ 0 h 350981"/>
                <a:gd name="connsiteX3" fmla="*/ 341746 w 341746"/>
                <a:gd name="connsiteY3" fmla="*/ 0 h 350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746" h="350981">
                  <a:moveTo>
                    <a:pt x="0" y="230909"/>
                  </a:moveTo>
                  <a:lnTo>
                    <a:pt x="101600" y="350981"/>
                  </a:lnTo>
                  <a:lnTo>
                    <a:pt x="341746" y="0"/>
                  </a:lnTo>
                  <a:lnTo>
                    <a:pt x="341746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418002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D9E7357-B684-40A2-BBF1-EE9D86A8536A}"/>
              </a:ext>
            </a:extLst>
          </p:cNvPr>
          <p:cNvSpPr txBox="1"/>
          <p:nvPr/>
        </p:nvSpPr>
        <p:spPr>
          <a:xfrm>
            <a:off x="333491" y="102955"/>
            <a:ext cx="847702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Municipal WWTP Sample Data </a:t>
            </a:r>
            <a:r>
              <a:rPr lang="en-US" sz="2400" b="1" dirty="0"/>
              <a:t>(report pending)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7D4EBB1-94B7-4D09-8E34-F79E01A57F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8576141"/>
              </p:ext>
            </p:extLst>
          </p:nvPr>
        </p:nvGraphicFramePr>
        <p:xfrm>
          <a:off x="1242928" y="589039"/>
          <a:ext cx="6735709" cy="58128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37551">
                  <a:extLst>
                    <a:ext uri="{9D8B030D-6E8A-4147-A177-3AD203B41FA5}">
                      <a16:colId xmlns:a16="http://schemas.microsoft.com/office/drawing/2014/main" val="1726078567"/>
                    </a:ext>
                  </a:extLst>
                </a:gridCol>
                <a:gridCol w="1390272">
                  <a:extLst>
                    <a:ext uri="{9D8B030D-6E8A-4147-A177-3AD203B41FA5}">
                      <a16:colId xmlns:a16="http://schemas.microsoft.com/office/drawing/2014/main" val="3691085291"/>
                    </a:ext>
                  </a:extLst>
                </a:gridCol>
                <a:gridCol w="826718">
                  <a:extLst>
                    <a:ext uri="{9D8B030D-6E8A-4147-A177-3AD203B41FA5}">
                      <a16:colId xmlns:a16="http://schemas.microsoft.com/office/drawing/2014/main" val="3414577329"/>
                    </a:ext>
                  </a:extLst>
                </a:gridCol>
                <a:gridCol w="1105724">
                  <a:extLst>
                    <a:ext uri="{9D8B030D-6E8A-4147-A177-3AD203B41FA5}">
                      <a16:colId xmlns:a16="http://schemas.microsoft.com/office/drawing/2014/main" val="638547768"/>
                    </a:ext>
                  </a:extLst>
                </a:gridCol>
                <a:gridCol w="1048752">
                  <a:extLst>
                    <a:ext uri="{9D8B030D-6E8A-4147-A177-3AD203B41FA5}">
                      <a16:colId xmlns:a16="http://schemas.microsoft.com/office/drawing/2014/main" val="1438503728"/>
                    </a:ext>
                  </a:extLst>
                </a:gridCol>
                <a:gridCol w="1026692">
                  <a:extLst>
                    <a:ext uri="{9D8B030D-6E8A-4147-A177-3AD203B41FA5}">
                      <a16:colId xmlns:a16="http://schemas.microsoft.com/office/drawing/2014/main" val="4194987727"/>
                    </a:ext>
                  </a:extLst>
                </a:gridCol>
              </a:tblGrid>
              <a:tr h="3812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WWTP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*Sample Type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Units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baseline="30000" dirty="0">
                          <a:effectLst/>
                        </a:rPr>
                        <a:t>1</a:t>
                      </a:r>
                      <a:r>
                        <a:rPr lang="en-US" sz="1600" b="1" u="none" strike="noStrike" dirty="0">
                          <a:effectLst/>
                        </a:rPr>
                        <a:t>Total PFAS</a:t>
                      </a:r>
                      <a:br>
                        <a:rPr lang="en-US" sz="1600" b="1" u="none" strike="noStrike" dirty="0">
                          <a:effectLst/>
                        </a:rPr>
                      </a:br>
                      <a:r>
                        <a:rPr lang="en-US" sz="1600" b="1" u="none" strike="noStrike" dirty="0">
                          <a:effectLst/>
                        </a:rPr>
                        <a:t>Pre-TOPs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baseline="30000" dirty="0">
                          <a:effectLst/>
                        </a:rPr>
                        <a:t>1</a:t>
                      </a:r>
                      <a:r>
                        <a:rPr lang="en-US" sz="1600" b="1" u="none" strike="noStrike" dirty="0">
                          <a:effectLst/>
                        </a:rPr>
                        <a:t>Total PFAS</a:t>
                      </a:r>
                      <a:br>
                        <a:rPr lang="en-US" sz="1600" b="1" u="none" strike="noStrike" dirty="0">
                          <a:effectLst/>
                        </a:rPr>
                      </a:br>
                      <a:r>
                        <a:rPr lang="en-US" sz="1600" b="1" u="none" strike="noStrike" dirty="0">
                          <a:effectLst/>
                        </a:rPr>
                        <a:t>Post-TOPs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TOF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63432"/>
                  </a:ext>
                </a:extLst>
              </a:tr>
              <a:tr h="18595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#1</a:t>
                      </a:r>
                    </a:p>
                  </a:txBody>
                  <a:tcPr marL="9298" marR="9298" marT="92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Influent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ng/L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(pending)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(pending)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(pending)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23203"/>
                  </a:ext>
                </a:extLst>
              </a:tr>
              <a:tr h="1859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Effluent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ng/L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&lt;40,000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4348018"/>
                  </a:ext>
                </a:extLst>
              </a:tr>
              <a:tr h="1952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Biosolids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µg/kg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(pending)</a:t>
                      </a: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(pending)</a:t>
                      </a: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(pending)</a:t>
                      </a: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2352054"/>
                  </a:ext>
                </a:extLst>
              </a:tr>
              <a:tr h="18595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#2</a:t>
                      </a:r>
                    </a:p>
                    <a:p>
                      <a:pPr algn="ctr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Influent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ng/L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(pending)</a:t>
                      </a: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(pending)</a:t>
                      </a: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(pending)</a:t>
                      </a: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0821861"/>
                  </a:ext>
                </a:extLst>
              </a:tr>
              <a:tr h="1859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Effluent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ng/L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834</a:t>
                      </a: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698</a:t>
                      </a: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&lt;40,000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8215835"/>
                  </a:ext>
                </a:extLst>
              </a:tr>
              <a:tr h="1952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Biosolids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µg/kg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(pending)</a:t>
                      </a: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(pending)</a:t>
                      </a: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(pending)</a:t>
                      </a: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270576"/>
                  </a:ext>
                </a:extLst>
              </a:tr>
              <a:tr h="18595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#3</a:t>
                      </a:r>
                    </a:p>
                  </a:txBody>
                  <a:tcPr marL="9298" marR="9298" marT="92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Influent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ng/L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(pending)</a:t>
                      </a: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(pending)</a:t>
                      </a: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(pending)</a:t>
                      </a: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9687989"/>
                  </a:ext>
                </a:extLst>
              </a:tr>
              <a:tr h="1859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Effluent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ng/L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&lt;40,000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7121840"/>
                  </a:ext>
                </a:extLst>
              </a:tr>
              <a:tr h="1952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Biosolids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µg/kg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76</a:t>
                      </a: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229</a:t>
                      </a: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(pending)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9141291"/>
                  </a:ext>
                </a:extLst>
              </a:tr>
              <a:tr h="18595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#4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Influent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ng/L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-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4913741"/>
                  </a:ext>
                </a:extLst>
              </a:tr>
              <a:tr h="1859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Effluent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ng/L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</a:t>
                      </a: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-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4249968"/>
                  </a:ext>
                </a:extLst>
              </a:tr>
              <a:tr h="1952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Biosolids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µg/kg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</a:t>
                      </a: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-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5214214"/>
                  </a:ext>
                </a:extLst>
              </a:tr>
              <a:tr h="18595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#5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Influent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ng/L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-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5539597"/>
                  </a:ext>
                </a:extLst>
              </a:tr>
              <a:tr h="1859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Effluent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ng/L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-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4571957"/>
                  </a:ext>
                </a:extLst>
              </a:tr>
              <a:tr h="1952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Biosolids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µg/kg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183</a:t>
                      </a: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678</a:t>
                      </a: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(pending)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4566127"/>
                  </a:ext>
                </a:extLst>
              </a:tr>
              <a:tr h="18595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#6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Influent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ng/L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-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4363096"/>
                  </a:ext>
                </a:extLst>
              </a:tr>
              <a:tr h="1859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Effluent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ng/L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-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6800230"/>
                  </a:ext>
                </a:extLst>
              </a:tr>
              <a:tr h="1952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Biosolids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µg/kg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86</a:t>
                      </a: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945</a:t>
                      </a: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(pending)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2926336"/>
                  </a:ext>
                </a:extLst>
              </a:tr>
              <a:tr h="18595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#7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Influent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ng/L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-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0924496"/>
                  </a:ext>
                </a:extLst>
              </a:tr>
              <a:tr h="1859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Effluent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ng/L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</a:t>
                      </a: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-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3009011"/>
                  </a:ext>
                </a:extLst>
              </a:tr>
              <a:tr h="1952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Biosolids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µg/kg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124</a:t>
                      </a: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785</a:t>
                      </a: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(pending)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98" marR="9298" marT="92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750353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F72C59F-7CC8-436B-A4C5-0752DD50BB39}"/>
              </a:ext>
            </a:extLst>
          </p:cNvPr>
          <p:cNvSpPr txBox="1"/>
          <p:nvPr/>
        </p:nvSpPr>
        <p:spPr>
          <a:xfrm>
            <a:off x="1206833" y="6443622"/>
            <a:ext cx="4782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1. Incudes reported precursor compounds if identified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1244EC-D07D-1EB8-951B-84E29578B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1614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D219EF-849D-EE80-6985-A4628E2E4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35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0E108E-34AF-DA5E-9465-3F12FC8D8170}"/>
              </a:ext>
            </a:extLst>
          </p:cNvPr>
          <p:cNvSpPr txBox="1"/>
          <p:nvPr/>
        </p:nvSpPr>
        <p:spPr>
          <a:xfrm>
            <a:off x="1388355" y="2085991"/>
            <a:ext cx="6367290" cy="169277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Total PFAS Risk Calculator</a:t>
            </a:r>
          </a:p>
          <a:p>
            <a:pPr algn="ctr"/>
            <a:r>
              <a:rPr lang="en-US" sz="3200" b="1" dirty="0"/>
              <a:t>Hawaii Dept of Health January 2024 (public review draft)</a:t>
            </a:r>
          </a:p>
        </p:txBody>
      </p:sp>
    </p:spTree>
    <p:extLst>
      <p:ext uri="{BB962C8B-B14F-4D97-AF65-F5344CB8AC3E}">
        <p14:creationId xmlns:p14="http://schemas.microsoft.com/office/powerpoint/2010/main" val="13919256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106A416-A2FE-79CD-3D1F-BEF3EBEE07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47" b="1497"/>
          <a:stretch/>
        </p:blipFill>
        <p:spPr>
          <a:xfrm>
            <a:off x="5683250" y="1862766"/>
            <a:ext cx="3035457" cy="40158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A70978-5959-4488-96D1-CC73B02DF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36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B64EF6-DB25-411F-A2DD-A184A8EDB6C0}"/>
              </a:ext>
            </a:extLst>
          </p:cNvPr>
          <p:cNvSpPr txBox="1"/>
          <p:nvPr/>
        </p:nvSpPr>
        <p:spPr>
          <a:xfrm>
            <a:off x="333491" y="124511"/>
            <a:ext cx="8477025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Example Total PFAS Risk:</a:t>
            </a:r>
          </a:p>
          <a:p>
            <a:pPr algn="ctr"/>
            <a:r>
              <a:rPr lang="en-US" sz="2800" b="1" dirty="0"/>
              <a:t>WWTP Effluent as Hypothetical Drinking Water</a:t>
            </a:r>
            <a:endParaRPr lang="en-US" sz="24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BB80035-C23E-47E4-B8D8-814B939DB10E}"/>
              </a:ext>
            </a:extLst>
          </p:cNvPr>
          <p:cNvSpPr txBox="1"/>
          <p:nvPr/>
        </p:nvSpPr>
        <p:spPr>
          <a:xfrm>
            <a:off x="6299271" y="1274532"/>
            <a:ext cx="1608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Calculated</a:t>
            </a:r>
          </a:p>
          <a:p>
            <a:pPr algn="ctr"/>
            <a:r>
              <a:rPr lang="en-US" b="1" dirty="0"/>
              <a:t>Total PFAS Risk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DDCB8EA-712D-4ED3-9538-E7595CD16D75}"/>
              </a:ext>
            </a:extLst>
          </p:cNvPr>
          <p:cNvGrpSpPr/>
          <p:nvPr/>
        </p:nvGrpSpPr>
        <p:grpSpPr>
          <a:xfrm>
            <a:off x="475650" y="1265230"/>
            <a:ext cx="4764354" cy="4539628"/>
            <a:chOff x="475650" y="1265230"/>
            <a:chExt cx="4764354" cy="453962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6124AB5-F6B8-4DB6-BD0F-E92A64866534}"/>
                </a:ext>
              </a:extLst>
            </p:cNvPr>
            <p:cNvGrpSpPr/>
            <p:nvPr/>
          </p:nvGrpSpPr>
          <p:grpSpPr>
            <a:xfrm>
              <a:off x="517175" y="1265230"/>
              <a:ext cx="4722829" cy="4170297"/>
              <a:chOff x="517175" y="1265230"/>
              <a:chExt cx="4722829" cy="4170297"/>
            </a:xfrm>
          </p:grpSpPr>
          <p:pic>
            <p:nvPicPr>
              <p:cNvPr id="6" name="Picture 5" descr="Table&#10;&#10;Description automatically generated">
                <a:extLst>
                  <a:ext uri="{FF2B5EF4-FFF2-40B4-BE49-F238E27FC236}">
                    <a16:creationId xmlns:a16="http://schemas.microsoft.com/office/drawing/2014/main" id="{7C69646A-6955-455E-953A-889C4A38DD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96" t="5222" r="5883" b="42681"/>
              <a:stretch/>
            </p:blipFill>
            <p:spPr>
              <a:xfrm>
                <a:off x="517175" y="1862767"/>
                <a:ext cx="4722829" cy="357276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EF7D2AB-33E8-4BE9-B9E5-0335CE6A841F}"/>
                  </a:ext>
                </a:extLst>
              </p:cNvPr>
              <p:cNvSpPr txBox="1"/>
              <p:nvPr/>
            </p:nvSpPr>
            <p:spPr>
              <a:xfrm>
                <a:off x="607438" y="1265230"/>
                <a:ext cx="452951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/>
                  <a:t>*Input Pre-TOPs and Post-TOPs</a:t>
                </a:r>
              </a:p>
              <a:p>
                <a:pPr algn="ctr"/>
                <a:r>
                  <a:rPr lang="en-US" b="1" dirty="0"/>
                  <a:t>Terminal Endpoint Compound Concentrations</a:t>
                </a: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70220EB-AC26-4FBC-895F-9B2D78E6EC57}"/>
                </a:ext>
              </a:extLst>
            </p:cNvPr>
            <p:cNvSpPr txBox="1"/>
            <p:nvPr/>
          </p:nvSpPr>
          <p:spPr>
            <a:xfrm>
              <a:off x="475650" y="5435526"/>
              <a:ext cx="22593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*AOF = ND (&lt;40 µg/L)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61826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100F95-97C4-40D0-8F4E-2BDC593B5C35}"/>
              </a:ext>
            </a:extLst>
          </p:cNvPr>
          <p:cNvSpPr txBox="1"/>
          <p:nvPr/>
        </p:nvSpPr>
        <p:spPr>
          <a:xfrm>
            <a:off x="333491" y="124511"/>
            <a:ext cx="8477025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Example Total PFAS Risk:</a:t>
            </a:r>
          </a:p>
          <a:p>
            <a:pPr algn="ctr"/>
            <a:r>
              <a:rPr lang="en-US" sz="2800" b="1" dirty="0"/>
              <a:t>WWTP Effluent as Hypothetical Drinking Water</a:t>
            </a:r>
            <a:endParaRPr lang="en-US" sz="2400" b="1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593126D-E2E6-426F-A4CF-C70B5EE21A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2220127"/>
              </p:ext>
            </p:extLst>
          </p:nvPr>
        </p:nvGraphicFramePr>
        <p:xfrm>
          <a:off x="920814" y="1305386"/>
          <a:ext cx="7277320" cy="3377565"/>
        </p:xfrm>
        <a:graphic>
          <a:graphicData uri="http://schemas.openxmlformats.org/drawingml/2006/table">
            <a:tbl>
              <a:tblPr/>
              <a:tblGrid>
                <a:gridCol w="1234440">
                  <a:extLst>
                    <a:ext uri="{9D8B030D-6E8A-4147-A177-3AD203B41FA5}">
                      <a16:colId xmlns:a16="http://schemas.microsoft.com/office/drawing/2014/main" val="4076673547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1530488664"/>
                    </a:ext>
                  </a:extLst>
                </a:gridCol>
                <a:gridCol w="1026878">
                  <a:extLst>
                    <a:ext uri="{9D8B030D-6E8A-4147-A177-3AD203B41FA5}">
                      <a16:colId xmlns:a16="http://schemas.microsoft.com/office/drawing/2014/main" val="1804827680"/>
                    </a:ext>
                  </a:extLst>
                </a:gridCol>
                <a:gridCol w="3827282">
                  <a:extLst>
                    <a:ext uri="{9D8B030D-6E8A-4147-A177-3AD203B41FA5}">
                      <a16:colId xmlns:a16="http://schemas.microsoft.com/office/drawing/2014/main" val="300337366"/>
                    </a:ext>
                  </a:extLst>
                </a:gridCol>
              </a:tblGrid>
              <a:tr h="676275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WWTP Effluent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  <a:b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Terminal PFAS</a:t>
                      </a:r>
                      <a:b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(ng/L)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Hazard Index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Primary Risk Drivers</a:t>
                      </a:r>
                    </a:p>
                    <a:p>
                      <a:pPr algn="l" rtl="0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&gt;50%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&gt;10% or risk or Top 3 if HI &lt;1)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705251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None (Pre-TOPs PFPeA- &amp; PFHxA-)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313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None (Pre-TOPs PFPeA-, PFHxA-)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728035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Pre-TOPs PFOS- 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(+ PFPeA-, PFHxA-)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4815650"/>
                  </a:ext>
                </a:extLst>
              </a:tr>
              <a:tr h="1419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*#4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Pre-TOPs PFOA-, PFDA-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0127996"/>
                  </a:ext>
                </a:extLst>
              </a:tr>
              <a:tr h="1419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*#5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None (Pre-TOPs PFPeA- &amp; PFHxA-)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87575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*#6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None (Pre-TOPs PFOS-, PFOA-, PFDA-)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335354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*#7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Pre-TOPs PFOA-, PFNA- 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(+ PFOS-)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8780975"/>
                  </a:ext>
                </a:extLst>
              </a:tr>
              <a:tr h="190500">
                <a:tc gridSpan="4"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*TOPs and TOF data not collected.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0207662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2D856CD-7B41-4702-B31E-12910B721C34}"/>
              </a:ext>
            </a:extLst>
          </p:cNvPr>
          <p:cNvSpPr txBox="1"/>
          <p:nvPr/>
        </p:nvSpPr>
        <p:spPr>
          <a:xfrm>
            <a:off x="695347" y="4720134"/>
            <a:ext cx="797266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4625" indent="-168275">
              <a:buFont typeface="Arial" panose="020B0604020202020204" pitchFamily="34" charset="0"/>
              <a:buChar char="•"/>
            </a:pPr>
            <a:r>
              <a:rPr lang="en-US" sz="2000" b="1" dirty="0"/>
              <a:t>No </a:t>
            </a:r>
            <a:r>
              <a:rPr lang="en-US" sz="2000" b="1" i="1" dirty="0"/>
              <a:t>precursor-related, Post-TOPs </a:t>
            </a:r>
            <a:r>
              <a:rPr lang="en-US" sz="2000" b="1" dirty="0"/>
              <a:t>PFASs identified (all dissolved-phase precursors oxidized prior to discharge);</a:t>
            </a:r>
          </a:p>
          <a:p>
            <a:pPr marL="174625" indent="-168275">
              <a:buFont typeface="Arial" panose="020B0604020202020204" pitchFamily="34" charset="0"/>
              <a:buChar char="•"/>
            </a:pPr>
            <a:r>
              <a:rPr lang="en-US" sz="2000" b="1" i="1" dirty="0"/>
              <a:t>Excess Fluorine PFASs </a:t>
            </a:r>
            <a:r>
              <a:rPr lang="en-US" sz="2000" b="1" dirty="0"/>
              <a:t>ND (</a:t>
            </a:r>
            <a:r>
              <a:rPr lang="en-US" sz="2000" b="1" i="1" dirty="0"/>
              <a:t>Reporting Limit = 40 µg/L</a:t>
            </a:r>
            <a:r>
              <a:rPr lang="en-US" sz="2000" b="1" dirty="0"/>
              <a:t>);</a:t>
            </a:r>
          </a:p>
          <a:p>
            <a:pPr marL="174625" indent="-168275">
              <a:buFont typeface="Arial" panose="020B0604020202020204" pitchFamily="34" charset="0"/>
              <a:buChar char="•"/>
            </a:pPr>
            <a:r>
              <a:rPr lang="en-US" sz="2000" b="1" dirty="0"/>
              <a:t>Reported at </a:t>
            </a:r>
            <a:r>
              <a:rPr lang="en-US" sz="2000" b="1" i="1" dirty="0"/>
              <a:t>AFFF sites </a:t>
            </a:r>
            <a:r>
              <a:rPr lang="en-US" sz="2000" b="1" dirty="0"/>
              <a:t>(ultrashorts estimated &gt;50% of total PFASs);</a:t>
            </a:r>
          </a:p>
          <a:p>
            <a:pPr marL="174625" indent="-168275">
              <a:buFont typeface="Arial" panose="020B0604020202020204" pitchFamily="34" charset="0"/>
              <a:buChar char="•"/>
            </a:pPr>
            <a:r>
              <a:rPr lang="en-US" sz="2000" b="1" dirty="0"/>
              <a:t>Great toxicity of </a:t>
            </a:r>
            <a:r>
              <a:rPr lang="en-US" sz="2000" b="1" i="1" dirty="0"/>
              <a:t>long-chain PFASs </a:t>
            </a:r>
            <a:r>
              <a:rPr lang="en-US" sz="2000" b="1" dirty="0"/>
              <a:t>(&gt;100X) </a:t>
            </a:r>
            <a:r>
              <a:rPr lang="en-US" sz="2000" b="1" i="1" dirty="0"/>
              <a:t>negates likely significant, additional contribution to Total PFAS Risk </a:t>
            </a:r>
            <a:r>
              <a:rPr lang="en-US" sz="2000" b="1" dirty="0"/>
              <a:t>from TOF-related ultrashorts?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D63F58-C60E-3366-34B6-13480F9F6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1925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A70978-5959-4488-96D1-CC73B02DF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38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B64EF6-DB25-411F-A2DD-A184A8EDB6C0}"/>
              </a:ext>
            </a:extLst>
          </p:cNvPr>
          <p:cNvSpPr txBox="1"/>
          <p:nvPr/>
        </p:nvSpPr>
        <p:spPr>
          <a:xfrm>
            <a:off x="333491" y="124511"/>
            <a:ext cx="8477025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Example Total PFAS Risk:</a:t>
            </a:r>
          </a:p>
          <a:p>
            <a:pPr algn="ctr"/>
            <a:r>
              <a:rPr lang="en-US" sz="2800" b="1" dirty="0"/>
              <a:t>Hypothetical Use of WWTP Biosolids as Residential Fill</a:t>
            </a:r>
            <a:endParaRPr lang="en-US" sz="2400" b="1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6124DE7-86AD-4182-B49E-1ED792B9D169}"/>
              </a:ext>
            </a:extLst>
          </p:cNvPr>
          <p:cNvGrpSpPr/>
          <p:nvPr/>
        </p:nvGrpSpPr>
        <p:grpSpPr>
          <a:xfrm>
            <a:off x="475650" y="1265230"/>
            <a:ext cx="8160301" cy="4613355"/>
            <a:chOff x="475650" y="1265230"/>
            <a:chExt cx="8160301" cy="461335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727A70D-54E7-4639-B8EF-8BCF192C2189}"/>
                </a:ext>
              </a:extLst>
            </p:cNvPr>
            <p:cNvGrpSpPr/>
            <p:nvPr/>
          </p:nvGrpSpPr>
          <p:grpSpPr>
            <a:xfrm>
              <a:off x="5540313" y="1274532"/>
              <a:ext cx="3095638" cy="4604053"/>
              <a:chOff x="5402527" y="886226"/>
              <a:chExt cx="3095638" cy="4604053"/>
            </a:xfrm>
          </p:grpSpPr>
          <p:pic>
            <p:nvPicPr>
              <p:cNvPr id="18" name="Picture 17" descr="Graphical user interface, text, application&#10;&#10;Description automatically generated">
                <a:extLst>
                  <a:ext uri="{FF2B5EF4-FFF2-40B4-BE49-F238E27FC236}">
                    <a16:creationId xmlns:a16="http://schemas.microsoft.com/office/drawing/2014/main" id="{0BF69229-FE97-4D50-8F87-638BEBD476C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52" t="6902" r="35432" b="34541"/>
              <a:stretch/>
            </p:blipFill>
            <p:spPr>
              <a:xfrm>
                <a:off x="5402527" y="1474460"/>
                <a:ext cx="3095638" cy="401581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F626F42-77C8-40CC-AA33-FC145BDC676A}"/>
                  </a:ext>
                </a:extLst>
              </p:cNvPr>
              <p:cNvSpPr txBox="1"/>
              <p:nvPr/>
            </p:nvSpPr>
            <p:spPr>
              <a:xfrm>
                <a:off x="6161485" y="886226"/>
                <a:ext cx="160813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/>
                  <a:t>Calculated</a:t>
                </a:r>
              </a:p>
              <a:p>
                <a:pPr algn="ctr"/>
                <a:r>
                  <a:rPr lang="en-US" b="1" dirty="0"/>
                  <a:t>Total PFAS Risk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A75DA03-1D2C-43B0-8F52-D6D38C015325}"/>
                </a:ext>
              </a:extLst>
            </p:cNvPr>
            <p:cNvGrpSpPr/>
            <p:nvPr/>
          </p:nvGrpSpPr>
          <p:grpSpPr>
            <a:xfrm>
              <a:off x="475650" y="1265230"/>
              <a:ext cx="4787275" cy="4539628"/>
              <a:chOff x="475650" y="1265230"/>
              <a:chExt cx="4787275" cy="4539628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952D76EE-30B8-463B-86EB-08D4ABA28B2D}"/>
                  </a:ext>
                </a:extLst>
              </p:cNvPr>
              <p:cNvGrpSpPr/>
              <p:nvPr/>
            </p:nvGrpSpPr>
            <p:grpSpPr>
              <a:xfrm>
                <a:off x="540096" y="1265230"/>
                <a:ext cx="4722829" cy="4170296"/>
                <a:chOff x="540096" y="1265230"/>
                <a:chExt cx="4722829" cy="4170296"/>
              </a:xfrm>
            </p:grpSpPr>
            <p:pic>
              <p:nvPicPr>
                <p:cNvPr id="3" name="Picture 2" descr="Table&#10;&#10;Description automatically generated">
                  <a:extLst>
                    <a:ext uri="{FF2B5EF4-FFF2-40B4-BE49-F238E27FC236}">
                      <a16:creationId xmlns:a16="http://schemas.microsoft.com/office/drawing/2014/main" id="{5489B610-5EE2-447F-9409-92A38544D4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950" t="5158" r="4930" b="42746"/>
                <a:stretch/>
              </p:blipFill>
              <p:spPr>
                <a:xfrm>
                  <a:off x="540096" y="1862766"/>
                  <a:ext cx="4722829" cy="357276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D226B276-6969-4F81-9E46-7D1E6181B7E7}"/>
                    </a:ext>
                  </a:extLst>
                </p:cNvPr>
                <p:cNvSpPr txBox="1"/>
                <p:nvPr/>
              </p:nvSpPr>
              <p:spPr>
                <a:xfrm>
                  <a:off x="607438" y="1265230"/>
                  <a:ext cx="4529510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b="1" dirty="0"/>
                    <a:t>*Input Pre-TOPs and Post-TOPs</a:t>
                  </a:r>
                </a:p>
                <a:p>
                  <a:pPr algn="ctr"/>
                  <a:r>
                    <a:rPr lang="en-US" b="1" dirty="0"/>
                    <a:t>Terminal Endpoint Compound Concentrations</a:t>
                  </a:r>
                </a:p>
              </p:txBody>
            </p:sp>
          </p:grp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363BD2C-5258-403B-ACCC-12436ED12279}"/>
                  </a:ext>
                </a:extLst>
              </p:cNvPr>
              <p:cNvSpPr txBox="1"/>
              <p:nvPr/>
            </p:nvSpPr>
            <p:spPr>
              <a:xfrm>
                <a:off x="475650" y="5435526"/>
                <a:ext cx="19765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*EOF data pending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824210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100F95-97C4-40D0-8F4E-2BDC593B5C35}"/>
              </a:ext>
            </a:extLst>
          </p:cNvPr>
          <p:cNvSpPr txBox="1"/>
          <p:nvPr/>
        </p:nvSpPr>
        <p:spPr>
          <a:xfrm>
            <a:off x="333491" y="124511"/>
            <a:ext cx="8477025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Example Total PFAS Risk:</a:t>
            </a:r>
          </a:p>
          <a:p>
            <a:pPr algn="ctr"/>
            <a:r>
              <a:rPr lang="en-US" sz="2800" b="1" dirty="0"/>
              <a:t>Direct Exposure to Biosolids</a:t>
            </a:r>
            <a:endParaRPr lang="en-US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67C696-101D-4F26-BD2B-BC831EBBDF12}"/>
              </a:ext>
            </a:extLst>
          </p:cNvPr>
          <p:cNvSpPr txBox="1"/>
          <p:nvPr/>
        </p:nvSpPr>
        <p:spPr>
          <a:xfrm>
            <a:off x="769071" y="4572849"/>
            <a:ext cx="7083482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2000" b="1" i="1" dirty="0"/>
              <a:t>Precursor-related PFASs </a:t>
            </a:r>
            <a:r>
              <a:rPr lang="en-US" sz="2000" b="1" dirty="0"/>
              <a:t>drive potential direct exposure risk over original (pre-TOPs) terminal endpoint PFASs in samples;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2000" b="1" dirty="0"/>
              <a:t>Additional risk posed by any </a:t>
            </a:r>
            <a:r>
              <a:rPr lang="en-US" sz="2000" b="1" i="1" dirty="0"/>
              <a:t>Excess Fluorine-related PFASs </a:t>
            </a:r>
            <a:r>
              <a:rPr lang="en-US" sz="2000" b="1" dirty="0"/>
              <a:t>present unknown (data pending; toxicity equal to PFPeA</a:t>
            </a:r>
            <a:r>
              <a:rPr lang="en-US" sz="2000" b="1" baseline="30000" dirty="0"/>
              <a:t>-</a:t>
            </a:r>
            <a:r>
              <a:rPr lang="en-US" sz="2000" b="1" dirty="0"/>
              <a:t>).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endParaRPr lang="en-US" sz="20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4F3E98-17C6-4156-8D49-B4508A1C5628}"/>
              </a:ext>
            </a:extLst>
          </p:cNvPr>
          <p:cNvSpPr txBox="1"/>
          <p:nvPr/>
        </p:nvSpPr>
        <p:spPr>
          <a:xfrm>
            <a:off x="769071" y="3751733"/>
            <a:ext cx="5304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*Includes Pre-TOPs and Post-TOPs data (TOF pending)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1ECB635-DACD-4E9E-A75C-F798F7068A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2769463"/>
              </p:ext>
            </p:extLst>
          </p:nvPr>
        </p:nvGraphicFramePr>
        <p:xfrm>
          <a:off x="911824" y="1469543"/>
          <a:ext cx="7921872" cy="2282190"/>
        </p:xfrm>
        <a:graphic>
          <a:graphicData uri="http://schemas.openxmlformats.org/drawingml/2006/table">
            <a:tbl>
              <a:tblPr/>
              <a:tblGrid>
                <a:gridCol w="1257303">
                  <a:extLst>
                    <a:ext uri="{9D8B030D-6E8A-4147-A177-3AD203B41FA5}">
                      <a16:colId xmlns:a16="http://schemas.microsoft.com/office/drawing/2014/main" val="3793154376"/>
                    </a:ext>
                  </a:extLst>
                </a:gridCol>
                <a:gridCol w="1187259">
                  <a:extLst>
                    <a:ext uri="{9D8B030D-6E8A-4147-A177-3AD203B41FA5}">
                      <a16:colId xmlns:a16="http://schemas.microsoft.com/office/drawing/2014/main" val="1159671919"/>
                    </a:ext>
                  </a:extLst>
                </a:gridCol>
                <a:gridCol w="1032734">
                  <a:extLst>
                    <a:ext uri="{9D8B030D-6E8A-4147-A177-3AD203B41FA5}">
                      <a16:colId xmlns:a16="http://schemas.microsoft.com/office/drawing/2014/main" val="1637287300"/>
                    </a:ext>
                  </a:extLst>
                </a:gridCol>
                <a:gridCol w="4444576">
                  <a:extLst>
                    <a:ext uri="{9D8B030D-6E8A-4147-A177-3AD203B41FA5}">
                      <a16:colId xmlns:a16="http://schemas.microsoft.com/office/drawing/2014/main" val="3247388648"/>
                    </a:ext>
                  </a:extLst>
                </a:gridCol>
              </a:tblGrid>
              <a:tr h="49530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*WWTP Biosolids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Terminal</a:t>
                      </a:r>
                    </a:p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PFASs</a:t>
                      </a:r>
                      <a:b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(µg/kg)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Hazard Index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Primary Risk Drivers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&gt;50%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&gt;10% or risk or Top 3 if HI </a:t>
                      </a:r>
                      <a:r>
                        <a:rPr lang="en-US" sz="18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0222931"/>
                  </a:ext>
                </a:extLst>
              </a:tr>
              <a:tr h="1419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PFPeA-, PFBA-, PFHxA- (57% Precursor PFASs)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0766680"/>
                  </a:ext>
                </a:extLst>
              </a:tr>
              <a:tr h="1419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PFBA-, PFPeA-, PFHxA- (92% Precursor PFASs)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1494396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PFBA-, PFPeA-, PFHxA- (72% Precursor PFASs)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1803586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PFBA-, PFPeA-, (71% Precursor </a:t>
                      </a:r>
                      <a:r>
                        <a:rPr lang="es-E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PFASs</a:t>
                      </a:r>
                      <a:r>
                        <a:rPr lang="es-E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7985167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6C3582-0CF7-F240-4078-064C15CB2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21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4C260165-DFB0-6FAB-F9BE-48055C120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4</a:t>
            </a:fld>
            <a:endParaRPr lang="en-US"/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13C4257B-93C7-49B4-5F87-5FD185B82E37}"/>
              </a:ext>
            </a:extLst>
          </p:cNvPr>
          <p:cNvSpPr txBox="1">
            <a:spLocks noChangeArrowheads="1"/>
          </p:cNvSpPr>
          <p:nvPr/>
        </p:nvSpPr>
        <p:spPr>
          <a:xfrm>
            <a:off x="788712" y="163531"/>
            <a:ext cx="7602813" cy="897494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January 2024 PFAS Guidance Main Updates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7FA610-FFAF-4EED-A177-EF5C91C0659C}"/>
              </a:ext>
            </a:extLst>
          </p:cNvPr>
          <p:cNvSpPr txBox="1"/>
          <p:nvPr/>
        </p:nvSpPr>
        <p:spPr>
          <a:xfrm>
            <a:off x="676711" y="1118175"/>
            <a:ext cx="7754264" cy="4688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b="1" dirty="0">
                <a:ea typeface="Times New Roman" panose="02020603050405020304" pitchFamily="18" charset="0"/>
              </a:rPr>
              <a:t>Reference Concentration for 6:2 FTS corrected (MIDEGLE 2020);</a:t>
            </a: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b="1" dirty="0">
                <a:ea typeface="Times New Roman" panose="02020603050405020304" pitchFamily="18" charset="0"/>
              </a:rPr>
              <a:t>Toxicity factors, physiochemical constants and action levels for following compounds added:</a:t>
            </a:r>
          </a:p>
          <a:p>
            <a:pPr marL="742950" marR="0" lvl="1" indent="-285750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b="1" dirty="0" err="1">
                <a:ea typeface="Times New Roman" panose="02020603050405020304" pitchFamily="18" charset="0"/>
              </a:rPr>
              <a:t>Perfluoropentane</a:t>
            </a:r>
            <a:r>
              <a:rPr lang="en-US" b="1" dirty="0">
                <a:ea typeface="Times New Roman" panose="02020603050405020304" pitchFamily="18" charset="0"/>
              </a:rPr>
              <a:t> sulfonate and Perfluoropropanoate (identified in water samples);</a:t>
            </a:r>
          </a:p>
          <a:p>
            <a:pPr marL="742950" marR="0" lvl="1" indent="-285750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b="1" dirty="0">
                <a:ea typeface="Times New Roman" panose="02020603050405020304" pitchFamily="18" charset="0"/>
              </a:rPr>
              <a:t>6:2 fluorotelomer alcohol and 8:2 fluorotelomer alcohol (used to coat food wrappers and compostable food containers); and</a:t>
            </a:r>
          </a:p>
          <a:p>
            <a:pPr marL="742950" marR="0" lvl="1" indent="-285750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b="1" dirty="0">
                <a:ea typeface="Times New Roman" panose="02020603050405020304" pitchFamily="18" charset="0"/>
              </a:rPr>
              <a:t>6:2 fluorotelomer thioether </a:t>
            </a:r>
            <a:r>
              <a:rPr lang="en-US" b="1" dirty="0" err="1">
                <a:ea typeface="Times New Roman" panose="02020603050405020304" pitchFamily="18" charset="0"/>
              </a:rPr>
              <a:t>amido</a:t>
            </a:r>
            <a:r>
              <a:rPr lang="en-US" b="1" dirty="0">
                <a:ea typeface="Times New Roman" panose="02020603050405020304" pitchFamily="18" charset="0"/>
              </a:rPr>
              <a:t> sulfonate (primary PFAS in modern AFFF);</a:t>
            </a: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b="1" dirty="0">
                <a:ea typeface="Times New Roman" panose="02020603050405020304" pitchFamily="18" charset="0"/>
              </a:rPr>
              <a:t>Target noncancer Hazard Quotient of “1” used to generate soil action levels;</a:t>
            </a: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b="1" dirty="0">
                <a:ea typeface="Times New Roman" panose="02020603050405020304" pitchFamily="18" charset="0"/>
              </a:rPr>
              <a:t>Calculation of cumulative “Hazard Index” required for soil and drinking water data;</a:t>
            </a: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b="1" dirty="0">
                <a:ea typeface="Times New Roman" panose="02020603050405020304" pitchFamily="18" charset="0"/>
              </a:rPr>
              <a:t>Guidance and accompanying Excel spreadsheet added for calculation of sample-specific “Total PFAS Risk.”</a:t>
            </a:r>
          </a:p>
        </p:txBody>
      </p:sp>
    </p:spTree>
    <p:extLst>
      <p:ext uri="{BB962C8B-B14F-4D97-AF65-F5344CB8AC3E}">
        <p14:creationId xmlns:p14="http://schemas.microsoft.com/office/powerpoint/2010/main" val="7232971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6F0BEC-E2F0-492A-AE0D-6322DD4DF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40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66DC35-B8E5-4F21-90E2-FB09B0A7D95B}"/>
              </a:ext>
            </a:extLst>
          </p:cNvPr>
          <p:cNvSpPr txBox="1"/>
          <p:nvPr/>
        </p:nvSpPr>
        <p:spPr>
          <a:xfrm>
            <a:off x="152400" y="201578"/>
            <a:ext cx="8896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HIDOH Total PFAS Risk Guidance</a:t>
            </a:r>
            <a:r>
              <a:rPr lang="en-US" sz="2400" b="1" dirty="0"/>
              <a:t> </a:t>
            </a:r>
            <a:r>
              <a:rPr lang="en-US" sz="2200" b="1" dirty="0"/>
              <a:t>(posted January 2024)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0F6B68-F718-D8EA-FFA8-97B4599DE20C}"/>
              </a:ext>
            </a:extLst>
          </p:cNvPr>
          <p:cNvSpPr txBox="1"/>
          <p:nvPr/>
        </p:nvSpPr>
        <p:spPr>
          <a:xfrm>
            <a:off x="708171" y="809639"/>
            <a:ext cx="7727657" cy="22621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u="sng" dirty="0"/>
              <a:t>Pros: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Allows (forces) consideration of precursor compounds (vs ignoring);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Comes with easy-to-use spreadsheet that calculates Total PFAS risk;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Cancer risk assessed based on subset of well-studied, individual PFAS compounds (e.g., PFOA – to be added in future spreadsheet model);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Similar to combined use of “TPH” and “BTEX-PAHs” for assessment of Total Petroleum risk.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E68E88-9DBB-3668-9612-1A42518D3915}"/>
              </a:ext>
            </a:extLst>
          </p:cNvPr>
          <p:cNvSpPr txBox="1"/>
          <p:nvPr/>
        </p:nvSpPr>
        <p:spPr>
          <a:xfrm>
            <a:off x="708171" y="3280348"/>
            <a:ext cx="7727657" cy="28674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u="sng" dirty="0"/>
              <a:t>Limitations: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TOPs methods still evolving;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TOPs methods produce similar results but don’t directly mimic biological processes (Too conservative? Not conservative enough?);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Some types of precursors not fully oxidized (e.g., chlorinated PFASs);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Toxicity of non-fluorinated functional group breakdown products not considered (but likely superseded by PFAS risk);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Total PFAS Risk approach does not consider synergistic effects of exposure to PFAS mixtures (common to all risk assessments).</a:t>
            </a:r>
          </a:p>
        </p:txBody>
      </p:sp>
    </p:spTree>
    <p:extLst>
      <p:ext uri="{BB962C8B-B14F-4D97-AF65-F5344CB8AC3E}">
        <p14:creationId xmlns:p14="http://schemas.microsoft.com/office/powerpoint/2010/main" val="38609306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DFE56-12F5-4B3D-B278-F4E081AA3F28}" type="slidenum">
              <a:rPr lang="en-US" smtClean="0"/>
              <a:t>41</a:t>
            </a:fld>
            <a:endParaRPr lang="en-US"/>
          </a:p>
        </p:txBody>
      </p:sp>
      <p:sp>
        <p:nvSpPr>
          <p:cNvPr id="39" name="Rectangle 7">
            <a:extLst>
              <a:ext uri="{FF2B5EF4-FFF2-40B4-BE49-F238E27FC236}">
                <a16:creationId xmlns:a16="http://schemas.microsoft.com/office/drawing/2014/main" id="{7293C213-EB00-416F-9A93-654E0BF887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0073" y="76200"/>
            <a:ext cx="7289527" cy="1071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ctr"/>
          <a:lstStyle/>
          <a:p>
            <a:pPr algn="ctr"/>
            <a:r>
              <a:rPr lang="en-US" sz="3200" b="1" dirty="0">
                <a:cs typeface="Times New Roman" pitchFamily="18" charset="0"/>
              </a:rPr>
              <a:t>Questions, Ideas?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A9D8AB1-F25C-4CFF-A449-53C2B184F2F8}"/>
              </a:ext>
            </a:extLst>
          </p:cNvPr>
          <p:cNvSpPr/>
          <p:nvPr/>
        </p:nvSpPr>
        <p:spPr>
          <a:xfrm>
            <a:off x="1395412" y="1290769"/>
            <a:ext cx="6353175" cy="2776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ctr"/>
          <a:lstStyle/>
          <a:p>
            <a:pPr>
              <a:spcAft>
                <a:spcPts val="600"/>
              </a:spcAft>
            </a:pPr>
            <a:r>
              <a:rPr lang="en-US" sz="2000" b="1" dirty="0">
                <a:cs typeface="Times New Roman" panose="02020603050405020304" pitchFamily="18" charset="0"/>
              </a:rPr>
              <a:t>Future Research Ideas: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cs typeface="Times New Roman" panose="02020603050405020304" pitchFamily="18" charset="0"/>
              </a:rPr>
              <a:t>Tiered approach to leaching of PFAS from soil/biosolids (action levels, SPLP batch leaching test, modified Method 1314 Soil Column leaching test);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cs typeface="Times New Roman" panose="02020603050405020304" pitchFamily="18" charset="0"/>
              </a:rPr>
              <a:t>Bioavailability of PFASs in soil &amp; biosolids;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cs typeface="Times New Roman" panose="02020603050405020304" pitchFamily="18" charset="0"/>
              </a:rPr>
              <a:t>Uptake of PFASs into food crops;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cs typeface="Times New Roman" panose="02020603050405020304" pitchFamily="18" charset="0"/>
              </a:rPr>
              <a:t>“Risk-Based” frequency of groundwater monitoring;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cs typeface="Times New Roman" panose="02020603050405020304" pitchFamily="18" charset="0"/>
              </a:rPr>
              <a:t>Other?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B35838AB-AEE5-4C81-9FC0-E74220E371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637" y="4378717"/>
            <a:ext cx="5800725" cy="223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9848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BC012E-8AE0-407A-B2C2-712EDD781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42</a:t>
            </a:fld>
            <a:endParaRPr lang="en-US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2EA1B44A-70EE-4514-B702-F7197D4532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0073" y="76200"/>
            <a:ext cx="7289527" cy="1071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ctr"/>
          <a:lstStyle/>
          <a:p>
            <a:pPr algn="ctr"/>
            <a:r>
              <a:rPr lang="en-US" sz="3200" b="1" dirty="0">
                <a:cs typeface="Times New Roman" pitchFamily="18" charset="0"/>
              </a:rPr>
              <a:t>Additional Slides</a:t>
            </a:r>
          </a:p>
        </p:txBody>
      </p:sp>
    </p:spTree>
    <p:extLst>
      <p:ext uri="{BB962C8B-B14F-4D97-AF65-F5344CB8AC3E}">
        <p14:creationId xmlns:p14="http://schemas.microsoft.com/office/powerpoint/2010/main" val="31403497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>
            <a:extLst>
              <a:ext uri="{FF2B5EF4-FFF2-40B4-BE49-F238E27FC236}">
                <a16:creationId xmlns:a16="http://schemas.microsoft.com/office/drawing/2014/main" id="{6D8629E4-A34F-48D4-B2EE-19246D885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4572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4400"/>
          </a:p>
        </p:txBody>
      </p:sp>
      <p:sp>
        <p:nvSpPr>
          <p:cNvPr id="43012" name="Rectangle 4">
            <a:extLst>
              <a:ext uri="{FF2B5EF4-FFF2-40B4-BE49-F238E27FC236}">
                <a16:creationId xmlns:a16="http://schemas.microsoft.com/office/drawing/2014/main" id="{4E4965AB-A8D2-48E6-B1EC-DBF8C65B142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76200"/>
            <a:ext cx="8839200" cy="642756"/>
          </a:xfrm>
        </p:spPr>
        <p:txBody>
          <a:bodyPr/>
          <a:lstStyle/>
          <a:p>
            <a:pPr algn="ctr"/>
            <a:r>
              <a:rPr lang="en-US" altLang="en-US" sz="3000" b="1" dirty="0">
                <a:solidFill>
                  <a:schemeClr val="tx1"/>
                </a:solidFill>
                <a:latin typeface="+mn-lt"/>
              </a:rPr>
              <a:t>Toxicity Factors: “Dose Makes The Poison”</a:t>
            </a:r>
          </a:p>
        </p:txBody>
      </p:sp>
      <p:sp>
        <p:nvSpPr>
          <p:cNvPr id="43013" name="Text Box 5">
            <a:extLst>
              <a:ext uri="{FF2B5EF4-FFF2-40B4-BE49-F238E27FC236}">
                <a16:creationId xmlns:a16="http://schemas.microsoft.com/office/drawing/2014/main" id="{37C5F4E4-96B2-41C1-B3F9-9D2870E79A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548" y="4507147"/>
            <a:ext cx="817845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1800" b="1" dirty="0"/>
              <a:t>1. Child (15kg), chronic exposure over 6 years (noncancer HQ = 1.0). Toxicity factors typically includes 10-100+ fold safety factor. </a:t>
            </a:r>
            <a:r>
              <a:rPr lang="en-US" altLang="en-US" sz="1800" b="1" dirty="0">
                <a:solidFill>
                  <a:srgbClr val="FF0000"/>
                </a:solidFill>
              </a:rPr>
              <a:t>For example only </a:t>
            </a:r>
            <a:r>
              <a:rPr lang="en-US" altLang="en-US" sz="1800" b="1" dirty="0"/>
              <a:t>(safe dose varies with route of exposure, child vs adult, etc.).</a:t>
            </a:r>
          </a:p>
        </p:txBody>
      </p:sp>
      <p:graphicFrame>
        <p:nvGraphicFramePr>
          <p:cNvPr id="967686" name="Group 6">
            <a:extLst>
              <a:ext uri="{FF2B5EF4-FFF2-40B4-BE49-F238E27FC236}">
                <a16:creationId xmlns:a16="http://schemas.microsoft.com/office/drawing/2014/main" id="{EE35903B-64A4-4353-A035-08741552B949}"/>
              </a:ext>
            </a:extLst>
          </p:cNvPr>
          <p:cNvGraphicFramePr>
            <a:graphicFrameLocks noGrp="1"/>
          </p:cNvGraphicFramePr>
          <p:nvPr/>
        </p:nvGraphicFramePr>
        <p:xfrm>
          <a:off x="609600" y="718956"/>
          <a:ext cx="8153400" cy="3782212"/>
        </p:xfrm>
        <a:graphic>
          <a:graphicData uri="http://schemas.openxmlformats.org/drawingml/2006/table">
            <a:tbl>
              <a:tblPr/>
              <a:tblGrid>
                <a:gridCol w="18705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54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73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3950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Chemical</a:t>
                      </a:r>
                    </a:p>
                  </a:txBody>
                  <a:tcPr marT="45706" marB="45706" anchor="b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“</a:t>
                      </a:r>
                      <a:r>
                        <a:rPr kumimoji="0" lang="en-US" sz="22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Safe” Average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Daily Dose</a:t>
                      </a:r>
                    </a:p>
                  </a:txBody>
                  <a:tcPr marT="45706" marB="45706" anchor="b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Chronic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Health Effect</a:t>
                      </a:r>
                    </a:p>
                  </a:txBody>
                  <a:tcPr marT="45706" marB="45706" anchor="b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630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Water</a:t>
                      </a:r>
                    </a:p>
                  </a:txBody>
                  <a:tcPr marT="45706" marB="45706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One liter?/hour</a:t>
                      </a:r>
                    </a:p>
                  </a:txBody>
                  <a:tcPr marT="45706" marB="45706" anchor="b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Hyponatremia </a:t>
                      </a:r>
                    </a:p>
                  </a:txBody>
                  <a:tcPr marT="45706" marB="45706" anchor="b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41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Aspirin</a:t>
                      </a:r>
                    </a:p>
                  </a:txBody>
                  <a:tcPr marT="45706" marB="45706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81 mg/day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(“mini-tab”)</a:t>
                      </a:r>
                    </a:p>
                  </a:txBody>
                  <a:tcPr marT="45706" marB="45706" anchor="b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G/I tract</a:t>
                      </a:r>
                    </a:p>
                  </a:txBody>
                  <a:tcPr marT="45706" marB="45706" anchor="b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437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Arsenic</a:t>
                      </a:r>
                    </a:p>
                  </a:txBody>
                  <a:tcPr marT="45706" marB="45706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4.5 µg/day (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1mm grain/3.5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yrs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)</a:t>
                      </a:r>
                    </a:p>
                  </a:txBody>
                  <a:tcPr marT="45706" marB="45706" anchor="b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Multiple</a:t>
                      </a:r>
                    </a:p>
                  </a:txBody>
                  <a:tcPr marT="45706" marB="45706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984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PCBs</a:t>
                      </a:r>
                    </a:p>
                  </a:txBody>
                  <a:tcPr marT="45706" marB="45706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300 ng/day (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1mm grain/20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yrs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)</a:t>
                      </a:r>
                    </a:p>
                  </a:txBody>
                  <a:tcPr marT="45706" marB="45706" anchor="b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Multiple</a:t>
                      </a:r>
                    </a:p>
                  </a:txBody>
                  <a:tcPr marT="45706" marB="45706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37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PFOS</a:t>
                      </a:r>
                    </a:p>
                  </a:txBody>
                  <a:tcPr marT="45706" marB="45706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30 ng/day </a:t>
                      </a:r>
                      <a:r>
                        <a:rPr kumimoji="0" 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(1mm grain/165 </a:t>
                      </a:r>
                      <a:r>
                        <a:rPr kumimoji="0" lang="en-US" sz="18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yrs</a:t>
                      </a:r>
                      <a:r>
                        <a:rPr kumimoji="0" 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T="45706" marB="45706" anchor="b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Multiple</a:t>
                      </a:r>
                      <a:endParaRPr kumimoji="0" lang="en-US" sz="2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+mn-cs"/>
                      </a:endParaRPr>
                    </a:p>
                  </a:txBody>
                  <a:tcPr marT="45706" marB="45706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0120008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566D5FC8-2F80-660C-71B6-B6F4119C23BF}"/>
              </a:ext>
            </a:extLst>
          </p:cNvPr>
          <p:cNvGrpSpPr/>
          <p:nvPr/>
        </p:nvGrpSpPr>
        <p:grpSpPr>
          <a:xfrm>
            <a:off x="1421324" y="5670391"/>
            <a:ext cx="6298151" cy="955881"/>
            <a:chOff x="1233434" y="5720493"/>
            <a:chExt cx="6298151" cy="1061308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DF14BEC-7F3C-38F6-8D69-F0A6C8D9DBBD}"/>
                </a:ext>
              </a:extLst>
            </p:cNvPr>
            <p:cNvSpPr txBox="1"/>
            <p:nvPr/>
          </p:nvSpPr>
          <p:spPr>
            <a:xfrm>
              <a:off x="2068452" y="5720493"/>
              <a:ext cx="5463133" cy="1000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b="1" dirty="0"/>
                <a:t>“All things are poison, and nothing is without poison; the dosage alone makes it so a thing is not a poison.”</a:t>
              </a:r>
            </a:p>
            <a:p>
              <a:r>
                <a:rPr lang="en-US" b="1" dirty="0"/>
                <a:t>Paracelsus, 1538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6D5F8C0-8DE3-A3BD-3EE8-030EA723A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33434" y="5720494"/>
              <a:ext cx="797031" cy="106130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BDD1764-017D-4E94-8051-B2309F268D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3164" y="2671577"/>
            <a:ext cx="576985" cy="5430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54DA35-2154-4367-8886-48605E6A74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3163" y="3294356"/>
            <a:ext cx="576985" cy="5430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597CC1-3B46-4D39-8732-484995481F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2725" y="3925745"/>
            <a:ext cx="576985" cy="54304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536918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E027C0-A28F-FDC5-6A95-7A7660C31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37470" y="6356355"/>
            <a:ext cx="2133600" cy="365125"/>
          </a:xfrm>
        </p:spPr>
        <p:txBody>
          <a:bodyPr/>
          <a:lstStyle/>
          <a:p>
            <a:pPr>
              <a:defRPr/>
            </a:pPr>
            <a:fld id="{DA273351-DE39-47FD-A2B4-8FAEB7CBD891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6DB41B-B95C-D0A6-B1C6-58B1837F0FFE}"/>
              </a:ext>
            </a:extLst>
          </p:cNvPr>
          <p:cNvSpPr txBox="1"/>
          <p:nvPr/>
        </p:nvSpPr>
        <p:spPr>
          <a:xfrm>
            <a:off x="329483" y="664581"/>
            <a:ext cx="851951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b="1" u="sng" dirty="0"/>
              <a:t>Reference Dose (</a:t>
            </a:r>
            <a:r>
              <a:rPr lang="en-US" sz="2000" b="1" u="sng" dirty="0" err="1"/>
              <a:t>RfD</a:t>
            </a:r>
            <a:r>
              <a:rPr lang="en-US" sz="2000" b="1" u="sng" dirty="0"/>
              <a:t>):</a:t>
            </a:r>
            <a:r>
              <a:rPr lang="en-US" sz="2000" b="1" dirty="0"/>
              <a:t> Long-term, daily exposure predicted to be “safe.”</a:t>
            </a:r>
          </a:p>
          <a:p>
            <a:pPr>
              <a:spcAft>
                <a:spcPts val="1200"/>
              </a:spcAft>
            </a:pPr>
            <a:r>
              <a:rPr lang="en-US" sz="2000" b="1" dirty="0"/>
              <a:t>PFOS RfD: 2.0 nanograms per kilogram of Body Weight per day (2.0 ng/kg-day)</a:t>
            </a:r>
          </a:p>
          <a:p>
            <a:pPr>
              <a:spcAft>
                <a:spcPts val="1200"/>
              </a:spcAft>
            </a:pPr>
            <a:r>
              <a:rPr lang="en-US" sz="2000" b="1" dirty="0"/>
              <a:t>15 kg child: “Tolerable Daily Exposure = 2.0 ng/kg-d x 15kg = 30 ng/day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F0C0CE9-B3C3-EEAC-B615-FF18398D051F}"/>
              </a:ext>
            </a:extLst>
          </p:cNvPr>
          <p:cNvSpPr txBox="1">
            <a:spLocks noChangeArrowheads="1"/>
          </p:cNvSpPr>
          <p:nvPr/>
        </p:nvSpPr>
        <p:spPr>
          <a:xfrm>
            <a:off x="589471" y="80405"/>
            <a:ext cx="8071634" cy="608571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Calculation of Risk-Based Screening Levels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(noncancer)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AFBC42E-7068-F964-DA5F-2DAC9218BBC7}"/>
              </a:ext>
            </a:extLst>
          </p:cNvPr>
          <p:cNvSpPr/>
          <p:nvPr/>
        </p:nvSpPr>
        <p:spPr>
          <a:xfrm>
            <a:off x="349436" y="4468999"/>
            <a:ext cx="1462899" cy="7935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Child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Exposure: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B505081-1A9A-F728-A19B-341E91700B08}"/>
              </a:ext>
            </a:extLst>
          </p:cNvPr>
          <p:cNvSpPr/>
          <p:nvPr/>
        </p:nvSpPr>
        <p:spPr>
          <a:xfrm>
            <a:off x="349436" y="5644427"/>
            <a:ext cx="1462899" cy="7935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Screening Level: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8DEB971-8D5F-001A-02F2-86BD384B9616}"/>
              </a:ext>
            </a:extLst>
          </p:cNvPr>
          <p:cNvSpPr/>
          <p:nvPr/>
        </p:nvSpPr>
        <p:spPr>
          <a:xfrm>
            <a:off x="274734" y="3435774"/>
            <a:ext cx="1573961" cy="7935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Exposure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Allotment: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87C5919-D004-B968-E575-B03BABD96FF0}"/>
              </a:ext>
            </a:extLst>
          </p:cNvPr>
          <p:cNvGrpSpPr/>
          <p:nvPr/>
        </p:nvGrpSpPr>
        <p:grpSpPr>
          <a:xfrm>
            <a:off x="2030916" y="2143164"/>
            <a:ext cx="6533923" cy="4535825"/>
            <a:chOff x="2008971" y="2143164"/>
            <a:chExt cx="6533923" cy="4535825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9F9C439-2EC2-8F0C-56C8-C92EB77A1B40}"/>
                </a:ext>
              </a:extLst>
            </p:cNvPr>
            <p:cNvCxnSpPr>
              <a:cxnSpLocks/>
              <a:stCxn id="8" idx="2"/>
              <a:endCxn id="10" idx="0"/>
            </p:cNvCxnSpPr>
            <p:nvPr/>
          </p:nvCxnSpPr>
          <p:spPr>
            <a:xfrm>
              <a:off x="5146090" y="2936676"/>
              <a:ext cx="2312444" cy="493395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6571D10-DF72-4E63-2710-C8FC9BEC24DB}"/>
                </a:ext>
              </a:extLst>
            </p:cNvPr>
            <p:cNvCxnSpPr>
              <a:cxnSpLocks/>
              <a:stCxn id="8" idx="2"/>
              <a:endCxn id="9" idx="0"/>
            </p:cNvCxnSpPr>
            <p:nvPr/>
          </p:nvCxnSpPr>
          <p:spPr>
            <a:xfrm>
              <a:off x="5146090" y="2936676"/>
              <a:ext cx="11267" cy="493395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FF70AF4-AECE-CBC0-A60A-E81370DCF510}"/>
                </a:ext>
              </a:extLst>
            </p:cNvPr>
            <p:cNvCxnSpPr>
              <a:cxnSpLocks/>
              <a:stCxn id="8" idx="2"/>
              <a:endCxn id="11" idx="0"/>
            </p:cNvCxnSpPr>
            <p:nvPr/>
          </p:nvCxnSpPr>
          <p:spPr>
            <a:xfrm flipH="1">
              <a:off x="3003527" y="2936676"/>
              <a:ext cx="2142563" cy="520499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446358D-21AB-E94B-45B5-2C39BF850BEF}"/>
                </a:ext>
              </a:extLst>
            </p:cNvPr>
            <p:cNvGrpSpPr/>
            <p:nvPr/>
          </p:nvGrpSpPr>
          <p:grpSpPr>
            <a:xfrm>
              <a:off x="6409294" y="3430071"/>
              <a:ext cx="2133600" cy="3248918"/>
              <a:chOff x="1903133" y="3430071"/>
              <a:chExt cx="2133600" cy="3248918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F35DE86-C833-0E34-DAA7-7E59022C257D}"/>
                  </a:ext>
                </a:extLst>
              </p:cNvPr>
              <p:cNvSpPr/>
              <p:nvPr/>
            </p:nvSpPr>
            <p:spPr>
              <a:xfrm>
                <a:off x="2121100" y="3430071"/>
                <a:ext cx="1662545" cy="793512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200" b="1" u="sng" dirty="0">
                    <a:solidFill>
                      <a:schemeClr val="tx1"/>
                    </a:solidFill>
                  </a:rPr>
                  <a:t>Soil (20%)</a:t>
                </a:r>
              </a:p>
              <a:p>
                <a:pPr algn="ctr"/>
                <a:r>
                  <a:rPr lang="en-US" sz="2200" b="1" dirty="0">
                    <a:solidFill>
                      <a:schemeClr val="tx1"/>
                    </a:solidFill>
                  </a:rPr>
                  <a:t>6.0 ng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D71F517-C6DC-769B-EDF9-8C73341165AD}"/>
                  </a:ext>
                </a:extLst>
              </p:cNvPr>
              <p:cNvSpPr/>
              <p:nvPr/>
            </p:nvSpPr>
            <p:spPr>
              <a:xfrm>
                <a:off x="2259390" y="4455144"/>
                <a:ext cx="1462899" cy="79351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200" b="1" dirty="0">
                    <a:solidFill>
                      <a:schemeClr val="tx1"/>
                    </a:solidFill>
                  </a:rPr>
                  <a:t>200 mg/day</a:t>
                </a: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3F4D936-60D4-43C4-EA95-881DB653BEFF}"/>
                  </a:ext>
                </a:extLst>
              </p:cNvPr>
              <p:cNvSpPr/>
              <p:nvPr/>
            </p:nvSpPr>
            <p:spPr>
              <a:xfrm>
                <a:off x="1903133" y="5439192"/>
                <a:ext cx="2133600" cy="79351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200" b="1" u="sng" dirty="0">
                    <a:solidFill>
                      <a:schemeClr val="tx1"/>
                    </a:solidFill>
                  </a:rPr>
                  <a:t>6.0 ng PFOS</a:t>
                </a:r>
              </a:p>
              <a:p>
                <a:pPr algn="ctr"/>
                <a:r>
                  <a:rPr lang="en-US" sz="2200" b="1" dirty="0">
                    <a:solidFill>
                      <a:schemeClr val="tx1"/>
                    </a:solidFill>
                  </a:rPr>
                  <a:t>200 mg Soil</a:t>
                </a: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6EE80303-70FF-0556-E210-7AA3FFBE3699}"/>
                  </a:ext>
                </a:extLst>
              </p:cNvPr>
              <p:cNvSpPr/>
              <p:nvPr/>
            </p:nvSpPr>
            <p:spPr>
              <a:xfrm>
                <a:off x="1915875" y="6306678"/>
                <a:ext cx="1434445" cy="37231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200" b="1" dirty="0">
                    <a:solidFill>
                      <a:schemeClr val="tx1"/>
                    </a:solidFill>
                  </a:rPr>
                  <a:t>= 30 µg</a:t>
                </a:r>
                <a:r>
                  <a:rPr lang="en-US" sz="22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/kg</a:t>
                </a:r>
                <a:endParaRPr lang="en-US" sz="2200" b="1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E7FC833-C24F-78CA-B18C-730D805F8578}"/>
                </a:ext>
              </a:extLst>
            </p:cNvPr>
            <p:cNvGrpSpPr/>
            <p:nvPr/>
          </p:nvGrpSpPr>
          <p:grpSpPr>
            <a:xfrm>
              <a:off x="4129150" y="3430071"/>
              <a:ext cx="2133600" cy="3236891"/>
              <a:chOff x="4121835" y="3430071"/>
              <a:chExt cx="2133600" cy="3236891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87982DB-D8F8-FAB2-E425-135E2AC21B99}"/>
                  </a:ext>
                </a:extLst>
              </p:cNvPr>
              <p:cNvSpPr/>
              <p:nvPr/>
            </p:nvSpPr>
            <p:spPr>
              <a:xfrm>
                <a:off x="4318769" y="3430071"/>
                <a:ext cx="1662545" cy="793512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200" b="1" u="sng" dirty="0">
                    <a:solidFill>
                      <a:schemeClr val="tx1"/>
                    </a:solidFill>
                  </a:rPr>
                  <a:t>Water (20%)</a:t>
                </a:r>
              </a:p>
              <a:p>
                <a:pPr algn="ctr"/>
                <a:r>
                  <a:rPr lang="en-US" sz="2200" b="1" dirty="0">
                    <a:solidFill>
                      <a:schemeClr val="tx1"/>
                    </a:solidFill>
                  </a:rPr>
                  <a:t>6.0 ng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7997130-79C5-D9EA-E13C-68033A2B1B44}"/>
                  </a:ext>
                </a:extLst>
              </p:cNvPr>
              <p:cNvSpPr/>
              <p:nvPr/>
            </p:nvSpPr>
            <p:spPr>
              <a:xfrm>
                <a:off x="4371089" y="4455144"/>
                <a:ext cx="1462899" cy="79351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200" b="1" dirty="0">
                    <a:solidFill>
                      <a:schemeClr val="tx1"/>
                    </a:solidFill>
                  </a:rPr>
                  <a:t>0.78 Liters/day</a:t>
                </a: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90064116-AEEF-AF32-CD4A-54D1FE2775A0}"/>
                  </a:ext>
                </a:extLst>
              </p:cNvPr>
              <p:cNvSpPr/>
              <p:nvPr/>
            </p:nvSpPr>
            <p:spPr>
              <a:xfrm>
                <a:off x="4121835" y="5486869"/>
                <a:ext cx="2133600" cy="79351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200" b="1" u="sng" dirty="0">
                    <a:solidFill>
                      <a:schemeClr val="tx1"/>
                    </a:solidFill>
                  </a:rPr>
                  <a:t>6.0 ng PFOS</a:t>
                </a:r>
              </a:p>
              <a:p>
                <a:pPr algn="ctr"/>
                <a:r>
                  <a:rPr lang="en-US" sz="2200" b="1" dirty="0">
                    <a:solidFill>
                      <a:schemeClr val="tx1"/>
                    </a:solidFill>
                  </a:rPr>
                  <a:t>0.78 L Water</a:t>
                </a: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33F9DC3C-DBC2-2623-E09C-9FBEE9F72CE2}"/>
                  </a:ext>
                </a:extLst>
              </p:cNvPr>
              <p:cNvSpPr/>
              <p:nvPr/>
            </p:nvSpPr>
            <p:spPr>
              <a:xfrm>
                <a:off x="4198030" y="6301837"/>
                <a:ext cx="1891158" cy="36512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200" b="1" dirty="0">
                    <a:solidFill>
                      <a:schemeClr val="tx1"/>
                    </a:solidFill>
                  </a:rPr>
                  <a:t>= 7.7 </a:t>
                </a:r>
                <a:r>
                  <a:rPr lang="en-US" sz="22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ng/L</a:t>
                </a:r>
                <a:endParaRPr lang="en-US" sz="2200" b="1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2187CD6-C1DF-ADB4-223E-4B951592DC0F}"/>
                </a:ext>
              </a:extLst>
            </p:cNvPr>
            <p:cNvGrpSpPr/>
            <p:nvPr/>
          </p:nvGrpSpPr>
          <p:grpSpPr>
            <a:xfrm>
              <a:off x="2008971" y="3457175"/>
              <a:ext cx="2133600" cy="3209787"/>
              <a:chOff x="6222523" y="3457175"/>
              <a:chExt cx="2133600" cy="3209787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AE85236-B2E5-5E26-7A58-0E632EA92DCC}"/>
                  </a:ext>
                </a:extLst>
              </p:cNvPr>
              <p:cNvSpPr/>
              <p:nvPr/>
            </p:nvSpPr>
            <p:spPr>
              <a:xfrm>
                <a:off x="6385806" y="3457175"/>
                <a:ext cx="1662545" cy="793512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200" b="1" u="sng" dirty="0">
                    <a:solidFill>
                      <a:schemeClr val="tx1"/>
                    </a:solidFill>
                  </a:rPr>
                  <a:t>Diet (60%)</a:t>
                </a:r>
              </a:p>
              <a:p>
                <a:pPr algn="ctr"/>
                <a:r>
                  <a:rPr lang="en-US" sz="2200" b="1" dirty="0">
                    <a:solidFill>
                      <a:schemeClr val="tx1"/>
                    </a:solidFill>
                  </a:rPr>
                  <a:t>18 ng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D94E3B8C-6E08-768C-76D3-E94A5CEC6C88}"/>
                  </a:ext>
                </a:extLst>
              </p:cNvPr>
              <p:cNvSpPr/>
              <p:nvPr/>
            </p:nvSpPr>
            <p:spPr>
              <a:xfrm>
                <a:off x="6397686" y="4429414"/>
                <a:ext cx="1662545" cy="79351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200" b="1" dirty="0">
                    <a:solidFill>
                      <a:schemeClr val="tx1"/>
                    </a:solidFill>
                  </a:rPr>
                  <a:t>500 grams/day</a:t>
                </a: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01507D5-7C37-E6C4-44BB-0F38E9A71947}"/>
                  </a:ext>
                </a:extLst>
              </p:cNvPr>
              <p:cNvSpPr/>
              <p:nvPr/>
            </p:nvSpPr>
            <p:spPr>
              <a:xfrm>
                <a:off x="6222523" y="5503460"/>
                <a:ext cx="2133600" cy="79351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200" b="1" u="sng" dirty="0">
                    <a:solidFill>
                      <a:schemeClr val="tx1"/>
                    </a:solidFill>
                  </a:rPr>
                  <a:t>18 ng PFOS</a:t>
                </a:r>
              </a:p>
              <a:p>
                <a:pPr algn="ctr"/>
                <a:r>
                  <a:rPr lang="en-US" sz="2200" b="1" dirty="0">
                    <a:solidFill>
                      <a:schemeClr val="tx1"/>
                    </a:solidFill>
                  </a:rPr>
                  <a:t>500g Food</a:t>
                </a: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CF7E0462-70C5-7F37-9C72-862BB03A13B1}"/>
                  </a:ext>
                </a:extLst>
              </p:cNvPr>
              <p:cNvSpPr/>
              <p:nvPr/>
            </p:nvSpPr>
            <p:spPr>
              <a:xfrm>
                <a:off x="6286104" y="6301837"/>
                <a:ext cx="1891158" cy="36512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200" b="1" dirty="0">
                    <a:solidFill>
                      <a:schemeClr val="tx1"/>
                    </a:solidFill>
                  </a:rPr>
                  <a:t>= 36 </a:t>
                </a:r>
                <a:r>
                  <a:rPr lang="en-US" sz="22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ng/kg</a:t>
                </a:r>
                <a:endParaRPr lang="en-US" sz="22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8784DE9-9848-20C8-867D-90593DB60FE2}"/>
                </a:ext>
              </a:extLst>
            </p:cNvPr>
            <p:cNvSpPr/>
            <p:nvPr/>
          </p:nvSpPr>
          <p:spPr>
            <a:xfrm>
              <a:off x="3739853" y="2143164"/>
              <a:ext cx="2812474" cy="79351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chemeClr val="tx1"/>
                  </a:solidFill>
                </a:rPr>
                <a:t>Max Daily Exposure</a:t>
              </a:r>
            </a:p>
            <a:p>
              <a:pPr algn="ctr"/>
              <a:r>
                <a:rPr lang="en-US" sz="2200" b="1" dirty="0">
                  <a:solidFill>
                    <a:schemeClr val="tx1"/>
                  </a:solidFill>
                </a:rPr>
                <a:t>30 ng/day</a:t>
              </a:r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F10D640-DB93-8E7A-E109-5061BAE2AA84}"/>
              </a:ext>
            </a:extLst>
          </p:cNvPr>
          <p:cNvCxnSpPr/>
          <p:nvPr/>
        </p:nvCxnSpPr>
        <p:spPr>
          <a:xfrm>
            <a:off x="274734" y="4359859"/>
            <a:ext cx="849619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F95FCB7-EA9E-038D-62A6-7F4AFB372B49}"/>
              </a:ext>
            </a:extLst>
          </p:cNvPr>
          <p:cNvCxnSpPr/>
          <p:nvPr/>
        </p:nvCxnSpPr>
        <p:spPr>
          <a:xfrm>
            <a:off x="266202" y="5404714"/>
            <a:ext cx="849619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96A7F59-7B39-161D-4AF6-36C8922EA6F7}"/>
              </a:ext>
            </a:extLst>
          </p:cNvPr>
          <p:cNvCxnSpPr>
            <a:cxnSpLocks/>
          </p:cNvCxnSpPr>
          <p:nvPr/>
        </p:nvCxnSpPr>
        <p:spPr>
          <a:xfrm>
            <a:off x="6333748" y="3255264"/>
            <a:ext cx="0" cy="354055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AA64BE4-D635-93CF-6760-1F70EA736E2F}"/>
              </a:ext>
            </a:extLst>
          </p:cNvPr>
          <p:cNvCxnSpPr>
            <a:cxnSpLocks/>
          </p:cNvCxnSpPr>
          <p:nvPr/>
        </p:nvCxnSpPr>
        <p:spPr>
          <a:xfrm>
            <a:off x="4086762" y="3268677"/>
            <a:ext cx="0" cy="354055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867EF44-B260-40D7-9C64-08BEAABC622A}"/>
              </a:ext>
            </a:extLst>
          </p:cNvPr>
          <p:cNvCxnSpPr>
            <a:cxnSpLocks/>
          </p:cNvCxnSpPr>
          <p:nvPr/>
        </p:nvCxnSpPr>
        <p:spPr>
          <a:xfrm>
            <a:off x="1949504" y="3274773"/>
            <a:ext cx="0" cy="354055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E2B3CA3D-B914-4B7F-8885-1D56850BF111}"/>
              </a:ext>
            </a:extLst>
          </p:cNvPr>
          <p:cNvSpPr/>
          <p:nvPr/>
        </p:nvSpPr>
        <p:spPr>
          <a:xfrm>
            <a:off x="7798878" y="6321292"/>
            <a:ext cx="1188648" cy="3723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(25 µg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/kg)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99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81" y="126274"/>
            <a:ext cx="8754245" cy="662722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5C6A1E1-EA18-4CD2-84CF-4D32774E7E00}"/>
              </a:ext>
            </a:extLst>
          </p:cNvPr>
          <p:cNvSpPr/>
          <p:nvPr/>
        </p:nvSpPr>
        <p:spPr>
          <a:xfrm>
            <a:off x="1763486" y="2557870"/>
            <a:ext cx="1110343" cy="71912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252AEDF-6CCA-4905-BB76-1F449C0D4A51}"/>
              </a:ext>
            </a:extLst>
          </p:cNvPr>
          <p:cNvSpPr/>
          <p:nvPr/>
        </p:nvSpPr>
        <p:spPr>
          <a:xfrm>
            <a:off x="1550126" y="4131117"/>
            <a:ext cx="1110343" cy="719120"/>
          </a:xfrm>
          <a:prstGeom prst="ellipse">
            <a:avLst/>
          </a:prstGeom>
          <a:noFill/>
          <a:ln w="635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D527A5-E4E1-49BC-BCA5-D3F5AF3AF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0631" y="2901174"/>
            <a:ext cx="608176" cy="5084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05668E-42E7-4C63-9ED0-E8FB6ED270FA}"/>
              </a:ext>
            </a:extLst>
          </p:cNvPr>
          <p:cNvSpPr txBox="1"/>
          <p:nvPr/>
        </p:nvSpPr>
        <p:spPr>
          <a:xfrm>
            <a:off x="3933669" y="2276774"/>
            <a:ext cx="869341" cy="640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Plant</a:t>
            </a:r>
          </a:p>
          <a:p>
            <a:pPr algn="ctr"/>
            <a:r>
              <a:rPr lang="en-US" b="1" dirty="0"/>
              <a:t>Uptake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D5E66B0-6D21-43E5-AF08-E96CEFF5177E}"/>
              </a:ext>
            </a:extLst>
          </p:cNvPr>
          <p:cNvSpPr/>
          <p:nvPr/>
        </p:nvSpPr>
        <p:spPr>
          <a:xfrm>
            <a:off x="3933669" y="2237542"/>
            <a:ext cx="869341" cy="715745"/>
          </a:xfrm>
          <a:prstGeom prst="ellipse">
            <a:avLst/>
          </a:prstGeom>
          <a:noFill/>
          <a:ln w="635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3E5494B-596E-425D-9F9F-3BC47AD68420}"/>
              </a:ext>
            </a:extLst>
          </p:cNvPr>
          <p:cNvSpPr/>
          <p:nvPr/>
        </p:nvSpPr>
        <p:spPr>
          <a:xfrm>
            <a:off x="6035039" y="6087649"/>
            <a:ext cx="1480690" cy="652899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261BA26-B4CE-4E13-A67C-A0587F187036}"/>
              </a:ext>
            </a:extLst>
          </p:cNvPr>
          <p:cNvSpPr/>
          <p:nvPr/>
        </p:nvSpPr>
        <p:spPr>
          <a:xfrm>
            <a:off x="5068389" y="3827417"/>
            <a:ext cx="143771" cy="404949"/>
          </a:xfrm>
          <a:custGeom>
            <a:avLst/>
            <a:gdLst>
              <a:gd name="connsiteX0" fmla="*/ 0 w 143771"/>
              <a:gd name="connsiteY0" fmla="*/ 0 h 404949"/>
              <a:gd name="connsiteX1" fmla="*/ 104503 w 143771"/>
              <a:gd name="connsiteY1" fmla="*/ 156754 h 404949"/>
              <a:gd name="connsiteX2" fmla="*/ 130629 w 143771"/>
              <a:gd name="connsiteY2" fmla="*/ 235132 h 404949"/>
              <a:gd name="connsiteX3" fmla="*/ 143691 w 143771"/>
              <a:gd name="connsiteY3" fmla="*/ 404949 h 404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3771" h="404949">
                <a:moveTo>
                  <a:pt x="0" y="0"/>
                </a:moveTo>
                <a:cubicBezTo>
                  <a:pt x="34834" y="52251"/>
                  <a:pt x="74005" y="101858"/>
                  <a:pt x="104503" y="156754"/>
                </a:cubicBezTo>
                <a:cubicBezTo>
                  <a:pt x="117877" y="180828"/>
                  <a:pt x="130629" y="235132"/>
                  <a:pt x="130629" y="235132"/>
                </a:cubicBezTo>
                <a:cubicBezTo>
                  <a:pt x="145614" y="370008"/>
                  <a:pt x="143691" y="313268"/>
                  <a:pt x="143691" y="404949"/>
                </a:cubicBezTo>
              </a:path>
            </a:pathLst>
          </a:custGeom>
          <a:noFill/>
          <a:ln w="889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lowchart: Direct Access Storage 1">
            <a:extLst>
              <a:ext uri="{FF2B5EF4-FFF2-40B4-BE49-F238E27FC236}">
                <a16:creationId xmlns:a16="http://schemas.microsoft.com/office/drawing/2014/main" id="{4B3330D8-E4F7-4D09-90CD-DAE44E80C624}"/>
              </a:ext>
            </a:extLst>
          </p:cNvPr>
          <p:cNvSpPr/>
          <p:nvPr/>
        </p:nvSpPr>
        <p:spPr>
          <a:xfrm>
            <a:off x="4688807" y="3749040"/>
            <a:ext cx="444896" cy="155674"/>
          </a:xfrm>
          <a:prstGeom prst="flowChartMagneticDrum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5C11A27-42AC-4008-96AE-92A339FD5CD4}"/>
              </a:ext>
            </a:extLst>
          </p:cNvPr>
          <p:cNvCxnSpPr>
            <a:cxnSpLocks/>
          </p:cNvCxnSpPr>
          <p:nvPr/>
        </p:nvCxnSpPr>
        <p:spPr>
          <a:xfrm flipV="1">
            <a:off x="4493623" y="3904715"/>
            <a:ext cx="309387" cy="122898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1BEC6EC-7133-477C-A4DE-BAC2277FD3FD}"/>
              </a:ext>
            </a:extLst>
          </p:cNvPr>
          <p:cNvSpPr txBox="1"/>
          <p:nvPr/>
        </p:nvSpPr>
        <p:spPr>
          <a:xfrm>
            <a:off x="5131776" y="3357374"/>
            <a:ext cx="106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Irrigation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2D3809B-1337-4687-A0F5-2ED5EE090174}"/>
              </a:ext>
            </a:extLst>
          </p:cNvPr>
          <p:cNvSpPr/>
          <p:nvPr/>
        </p:nvSpPr>
        <p:spPr>
          <a:xfrm>
            <a:off x="5086468" y="3357374"/>
            <a:ext cx="1110343" cy="391665"/>
          </a:xfrm>
          <a:prstGeom prst="ellipse">
            <a:avLst/>
          </a:prstGeom>
          <a:noFill/>
          <a:ln w="635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630EBB9-B135-4C14-9F92-6740F38BA9DA}"/>
              </a:ext>
            </a:extLst>
          </p:cNvPr>
          <p:cNvSpPr/>
          <p:nvPr/>
        </p:nvSpPr>
        <p:spPr>
          <a:xfrm>
            <a:off x="3106455" y="4787607"/>
            <a:ext cx="1640909" cy="820049"/>
          </a:xfrm>
          <a:prstGeom prst="ellipse">
            <a:avLst/>
          </a:prstGeom>
          <a:noFill/>
          <a:ln w="635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9D099542-878C-424C-8B12-FAEDDB86A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EB08C4-B206-4098-98C3-6DC2CE1146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B66B612-49EA-4E21-AFAF-B5C787FF569A}"/>
              </a:ext>
            </a:extLst>
          </p:cNvPr>
          <p:cNvSpPr/>
          <p:nvPr/>
        </p:nvSpPr>
        <p:spPr>
          <a:xfrm>
            <a:off x="7081058" y="3844727"/>
            <a:ext cx="1015192" cy="715745"/>
          </a:xfrm>
          <a:prstGeom prst="ellipse">
            <a:avLst/>
          </a:prstGeom>
          <a:noFill/>
          <a:ln w="635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142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E234C21-80AC-4A58-8301-5A45FCF9C644}"/>
              </a:ext>
            </a:extLst>
          </p:cNvPr>
          <p:cNvSpPr txBox="1"/>
          <p:nvPr/>
        </p:nvSpPr>
        <p:spPr>
          <a:xfrm>
            <a:off x="86814" y="46930"/>
            <a:ext cx="8980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cs typeface="Times New Roman" panose="02020603050405020304" pitchFamily="18" charset="0"/>
              </a:rPr>
              <a:t>PFASs Chemistry Basics: Carboxylates &amp; Sulfonates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4439B58-651D-E0BC-E63C-516569ED1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8B552-EA96-4575-822E-7C0ECCCEE1F4}" type="slidenum">
              <a:rPr lang="en-US" smtClean="0"/>
              <a:t>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109185-6C5A-9D10-D871-91C015A992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698" r="43508"/>
          <a:stretch/>
        </p:blipFill>
        <p:spPr>
          <a:xfrm>
            <a:off x="3849808" y="5544484"/>
            <a:ext cx="3046974" cy="100212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050" name="Picture 2" descr="Octane hydrogen hi-res stock photography and images - Alamy">
            <a:extLst>
              <a:ext uri="{FF2B5EF4-FFF2-40B4-BE49-F238E27FC236}">
                <a16:creationId xmlns:a16="http://schemas.microsoft.com/office/drawing/2014/main" id="{A49053B5-2252-7B77-F68E-79E280EAB0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0" b="46394"/>
          <a:stretch/>
        </p:blipFill>
        <p:spPr bwMode="auto">
          <a:xfrm>
            <a:off x="161860" y="5530996"/>
            <a:ext cx="2934146" cy="1036409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FB5465-987B-6C42-28A7-8972C81A9341}"/>
              </a:ext>
            </a:extLst>
          </p:cNvPr>
          <p:cNvSpPr txBox="1"/>
          <p:nvPr/>
        </p:nvSpPr>
        <p:spPr>
          <a:xfrm>
            <a:off x="381002" y="5094413"/>
            <a:ext cx="24958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Octane (</a:t>
            </a:r>
            <a:r>
              <a:rPr lang="en-US" b="1" dirty="0"/>
              <a:t>C</a:t>
            </a:r>
            <a:r>
              <a:rPr lang="en-US" b="1" baseline="-25000" dirty="0"/>
              <a:t>8</a:t>
            </a:r>
            <a:r>
              <a:rPr lang="en-US" b="1" dirty="0"/>
              <a:t>H</a:t>
            </a:r>
            <a:r>
              <a:rPr lang="en-US" b="1" baseline="-25000" dirty="0"/>
              <a:t>18</a:t>
            </a:r>
            <a:r>
              <a:rPr lang="en-US" b="1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DE07A4-58A8-C46A-A246-7B91604FE13E}"/>
              </a:ext>
            </a:extLst>
          </p:cNvPr>
          <p:cNvSpPr txBox="1"/>
          <p:nvPr/>
        </p:nvSpPr>
        <p:spPr>
          <a:xfrm>
            <a:off x="4007375" y="5144374"/>
            <a:ext cx="48300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Perfluoro Octanoic Acid</a:t>
            </a:r>
            <a:r>
              <a:rPr lang="en-US" b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1600" b="1" dirty="0">
                <a:solidFill>
                  <a:srgbClr val="333333"/>
                </a:solidFill>
                <a:latin typeface="Arial" panose="020B0604020202020204" pitchFamily="34" charset="0"/>
              </a:rPr>
              <a:t>(perfluoro octanoate)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BB118BE-D34B-0E3B-5110-5E93D528AEB6}"/>
              </a:ext>
            </a:extLst>
          </p:cNvPr>
          <p:cNvCxnSpPr/>
          <p:nvPr/>
        </p:nvCxnSpPr>
        <p:spPr>
          <a:xfrm>
            <a:off x="3170936" y="6093735"/>
            <a:ext cx="583474" cy="0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2052BFE-BE60-71B9-B746-7769E8C8B9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805" y="4109684"/>
            <a:ext cx="1686339" cy="9828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F05656-42BD-A6BE-7BC4-139CEE3B02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5930" y="4115293"/>
            <a:ext cx="1512292" cy="10081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32D41C-D07C-8C4B-07DC-6D770869FD07}"/>
              </a:ext>
            </a:extLst>
          </p:cNvPr>
          <p:cNvSpPr txBox="1"/>
          <p:nvPr/>
        </p:nvSpPr>
        <p:spPr>
          <a:xfrm>
            <a:off x="6176525" y="4257283"/>
            <a:ext cx="7793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Older</a:t>
            </a:r>
          </a:p>
          <a:p>
            <a:pPr algn="ctr"/>
            <a:r>
              <a:rPr lang="en-US" sz="2000" b="1" dirty="0"/>
              <a:t>AFFF</a:t>
            </a:r>
            <a:endParaRPr lang="en-US" b="1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E19AF8A4-DB79-9634-8B29-DC8268DF8E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957" y="907736"/>
            <a:ext cx="1599317" cy="106621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1B3C35B-D3AB-A5F7-8E93-AC243AEE55F2}"/>
              </a:ext>
            </a:extLst>
          </p:cNvPr>
          <p:cNvSpPr txBox="1"/>
          <p:nvPr/>
        </p:nvSpPr>
        <p:spPr>
          <a:xfrm>
            <a:off x="3902180" y="1971013"/>
            <a:ext cx="495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>
                <a:solidFill>
                  <a:srgbClr val="333333"/>
                </a:solidFill>
                <a:effectLst/>
              </a:rPr>
              <a:t>Perfluoro</a:t>
            </a:r>
            <a:r>
              <a:rPr lang="en-US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Butanoic Acid</a:t>
            </a:r>
            <a:r>
              <a:rPr lang="en-US" sz="16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(perfluoro butanoate)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8BA4767-5585-1D5A-6BBC-586D5F34485F}"/>
              </a:ext>
            </a:extLst>
          </p:cNvPr>
          <p:cNvSpPr txBox="1"/>
          <p:nvPr/>
        </p:nvSpPr>
        <p:spPr>
          <a:xfrm>
            <a:off x="830433" y="1943040"/>
            <a:ext cx="1651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Butane (</a:t>
            </a:r>
            <a:r>
              <a:rPr lang="en-US" b="1" dirty="0"/>
              <a:t>C</a:t>
            </a:r>
            <a:r>
              <a:rPr lang="en-US" b="1" baseline="-25000" dirty="0"/>
              <a:t>4</a:t>
            </a:r>
            <a:r>
              <a:rPr lang="en-US" b="1" dirty="0"/>
              <a:t>H</a:t>
            </a:r>
            <a:r>
              <a:rPr lang="en-US" b="1" baseline="-25000" dirty="0"/>
              <a:t>10</a:t>
            </a:r>
            <a:r>
              <a:rPr lang="en-US" b="1" dirty="0"/>
              <a:t>)</a:t>
            </a:r>
          </a:p>
        </p:txBody>
      </p:sp>
      <p:pic>
        <p:nvPicPr>
          <p:cNvPr id="35" name="Picture 3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4F77D87-F080-AB7C-DF1B-1B6E1C1B0B1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" t="9524" r="3241" b="19810"/>
          <a:stretch/>
        </p:blipFill>
        <p:spPr>
          <a:xfrm>
            <a:off x="4427691" y="907864"/>
            <a:ext cx="1730805" cy="9857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 descr="What is Butane Fuel?, Structure of Butane, Properties of Butane">
            <a:extLst>
              <a:ext uri="{FF2B5EF4-FFF2-40B4-BE49-F238E27FC236}">
                <a16:creationId xmlns:a16="http://schemas.microsoft.com/office/drawing/2014/main" id="{AC99EE2B-B9E7-4441-CFE3-DF077B1A6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33" y="2489525"/>
            <a:ext cx="1817779" cy="87406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6022888-BFEC-C37B-D333-0CFF44F6A228}"/>
              </a:ext>
            </a:extLst>
          </p:cNvPr>
          <p:cNvCxnSpPr/>
          <p:nvPr/>
        </p:nvCxnSpPr>
        <p:spPr>
          <a:xfrm>
            <a:off x="3176383" y="2882452"/>
            <a:ext cx="583474" cy="0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1473E8E-3538-43E7-760A-BEFD4CEE70EB}"/>
              </a:ext>
            </a:extLst>
          </p:cNvPr>
          <p:cNvSpPr txBox="1"/>
          <p:nvPr/>
        </p:nvSpPr>
        <p:spPr>
          <a:xfrm>
            <a:off x="6166337" y="1029667"/>
            <a:ext cx="12188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Food</a:t>
            </a:r>
          </a:p>
          <a:p>
            <a:pPr algn="ctr"/>
            <a:r>
              <a:rPr lang="en-US" sz="2000" b="1" dirty="0"/>
              <a:t>Wrappers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5E23506-E489-4513-9ADA-61C24D57C90E}"/>
              </a:ext>
            </a:extLst>
          </p:cNvPr>
          <p:cNvGrpSpPr/>
          <p:nvPr/>
        </p:nvGrpSpPr>
        <p:grpSpPr>
          <a:xfrm>
            <a:off x="6346000" y="5868707"/>
            <a:ext cx="1116065" cy="598768"/>
            <a:chOff x="7845710" y="1071302"/>
            <a:chExt cx="1116065" cy="598768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58508E1-C2A5-4F4F-81FF-3455276387F5}"/>
                </a:ext>
              </a:extLst>
            </p:cNvPr>
            <p:cNvSpPr/>
            <p:nvPr/>
          </p:nvSpPr>
          <p:spPr>
            <a:xfrm>
              <a:off x="7845710" y="1415869"/>
              <a:ext cx="417803" cy="254201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9A934B7-EE05-451D-8211-F27E776AC85F}"/>
                </a:ext>
              </a:extLst>
            </p:cNvPr>
            <p:cNvSpPr txBox="1"/>
            <p:nvPr/>
          </p:nvSpPr>
          <p:spPr>
            <a:xfrm>
              <a:off x="8541467" y="1071302"/>
              <a:ext cx="420308" cy="42062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O</a:t>
              </a:r>
              <a:r>
                <a:rPr lang="en-US" sz="3200" b="1" baseline="30000" dirty="0"/>
                <a:t>-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CB52F312-DB50-4D52-B25E-D273B6BB9440}"/>
                </a:ext>
              </a:extLst>
            </p:cNvPr>
            <p:cNvCxnSpPr>
              <a:cxnSpLocks/>
              <a:stCxn id="32" idx="7"/>
            </p:cNvCxnSpPr>
            <p:nvPr/>
          </p:nvCxnSpPr>
          <p:spPr>
            <a:xfrm flipV="1">
              <a:off x="8202327" y="1300380"/>
              <a:ext cx="413589" cy="15271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702FF34-7F97-711E-685F-E47C224407D2}"/>
              </a:ext>
            </a:extLst>
          </p:cNvPr>
          <p:cNvGrpSpPr/>
          <p:nvPr/>
        </p:nvGrpSpPr>
        <p:grpSpPr>
          <a:xfrm>
            <a:off x="4146118" y="2367449"/>
            <a:ext cx="2513971" cy="1005566"/>
            <a:chOff x="4146118" y="2367449"/>
            <a:chExt cx="2513971" cy="1005566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588131C8-DDE4-4597-9284-917018C7CC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4492" t="43698" r="43508"/>
            <a:stretch/>
          </p:blipFill>
          <p:spPr>
            <a:xfrm>
              <a:off x="5442748" y="2370889"/>
              <a:ext cx="647230" cy="100212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9571F4A-65CC-4733-BDC4-556419EAFA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3698" r="76035"/>
            <a:stretch/>
          </p:blipFill>
          <p:spPr>
            <a:xfrm>
              <a:off x="4150038" y="2367449"/>
              <a:ext cx="1292612" cy="1002126"/>
            </a:xfrm>
            <a:prstGeom prst="rect">
              <a:avLst/>
            </a:prstGeom>
            <a:ln>
              <a:noFill/>
            </a:ln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6E3155F-3FA3-4449-8B09-6F625605A0E4}"/>
                </a:ext>
              </a:extLst>
            </p:cNvPr>
            <p:cNvSpPr/>
            <p:nvPr/>
          </p:nvSpPr>
          <p:spPr>
            <a:xfrm>
              <a:off x="4146118" y="2367449"/>
              <a:ext cx="2012104" cy="100205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20E6B4EB-AF47-410F-BD4D-5CC9BEF1231A}"/>
                </a:ext>
              </a:extLst>
            </p:cNvPr>
            <p:cNvSpPr/>
            <p:nvPr/>
          </p:nvSpPr>
          <p:spPr>
            <a:xfrm>
              <a:off x="5544024" y="3058810"/>
              <a:ext cx="417803" cy="254201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92369D7-366D-45BA-A717-012F74B129D5}"/>
                </a:ext>
              </a:extLst>
            </p:cNvPr>
            <p:cNvSpPr txBox="1"/>
            <p:nvPr/>
          </p:nvSpPr>
          <p:spPr>
            <a:xfrm>
              <a:off x="6239781" y="2714243"/>
              <a:ext cx="420308" cy="42062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O</a:t>
              </a:r>
              <a:r>
                <a:rPr lang="en-US" sz="3200" b="1" baseline="30000" dirty="0"/>
                <a:t>-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D65970F6-A682-4E9F-A8A6-2DEBBFD5754A}"/>
                </a:ext>
              </a:extLst>
            </p:cNvPr>
            <p:cNvCxnSpPr>
              <a:cxnSpLocks/>
              <a:stCxn id="45" idx="7"/>
            </p:cNvCxnSpPr>
            <p:nvPr/>
          </p:nvCxnSpPr>
          <p:spPr>
            <a:xfrm flipV="1">
              <a:off x="5900641" y="2943321"/>
              <a:ext cx="413589" cy="15271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FF291F1-5976-F546-E509-F1A722F5BCBB}"/>
              </a:ext>
            </a:extLst>
          </p:cNvPr>
          <p:cNvSpPr txBox="1"/>
          <p:nvPr/>
        </p:nvSpPr>
        <p:spPr>
          <a:xfrm>
            <a:off x="6920377" y="2588205"/>
            <a:ext cx="20542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Anionic forms most common in soil and water</a:t>
            </a:r>
          </a:p>
        </p:txBody>
      </p:sp>
    </p:spTree>
    <p:extLst>
      <p:ext uri="{BB962C8B-B14F-4D97-AF65-F5344CB8AC3E}">
        <p14:creationId xmlns:p14="http://schemas.microsoft.com/office/powerpoint/2010/main" val="1829569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E740A0-8716-FBD4-1BE8-6F23E473D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7</a:t>
            </a:fld>
            <a:endParaRPr 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F1CC403-B16F-11D9-8096-E6FA37913BB8}"/>
              </a:ext>
            </a:extLst>
          </p:cNvPr>
          <p:cNvSpPr txBox="1">
            <a:spLocks noChangeArrowheads="1"/>
          </p:cNvSpPr>
          <p:nvPr/>
        </p:nvSpPr>
        <p:spPr>
          <a:xfrm>
            <a:off x="1731004" y="163531"/>
            <a:ext cx="5755646" cy="897494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History of PFASs Toxicity Studies </a:t>
            </a:r>
          </a:p>
          <a:p>
            <a:pPr algn="ctr" defTabSz="914400">
              <a:spcBef>
                <a:spcPct val="0"/>
              </a:spcBef>
              <a:defRPr/>
            </a:pPr>
            <a:r>
              <a:rPr lang="en-US" sz="1600" b="1" dirty="0">
                <a:solidFill>
                  <a:prstClr val="black"/>
                </a:solidFill>
                <a:cs typeface="Times New Roman" pitchFamily="18" charset="0"/>
              </a:rPr>
              <a:t>(after EWG: https://www.ewg.org/research/decades-polluters-knew-pfas-chemicals-were-dangerous-hid-risks-public)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6B1CD3-B039-5BEB-05C3-1FB66D5A6810}"/>
              </a:ext>
            </a:extLst>
          </p:cNvPr>
          <p:cNvSpPr txBox="1"/>
          <p:nvPr/>
        </p:nvSpPr>
        <p:spPr>
          <a:xfrm>
            <a:off x="220715" y="2396204"/>
            <a:ext cx="1450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PFAS Buildup in Mice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10F5AB9-68E8-ABF9-211A-FADE5CE83A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0643310"/>
              </p:ext>
            </p:extLst>
          </p:nvPr>
        </p:nvGraphicFramePr>
        <p:xfrm>
          <a:off x="449317" y="3466860"/>
          <a:ext cx="843455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8638">
                  <a:extLst>
                    <a:ext uri="{9D8B030D-6E8A-4147-A177-3AD203B41FA5}">
                      <a16:colId xmlns:a16="http://schemas.microsoft.com/office/drawing/2014/main" val="2766337279"/>
                    </a:ext>
                  </a:extLst>
                </a:gridCol>
                <a:gridCol w="2108638">
                  <a:extLst>
                    <a:ext uri="{9D8B030D-6E8A-4147-A177-3AD203B41FA5}">
                      <a16:colId xmlns:a16="http://schemas.microsoft.com/office/drawing/2014/main" val="852540392"/>
                    </a:ext>
                  </a:extLst>
                </a:gridCol>
                <a:gridCol w="2108638">
                  <a:extLst>
                    <a:ext uri="{9D8B030D-6E8A-4147-A177-3AD203B41FA5}">
                      <a16:colId xmlns:a16="http://schemas.microsoft.com/office/drawing/2014/main" val="1618007093"/>
                    </a:ext>
                  </a:extLst>
                </a:gridCol>
                <a:gridCol w="2108638">
                  <a:extLst>
                    <a:ext uri="{9D8B030D-6E8A-4147-A177-3AD203B41FA5}">
                      <a16:colId xmlns:a16="http://schemas.microsoft.com/office/drawing/2014/main" val="33222418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1950s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1960s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1970s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1980s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1218989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4929FF86-E1FF-BAF2-223A-68C7829F382C}"/>
              </a:ext>
            </a:extLst>
          </p:cNvPr>
          <p:cNvSpPr txBox="1"/>
          <p:nvPr/>
        </p:nvSpPr>
        <p:spPr>
          <a:xfrm>
            <a:off x="1232336" y="1813136"/>
            <a:ext cx="1450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PFAS Buildup in Humans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24BB2F-B4DF-7F3D-14DC-3A5377117C72}"/>
              </a:ext>
            </a:extLst>
          </p:cNvPr>
          <p:cNvSpPr txBox="1"/>
          <p:nvPr/>
        </p:nvSpPr>
        <p:spPr>
          <a:xfrm>
            <a:off x="2357788" y="2391826"/>
            <a:ext cx="1623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Liver &amp; Spleen Damage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5AF61C-E06A-C0BB-28CD-9378AB312DF0}"/>
              </a:ext>
            </a:extLst>
          </p:cNvPr>
          <p:cNvSpPr txBox="1"/>
          <p:nvPr/>
        </p:nvSpPr>
        <p:spPr>
          <a:xfrm>
            <a:off x="3361902" y="1568207"/>
            <a:ext cx="1623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Food Packaging Concerns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2F4590-8595-E2E0-FDB3-9242BFC8210F}"/>
              </a:ext>
            </a:extLst>
          </p:cNvPr>
          <p:cNvSpPr txBox="1"/>
          <p:nvPr/>
        </p:nvSpPr>
        <p:spPr>
          <a:xfrm>
            <a:off x="4649754" y="2396203"/>
            <a:ext cx="1032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Toxic to Fish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ABD488-78B8-94A1-3B19-27FF3E1CA260}"/>
              </a:ext>
            </a:extLst>
          </p:cNvPr>
          <p:cNvSpPr txBox="1"/>
          <p:nvPr/>
        </p:nvSpPr>
        <p:spPr>
          <a:xfrm>
            <a:off x="5396048" y="1562826"/>
            <a:ext cx="15111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Food Packaging Concerns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C7E9B98-36F6-2D48-578C-2A2FA236D045}"/>
              </a:ext>
            </a:extLst>
          </p:cNvPr>
          <p:cNvCxnSpPr>
            <a:stCxn id="12" idx="2"/>
          </p:cNvCxnSpPr>
          <p:nvPr/>
        </p:nvCxnSpPr>
        <p:spPr>
          <a:xfrm flipH="1">
            <a:off x="1496409" y="2459467"/>
            <a:ext cx="461141" cy="1007393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73D8B47-4AA1-D5FB-6C96-F4C072E33AE0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945929" y="3042535"/>
            <a:ext cx="450164" cy="412961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7AE3EDD-0FCA-9A5D-CA37-CB9CF10F3B38}"/>
              </a:ext>
            </a:extLst>
          </p:cNvPr>
          <p:cNvCxnSpPr/>
          <p:nvPr/>
        </p:nvCxnSpPr>
        <p:spPr>
          <a:xfrm flipH="1">
            <a:off x="3714375" y="2456746"/>
            <a:ext cx="461141" cy="1007393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BA7760E-50BA-E398-195C-07F8E94B355C}"/>
              </a:ext>
            </a:extLst>
          </p:cNvPr>
          <p:cNvCxnSpPr>
            <a:cxnSpLocks/>
          </p:cNvCxnSpPr>
          <p:nvPr/>
        </p:nvCxnSpPr>
        <p:spPr>
          <a:xfrm>
            <a:off x="3163895" y="3039814"/>
            <a:ext cx="450164" cy="412961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6D62822-2B99-ECF8-8685-B7BA629B1450}"/>
              </a:ext>
            </a:extLst>
          </p:cNvPr>
          <p:cNvCxnSpPr/>
          <p:nvPr/>
        </p:nvCxnSpPr>
        <p:spPr>
          <a:xfrm flipH="1">
            <a:off x="5714628" y="2456747"/>
            <a:ext cx="461141" cy="1007393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1D0D6ED-732E-7F12-16E8-8A102DA698F9}"/>
              </a:ext>
            </a:extLst>
          </p:cNvPr>
          <p:cNvCxnSpPr>
            <a:cxnSpLocks/>
          </p:cNvCxnSpPr>
          <p:nvPr/>
        </p:nvCxnSpPr>
        <p:spPr>
          <a:xfrm>
            <a:off x="5164148" y="3039815"/>
            <a:ext cx="450164" cy="412961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F483085-6A11-FA82-5C39-3BAC67589B6F}"/>
              </a:ext>
            </a:extLst>
          </p:cNvPr>
          <p:cNvCxnSpPr/>
          <p:nvPr/>
        </p:nvCxnSpPr>
        <p:spPr>
          <a:xfrm flipH="1">
            <a:off x="7932594" y="2454026"/>
            <a:ext cx="461141" cy="1007393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B2AB192-A17A-FC37-203A-E65446B962EF}"/>
              </a:ext>
            </a:extLst>
          </p:cNvPr>
          <p:cNvCxnSpPr>
            <a:cxnSpLocks/>
          </p:cNvCxnSpPr>
          <p:nvPr/>
        </p:nvCxnSpPr>
        <p:spPr>
          <a:xfrm>
            <a:off x="7382114" y="3037094"/>
            <a:ext cx="450164" cy="412961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067B4E7-75D8-A877-E582-9ED187450B0F}"/>
              </a:ext>
            </a:extLst>
          </p:cNvPr>
          <p:cNvSpPr txBox="1"/>
          <p:nvPr/>
        </p:nvSpPr>
        <p:spPr>
          <a:xfrm>
            <a:off x="6801987" y="2401644"/>
            <a:ext cx="1196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Damage</a:t>
            </a:r>
          </a:p>
          <a:p>
            <a:pPr algn="ctr"/>
            <a:r>
              <a:rPr lang="en-US" b="1" dirty="0"/>
              <a:t>To Fetuses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D513B14-2160-F6A8-DCE2-0031E930C812}"/>
              </a:ext>
            </a:extLst>
          </p:cNvPr>
          <p:cNvSpPr txBox="1"/>
          <p:nvPr/>
        </p:nvSpPr>
        <p:spPr>
          <a:xfrm>
            <a:off x="7799246" y="1550635"/>
            <a:ext cx="11679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Tumors, Immune System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873F18E-DDF4-264B-7B10-F189AF020AA4}"/>
              </a:ext>
            </a:extLst>
          </p:cNvPr>
          <p:cNvSpPr txBox="1"/>
          <p:nvPr/>
        </p:nvSpPr>
        <p:spPr>
          <a:xfrm>
            <a:off x="242489" y="5133838"/>
            <a:ext cx="1450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Cancer, etc.</a:t>
            </a:r>
          </a:p>
          <a:p>
            <a:pPr algn="ctr"/>
            <a:r>
              <a:rPr lang="en-US" b="1" dirty="0"/>
              <a:t>In Workers</a:t>
            </a:r>
          </a:p>
        </p:txBody>
      </p:sp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3722F566-33B5-C23B-C6C6-CD9FEBDF28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198542"/>
              </p:ext>
            </p:extLst>
          </p:nvPr>
        </p:nvGraphicFramePr>
        <p:xfrm>
          <a:off x="471091" y="6204494"/>
          <a:ext cx="843455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8638">
                  <a:extLst>
                    <a:ext uri="{9D8B030D-6E8A-4147-A177-3AD203B41FA5}">
                      <a16:colId xmlns:a16="http://schemas.microsoft.com/office/drawing/2014/main" val="2766337279"/>
                    </a:ext>
                  </a:extLst>
                </a:gridCol>
                <a:gridCol w="2108638">
                  <a:extLst>
                    <a:ext uri="{9D8B030D-6E8A-4147-A177-3AD203B41FA5}">
                      <a16:colId xmlns:a16="http://schemas.microsoft.com/office/drawing/2014/main" val="852540392"/>
                    </a:ext>
                  </a:extLst>
                </a:gridCol>
                <a:gridCol w="2108638">
                  <a:extLst>
                    <a:ext uri="{9D8B030D-6E8A-4147-A177-3AD203B41FA5}">
                      <a16:colId xmlns:a16="http://schemas.microsoft.com/office/drawing/2014/main" val="1618007093"/>
                    </a:ext>
                  </a:extLst>
                </a:gridCol>
                <a:gridCol w="2108638">
                  <a:extLst>
                    <a:ext uri="{9D8B030D-6E8A-4147-A177-3AD203B41FA5}">
                      <a16:colId xmlns:a16="http://schemas.microsoft.com/office/drawing/2014/main" val="33222418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1990s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2000s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2010s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2020s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1218989"/>
                  </a:ext>
                </a:extLst>
              </a:tr>
            </a:tbl>
          </a:graphicData>
        </a:graphic>
      </p:graphicFrame>
      <p:sp>
        <p:nvSpPr>
          <p:cNvPr id="34" name="TextBox 33">
            <a:extLst>
              <a:ext uri="{FF2B5EF4-FFF2-40B4-BE49-F238E27FC236}">
                <a16:creationId xmlns:a16="http://schemas.microsoft.com/office/drawing/2014/main" id="{72E2C692-484D-6F5C-D082-B93A9E0F1898}"/>
              </a:ext>
            </a:extLst>
          </p:cNvPr>
          <p:cNvSpPr txBox="1"/>
          <p:nvPr/>
        </p:nvSpPr>
        <p:spPr>
          <a:xfrm>
            <a:off x="1441421" y="4510090"/>
            <a:ext cx="10520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Industry Scientist Concern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94271C8-758C-9670-148E-C7C4DB1DB1E3}"/>
              </a:ext>
            </a:extLst>
          </p:cNvPr>
          <p:cNvSpPr txBox="1"/>
          <p:nvPr/>
        </p:nvSpPr>
        <p:spPr>
          <a:xfrm>
            <a:off x="2618038" y="5123642"/>
            <a:ext cx="1115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Impacted</a:t>
            </a:r>
          </a:p>
          <a:p>
            <a:pPr algn="ctr"/>
            <a:r>
              <a:rPr lang="en-US" b="1" dirty="0"/>
              <a:t>DW Wells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9A4F225-EEE1-370A-57A3-484280D387BC}"/>
              </a:ext>
            </a:extLst>
          </p:cNvPr>
          <p:cNvSpPr txBox="1"/>
          <p:nvPr/>
        </p:nvSpPr>
        <p:spPr>
          <a:xfrm>
            <a:off x="3562246" y="4315394"/>
            <a:ext cx="122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PFOS Phased Out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32FFEE-56DE-4262-4E1C-B75D6BB47D1D}"/>
              </a:ext>
            </a:extLst>
          </p:cNvPr>
          <p:cNvSpPr txBox="1"/>
          <p:nvPr/>
        </p:nvSpPr>
        <p:spPr>
          <a:xfrm>
            <a:off x="4556808" y="4872582"/>
            <a:ext cx="11966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PFOA Phased Out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BD96325-BDEC-ED68-4FDC-326DB1F49D37}"/>
              </a:ext>
            </a:extLst>
          </p:cNvPr>
          <p:cNvSpPr txBox="1"/>
          <p:nvPr/>
        </p:nvSpPr>
        <p:spPr>
          <a:xfrm>
            <a:off x="5565266" y="4281234"/>
            <a:ext cx="12834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Reduction in Food Packaging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E32D48B-B489-6479-6371-E1BF03327598}"/>
              </a:ext>
            </a:extLst>
          </p:cNvPr>
          <p:cNvCxnSpPr>
            <a:cxnSpLocks/>
          </p:cNvCxnSpPr>
          <p:nvPr/>
        </p:nvCxnSpPr>
        <p:spPr>
          <a:xfrm flipH="1">
            <a:off x="1526114" y="5447890"/>
            <a:ext cx="461141" cy="730394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C5FAC97-39D3-6807-BC4F-7CF99EC309BA}"/>
              </a:ext>
            </a:extLst>
          </p:cNvPr>
          <p:cNvCxnSpPr>
            <a:cxnSpLocks/>
            <a:stCxn id="32" idx="2"/>
          </p:cNvCxnSpPr>
          <p:nvPr/>
        </p:nvCxnSpPr>
        <p:spPr>
          <a:xfrm>
            <a:off x="967703" y="5780169"/>
            <a:ext cx="450164" cy="412961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FB7CB4A-6F30-10A2-F6BF-2C9E88785079}"/>
              </a:ext>
            </a:extLst>
          </p:cNvPr>
          <p:cNvCxnSpPr/>
          <p:nvPr/>
        </p:nvCxnSpPr>
        <p:spPr>
          <a:xfrm flipH="1">
            <a:off x="3736149" y="5194380"/>
            <a:ext cx="461141" cy="1007393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6A99179-9984-B72B-2945-81ECB4CB030B}"/>
              </a:ext>
            </a:extLst>
          </p:cNvPr>
          <p:cNvCxnSpPr>
            <a:cxnSpLocks/>
          </p:cNvCxnSpPr>
          <p:nvPr/>
        </p:nvCxnSpPr>
        <p:spPr>
          <a:xfrm>
            <a:off x="3185669" y="5777448"/>
            <a:ext cx="450164" cy="412961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DA3033FC-C418-86AA-2189-B5719D1BD5D6}"/>
              </a:ext>
            </a:extLst>
          </p:cNvPr>
          <p:cNvCxnSpPr/>
          <p:nvPr/>
        </p:nvCxnSpPr>
        <p:spPr>
          <a:xfrm flipH="1">
            <a:off x="5736402" y="5194381"/>
            <a:ext cx="461141" cy="1007393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B175F4F-946C-0C4B-0628-6B592979BD47}"/>
              </a:ext>
            </a:extLst>
          </p:cNvPr>
          <p:cNvCxnSpPr>
            <a:cxnSpLocks/>
          </p:cNvCxnSpPr>
          <p:nvPr/>
        </p:nvCxnSpPr>
        <p:spPr>
          <a:xfrm>
            <a:off x="5185922" y="5777449"/>
            <a:ext cx="450164" cy="412961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1670C9DF-B03F-806D-FAF1-0AD800141C5D}"/>
              </a:ext>
            </a:extLst>
          </p:cNvPr>
          <p:cNvCxnSpPr>
            <a:cxnSpLocks/>
            <a:stCxn id="48" idx="2"/>
          </p:cNvCxnSpPr>
          <p:nvPr/>
        </p:nvCxnSpPr>
        <p:spPr>
          <a:xfrm flipH="1">
            <a:off x="7954368" y="5221819"/>
            <a:ext cx="566485" cy="977234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A324328-3871-C5A9-5381-6E5CEC8B8693}"/>
              </a:ext>
            </a:extLst>
          </p:cNvPr>
          <p:cNvCxnSpPr>
            <a:cxnSpLocks/>
          </p:cNvCxnSpPr>
          <p:nvPr/>
        </p:nvCxnSpPr>
        <p:spPr>
          <a:xfrm>
            <a:off x="7403888" y="5774728"/>
            <a:ext cx="450164" cy="412961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C2FB7298-CFB4-7241-5D0D-AED6F9435D1E}"/>
              </a:ext>
            </a:extLst>
          </p:cNvPr>
          <p:cNvSpPr txBox="1"/>
          <p:nvPr/>
        </p:nvSpPr>
        <p:spPr>
          <a:xfrm>
            <a:off x="6808519" y="4870317"/>
            <a:ext cx="11966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Additional Toxicity Studies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2B906D2-C395-A47B-6828-78E03E419475}"/>
              </a:ext>
            </a:extLst>
          </p:cNvPr>
          <p:cNvSpPr txBox="1"/>
          <p:nvPr/>
        </p:nvSpPr>
        <p:spPr>
          <a:xfrm>
            <a:off x="7932423" y="4021490"/>
            <a:ext cx="1176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Proposed Drinking</a:t>
            </a:r>
          </a:p>
          <a:p>
            <a:pPr algn="ctr"/>
            <a:r>
              <a:rPr lang="en-US" b="1" dirty="0"/>
              <a:t>Water Standards</a:t>
            </a:r>
          </a:p>
        </p:txBody>
      </p:sp>
      <p:sp>
        <p:nvSpPr>
          <p:cNvPr id="49" name="Slide Number Placeholder 1">
            <a:extLst>
              <a:ext uri="{FF2B5EF4-FFF2-40B4-BE49-F238E27FC236}">
                <a16:creationId xmlns:a16="http://schemas.microsoft.com/office/drawing/2014/main" id="{10AB1EC2-86F5-49FD-9531-CE551288C4E7}"/>
              </a:ext>
            </a:extLst>
          </p:cNvPr>
          <p:cNvSpPr txBox="1">
            <a:spLocks/>
          </p:cNvSpPr>
          <p:nvPr/>
        </p:nvSpPr>
        <p:spPr>
          <a:xfrm>
            <a:off x="6610350" y="65087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/>
            </a:pPr>
            <a:fld id="{27EB08C4-B206-4098-98C3-6DC2CE1146B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400">
                <a:defRPr/>
              </a:pPr>
              <a:t>7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7677714-8396-47DC-855E-851B38E41EFE}"/>
              </a:ext>
            </a:extLst>
          </p:cNvPr>
          <p:cNvSpPr txBox="1"/>
          <p:nvPr/>
        </p:nvSpPr>
        <p:spPr>
          <a:xfrm>
            <a:off x="124926" y="1179109"/>
            <a:ext cx="343732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600" b="1" dirty="0"/>
              <a:t>First Manufactured in 1930s</a:t>
            </a:r>
          </a:p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600" b="1" dirty="0"/>
              <a:t>Water- &amp; grease-resistant materials</a:t>
            </a:r>
          </a:p>
        </p:txBody>
      </p:sp>
    </p:spTree>
    <p:extLst>
      <p:ext uri="{BB962C8B-B14F-4D97-AF65-F5344CB8AC3E}">
        <p14:creationId xmlns:p14="http://schemas.microsoft.com/office/powerpoint/2010/main" val="1371706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12B932-3485-76FD-59A4-D46225010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8</a:t>
            </a:fld>
            <a:endParaRPr 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0C00E1E-F784-F02F-51E4-8713DE0772E5}"/>
              </a:ext>
            </a:extLst>
          </p:cNvPr>
          <p:cNvSpPr txBox="1">
            <a:spLocks noChangeArrowheads="1"/>
          </p:cNvSpPr>
          <p:nvPr/>
        </p:nvSpPr>
        <p:spPr>
          <a:xfrm>
            <a:off x="1731004" y="163531"/>
            <a:ext cx="5755646" cy="897494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PFASs Toxicity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(based on  references in HIDOH 2024)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41037BE-C510-A7AD-B338-0BD0456BBE77}"/>
              </a:ext>
            </a:extLst>
          </p:cNvPr>
          <p:cNvGrpSpPr/>
          <p:nvPr/>
        </p:nvGrpSpPr>
        <p:grpSpPr>
          <a:xfrm>
            <a:off x="528144" y="1489512"/>
            <a:ext cx="8377770" cy="4612890"/>
            <a:chOff x="528144" y="1731886"/>
            <a:chExt cx="8377770" cy="4612890"/>
          </a:xfrm>
        </p:grpSpPr>
        <p:pic>
          <p:nvPicPr>
            <p:cNvPr id="1026" name="Picture 2" descr="Science Human Body Art">
              <a:extLst>
                <a:ext uri="{FF2B5EF4-FFF2-40B4-BE49-F238E27FC236}">
                  <a16:creationId xmlns:a16="http://schemas.microsoft.com/office/drawing/2014/main" id="{9CA5109D-5A3D-D0CF-6E2F-2300DB52D8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8939" y="1879814"/>
              <a:ext cx="4346122" cy="44649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E9FB1FD-1E1F-FC4B-BA8F-E89718602AA3}"/>
                </a:ext>
              </a:extLst>
            </p:cNvPr>
            <p:cNvSpPr txBox="1"/>
            <p:nvPr/>
          </p:nvSpPr>
          <p:spPr>
            <a:xfrm>
              <a:off x="6538093" y="1926685"/>
              <a:ext cx="8338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Cancer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FDCE1BD-3479-92D1-B75B-E33800EC6FFC}"/>
                </a:ext>
              </a:extLst>
            </p:cNvPr>
            <p:cNvSpPr txBox="1"/>
            <p:nvPr/>
          </p:nvSpPr>
          <p:spPr>
            <a:xfrm>
              <a:off x="5695894" y="5624755"/>
              <a:ext cx="11474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Metabolic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7CE20D5-2BB8-A1A9-4C86-2515AAC8D5FA}"/>
                </a:ext>
              </a:extLst>
            </p:cNvPr>
            <p:cNvSpPr txBox="1"/>
            <p:nvPr/>
          </p:nvSpPr>
          <p:spPr>
            <a:xfrm>
              <a:off x="1339067" y="3766298"/>
              <a:ext cx="9135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Hepatic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3AC9DB8-9C50-ECF6-9D8D-B06FCAAB349C}"/>
                </a:ext>
              </a:extLst>
            </p:cNvPr>
            <p:cNvSpPr txBox="1"/>
            <p:nvPr/>
          </p:nvSpPr>
          <p:spPr>
            <a:xfrm>
              <a:off x="1790216" y="5037434"/>
              <a:ext cx="15835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Cardiovascular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B988517-1523-4B91-960E-A6A9E4075744}"/>
                </a:ext>
              </a:extLst>
            </p:cNvPr>
            <p:cNvSpPr txBox="1"/>
            <p:nvPr/>
          </p:nvSpPr>
          <p:spPr>
            <a:xfrm>
              <a:off x="6823895" y="2572546"/>
              <a:ext cx="16421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Developmental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632512A-3FA9-1766-86AB-B9607DBE4521}"/>
                </a:ext>
              </a:extLst>
            </p:cNvPr>
            <p:cNvSpPr txBox="1"/>
            <p:nvPr/>
          </p:nvSpPr>
          <p:spPr>
            <a:xfrm>
              <a:off x="7228163" y="3296401"/>
              <a:ext cx="11304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Endocrine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AC05512-D7FB-7DEC-D0A0-48A0E4A48D06}"/>
                </a:ext>
              </a:extLst>
            </p:cNvPr>
            <p:cNvSpPr txBox="1"/>
            <p:nvPr/>
          </p:nvSpPr>
          <p:spPr>
            <a:xfrm>
              <a:off x="886007" y="2976414"/>
              <a:ext cx="13873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Hematologic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35B74FC-2B1B-B6F1-2506-E590F5A35CCF}"/>
                </a:ext>
              </a:extLst>
            </p:cNvPr>
            <p:cNvSpPr txBox="1"/>
            <p:nvPr/>
          </p:nvSpPr>
          <p:spPr>
            <a:xfrm>
              <a:off x="6299410" y="4609725"/>
              <a:ext cx="9829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Immune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6D95FB5-E0C8-2204-A04C-BF58620454FB}"/>
                </a:ext>
              </a:extLst>
            </p:cNvPr>
            <p:cNvSpPr txBox="1"/>
            <p:nvPr/>
          </p:nvSpPr>
          <p:spPr>
            <a:xfrm>
              <a:off x="1957009" y="4401866"/>
              <a:ext cx="8365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Kidney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C34D7E4-DC38-40C5-D76C-9ABD1ED2C1FA}"/>
                </a:ext>
              </a:extLst>
            </p:cNvPr>
            <p:cNvSpPr txBox="1"/>
            <p:nvPr/>
          </p:nvSpPr>
          <p:spPr>
            <a:xfrm>
              <a:off x="2253709" y="5829288"/>
              <a:ext cx="9812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Nervous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8A279D4-68EA-D0C2-7D11-3E26DFC075EF}"/>
                </a:ext>
              </a:extLst>
            </p:cNvPr>
            <p:cNvSpPr txBox="1"/>
            <p:nvPr/>
          </p:nvSpPr>
          <p:spPr>
            <a:xfrm>
              <a:off x="6554639" y="3876550"/>
              <a:ext cx="14539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Reproductive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769339E-C17D-A067-85C8-C79659297C69}"/>
                </a:ext>
              </a:extLst>
            </p:cNvPr>
            <p:cNvSpPr txBox="1"/>
            <p:nvPr/>
          </p:nvSpPr>
          <p:spPr>
            <a:xfrm>
              <a:off x="1054373" y="2162621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Skin</a:t>
              </a: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34B4236-4319-372D-33B1-0091601D61CE}"/>
                </a:ext>
              </a:extLst>
            </p:cNvPr>
            <p:cNvSpPr/>
            <p:nvPr/>
          </p:nvSpPr>
          <p:spPr>
            <a:xfrm>
              <a:off x="7486650" y="1731886"/>
              <a:ext cx="439838" cy="486137"/>
            </a:xfrm>
            <a:custGeom>
              <a:avLst/>
              <a:gdLst>
                <a:gd name="connsiteX0" fmla="*/ 0 w 439838"/>
                <a:gd name="connsiteY0" fmla="*/ 185195 h 486137"/>
                <a:gd name="connsiteX1" fmla="*/ 104172 w 439838"/>
                <a:gd name="connsiteY1" fmla="*/ 486137 h 486137"/>
                <a:gd name="connsiteX2" fmla="*/ 439838 w 439838"/>
                <a:gd name="connsiteY2" fmla="*/ 0 h 486137"/>
                <a:gd name="connsiteX3" fmla="*/ 439838 w 439838"/>
                <a:gd name="connsiteY3" fmla="*/ 0 h 486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9838" h="486137">
                  <a:moveTo>
                    <a:pt x="0" y="185195"/>
                  </a:moveTo>
                  <a:lnTo>
                    <a:pt x="104172" y="486137"/>
                  </a:lnTo>
                  <a:lnTo>
                    <a:pt x="439838" y="0"/>
                  </a:lnTo>
                  <a:lnTo>
                    <a:pt x="439838" y="0"/>
                  </a:lnTo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5FF53DE-E547-B3AB-AA80-8AE647802960}"/>
                </a:ext>
              </a:extLst>
            </p:cNvPr>
            <p:cNvSpPr/>
            <p:nvPr/>
          </p:nvSpPr>
          <p:spPr>
            <a:xfrm>
              <a:off x="8466076" y="2389934"/>
              <a:ext cx="439838" cy="486137"/>
            </a:xfrm>
            <a:custGeom>
              <a:avLst/>
              <a:gdLst>
                <a:gd name="connsiteX0" fmla="*/ 0 w 439838"/>
                <a:gd name="connsiteY0" fmla="*/ 185195 h 486137"/>
                <a:gd name="connsiteX1" fmla="*/ 104172 w 439838"/>
                <a:gd name="connsiteY1" fmla="*/ 486137 h 486137"/>
                <a:gd name="connsiteX2" fmla="*/ 439838 w 439838"/>
                <a:gd name="connsiteY2" fmla="*/ 0 h 486137"/>
                <a:gd name="connsiteX3" fmla="*/ 439838 w 439838"/>
                <a:gd name="connsiteY3" fmla="*/ 0 h 486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9838" h="486137">
                  <a:moveTo>
                    <a:pt x="0" y="185195"/>
                  </a:moveTo>
                  <a:lnTo>
                    <a:pt x="104172" y="486137"/>
                  </a:lnTo>
                  <a:lnTo>
                    <a:pt x="439838" y="0"/>
                  </a:lnTo>
                  <a:lnTo>
                    <a:pt x="439838" y="0"/>
                  </a:lnTo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0BF72A2-ABDB-38F0-DBA3-D128B6F13DA5}"/>
                </a:ext>
              </a:extLst>
            </p:cNvPr>
            <p:cNvSpPr/>
            <p:nvPr/>
          </p:nvSpPr>
          <p:spPr>
            <a:xfrm>
              <a:off x="8395937" y="3161080"/>
              <a:ext cx="439838" cy="486137"/>
            </a:xfrm>
            <a:custGeom>
              <a:avLst/>
              <a:gdLst>
                <a:gd name="connsiteX0" fmla="*/ 0 w 439838"/>
                <a:gd name="connsiteY0" fmla="*/ 185195 h 486137"/>
                <a:gd name="connsiteX1" fmla="*/ 104172 w 439838"/>
                <a:gd name="connsiteY1" fmla="*/ 486137 h 486137"/>
                <a:gd name="connsiteX2" fmla="*/ 439838 w 439838"/>
                <a:gd name="connsiteY2" fmla="*/ 0 h 486137"/>
                <a:gd name="connsiteX3" fmla="*/ 439838 w 439838"/>
                <a:gd name="connsiteY3" fmla="*/ 0 h 486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9838" h="486137">
                  <a:moveTo>
                    <a:pt x="0" y="185195"/>
                  </a:moveTo>
                  <a:lnTo>
                    <a:pt x="104172" y="486137"/>
                  </a:lnTo>
                  <a:lnTo>
                    <a:pt x="439838" y="0"/>
                  </a:lnTo>
                  <a:lnTo>
                    <a:pt x="439838" y="0"/>
                  </a:lnTo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AC29D96-B2AA-3964-0ECA-1BAF134EF5ED}"/>
                </a:ext>
              </a:extLst>
            </p:cNvPr>
            <p:cNvSpPr/>
            <p:nvPr/>
          </p:nvSpPr>
          <p:spPr>
            <a:xfrm>
              <a:off x="7986776" y="3840099"/>
              <a:ext cx="439838" cy="486137"/>
            </a:xfrm>
            <a:custGeom>
              <a:avLst/>
              <a:gdLst>
                <a:gd name="connsiteX0" fmla="*/ 0 w 439838"/>
                <a:gd name="connsiteY0" fmla="*/ 185195 h 486137"/>
                <a:gd name="connsiteX1" fmla="*/ 104172 w 439838"/>
                <a:gd name="connsiteY1" fmla="*/ 486137 h 486137"/>
                <a:gd name="connsiteX2" fmla="*/ 439838 w 439838"/>
                <a:gd name="connsiteY2" fmla="*/ 0 h 486137"/>
                <a:gd name="connsiteX3" fmla="*/ 439838 w 439838"/>
                <a:gd name="connsiteY3" fmla="*/ 0 h 486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9838" h="486137">
                  <a:moveTo>
                    <a:pt x="0" y="185195"/>
                  </a:moveTo>
                  <a:lnTo>
                    <a:pt x="104172" y="486137"/>
                  </a:lnTo>
                  <a:lnTo>
                    <a:pt x="439838" y="0"/>
                  </a:lnTo>
                  <a:lnTo>
                    <a:pt x="439838" y="0"/>
                  </a:lnTo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D5A3557-03E2-E665-DA2E-5960D5E98D2D}"/>
                </a:ext>
              </a:extLst>
            </p:cNvPr>
            <p:cNvSpPr/>
            <p:nvPr/>
          </p:nvSpPr>
          <p:spPr>
            <a:xfrm>
              <a:off x="7286723" y="4462781"/>
              <a:ext cx="439838" cy="486137"/>
            </a:xfrm>
            <a:custGeom>
              <a:avLst/>
              <a:gdLst>
                <a:gd name="connsiteX0" fmla="*/ 0 w 439838"/>
                <a:gd name="connsiteY0" fmla="*/ 185195 h 486137"/>
                <a:gd name="connsiteX1" fmla="*/ 104172 w 439838"/>
                <a:gd name="connsiteY1" fmla="*/ 486137 h 486137"/>
                <a:gd name="connsiteX2" fmla="*/ 439838 w 439838"/>
                <a:gd name="connsiteY2" fmla="*/ 0 h 486137"/>
                <a:gd name="connsiteX3" fmla="*/ 439838 w 439838"/>
                <a:gd name="connsiteY3" fmla="*/ 0 h 486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9838" h="486137">
                  <a:moveTo>
                    <a:pt x="0" y="185195"/>
                  </a:moveTo>
                  <a:lnTo>
                    <a:pt x="104172" y="486137"/>
                  </a:lnTo>
                  <a:lnTo>
                    <a:pt x="439838" y="0"/>
                  </a:lnTo>
                  <a:lnTo>
                    <a:pt x="439838" y="0"/>
                  </a:lnTo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CFBF528-1223-6D37-DC08-30E5391169B7}"/>
                </a:ext>
              </a:extLst>
            </p:cNvPr>
            <p:cNvSpPr/>
            <p:nvPr/>
          </p:nvSpPr>
          <p:spPr>
            <a:xfrm>
              <a:off x="6955034" y="5446014"/>
              <a:ext cx="439838" cy="486137"/>
            </a:xfrm>
            <a:custGeom>
              <a:avLst/>
              <a:gdLst>
                <a:gd name="connsiteX0" fmla="*/ 0 w 439838"/>
                <a:gd name="connsiteY0" fmla="*/ 185195 h 486137"/>
                <a:gd name="connsiteX1" fmla="*/ 104172 w 439838"/>
                <a:gd name="connsiteY1" fmla="*/ 486137 h 486137"/>
                <a:gd name="connsiteX2" fmla="*/ 439838 w 439838"/>
                <a:gd name="connsiteY2" fmla="*/ 0 h 486137"/>
                <a:gd name="connsiteX3" fmla="*/ 439838 w 439838"/>
                <a:gd name="connsiteY3" fmla="*/ 0 h 486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9838" h="486137">
                  <a:moveTo>
                    <a:pt x="0" y="185195"/>
                  </a:moveTo>
                  <a:lnTo>
                    <a:pt x="104172" y="486137"/>
                  </a:lnTo>
                  <a:lnTo>
                    <a:pt x="439838" y="0"/>
                  </a:lnTo>
                  <a:lnTo>
                    <a:pt x="439838" y="0"/>
                  </a:lnTo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7E83736-DE47-B2AF-FFE4-4A42547D260D}"/>
                </a:ext>
              </a:extLst>
            </p:cNvPr>
            <p:cNvSpPr/>
            <p:nvPr/>
          </p:nvSpPr>
          <p:spPr>
            <a:xfrm>
              <a:off x="677924" y="2013024"/>
              <a:ext cx="439838" cy="486137"/>
            </a:xfrm>
            <a:custGeom>
              <a:avLst/>
              <a:gdLst>
                <a:gd name="connsiteX0" fmla="*/ 0 w 439838"/>
                <a:gd name="connsiteY0" fmla="*/ 185195 h 486137"/>
                <a:gd name="connsiteX1" fmla="*/ 104172 w 439838"/>
                <a:gd name="connsiteY1" fmla="*/ 486137 h 486137"/>
                <a:gd name="connsiteX2" fmla="*/ 439838 w 439838"/>
                <a:gd name="connsiteY2" fmla="*/ 0 h 486137"/>
                <a:gd name="connsiteX3" fmla="*/ 439838 w 439838"/>
                <a:gd name="connsiteY3" fmla="*/ 0 h 486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9838" h="486137">
                  <a:moveTo>
                    <a:pt x="0" y="185195"/>
                  </a:moveTo>
                  <a:lnTo>
                    <a:pt x="104172" y="486137"/>
                  </a:lnTo>
                  <a:lnTo>
                    <a:pt x="439838" y="0"/>
                  </a:lnTo>
                  <a:lnTo>
                    <a:pt x="439838" y="0"/>
                  </a:lnTo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ED6DD7C-6657-E940-C4D9-11C865B24BCC}"/>
                </a:ext>
              </a:extLst>
            </p:cNvPr>
            <p:cNvSpPr/>
            <p:nvPr/>
          </p:nvSpPr>
          <p:spPr>
            <a:xfrm>
              <a:off x="528144" y="2812622"/>
              <a:ext cx="439838" cy="486137"/>
            </a:xfrm>
            <a:custGeom>
              <a:avLst/>
              <a:gdLst>
                <a:gd name="connsiteX0" fmla="*/ 0 w 439838"/>
                <a:gd name="connsiteY0" fmla="*/ 185195 h 486137"/>
                <a:gd name="connsiteX1" fmla="*/ 104172 w 439838"/>
                <a:gd name="connsiteY1" fmla="*/ 486137 h 486137"/>
                <a:gd name="connsiteX2" fmla="*/ 439838 w 439838"/>
                <a:gd name="connsiteY2" fmla="*/ 0 h 486137"/>
                <a:gd name="connsiteX3" fmla="*/ 439838 w 439838"/>
                <a:gd name="connsiteY3" fmla="*/ 0 h 486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9838" h="486137">
                  <a:moveTo>
                    <a:pt x="0" y="185195"/>
                  </a:moveTo>
                  <a:lnTo>
                    <a:pt x="104172" y="486137"/>
                  </a:lnTo>
                  <a:lnTo>
                    <a:pt x="439838" y="0"/>
                  </a:lnTo>
                  <a:lnTo>
                    <a:pt x="439838" y="0"/>
                  </a:lnTo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6B40AD1-B3B8-8756-A93C-3874F27CEE3D}"/>
                </a:ext>
              </a:extLst>
            </p:cNvPr>
            <p:cNvSpPr/>
            <p:nvPr/>
          </p:nvSpPr>
          <p:spPr>
            <a:xfrm>
              <a:off x="940408" y="3523229"/>
              <a:ext cx="439838" cy="486137"/>
            </a:xfrm>
            <a:custGeom>
              <a:avLst/>
              <a:gdLst>
                <a:gd name="connsiteX0" fmla="*/ 0 w 439838"/>
                <a:gd name="connsiteY0" fmla="*/ 185195 h 486137"/>
                <a:gd name="connsiteX1" fmla="*/ 104172 w 439838"/>
                <a:gd name="connsiteY1" fmla="*/ 486137 h 486137"/>
                <a:gd name="connsiteX2" fmla="*/ 439838 w 439838"/>
                <a:gd name="connsiteY2" fmla="*/ 0 h 486137"/>
                <a:gd name="connsiteX3" fmla="*/ 439838 w 439838"/>
                <a:gd name="connsiteY3" fmla="*/ 0 h 486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9838" h="486137">
                  <a:moveTo>
                    <a:pt x="0" y="185195"/>
                  </a:moveTo>
                  <a:lnTo>
                    <a:pt x="104172" y="486137"/>
                  </a:lnTo>
                  <a:lnTo>
                    <a:pt x="439838" y="0"/>
                  </a:lnTo>
                  <a:lnTo>
                    <a:pt x="439838" y="0"/>
                  </a:lnTo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F6D484ED-898B-C1CA-408B-91B5F7488E5B}"/>
                </a:ext>
              </a:extLst>
            </p:cNvPr>
            <p:cNvSpPr/>
            <p:nvPr/>
          </p:nvSpPr>
          <p:spPr>
            <a:xfrm>
              <a:off x="1494890" y="4252230"/>
              <a:ext cx="439838" cy="486137"/>
            </a:xfrm>
            <a:custGeom>
              <a:avLst/>
              <a:gdLst>
                <a:gd name="connsiteX0" fmla="*/ 0 w 439838"/>
                <a:gd name="connsiteY0" fmla="*/ 185195 h 486137"/>
                <a:gd name="connsiteX1" fmla="*/ 104172 w 439838"/>
                <a:gd name="connsiteY1" fmla="*/ 486137 h 486137"/>
                <a:gd name="connsiteX2" fmla="*/ 439838 w 439838"/>
                <a:gd name="connsiteY2" fmla="*/ 0 h 486137"/>
                <a:gd name="connsiteX3" fmla="*/ 439838 w 439838"/>
                <a:gd name="connsiteY3" fmla="*/ 0 h 486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9838" h="486137">
                  <a:moveTo>
                    <a:pt x="0" y="185195"/>
                  </a:moveTo>
                  <a:lnTo>
                    <a:pt x="104172" y="486137"/>
                  </a:lnTo>
                  <a:lnTo>
                    <a:pt x="439838" y="0"/>
                  </a:lnTo>
                  <a:lnTo>
                    <a:pt x="439838" y="0"/>
                  </a:lnTo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775173E-6E01-4E6D-CC88-84BDF7A03570}"/>
                </a:ext>
              </a:extLst>
            </p:cNvPr>
            <p:cNvSpPr/>
            <p:nvPr/>
          </p:nvSpPr>
          <p:spPr>
            <a:xfrm>
              <a:off x="1417439" y="4886718"/>
              <a:ext cx="439838" cy="486137"/>
            </a:xfrm>
            <a:custGeom>
              <a:avLst/>
              <a:gdLst>
                <a:gd name="connsiteX0" fmla="*/ 0 w 439838"/>
                <a:gd name="connsiteY0" fmla="*/ 185195 h 486137"/>
                <a:gd name="connsiteX1" fmla="*/ 104172 w 439838"/>
                <a:gd name="connsiteY1" fmla="*/ 486137 h 486137"/>
                <a:gd name="connsiteX2" fmla="*/ 439838 w 439838"/>
                <a:gd name="connsiteY2" fmla="*/ 0 h 486137"/>
                <a:gd name="connsiteX3" fmla="*/ 439838 w 439838"/>
                <a:gd name="connsiteY3" fmla="*/ 0 h 486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9838" h="486137">
                  <a:moveTo>
                    <a:pt x="0" y="185195"/>
                  </a:moveTo>
                  <a:lnTo>
                    <a:pt x="104172" y="486137"/>
                  </a:lnTo>
                  <a:lnTo>
                    <a:pt x="439838" y="0"/>
                  </a:lnTo>
                  <a:lnTo>
                    <a:pt x="439838" y="0"/>
                  </a:lnTo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ECEE4D2-AD5C-CDF2-A2F1-CB18323A4130}"/>
                </a:ext>
              </a:extLst>
            </p:cNvPr>
            <p:cNvSpPr/>
            <p:nvPr/>
          </p:nvSpPr>
          <p:spPr>
            <a:xfrm>
              <a:off x="1812749" y="5673002"/>
              <a:ext cx="439838" cy="486137"/>
            </a:xfrm>
            <a:custGeom>
              <a:avLst/>
              <a:gdLst>
                <a:gd name="connsiteX0" fmla="*/ 0 w 439838"/>
                <a:gd name="connsiteY0" fmla="*/ 185195 h 486137"/>
                <a:gd name="connsiteX1" fmla="*/ 104172 w 439838"/>
                <a:gd name="connsiteY1" fmla="*/ 486137 h 486137"/>
                <a:gd name="connsiteX2" fmla="*/ 439838 w 439838"/>
                <a:gd name="connsiteY2" fmla="*/ 0 h 486137"/>
                <a:gd name="connsiteX3" fmla="*/ 439838 w 439838"/>
                <a:gd name="connsiteY3" fmla="*/ 0 h 486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9838" h="486137">
                  <a:moveTo>
                    <a:pt x="0" y="185195"/>
                  </a:moveTo>
                  <a:lnTo>
                    <a:pt x="104172" y="486137"/>
                  </a:lnTo>
                  <a:lnTo>
                    <a:pt x="439838" y="0"/>
                  </a:lnTo>
                  <a:lnTo>
                    <a:pt x="439838" y="0"/>
                  </a:lnTo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21351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Chart, bar chart&#10;&#10;Description automatically generated">
            <a:extLst>
              <a:ext uri="{FF2B5EF4-FFF2-40B4-BE49-F238E27FC236}">
                <a16:creationId xmlns:a16="http://schemas.microsoft.com/office/drawing/2014/main" id="{72E2EDCA-ACF8-4086-9222-E5CB17B571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7"/>
          <a:stretch/>
        </p:blipFill>
        <p:spPr>
          <a:xfrm>
            <a:off x="326136" y="1277654"/>
            <a:ext cx="8491728" cy="4672041"/>
          </a:xfrm>
          <a:prstGeom prst="rect">
            <a:avLst/>
          </a:prstGeom>
        </p:spPr>
      </p:pic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4C260165-DFB0-6FAB-F9BE-48055C120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C622-0A8C-4F86-9457-BBDB38D3C123}" type="slidenum">
              <a:rPr lang="en-US" smtClean="0"/>
              <a:t>9</a:t>
            </a:fld>
            <a:endParaRPr lang="en-US"/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13C4257B-93C7-49B4-5F87-5FD185B82E37}"/>
              </a:ext>
            </a:extLst>
          </p:cNvPr>
          <p:cNvSpPr txBox="1">
            <a:spLocks noChangeArrowheads="1"/>
          </p:cNvSpPr>
          <p:nvPr/>
        </p:nvSpPr>
        <p:spPr>
          <a:xfrm>
            <a:off x="1103037" y="163531"/>
            <a:ext cx="6994355" cy="897494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Relative PFAS Toxicity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(based on references in HIDOH PFAS guidance 2024)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03DDE38-1398-62B4-A3F4-67F18E0A4645}"/>
              </a:ext>
            </a:extLst>
          </p:cNvPr>
          <p:cNvGrpSpPr/>
          <p:nvPr/>
        </p:nvGrpSpPr>
        <p:grpSpPr>
          <a:xfrm>
            <a:off x="4625266" y="5695677"/>
            <a:ext cx="651140" cy="821023"/>
            <a:chOff x="4136251" y="5089793"/>
            <a:chExt cx="651140" cy="82102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3F13E8A-B9C1-8945-F8A8-53B052B40FCC}"/>
                </a:ext>
              </a:extLst>
            </p:cNvPr>
            <p:cNvSpPr txBox="1"/>
            <p:nvPr/>
          </p:nvSpPr>
          <p:spPr>
            <a:xfrm>
              <a:off x="4136251" y="5541484"/>
              <a:ext cx="6511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PCBs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D2F3DD3-5C1A-77C3-3BD6-33ED6100EC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28786" y="5089793"/>
              <a:ext cx="0" cy="4646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A60B579-BE31-7566-39BE-992C80C8BC32}"/>
              </a:ext>
            </a:extLst>
          </p:cNvPr>
          <p:cNvGrpSpPr/>
          <p:nvPr/>
        </p:nvGrpSpPr>
        <p:grpSpPr>
          <a:xfrm>
            <a:off x="3527670" y="5710080"/>
            <a:ext cx="885563" cy="821023"/>
            <a:chOff x="4004047" y="5089793"/>
            <a:chExt cx="885563" cy="82102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AB331C5-9684-2043-3E4B-9D9181D4D2F1}"/>
                </a:ext>
              </a:extLst>
            </p:cNvPr>
            <p:cNvSpPr txBox="1"/>
            <p:nvPr/>
          </p:nvSpPr>
          <p:spPr>
            <a:xfrm>
              <a:off x="4004047" y="5541484"/>
              <a:ext cx="885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Arsenic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2E5D2C0-95FB-DE28-80A6-8339EA96B1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22076" y="5089793"/>
              <a:ext cx="6710" cy="44019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3B0C686-E864-2F0C-982F-E8A73D411B0D}"/>
              </a:ext>
            </a:extLst>
          </p:cNvPr>
          <p:cNvGrpSpPr/>
          <p:nvPr/>
        </p:nvGrpSpPr>
        <p:grpSpPr>
          <a:xfrm>
            <a:off x="2352866" y="5941239"/>
            <a:ext cx="586956" cy="913030"/>
            <a:chOff x="4125234" y="5274785"/>
            <a:chExt cx="586956" cy="91303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4AF14C2-9172-4B81-9291-37CB436605FC}"/>
                </a:ext>
              </a:extLst>
            </p:cNvPr>
            <p:cNvSpPr txBox="1"/>
            <p:nvPr/>
          </p:nvSpPr>
          <p:spPr>
            <a:xfrm>
              <a:off x="4125234" y="5541484"/>
              <a:ext cx="58695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DDT</a:t>
              </a:r>
            </a:p>
            <a:p>
              <a:pPr algn="ctr"/>
              <a:r>
                <a:rPr lang="en-US" b="1" dirty="0"/>
                <a:t>TCE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0619473-9A2E-5E64-A7E1-4E97A39290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28786" y="5274785"/>
              <a:ext cx="0" cy="27962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324541F-4A85-4FC7-A490-00D00C0A5501}"/>
              </a:ext>
            </a:extLst>
          </p:cNvPr>
          <p:cNvGrpSpPr/>
          <p:nvPr/>
        </p:nvGrpSpPr>
        <p:grpSpPr>
          <a:xfrm>
            <a:off x="825434" y="5732151"/>
            <a:ext cx="994696" cy="1140875"/>
            <a:chOff x="1301422" y="5732151"/>
            <a:chExt cx="994696" cy="114087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2BC2F5-47E8-A3A8-A7C6-847B22E67BC3}"/>
                </a:ext>
              </a:extLst>
            </p:cNvPr>
            <p:cNvSpPr txBox="1"/>
            <p:nvPr/>
          </p:nvSpPr>
          <p:spPr>
            <a:xfrm>
              <a:off x="1301422" y="5949696"/>
              <a:ext cx="99469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err="1"/>
                <a:t>CrVI</a:t>
              </a:r>
              <a:endParaRPr lang="en-US" b="1" dirty="0"/>
            </a:p>
            <a:p>
              <a:pPr algn="ctr"/>
              <a:r>
                <a:rPr lang="en-US" b="1" dirty="0"/>
                <a:t>PCE</a:t>
              </a:r>
            </a:p>
            <a:p>
              <a:pPr algn="ctr"/>
              <a:r>
                <a:rPr lang="en-US" b="1" dirty="0"/>
                <a:t>Benzene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91AF9DF7-61F1-A544-07DB-66C81C0404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87764" y="5732151"/>
              <a:ext cx="11006" cy="23047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8A4BACF-6C81-F78E-8F20-12D398C1A339}"/>
              </a:ext>
            </a:extLst>
          </p:cNvPr>
          <p:cNvCxnSpPr>
            <a:cxnSpLocks/>
          </p:cNvCxnSpPr>
          <p:nvPr/>
        </p:nvCxnSpPr>
        <p:spPr>
          <a:xfrm>
            <a:off x="5072694" y="2513205"/>
            <a:ext cx="0" cy="3123507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472C5BC-D2DF-43DC-B5B8-6789DF2F8B03}"/>
              </a:ext>
            </a:extLst>
          </p:cNvPr>
          <p:cNvGrpSpPr/>
          <p:nvPr/>
        </p:nvGrpSpPr>
        <p:grpSpPr>
          <a:xfrm>
            <a:off x="6420791" y="5937854"/>
            <a:ext cx="2302362" cy="376346"/>
            <a:chOff x="6212988" y="5972992"/>
            <a:chExt cx="2302362" cy="37634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4262304-CBB1-D33E-5307-DCBBD7E924EF}"/>
                </a:ext>
              </a:extLst>
            </p:cNvPr>
            <p:cNvSpPr txBox="1"/>
            <p:nvPr/>
          </p:nvSpPr>
          <p:spPr>
            <a:xfrm>
              <a:off x="6212988" y="5972992"/>
              <a:ext cx="23023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Dioxins = 1,000X PFOS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2EAE6D61-9E66-4ED2-AF3A-DB3EA07BE1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5856" y="6349337"/>
              <a:ext cx="2016625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9CD0828-E4F1-4BBE-9B41-41E7DA02C409}"/>
              </a:ext>
            </a:extLst>
          </p:cNvPr>
          <p:cNvSpPr txBox="1"/>
          <p:nvPr/>
        </p:nvSpPr>
        <p:spPr>
          <a:xfrm rot="20697419">
            <a:off x="2034945" y="2925305"/>
            <a:ext cx="2417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Increasing Toxicity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97E5C3D-1039-4E8B-B778-8CED13A7FB85}"/>
              </a:ext>
            </a:extLst>
          </p:cNvPr>
          <p:cNvCxnSpPr>
            <a:cxnSpLocks/>
          </p:cNvCxnSpPr>
          <p:nvPr/>
        </p:nvCxnSpPr>
        <p:spPr>
          <a:xfrm flipV="1">
            <a:off x="2272334" y="2969270"/>
            <a:ext cx="2110155" cy="56270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59700DF-CC1A-4915-B8C9-FE8EB9FFAC7D}"/>
              </a:ext>
            </a:extLst>
          </p:cNvPr>
          <p:cNvGrpSpPr/>
          <p:nvPr/>
        </p:nvGrpSpPr>
        <p:grpSpPr>
          <a:xfrm>
            <a:off x="1284962" y="1732571"/>
            <a:ext cx="3280992" cy="842771"/>
            <a:chOff x="5055288" y="1469525"/>
            <a:chExt cx="3280992" cy="84277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A0D1B0D-698C-48DA-8407-DD67CC492BC4}"/>
                </a:ext>
              </a:extLst>
            </p:cNvPr>
            <p:cNvSpPr/>
            <p:nvPr/>
          </p:nvSpPr>
          <p:spPr>
            <a:xfrm>
              <a:off x="5065726" y="1795673"/>
              <a:ext cx="395654" cy="175846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3B20A7D-9827-4950-BE46-7213C88A425E}"/>
                </a:ext>
              </a:extLst>
            </p:cNvPr>
            <p:cNvSpPr/>
            <p:nvPr/>
          </p:nvSpPr>
          <p:spPr>
            <a:xfrm>
              <a:off x="5065726" y="2047719"/>
              <a:ext cx="395654" cy="175846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6E683B1-795B-4DD7-BA08-7D5D63FC5E59}"/>
                </a:ext>
              </a:extLst>
            </p:cNvPr>
            <p:cNvSpPr txBox="1"/>
            <p:nvPr/>
          </p:nvSpPr>
          <p:spPr>
            <a:xfrm>
              <a:off x="5426211" y="1717957"/>
              <a:ext cx="27653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Short Chain (lower toxicity)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C363956-BAD6-46B8-8101-146EABCA8CBD}"/>
                </a:ext>
              </a:extLst>
            </p:cNvPr>
            <p:cNvSpPr txBox="1"/>
            <p:nvPr/>
          </p:nvSpPr>
          <p:spPr>
            <a:xfrm>
              <a:off x="5426211" y="1973742"/>
              <a:ext cx="29100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Long Chain (lower toxicity)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21E7FA5-8812-45D8-B98E-051E8AF35CA7}"/>
                </a:ext>
              </a:extLst>
            </p:cNvPr>
            <p:cNvSpPr/>
            <p:nvPr/>
          </p:nvSpPr>
          <p:spPr>
            <a:xfrm>
              <a:off x="5055288" y="1547241"/>
              <a:ext cx="395654" cy="175846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6C01A16-0C34-4632-BBCB-F41D3969F485}"/>
                </a:ext>
              </a:extLst>
            </p:cNvPr>
            <p:cNvSpPr txBox="1"/>
            <p:nvPr/>
          </p:nvSpPr>
          <p:spPr>
            <a:xfrm>
              <a:off x="5403247" y="1469525"/>
              <a:ext cx="27653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Ultrashort Chain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11731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9682</TotalTime>
  <Words>3510</Words>
  <Application>Microsoft Office PowerPoint</Application>
  <PresentationFormat>On-screen Show (4:3)</PresentationFormat>
  <Paragraphs>819</Paragraphs>
  <Slides>44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Arial</vt:lpstr>
      <vt:lpstr>Calibri</vt:lpstr>
      <vt:lpstr>Calibri Light</vt:lpstr>
      <vt:lpstr>Courier New</vt:lpstr>
      <vt:lpstr>Roboto</vt:lpstr>
      <vt:lpstr>Symbol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Toxicity Factors: “Dose Makes The Poison”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Brewer, Roger C</dc:creator>
  <cp:lastModifiedBy>Brewer, Roger C</cp:lastModifiedBy>
  <cp:revision>976</cp:revision>
  <cp:lastPrinted>2024-03-12T19:12:01Z</cp:lastPrinted>
  <dcterms:created xsi:type="dcterms:W3CDTF">2022-08-25T00:50:40Z</dcterms:created>
  <dcterms:modified xsi:type="dcterms:W3CDTF">2024-03-12T23:54:03Z</dcterms:modified>
</cp:coreProperties>
</file>