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729" r:id="rId3"/>
  </p:sldMasterIdLst>
  <p:notesMasterIdLst>
    <p:notesMasterId r:id="rId55"/>
  </p:notesMasterIdLst>
  <p:handoutMasterIdLst>
    <p:handoutMasterId r:id="rId56"/>
  </p:handoutMasterIdLst>
  <p:sldIdLst>
    <p:sldId id="1156" r:id="rId4"/>
    <p:sldId id="1168" r:id="rId5"/>
    <p:sldId id="256" r:id="rId6"/>
    <p:sldId id="1147" r:id="rId7"/>
    <p:sldId id="337" r:id="rId8"/>
    <p:sldId id="1161" r:id="rId9"/>
    <p:sldId id="293" r:id="rId10"/>
    <p:sldId id="841" r:id="rId11"/>
    <p:sldId id="298" r:id="rId12"/>
    <p:sldId id="859" r:id="rId13"/>
    <p:sldId id="679" r:id="rId14"/>
    <p:sldId id="525" r:id="rId15"/>
    <p:sldId id="1158" r:id="rId16"/>
    <p:sldId id="1172" r:id="rId17"/>
    <p:sldId id="707" r:id="rId18"/>
    <p:sldId id="837" r:id="rId19"/>
    <p:sldId id="819" r:id="rId20"/>
    <p:sldId id="724" r:id="rId21"/>
    <p:sldId id="1173" r:id="rId22"/>
    <p:sldId id="443" r:id="rId23"/>
    <p:sldId id="1050" r:id="rId24"/>
    <p:sldId id="1000" r:id="rId25"/>
    <p:sldId id="1093" r:id="rId26"/>
    <p:sldId id="1128" r:id="rId27"/>
    <p:sldId id="285" r:id="rId28"/>
    <p:sldId id="284" r:id="rId29"/>
    <p:sldId id="282" r:id="rId30"/>
    <p:sldId id="1163" r:id="rId31"/>
    <p:sldId id="848" r:id="rId32"/>
    <p:sldId id="1080" r:id="rId33"/>
    <p:sldId id="290" r:id="rId34"/>
    <p:sldId id="1146" r:id="rId35"/>
    <p:sldId id="1092" r:id="rId36"/>
    <p:sldId id="1162" r:id="rId37"/>
    <p:sldId id="1167" r:id="rId38"/>
    <p:sldId id="1166" r:id="rId39"/>
    <p:sldId id="1087" r:id="rId40"/>
    <p:sldId id="258" r:id="rId41"/>
    <p:sldId id="1084" r:id="rId42"/>
    <p:sldId id="1094" r:id="rId43"/>
    <p:sldId id="1169" r:id="rId44"/>
    <p:sldId id="1170" r:id="rId45"/>
    <p:sldId id="261" r:id="rId46"/>
    <p:sldId id="265" r:id="rId47"/>
    <p:sldId id="1149" r:id="rId48"/>
    <p:sldId id="1150" r:id="rId49"/>
    <p:sldId id="1152" r:id="rId50"/>
    <p:sldId id="1153" r:id="rId51"/>
    <p:sldId id="1154" r:id="rId52"/>
    <p:sldId id="854" r:id="rId53"/>
    <p:sldId id="1157"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FFFF"/>
    <a:srgbClr val="FF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2" autoAdjust="0"/>
    <p:restoredTop sz="94658" autoAdjust="0"/>
  </p:normalViewPr>
  <p:slideViewPr>
    <p:cSldViewPr>
      <p:cViewPr varScale="1">
        <p:scale>
          <a:sx n="69" d="100"/>
          <a:sy n="69" d="100"/>
        </p:scale>
        <p:origin x="72" y="81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51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29" tIns="45714" rIns="91429" bIns="45714" rtlCol="0"/>
          <a:lstStyle>
            <a:lvl1pPr algn="r">
              <a:defRPr sz="1200"/>
            </a:lvl1pPr>
          </a:lstStyle>
          <a:p>
            <a:fld id="{C82E60F8-AFFA-4921-B4DF-F16E125A014B}" type="datetimeFigureOut">
              <a:rPr lang="en-US" smtClean="0"/>
              <a:pPr/>
              <a:t>11/1/2023</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29" tIns="45714" rIns="91429" bIns="45714" rtlCol="0" anchor="b"/>
          <a:lstStyle>
            <a:lvl1pPr algn="r">
              <a:defRPr sz="1200"/>
            </a:lvl1pPr>
          </a:lstStyle>
          <a:p>
            <a:fld id="{C1D256F0-E8FC-4087-99FD-E93F68A8F71D}" type="slidenum">
              <a:rPr lang="en-US" smtClean="0"/>
              <a:pPr/>
              <a:t>‹#›</a:t>
            </a:fld>
            <a:endParaRPr lang="en-US"/>
          </a:p>
        </p:txBody>
      </p:sp>
    </p:spTree>
    <p:extLst>
      <p:ext uri="{BB962C8B-B14F-4D97-AF65-F5344CB8AC3E}">
        <p14:creationId xmlns:p14="http://schemas.microsoft.com/office/powerpoint/2010/main" val="595582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9" tIns="45714" rIns="91429" bIns="45714" rtlCol="0"/>
          <a:lstStyle>
            <a:lvl1pPr algn="r">
              <a:defRPr sz="1200"/>
            </a:lvl1pPr>
          </a:lstStyle>
          <a:p>
            <a:fld id="{41EFCD84-733B-42C0-9BB8-B0F4E727E53F}" type="datetimeFigureOut">
              <a:rPr lang="en-US" smtClean="0"/>
              <a:pPr/>
              <a:t>11/1/2023</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1429" tIns="45714" rIns="91429" bIns="4571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1429" tIns="45714" rIns="91429"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1429" tIns="45714" rIns="91429" bIns="45714" rtlCol="0" anchor="b"/>
          <a:lstStyle>
            <a:lvl1pPr algn="r">
              <a:defRPr sz="1200"/>
            </a:lvl1pPr>
          </a:lstStyle>
          <a:p>
            <a:fld id="{8559F115-888A-4A17-823E-A347E442B8F2}" type="slidenum">
              <a:rPr lang="en-US" smtClean="0"/>
              <a:pPr/>
              <a:t>‹#›</a:t>
            </a:fld>
            <a:endParaRPr lang="en-US"/>
          </a:p>
        </p:txBody>
      </p:sp>
    </p:spTree>
    <p:extLst>
      <p:ext uri="{BB962C8B-B14F-4D97-AF65-F5344CB8AC3E}">
        <p14:creationId xmlns:p14="http://schemas.microsoft.com/office/powerpoint/2010/main" val="185205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4</a:t>
            </a:fld>
            <a:endParaRPr lang="en-US"/>
          </a:p>
        </p:txBody>
      </p:sp>
    </p:spTree>
    <p:extLst>
      <p:ext uri="{BB962C8B-B14F-4D97-AF65-F5344CB8AC3E}">
        <p14:creationId xmlns:p14="http://schemas.microsoft.com/office/powerpoint/2010/main" val="241972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0372E-82D6-405A-9DBE-A9F230243FA8}" type="slidenum">
              <a:rPr lang="en-US" smtClean="0"/>
              <a:t>28</a:t>
            </a:fld>
            <a:endParaRPr lang="en-US"/>
          </a:p>
        </p:txBody>
      </p:sp>
    </p:spTree>
    <p:extLst>
      <p:ext uri="{BB962C8B-B14F-4D97-AF65-F5344CB8AC3E}">
        <p14:creationId xmlns:p14="http://schemas.microsoft.com/office/powerpoint/2010/main" val="225349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01C6097-AE9C-47D3-8E80-45A41FF17BC8}" type="slidenum">
              <a:rPr lang="en-US" smtClean="0"/>
              <a:pPr/>
              <a:t>29</a:t>
            </a:fld>
            <a:endParaRPr 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dirty="0" err="1"/>
              <a:t>Kea`au</a:t>
            </a:r>
            <a:r>
              <a:rPr lang="en-US" dirty="0"/>
              <a:t> Middle School garden</a:t>
            </a:r>
          </a:p>
        </p:txBody>
      </p:sp>
    </p:spTree>
    <p:extLst>
      <p:ext uri="{BB962C8B-B14F-4D97-AF65-F5344CB8AC3E}">
        <p14:creationId xmlns:p14="http://schemas.microsoft.com/office/powerpoint/2010/main" val="404929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0372E-82D6-405A-9DBE-A9F230243FA8}" type="slidenum">
              <a:rPr lang="en-US" smtClean="0"/>
              <a:t>37</a:t>
            </a:fld>
            <a:endParaRPr lang="en-US"/>
          </a:p>
        </p:txBody>
      </p:sp>
    </p:spTree>
    <p:extLst>
      <p:ext uri="{BB962C8B-B14F-4D97-AF65-F5344CB8AC3E}">
        <p14:creationId xmlns:p14="http://schemas.microsoft.com/office/powerpoint/2010/main" val="307363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47</a:t>
            </a:fld>
            <a:endParaRPr lang="en-US"/>
          </a:p>
        </p:txBody>
      </p:sp>
    </p:spTree>
    <p:extLst>
      <p:ext uri="{BB962C8B-B14F-4D97-AF65-F5344CB8AC3E}">
        <p14:creationId xmlns:p14="http://schemas.microsoft.com/office/powerpoint/2010/main" val="418623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FE61A-DA45-4391-9DC2-4306139E0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716" y="4451479"/>
            <a:ext cx="5028579" cy="4216340"/>
          </a:xfrm>
          <a:noFill/>
          <a:ln/>
        </p:spPr>
        <p:txBody>
          <a:bodyPr/>
          <a:lstStyle/>
          <a:p>
            <a:pPr eaLnBrk="1" hangingPunct="1"/>
            <a:endParaRPr lang="en-US"/>
          </a:p>
        </p:txBody>
      </p:sp>
    </p:spTree>
    <p:extLst>
      <p:ext uri="{BB962C8B-B14F-4D97-AF65-F5344CB8AC3E}">
        <p14:creationId xmlns:p14="http://schemas.microsoft.com/office/powerpoint/2010/main" val="2831511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DC7E76-59E6-4EB6-B283-9DF99C7C7CA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7452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Isolated “hot spots” and “cold spots” are an</a:t>
            </a:r>
            <a:r>
              <a:rPr lang="en-US" baseline="0" dirty="0"/>
              <a:t> artificial reflection of small-scale, random heterogeneity.</a:t>
            </a:r>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14</a:t>
            </a:fld>
            <a:endParaRPr lang="en-US"/>
          </a:p>
        </p:txBody>
      </p:sp>
    </p:spTree>
    <p:extLst>
      <p:ext uri="{BB962C8B-B14F-4D97-AF65-F5344CB8AC3E}">
        <p14:creationId xmlns:p14="http://schemas.microsoft.com/office/powerpoint/2010/main" val="282739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7311305-9ACE-4443-9E66-80D7448E0C2C}" type="slidenum">
              <a:rPr lang="en-US" smtClean="0">
                <a:latin typeface="Arial" pitchFamily="34" charset="0"/>
              </a:rPr>
              <a:pPr/>
              <a:t>16</a:t>
            </a:fld>
            <a:endParaRPr lang="en-US">
              <a:latin typeface="Arial" pitchFamily="34"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xfrm>
            <a:off x="701676" y="4416512"/>
            <a:ext cx="5607050" cy="4183220"/>
          </a:xfrm>
          <a:solidFill>
            <a:srgbClr val="FFFFFF"/>
          </a:solidFill>
          <a:ln>
            <a:solidFill>
              <a:srgbClr val="000000"/>
            </a:solidFill>
          </a:ln>
        </p:spPr>
        <p:txBody>
          <a:bodyPr/>
          <a:lstStyle/>
          <a:p>
            <a:pPr eaLnBrk="1" hangingPunct="1"/>
            <a:r>
              <a:rPr lang="en-US">
                <a:latin typeface="Arial" pitchFamily="34" charset="0"/>
              </a:rPr>
              <a:t>Structures removed. No obvious spill areas observable in the field.</a:t>
            </a:r>
          </a:p>
        </p:txBody>
      </p:sp>
    </p:spTree>
    <p:extLst>
      <p:ext uri="{BB962C8B-B14F-4D97-AF65-F5344CB8AC3E}">
        <p14:creationId xmlns:p14="http://schemas.microsoft.com/office/powerpoint/2010/main" val="429146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20</a:t>
            </a:fld>
            <a:endParaRPr lang="en-US"/>
          </a:p>
        </p:txBody>
      </p:sp>
    </p:spTree>
    <p:extLst>
      <p:ext uri="{BB962C8B-B14F-4D97-AF65-F5344CB8AC3E}">
        <p14:creationId xmlns:p14="http://schemas.microsoft.com/office/powerpoint/2010/main" val="283701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*Multi Increment</a:t>
            </a:r>
            <a:r>
              <a:rPr lang="en-US" sz="1200" b="1" baseline="30000" dirty="0">
                <a:sym typeface="Symbol" panose="05050102010706020507" pitchFamily="18" charset="2"/>
              </a:rPr>
              <a:t></a:t>
            </a:r>
            <a:r>
              <a:rPr lang="en-US" sz="1200" b="1" dirty="0"/>
              <a:t> sample is a registered trademark of EnviroStat, Inc.</a:t>
            </a:r>
          </a:p>
        </p:txBody>
      </p:sp>
      <p:sp>
        <p:nvSpPr>
          <p:cNvPr id="4" name="Slide Number Placeholder 3"/>
          <p:cNvSpPr>
            <a:spLocks noGrp="1"/>
          </p:cNvSpPr>
          <p:nvPr>
            <p:ph type="sldNum" sz="quarter" idx="5"/>
          </p:nvPr>
        </p:nvSpPr>
        <p:spPr/>
        <p:txBody>
          <a:bodyPr/>
          <a:lstStyle/>
          <a:p>
            <a:fld id="{8559F115-888A-4A17-823E-A347E442B8F2}" type="slidenum">
              <a:rPr lang="en-US" smtClean="0"/>
              <a:pPr/>
              <a:t>22</a:t>
            </a:fld>
            <a:endParaRPr lang="en-US"/>
          </a:p>
        </p:txBody>
      </p:sp>
    </p:spTree>
    <p:extLst>
      <p:ext uri="{BB962C8B-B14F-4D97-AF65-F5344CB8AC3E}">
        <p14:creationId xmlns:p14="http://schemas.microsoft.com/office/powerpoint/2010/main" val="3606577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400" dirty="0"/>
              <a:t>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EDD92-25BA-449A-BBBB-19EF6A76B5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0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0372E-82D6-405A-9DBE-A9F230243FA8}" type="slidenum">
              <a:rPr lang="en-US" smtClean="0"/>
              <a:t>25</a:t>
            </a:fld>
            <a:endParaRPr lang="en-US"/>
          </a:p>
        </p:txBody>
      </p:sp>
    </p:spTree>
    <p:extLst>
      <p:ext uri="{BB962C8B-B14F-4D97-AF65-F5344CB8AC3E}">
        <p14:creationId xmlns:p14="http://schemas.microsoft.com/office/powerpoint/2010/main" val="2484924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82BA5B-F07D-47B6-A859-6E2B09481963}"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AA632A-601D-4305-BE1E-2B6506495649}"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F4F8C-87B5-4EAF-807E-8065AF524177}"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lvl1p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ACK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457200" y="6634163"/>
            <a:ext cx="5190134" cy="190369"/>
          </a:xfrm>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CK_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Font typeface="Arial" pitchFamily="34" charset="0"/>
              <a:buNone/>
              <a:defRPr sz="2000" b="1"/>
            </a:lvl1pPr>
            <a:lvl2pPr marL="173038" indent="-173038">
              <a:buFont typeface="Arial" pitchFamily="34" charset="0"/>
              <a:buChar char="•"/>
              <a:defRPr/>
            </a:lvl2pPr>
            <a:lvl3pPr marL="401638" indent="-182563">
              <a:buFont typeface="Arial" pitchFamily="34" charset="0"/>
              <a:buChar char="–"/>
              <a:defRPr/>
            </a:lvl3pPr>
            <a:lvl4pPr marL="630238" indent="-173038">
              <a:buFont typeface="Arial"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BLACK_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BLACK_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BLACK_2-Column Photo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LAC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FF61F-ED4A-4ED0-9B76-EBC621423E79}"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4EFFD85-7EF7-4D16-9CAE-61F5A8D19BF2}" type="datetime1">
              <a:rPr lang="en-US" smtClean="0"/>
              <a:t>11/1/2023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713E40B-72D5-4A18-96F4-47675C04B6F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63538" y="458788"/>
            <a:ext cx="8416925" cy="2208212"/>
          </a:xfrm>
        </p:spPr>
        <p:txBody>
          <a:bodyPr/>
          <a:lstStyle>
            <a:lvl1pPr>
              <a:defRPr sz="4400">
                <a:effectLst>
                  <a:outerShdw blurRad="38100" dist="38100" dir="2700000" algn="tl">
                    <a:srgbClr val="FFFFFF"/>
                  </a:outerShdw>
                </a:effectLst>
              </a:defRPr>
            </a:lvl1pPr>
          </a:lstStyle>
          <a:p>
            <a:r>
              <a:rPr lang="en-US"/>
              <a:t>Click to edit Master title style</a:t>
            </a:r>
          </a:p>
        </p:txBody>
      </p:sp>
      <p:sp>
        <p:nvSpPr>
          <p:cNvPr id="6147" name="Rectangle 3"/>
          <p:cNvSpPr>
            <a:spLocks noGrp="1" noChangeArrowheads="1"/>
          </p:cNvSpPr>
          <p:nvPr>
            <p:ph type="subTitle" idx="1"/>
          </p:nvPr>
        </p:nvSpPr>
        <p:spPr>
          <a:xfrm>
            <a:off x="498475" y="2808288"/>
            <a:ext cx="8147050" cy="1500187"/>
          </a:xfrm>
        </p:spPr>
        <p:txBody>
          <a:bodyPr/>
          <a:lstStyle>
            <a:lvl1pPr marL="0" indent="0" algn="ctr">
              <a:buFont typeface="Marlett" pitchFamily="2" charset="2"/>
              <a:buNone/>
              <a:defRPr sz="2400" b="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p:spPr>
        <p:txBody>
          <a:bodyPr/>
          <a:lstStyle>
            <a:lvl1pPr>
              <a:defRPr sz="1400" b="0">
                <a:solidFill>
                  <a:schemeClr val="tx1"/>
                </a:solidFill>
                <a:latin typeface="Arial" charset="0"/>
              </a:defRPr>
            </a:lvl1pPr>
          </a:lstStyle>
          <a:p>
            <a:pPr>
              <a:defRPr/>
            </a:pPr>
            <a:fld id="{9840A3D9-859E-4DB2-9ADE-7D07866E2FCC}" type="slidenum">
              <a:rPr lang="en-US"/>
              <a:pPr>
                <a:defRPr/>
              </a:pPr>
              <a:t>‹#›</a:t>
            </a:fld>
            <a:endParaRPr lang="en-US"/>
          </a:p>
        </p:txBody>
      </p:sp>
    </p:spTree>
    <p:extLst>
      <p:ext uri="{BB962C8B-B14F-4D97-AF65-F5344CB8AC3E}">
        <p14:creationId xmlns:p14="http://schemas.microsoft.com/office/powerpoint/2010/main" val="919907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39016-DB14-4592-BA06-B656B850FA15}" type="slidenum">
              <a:rPr lang="en-US"/>
              <a:pPr>
                <a:defRPr/>
              </a:pPr>
              <a:t>‹#›</a:t>
            </a:fld>
            <a:endParaRPr lang="en-US"/>
          </a:p>
        </p:txBody>
      </p:sp>
    </p:spTree>
    <p:extLst>
      <p:ext uri="{BB962C8B-B14F-4D97-AF65-F5344CB8AC3E}">
        <p14:creationId xmlns:p14="http://schemas.microsoft.com/office/powerpoint/2010/main" val="31567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AF4EF5-149D-4DF2-92C1-B65685F20E3D}" type="slidenum">
              <a:rPr lang="en-US"/>
              <a:pPr>
                <a:defRPr/>
              </a:pPr>
              <a:t>‹#›</a:t>
            </a:fld>
            <a:endParaRPr lang="en-US"/>
          </a:p>
        </p:txBody>
      </p:sp>
    </p:spTree>
    <p:extLst>
      <p:ext uri="{BB962C8B-B14F-4D97-AF65-F5344CB8AC3E}">
        <p14:creationId xmlns:p14="http://schemas.microsoft.com/office/powerpoint/2010/main" val="426116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8A04D0-FD0D-41F3-A7F8-B071A1DE72EF}" type="slidenum">
              <a:rPr lang="en-US"/>
              <a:pPr>
                <a:defRPr/>
              </a:pPr>
              <a:t>‹#›</a:t>
            </a:fld>
            <a:endParaRPr lang="en-US"/>
          </a:p>
        </p:txBody>
      </p:sp>
    </p:spTree>
    <p:extLst>
      <p:ext uri="{BB962C8B-B14F-4D97-AF65-F5344CB8AC3E}">
        <p14:creationId xmlns:p14="http://schemas.microsoft.com/office/powerpoint/2010/main" val="2552093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A811A-1543-4BD0-9E45-AC3B107BDE12}" type="slidenum">
              <a:rPr lang="en-US"/>
              <a:pPr>
                <a:defRPr/>
              </a:pPr>
              <a:t>‹#›</a:t>
            </a:fld>
            <a:endParaRPr lang="en-US"/>
          </a:p>
        </p:txBody>
      </p:sp>
    </p:spTree>
    <p:extLst>
      <p:ext uri="{BB962C8B-B14F-4D97-AF65-F5344CB8AC3E}">
        <p14:creationId xmlns:p14="http://schemas.microsoft.com/office/powerpoint/2010/main" val="97370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973C75C-9D17-492A-B676-C8FFE47185D8}" type="slidenum">
              <a:rPr lang="en-US"/>
              <a:pPr>
                <a:defRPr/>
              </a:pPr>
              <a:t>‹#›</a:t>
            </a:fld>
            <a:endParaRPr lang="en-US"/>
          </a:p>
        </p:txBody>
      </p:sp>
    </p:spTree>
    <p:extLst>
      <p:ext uri="{BB962C8B-B14F-4D97-AF65-F5344CB8AC3E}">
        <p14:creationId xmlns:p14="http://schemas.microsoft.com/office/powerpoint/2010/main" val="1170156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FB642A-A218-42B3-BB53-9D49FD8A3A26}" type="slidenum">
              <a:rPr lang="en-US"/>
              <a:pPr>
                <a:defRPr/>
              </a:pPr>
              <a:t>‹#›</a:t>
            </a:fld>
            <a:endParaRPr lang="en-US"/>
          </a:p>
        </p:txBody>
      </p:sp>
    </p:spTree>
    <p:extLst>
      <p:ext uri="{BB962C8B-B14F-4D97-AF65-F5344CB8AC3E}">
        <p14:creationId xmlns:p14="http://schemas.microsoft.com/office/powerpoint/2010/main" val="4705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CFDB86-3992-4CF8-AF82-45ABAAAAFCBD}" type="slidenum">
              <a:rPr lang="en-US"/>
              <a:pPr>
                <a:defRPr/>
              </a:pPr>
              <a:t>‹#›</a:t>
            </a:fld>
            <a:endParaRPr lang="en-US"/>
          </a:p>
        </p:txBody>
      </p:sp>
    </p:spTree>
    <p:extLst>
      <p:ext uri="{BB962C8B-B14F-4D97-AF65-F5344CB8AC3E}">
        <p14:creationId xmlns:p14="http://schemas.microsoft.com/office/powerpoint/2010/main" val="1456218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9A8362-99DA-4755-A3CD-06CCBE7665D7}" type="slidenum">
              <a:rPr lang="en-US"/>
              <a:pPr>
                <a:defRPr/>
              </a:pPr>
              <a:t>‹#›</a:t>
            </a:fld>
            <a:endParaRPr lang="en-US"/>
          </a:p>
        </p:txBody>
      </p:sp>
    </p:spTree>
    <p:extLst>
      <p:ext uri="{BB962C8B-B14F-4D97-AF65-F5344CB8AC3E}">
        <p14:creationId xmlns:p14="http://schemas.microsoft.com/office/powerpoint/2010/main" val="160000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049CFE-E669-476F-A0E2-D26B278D4313}"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B765D-8745-4D77-B8AD-7CD0E4FA93E6}" type="slidenum">
              <a:rPr lang="en-US"/>
              <a:pPr>
                <a:defRPr/>
              </a:pPr>
              <a:t>‹#›</a:t>
            </a:fld>
            <a:endParaRPr lang="en-US"/>
          </a:p>
        </p:txBody>
      </p:sp>
    </p:spTree>
    <p:extLst>
      <p:ext uri="{BB962C8B-B14F-4D97-AF65-F5344CB8AC3E}">
        <p14:creationId xmlns:p14="http://schemas.microsoft.com/office/powerpoint/2010/main" val="2670520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202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202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3FDA0-797A-4C34-9AD4-C66E4F643C3C}" type="slidenum">
              <a:rPr lang="en-US"/>
              <a:pPr>
                <a:defRPr/>
              </a:pPr>
              <a:t>‹#›</a:t>
            </a:fld>
            <a:endParaRPr lang="en-US"/>
          </a:p>
        </p:txBody>
      </p:sp>
    </p:spTree>
    <p:extLst>
      <p:ext uri="{BB962C8B-B14F-4D97-AF65-F5344CB8AC3E}">
        <p14:creationId xmlns:p14="http://schemas.microsoft.com/office/powerpoint/2010/main" val="257059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08F8DC-F961-4C70-BD9B-A130593B0C98}" type="datetime1">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B688C4-4DFD-451B-932F-1A9FBCA05C90}" type="datetime1">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BE584-FE50-4C50-BD24-C056AF424FD9}" type="datetime1">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00698-CE3C-4BC0-ACF5-AD97787CC3B0}" type="datetime1">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496E3-31AF-4AFF-A288-527F9E50F993}" type="datetime1">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B7134A-A091-4DEA-8F12-C83C0A70EB02}" type="datetime1">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B1F1F-6E98-44C2-A06F-3D3D64BCC229}" type="datetime1">
              <a:rPr lang="en-US" smtClean="0"/>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B08C4-B206-4098-98C3-6DC2CE1146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228600"/>
            <a:ext cx="9144000" cy="533400"/>
          </a:xfrm>
          <a:prstGeom prst="rect">
            <a:avLst/>
          </a:prstGeom>
          <a:solidFill>
            <a:schemeClr val="tx1">
              <a:lumMod val="95000"/>
              <a:lumOff val="5000"/>
              <a:alpha val="85000"/>
            </a:schemeClr>
          </a:solidFill>
          <a:ln w="9525">
            <a:noFill/>
            <a:miter lim="800000"/>
            <a:headEnd/>
            <a:tailEnd/>
          </a:ln>
          <a:effectLst/>
        </p:spPr>
        <p:txBody>
          <a:bodyPr wrap="none" anchor="ctr"/>
          <a:lstStyle/>
          <a:p>
            <a:pPr fontAlgn="auto">
              <a:spcBef>
                <a:spcPts val="0"/>
              </a:spcBef>
              <a:spcAft>
                <a:spcPts val="0"/>
              </a:spcAft>
              <a:defRPr/>
            </a:pPr>
            <a:endParaRPr lang="en-US" dirty="0">
              <a:solidFill>
                <a:srgbClr val="FF0066"/>
              </a:solidFill>
              <a:latin typeface="Arial" pitchFamily="34" charset="0"/>
              <a:cs typeface="Arial" pitchFamily="34" charset="0"/>
            </a:endParaRPr>
          </a:p>
        </p:txBody>
      </p:sp>
      <p:sp>
        <p:nvSpPr>
          <p:cNvPr id="12" name="Rectangle 11"/>
          <p:cNvSpPr>
            <a:spLocks noChangeArrowheads="1"/>
          </p:cNvSpPr>
          <p:nvPr/>
        </p:nvSpPr>
        <p:spPr bwMode="auto">
          <a:xfrm>
            <a:off x="0" y="0"/>
            <a:ext cx="9144000" cy="228600"/>
          </a:xfrm>
          <a:prstGeom prst="rect">
            <a:avLst/>
          </a:prstGeom>
          <a:solidFill>
            <a:schemeClr val="tx1">
              <a:lumMod val="95000"/>
              <a:lumOff val="5000"/>
              <a:alpha val="70000"/>
            </a:schemeClr>
          </a:solidFill>
          <a:ln w="9525">
            <a:noFill/>
            <a:miter lim="800000"/>
            <a:headEnd/>
            <a:tailEnd/>
          </a:ln>
          <a:effectLst/>
        </p:spPr>
        <p:txBody>
          <a:bodyPr wrap="none" anchor="ctr"/>
          <a:lstStyle/>
          <a:p>
            <a:pPr fontAlgn="auto">
              <a:spcBef>
                <a:spcPts val="0"/>
              </a:spcBef>
              <a:spcAft>
                <a:spcPts val="0"/>
              </a:spcAft>
              <a:defRPr/>
            </a:pPr>
            <a:endParaRPr lang="en-US" dirty="0">
              <a:latin typeface="Arial" pitchFamily="34" charset="0"/>
              <a:cs typeface="Arial" pitchFamily="34" charset="0"/>
            </a:endParaRPr>
          </a:p>
        </p:txBody>
      </p:sp>
      <p:sp>
        <p:nvSpPr>
          <p:cNvPr id="13" name="Rectangle 12"/>
          <p:cNvSpPr>
            <a:spLocks noChangeArrowheads="1"/>
          </p:cNvSpPr>
          <p:nvPr/>
        </p:nvSpPr>
        <p:spPr bwMode="auto">
          <a:xfrm>
            <a:off x="0" y="6629400"/>
            <a:ext cx="9144000" cy="228600"/>
          </a:xfrm>
          <a:prstGeom prst="rect">
            <a:avLst/>
          </a:prstGeom>
          <a:solidFill>
            <a:schemeClr val="tx1">
              <a:lumMod val="95000"/>
              <a:lumOff val="5000"/>
              <a:alpha val="70000"/>
            </a:schemeClr>
          </a:solidFill>
          <a:ln w="9525">
            <a:noFill/>
            <a:miter lim="800000"/>
            <a:headEnd/>
            <a:tailEnd/>
          </a:ln>
          <a:effectLst/>
        </p:spPr>
        <p:txBody>
          <a:bodyPr wrap="none" anchor="ctr"/>
          <a:lstStyle/>
          <a:p>
            <a:pPr fontAlgn="auto">
              <a:spcBef>
                <a:spcPts val="0"/>
              </a:spcBef>
              <a:spcAft>
                <a:spcPts val="0"/>
              </a:spcAft>
              <a:defRPr/>
            </a:pPr>
            <a:endParaRPr lang="en-US" dirty="0">
              <a:latin typeface="+mn-lt"/>
            </a:endParaRPr>
          </a:p>
        </p:txBody>
      </p:sp>
      <p:sp>
        <p:nvSpPr>
          <p:cNvPr id="14" name="Title 1"/>
          <p:cNvSpPr txBox="1">
            <a:spLocks/>
          </p:cNvSpPr>
          <p:nvPr/>
        </p:nvSpPr>
        <p:spPr bwMode="auto">
          <a:xfrm>
            <a:off x="304800" y="6629400"/>
            <a:ext cx="8686800" cy="228600"/>
          </a:xfrm>
          <a:prstGeom prst="rect">
            <a:avLst/>
          </a:prstGeom>
          <a:noFill/>
          <a:ln w="9525">
            <a:noFill/>
            <a:miter lim="800000"/>
            <a:headEnd/>
            <a:tailEnd/>
          </a:ln>
        </p:spPr>
        <p:txBody>
          <a:bodyPr anchor="ctr"/>
          <a:lstStyle/>
          <a:p>
            <a:pPr algn="r">
              <a:defRPr/>
            </a:pPr>
            <a:endParaRPr lang="en-US" sz="700" b="1" dirty="0">
              <a:solidFill>
                <a:schemeClr val="bg1">
                  <a:lumMod val="75000"/>
                </a:schemeClr>
              </a:solidFill>
              <a:latin typeface="Arial" pitchFamily="34" charset="0"/>
              <a:ea typeface="+mj-ea"/>
              <a:cs typeface="Arial" pitchFamily="34" charset="0"/>
            </a:endParaRPr>
          </a:p>
        </p:txBody>
      </p:sp>
      <p:sp>
        <p:nvSpPr>
          <p:cNvPr id="16" name="Rectangle 15"/>
          <p:cNvSpPr>
            <a:spLocks noChangeArrowheads="1"/>
          </p:cNvSpPr>
          <p:nvPr/>
        </p:nvSpPr>
        <p:spPr bwMode="auto">
          <a:xfrm>
            <a:off x="-1587" y="6100763"/>
            <a:ext cx="9144000" cy="533400"/>
          </a:xfrm>
          <a:prstGeom prst="rect">
            <a:avLst/>
          </a:prstGeom>
          <a:solidFill>
            <a:schemeClr val="tx1">
              <a:lumMod val="95000"/>
              <a:lumOff val="5000"/>
              <a:alpha val="85000"/>
            </a:schemeClr>
          </a:solidFill>
          <a:ln w="9525">
            <a:noFill/>
            <a:miter lim="800000"/>
            <a:headEnd/>
            <a:tailEnd/>
          </a:ln>
          <a:effectLst/>
        </p:spPr>
        <p:txBody>
          <a:bodyPr wrap="none" anchor="ctr"/>
          <a:lstStyle/>
          <a:p>
            <a:pPr fontAlgn="auto">
              <a:spcBef>
                <a:spcPts val="0"/>
              </a:spcBef>
              <a:spcAft>
                <a:spcPts val="0"/>
              </a:spcAft>
              <a:defRPr/>
            </a:pPr>
            <a:endParaRPr lang="en-US" dirty="0">
              <a:solidFill>
                <a:srgbClr val="FF0066"/>
              </a:solidFill>
              <a:latin typeface="+mn-lt"/>
            </a:endParaRPr>
          </a:p>
        </p:txBody>
      </p:sp>
      <p:sp>
        <p:nvSpPr>
          <p:cNvPr id="17" name="Title 1"/>
          <p:cNvSpPr txBox="1">
            <a:spLocks/>
          </p:cNvSpPr>
          <p:nvPr/>
        </p:nvSpPr>
        <p:spPr bwMode="auto">
          <a:xfrm>
            <a:off x="366432" y="282388"/>
            <a:ext cx="5079627" cy="389965"/>
          </a:xfrm>
          <a:prstGeom prst="rect">
            <a:avLst/>
          </a:prstGeom>
          <a:noFill/>
          <a:ln w="9525">
            <a:noFill/>
            <a:miter lim="800000"/>
            <a:headEnd/>
            <a:tailEnd/>
          </a:ln>
        </p:spPr>
        <p:txBody>
          <a:bodyPr anchor="ctr"/>
          <a:lstStyle/>
          <a:p>
            <a:pPr>
              <a:defRPr/>
            </a:pPr>
            <a:r>
              <a:rPr lang="en-US" sz="2000" b="1" dirty="0">
                <a:solidFill>
                  <a:schemeClr val="bg1"/>
                </a:solidFill>
                <a:latin typeface="Arial" pitchFamily="34" charset="0"/>
                <a:ea typeface="+mj-ea"/>
                <a:cs typeface="Arial" pitchFamily="34" charset="0"/>
              </a:rPr>
              <a:t>     </a:t>
            </a:r>
          </a:p>
        </p:txBody>
      </p:sp>
      <p:sp>
        <p:nvSpPr>
          <p:cNvPr id="2" name="Title Placeholder 1"/>
          <p:cNvSpPr>
            <a:spLocks noGrp="1"/>
          </p:cNvSpPr>
          <p:nvPr>
            <p:ph type="title"/>
          </p:nvPr>
        </p:nvSpPr>
        <p:spPr>
          <a:xfrm>
            <a:off x="457200" y="212900"/>
            <a:ext cx="8229600" cy="533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6668955"/>
            <a:ext cx="5190134" cy="187457"/>
          </a:xfrm>
          <a:prstGeom prst="rect">
            <a:avLst/>
          </a:prstGeom>
        </p:spPr>
        <p:txBody>
          <a:bodyPr vert="horz" lIns="0" tIns="0" rIns="0" bIns="0" rtlCol="0" anchor="ctr">
            <a:noAutofit/>
          </a:bodyPr>
          <a:lstStyle>
            <a:lvl1pPr algn="l">
              <a:defRPr sz="900">
                <a:solidFill>
                  <a:schemeClr val="bg1"/>
                </a:solidFill>
                <a:latin typeface="Arial" pitchFamily="34" charset="0"/>
                <a:cs typeface="Arial" pitchFamily="34" charset="0"/>
              </a:defRPr>
            </a:lvl1pPr>
          </a:lstStyle>
          <a:p>
            <a:r>
              <a:rPr lang="en-US" dirty="0"/>
              <a:t>Page </a:t>
            </a:r>
            <a:fld id="{292FEF09-04D1-447B-9F98-7000E0D5D333}" type="slidenum">
              <a:rPr lang="en-US" smtClean="0"/>
              <a:pPr/>
              <a:t>‹#›</a:t>
            </a:fld>
            <a:endParaRPr lang="en-US" dirty="0"/>
          </a:p>
        </p:txBody>
      </p:sp>
      <p:pic>
        <p:nvPicPr>
          <p:cNvPr id="19" name="Picture 9" descr="C:\Documents and Settings\elsead\Desktop\London Work\PPT\AECOM_1c-reverse_rgb.png"/>
          <p:cNvPicPr>
            <a:picLocks noChangeAspect="1" noChangeArrowheads="1"/>
          </p:cNvPicPr>
          <p:nvPr/>
        </p:nvPicPr>
        <p:blipFill>
          <a:blip r:embed="rId11" cstate="screen"/>
          <a:srcRect/>
          <a:stretch>
            <a:fillRect/>
          </a:stretch>
        </p:blipFill>
        <p:spPr bwMode="auto">
          <a:xfrm>
            <a:off x="8001000" y="6665934"/>
            <a:ext cx="685800" cy="155075"/>
          </a:xfrm>
          <a:prstGeom prst="rect">
            <a:avLst/>
          </a:prstGeom>
          <a:noFill/>
          <a:ln w="9525">
            <a:noFill/>
            <a:miter lim="800000"/>
            <a:headEnd/>
            <a:tailEnd/>
          </a:ln>
        </p:spPr>
      </p:pic>
      <p:sp>
        <p:nvSpPr>
          <p:cNvPr id="22" name="TextBox 21"/>
          <p:cNvSpPr txBox="1"/>
          <p:nvPr/>
        </p:nvSpPr>
        <p:spPr>
          <a:xfrm>
            <a:off x="0" y="6110288"/>
            <a:ext cx="9144000" cy="523875"/>
          </a:xfrm>
          <a:prstGeom prst="rect">
            <a:avLst/>
          </a:prstGeom>
          <a:noFill/>
        </p:spPr>
        <p:txBody>
          <a:bodyPr wrap="square" lIns="0" tIns="0" rIns="0" bIns="0" rtlCol="0">
            <a:noAutofit/>
          </a:bodyPr>
          <a:lstStyle/>
          <a:p>
            <a:endParaRPr lang="en-US" sz="2000"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spcBef>
          <a:spcPct val="0"/>
        </a:spcBef>
        <a:buNone/>
        <a:defRPr sz="2400" b="1" kern="1200">
          <a:solidFill>
            <a:schemeClr val="bg1"/>
          </a:solidFill>
          <a:latin typeface="Arial" pitchFamily="34" charset="0"/>
          <a:ea typeface="+mj-ea"/>
          <a:cs typeface="Arial" pitchFamily="34" charset="0"/>
        </a:defRPr>
      </a:lvl1pPr>
    </p:titleStyle>
    <p:bodyStyle>
      <a:lvl1pPr marL="173038" indent="-173038" algn="l" defTabSz="914400" rtl="0" eaLnBrk="1" latinLnBrk="0" hangingPunct="1">
        <a:spcBef>
          <a:spcPts val="1200"/>
        </a:spcBef>
        <a:buFont typeface="Arial" pitchFamily="34" charset="0"/>
        <a:buChar char="•"/>
        <a:defRPr sz="18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400"/>
        </a:spcBef>
        <a:buFont typeface="Arial" pitchFamily="34" charset="0"/>
        <a:buChar char="–"/>
        <a:defRPr sz="16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993300"/>
                </a:solidFill>
                <a:latin typeface="+mn-lt"/>
                <a:cs typeface="+mn-cs"/>
              </a:defRPr>
            </a:lvl1pPr>
          </a:lstStyle>
          <a:p>
            <a:pPr>
              <a:defRPr/>
            </a:pPr>
            <a:fld id="{D039D3C1-EF71-47E2-996D-0E90245A0514}" type="slidenum">
              <a:rPr lang="en-US"/>
              <a:pPr>
                <a:defRPr/>
              </a:pPr>
              <a:t>‹#›</a:t>
            </a:fld>
            <a:endParaRPr lang="en-US"/>
          </a:p>
        </p:txBody>
      </p:sp>
    </p:spTree>
    <p:extLst>
      <p:ext uri="{BB962C8B-B14F-4D97-AF65-F5344CB8AC3E}">
        <p14:creationId xmlns:p14="http://schemas.microsoft.com/office/powerpoint/2010/main" val="236620925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fontAlgn="base">
        <a:spcBef>
          <a:spcPct val="0"/>
        </a:spcBef>
        <a:spcAft>
          <a:spcPct val="0"/>
        </a:spcAft>
        <a:defRPr sz="3200" b="1">
          <a:solidFill>
            <a:schemeClr val="tx2"/>
          </a:solidFill>
          <a:latin typeface="Arial Narrow" pitchFamily="34" charset="0"/>
        </a:defRPr>
      </a:lvl6pPr>
      <a:lvl7pPr marL="914400" algn="ctr" rtl="0" fontAlgn="base">
        <a:spcBef>
          <a:spcPct val="0"/>
        </a:spcBef>
        <a:spcAft>
          <a:spcPct val="0"/>
        </a:spcAft>
        <a:defRPr sz="3200" b="1">
          <a:solidFill>
            <a:schemeClr val="tx2"/>
          </a:solidFill>
          <a:latin typeface="Arial Narrow" pitchFamily="34" charset="0"/>
        </a:defRPr>
      </a:lvl7pPr>
      <a:lvl8pPr marL="1371600" algn="ctr" rtl="0" fontAlgn="base">
        <a:spcBef>
          <a:spcPct val="0"/>
        </a:spcBef>
        <a:spcAft>
          <a:spcPct val="0"/>
        </a:spcAft>
        <a:defRPr sz="3200" b="1">
          <a:solidFill>
            <a:schemeClr val="tx2"/>
          </a:solidFill>
          <a:latin typeface="Arial Narrow" pitchFamily="34" charset="0"/>
        </a:defRPr>
      </a:lvl8pPr>
      <a:lvl9pPr marL="1828800" algn="ctr" rtl="0" fontAlgn="base">
        <a:spcBef>
          <a:spcPct val="0"/>
        </a:spcBef>
        <a:spcAft>
          <a:spcPct val="0"/>
        </a:spcAft>
        <a:defRPr sz="32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rgbClr val="993300"/>
        </a:buClr>
        <a:buFont typeface="Marlett" pitchFamily="2" charset="2"/>
        <a:buChar char="4"/>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387D86"/>
        </a:buClr>
        <a:buFont typeface="Marlett" pitchFamily="2" charset="2"/>
        <a:buChar char="h"/>
        <a:defRPr sz="2400">
          <a:solidFill>
            <a:schemeClr val="tx1"/>
          </a:solidFill>
          <a:latin typeface="+mn-lt"/>
        </a:defRPr>
      </a:lvl2pPr>
      <a:lvl3pPr marL="1143000" indent="-228600" algn="l" rtl="0" eaLnBrk="0" fontAlgn="base" hangingPunct="0">
        <a:spcBef>
          <a:spcPct val="20000"/>
        </a:spcBef>
        <a:spcAft>
          <a:spcPct val="0"/>
        </a:spcAft>
        <a:buClr>
          <a:srgbClr val="993300"/>
        </a:buClr>
        <a:buFont typeface="Marlett" pitchFamily="2" charset="2"/>
        <a:buChar char="4"/>
        <a:defRPr sz="2200">
          <a:solidFill>
            <a:schemeClr val="tx1"/>
          </a:solidFill>
          <a:latin typeface="+mn-lt"/>
        </a:defRPr>
      </a:lvl3pPr>
      <a:lvl4pPr marL="1600200" indent="-228600" algn="l" rtl="0" eaLnBrk="0" fontAlgn="base" hangingPunct="0">
        <a:spcBef>
          <a:spcPct val="20000"/>
        </a:spcBef>
        <a:spcAft>
          <a:spcPct val="0"/>
        </a:spcAft>
        <a:buClr>
          <a:srgbClr val="387D86"/>
        </a:buClr>
        <a:buFont typeface="Marlett" pitchFamily="2" charset="2"/>
        <a:buChar char="h"/>
        <a:defRPr sz="2000">
          <a:solidFill>
            <a:schemeClr val="tx1"/>
          </a:solidFill>
          <a:latin typeface="+mn-lt"/>
        </a:defRPr>
      </a:lvl4pPr>
      <a:lvl5pPr marL="2057400" indent="-228600" algn="l" rtl="0" eaLnBrk="0" fontAlgn="base" hangingPunct="0">
        <a:spcBef>
          <a:spcPct val="20000"/>
        </a:spcBef>
        <a:spcAft>
          <a:spcPct val="0"/>
        </a:spcAft>
        <a:buClr>
          <a:srgbClr val="993300"/>
        </a:buClr>
        <a:buFont typeface="Marlett" pitchFamily="2" charset="2"/>
        <a:buChar char="4"/>
        <a:defRPr>
          <a:solidFill>
            <a:schemeClr val="tx1"/>
          </a:solidFill>
          <a:latin typeface="+mn-lt"/>
        </a:defRPr>
      </a:lvl5pPr>
      <a:lvl6pPr marL="2514600" indent="-228600" algn="l" rtl="0" fontAlgn="base">
        <a:spcBef>
          <a:spcPct val="20000"/>
        </a:spcBef>
        <a:spcAft>
          <a:spcPct val="0"/>
        </a:spcAft>
        <a:buClr>
          <a:srgbClr val="993300"/>
        </a:buClr>
        <a:buFont typeface="Marlett" pitchFamily="2" charset="2"/>
        <a:buChar char="4"/>
        <a:defRPr>
          <a:solidFill>
            <a:schemeClr val="tx1"/>
          </a:solidFill>
          <a:latin typeface="+mn-lt"/>
        </a:defRPr>
      </a:lvl6pPr>
      <a:lvl7pPr marL="2971800" indent="-228600" algn="l" rtl="0" fontAlgn="base">
        <a:spcBef>
          <a:spcPct val="20000"/>
        </a:spcBef>
        <a:spcAft>
          <a:spcPct val="0"/>
        </a:spcAft>
        <a:buClr>
          <a:srgbClr val="993300"/>
        </a:buClr>
        <a:buFont typeface="Marlett" pitchFamily="2" charset="2"/>
        <a:buChar char="4"/>
        <a:defRPr>
          <a:solidFill>
            <a:schemeClr val="tx1"/>
          </a:solidFill>
          <a:latin typeface="+mn-lt"/>
        </a:defRPr>
      </a:lvl7pPr>
      <a:lvl8pPr marL="3429000" indent="-228600" algn="l" rtl="0" fontAlgn="base">
        <a:spcBef>
          <a:spcPct val="20000"/>
        </a:spcBef>
        <a:spcAft>
          <a:spcPct val="0"/>
        </a:spcAft>
        <a:buClr>
          <a:srgbClr val="993300"/>
        </a:buClr>
        <a:buFont typeface="Marlett" pitchFamily="2" charset="2"/>
        <a:buChar char="4"/>
        <a:defRPr>
          <a:solidFill>
            <a:schemeClr val="tx1"/>
          </a:solidFill>
          <a:latin typeface="+mn-lt"/>
        </a:defRPr>
      </a:lvl8pPr>
      <a:lvl9pPr marL="3886200" indent="-228600" algn="l" rtl="0" fontAlgn="base">
        <a:spcBef>
          <a:spcPct val="20000"/>
        </a:spcBef>
        <a:spcAft>
          <a:spcPct val="0"/>
        </a:spcAft>
        <a:buClr>
          <a:srgbClr val="993300"/>
        </a:buClr>
        <a:buFont typeface="Marlett" pitchFamily="2" charset="2"/>
        <a:buChar char="4"/>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20.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8.png"/><Relationship Id="rId3" Type="http://schemas.openxmlformats.org/officeDocument/2006/relationships/image" Target="../media/image71.jpe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notesSlide" Target="../notesSlides/notesSlide7.xml"/><Relationship Id="rId16"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6.jpeg"/><Relationship Id="rId5" Type="http://schemas.openxmlformats.org/officeDocument/2006/relationships/image" Target="../media/image3.jpeg"/><Relationship Id="rId15" Type="http://schemas.openxmlformats.org/officeDocument/2006/relationships/image" Target="../media/image50.png"/><Relationship Id="rId10" Type="http://schemas.openxmlformats.org/officeDocument/2006/relationships/image" Target="../media/image74.jpeg"/><Relationship Id="rId4" Type="http://schemas.openxmlformats.org/officeDocument/2006/relationships/image" Target="../media/image2.jpeg"/><Relationship Id="rId9" Type="http://schemas.openxmlformats.org/officeDocument/2006/relationships/image" Target="../media/image73.jpeg"/><Relationship Id="rId1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hyperlink" Target="#_Toc141456583"/><Relationship Id="rId13" Type="http://schemas.openxmlformats.org/officeDocument/2006/relationships/hyperlink" Target="#_Toc141456588"/><Relationship Id="rId3" Type="http://schemas.openxmlformats.org/officeDocument/2006/relationships/hyperlink" Target="#_Toc141456578"/><Relationship Id="rId7" Type="http://schemas.openxmlformats.org/officeDocument/2006/relationships/hyperlink" Target="#_Toc141456582"/><Relationship Id="rId12" Type="http://schemas.openxmlformats.org/officeDocument/2006/relationships/hyperlink" Target="#_Toc141456587"/><Relationship Id="rId2" Type="http://schemas.openxmlformats.org/officeDocument/2006/relationships/hyperlink" Target="#_Toc141456577"/><Relationship Id="rId1" Type="http://schemas.openxmlformats.org/officeDocument/2006/relationships/slideLayout" Target="../slideLayouts/slideLayout1.xml"/><Relationship Id="rId6" Type="http://schemas.openxmlformats.org/officeDocument/2006/relationships/hyperlink" Target="#_Toc141456581"/><Relationship Id="rId11" Type="http://schemas.openxmlformats.org/officeDocument/2006/relationships/hyperlink" Target="#_Toc141456586"/><Relationship Id="rId5" Type="http://schemas.openxmlformats.org/officeDocument/2006/relationships/hyperlink" Target="#_Toc141456580"/><Relationship Id="rId10" Type="http://schemas.openxmlformats.org/officeDocument/2006/relationships/hyperlink" Target="#_Toc141456585"/><Relationship Id="rId4" Type="http://schemas.openxmlformats.org/officeDocument/2006/relationships/hyperlink" Target="#_Toc141456579"/><Relationship Id="rId9" Type="http://schemas.openxmlformats.org/officeDocument/2006/relationships/hyperlink" Target="#_Toc141456584"/><Relationship Id="rId14" Type="http://schemas.openxmlformats.org/officeDocument/2006/relationships/hyperlink" Target="#_Toc141456589"/></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99.jpeg"/><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2.xml"/><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2.xml"/><Relationship Id="rId6" Type="http://schemas.openxmlformats.org/officeDocument/2006/relationships/image" Target="../media/image108.emf"/><Relationship Id="rId5" Type="http://schemas.openxmlformats.org/officeDocument/2006/relationships/image" Target="../media/image107.jpeg"/><Relationship Id="rId4" Type="http://schemas.openxmlformats.org/officeDocument/2006/relationships/image" Target="../media/image106.jpeg"/></Relationships>
</file>

<file path=ppt/slides/_rels/slide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1</a:t>
            </a:fld>
            <a:endParaRPr lang="en-US"/>
          </a:p>
        </p:txBody>
      </p:sp>
      <p:sp>
        <p:nvSpPr>
          <p:cNvPr id="13" name="Title 1">
            <a:extLst>
              <a:ext uri="{FF2B5EF4-FFF2-40B4-BE49-F238E27FC236}">
                <a16:creationId xmlns:a16="http://schemas.microsoft.com/office/drawing/2014/main" id="{90C24B01-89DE-4A47-86C4-6BC77F4E63D2}"/>
              </a:ext>
            </a:extLst>
          </p:cNvPr>
          <p:cNvSpPr>
            <a:spLocks noGrp="1"/>
          </p:cNvSpPr>
          <p:nvPr>
            <p:ph type="title"/>
          </p:nvPr>
        </p:nvSpPr>
        <p:spPr>
          <a:xfrm>
            <a:off x="0" y="193641"/>
            <a:ext cx="9144000" cy="1025559"/>
          </a:xfrm>
        </p:spPr>
        <p:txBody>
          <a:bodyPr>
            <a:noAutofit/>
          </a:bodyPr>
          <a:lstStyle/>
          <a:p>
            <a:r>
              <a:rPr lang="en-US" sz="3000" b="1" cap="small" dirty="0">
                <a:latin typeface="+mn-lt"/>
                <a:cs typeface="Times New Roman" pitchFamily="18" charset="0"/>
              </a:rPr>
              <a:t>Faster, Better, Cheaper: Incorporation of</a:t>
            </a:r>
            <a:br>
              <a:rPr lang="en-US" sz="3000" b="1" cap="small" dirty="0">
                <a:latin typeface="+mn-lt"/>
                <a:cs typeface="Times New Roman" pitchFamily="18" charset="0"/>
              </a:rPr>
            </a:br>
            <a:r>
              <a:rPr lang="en-US" sz="3000" b="1" cap="small" dirty="0">
                <a:latin typeface="+mn-lt"/>
                <a:cs typeface="Times New Roman" pitchFamily="18" charset="0"/>
              </a:rPr>
              <a:t>Theory of Sampling into Environmental Investigations </a:t>
            </a:r>
          </a:p>
        </p:txBody>
      </p:sp>
      <p:sp>
        <p:nvSpPr>
          <p:cNvPr id="16" name="TextBox 15">
            <a:extLst>
              <a:ext uri="{FF2B5EF4-FFF2-40B4-BE49-F238E27FC236}">
                <a16:creationId xmlns:a16="http://schemas.microsoft.com/office/drawing/2014/main" id="{109327A8-13A5-5308-B251-147631B7B9E5}"/>
              </a:ext>
            </a:extLst>
          </p:cNvPr>
          <p:cNvSpPr txBox="1"/>
          <p:nvPr/>
        </p:nvSpPr>
        <p:spPr>
          <a:xfrm>
            <a:off x="203199" y="1238071"/>
            <a:ext cx="8737601" cy="1785104"/>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Roger Brewer, PhD, Senior Environmental Scientist</a:t>
            </a:r>
          </a:p>
          <a:p>
            <a:pPr algn="ctr">
              <a:spcAft>
                <a:spcPts val="1200"/>
              </a:spcAft>
            </a:pPr>
            <a:r>
              <a:rPr lang="en-US" sz="2000" b="1" dirty="0">
                <a:latin typeface="Times New Roman" pitchFamily="18" charset="0"/>
                <a:cs typeface="Times New Roman" pitchFamily="18" charset="0"/>
              </a:rPr>
              <a:t>Hawai´i Department of Health, Honolulu, Hawai´i, USA (roger.brewer@doh.hawaii.gov)</a:t>
            </a:r>
          </a:p>
          <a:p>
            <a:pPr algn="ctr"/>
            <a:r>
              <a:rPr lang="en-US" sz="2000" b="1" dirty="0">
                <a:latin typeface="Times New Roman" pitchFamily="18" charset="0"/>
                <a:cs typeface="Times New Roman" pitchFamily="18" charset="0"/>
              </a:rPr>
              <a:t>Michigan EGLE</a:t>
            </a:r>
          </a:p>
          <a:p>
            <a:pPr algn="ctr"/>
            <a:r>
              <a:rPr lang="en-US" sz="2000" b="1" dirty="0">
                <a:latin typeface="Times New Roman" pitchFamily="18" charset="0"/>
                <a:cs typeface="Times New Roman" pitchFamily="18" charset="0"/>
              </a:rPr>
              <a:t>October 26, 2023</a:t>
            </a:r>
          </a:p>
        </p:txBody>
      </p:sp>
      <p:cxnSp>
        <p:nvCxnSpPr>
          <p:cNvPr id="37" name="Straight Connector 36">
            <a:extLst>
              <a:ext uri="{FF2B5EF4-FFF2-40B4-BE49-F238E27FC236}">
                <a16:creationId xmlns:a16="http://schemas.microsoft.com/office/drawing/2014/main" id="{D2E418BC-3DEB-8476-D163-4E2E7DD08A2C}"/>
              </a:ext>
            </a:extLst>
          </p:cNvPr>
          <p:cNvCxnSpPr>
            <a:cxnSpLocks/>
          </p:cNvCxnSpPr>
          <p:nvPr/>
        </p:nvCxnSpPr>
        <p:spPr>
          <a:xfrm>
            <a:off x="4495800" y="3276849"/>
            <a:ext cx="0" cy="335255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F7D9AC9-B9B3-DFFB-1B67-73A4B326D4FA}"/>
              </a:ext>
            </a:extLst>
          </p:cNvPr>
          <p:cNvGrpSpPr/>
          <p:nvPr/>
        </p:nvGrpSpPr>
        <p:grpSpPr>
          <a:xfrm>
            <a:off x="708485" y="3253427"/>
            <a:ext cx="2993046" cy="2963849"/>
            <a:chOff x="1434918" y="1074003"/>
            <a:chExt cx="2598067" cy="2635876"/>
          </a:xfrm>
        </p:grpSpPr>
        <p:pic>
          <p:nvPicPr>
            <p:cNvPr id="5" name="Picture 4">
              <a:extLst>
                <a:ext uri="{FF2B5EF4-FFF2-40B4-BE49-F238E27FC236}">
                  <a16:creationId xmlns:a16="http://schemas.microsoft.com/office/drawing/2014/main" id="{D47D6A37-FF97-8E97-9E75-6C95A7E4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918" y="1959994"/>
              <a:ext cx="1227578" cy="818970"/>
            </a:xfrm>
            <a:prstGeom prst="rect">
              <a:avLst/>
            </a:prstGeom>
            <a:ln>
              <a:solidFill>
                <a:schemeClr val="tx1"/>
              </a:solidFill>
            </a:ln>
          </p:spPr>
        </p:pic>
        <p:sp>
          <p:nvSpPr>
            <p:cNvPr id="6" name="TextBox 5">
              <a:extLst>
                <a:ext uri="{FF2B5EF4-FFF2-40B4-BE49-F238E27FC236}">
                  <a16:creationId xmlns:a16="http://schemas.microsoft.com/office/drawing/2014/main" id="{A9A0CF7E-5319-5DFF-135B-33190FC513BC}"/>
                </a:ext>
              </a:extLst>
            </p:cNvPr>
            <p:cNvSpPr txBox="1"/>
            <p:nvPr/>
          </p:nvSpPr>
          <p:spPr>
            <a:xfrm>
              <a:off x="1676400" y="1074003"/>
              <a:ext cx="2051051" cy="830997"/>
            </a:xfrm>
            <a:prstGeom prst="rect">
              <a:avLst/>
            </a:prstGeom>
            <a:noFill/>
          </p:spPr>
          <p:txBody>
            <a:bodyPr wrap="square" rtlCol="0">
              <a:spAutoFit/>
            </a:bodyPr>
            <a:lstStyle/>
            <a:p>
              <a:pPr algn="ctr"/>
              <a:r>
                <a:rPr lang="en-US" sz="2400" b="1" dirty="0">
                  <a:cs typeface="Times New Roman" panose="02020603050405020304" pitchFamily="18" charset="0"/>
                </a:rPr>
                <a:t>Commodities</a:t>
              </a:r>
            </a:p>
            <a:p>
              <a:pPr algn="ctr"/>
              <a:r>
                <a:rPr lang="en-US" sz="2400" b="1" dirty="0">
                  <a:cs typeface="Times New Roman" panose="02020603050405020304" pitchFamily="18" charset="0"/>
                </a:rPr>
                <a:t>Industry</a:t>
              </a:r>
            </a:p>
          </p:txBody>
        </p:sp>
        <p:pic>
          <p:nvPicPr>
            <p:cNvPr id="7" name="Picture 2" descr="boben vsak dan jazz pile of pills Integral sramota Letalstvo">
              <a:extLst>
                <a:ext uri="{FF2B5EF4-FFF2-40B4-BE49-F238E27FC236}">
                  <a16:creationId xmlns:a16="http://schemas.microsoft.com/office/drawing/2014/main" id="{79B4AC12-0A7C-E99D-9F85-597763AF24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907" y="2865803"/>
              <a:ext cx="1219078" cy="844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D16F15A-1C47-98DF-C5BE-D6026E7C859B}"/>
                </a:ext>
              </a:extLst>
            </p:cNvPr>
            <p:cNvPicPr>
              <a:picLocks noChangeAspect="1"/>
            </p:cNvPicPr>
            <p:nvPr/>
          </p:nvPicPr>
          <p:blipFill>
            <a:blip r:embed="rId4"/>
            <a:stretch>
              <a:fillRect/>
            </a:stretch>
          </p:blipFill>
          <p:spPr>
            <a:xfrm>
              <a:off x="2813907" y="1950226"/>
              <a:ext cx="1212338" cy="808226"/>
            </a:xfrm>
            <a:prstGeom prst="rect">
              <a:avLst/>
            </a:prstGeom>
            <a:ln>
              <a:solidFill>
                <a:schemeClr val="tx1"/>
              </a:solidFill>
            </a:ln>
          </p:spPr>
        </p:pic>
        <p:pic>
          <p:nvPicPr>
            <p:cNvPr id="9" name="Picture 8">
              <a:extLst>
                <a:ext uri="{FF2B5EF4-FFF2-40B4-BE49-F238E27FC236}">
                  <a16:creationId xmlns:a16="http://schemas.microsoft.com/office/drawing/2014/main" id="{AF6E7F6D-E535-6F8D-F068-39A34A0A90C3}"/>
                </a:ext>
              </a:extLst>
            </p:cNvPr>
            <p:cNvPicPr>
              <a:picLocks noChangeAspect="1"/>
            </p:cNvPicPr>
            <p:nvPr/>
          </p:nvPicPr>
          <p:blipFill>
            <a:blip r:embed="rId5"/>
            <a:stretch>
              <a:fillRect/>
            </a:stretch>
          </p:blipFill>
          <p:spPr>
            <a:xfrm>
              <a:off x="1447800" y="2885038"/>
              <a:ext cx="1212339" cy="810908"/>
            </a:xfrm>
            <a:prstGeom prst="rect">
              <a:avLst/>
            </a:prstGeom>
            <a:ln>
              <a:solidFill>
                <a:schemeClr val="tx1"/>
              </a:solidFill>
            </a:ln>
          </p:spPr>
        </p:pic>
        <p:sp>
          <p:nvSpPr>
            <p:cNvPr id="10" name="TextBox 9">
              <a:extLst>
                <a:ext uri="{FF2B5EF4-FFF2-40B4-BE49-F238E27FC236}">
                  <a16:creationId xmlns:a16="http://schemas.microsoft.com/office/drawing/2014/main" id="{5F78A912-2221-403D-9C2F-C5A667690EF8}"/>
                </a:ext>
              </a:extLst>
            </p:cNvPr>
            <p:cNvSpPr txBox="1"/>
            <p:nvPr/>
          </p:nvSpPr>
          <p:spPr>
            <a:xfrm>
              <a:off x="1604148" y="2145268"/>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Mining</a:t>
              </a:r>
            </a:p>
          </p:txBody>
        </p:sp>
        <p:sp>
          <p:nvSpPr>
            <p:cNvPr id="12" name="TextBox 11">
              <a:extLst>
                <a:ext uri="{FF2B5EF4-FFF2-40B4-BE49-F238E27FC236}">
                  <a16:creationId xmlns:a16="http://schemas.microsoft.com/office/drawing/2014/main" id="{D72BC5BD-EEB3-4F84-A044-8B51B861F7A8}"/>
                </a:ext>
              </a:extLst>
            </p:cNvPr>
            <p:cNvSpPr txBox="1"/>
            <p:nvPr/>
          </p:nvSpPr>
          <p:spPr>
            <a:xfrm>
              <a:off x="2917873" y="2159673"/>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Ag</a:t>
              </a:r>
            </a:p>
          </p:txBody>
        </p:sp>
        <p:sp>
          <p:nvSpPr>
            <p:cNvPr id="14" name="TextBox 13">
              <a:extLst>
                <a:ext uri="{FF2B5EF4-FFF2-40B4-BE49-F238E27FC236}">
                  <a16:creationId xmlns:a16="http://schemas.microsoft.com/office/drawing/2014/main" id="{F20FFF96-1084-1282-1804-D7CE31631351}"/>
                </a:ext>
              </a:extLst>
            </p:cNvPr>
            <p:cNvSpPr txBox="1"/>
            <p:nvPr/>
          </p:nvSpPr>
          <p:spPr>
            <a:xfrm>
              <a:off x="1447800" y="3048000"/>
              <a:ext cx="1178003"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Recycling</a:t>
              </a:r>
            </a:p>
          </p:txBody>
        </p:sp>
        <p:sp>
          <p:nvSpPr>
            <p:cNvPr id="15" name="TextBox 14">
              <a:extLst>
                <a:ext uri="{FF2B5EF4-FFF2-40B4-BE49-F238E27FC236}">
                  <a16:creationId xmlns:a16="http://schemas.microsoft.com/office/drawing/2014/main" id="{F20CE4F4-927C-4689-632C-E65EFDEFFF2D}"/>
                </a:ext>
              </a:extLst>
            </p:cNvPr>
            <p:cNvSpPr txBox="1"/>
            <p:nvPr/>
          </p:nvSpPr>
          <p:spPr>
            <a:xfrm>
              <a:off x="2895600" y="2831068"/>
              <a:ext cx="935700"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Pharm</a:t>
              </a:r>
            </a:p>
          </p:txBody>
        </p:sp>
      </p:grpSp>
      <p:grpSp>
        <p:nvGrpSpPr>
          <p:cNvPr id="17" name="Group 16">
            <a:extLst>
              <a:ext uri="{FF2B5EF4-FFF2-40B4-BE49-F238E27FC236}">
                <a16:creationId xmlns:a16="http://schemas.microsoft.com/office/drawing/2014/main" id="{EB3850BF-C1C7-D79E-2C95-1109A0965690}"/>
              </a:ext>
            </a:extLst>
          </p:cNvPr>
          <p:cNvGrpSpPr/>
          <p:nvPr/>
        </p:nvGrpSpPr>
        <p:grpSpPr>
          <a:xfrm>
            <a:off x="5142064" y="3200400"/>
            <a:ext cx="3468536" cy="3276351"/>
            <a:chOff x="4858573" y="1406529"/>
            <a:chExt cx="3010809" cy="2913797"/>
          </a:xfrm>
        </p:grpSpPr>
        <p:pic>
          <p:nvPicPr>
            <p:cNvPr id="19" name="Picture 18">
              <a:extLst>
                <a:ext uri="{FF2B5EF4-FFF2-40B4-BE49-F238E27FC236}">
                  <a16:creationId xmlns:a16="http://schemas.microsoft.com/office/drawing/2014/main" id="{B5456FD9-7631-65A5-4B05-06E67A08CB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393"/>
            <a:stretch/>
          </p:blipFill>
          <p:spPr>
            <a:xfrm>
              <a:off x="5207132" y="2284897"/>
              <a:ext cx="1209938" cy="810351"/>
            </a:xfrm>
            <a:prstGeom prst="rect">
              <a:avLst/>
            </a:prstGeom>
            <a:ln>
              <a:solidFill>
                <a:schemeClr val="tx1"/>
              </a:solidFill>
            </a:ln>
          </p:spPr>
        </p:pic>
        <p:pic>
          <p:nvPicPr>
            <p:cNvPr id="20" name="Picture 19">
              <a:extLst>
                <a:ext uri="{FF2B5EF4-FFF2-40B4-BE49-F238E27FC236}">
                  <a16:creationId xmlns:a16="http://schemas.microsoft.com/office/drawing/2014/main" id="{354C950F-BB8C-97DC-C382-313A1D2B5C0B}"/>
                </a:ext>
              </a:extLst>
            </p:cNvPr>
            <p:cNvPicPr>
              <a:picLocks noChangeAspect="1"/>
            </p:cNvPicPr>
            <p:nvPr/>
          </p:nvPicPr>
          <p:blipFill>
            <a:blip r:embed="rId7"/>
            <a:stretch>
              <a:fillRect/>
            </a:stretch>
          </p:blipFill>
          <p:spPr>
            <a:xfrm>
              <a:off x="6553200" y="3243502"/>
              <a:ext cx="1212337" cy="814936"/>
            </a:xfrm>
            <a:prstGeom prst="rect">
              <a:avLst/>
            </a:prstGeom>
            <a:ln>
              <a:solidFill>
                <a:schemeClr val="tx1"/>
              </a:solidFill>
            </a:ln>
          </p:spPr>
        </p:pic>
        <p:pic>
          <p:nvPicPr>
            <p:cNvPr id="21" name="Picture 20">
              <a:extLst>
                <a:ext uri="{FF2B5EF4-FFF2-40B4-BE49-F238E27FC236}">
                  <a16:creationId xmlns:a16="http://schemas.microsoft.com/office/drawing/2014/main" id="{79793FA2-66BA-5E27-8D72-677716F9D6D5}"/>
                </a:ext>
              </a:extLst>
            </p:cNvPr>
            <p:cNvPicPr>
              <a:picLocks noChangeAspect="1"/>
            </p:cNvPicPr>
            <p:nvPr/>
          </p:nvPicPr>
          <p:blipFill>
            <a:blip r:embed="rId8"/>
            <a:stretch>
              <a:fillRect/>
            </a:stretch>
          </p:blipFill>
          <p:spPr>
            <a:xfrm>
              <a:off x="6553198" y="2274815"/>
              <a:ext cx="1212339" cy="814937"/>
            </a:xfrm>
            <a:prstGeom prst="rect">
              <a:avLst/>
            </a:prstGeom>
            <a:ln>
              <a:solidFill>
                <a:schemeClr val="tx1"/>
              </a:solidFill>
            </a:ln>
          </p:spPr>
        </p:pic>
        <p:sp>
          <p:nvSpPr>
            <p:cNvPr id="22" name="TextBox 21">
              <a:extLst>
                <a:ext uri="{FF2B5EF4-FFF2-40B4-BE49-F238E27FC236}">
                  <a16:creationId xmlns:a16="http://schemas.microsoft.com/office/drawing/2014/main" id="{6B9086D9-FB1E-7F36-81B1-A99B6A6930AE}"/>
                </a:ext>
              </a:extLst>
            </p:cNvPr>
            <p:cNvSpPr txBox="1"/>
            <p:nvPr/>
          </p:nvSpPr>
          <p:spPr>
            <a:xfrm>
              <a:off x="5446858" y="1406529"/>
              <a:ext cx="2249342" cy="830997"/>
            </a:xfrm>
            <a:prstGeom prst="rect">
              <a:avLst/>
            </a:prstGeom>
            <a:noFill/>
          </p:spPr>
          <p:txBody>
            <a:bodyPr wrap="square" rtlCol="0">
              <a:spAutoFit/>
            </a:bodyPr>
            <a:lstStyle/>
            <a:p>
              <a:pPr algn="ctr"/>
              <a:r>
                <a:rPr lang="en-US" sz="2400" b="1" dirty="0">
                  <a:cs typeface="Times New Roman" panose="02020603050405020304" pitchFamily="18" charset="0"/>
                </a:rPr>
                <a:t>Environmental</a:t>
              </a:r>
            </a:p>
            <a:p>
              <a:pPr algn="ctr"/>
              <a:r>
                <a:rPr lang="en-US" sz="2400" b="1" dirty="0">
                  <a:cs typeface="Times New Roman" panose="02020603050405020304" pitchFamily="18" charset="0"/>
                </a:rPr>
                <a:t>Industry</a:t>
              </a:r>
            </a:p>
          </p:txBody>
        </p:sp>
        <p:sp>
          <p:nvSpPr>
            <p:cNvPr id="24" name="TextBox 23">
              <a:extLst>
                <a:ext uri="{FF2B5EF4-FFF2-40B4-BE49-F238E27FC236}">
                  <a16:creationId xmlns:a16="http://schemas.microsoft.com/office/drawing/2014/main" id="{A272164F-B14B-083E-E02D-027B63469DF1}"/>
                </a:ext>
              </a:extLst>
            </p:cNvPr>
            <p:cNvSpPr txBox="1"/>
            <p:nvPr/>
          </p:nvSpPr>
          <p:spPr>
            <a:xfrm>
              <a:off x="5374305" y="2666772"/>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Soil</a:t>
              </a:r>
            </a:p>
          </p:txBody>
        </p:sp>
        <p:sp>
          <p:nvSpPr>
            <p:cNvPr id="25" name="TextBox 24">
              <a:extLst>
                <a:ext uri="{FF2B5EF4-FFF2-40B4-BE49-F238E27FC236}">
                  <a16:creationId xmlns:a16="http://schemas.microsoft.com/office/drawing/2014/main" id="{45EA9024-5306-53F0-4B46-8A866E509444}"/>
                </a:ext>
              </a:extLst>
            </p:cNvPr>
            <p:cNvSpPr txBox="1"/>
            <p:nvPr/>
          </p:nvSpPr>
          <p:spPr>
            <a:xfrm>
              <a:off x="6806826" y="2367840"/>
              <a:ext cx="1041774" cy="707886"/>
            </a:xfrm>
            <a:prstGeom prst="rect">
              <a:avLst/>
            </a:prstGeom>
            <a:noFill/>
          </p:spPr>
          <p:txBody>
            <a:bodyPr wrap="square" rtlCol="0">
              <a:spAutoFit/>
            </a:bodyPr>
            <a:lstStyle/>
            <a:p>
              <a:pPr algn="ctr"/>
              <a:r>
                <a:rPr lang="en-US" sz="2000" b="1" dirty="0" err="1">
                  <a:solidFill>
                    <a:schemeClr val="bg1"/>
                  </a:solidFill>
                  <a:cs typeface="Times New Roman" panose="02020603050405020304" pitchFamily="18" charset="0"/>
                </a:rPr>
                <a:t>GroundWater</a:t>
              </a:r>
              <a:endParaRPr lang="en-US" sz="2000" b="1" dirty="0">
                <a:solidFill>
                  <a:schemeClr val="bg1"/>
                </a:solidFill>
                <a:cs typeface="Times New Roman" panose="02020603050405020304" pitchFamily="18" charset="0"/>
              </a:endParaRPr>
            </a:p>
          </p:txBody>
        </p:sp>
        <p:sp>
          <p:nvSpPr>
            <p:cNvPr id="26" name="TextBox 25">
              <a:extLst>
                <a:ext uri="{FF2B5EF4-FFF2-40B4-BE49-F238E27FC236}">
                  <a16:creationId xmlns:a16="http://schemas.microsoft.com/office/drawing/2014/main" id="{3B900DDE-68A7-808F-7577-353FC841AF96}"/>
                </a:ext>
              </a:extLst>
            </p:cNvPr>
            <p:cNvSpPr txBox="1"/>
            <p:nvPr/>
          </p:nvSpPr>
          <p:spPr>
            <a:xfrm>
              <a:off x="6665619" y="3289273"/>
              <a:ext cx="954381" cy="707886"/>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Soil</a:t>
              </a:r>
            </a:p>
            <a:p>
              <a:pPr algn="ctr"/>
              <a:r>
                <a:rPr lang="en-US" sz="2000" b="1" dirty="0">
                  <a:solidFill>
                    <a:schemeClr val="bg1"/>
                  </a:solidFill>
                  <a:cs typeface="Times New Roman" panose="02020603050405020304" pitchFamily="18" charset="0"/>
                </a:rPr>
                <a:t>Vapor</a:t>
              </a:r>
            </a:p>
          </p:txBody>
        </p:sp>
        <p:grpSp>
          <p:nvGrpSpPr>
            <p:cNvPr id="27" name="Group 26">
              <a:extLst>
                <a:ext uri="{FF2B5EF4-FFF2-40B4-BE49-F238E27FC236}">
                  <a16:creationId xmlns:a16="http://schemas.microsoft.com/office/drawing/2014/main" id="{171D724D-D544-E2E7-210A-411740DE1BF1}"/>
                </a:ext>
              </a:extLst>
            </p:cNvPr>
            <p:cNvGrpSpPr/>
            <p:nvPr/>
          </p:nvGrpSpPr>
          <p:grpSpPr>
            <a:xfrm>
              <a:off x="4858573" y="3300442"/>
              <a:ext cx="1391065" cy="1019884"/>
              <a:chOff x="4953000" y="3200400"/>
              <a:chExt cx="1391065" cy="1019884"/>
            </a:xfrm>
          </p:grpSpPr>
          <p:grpSp>
            <p:nvGrpSpPr>
              <p:cNvPr id="31" name="Group 30">
                <a:extLst>
                  <a:ext uri="{FF2B5EF4-FFF2-40B4-BE49-F238E27FC236}">
                    <a16:creationId xmlns:a16="http://schemas.microsoft.com/office/drawing/2014/main" id="{6D519771-2B3A-6181-D846-5BED5F3F4D47}"/>
                  </a:ext>
                </a:extLst>
              </p:cNvPr>
              <p:cNvGrpSpPr/>
              <p:nvPr/>
            </p:nvGrpSpPr>
            <p:grpSpPr>
              <a:xfrm>
                <a:off x="5039717" y="3290115"/>
                <a:ext cx="1208683" cy="824685"/>
                <a:chOff x="5188463" y="3188247"/>
                <a:chExt cx="1208683" cy="824685"/>
              </a:xfrm>
            </p:grpSpPr>
            <p:pic>
              <p:nvPicPr>
                <p:cNvPr id="38" name="Picture 2" descr="Chestnut St Home#1 IA">
                  <a:extLst>
                    <a:ext uri="{FF2B5EF4-FFF2-40B4-BE49-F238E27FC236}">
                      <a16:creationId xmlns:a16="http://schemas.microsoft.com/office/drawing/2014/main" id="{F261B813-B650-5095-62CD-C3CF71E353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8463" y="3188247"/>
                  <a:ext cx="1208683" cy="8246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70C99C50-0720-3B5D-2364-7CAD30148789}"/>
                    </a:ext>
                  </a:extLst>
                </p:cNvPr>
                <p:cNvSpPr txBox="1"/>
                <p:nvPr/>
              </p:nvSpPr>
              <p:spPr>
                <a:xfrm>
                  <a:off x="5296618" y="3298048"/>
                  <a:ext cx="954381" cy="400110"/>
                </a:xfrm>
                <a:prstGeom prst="rect">
                  <a:avLst/>
                </a:prstGeom>
                <a:noFill/>
              </p:spPr>
              <p:txBody>
                <a:bodyPr wrap="square" rtlCol="0">
                  <a:spAutoFit/>
                </a:bodyPr>
                <a:lstStyle/>
                <a:p>
                  <a:pPr algn="ctr"/>
                  <a:r>
                    <a:rPr lang="en-US" sz="2000" b="1" dirty="0">
                      <a:cs typeface="Times New Roman" panose="02020603050405020304" pitchFamily="18" charset="0"/>
                    </a:rPr>
                    <a:t>Air</a:t>
                  </a:r>
                </a:p>
              </p:txBody>
            </p:sp>
          </p:grpSp>
          <p:sp>
            <p:nvSpPr>
              <p:cNvPr id="36" name="Rectangle 35">
                <a:extLst>
                  <a:ext uri="{FF2B5EF4-FFF2-40B4-BE49-F238E27FC236}">
                    <a16:creationId xmlns:a16="http://schemas.microsoft.com/office/drawing/2014/main" id="{A63FAE13-F7BD-A664-2230-952A5E6A4425}"/>
                  </a:ext>
                </a:extLst>
              </p:cNvPr>
              <p:cNvSpPr/>
              <p:nvPr/>
            </p:nvSpPr>
            <p:spPr>
              <a:xfrm>
                <a:off x="4953000" y="3200400"/>
                <a:ext cx="1391065" cy="1019884"/>
              </a:xfrm>
              <a:prstGeom prst="rect">
                <a:avLst/>
              </a:prstGeom>
              <a:noFill/>
              <a:ln w="635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Freeform: Shape 28">
              <a:extLst>
                <a:ext uri="{FF2B5EF4-FFF2-40B4-BE49-F238E27FC236}">
                  <a16:creationId xmlns:a16="http://schemas.microsoft.com/office/drawing/2014/main" id="{51BAA089-B9E0-F12C-4281-489B742DD864}"/>
                </a:ext>
              </a:extLst>
            </p:cNvPr>
            <p:cNvSpPr/>
            <p:nvPr/>
          </p:nvSpPr>
          <p:spPr>
            <a:xfrm>
              <a:off x="5098473" y="2187347"/>
              <a:ext cx="2770909" cy="1925995"/>
            </a:xfrm>
            <a:custGeom>
              <a:avLst/>
              <a:gdLst>
                <a:gd name="connsiteX0" fmla="*/ 73891 w 2770909"/>
                <a:gd name="connsiteY0" fmla="*/ 9237 h 1874982"/>
                <a:gd name="connsiteX1" fmla="*/ 2770909 w 2770909"/>
                <a:gd name="connsiteY1" fmla="*/ 9237 h 1874982"/>
                <a:gd name="connsiteX2" fmla="*/ 2761672 w 2770909"/>
                <a:gd name="connsiteY2" fmla="*/ 1874982 h 1874982"/>
                <a:gd name="connsiteX3" fmla="*/ 1357745 w 2770909"/>
                <a:gd name="connsiteY3" fmla="*/ 1874982 h 1874982"/>
                <a:gd name="connsiteX4" fmla="*/ 1357745 w 2770909"/>
                <a:gd name="connsiteY4" fmla="*/ 914400 h 1874982"/>
                <a:gd name="connsiteX5" fmla="*/ 9236 w 2770909"/>
                <a:gd name="connsiteY5" fmla="*/ 923637 h 1874982"/>
                <a:gd name="connsiteX6" fmla="*/ 0 w 2770909"/>
                <a:gd name="connsiteY6" fmla="*/ 0 h 1874982"/>
                <a:gd name="connsiteX7" fmla="*/ 73891 w 2770909"/>
                <a:gd name="connsiteY7" fmla="*/ 9237 h 187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909" h="1874982">
                  <a:moveTo>
                    <a:pt x="73891" y="9237"/>
                  </a:moveTo>
                  <a:lnTo>
                    <a:pt x="2770909" y="9237"/>
                  </a:lnTo>
                  <a:lnTo>
                    <a:pt x="2761672" y="1874982"/>
                  </a:lnTo>
                  <a:lnTo>
                    <a:pt x="1357745" y="1874982"/>
                  </a:lnTo>
                  <a:lnTo>
                    <a:pt x="1357745" y="914400"/>
                  </a:lnTo>
                  <a:lnTo>
                    <a:pt x="9236" y="923637"/>
                  </a:lnTo>
                  <a:cubicBezTo>
                    <a:pt x="6157" y="615758"/>
                    <a:pt x="3079" y="307879"/>
                    <a:pt x="0" y="0"/>
                  </a:cubicBezTo>
                  <a:lnTo>
                    <a:pt x="73891" y="9237"/>
                  </a:lnTo>
                  <a:close/>
                </a:path>
              </a:pathLst>
            </a:cu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767504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868362"/>
          </a:xfrm>
        </p:spPr>
        <p:txBody>
          <a:bodyPr>
            <a:normAutofit/>
          </a:bodyPr>
          <a:lstStyle/>
          <a:p>
            <a:r>
              <a:rPr lang="en-US" sz="3200" b="1" dirty="0">
                <a:latin typeface="Times New Roman" pitchFamily="18" charset="0"/>
                <a:cs typeface="Times New Roman" pitchFamily="18" charset="0"/>
              </a:rPr>
              <a:t>Field Study Results</a:t>
            </a:r>
          </a:p>
        </p:txBody>
      </p:sp>
      <p:sp>
        <p:nvSpPr>
          <p:cNvPr id="3" name="Content Placeholder 2"/>
          <p:cNvSpPr>
            <a:spLocks noGrp="1"/>
          </p:cNvSpPr>
          <p:nvPr>
            <p:ph idx="1"/>
          </p:nvPr>
        </p:nvSpPr>
        <p:spPr>
          <a:xfrm>
            <a:off x="762000" y="1143000"/>
            <a:ext cx="7661753" cy="3962400"/>
          </a:xfrm>
        </p:spPr>
        <p:txBody>
          <a:bodyPr>
            <a:normAutofit fontScale="85000" lnSpcReduction="10000"/>
          </a:bodyPr>
          <a:lstStyle/>
          <a:p>
            <a:pPr marL="0" indent="0">
              <a:buNone/>
            </a:pPr>
            <a:r>
              <a:rPr lang="en-US" sz="3100" b="1" dirty="0">
                <a:cs typeface="Times New Roman" pitchFamily="18" charset="0"/>
              </a:rPr>
              <a:t>Roger Brewer, John Peard &amp; Marvin Heskett (2017)</a:t>
            </a:r>
          </a:p>
          <a:p>
            <a:pPr marL="0" indent="0">
              <a:buNone/>
            </a:pPr>
            <a:r>
              <a:rPr lang="en-US" sz="3100" b="1" i="1" dirty="0">
                <a:cs typeface="Times New Roman" pitchFamily="18" charset="0"/>
              </a:rPr>
              <a:t>A critical review of discrete soil sample reliability:</a:t>
            </a:r>
          </a:p>
          <a:p>
            <a:pPr marL="801688"/>
            <a:r>
              <a:rPr lang="en-US" sz="3100" b="1" i="1" dirty="0">
                <a:cs typeface="Times New Roman" pitchFamily="18" charset="0"/>
              </a:rPr>
              <a:t>Part 1 – Field study results</a:t>
            </a:r>
          </a:p>
          <a:p>
            <a:pPr marL="801688">
              <a:spcAft>
                <a:spcPts val="600"/>
              </a:spcAft>
            </a:pPr>
            <a:r>
              <a:rPr lang="en-US" sz="3100" b="1" i="1" dirty="0">
                <a:cs typeface="Times New Roman" pitchFamily="18" charset="0"/>
              </a:rPr>
              <a:t>Part 2—Implications</a:t>
            </a:r>
          </a:p>
          <a:p>
            <a:pPr marL="0" indent="0">
              <a:buNone/>
            </a:pPr>
            <a:r>
              <a:rPr lang="en-US" sz="2800" b="1" dirty="0">
                <a:cs typeface="Times New Roman" pitchFamily="18" charset="0"/>
              </a:rPr>
              <a:t>Journal of Soil and Sediment Contamination.</a:t>
            </a:r>
          </a:p>
          <a:p>
            <a:pPr marL="0" indent="0">
              <a:buNone/>
            </a:pPr>
            <a:r>
              <a:rPr lang="en-US" sz="2800" b="1" u="sng" dirty="0">
                <a:cs typeface="Times New Roman" pitchFamily="18" charset="0"/>
              </a:rPr>
              <a:t>Part 1:</a:t>
            </a:r>
            <a:r>
              <a:rPr lang="en-US" sz="2800" b="1" dirty="0">
                <a:cs typeface="Times New Roman" pitchFamily="18" charset="0"/>
              </a:rPr>
              <a:t> DOI: 10.1080/15320383.2017.1244172</a:t>
            </a:r>
          </a:p>
          <a:p>
            <a:pPr marL="0" indent="0">
              <a:spcAft>
                <a:spcPts val="600"/>
              </a:spcAft>
              <a:buNone/>
            </a:pPr>
            <a:r>
              <a:rPr lang="en-US" sz="2800" b="1" u="sng" dirty="0">
                <a:cs typeface="Times New Roman" pitchFamily="18" charset="0"/>
              </a:rPr>
              <a:t>http://dx.doi.org/10.1080/15320383.2017.1244171</a:t>
            </a:r>
            <a:endParaRPr lang="en-US" sz="2800" b="1" dirty="0">
              <a:cs typeface="Times New Roman" pitchFamily="18" charset="0"/>
            </a:endParaRPr>
          </a:p>
          <a:p>
            <a:pPr marL="0" indent="0">
              <a:buNone/>
            </a:pPr>
            <a:r>
              <a:rPr lang="en-US" sz="2800" b="1" u="sng" dirty="0">
                <a:cs typeface="Times New Roman" pitchFamily="18" charset="0"/>
              </a:rPr>
              <a:t>Part 2: </a:t>
            </a:r>
            <a:r>
              <a:rPr lang="en-US" sz="2800" b="1" dirty="0">
                <a:cs typeface="Times New Roman" pitchFamily="18" charset="0"/>
              </a:rPr>
              <a:t>DOI: 10.1080/15320383.2017.1244172 </a:t>
            </a:r>
            <a:r>
              <a:rPr lang="en-US" sz="2800" b="1" u="sng" dirty="0">
                <a:cs typeface="Times New Roman" pitchFamily="18" charset="0"/>
              </a:rPr>
              <a:t>http://dx.doi.org/10.1080/15320383.2017.1244172</a:t>
            </a:r>
          </a:p>
        </p:txBody>
      </p:sp>
      <p:sp>
        <p:nvSpPr>
          <p:cNvPr id="4" name="Slide Number Placeholder 3"/>
          <p:cNvSpPr>
            <a:spLocks noGrp="1"/>
          </p:cNvSpPr>
          <p:nvPr>
            <p:ph type="sldNum" sz="quarter" idx="12"/>
          </p:nvPr>
        </p:nvSpPr>
        <p:spPr>
          <a:xfrm>
            <a:off x="7010400" y="6461694"/>
            <a:ext cx="2133600" cy="365125"/>
          </a:xfrm>
        </p:spPr>
        <p:txBody>
          <a:bodyPr vert="horz" lIns="91435" tIns="45718" rIns="91435" bIns="45718" rtlCol="0" anchor="ctr"/>
          <a:lstStyle/>
          <a:p>
            <a:fld id="{27EB08C4-B206-4098-98C3-6DC2CE1146B4}" type="slidenum">
              <a:rPr lang="en-US"/>
              <a:pPr/>
              <a:t>10</a:t>
            </a:fld>
            <a:endParaRPr lang="en-US"/>
          </a:p>
        </p:txBody>
      </p:sp>
      <p:sp>
        <p:nvSpPr>
          <p:cNvPr id="5" name="TextBox 4"/>
          <p:cNvSpPr txBox="1"/>
          <p:nvPr/>
        </p:nvSpPr>
        <p:spPr>
          <a:xfrm>
            <a:off x="453324" y="5345328"/>
            <a:ext cx="7970429" cy="923330"/>
          </a:xfrm>
          <a:prstGeom prst="rect">
            <a:avLst/>
          </a:prstGeom>
          <a:noFill/>
          <a:ln>
            <a:solidFill>
              <a:schemeClr val="tx1"/>
            </a:solidFill>
          </a:ln>
        </p:spPr>
        <p:txBody>
          <a:bodyPr wrap="square" rtlCol="0">
            <a:spAutoFit/>
          </a:bodyPr>
          <a:lstStyle/>
          <a:p>
            <a:r>
              <a:rPr lang="en-US" b="1" dirty="0">
                <a:solidFill>
                  <a:prstClr val="black"/>
                </a:solidFill>
                <a:cs typeface="Times New Roman" pitchFamily="18" charset="0"/>
              </a:rPr>
              <a:t>Field report and recorded webinars posted to HEER DU-MIS </a:t>
            </a:r>
            <a:r>
              <a:rPr lang="en-US" b="1" dirty="0">
                <a:cs typeface="Times New Roman" panose="02020603050405020304" pitchFamily="18" charset="0"/>
              </a:rPr>
              <a:t>Webpage:</a:t>
            </a:r>
          </a:p>
          <a:p>
            <a:r>
              <a:rPr lang="en-US" b="1" dirty="0">
                <a:cs typeface="Times New Roman" panose="02020603050405020304" pitchFamily="18" charset="0"/>
              </a:rPr>
              <a:t>https://health.hawaii.gov/heer/guidance/specific-topics/decision-unit-and-multi-increment-sampling-methods/</a:t>
            </a:r>
          </a:p>
        </p:txBody>
      </p:sp>
    </p:spTree>
    <p:extLst>
      <p:ext uri="{BB962C8B-B14F-4D97-AF65-F5344CB8AC3E}">
        <p14:creationId xmlns:p14="http://schemas.microsoft.com/office/powerpoint/2010/main" val="391618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8E7AB83-E5B7-48CE-893F-1116C6115FFA}" type="slidenum">
              <a:rPr lang="en-US" smtClean="0">
                <a:solidFill>
                  <a:prstClr val="black">
                    <a:tint val="75000"/>
                  </a:prstClr>
                </a:solidFill>
              </a:rPr>
              <a:pPr/>
              <a:t>11</a:t>
            </a:fld>
            <a:endParaRPr lang="en-US">
              <a:solidFill>
                <a:prstClr val="black">
                  <a:tint val="75000"/>
                </a:prstClr>
              </a:solidFill>
            </a:endParaRPr>
          </a:p>
        </p:txBody>
      </p:sp>
      <p:sp>
        <p:nvSpPr>
          <p:cNvPr id="9" name="TextBox 8">
            <a:extLst>
              <a:ext uri="{FF2B5EF4-FFF2-40B4-BE49-F238E27FC236}">
                <a16:creationId xmlns:a16="http://schemas.microsoft.com/office/drawing/2014/main" id="{A8FF31E8-C715-47B1-A211-A3056C87BDE4}"/>
              </a:ext>
            </a:extLst>
          </p:cNvPr>
          <p:cNvSpPr txBox="1"/>
          <p:nvPr/>
        </p:nvSpPr>
        <p:spPr>
          <a:xfrm>
            <a:off x="685799" y="36493"/>
            <a:ext cx="7772401" cy="954107"/>
          </a:xfrm>
          <a:prstGeom prst="rect">
            <a:avLst/>
          </a:prstGeom>
          <a:noFill/>
        </p:spPr>
        <p:txBody>
          <a:bodyPr wrap="square" rtlCol="0">
            <a:spAutoFit/>
          </a:bodyPr>
          <a:lstStyle/>
          <a:p>
            <a:pPr algn="ctr"/>
            <a:r>
              <a:rPr lang="en-US" altLang="zh-CN" sz="2800" b="1" dirty="0">
                <a:solidFill>
                  <a:prstClr val="black"/>
                </a:solidFill>
                <a:cs typeface="Times New Roman" panose="02020603050405020304" pitchFamily="18" charset="0"/>
              </a:rPr>
              <a:t>Conclusion: Discrete sample data for a given point are </a:t>
            </a:r>
            <a:r>
              <a:rPr lang="en-US" altLang="zh-CN" sz="2800" b="1" i="1" dirty="0">
                <a:solidFill>
                  <a:prstClr val="black"/>
                </a:solidFill>
                <a:cs typeface="Times New Roman" panose="02020603050405020304" pitchFamily="18" charset="0"/>
              </a:rPr>
              <a:t>random</a:t>
            </a:r>
            <a:r>
              <a:rPr lang="en-US" altLang="zh-CN" sz="2800" b="1" dirty="0">
                <a:solidFill>
                  <a:prstClr val="black"/>
                </a:solidFill>
                <a:cs typeface="Times New Roman" panose="02020603050405020304" pitchFamily="18" charset="0"/>
              </a:rPr>
              <a:t> </a:t>
            </a:r>
            <a:r>
              <a:rPr lang="en-US" altLang="zh-CN" sz="2800" b="1" i="1" dirty="0">
                <a:solidFill>
                  <a:prstClr val="black"/>
                </a:solidFill>
                <a:cs typeface="Times New Roman" panose="02020603050405020304" pitchFamily="18" charset="0"/>
              </a:rPr>
              <a:t>within a (largely) unknown</a:t>
            </a:r>
            <a:r>
              <a:rPr lang="en-US" altLang="zh-CN" sz="2800" b="1" dirty="0">
                <a:solidFill>
                  <a:prstClr val="black"/>
                </a:solidFill>
                <a:cs typeface="Times New Roman" panose="02020603050405020304" pitchFamily="18" charset="0"/>
              </a:rPr>
              <a:t> </a:t>
            </a:r>
            <a:r>
              <a:rPr lang="en-US" altLang="zh-CN" sz="2800" b="1" i="1" dirty="0">
                <a:solidFill>
                  <a:prstClr val="black"/>
                </a:solidFill>
                <a:cs typeface="Times New Roman" panose="02020603050405020304" pitchFamily="18" charset="0"/>
              </a:rPr>
              <a:t>range…</a:t>
            </a:r>
          </a:p>
        </p:txBody>
      </p:sp>
      <p:grpSp>
        <p:nvGrpSpPr>
          <p:cNvPr id="8" name="Group 7"/>
          <p:cNvGrpSpPr/>
          <p:nvPr/>
        </p:nvGrpSpPr>
        <p:grpSpPr>
          <a:xfrm>
            <a:off x="864637" y="950151"/>
            <a:ext cx="7364963" cy="5822105"/>
            <a:chOff x="864637" y="950151"/>
            <a:chExt cx="7364963" cy="5822105"/>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363"/>
            <a:stretch/>
          </p:blipFill>
          <p:spPr>
            <a:xfrm>
              <a:off x="4750628" y="3976700"/>
              <a:ext cx="3478972" cy="2795556"/>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222" y="981202"/>
              <a:ext cx="3507378" cy="2830279"/>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637" y="3952079"/>
              <a:ext cx="3486089" cy="2813099"/>
            </a:xfrm>
            <a:prstGeom prst="rect">
              <a:avLst/>
            </a:prstGeom>
            <a:ln>
              <a:solidFill>
                <a:schemeClr val="tx1"/>
              </a:solidFill>
            </a:ln>
          </p:spPr>
        </p:pic>
        <p:grpSp>
          <p:nvGrpSpPr>
            <p:cNvPr id="2" name="Group 1"/>
            <p:cNvGrpSpPr/>
            <p:nvPr/>
          </p:nvGrpSpPr>
          <p:grpSpPr>
            <a:xfrm>
              <a:off x="914400" y="950151"/>
              <a:ext cx="3436326" cy="2823463"/>
              <a:chOff x="914400" y="950151"/>
              <a:chExt cx="3436326" cy="2823463"/>
            </a:xfrm>
          </p:grpSpPr>
          <p:pic>
            <p:nvPicPr>
              <p:cNvPr id="32" name="Picture 31">
                <a:extLst>
                  <a:ext uri="{FF2B5EF4-FFF2-40B4-BE49-F238E27FC236}">
                    <a16:creationId xmlns:a16="http://schemas.microsoft.com/office/drawing/2014/main" id="{36B26E22-F6C1-4C25-80B2-05824EF3D4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6" r="-1"/>
              <a:stretch/>
            </p:blipFill>
            <p:spPr>
              <a:xfrm>
                <a:off x="914400" y="982808"/>
                <a:ext cx="3436326" cy="2790806"/>
              </a:xfrm>
              <a:prstGeom prst="rect">
                <a:avLst/>
              </a:prstGeom>
              <a:ln w="25400">
                <a:solidFill>
                  <a:schemeClr val="tx1"/>
                </a:solidFill>
              </a:ln>
            </p:spPr>
          </p:pic>
          <p:sp>
            <p:nvSpPr>
              <p:cNvPr id="10" name="TextBox 9">
                <a:extLst>
                  <a:ext uri="{FF2B5EF4-FFF2-40B4-BE49-F238E27FC236}">
                    <a16:creationId xmlns:a16="http://schemas.microsoft.com/office/drawing/2014/main" id="{A8FF31E8-C715-47B1-A211-A3056C87BDE4}"/>
                  </a:ext>
                </a:extLst>
              </p:cNvPr>
              <p:cNvSpPr txBox="1"/>
              <p:nvPr/>
            </p:nvSpPr>
            <p:spPr>
              <a:xfrm>
                <a:off x="1005840" y="950151"/>
                <a:ext cx="3200400" cy="707886"/>
              </a:xfrm>
              <a:prstGeom prst="rect">
                <a:avLst/>
              </a:prstGeom>
              <a:solidFill>
                <a:schemeClr val="bg1"/>
              </a:solidFill>
              <a:ln>
                <a:solidFill>
                  <a:schemeClr val="tx1"/>
                </a:solidFill>
              </a:ln>
            </p:spPr>
            <p:txBody>
              <a:bodyPr wrap="square" rtlCol="0">
                <a:spAutoFit/>
              </a:bodyPr>
              <a:lstStyle/>
              <a:p>
                <a:pPr algn="ctr"/>
                <a:r>
                  <a:rPr lang="en-US" altLang="zh-CN" sz="2000" b="1" dirty="0">
                    <a:solidFill>
                      <a:prstClr val="black"/>
                    </a:solidFill>
                    <a:cs typeface="Times New Roman" panose="02020603050405020304" pitchFamily="18" charset="0"/>
                  </a:rPr>
                  <a:t>Total Discrete Sample Variability</a:t>
                </a:r>
                <a:endParaRPr lang="en-US" altLang="zh-CN" sz="2000" b="1" i="1" dirty="0">
                  <a:solidFill>
                    <a:prstClr val="black"/>
                  </a:solidFill>
                  <a:cs typeface="Times New Roman" panose="02020603050405020304" pitchFamily="18" charset="0"/>
                </a:endParaRPr>
              </a:p>
            </p:txBody>
          </p:sp>
        </p:grpSp>
      </p:grpSp>
    </p:spTree>
    <p:extLst>
      <p:ext uri="{BB962C8B-B14F-4D97-AF65-F5344CB8AC3E}">
        <p14:creationId xmlns:p14="http://schemas.microsoft.com/office/powerpoint/2010/main" val="279698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CB micro nugget.jpg"/>
          <p:cNvPicPr>
            <a:picLocks noChangeAspect="1"/>
          </p:cNvPicPr>
          <p:nvPr/>
        </p:nvPicPr>
        <p:blipFill>
          <a:blip r:embed="rId2"/>
          <a:stretch>
            <a:fillRect/>
          </a:stretch>
        </p:blipFill>
        <p:spPr>
          <a:xfrm>
            <a:off x="361288" y="1447800"/>
            <a:ext cx="2967947" cy="2189359"/>
          </a:xfrm>
          <a:prstGeom prst="rect">
            <a:avLst/>
          </a:prstGeom>
          <a:ln w="50800">
            <a:solidFill>
              <a:schemeClr val="tx1"/>
            </a:solidFill>
          </a:ln>
        </p:spPr>
      </p:pic>
      <p:pic>
        <p:nvPicPr>
          <p:cNvPr id="21" name="Picture 20" descr="PCB nugget in soil.jpg"/>
          <p:cNvPicPr>
            <a:picLocks noChangeAspect="1"/>
          </p:cNvPicPr>
          <p:nvPr/>
        </p:nvPicPr>
        <p:blipFill>
          <a:blip r:embed="rId3"/>
          <a:stretch>
            <a:fillRect/>
          </a:stretch>
        </p:blipFill>
        <p:spPr>
          <a:xfrm>
            <a:off x="6074664" y="2438400"/>
            <a:ext cx="2840736" cy="2140281"/>
          </a:xfrm>
          <a:prstGeom prst="rect">
            <a:avLst/>
          </a:prstGeom>
          <a:ln w="50800">
            <a:solidFill>
              <a:schemeClr val="tx1"/>
            </a:solidFill>
          </a:ln>
        </p:spPr>
      </p:pic>
      <p:cxnSp>
        <p:nvCxnSpPr>
          <p:cNvPr id="36" name="Straight Connector 35"/>
          <p:cNvCxnSpPr/>
          <p:nvPr/>
        </p:nvCxnSpPr>
        <p:spPr>
          <a:xfrm rot="10800000">
            <a:off x="5653368" y="3639672"/>
            <a:ext cx="43815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5127813" y="2689411"/>
            <a:ext cx="1551177" cy="4216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694446" y="4572000"/>
            <a:ext cx="2009717" cy="707886"/>
          </a:xfrm>
          <a:prstGeom prst="rect">
            <a:avLst/>
          </a:prstGeom>
          <a:noFill/>
        </p:spPr>
        <p:txBody>
          <a:bodyPr wrap="none" rtlCol="0">
            <a:spAutoFit/>
          </a:bodyPr>
          <a:lstStyle/>
          <a:p>
            <a:pPr algn="ctr"/>
            <a:r>
              <a:rPr lang="en-US" sz="2000" b="1" dirty="0">
                <a:cs typeface="Arial" pitchFamily="34" charset="0"/>
              </a:rPr>
              <a:t>Concentration #1</a:t>
            </a:r>
          </a:p>
          <a:p>
            <a:pPr algn="ctr"/>
            <a:r>
              <a:rPr lang="en-US" sz="2000" b="1" dirty="0">
                <a:cs typeface="Arial" pitchFamily="34" charset="0"/>
              </a:rPr>
              <a:t>(whole sample)</a:t>
            </a:r>
          </a:p>
        </p:txBody>
      </p:sp>
      <p:cxnSp>
        <p:nvCxnSpPr>
          <p:cNvPr id="30" name="Straight Connector 29"/>
          <p:cNvCxnSpPr/>
          <p:nvPr/>
        </p:nvCxnSpPr>
        <p:spPr>
          <a:xfrm rot="10800000">
            <a:off x="3250827" y="3626225"/>
            <a:ext cx="43815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V="1">
            <a:off x="2402542" y="2339789"/>
            <a:ext cx="2151529" cy="3944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descr="PCB nugget crushed.jpg"/>
          <p:cNvPicPr>
            <a:picLocks noChangeAspect="1"/>
          </p:cNvPicPr>
          <p:nvPr/>
        </p:nvPicPr>
        <p:blipFill>
          <a:blip r:embed="rId4"/>
          <a:stretch>
            <a:fillRect/>
          </a:stretch>
        </p:blipFill>
        <p:spPr>
          <a:xfrm>
            <a:off x="3666565" y="2111189"/>
            <a:ext cx="2039174" cy="1578864"/>
          </a:xfrm>
          <a:prstGeom prst="rect">
            <a:avLst/>
          </a:prstGeom>
          <a:ln w="50800">
            <a:solidFill>
              <a:schemeClr val="tx1"/>
            </a:solidFill>
          </a:ln>
        </p:spPr>
      </p:pic>
      <p:sp>
        <p:nvSpPr>
          <p:cNvPr id="18" name="TextBox 17"/>
          <p:cNvSpPr txBox="1"/>
          <p:nvPr/>
        </p:nvSpPr>
        <p:spPr>
          <a:xfrm>
            <a:off x="3657600" y="1676400"/>
            <a:ext cx="762000" cy="369332"/>
          </a:xfrm>
          <a:prstGeom prst="rect">
            <a:avLst/>
          </a:prstGeom>
          <a:noFill/>
        </p:spPr>
        <p:txBody>
          <a:bodyPr wrap="square" rtlCol="0">
            <a:spAutoFit/>
          </a:bodyPr>
          <a:lstStyle/>
          <a:p>
            <a:pPr algn="ctr"/>
            <a:r>
              <a:rPr lang="en-US" b="1" dirty="0">
                <a:latin typeface="Arial" pitchFamily="34" charset="0"/>
                <a:cs typeface="Arial" pitchFamily="34" charset="0"/>
              </a:rPr>
              <a:t>2mm</a:t>
            </a:r>
          </a:p>
        </p:txBody>
      </p:sp>
      <p:cxnSp>
        <p:nvCxnSpPr>
          <p:cNvPr id="20" name="Straight Connector 19"/>
          <p:cNvCxnSpPr/>
          <p:nvPr/>
        </p:nvCxnSpPr>
        <p:spPr>
          <a:xfrm>
            <a:off x="3693459" y="1981200"/>
            <a:ext cx="685800" cy="1588"/>
          </a:xfrm>
          <a:prstGeom prst="line">
            <a:avLst/>
          </a:prstGeom>
          <a:ln w="3810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4800" y="990600"/>
            <a:ext cx="762000" cy="369332"/>
          </a:xfrm>
          <a:prstGeom prst="rect">
            <a:avLst/>
          </a:prstGeom>
          <a:noFill/>
        </p:spPr>
        <p:txBody>
          <a:bodyPr wrap="square" rtlCol="0">
            <a:spAutoFit/>
          </a:bodyPr>
          <a:lstStyle/>
          <a:p>
            <a:pPr algn="ctr"/>
            <a:r>
              <a:rPr lang="en-US" b="1" dirty="0">
                <a:latin typeface="Arial" pitchFamily="34" charset="0"/>
                <a:cs typeface="Arial" pitchFamily="34" charset="0"/>
              </a:rPr>
              <a:t>1mm</a:t>
            </a:r>
          </a:p>
        </p:txBody>
      </p:sp>
      <p:cxnSp>
        <p:nvCxnSpPr>
          <p:cNvPr id="25" name="Straight Connector 24"/>
          <p:cNvCxnSpPr/>
          <p:nvPr/>
        </p:nvCxnSpPr>
        <p:spPr>
          <a:xfrm>
            <a:off x="340659" y="1295400"/>
            <a:ext cx="685800" cy="1588"/>
          </a:xfrm>
          <a:prstGeom prst="line">
            <a:avLst/>
          </a:prstGeom>
          <a:ln w="3810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96000" y="1981200"/>
            <a:ext cx="762000" cy="369332"/>
          </a:xfrm>
          <a:prstGeom prst="rect">
            <a:avLst/>
          </a:prstGeom>
          <a:noFill/>
        </p:spPr>
        <p:txBody>
          <a:bodyPr wrap="square" rtlCol="0">
            <a:spAutoFit/>
          </a:bodyPr>
          <a:lstStyle/>
          <a:p>
            <a:pPr algn="ctr"/>
            <a:r>
              <a:rPr lang="en-US" b="1" dirty="0">
                <a:latin typeface="Arial" pitchFamily="34" charset="0"/>
                <a:cs typeface="Arial" pitchFamily="34" charset="0"/>
              </a:rPr>
              <a:t>1cm</a:t>
            </a:r>
          </a:p>
        </p:txBody>
      </p:sp>
      <p:cxnSp>
        <p:nvCxnSpPr>
          <p:cNvPr id="27" name="Straight Connector 26"/>
          <p:cNvCxnSpPr/>
          <p:nvPr/>
        </p:nvCxnSpPr>
        <p:spPr>
          <a:xfrm>
            <a:off x="6131859" y="2286000"/>
            <a:ext cx="685800" cy="1588"/>
          </a:xfrm>
          <a:prstGeom prst="line">
            <a:avLst/>
          </a:prstGeom>
          <a:ln w="3810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7EB08C4-B206-4098-98C3-6DC2CE1146B4}" type="slidenum">
              <a:rPr lang="en-US" smtClean="0"/>
              <a:pPr/>
              <a:t>12</a:t>
            </a:fld>
            <a:endParaRPr lang="en-US" dirty="0"/>
          </a:p>
        </p:txBody>
      </p:sp>
      <p:sp>
        <p:nvSpPr>
          <p:cNvPr id="28" name="Rectangle 2"/>
          <p:cNvSpPr txBox="1">
            <a:spLocks noChangeArrowheads="1"/>
          </p:cNvSpPr>
          <p:nvPr/>
        </p:nvSpPr>
        <p:spPr>
          <a:xfrm>
            <a:off x="0" y="152400"/>
            <a:ext cx="9144000" cy="914400"/>
          </a:xfrm>
          <a:prstGeom prst="rect">
            <a:avLst/>
          </a:prstGeom>
        </p:spPr>
        <p:txBody>
          <a:bodyPr vert="horz" lIns="91440" tIns="45720" rIns="91440" bIns="45720" rtlCol="0" anchor="ctr">
            <a:normAutofit fontScale="30000" lnSpcReduction="20000"/>
          </a:bodyPr>
          <a:lstStyle/>
          <a:p>
            <a:pPr lvl="0" algn="ctr"/>
            <a:r>
              <a:rPr lang="en-US" sz="9300" b="1" dirty="0">
                <a:solidFill>
                  <a:prstClr val="black"/>
                </a:solidFill>
                <a:cs typeface="Times New Roman" panose="02020603050405020304" pitchFamily="18" charset="0"/>
              </a:rPr>
              <a:t>PCB-Infused Tar Balls and “Distributional Heterogeneity”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ea typeface="+mj-ea"/>
                <a:cs typeface="+mj-cs"/>
              </a:rPr>
              <a:t>The Myth of “Maximum” Contaminant Concentrations in Soil</a:t>
            </a:r>
          </a:p>
        </p:txBody>
      </p:sp>
      <p:sp>
        <p:nvSpPr>
          <p:cNvPr id="29" name="Text Box 3"/>
          <p:cNvSpPr txBox="1">
            <a:spLocks noChangeArrowheads="1"/>
          </p:cNvSpPr>
          <p:nvPr/>
        </p:nvSpPr>
        <p:spPr bwMode="auto">
          <a:xfrm>
            <a:off x="304800" y="4473476"/>
            <a:ext cx="5486400" cy="2308324"/>
          </a:xfrm>
          <a:prstGeom prst="rect">
            <a:avLst/>
          </a:prstGeom>
          <a:noFill/>
          <a:ln w="9525">
            <a:solidFill>
              <a:schemeClr val="tx1"/>
            </a:solidFill>
            <a:miter lim="800000"/>
            <a:headEnd/>
            <a:tailEnd/>
          </a:ln>
          <a:effectLst/>
        </p:spPr>
        <p:txBody>
          <a:bodyPr wrap="square">
            <a:spAutoFit/>
          </a:bodyPr>
          <a:lstStyle/>
          <a:p>
            <a:pPr marL="228600" indent="-228600">
              <a:buFontTx/>
              <a:buChar char="•"/>
            </a:pPr>
            <a:r>
              <a:rPr lang="en-US" b="1" dirty="0"/>
              <a:t>Soil samples </a:t>
            </a:r>
            <a:r>
              <a:rPr lang="en-US" b="1" i="1" dirty="0"/>
              <a:t>cannot be “homogenized” </a:t>
            </a:r>
            <a:r>
              <a:rPr lang="en-US" b="1" dirty="0"/>
              <a:t>to the scale of a laboratory subsample;</a:t>
            </a:r>
          </a:p>
          <a:p>
            <a:pPr marL="228600" indent="-228600">
              <a:buFontTx/>
              <a:buChar char="•"/>
            </a:pPr>
            <a:r>
              <a:rPr lang="en-US" b="1" dirty="0"/>
              <a:t>Reported concentration </a:t>
            </a:r>
            <a:r>
              <a:rPr lang="en-US" b="1" i="1" dirty="0"/>
              <a:t>varies with volume/mass </a:t>
            </a:r>
            <a:r>
              <a:rPr lang="en-US" b="1" dirty="0"/>
              <a:t>of soil tested;</a:t>
            </a:r>
          </a:p>
          <a:p>
            <a:pPr marL="228600" indent="-228600">
              <a:buFontTx/>
              <a:buChar char="•"/>
            </a:pPr>
            <a:r>
              <a:rPr lang="en-US" b="1" dirty="0"/>
              <a:t>Maximum concentration </a:t>
            </a:r>
            <a:r>
              <a:rPr lang="en-US" b="1" i="1" dirty="0"/>
              <a:t>always</a:t>
            </a:r>
            <a:r>
              <a:rPr lang="en-US" b="1" dirty="0"/>
              <a:t> either 0 % (absent) or 100% (present);</a:t>
            </a:r>
          </a:p>
          <a:p>
            <a:pPr marL="228600" indent="-228600">
              <a:buFontTx/>
              <a:buChar char="•"/>
            </a:pPr>
            <a:r>
              <a:rPr lang="en-US" b="1" dirty="0"/>
              <a:t>Risk-based objective is </a:t>
            </a:r>
            <a:r>
              <a:rPr lang="en-US" b="1" i="1" dirty="0"/>
              <a:t>always the mean/true concentration </a:t>
            </a:r>
            <a:r>
              <a:rPr lang="en-US" b="1" dirty="0"/>
              <a:t>for a specified area &amp; volume of soil.</a:t>
            </a:r>
          </a:p>
        </p:txBody>
      </p:sp>
      <p:sp>
        <p:nvSpPr>
          <p:cNvPr id="33" name="TextBox 32"/>
          <p:cNvSpPr txBox="1"/>
          <p:nvPr/>
        </p:nvSpPr>
        <p:spPr>
          <a:xfrm>
            <a:off x="3646446" y="3714690"/>
            <a:ext cx="2009717" cy="707886"/>
          </a:xfrm>
          <a:prstGeom prst="rect">
            <a:avLst/>
          </a:prstGeom>
          <a:noFill/>
        </p:spPr>
        <p:txBody>
          <a:bodyPr wrap="none" rtlCol="0">
            <a:spAutoFit/>
          </a:bodyPr>
          <a:lstStyle/>
          <a:p>
            <a:pPr algn="ctr"/>
            <a:r>
              <a:rPr lang="en-US" sz="2000" b="1" dirty="0">
                <a:cs typeface="Arial" pitchFamily="34" charset="0"/>
              </a:rPr>
              <a:t>Concentration #2</a:t>
            </a:r>
          </a:p>
          <a:p>
            <a:pPr algn="ctr"/>
            <a:r>
              <a:rPr lang="en-US" sz="2000" b="1" dirty="0">
                <a:cs typeface="Arial" pitchFamily="34" charset="0"/>
              </a:rPr>
              <a:t>(single nugget)</a:t>
            </a:r>
          </a:p>
        </p:txBody>
      </p:sp>
      <p:sp>
        <p:nvSpPr>
          <p:cNvPr id="35" name="TextBox 34"/>
          <p:cNvSpPr txBox="1"/>
          <p:nvPr/>
        </p:nvSpPr>
        <p:spPr>
          <a:xfrm>
            <a:off x="1015717" y="3657600"/>
            <a:ext cx="2009716" cy="707886"/>
          </a:xfrm>
          <a:prstGeom prst="rect">
            <a:avLst/>
          </a:prstGeom>
          <a:noFill/>
        </p:spPr>
        <p:txBody>
          <a:bodyPr wrap="none" rtlCol="0">
            <a:spAutoFit/>
          </a:bodyPr>
          <a:lstStyle/>
          <a:p>
            <a:pPr algn="ctr"/>
            <a:r>
              <a:rPr lang="en-US" sz="2000" b="1" dirty="0">
                <a:cs typeface="Arial" pitchFamily="34" charset="0"/>
              </a:rPr>
              <a:t>Concentration #3</a:t>
            </a:r>
          </a:p>
          <a:p>
            <a:pPr algn="ctr"/>
            <a:r>
              <a:rPr lang="en-US" sz="2000" b="1" dirty="0">
                <a:cs typeface="Arial" pitchFamily="34" charset="0"/>
              </a:rPr>
              <a:t>(PCB matrix)</a:t>
            </a:r>
          </a:p>
        </p:txBody>
      </p:sp>
      <p:sp>
        <p:nvSpPr>
          <p:cNvPr id="34" name="TextBox 33">
            <a:extLst>
              <a:ext uri="{FF2B5EF4-FFF2-40B4-BE49-F238E27FC236}">
                <a16:creationId xmlns:a16="http://schemas.microsoft.com/office/drawing/2014/main" id="{E3BC00A9-ED23-4ADF-A310-5151C778805E}"/>
              </a:ext>
            </a:extLst>
          </p:cNvPr>
          <p:cNvSpPr txBox="1"/>
          <p:nvPr/>
        </p:nvSpPr>
        <p:spPr>
          <a:xfrm>
            <a:off x="6934200" y="1873377"/>
            <a:ext cx="1593904" cy="461665"/>
          </a:xfrm>
          <a:prstGeom prst="rect">
            <a:avLst/>
          </a:prstGeom>
          <a:noFill/>
        </p:spPr>
        <p:txBody>
          <a:bodyPr wrap="square" rtlCol="0">
            <a:spAutoFit/>
          </a:bodyPr>
          <a:lstStyle/>
          <a:p>
            <a:pPr algn="ctr"/>
            <a:r>
              <a:rPr lang="en-US" sz="2400" b="1" dirty="0">
                <a:solidFill>
                  <a:srgbClr val="FF0000"/>
                </a:solidFill>
                <a:cs typeface="Arial" pitchFamily="34" charset="0"/>
              </a:rPr>
              <a:t>10s ppm</a:t>
            </a:r>
          </a:p>
        </p:txBody>
      </p:sp>
      <p:sp>
        <p:nvSpPr>
          <p:cNvPr id="38" name="TextBox 37">
            <a:extLst>
              <a:ext uri="{FF2B5EF4-FFF2-40B4-BE49-F238E27FC236}">
                <a16:creationId xmlns:a16="http://schemas.microsoft.com/office/drawing/2014/main" id="{D913D160-EF72-4F66-A9C2-109A5AD07902}"/>
              </a:ext>
            </a:extLst>
          </p:cNvPr>
          <p:cNvSpPr txBox="1"/>
          <p:nvPr/>
        </p:nvSpPr>
        <p:spPr>
          <a:xfrm>
            <a:off x="3733800" y="1307068"/>
            <a:ext cx="2109322" cy="461665"/>
          </a:xfrm>
          <a:prstGeom prst="rect">
            <a:avLst/>
          </a:prstGeom>
          <a:noFill/>
        </p:spPr>
        <p:txBody>
          <a:bodyPr wrap="square" rtlCol="0">
            <a:spAutoFit/>
          </a:bodyPr>
          <a:lstStyle/>
          <a:p>
            <a:pPr algn="ctr"/>
            <a:r>
              <a:rPr lang="en-US" sz="2400" b="1" dirty="0">
                <a:solidFill>
                  <a:srgbClr val="FF0000"/>
                </a:solidFill>
                <a:cs typeface="Arial" pitchFamily="34" charset="0"/>
              </a:rPr>
              <a:t>1,000s ppm</a:t>
            </a:r>
          </a:p>
        </p:txBody>
      </p:sp>
      <p:sp>
        <p:nvSpPr>
          <p:cNvPr id="39" name="TextBox 38">
            <a:extLst>
              <a:ext uri="{FF2B5EF4-FFF2-40B4-BE49-F238E27FC236}">
                <a16:creationId xmlns:a16="http://schemas.microsoft.com/office/drawing/2014/main" id="{B2B9AF93-01D8-4287-A488-03A2685F50C3}"/>
              </a:ext>
            </a:extLst>
          </p:cNvPr>
          <p:cNvSpPr txBox="1"/>
          <p:nvPr/>
        </p:nvSpPr>
        <p:spPr>
          <a:xfrm>
            <a:off x="902597" y="986135"/>
            <a:ext cx="2221603" cy="461665"/>
          </a:xfrm>
          <a:prstGeom prst="rect">
            <a:avLst/>
          </a:prstGeom>
          <a:noFill/>
        </p:spPr>
        <p:txBody>
          <a:bodyPr wrap="square" rtlCol="0">
            <a:spAutoFit/>
          </a:bodyPr>
          <a:lstStyle/>
          <a:p>
            <a:pPr algn="ctr"/>
            <a:r>
              <a:rPr lang="en-US" sz="2400" b="1" dirty="0">
                <a:solidFill>
                  <a:srgbClr val="FF0000"/>
                </a:solidFill>
                <a:cs typeface="Arial" pitchFamily="34" charset="0"/>
              </a:rPr>
              <a:t>10,000s ppm</a:t>
            </a:r>
          </a:p>
        </p:txBody>
      </p:sp>
      <p:grpSp>
        <p:nvGrpSpPr>
          <p:cNvPr id="5" name="Group 4">
            <a:extLst>
              <a:ext uri="{FF2B5EF4-FFF2-40B4-BE49-F238E27FC236}">
                <a16:creationId xmlns:a16="http://schemas.microsoft.com/office/drawing/2014/main" id="{60721719-0C56-EC62-0771-1E088DBFBAA6}"/>
              </a:ext>
            </a:extLst>
          </p:cNvPr>
          <p:cNvGrpSpPr/>
          <p:nvPr/>
        </p:nvGrpSpPr>
        <p:grpSpPr>
          <a:xfrm>
            <a:off x="6086732" y="5439523"/>
            <a:ext cx="2620527" cy="1239768"/>
            <a:chOff x="6086732" y="5439523"/>
            <a:chExt cx="2620527" cy="1239768"/>
          </a:xfrm>
        </p:grpSpPr>
        <p:pic>
          <p:nvPicPr>
            <p:cNvPr id="3" name="Picture 2">
              <a:extLst>
                <a:ext uri="{FF2B5EF4-FFF2-40B4-BE49-F238E27FC236}">
                  <a16:creationId xmlns:a16="http://schemas.microsoft.com/office/drawing/2014/main" id="{515D7BB9-F5DC-5651-BFFA-ACA47E689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732" y="5439523"/>
              <a:ext cx="1600200" cy="12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0322A8E-21E2-DF7E-E198-A13FE2E9DED8}"/>
                </a:ext>
              </a:extLst>
            </p:cNvPr>
            <p:cNvSpPr txBox="1"/>
            <p:nvPr/>
          </p:nvSpPr>
          <p:spPr>
            <a:xfrm>
              <a:off x="7654535" y="5655145"/>
              <a:ext cx="1052724" cy="707886"/>
            </a:xfrm>
            <a:prstGeom prst="rect">
              <a:avLst/>
            </a:prstGeom>
            <a:noFill/>
          </p:spPr>
          <p:txBody>
            <a:bodyPr wrap="none" rtlCol="0">
              <a:spAutoFit/>
            </a:bodyPr>
            <a:lstStyle/>
            <a:p>
              <a:pPr algn="ctr"/>
              <a:r>
                <a:rPr lang="en-US" sz="2000" b="1" dirty="0">
                  <a:cs typeface="Arial" pitchFamily="34" charset="0"/>
                </a:rPr>
                <a:t>Arsenic</a:t>
              </a:r>
            </a:p>
            <a:p>
              <a:pPr algn="ctr"/>
              <a:r>
                <a:rPr lang="en-US" sz="2000" b="1" dirty="0">
                  <a:cs typeface="Arial" pitchFamily="34" charset="0"/>
                </a:rPr>
                <a:t>Nuggets</a:t>
              </a:r>
            </a:p>
          </p:txBody>
        </p:sp>
      </p:grpSp>
      <p:pic>
        <p:nvPicPr>
          <p:cNvPr id="6" name="Picture 5" descr="Olive Oil micelles.jpg">
            <a:extLst>
              <a:ext uri="{FF2B5EF4-FFF2-40B4-BE49-F238E27FC236}">
                <a16:creationId xmlns:a16="http://schemas.microsoft.com/office/drawing/2014/main" id="{D19F146E-35F4-04ED-D795-F16DEC0B4203}"/>
              </a:ext>
            </a:extLst>
          </p:cNvPr>
          <p:cNvPicPr>
            <a:picLocks noChangeAspect="1"/>
          </p:cNvPicPr>
          <p:nvPr/>
        </p:nvPicPr>
        <p:blipFill>
          <a:blip r:embed="rId6" cstate="print"/>
          <a:stretch>
            <a:fillRect/>
          </a:stretch>
        </p:blipFill>
        <p:spPr>
          <a:xfrm>
            <a:off x="5778688" y="911644"/>
            <a:ext cx="1392141" cy="1044106"/>
          </a:xfrm>
          <a:prstGeom prst="rect">
            <a:avLst/>
          </a:prstGeom>
          <a:ln>
            <a:solidFill>
              <a:schemeClr val="tx1"/>
            </a:solidFill>
          </a:ln>
        </p:spPr>
      </p:pic>
    </p:spTree>
    <p:extLst>
      <p:ext uri="{BB962C8B-B14F-4D97-AF65-F5344CB8AC3E}">
        <p14:creationId xmlns:p14="http://schemas.microsoft.com/office/powerpoint/2010/main" val="271480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
            <a:ext cx="9144000" cy="1015663"/>
          </a:xfrm>
          <a:prstGeom prst="rect">
            <a:avLst/>
          </a:prstGeom>
          <a:noFill/>
        </p:spPr>
        <p:txBody>
          <a:bodyPr wrap="square" rtlCol="0">
            <a:spAutoFit/>
          </a:bodyPr>
          <a:lstStyle/>
          <a:p>
            <a:pPr algn="ctr"/>
            <a:r>
              <a:rPr lang="en-US" sz="3000" b="1" dirty="0">
                <a:cs typeface="Times New Roman" pitchFamily="18" charset="0"/>
              </a:rPr>
              <a:t>What Contamination in Soil Would</a:t>
            </a:r>
          </a:p>
          <a:p>
            <a:pPr algn="ctr"/>
            <a:r>
              <a:rPr lang="en-US" sz="3000" b="1" dirty="0">
                <a:cs typeface="Times New Roman" pitchFamily="18" charset="0"/>
              </a:rPr>
              <a:t>Look Like if You Could Actually See It</a:t>
            </a:r>
            <a:endParaRPr lang="en-US" sz="2800" b="1" dirty="0">
              <a:cs typeface="Times New Roman" pitchFamily="18" charset="0"/>
            </a:endParaRPr>
          </a:p>
        </p:txBody>
      </p:sp>
      <p:sp>
        <p:nvSpPr>
          <p:cNvPr id="11" name="TextBox 10"/>
          <p:cNvSpPr txBox="1"/>
          <p:nvPr/>
        </p:nvSpPr>
        <p:spPr>
          <a:xfrm>
            <a:off x="193403" y="6172200"/>
            <a:ext cx="8842293" cy="400110"/>
          </a:xfrm>
          <a:prstGeom prst="rect">
            <a:avLst/>
          </a:prstGeom>
          <a:noFill/>
        </p:spPr>
        <p:txBody>
          <a:bodyPr wrap="none" rtlCol="0">
            <a:spAutoFit/>
          </a:bodyPr>
          <a:lstStyle/>
          <a:p>
            <a:pPr algn="ctr"/>
            <a:r>
              <a:rPr lang="en-US" sz="2000" b="1" i="1" dirty="0">
                <a:cs typeface="Times New Roman" pitchFamily="18" charset="0"/>
              </a:rPr>
              <a:t>Discrete sample data not reliably representative of immediately surrounding area.</a:t>
            </a:r>
            <a:endParaRPr lang="en-US" sz="2000" b="1" dirty="0">
              <a:cs typeface="Times New Roman" pitchFamily="18" charset="0"/>
            </a:endParaRPr>
          </a:p>
        </p:txBody>
      </p:sp>
      <p:grpSp>
        <p:nvGrpSpPr>
          <p:cNvPr id="18" name="Group 17">
            <a:extLst>
              <a:ext uri="{FF2B5EF4-FFF2-40B4-BE49-F238E27FC236}">
                <a16:creationId xmlns:a16="http://schemas.microsoft.com/office/drawing/2014/main" id="{D182DACA-8E3E-5A6D-A168-28FF27B02328}"/>
              </a:ext>
            </a:extLst>
          </p:cNvPr>
          <p:cNvGrpSpPr/>
          <p:nvPr/>
        </p:nvGrpSpPr>
        <p:grpSpPr>
          <a:xfrm>
            <a:off x="228600" y="1371600"/>
            <a:ext cx="8229600" cy="4674512"/>
            <a:chOff x="228600" y="1573888"/>
            <a:chExt cx="8229600" cy="4674512"/>
          </a:xfrm>
        </p:grpSpPr>
        <p:pic>
          <p:nvPicPr>
            <p:cNvPr id="8" name="Picture 7" descr="Spilled milk #3.jpg"/>
            <p:cNvPicPr/>
            <p:nvPr/>
          </p:nvPicPr>
          <p:blipFill>
            <a:blip r:embed="rId2" cstate="screen">
              <a:extLst>
                <a:ext uri="{28A0092B-C50C-407E-A947-70E740481C1C}">
                  <a14:useLocalDpi xmlns:a14="http://schemas.microsoft.com/office/drawing/2010/main"/>
                </a:ext>
              </a:extLst>
            </a:blip>
            <a:stretch>
              <a:fillRect/>
            </a:stretch>
          </p:blipFill>
          <p:spPr>
            <a:xfrm>
              <a:off x="4648200" y="3061156"/>
              <a:ext cx="3200400" cy="2405499"/>
            </a:xfrm>
            <a:prstGeom prst="rect">
              <a:avLst/>
            </a:prstGeom>
            <a:ln w="25400">
              <a:solidFill>
                <a:schemeClr val="tx1"/>
              </a:solidFill>
            </a:ln>
          </p:spPr>
        </p:pic>
        <p:pic>
          <p:nvPicPr>
            <p:cNvPr id="9" name="Picture 8" descr="Pollock Making Source Area #2.jpg"/>
            <p:cNvPicPr/>
            <p:nvPr/>
          </p:nvPicPr>
          <p:blipFill>
            <a:blip r:embed="rId3" cstate="screen">
              <a:extLst>
                <a:ext uri="{28A0092B-C50C-407E-A947-70E740481C1C}">
                  <a14:useLocalDpi xmlns:a14="http://schemas.microsoft.com/office/drawing/2010/main"/>
                </a:ext>
              </a:extLst>
            </a:blip>
            <a:stretch>
              <a:fillRect/>
            </a:stretch>
          </p:blipFill>
          <p:spPr>
            <a:xfrm>
              <a:off x="228600" y="2978388"/>
              <a:ext cx="3302813" cy="2405499"/>
            </a:xfrm>
            <a:prstGeom prst="rect">
              <a:avLst/>
            </a:prstGeom>
            <a:ln w="25400">
              <a:solidFill>
                <a:schemeClr val="tx1"/>
              </a:solidFill>
            </a:ln>
          </p:spPr>
        </p:pic>
        <p:sp>
          <p:nvSpPr>
            <p:cNvPr id="6" name="TextBox 5"/>
            <p:cNvSpPr txBox="1"/>
            <p:nvPr/>
          </p:nvSpPr>
          <p:spPr>
            <a:xfrm>
              <a:off x="614401" y="5540514"/>
              <a:ext cx="3303741" cy="707886"/>
            </a:xfrm>
            <a:prstGeom prst="rect">
              <a:avLst/>
            </a:prstGeom>
            <a:noFill/>
          </p:spPr>
          <p:txBody>
            <a:bodyPr wrap="square" rtlCol="0">
              <a:spAutoFit/>
            </a:bodyPr>
            <a:lstStyle/>
            <a:p>
              <a:pPr algn="ctr"/>
              <a:r>
                <a:rPr lang="en-US" sz="2000" b="1" dirty="0">
                  <a:cs typeface="Times New Roman" pitchFamily="18" charset="0"/>
                </a:rPr>
                <a:t>Jackson Pollock</a:t>
              </a:r>
            </a:p>
            <a:p>
              <a:pPr algn="ctr"/>
              <a:r>
                <a:rPr lang="en-US" sz="2000" b="1" dirty="0">
                  <a:cs typeface="Times New Roman" pitchFamily="18" charset="0"/>
                </a:rPr>
                <a:t>splatter painting</a:t>
              </a:r>
            </a:p>
          </p:txBody>
        </p:sp>
        <p:sp>
          <p:nvSpPr>
            <p:cNvPr id="29" name="TextBox 28"/>
            <p:cNvSpPr txBox="1"/>
            <p:nvPr/>
          </p:nvSpPr>
          <p:spPr>
            <a:xfrm>
              <a:off x="4267200" y="5514202"/>
              <a:ext cx="4191000" cy="707886"/>
            </a:xfrm>
            <a:prstGeom prst="rect">
              <a:avLst/>
            </a:prstGeom>
            <a:noFill/>
          </p:spPr>
          <p:txBody>
            <a:bodyPr wrap="square" rtlCol="0">
              <a:spAutoFit/>
            </a:bodyPr>
            <a:lstStyle/>
            <a:p>
              <a:pPr algn="ctr"/>
              <a:r>
                <a:rPr lang="en-US" sz="2000" b="1" dirty="0">
                  <a:cs typeface="Times New Roman" pitchFamily="18" charset="0"/>
                </a:rPr>
                <a:t>Spilled milk following low areas</a:t>
              </a:r>
            </a:p>
            <a:p>
              <a:pPr algn="ctr"/>
              <a:r>
                <a:rPr lang="en-US" sz="2000" b="1" dirty="0">
                  <a:cs typeface="Times New Roman" pitchFamily="18" charset="0"/>
                </a:rPr>
                <a:t>(similar in cross section)</a:t>
              </a:r>
            </a:p>
          </p:txBody>
        </p:sp>
        <p:grpSp>
          <p:nvGrpSpPr>
            <p:cNvPr id="4" name="Group 3">
              <a:extLst>
                <a:ext uri="{FF2B5EF4-FFF2-40B4-BE49-F238E27FC236}">
                  <a16:creationId xmlns:a16="http://schemas.microsoft.com/office/drawing/2014/main" id="{68003602-0958-BAA5-A334-033FCCEDD735}"/>
                </a:ext>
              </a:extLst>
            </p:cNvPr>
            <p:cNvGrpSpPr/>
            <p:nvPr/>
          </p:nvGrpSpPr>
          <p:grpSpPr>
            <a:xfrm>
              <a:off x="2438401" y="2577823"/>
              <a:ext cx="1600200" cy="1282065"/>
              <a:chOff x="2438401" y="1828800"/>
              <a:chExt cx="1600200" cy="1282065"/>
            </a:xfrm>
          </p:grpSpPr>
          <p:pic>
            <p:nvPicPr>
              <p:cNvPr id="10" name="Picture 9" descr="Pollock cropped.jpg"/>
              <p:cNvPicPr/>
              <p:nvPr/>
            </p:nvPicPr>
            <p:blipFill>
              <a:blip r:embed="rId4"/>
              <a:stretch>
                <a:fillRect/>
              </a:stretch>
            </p:blipFill>
            <p:spPr>
              <a:xfrm>
                <a:off x="2438401" y="1828800"/>
                <a:ext cx="1600200" cy="1282065"/>
              </a:xfrm>
              <a:prstGeom prst="rect">
                <a:avLst/>
              </a:prstGeom>
              <a:ln w="19050">
                <a:solidFill>
                  <a:schemeClr val="tx1"/>
                </a:solidFill>
              </a:ln>
            </p:spPr>
          </p:pic>
          <p:sp>
            <p:nvSpPr>
              <p:cNvPr id="2" name="Oval 1"/>
              <p:cNvSpPr/>
              <p:nvPr/>
            </p:nvSpPr>
            <p:spPr>
              <a:xfrm>
                <a:off x="2971800" y="1980564"/>
                <a:ext cx="152400" cy="15303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6248400" y="3893403"/>
              <a:ext cx="104775" cy="1077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195737" y="1573888"/>
              <a:ext cx="2043263" cy="400110"/>
            </a:xfrm>
            <a:prstGeom prst="rect">
              <a:avLst/>
            </a:prstGeom>
            <a:noFill/>
          </p:spPr>
          <p:txBody>
            <a:bodyPr wrap="square" rtlCol="0">
              <a:spAutoFit/>
            </a:bodyPr>
            <a:lstStyle/>
            <a:p>
              <a:pPr algn="ctr"/>
              <a:r>
                <a:rPr lang="en-US" sz="2000" b="1" dirty="0">
                  <a:cs typeface="Times New Roman" pitchFamily="18" charset="0"/>
                </a:rPr>
                <a:t>Discrete Samples</a:t>
              </a:r>
            </a:p>
          </p:txBody>
        </p:sp>
        <p:cxnSp>
          <p:nvCxnSpPr>
            <p:cNvPr id="14" name="Straight Arrow Connector 13"/>
            <p:cNvCxnSpPr>
              <a:cxnSpLocks/>
              <a:stCxn id="13" idx="2"/>
            </p:cNvCxnSpPr>
            <p:nvPr/>
          </p:nvCxnSpPr>
          <p:spPr>
            <a:xfrm flipH="1">
              <a:off x="3238501" y="1973998"/>
              <a:ext cx="2978868" cy="8321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13" idx="2"/>
            </p:cNvCxnSpPr>
            <p:nvPr/>
          </p:nvCxnSpPr>
          <p:spPr>
            <a:xfrm>
              <a:off x="6217369" y="1973998"/>
              <a:ext cx="31031" cy="18858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Slide Number Placeholder 21"/>
          <p:cNvSpPr>
            <a:spLocks noGrp="1"/>
          </p:cNvSpPr>
          <p:nvPr>
            <p:ph type="sldNum" sz="quarter" idx="12"/>
          </p:nvPr>
        </p:nvSpPr>
        <p:spPr/>
        <p:txBody>
          <a:bodyPr/>
          <a:lstStyle/>
          <a:p>
            <a:fld id="{27EB08C4-B206-4098-98C3-6DC2CE1146B4}" type="slidenum">
              <a:rPr lang="en-US" smtClean="0"/>
              <a:pPr/>
              <a:t>13</a:t>
            </a:fld>
            <a:endParaRPr lang="en-US"/>
          </a:p>
        </p:txBody>
      </p:sp>
      <p:grpSp>
        <p:nvGrpSpPr>
          <p:cNvPr id="17" name="Group 16">
            <a:extLst>
              <a:ext uri="{FF2B5EF4-FFF2-40B4-BE49-F238E27FC236}">
                <a16:creationId xmlns:a16="http://schemas.microsoft.com/office/drawing/2014/main" id="{9AE8D5BB-511F-9A0A-6A73-AC947EC0B095}"/>
              </a:ext>
            </a:extLst>
          </p:cNvPr>
          <p:cNvGrpSpPr/>
          <p:nvPr/>
        </p:nvGrpSpPr>
        <p:grpSpPr>
          <a:xfrm>
            <a:off x="409474" y="1021386"/>
            <a:ext cx="1762227" cy="1373080"/>
            <a:chOff x="409474" y="1021386"/>
            <a:chExt cx="1762227" cy="1373080"/>
          </a:xfrm>
        </p:grpSpPr>
        <p:pic>
          <p:nvPicPr>
            <p:cNvPr id="5" name="Picture 4">
              <a:extLst>
                <a:ext uri="{FF2B5EF4-FFF2-40B4-BE49-F238E27FC236}">
                  <a16:creationId xmlns:a16="http://schemas.microsoft.com/office/drawing/2014/main" id="{3E31C02C-33C2-AF90-18AC-BA28C50F519E}"/>
                </a:ext>
              </a:extLst>
            </p:cNvPr>
            <p:cNvPicPr>
              <a:picLocks noChangeAspect="1"/>
            </p:cNvPicPr>
            <p:nvPr/>
          </p:nvPicPr>
          <p:blipFill rotWithShape="1">
            <a:blip r:embed="rId5"/>
            <a:srcRect l="12091" t="8170" r="4249" b="9913"/>
            <a:stretch/>
          </p:blipFill>
          <p:spPr>
            <a:xfrm>
              <a:off x="409474" y="1021386"/>
              <a:ext cx="1762227" cy="1294135"/>
            </a:xfrm>
            <a:prstGeom prst="rect">
              <a:avLst/>
            </a:prstGeom>
          </p:spPr>
        </p:pic>
        <p:sp>
          <p:nvSpPr>
            <p:cNvPr id="16" name="TextBox 15">
              <a:extLst>
                <a:ext uri="{FF2B5EF4-FFF2-40B4-BE49-F238E27FC236}">
                  <a16:creationId xmlns:a16="http://schemas.microsoft.com/office/drawing/2014/main" id="{00F89C0B-9109-9729-889B-D253AB8690EE}"/>
                </a:ext>
              </a:extLst>
            </p:cNvPr>
            <p:cNvSpPr txBox="1"/>
            <p:nvPr/>
          </p:nvSpPr>
          <p:spPr>
            <a:xfrm>
              <a:off x="1034972" y="1378803"/>
              <a:ext cx="631904" cy="1015663"/>
            </a:xfrm>
            <a:prstGeom prst="rect">
              <a:avLst/>
            </a:prstGeom>
            <a:noFill/>
          </p:spPr>
          <p:txBody>
            <a:bodyPr wrap="none" rtlCol="0">
              <a:spAutoFit/>
            </a:bodyPr>
            <a:lstStyle/>
            <a:p>
              <a:r>
                <a:rPr lang="en-US" sz="6000" dirty="0">
                  <a:latin typeface="Tahoma" panose="020B0604030504040204" pitchFamily="34" charset="0"/>
                  <a:ea typeface="Tahoma" panose="020B0604030504040204" pitchFamily="34" charset="0"/>
                  <a:cs typeface="Tahoma" panose="020B0604030504040204" pitchFamily="34" charset="0"/>
                </a:rPr>
                <a:t>X</a:t>
              </a:r>
            </a:p>
          </p:txBody>
        </p:sp>
      </p:grpSp>
    </p:spTree>
    <p:extLst>
      <p:ext uri="{BB962C8B-B14F-4D97-AF65-F5344CB8AC3E}">
        <p14:creationId xmlns:p14="http://schemas.microsoft.com/office/powerpoint/2010/main" val="401669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Lead Grid Map.jpg"/>
          <p:cNvPicPr>
            <a:picLocks noChangeAspect="1"/>
          </p:cNvPicPr>
          <p:nvPr/>
        </p:nvPicPr>
        <p:blipFill>
          <a:blip r:embed="rId3"/>
          <a:stretch>
            <a:fillRect/>
          </a:stretch>
        </p:blipFill>
        <p:spPr>
          <a:xfrm>
            <a:off x="155652" y="1600200"/>
            <a:ext cx="2296522" cy="2819400"/>
          </a:xfrm>
          <a:prstGeom prst="rect">
            <a:avLst/>
          </a:prstGeom>
        </p:spPr>
      </p:pic>
      <p:grpSp>
        <p:nvGrpSpPr>
          <p:cNvPr id="2" name="Group 52"/>
          <p:cNvGrpSpPr/>
          <p:nvPr/>
        </p:nvGrpSpPr>
        <p:grpSpPr>
          <a:xfrm>
            <a:off x="2656115" y="1567543"/>
            <a:ext cx="1611085" cy="2547257"/>
            <a:chOff x="2656115" y="1567543"/>
            <a:chExt cx="1611085" cy="2547257"/>
          </a:xfrm>
        </p:grpSpPr>
        <p:grpSp>
          <p:nvGrpSpPr>
            <p:cNvPr id="3" name="Group 51"/>
            <p:cNvGrpSpPr/>
            <p:nvPr/>
          </p:nvGrpSpPr>
          <p:grpSpPr>
            <a:xfrm>
              <a:off x="2703549" y="1688592"/>
              <a:ext cx="1563651" cy="2426208"/>
              <a:chOff x="2703549" y="1688592"/>
              <a:chExt cx="1563651" cy="2426208"/>
            </a:xfrm>
          </p:grpSpPr>
          <p:pic>
            <p:nvPicPr>
              <p:cNvPr id="39" name="Picture 38" descr="Lead Bouncing #1.jpg"/>
              <p:cNvPicPr>
                <a:picLocks noChangeAspect="1"/>
              </p:cNvPicPr>
              <p:nvPr/>
            </p:nvPicPr>
            <p:blipFill>
              <a:blip r:embed="rId4"/>
              <a:stretch>
                <a:fillRect/>
              </a:stretch>
            </p:blipFill>
            <p:spPr>
              <a:xfrm>
                <a:off x="2703549" y="1688592"/>
                <a:ext cx="1563651" cy="2426208"/>
              </a:xfrm>
              <a:prstGeom prst="rect">
                <a:avLst/>
              </a:prstGeom>
            </p:spPr>
          </p:pic>
          <p:sp>
            <p:nvSpPr>
              <p:cNvPr id="45" name="Rectangle 44"/>
              <p:cNvSpPr/>
              <p:nvPr/>
            </p:nvSpPr>
            <p:spPr>
              <a:xfrm flipH="1">
                <a:off x="2841170" y="1904999"/>
                <a:ext cx="261258" cy="870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6115" y="1567543"/>
              <a:ext cx="655386" cy="6204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658358" y="1671935"/>
              <a:ext cx="607859" cy="430887"/>
            </a:xfrm>
            <a:prstGeom prst="rect">
              <a:avLst/>
            </a:prstGeom>
            <a:noFill/>
          </p:spPr>
          <p:txBody>
            <a:bodyPr wrap="none" rtlCol="0">
              <a:spAutoFit/>
            </a:bodyPr>
            <a:lstStyle/>
            <a:p>
              <a:r>
                <a:rPr lang="en-US" sz="2200" b="1" dirty="0">
                  <a:latin typeface="Times New Roman" pitchFamily="18" charset="0"/>
                  <a:cs typeface="Times New Roman" pitchFamily="18" charset="0"/>
                </a:rPr>
                <a:t>165</a:t>
              </a:r>
            </a:p>
          </p:txBody>
        </p:sp>
      </p:grpSp>
      <p:sp>
        <p:nvSpPr>
          <p:cNvPr id="57" name="TextBox 56"/>
          <p:cNvSpPr txBox="1"/>
          <p:nvPr/>
        </p:nvSpPr>
        <p:spPr>
          <a:xfrm>
            <a:off x="304801" y="62805"/>
            <a:ext cx="8534399" cy="523220"/>
          </a:xfrm>
          <a:prstGeom prst="rect">
            <a:avLst/>
          </a:prstGeom>
          <a:noFill/>
        </p:spPr>
        <p:txBody>
          <a:bodyPr wrap="square" rtlCol="0">
            <a:spAutoFit/>
          </a:bodyPr>
          <a:lstStyle/>
          <a:p>
            <a:pPr algn="ctr"/>
            <a:r>
              <a:rPr lang="en-US" sz="2800" b="1" dirty="0">
                <a:cs typeface="Times New Roman" pitchFamily="18" charset="0"/>
              </a:rPr>
              <a:t>Artificial Discrete “Hot Spot” &amp; “Cold Spot” Patterns</a:t>
            </a:r>
          </a:p>
        </p:txBody>
      </p:sp>
      <p:grpSp>
        <p:nvGrpSpPr>
          <p:cNvPr id="4" name="Group 141"/>
          <p:cNvGrpSpPr/>
          <p:nvPr/>
        </p:nvGrpSpPr>
        <p:grpSpPr>
          <a:xfrm>
            <a:off x="304800" y="4876800"/>
            <a:ext cx="2071860" cy="1752600"/>
            <a:chOff x="3505200" y="5029200"/>
            <a:chExt cx="2071860" cy="1752600"/>
          </a:xfrm>
        </p:grpSpPr>
        <p:sp>
          <p:nvSpPr>
            <p:cNvPr id="134" name="Rectangle 133"/>
            <p:cNvSpPr/>
            <p:nvPr/>
          </p:nvSpPr>
          <p:spPr>
            <a:xfrm>
              <a:off x="3505200" y="5029200"/>
              <a:ext cx="457200" cy="381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3518848" y="5486400"/>
              <a:ext cx="457200"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3540456" y="5943600"/>
              <a:ext cx="457200" cy="381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4114800" y="5029200"/>
              <a:ext cx="1462260" cy="400110"/>
            </a:xfrm>
            <a:prstGeom prst="rect">
              <a:avLst/>
            </a:prstGeom>
            <a:noFill/>
          </p:spPr>
          <p:txBody>
            <a:bodyPr wrap="none" rtlCol="0">
              <a:spAutoFit/>
            </a:bodyPr>
            <a:lstStyle/>
            <a:p>
              <a:r>
                <a:rPr lang="en-US" sz="2000" b="1" u="sng" dirty="0">
                  <a:latin typeface="Times New Roman" pitchFamily="18" charset="0"/>
                  <a:cs typeface="Times New Roman" pitchFamily="18" charset="0"/>
                </a:rPr>
                <a:t>&gt;</a:t>
              </a:r>
              <a:r>
                <a:rPr lang="en-US" sz="2000" b="1" dirty="0">
                  <a:latin typeface="Times New Roman" pitchFamily="18" charset="0"/>
                  <a:cs typeface="Times New Roman" pitchFamily="18" charset="0"/>
                </a:rPr>
                <a:t>800 mg/kg</a:t>
              </a:r>
            </a:p>
          </p:txBody>
        </p:sp>
        <p:sp>
          <p:nvSpPr>
            <p:cNvPr id="138" name="Rectangle 137"/>
            <p:cNvSpPr/>
            <p:nvPr/>
          </p:nvSpPr>
          <p:spPr>
            <a:xfrm>
              <a:off x="3540457" y="6400800"/>
              <a:ext cx="45720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p:cNvSpPr txBox="1"/>
            <p:nvPr/>
          </p:nvSpPr>
          <p:spPr>
            <a:xfrm>
              <a:off x="4114800" y="5410200"/>
              <a:ext cx="1462260" cy="400110"/>
            </a:xfrm>
            <a:prstGeom prst="rect">
              <a:avLst/>
            </a:prstGeom>
            <a:noFill/>
          </p:spPr>
          <p:txBody>
            <a:bodyPr wrap="none" rtlCol="0">
              <a:spAutoFit/>
            </a:bodyPr>
            <a:lstStyle/>
            <a:p>
              <a:r>
                <a:rPr lang="en-US" sz="2000" b="1" u="sng" dirty="0">
                  <a:latin typeface="Times New Roman" pitchFamily="18" charset="0"/>
                  <a:cs typeface="Times New Roman" pitchFamily="18" charset="0"/>
                </a:rPr>
                <a:t>&gt;</a:t>
              </a:r>
              <a:r>
                <a:rPr lang="en-US" sz="2000" b="1" dirty="0">
                  <a:latin typeface="Times New Roman" pitchFamily="18" charset="0"/>
                  <a:cs typeface="Times New Roman" pitchFamily="18" charset="0"/>
                </a:rPr>
                <a:t>400 mg/kg</a:t>
              </a:r>
            </a:p>
          </p:txBody>
        </p:sp>
        <p:sp>
          <p:nvSpPr>
            <p:cNvPr id="140" name="TextBox 139"/>
            <p:cNvSpPr txBox="1"/>
            <p:nvPr/>
          </p:nvSpPr>
          <p:spPr>
            <a:xfrm>
              <a:off x="4114800" y="5924490"/>
              <a:ext cx="1462260" cy="400110"/>
            </a:xfrm>
            <a:prstGeom prst="rect">
              <a:avLst/>
            </a:prstGeom>
            <a:noFill/>
          </p:spPr>
          <p:txBody>
            <a:bodyPr wrap="none" rtlCol="0">
              <a:spAutoFit/>
            </a:bodyPr>
            <a:lstStyle/>
            <a:p>
              <a:r>
                <a:rPr lang="en-US" sz="2000" b="1" u="sng" dirty="0">
                  <a:latin typeface="Times New Roman" pitchFamily="18" charset="0"/>
                  <a:cs typeface="Times New Roman" pitchFamily="18" charset="0"/>
                </a:rPr>
                <a:t>&gt;</a:t>
              </a:r>
              <a:r>
                <a:rPr lang="en-US" sz="2000" b="1" dirty="0">
                  <a:latin typeface="Times New Roman" pitchFamily="18" charset="0"/>
                  <a:cs typeface="Times New Roman" pitchFamily="18" charset="0"/>
                </a:rPr>
                <a:t>200 mg/kg</a:t>
              </a:r>
            </a:p>
          </p:txBody>
        </p:sp>
        <p:sp>
          <p:nvSpPr>
            <p:cNvPr id="141" name="TextBox 140"/>
            <p:cNvSpPr txBox="1"/>
            <p:nvPr/>
          </p:nvSpPr>
          <p:spPr>
            <a:xfrm>
              <a:off x="4114800" y="6381690"/>
              <a:ext cx="1462260" cy="400110"/>
            </a:xfrm>
            <a:prstGeom prst="rect">
              <a:avLst/>
            </a:prstGeom>
            <a:noFill/>
          </p:spPr>
          <p:txBody>
            <a:bodyPr wrap="none" rtlCol="0">
              <a:spAutoFit/>
            </a:bodyPr>
            <a:lstStyle/>
            <a:p>
              <a:r>
                <a:rPr lang="en-US" sz="2000" b="1" dirty="0">
                  <a:latin typeface="Times New Roman" pitchFamily="18" charset="0"/>
                  <a:cs typeface="Times New Roman" pitchFamily="18" charset="0"/>
                </a:rPr>
                <a:t>&lt;200 mg/kg</a:t>
              </a:r>
            </a:p>
          </p:txBody>
        </p:sp>
      </p:grpSp>
      <p:sp>
        <p:nvSpPr>
          <p:cNvPr id="21" name="TextBox 20"/>
          <p:cNvSpPr txBox="1"/>
          <p:nvPr/>
        </p:nvSpPr>
        <p:spPr>
          <a:xfrm>
            <a:off x="2133600" y="609600"/>
            <a:ext cx="6858000" cy="830997"/>
          </a:xfrm>
          <a:prstGeom prst="rect">
            <a:avLst/>
          </a:prstGeom>
          <a:noFill/>
          <a:ln>
            <a:solidFill>
              <a:schemeClr val="tx1"/>
            </a:solidFill>
          </a:ln>
        </p:spPr>
        <p:txBody>
          <a:bodyPr wrap="square" rtlCol="0">
            <a:spAutoFit/>
          </a:bodyPr>
          <a:lstStyle/>
          <a:p>
            <a:pPr algn="ctr"/>
            <a:r>
              <a:rPr lang="en-US" sz="2400" b="1" dirty="0">
                <a:cs typeface="Times New Roman" pitchFamily="18" charset="0"/>
              </a:rPr>
              <a:t>Study Site B (lead): Random lead concentration assigned within estimated range for grid point</a:t>
            </a:r>
          </a:p>
        </p:txBody>
      </p:sp>
      <p:sp>
        <p:nvSpPr>
          <p:cNvPr id="24" name="TextBox 23"/>
          <p:cNvSpPr txBox="1"/>
          <p:nvPr/>
        </p:nvSpPr>
        <p:spPr>
          <a:xfrm>
            <a:off x="152400" y="572869"/>
            <a:ext cx="1793569" cy="707886"/>
          </a:xfrm>
          <a:prstGeom prst="rect">
            <a:avLst/>
          </a:prstGeom>
          <a:noFill/>
        </p:spPr>
        <p:txBody>
          <a:bodyPr wrap="none" rtlCol="0">
            <a:spAutoFit/>
          </a:bodyPr>
          <a:lstStyle/>
          <a:p>
            <a:pPr algn="ctr"/>
            <a:r>
              <a:rPr lang="en-US" sz="2000" b="1" dirty="0"/>
              <a:t>Grid Pt #21</a:t>
            </a:r>
          </a:p>
          <a:p>
            <a:pPr algn="ctr"/>
            <a:r>
              <a:rPr lang="en-US" sz="2000" b="1" dirty="0"/>
              <a:t>103-419 mg/kg</a:t>
            </a:r>
          </a:p>
        </p:txBody>
      </p:sp>
      <p:cxnSp>
        <p:nvCxnSpPr>
          <p:cNvPr id="26" name="Straight Arrow Connector 25"/>
          <p:cNvCxnSpPr>
            <a:stCxn id="24" idx="2"/>
          </p:cNvCxnSpPr>
          <p:nvPr/>
        </p:nvCxnSpPr>
        <p:spPr>
          <a:xfrm rot="16200000" flipH="1">
            <a:off x="1605843" y="724097"/>
            <a:ext cx="515388" cy="1628704"/>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33399" y="2133600"/>
            <a:ext cx="381001" cy="3810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24" idx="2"/>
          </p:cNvCxnSpPr>
          <p:nvPr/>
        </p:nvCxnSpPr>
        <p:spPr>
          <a:xfrm rot="5400000">
            <a:off x="517270" y="1525486"/>
            <a:ext cx="776647" cy="287185"/>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37" descr="Lead Bouncing #2.jpg"/>
          <p:cNvPicPr>
            <a:picLocks noChangeAspect="1"/>
          </p:cNvPicPr>
          <p:nvPr/>
        </p:nvPicPr>
        <p:blipFill>
          <a:blip r:embed="rId5"/>
          <a:stretch>
            <a:fillRect/>
          </a:stretch>
        </p:blipFill>
        <p:spPr>
          <a:xfrm>
            <a:off x="2688770" y="4191000"/>
            <a:ext cx="6275615" cy="2430668"/>
          </a:xfrm>
          <a:prstGeom prst="rect">
            <a:avLst/>
          </a:prstGeom>
        </p:spPr>
      </p:pic>
      <p:pic>
        <p:nvPicPr>
          <p:cNvPr id="44" name="Picture 43" descr="Lead Bouncing 3.jpg"/>
          <p:cNvPicPr>
            <a:picLocks noChangeAspect="1"/>
          </p:cNvPicPr>
          <p:nvPr/>
        </p:nvPicPr>
        <p:blipFill>
          <a:blip r:embed="rId6"/>
          <a:stretch>
            <a:fillRect/>
          </a:stretch>
        </p:blipFill>
        <p:spPr>
          <a:xfrm>
            <a:off x="5791200" y="1676400"/>
            <a:ext cx="3151632" cy="2473216"/>
          </a:xfrm>
          <a:prstGeom prst="rect">
            <a:avLst/>
          </a:prstGeom>
        </p:spPr>
      </p:pic>
      <p:grpSp>
        <p:nvGrpSpPr>
          <p:cNvPr id="5" name="Group 54"/>
          <p:cNvGrpSpPr/>
          <p:nvPr/>
        </p:nvGrpSpPr>
        <p:grpSpPr>
          <a:xfrm>
            <a:off x="4221414" y="1556657"/>
            <a:ext cx="1605188" cy="2558143"/>
            <a:chOff x="4221414" y="1556657"/>
            <a:chExt cx="1605188" cy="2558143"/>
          </a:xfrm>
        </p:grpSpPr>
        <p:grpSp>
          <p:nvGrpSpPr>
            <p:cNvPr id="6" name="Group 53"/>
            <p:cNvGrpSpPr/>
            <p:nvPr/>
          </p:nvGrpSpPr>
          <p:grpSpPr>
            <a:xfrm>
              <a:off x="4267200" y="1688592"/>
              <a:ext cx="1559402" cy="2426208"/>
              <a:chOff x="4267200" y="1688592"/>
              <a:chExt cx="1559402" cy="2426208"/>
            </a:xfrm>
          </p:grpSpPr>
          <p:pic>
            <p:nvPicPr>
              <p:cNvPr id="43" name="Picture 42" descr="Lead Bouncing 2.jpg"/>
              <p:cNvPicPr>
                <a:picLocks noChangeAspect="1"/>
              </p:cNvPicPr>
              <p:nvPr/>
            </p:nvPicPr>
            <p:blipFill>
              <a:blip r:embed="rId7"/>
              <a:stretch>
                <a:fillRect/>
              </a:stretch>
            </p:blipFill>
            <p:spPr>
              <a:xfrm>
                <a:off x="4267200" y="1688592"/>
                <a:ext cx="1559402" cy="2426208"/>
              </a:xfrm>
              <a:prstGeom prst="rect">
                <a:avLst/>
              </a:prstGeom>
            </p:spPr>
          </p:pic>
          <p:sp>
            <p:nvSpPr>
              <p:cNvPr id="46" name="Rectangle 45"/>
              <p:cNvSpPr/>
              <p:nvPr/>
            </p:nvSpPr>
            <p:spPr>
              <a:xfrm flipH="1">
                <a:off x="4386942" y="1905000"/>
                <a:ext cx="261258" cy="870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p:cNvSpPr/>
            <p:nvPr/>
          </p:nvSpPr>
          <p:spPr>
            <a:xfrm>
              <a:off x="4221414" y="1556657"/>
              <a:ext cx="655386" cy="6204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4223657" y="1661049"/>
              <a:ext cx="607859" cy="430887"/>
            </a:xfrm>
            <a:prstGeom prst="rect">
              <a:avLst/>
            </a:prstGeom>
            <a:noFill/>
          </p:spPr>
          <p:txBody>
            <a:bodyPr wrap="none" rtlCol="0">
              <a:spAutoFit/>
            </a:bodyPr>
            <a:lstStyle/>
            <a:p>
              <a:r>
                <a:rPr lang="en-US" sz="2200" b="1" dirty="0">
                  <a:latin typeface="Times New Roman" pitchFamily="18" charset="0"/>
                  <a:cs typeface="Times New Roman" pitchFamily="18" charset="0"/>
                </a:rPr>
                <a:t>401</a:t>
              </a:r>
            </a:p>
          </p:txBody>
        </p:sp>
      </p:grpSp>
    </p:spTree>
    <p:extLst>
      <p:ext uri="{BB962C8B-B14F-4D97-AF65-F5344CB8AC3E}">
        <p14:creationId xmlns:p14="http://schemas.microsoft.com/office/powerpoint/2010/main" val="1781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One gram">
            <a:extLst>
              <a:ext uri="{FF2B5EF4-FFF2-40B4-BE49-F238E27FC236}">
                <a16:creationId xmlns:a16="http://schemas.microsoft.com/office/drawing/2014/main" id="{F61CFC4C-D9C4-B10F-A607-705F9821906D}"/>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42390" y="1782445"/>
            <a:ext cx="638504" cy="422784"/>
          </a:xfrm>
          <a:prstGeom prst="rect">
            <a:avLst/>
          </a:prstGeom>
          <a:noFill/>
          <a:ln w="9525">
            <a:solidFill>
              <a:schemeClr val="tx1"/>
            </a:solidFill>
            <a:miter lim="800000"/>
            <a:headEnd/>
            <a:tailEnd/>
          </a:ln>
        </p:spPr>
      </p:pic>
      <p:grpSp>
        <p:nvGrpSpPr>
          <p:cNvPr id="240" name="Group 239"/>
          <p:cNvGrpSpPr/>
          <p:nvPr/>
        </p:nvGrpSpPr>
        <p:grpSpPr>
          <a:xfrm>
            <a:off x="658155" y="1376496"/>
            <a:ext cx="8041321" cy="4243184"/>
            <a:chOff x="1078144" y="1488943"/>
            <a:chExt cx="8041321" cy="4243184"/>
          </a:xfrm>
        </p:grpSpPr>
        <p:pic>
          <p:nvPicPr>
            <p:cNvPr id="239" name="Picture 238"/>
            <p:cNvPicPr>
              <a:picLocks noChangeAspect="1"/>
            </p:cNvPicPr>
            <p:nvPr/>
          </p:nvPicPr>
          <p:blipFill>
            <a:blip r:embed="rId3"/>
            <a:stretch>
              <a:fillRect/>
            </a:stretch>
          </p:blipFill>
          <p:spPr>
            <a:xfrm>
              <a:off x="1078144" y="1488943"/>
              <a:ext cx="8041321" cy="4243184"/>
            </a:xfrm>
            <a:prstGeom prst="rect">
              <a:avLst/>
            </a:prstGeom>
          </p:spPr>
        </p:pic>
        <p:grpSp>
          <p:nvGrpSpPr>
            <p:cNvPr id="238" name="Group 237"/>
            <p:cNvGrpSpPr/>
            <p:nvPr/>
          </p:nvGrpSpPr>
          <p:grpSpPr>
            <a:xfrm>
              <a:off x="1394691" y="1940918"/>
              <a:ext cx="6733311" cy="3166790"/>
              <a:chOff x="183906" y="985204"/>
              <a:chExt cx="8839200" cy="4770527"/>
            </a:xfrm>
          </p:grpSpPr>
          <p:grpSp>
            <p:nvGrpSpPr>
              <p:cNvPr id="237" name="Group 236"/>
              <p:cNvGrpSpPr/>
              <p:nvPr/>
            </p:nvGrpSpPr>
            <p:grpSpPr>
              <a:xfrm>
                <a:off x="183906" y="1253260"/>
                <a:ext cx="8839200" cy="4502471"/>
                <a:chOff x="152400" y="1212529"/>
                <a:chExt cx="8839200" cy="4502471"/>
              </a:xfrm>
            </p:grpSpPr>
            <p:grpSp>
              <p:nvGrpSpPr>
                <p:cNvPr id="2" name="Group 108"/>
                <p:cNvGrpSpPr/>
                <p:nvPr/>
              </p:nvGrpSpPr>
              <p:grpSpPr>
                <a:xfrm>
                  <a:off x="152400" y="3531704"/>
                  <a:ext cx="8839200" cy="2183296"/>
                  <a:chOff x="152400" y="3531704"/>
                  <a:chExt cx="8839200" cy="2183296"/>
                </a:xfrm>
              </p:grpSpPr>
              <p:cxnSp>
                <p:nvCxnSpPr>
                  <p:cNvPr id="110" name="Straight Connector 109"/>
                  <p:cNvCxnSpPr/>
                  <p:nvPr/>
                </p:nvCxnSpPr>
                <p:spPr>
                  <a:xfrm flipV="1">
                    <a:off x="152400" y="3581400"/>
                    <a:ext cx="27432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52400" y="5029200"/>
                    <a:ext cx="8839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0800000">
                    <a:off x="5715000" y="3581400"/>
                    <a:ext cx="327660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95600" y="3581400"/>
                    <a:ext cx="289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V="1">
                    <a:off x="3543300" y="4229100"/>
                    <a:ext cx="1447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flipH="1" flipV="1">
                    <a:off x="2171700" y="3695700"/>
                    <a:ext cx="14478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4959626" y="3581400"/>
                    <a:ext cx="1593574"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990600" y="4419600"/>
                    <a:ext cx="670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828800" y="4038600"/>
                    <a:ext cx="4953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514600" y="3733800"/>
                    <a:ext cx="35052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3"/>
                  <p:cNvGrpSpPr/>
                  <p:nvPr/>
                </p:nvGrpSpPr>
                <p:grpSpPr>
                  <a:xfrm>
                    <a:off x="152400" y="4953000"/>
                    <a:ext cx="457200" cy="152400"/>
                    <a:chOff x="1905000" y="4800600"/>
                    <a:chExt cx="457200" cy="152400"/>
                  </a:xfrm>
                </p:grpSpPr>
                <p:cxnSp>
                  <p:nvCxnSpPr>
                    <p:cNvPr id="207" name="Straight Connector 7"/>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8" name="Straight Connector 9"/>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2057400" y="4953000"/>
                    <a:ext cx="457200" cy="152400"/>
                    <a:chOff x="1905000" y="4800600"/>
                    <a:chExt cx="457200" cy="152400"/>
                  </a:xfrm>
                </p:grpSpPr>
                <p:cxnSp>
                  <p:nvCxnSpPr>
                    <p:cNvPr id="205" name="Straight Connector 15"/>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6" name="Straight Connector 16"/>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6" name="Group 17"/>
                  <p:cNvGrpSpPr/>
                  <p:nvPr/>
                </p:nvGrpSpPr>
                <p:grpSpPr>
                  <a:xfrm>
                    <a:off x="2667000" y="4343400"/>
                    <a:ext cx="381000" cy="152400"/>
                    <a:chOff x="1905000" y="4800600"/>
                    <a:chExt cx="457200" cy="152400"/>
                  </a:xfrm>
                </p:grpSpPr>
                <p:cxnSp>
                  <p:nvCxnSpPr>
                    <p:cNvPr id="203" name="Straight Connector 18"/>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19"/>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20"/>
                  <p:cNvGrpSpPr/>
                  <p:nvPr/>
                </p:nvGrpSpPr>
                <p:grpSpPr>
                  <a:xfrm>
                    <a:off x="4114800" y="4343400"/>
                    <a:ext cx="381000" cy="152400"/>
                    <a:chOff x="1905000" y="4800600"/>
                    <a:chExt cx="457200" cy="152400"/>
                  </a:xfrm>
                </p:grpSpPr>
                <p:cxnSp>
                  <p:nvCxnSpPr>
                    <p:cNvPr id="201" name="Straight Connector 21"/>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2"/>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 name="Group 23"/>
                  <p:cNvGrpSpPr/>
                  <p:nvPr/>
                </p:nvGrpSpPr>
                <p:grpSpPr>
                  <a:xfrm>
                    <a:off x="838200" y="4343400"/>
                    <a:ext cx="381000" cy="152400"/>
                    <a:chOff x="1905000" y="4800600"/>
                    <a:chExt cx="457200" cy="152400"/>
                  </a:xfrm>
                </p:grpSpPr>
                <p:cxnSp>
                  <p:nvCxnSpPr>
                    <p:cNvPr id="199" name="Straight Connector 24"/>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25"/>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 name="Group 62"/>
                  <p:cNvGrpSpPr/>
                  <p:nvPr/>
                </p:nvGrpSpPr>
                <p:grpSpPr>
                  <a:xfrm>
                    <a:off x="4191000" y="4953000"/>
                    <a:ext cx="457200" cy="152400"/>
                    <a:chOff x="1905000" y="4800600"/>
                    <a:chExt cx="457200" cy="152400"/>
                  </a:xfrm>
                </p:grpSpPr>
                <p:cxnSp>
                  <p:nvCxnSpPr>
                    <p:cNvPr id="197" name="Straight Connector 196"/>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65"/>
                  <p:cNvGrpSpPr/>
                  <p:nvPr/>
                </p:nvGrpSpPr>
                <p:grpSpPr>
                  <a:xfrm>
                    <a:off x="6324600" y="4953000"/>
                    <a:ext cx="457200" cy="152400"/>
                    <a:chOff x="1905000" y="4800600"/>
                    <a:chExt cx="457200" cy="152400"/>
                  </a:xfrm>
                </p:grpSpPr>
                <p:cxnSp>
                  <p:nvCxnSpPr>
                    <p:cNvPr id="195" name="Straight Connector 194"/>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 name="Group 68"/>
                  <p:cNvGrpSpPr/>
                  <p:nvPr/>
                </p:nvGrpSpPr>
                <p:grpSpPr>
                  <a:xfrm>
                    <a:off x="8458200" y="4953000"/>
                    <a:ext cx="457200" cy="152400"/>
                    <a:chOff x="1905000" y="4800600"/>
                    <a:chExt cx="457200" cy="152400"/>
                  </a:xfrm>
                </p:grpSpPr>
                <p:cxnSp>
                  <p:nvCxnSpPr>
                    <p:cNvPr id="193" name="Straight Connector 192"/>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2" name="Group 71"/>
                  <p:cNvGrpSpPr/>
                  <p:nvPr/>
                </p:nvGrpSpPr>
                <p:grpSpPr>
                  <a:xfrm>
                    <a:off x="5715000" y="4343400"/>
                    <a:ext cx="381000" cy="152400"/>
                    <a:chOff x="1905000" y="4800600"/>
                    <a:chExt cx="457200" cy="152400"/>
                  </a:xfrm>
                </p:grpSpPr>
                <p:cxnSp>
                  <p:nvCxnSpPr>
                    <p:cNvPr id="191" name="Straight Connector 190"/>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74"/>
                  <p:cNvGrpSpPr/>
                  <p:nvPr/>
                </p:nvGrpSpPr>
                <p:grpSpPr>
                  <a:xfrm>
                    <a:off x="7467600" y="4343400"/>
                    <a:ext cx="381000" cy="152400"/>
                    <a:chOff x="1905000" y="4800600"/>
                    <a:chExt cx="457200" cy="152400"/>
                  </a:xfrm>
                </p:grpSpPr>
                <p:cxnSp>
                  <p:nvCxnSpPr>
                    <p:cNvPr id="189" name="Straight Connector 188"/>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77"/>
                  <p:cNvGrpSpPr/>
                  <p:nvPr/>
                </p:nvGrpSpPr>
                <p:grpSpPr>
                  <a:xfrm>
                    <a:off x="1676400" y="3962400"/>
                    <a:ext cx="304800" cy="152400"/>
                    <a:chOff x="1905000" y="4800600"/>
                    <a:chExt cx="457200" cy="152400"/>
                  </a:xfrm>
                </p:grpSpPr>
                <p:cxnSp>
                  <p:nvCxnSpPr>
                    <p:cNvPr id="187" name="Straight Connector 186"/>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5" name="Group 80"/>
                  <p:cNvGrpSpPr/>
                  <p:nvPr/>
                </p:nvGrpSpPr>
                <p:grpSpPr>
                  <a:xfrm>
                    <a:off x="2438400" y="3657600"/>
                    <a:ext cx="228600" cy="152400"/>
                    <a:chOff x="1905000" y="4800600"/>
                    <a:chExt cx="457200" cy="152400"/>
                  </a:xfrm>
                </p:grpSpPr>
                <p:cxnSp>
                  <p:nvCxnSpPr>
                    <p:cNvPr id="185" name="Straight Connector 184"/>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83"/>
                  <p:cNvGrpSpPr/>
                  <p:nvPr/>
                </p:nvGrpSpPr>
                <p:grpSpPr>
                  <a:xfrm>
                    <a:off x="2829339" y="3544956"/>
                    <a:ext cx="228600" cy="76200"/>
                    <a:chOff x="1905000" y="4800600"/>
                    <a:chExt cx="457200" cy="152400"/>
                  </a:xfrm>
                </p:grpSpPr>
                <p:cxnSp>
                  <p:nvCxnSpPr>
                    <p:cNvPr id="183" name="Straight Connector 182"/>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7" name="Group 86"/>
                  <p:cNvGrpSpPr/>
                  <p:nvPr/>
                </p:nvGrpSpPr>
                <p:grpSpPr>
                  <a:xfrm>
                    <a:off x="2971800" y="3962400"/>
                    <a:ext cx="304800" cy="152400"/>
                    <a:chOff x="1905000" y="4800600"/>
                    <a:chExt cx="457200" cy="152400"/>
                  </a:xfrm>
                </p:grpSpPr>
                <p:cxnSp>
                  <p:nvCxnSpPr>
                    <p:cNvPr id="181" name="Straight Connector 180"/>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8" name="Group 89"/>
                  <p:cNvGrpSpPr/>
                  <p:nvPr/>
                </p:nvGrpSpPr>
                <p:grpSpPr>
                  <a:xfrm>
                    <a:off x="4114800" y="3962400"/>
                    <a:ext cx="304800" cy="152400"/>
                    <a:chOff x="1905000" y="4800600"/>
                    <a:chExt cx="457200" cy="152400"/>
                  </a:xfrm>
                </p:grpSpPr>
                <p:cxnSp>
                  <p:nvCxnSpPr>
                    <p:cNvPr id="179" name="Straight Connector 178"/>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92"/>
                  <p:cNvGrpSpPr/>
                  <p:nvPr/>
                </p:nvGrpSpPr>
                <p:grpSpPr>
                  <a:xfrm>
                    <a:off x="5334000" y="3962400"/>
                    <a:ext cx="304800" cy="152400"/>
                    <a:chOff x="1905000" y="4800600"/>
                    <a:chExt cx="457200" cy="152400"/>
                  </a:xfrm>
                </p:grpSpPr>
                <p:cxnSp>
                  <p:nvCxnSpPr>
                    <p:cNvPr id="177" name="Straight Connector 176"/>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95"/>
                  <p:cNvGrpSpPr/>
                  <p:nvPr/>
                </p:nvGrpSpPr>
                <p:grpSpPr>
                  <a:xfrm>
                    <a:off x="6629400" y="3962400"/>
                    <a:ext cx="304800" cy="152400"/>
                    <a:chOff x="1905000" y="4800600"/>
                    <a:chExt cx="457200" cy="152400"/>
                  </a:xfrm>
                </p:grpSpPr>
                <p:cxnSp>
                  <p:nvCxnSpPr>
                    <p:cNvPr id="175" name="Straight Connector 174"/>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1" name="Group 98"/>
                  <p:cNvGrpSpPr/>
                  <p:nvPr/>
                </p:nvGrpSpPr>
                <p:grpSpPr>
                  <a:xfrm>
                    <a:off x="3276600" y="3657600"/>
                    <a:ext cx="228600" cy="152400"/>
                    <a:chOff x="1905000" y="4800600"/>
                    <a:chExt cx="457200" cy="152400"/>
                  </a:xfrm>
                </p:grpSpPr>
                <p:cxnSp>
                  <p:nvCxnSpPr>
                    <p:cNvPr id="173" name="Straight Connector 172"/>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2" name="Group 101"/>
                  <p:cNvGrpSpPr/>
                  <p:nvPr/>
                </p:nvGrpSpPr>
                <p:grpSpPr>
                  <a:xfrm>
                    <a:off x="4114800" y="3657600"/>
                    <a:ext cx="228600" cy="152400"/>
                    <a:chOff x="1905000" y="4800600"/>
                    <a:chExt cx="457200" cy="152400"/>
                  </a:xfrm>
                </p:grpSpPr>
                <p:cxnSp>
                  <p:nvCxnSpPr>
                    <p:cNvPr id="171" name="Straight Connector 170"/>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104"/>
                  <p:cNvGrpSpPr/>
                  <p:nvPr/>
                </p:nvGrpSpPr>
                <p:grpSpPr>
                  <a:xfrm>
                    <a:off x="5029200" y="3657600"/>
                    <a:ext cx="228600" cy="152400"/>
                    <a:chOff x="1905000" y="4800600"/>
                    <a:chExt cx="457200" cy="152400"/>
                  </a:xfrm>
                </p:grpSpPr>
                <p:cxnSp>
                  <p:nvCxnSpPr>
                    <p:cNvPr id="169" name="Straight Connector 168"/>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107"/>
                  <p:cNvGrpSpPr/>
                  <p:nvPr/>
                </p:nvGrpSpPr>
                <p:grpSpPr>
                  <a:xfrm>
                    <a:off x="5943600" y="3657600"/>
                    <a:ext cx="228600" cy="152400"/>
                    <a:chOff x="1905000" y="4800600"/>
                    <a:chExt cx="457200" cy="152400"/>
                  </a:xfrm>
                </p:grpSpPr>
                <p:cxnSp>
                  <p:nvCxnSpPr>
                    <p:cNvPr id="167" name="Straight Connector 166"/>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110"/>
                  <p:cNvGrpSpPr/>
                  <p:nvPr/>
                </p:nvGrpSpPr>
                <p:grpSpPr>
                  <a:xfrm>
                    <a:off x="3389243" y="3531704"/>
                    <a:ext cx="228600" cy="76200"/>
                    <a:chOff x="1905000" y="4800600"/>
                    <a:chExt cx="457200" cy="152400"/>
                  </a:xfrm>
                </p:grpSpPr>
                <p:cxnSp>
                  <p:nvCxnSpPr>
                    <p:cNvPr id="165" name="Straight Connector 164"/>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6" name="Group 113"/>
                  <p:cNvGrpSpPr/>
                  <p:nvPr/>
                </p:nvGrpSpPr>
                <p:grpSpPr>
                  <a:xfrm>
                    <a:off x="4088295" y="3535017"/>
                    <a:ext cx="228600" cy="76200"/>
                    <a:chOff x="1905000" y="4800600"/>
                    <a:chExt cx="457200" cy="152400"/>
                  </a:xfrm>
                </p:grpSpPr>
                <p:cxnSp>
                  <p:nvCxnSpPr>
                    <p:cNvPr id="163" name="Straight Connector 162"/>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7" name="Group 116"/>
                  <p:cNvGrpSpPr/>
                  <p:nvPr/>
                </p:nvGrpSpPr>
                <p:grpSpPr>
                  <a:xfrm>
                    <a:off x="4876799" y="3538330"/>
                    <a:ext cx="228600" cy="76200"/>
                    <a:chOff x="1905000" y="4800600"/>
                    <a:chExt cx="457200" cy="152400"/>
                  </a:xfrm>
                </p:grpSpPr>
                <p:cxnSp>
                  <p:nvCxnSpPr>
                    <p:cNvPr id="161" name="Straight Connector 160"/>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8" name="Group 119"/>
                  <p:cNvGrpSpPr/>
                  <p:nvPr/>
                </p:nvGrpSpPr>
                <p:grpSpPr>
                  <a:xfrm>
                    <a:off x="5625547" y="3531704"/>
                    <a:ext cx="228600" cy="76200"/>
                    <a:chOff x="1905000" y="4800600"/>
                    <a:chExt cx="457200" cy="152400"/>
                  </a:xfrm>
                </p:grpSpPr>
                <p:cxnSp>
                  <p:nvCxnSpPr>
                    <p:cNvPr id="159" name="Straight Connector 158"/>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9" name="Group 123"/>
                  <p:cNvGrpSpPr/>
                  <p:nvPr/>
                </p:nvGrpSpPr>
                <p:grpSpPr>
                  <a:xfrm>
                    <a:off x="4114800" y="5486400"/>
                    <a:ext cx="685800" cy="228600"/>
                    <a:chOff x="1905000" y="4800600"/>
                    <a:chExt cx="457200" cy="152400"/>
                  </a:xfrm>
                </p:grpSpPr>
                <p:cxnSp>
                  <p:nvCxnSpPr>
                    <p:cNvPr id="157" name="Straight Connector 156"/>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 name="Group 74"/>
                  <p:cNvGrpSpPr/>
                  <p:nvPr/>
                </p:nvGrpSpPr>
                <p:grpSpPr>
                  <a:xfrm>
                    <a:off x="8458200" y="4343400"/>
                    <a:ext cx="381000" cy="152400"/>
                    <a:chOff x="1905000" y="4800600"/>
                    <a:chExt cx="457200" cy="152400"/>
                  </a:xfrm>
                </p:grpSpPr>
                <p:cxnSp>
                  <p:nvCxnSpPr>
                    <p:cNvPr id="155" name="Straight Connector 154"/>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31" name="Group 98"/>
                  <p:cNvGrpSpPr/>
                  <p:nvPr/>
                </p:nvGrpSpPr>
                <p:grpSpPr>
                  <a:xfrm>
                    <a:off x="1676400" y="3657600"/>
                    <a:ext cx="228600" cy="152400"/>
                    <a:chOff x="1905000" y="4800600"/>
                    <a:chExt cx="457200" cy="152400"/>
                  </a:xfrm>
                </p:grpSpPr>
                <p:cxnSp>
                  <p:nvCxnSpPr>
                    <p:cNvPr id="153" name="Straight Connector 152"/>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26" name="Group 98"/>
                  <p:cNvGrpSpPr/>
                  <p:nvPr/>
                </p:nvGrpSpPr>
                <p:grpSpPr>
                  <a:xfrm>
                    <a:off x="6705600" y="3657600"/>
                    <a:ext cx="228600" cy="152400"/>
                    <a:chOff x="1905000" y="4800600"/>
                    <a:chExt cx="457200" cy="152400"/>
                  </a:xfrm>
                </p:grpSpPr>
                <p:cxnSp>
                  <p:nvCxnSpPr>
                    <p:cNvPr id="151" name="Straight Connector 150"/>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236" name="Group 121"/>
                <p:cNvGrpSpPr/>
                <p:nvPr/>
              </p:nvGrpSpPr>
              <p:grpSpPr>
                <a:xfrm>
                  <a:off x="1639957" y="3627783"/>
                  <a:ext cx="6917634" cy="1689652"/>
                  <a:chOff x="1639957" y="3627783"/>
                  <a:chExt cx="6917634" cy="1689652"/>
                </a:xfrm>
                <a:solidFill>
                  <a:schemeClr val="tx1"/>
                </a:solidFill>
              </p:grpSpPr>
              <p:sp>
                <p:nvSpPr>
                  <p:cNvPr id="102" name="Freeform 101"/>
                  <p:cNvSpPr/>
                  <p:nvPr/>
                </p:nvSpPr>
                <p:spPr>
                  <a:xfrm>
                    <a:off x="1639957" y="3627783"/>
                    <a:ext cx="6917634" cy="1689652"/>
                  </a:xfrm>
                  <a:custGeom>
                    <a:avLst/>
                    <a:gdLst>
                      <a:gd name="connsiteX0" fmla="*/ 1341782 w 6917634"/>
                      <a:gd name="connsiteY0" fmla="*/ 526774 h 1659835"/>
                      <a:gd name="connsiteX1" fmla="*/ 536713 w 6917634"/>
                      <a:gd name="connsiteY1" fmla="*/ 576470 h 1659835"/>
                      <a:gd name="connsiteX2" fmla="*/ 248478 w 6917634"/>
                      <a:gd name="connsiteY2" fmla="*/ 775252 h 1659835"/>
                      <a:gd name="connsiteX3" fmla="*/ 0 w 6917634"/>
                      <a:gd name="connsiteY3" fmla="*/ 1053548 h 1659835"/>
                      <a:gd name="connsiteX4" fmla="*/ 983973 w 6917634"/>
                      <a:gd name="connsiteY4" fmla="*/ 1023730 h 1659835"/>
                      <a:gd name="connsiteX5" fmla="*/ 1808921 w 6917634"/>
                      <a:gd name="connsiteY5" fmla="*/ 1033670 h 1659835"/>
                      <a:gd name="connsiteX6" fmla="*/ 1719469 w 6917634"/>
                      <a:gd name="connsiteY6" fmla="*/ 1371600 h 1659835"/>
                      <a:gd name="connsiteX7" fmla="*/ 1630017 w 6917634"/>
                      <a:gd name="connsiteY7" fmla="*/ 1659835 h 1659835"/>
                      <a:gd name="connsiteX8" fmla="*/ 4104860 w 6917634"/>
                      <a:gd name="connsiteY8" fmla="*/ 1649896 h 1659835"/>
                      <a:gd name="connsiteX9" fmla="*/ 3916017 w 6917634"/>
                      <a:gd name="connsiteY9" fmla="*/ 1371600 h 1659835"/>
                      <a:gd name="connsiteX10" fmla="*/ 4581939 w 6917634"/>
                      <a:gd name="connsiteY10" fmla="*/ 1063487 h 1659835"/>
                      <a:gd name="connsiteX11" fmla="*/ 6679095 w 6917634"/>
                      <a:gd name="connsiteY11" fmla="*/ 1053548 h 1659835"/>
                      <a:gd name="connsiteX12" fmla="*/ 6917634 w 6917634"/>
                      <a:gd name="connsiteY12" fmla="*/ 705678 h 1659835"/>
                      <a:gd name="connsiteX13" fmla="*/ 5526156 w 6917634"/>
                      <a:gd name="connsiteY13" fmla="*/ 556591 h 1659835"/>
                      <a:gd name="connsiteX14" fmla="*/ 4750904 w 6917634"/>
                      <a:gd name="connsiteY14" fmla="*/ 566530 h 1659835"/>
                      <a:gd name="connsiteX15" fmla="*/ 4502426 w 6917634"/>
                      <a:gd name="connsiteY15" fmla="*/ 367748 h 1659835"/>
                      <a:gd name="connsiteX16" fmla="*/ 4760843 w 6917634"/>
                      <a:gd name="connsiteY16" fmla="*/ 208722 h 1659835"/>
                      <a:gd name="connsiteX17" fmla="*/ 4899991 w 6917634"/>
                      <a:gd name="connsiteY17" fmla="*/ 89452 h 1659835"/>
                      <a:gd name="connsiteX18" fmla="*/ 4303643 w 6917634"/>
                      <a:gd name="connsiteY18" fmla="*/ 19878 h 1659835"/>
                      <a:gd name="connsiteX19" fmla="*/ 3419060 w 6917634"/>
                      <a:gd name="connsiteY19" fmla="*/ 19878 h 1659835"/>
                      <a:gd name="connsiteX20" fmla="*/ 2534478 w 6917634"/>
                      <a:gd name="connsiteY20" fmla="*/ 0 h 1659835"/>
                      <a:gd name="connsiteX21" fmla="*/ 2126973 w 6917634"/>
                      <a:gd name="connsiteY21" fmla="*/ 99391 h 1659835"/>
                      <a:gd name="connsiteX22" fmla="*/ 1997765 w 6917634"/>
                      <a:gd name="connsiteY22" fmla="*/ 536713 h 1659835"/>
                      <a:gd name="connsiteX23" fmla="*/ 1341782 w 6917634"/>
                      <a:gd name="connsiteY23" fmla="*/ 526774 h 165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634" h="1659835">
                        <a:moveTo>
                          <a:pt x="1341782" y="526774"/>
                        </a:moveTo>
                        <a:lnTo>
                          <a:pt x="536713" y="576470"/>
                        </a:lnTo>
                        <a:lnTo>
                          <a:pt x="248478" y="775252"/>
                        </a:lnTo>
                        <a:lnTo>
                          <a:pt x="0" y="1053548"/>
                        </a:lnTo>
                        <a:lnTo>
                          <a:pt x="983973" y="1023730"/>
                        </a:lnTo>
                        <a:lnTo>
                          <a:pt x="1808921" y="1033670"/>
                        </a:lnTo>
                        <a:lnTo>
                          <a:pt x="1719469" y="1371600"/>
                        </a:lnTo>
                        <a:lnTo>
                          <a:pt x="1630017" y="1659835"/>
                        </a:lnTo>
                        <a:lnTo>
                          <a:pt x="4104860" y="1649896"/>
                        </a:lnTo>
                        <a:lnTo>
                          <a:pt x="3916017" y="1371600"/>
                        </a:lnTo>
                        <a:lnTo>
                          <a:pt x="4581939" y="1063487"/>
                        </a:lnTo>
                        <a:lnTo>
                          <a:pt x="6679095" y="1053548"/>
                        </a:lnTo>
                        <a:lnTo>
                          <a:pt x="6917634" y="705678"/>
                        </a:lnTo>
                        <a:lnTo>
                          <a:pt x="5526156" y="556591"/>
                        </a:lnTo>
                        <a:lnTo>
                          <a:pt x="4750904" y="566530"/>
                        </a:lnTo>
                        <a:lnTo>
                          <a:pt x="4502426" y="367748"/>
                        </a:lnTo>
                        <a:lnTo>
                          <a:pt x="4760843" y="208722"/>
                        </a:lnTo>
                        <a:lnTo>
                          <a:pt x="4899991" y="89452"/>
                        </a:lnTo>
                        <a:lnTo>
                          <a:pt x="4303643" y="19878"/>
                        </a:lnTo>
                        <a:lnTo>
                          <a:pt x="3419060" y="19878"/>
                        </a:lnTo>
                        <a:lnTo>
                          <a:pt x="2534478" y="0"/>
                        </a:lnTo>
                        <a:lnTo>
                          <a:pt x="2126973" y="99391"/>
                        </a:lnTo>
                        <a:lnTo>
                          <a:pt x="1997765" y="536713"/>
                        </a:lnTo>
                        <a:lnTo>
                          <a:pt x="1341782" y="526774"/>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Freeform 107"/>
                  <p:cNvSpPr/>
                  <p:nvPr/>
                </p:nvSpPr>
                <p:spPr>
                  <a:xfrm>
                    <a:off x="1987827" y="3627783"/>
                    <a:ext cx="1060174" cy="248478"/>
                  </a:xfrm>
                  <a:custGeom>
                    <a:avLst/>
                    <a:gdLst>
                      <a:gd name="connsiteX0" fmla="*/ 298174 w 1152939"/>
                      <a:gd name="connsiteY0" fmla="*/ 228600 h 248478"/>
                      <a:gd name="connsiteX1" fmla="*/ 904461 w 1152939"/>
                      <a:gd name="connsiteY1" fmla="*/ 248478 h 248478"/>
                      <a:gd name="connsiteX2" fmla="*/ 1152939 w 1152939"/>
                      <a:gd name="connsiteY2" fmla="*/ 29817 h 248478"/>
                      <a:gd name="connsiteX3" fmla="*/ 437322 w 1152939"/>
                      <a:gd name="connsiteY3" fmla="*/ 0 h 248478"/>
                      <a:gd name="connsiteX4" fmla="*/ 0 w 1152939"/>
                      <a:gd name="connsiteY4" fmla="*/ 198782 h 248478"/>
                      <a:gd name="connsiteX5" fmla="*/ 407504 w 1152939"/>
                      <a:gd name="connsiteY5" fmla="*/ 238539 h 248478"/>
                      <a:gd name="connsiteX6" fmla="*/ 407504 w 1152939"/>
                      <a:gd name="connsiteY6" fmla="*/ 238539 h 24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939" h="248478">
                        <a:moveTo>
                          <a:pt x="298174" y="228600"/>
                        </a:moveTo>
                        <a:lnTo>
                          <a:pt x="904461" y="248478"/>
                        </a:lnTo>
                        <a:lnTo>
                          <a:pt x="1152939" y="29817"/>
                        </a:lnTo>
                        <a:lnTo>
                          <a:pt x="437322" y="0"/>
                        </a:lnTo>
                        <a:lnTo>
                          <a:pt x="0" y="198782"/>
                        </a:lnTo>
                        <a:lnTo>
                          <a:pt x="407504" y="238539"/>
                        </a:lnTo>
                        <a:lnTo>
                          <a:pt x="407504" y="238539"/>
                        </a:lnTo>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lt1"/>
                      </a:solidFill>
                      <a:effectLst/>
                      <a:uLnTx/>
                      <a:uFillTx/>
                    </a:endParaRPr>
                  </a:p>
                </p:txBody>
              </p:sp>
            </p:grpSp>
            <p:sp>
              <p:nvSpPr>
                <p:cNvPr id="150" name="Oval 149"/>
                <p:cNvSpPr/>
                <p:nvPr/>
              </p:nvSpPr>
              <p:spPr>
                <a:xfrm>
                  <a:off x="7543800" y="4154556"/>
                  <a:ext cx="188843" cy="188843"/>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2" name="Oval 211"/>
                <p:cNvSpPr/>
                <p:nvPr/>
              </p:nvSpPr>
              <p:spPr>
                <a:xfrm>
                  <a:off x="3276600" y="4876800"/>
                  <a:ext cx="228600" cy="2286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6" name="Oval 215"/>
                <p:cNvSpPr/>
                <p:nvPr/>
              </p:nvSpPr>
              <p:spPr>
                <a:xfrm>
                  <a:off x="5406887" y="3591339"/>
                  <a:ext cx="155713" cy="155712"/>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7" name="Oval 216"/>
                <p:cNvSpPr/>
                <p:nvPr/>
              </p:nvSpPr>
              <p:spPr>
                <a:xfrm>
                  <a:off x="2199861" y="3617843"/>
                  <a:ext cx="155713" cy="155712"/>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0" name="Oval 219"/>
                <p:cNvSpPr/>
                <p:nvPr/>
              </p:nvSpPr>
              <p:spPr>
                <a:xfrm>
                  <a:off x="2885661" y="3713922"/>
                  <a:ext cx="155713" cy="155712"/>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1" name="Oval 220"/>
                <p:cNvSpPr/>
                <p:nvPr/>
              </p:nvSpPr>
              <p:spPr>
                <a:xfrm>
                  <a:off x="2637183" y="3561522"/>
                  <a:ext cx="155713" cy="155712"/>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4" name="Oval 223"/>
                <p:cNvSpPr/>
                <p:nvPr/>
              </p:nvSpPr>
              <p:spPr>
                <a:xfrm>
                  <a:off x="8305800" y="4419600"/>
                  <a:ext cx="198783" cy="192155"/>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5" name="Oval 224"/>
                <p:cNvSpPr/>
                <p:nvPr/>
              </p:nvSpPr>
              <p:spPr>
                <a:xfrm>
                  <a:off x="2743200" y="4114800"/>
                  <a:ext cx="198783" cy="192155"/>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7" name="Oval 226"/>
                <p:cNvSpPr/>
                <p:nvPr/>
              </p:nvSpPr>
              <p:spPr>
                <a:xfrm>
                  <a:off x="1762539" y="4346713"/>
                  <a:ext cx="198783" cy="192155"/>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8" name="Oval 227"/>
                <p:cNvSpPr/>
                <p:nvPr/>
              </p:nvSpPr>
              <p:spPr>
                <a:xfrm>
                  <a:off x="2454966" y="4562061"/>
                  <a:ext cx="198783" cy="192155"/>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9" name="Oval 228"/>
                <p:cNvSpPr/>
                <p:nvPr/>
              </p:nvSpPr>
              <p:spPr>
                <a:xfrm>
                  <a:off x="6274904" y="3750365"/>
                  <a:ext cx="198783" cy="192155"/>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0" name="Oval 229"/>
                <p:cNvSpPr/>
                <p:nvPr/>
              </p:nvSpPr>
              <p:spPr>
                <a:xfrm>
                  <a:off x="3657599" y="3816626"/>
                  <a:ext cx="198783" cy="192155"/>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1" name="Oval 230"/>
                <p:cNvSpPr/>
                <p:nvPr/>
              </p:nvSpPr>
              <p:spPr>
                <a:xfrm>
                  <a:off x="7225748" y="4621696"/>
                  <a:ext cx="198783" cy="192155"/>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2" name="Oval 231"/>
                <p:cNvSpPr/>
                <p:nvPr/>
              </p:nvSpPr>
              <p:spPr>
                <a:xfrm>
                  <a:off x="5830956" y="4717774"/>
                  <a:ext cx="198783" cy="192155"/>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3" name="Oval 232"/>
                <p:cNvSpPr/>
                <p:nvPr/>
              </p:nvSpPr>
              <p:spPr>
                <a:xfrm>
                  <a:off x="4379844" y="3597965"/>
                  <a:ext cx="155713" cy="155712"/>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4" name="Oval 233"/>
                <p:cNvSpPr/>
                <p:nvPr/>
              </p:nvSpPr>
              <p:spPr>
                <a:xfrm>
                  <a:off x="2428461" y="3816625"/>
                  <a:ext cx="155713" cy="15571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 name="Oval 234"/>
                <p:cNvSpPr/>
                <p:nvPr/>
              </p:nvSpPr>
              <p:spPr>
                <a:xfrm>
                  <a:off x="4462669" y="5191538"/>
                  <a:ext cx="228600" cy="228600"/>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0" name="Freeform 129"/>
                <p:cNvSpPr/>
                <p:nvPr/>
              </p:nvSpPr>
              <p:spPr>
                <a:xfrm>
                  <a:off x="6228080" y="4043680"/>
                  <a:ext cx="812800" cy="152400"/>
                </a:xfrm>
                <a:custGeom>
                  <a:avLst/>
                  <a:gdLst>
                    <a:gd name="connsiteX0" fmla="*/ 0 w 812800"/>
                    <a:gd name="connsiteY0" fmla="*/ 10160 h 152400"/>
                    <a:gd name="connsiteX1" fmla="*/ 538480 w 812800"/>
                    <a:gd name="connsiteY1" fmla="*/ 0 h 152400"/>
                    <a:gd name="connsiteX2" fmla="*/ 812800 w 812800"/>
                    <a:gd name="connsiteY2" fmla="*/ 142240 h 152400"/>
                    <a:gd name="connsiteX3" fmla="*/ 172720 w 812800"/>
                    <a:gd name="connsiteY3" fmla="*/ 152400 h 152400"/>
                    <a:gd name="connsiteX4" fmla="*/ 0 w 812800"/>
                    <a:gd name="connsiteY4" fmla="*/ 1016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152400">
                      <a:moveTo>
                        <a:pt x="0" y="10160"/>
                      </a:moveTo>
                      <a:lnTo>
                        <a:pt x="538480" y="0"/>
                      </a:lnTo>
                      <a:lnTo>
                        <a:pt x="812800" y="142240"/>
                      </a:lnTo>
                      <a:lnTo>
                        <a:pt x="172720" y="152400"/>
                      </a:lnTo>
                      <a:lnTo>
                        <a:pt x="0" y="101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32" name="Straight Connector 131"/>
                <p:cNvCxnSpPr>
                  <a:stCxn id="130" idx="2"/>
                </p:cNvCxnSpPr>
                <p:nvPr/>
              </p:nvCxnSpPr>
              <p:spPr>
                <a:xfrm flipV="1">
                  <a:off x="7040880" y="2362200"/>
                  <a:ext cx="502920" cy="18237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30" idx="2"/>
                </p:cNvCxnSpPr>
                <p:nvPr/>
              </p:nvCxnSpPr>
              <p:spPr>
                <a:xfrm flipV="1">
                  <a:off x="7040880" y="3429000"/>
                  <a:ext cx="502920" cy="75692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2362200"/>
                  <a:ext cx="990600" cy="1083379"/>
                </a:xfrm>
                <a:prstGeom prst="rect">
                  <a:avLst/>
                </a:prstGeom>
                <a:noFill/>
                <a:ln w="9525">
                  <a:noFill/>
                  <a:miter lim="800000"/>
                  <a:headEnd/>
                  <a:tailEnd/>
                </a:ln>
                <a:effectLst/>
              </p:spPr>
            </p:pic>
            <p:cxnSp>
              <p:nvCxnSpPr>
                <p:cNvPr id="145" name="Straight Arrow Connector 144"/>
                <p:cNvCxnSpPr>
                  <a:cxnSpLocks/>
                  <a:stCxn id="136" idx="3"/>
                </p:cNvCxnSpPr>
                <p:nvPr/>
              </p:nvCxnSpPr>
              <p:spPr>
                <a:xfrm flipV="1">
                  <a:off x="7462182" y="1212529"/>
                  <a:ext cx="843618" cy="3077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cxnSpLocks/>
                  <a:stCxn id="136" idx="3"/>
                </p:cNvCxnSpPr>
                <p:nvPr/>
              </p:nvCxnSpPr>
              <p:spPr>
                <a:xfrm>
                  <a:off x="7462182" y="1520260"/>
                  <a:ext cx="569298" cy="7739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36" name="Picture 135" descr="Dog chasing tail main.jpg">
                <a:extLst>
                  <a:ext uri="{FF2B5EF4-FFF2-40B4-BE49-F238E27FC236}">
                    <a16:creationId xmlns:a16="http://schemas.microsoft.com/office/drawing/2014/main" id="{03B93513-58AD-4F63-8050-4C7A540310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5106" y="985204"/>
                <a:ext cx="1518582" cy="1151573"/>
              </a:xfrm>
              <a:prstGeom prst="rect">
                <a:avLst/>
              </a:prstGeom>
              <a:ln>
                <a:solidFill>
                  <a:schemeClr val="tx1"/>
                </a:solidFill>
              </a:ln>
            </p:spPr>
          </p:pic>
        </p:grpSp>
      </p:grpSp>
      <p:pic>
        <p:nvPicPr>
          <p:cNvPr id="32" name="Picture 31">
            <a:extLst>
              <a:ext uri="{FF2B5EF4-FFF2-40B4-BE49-F238E27FC236}">
                <a16:creationId xmlns:a16="http://schemas.microsoft.com/office/drawing/2014/main" id="{70C02EC7-2067-7618-4BB6-9A82EF9E85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4513" y="1762266"/>
            <a:ext cx="591179" cy="553523"/>
          </a:xfrm>
          <a:prstGeom prst="rect">
            <a:avLst/>
          </a:prstGeom>
          <a:ln>
            <a:solidFill>
              <a:schemeClr val="tx1"/>
            </a:solidFill>
          </a:ln>
        </p:spPr>
      </p:pic>
      <p:cxnSp>
        <p:nvCxnSpPr>
          <p:cNvPr id="34" name="Straight Arrow Connector 33">
            <a:extLst>
              <a:ext uri="{FF2B5EF4-FFF2-40B4-BE49-F238E27FC236}">
                <a16:creationId xmlns:a16="http://schemas.microsoft.com/office/drawing/2014/main" id="{D4B1D10B-F4FE-478B-A5BD-B8872AF4908A}"/>
              </a:ext>
            </a:extLst>
          </p:cNvPr>
          <p:cNvCxnSpPr>
            <a:cxnSpLocks/>
          </p:cNvCxnSpPr>
          <p:nvPr/>
        </p:nvCxnSpPr>
        <p:spPr>
          <a:xfrm>
            <a:off x="7843214" y="2039027"/>
            <a:ext cx="4991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76200" y="174248"/>
            <a:ext cx="9182100"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a:solidFill>
                  <a:sysClr val="windowText" lastClr="000000"/>
                </a:solidFill>
                <a:latin typeface="+mj-lt"/>
                <a:cs typeface="Times New Roman" pitchFamily="18" charset="0"/>
              </a:rPr>
              <a:t>“Failed” confirmation samples. Need for repeat investigations with no clear endpoint…, etc.</a:t>
            </a:r>
            <a:endParaRPr kumimoji="0" lang="en-US" sz="3000" b="1" i="0" u="none" strike="noStrike" kern="0" cap="none" spc="0" normalizeH="0" baseline="0" noProof="0" dirty="0">
              <a:ln>
                <a:noFill/>
              </a:ln>
              <a:solidFill>
                <a:sysClr val="windowText" lastClr="000000"/>
              </a:solidFill>
              <a:effectLst/>
              <a:uLnTx/>
              <a:uFillTx/>
              <a:latin typeface="+mj-lt"/>
              <a:cs typeface="Times New Roman" pitchFamily="18" charset="0"/>
            </a:endParaRPr>
          </a:p>
        </p:txBody>
      </p:sp>
      <p:sp>
        <p:nvSpPr>
          <p:cNvPr id="5" name="Slide Number Placeholder 4"/>
          <p:cNvSpPr>
            <a:spLocks noGrp="1"/>
          </p:cNvSpPr>
          <p:nvPr>
            <p:ph type="sldNum" sz="quarter" idx="12"/>
          </p:nvPr>
        </p:nvSpPr>
        <p:spPr>
          <a:xfrm>
            <a:off x="6972300" y="6473825"/>
            <a:ext cx="2133600" cy="365125"/>
          </a:xfrm>
        </p:spPr>
        <p:txBody>
          <a:bodyPr vert="horz" lIns="91440" tIns="45720" rIns="91440" bIns="45720" rtlCol="0" anchor="ctr"/>
          <a:lstStyle/>
          <a:p>
            <a:fld id="{27EB08C4-B206-4098-98C3-6DC2CE1146B4}" type="slidenum">
              <a:rPr lang="en-US"/>
              <a:pPr/>
              <a:t>15</a:t>
            </a:fld>
            <a:endParaRPr lang="en-US" dirty="0"/>
          </a:p>
        </p:txBody>
      </p:sp>
      <p:sp>
        <p:nvSpPr>
          <p:cNvPr id="137" name="TextBox 136">
            <a:extLst>
              <a:ext uri="{FF2B5EF4-FFF2-40B4-BE49-F238E27FC236}">
                <a16:creationId xmlns:a16="http://schemas.microsoft.com/office/drawing/2014/main" id="{45C965E4-D1CE-4C05-AC7A-EAB76D779256}"/>
              </a:ext>
            </a:extLst>
          </p:cNvPr>
          <p:cNvSpPr txBox="1"/>
          <p:nvPr/>
        </p:nvSpPr>
        <p:spPr>
          <a:xfrm>
            <a:off x="518886" y="5746891"/>
            <a:ext cx="8320882" cy="707886"/>
          </a:xfrm>
          <a:prstGeom prst="rect">
            <a:avLst/>
          </a:prstGeom>
          <a:noFill/>
        </p:spPr>
        <p:txBody>
          <a:bodyPr wrap="square" rtlCol="0">
            <a:spAutoFit/>
          </a:bodyPr>
          <a:lstStyle/>
          <a:p>
            <a:pPr marL="231775" lvl="0" indent="-231775" defTabSz="914400">
              <a:buFont typeface="Arial" panose="020B0604020202020204" pitchFamily="34" charset="0"/>
              <a:buChar char="•"/>
              <a:defRPr/>
            </a:pPr>
            <a:r>
              <a:rPr kumimoji="0" lang="en-US" sz="2000" b="1" i="0" u="none" strike="noStrike" kern="0" cap="none" spc="0" normalizeH="0" baseline="0" noProof="0" dirty="0">
                <a:ln>
                  <a:noFill/>
                </a:ln>
                <a:solidFill>
                  <a:sysClr val="windowText" lastClr="000000"/>
                </a:solidFill>
                <a:effectLst/>
                <a:uLnTx/>
                <a:uFillTx/>
                <a:cs typeface="Times New Roman" pitchFamily="18" charset="0"/>
              </a:rPr>
              <a:t>Problem </a:t>
            </a:r>
            <a:r>
              <a:rPr kumimoji="0" lang="en-US" sz="2000" b="1" i="1" u="none" strike="noStrike" kern="0" cap="none" spc="0" normalizeH="0" baseline="0" noProof="0" dirty="0">
                <a:ln>
                  <a:noFill/>
                </a:ln>
                <a:solidFill>
                  <a:sysClr val="windowText" lastClr="000000"/>
                </a:solidFill>
                <a:effectLst/>
                <a:uLnTx/>
                <a:uFillTx/>
                <a:cs typeface="Times New Roman" pitchFamily="18" charset="0"/>
              </a:rPr>
              <a:t>can’t be fixed </a:t>
            </a:r>
            <a:r>
              <a:rPr kumimoji="0" lang="en-US" sz="2000" b="1" i="0" u="none" strike="noStrike" kern="0" cap="none" spc="0" normalizeH="0" baseline="0" noProof="0" dirty="0">
                <a:ln>
                  <a:noFill/>
                </a:ln>
                <a:solidFill>
                  <a:sysClr val="windowText" lastClr="000000"/>
                </a:solidFill>
                <a:effectLst/>
                <a:uLnTx/>
                <a:uFillTx/>
                <a:cs typeface="Times New Roman" pitchFamily="18" charset="0"/>
              </a:rPr>
              <a:t>by collecting more discrete </a:t>
            </a:r>
            <a:r>
              <a:rPr lang="en-US" sz="2000" b="1" kern="0" dirty="0">
                <a:solidFill>
                  <a:sysClr val="windowText" lastClr="000000"/>
                </a:solidFill>
                <a:cs typeface="Times New Roman" pitchFamily="18" charset="0"/>
              </a:rPr>
              <a:t>samples;</a:t>
            </a:r>
          </a:p>
          <a:p>
            <a:pPr marL="231775" indent="-231775">
              <a:buFont typeface="Arial" panose="020B0604020202020204" pitchFamily="34" charset="0"/>
              <a:buChar char="•"/>
              <a:defRPr/>
            </a:pPr>
            <a:r>
              <a:rPr lang="en-US" sz="2000" b="1" kern="0" dirty="0">
                <a:solidFill>
                  <a:sysClr val="windowText" lastClr="000000"/>
                </a:solidFill>
                <a:cs typeface="Times New Roman" pitchFamily="18" charset="0"/>
              </a:rPr>
              <a:t>Problem </a:t>
            </a:r>
            <a:r>
              <a:rPr lang="en-US" sz="2000" b="1" i="1" kern="0" dirty="0">
                <a:solidFill>
                  <a:sysClr val="windowText" lastClr="000000"/>
                </a:solidFill>
                <a:cs typeface="Times New Roman" pitchFamily="18" charset="0"/>
              </a:rPr>
              <a:t>can’t be fixed by statistical evaluation </a:t>
            </a:r>
            <a:r>
              <a:rPr lang="en-US" sz="2000" b="1" kern="0" dirty="0">
                <a:solidFill>
                  <a:sysClr val="windowText" lastClr="000000"/>
                </a:solidFill>
                <a:cs typeface="Times New Roman" pitchFamily="18" charset="0"/>
              </a:rPr>
              <a:t>of discrete sample data.</a:t>
            </a:r>
          </a:p>
        </p:txBody>
      </p:sp>
      <p:sp>
        <p:nvSpPr>
          <p:cNvPr id="138" name="TextBox 137">
            <a:extLst>
              <a:ext uri="{FF2B5EF4-FFF2-40B4-BE49-F238E27FC236}">
                <a16:creationId xmlns:a16="http://schemas.microsoft.com/office/drawing/2014/main" id="{C15A0F39-48CC-4F6C-8C43-893B2AD5B79B}"/>
              </a:ext>
            </a:extLst>
          </p:cNvPr>
          <p:cNvSpPr txBox="1"/>
          <p:nvPr/>
        </p:nvSpPr>
        <p:spPr>
          <a:xfrm>
            <a:off x="294339" y="1216521"/>
            <a:ext cx="4882370" cy="1323439"/>
          </a:xfrm>
          <a:prstGeom prst="rect">
            <a:avLst/>
          </a:prstGeom>
          <a:solidFill>
            <a:schemeClr val="bg2">
              <a:lumMod val="90000"/>
            </a:schemeClr>
          </a:solidFill>
          <a:ln>
            <a:solidFill>
              <a:schemeClr val="tx1"/>
            </a:solidFill>
          </a:ln>
        </p:spPr>
        <p:txBody>
          <a:bodyPr wrap="square" rtlCol="0">
            <a:spAutoFit/>
          </a:bodyPr>
          <a:lstStyle/>
          <a:p>
            <a:pPr marL="228600" marR="0" lvl="0" indent="-228600" defTabSz="914400" eaLnBrk="1" fontAlgn="auto" latinLnBrk="0" hangingPunct="1">
              <a:lnSpc>
                <a:spcPct val="100000"/>
              </a:lnSpc>
              <a:spcBef>
                <a:spcPts val="0"/>
              </a:spcBef>
              <a:spcAft>
                <a:spcPts val="0"/>
              </a:spcAft>
              <a:buClrTx/>
              <a:buSzTx/>
              <a:buFont typeface="Arial" pitchFamily="34" charset="0"/>
              <a:buChar char="•"/>
              <a:tabLst/>
              <a:defRPr/>
            </a:pPr>
            <a:r>
              <a:rPr lang="en-US" sz="2000" b="1" i="1" kern="0" dirty="0">
                <a:solidFill>
                  <a:sysClr val="windowText" lastClr="000000"/>
                </a:solidFill>
                <a:cs typeface="Times New Roman" pitchFamily="18" charset="0"/>
              </a:rPr>
              <a:t>Lab data </a:t>
            </a:r>
            <a:r>
              <a:rPr lang="en-US" sz="2000" b="1" kern="0" dirty="0">
                <a:solidFill>
                  <a:sysClr val="windowText" lastClr="000000"/>
                </a:solidFill>
                <a:cs typeface="Times New Roman" pitchFamily="18" charset="0"/>
              </a:rPr>
              <a:t>not reliably representative of sample;</a:t>
            </a:r>
          </a:p>
          <a:p>
            <a:pPr marL="228600" marR="0" lvl="0" indent="-2286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0" cap="none" spc="0" normalizeH="0" baseline="0" noProof="0" dirty="0">
                <a:ln>
                  <a:noFill/>
                </a:ln>
                <a:solidFill>
                  <a:sysClr val="windowText" lastClr="000000"/>
                </a:solidFill>
                <a:effectLst/>
                <a:uLnTx/>
                <a:uFillTx/>
                <a:cs typeface="Times New Roman" pitchFamily="18" charset="0"/>
              </a:rPr>
              <a:t>Sample</a:t>
            </a:r>
            <a:r>
              <a:rPr kumimoji="0" lang="en-US" sz="2000" b="1" i="1" u="none" strike="noStrike" kern="0" cap="none" spc="0" normalizeH="0" noProof="0" dirty="0">
                <a:ln>
                  <a:noFill/>
                </a:ln>
                <a:solidFill>
                  <a:sysClr val="windowText" lastClr="000000"/>
                </a:solidFill>
                <a:effectLst/>
                <a:uLnTx/>
                <a:uFillTx/>
                <a:cs typeface="Times New Roman" pitchFamily="18" charset="0"/>
              </a:rPr>
              <a:t> </a:t>
            </a:r>
            <a:r>
              <a:rPr kumimoji="0" lang="en-US" sz="2000" b="1" u="none" strike="noStrike" kern="0" cap="none" spc="0" normalizeH="0" noProof="0" dirty="0">
                <a:ln>
                  <a:noFill/>
                </a:ln>
                <a:solidFill>
                  <a:sysClr val="windowText" lastClr="000000"/>
                </a:solidFill>
                <a:effectLst/>
                <a:uLnTx/>
                <a:uFillTx/>
                <a:cs typeface="Times New Roman" pitchFamily="18" charset="0"/>
              </a:rPr>
              <a:t>not reliably represented of area where it was collected.</a:t>
            </a:r>
            <a:endParaRPr lang="en-US" sz="2000" b="1" kern="0" dirty="0">
              <a:solidFill>
                <a:sysClr val="windowText" lastClr="000000"/>
              </a:solidFill>
              <a:cs typeface="Times New Roman" pitchFamily="18" charset="0"/>
            </a:endParaRPr>
          </a:p>
        </p:txBody>
      </p:sp>
    </p:spTree>
    <p:extLst>
      <p:ext uri="{BB962C8B-B14F-4D97-AF65-F5344CB8AC3E}">
        <p14:creationId xmlns:p14="http://schemas.microsoft.com/office/powerpoint/2010/main" val="2309002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026"/>
          <p:cNvSpPr>
            <a:spLocks noGrp="1" noChangeArrowheads="1"/>
          </p:cNvSpPr>
          <p:nvPr>
            <p:ph type="title"/>
          </p:nvPr>
        </p:nvSpPr>
        <p:spPr>
          <a:xfrm>
            <a:off x="457200" y="152401"/>
            <a:ext cx="8229600" cy="609600"/>
          </a:xfrm>
        </p:spPr>
        <p:txBody>
          <a:bodyPr>
            <a:normAutofit/>
          </a:bodyPr>
          <a:lstStyle/>
          <a:p>
            <a:pPr eaLnBrk="1" hangingPunct="1"/>
            <a:r>
              <a:rPr lang="en-US" sz="3200" b="1" dirty="0">
                <a:latin typeface="+mn-lt"/>
              </a:rPr>
              <a:t>Large-Scale Patterns Can Be Real</a:t>
            </a:r>
          </a:p>
        </p:txBody>
      </p:sp>
      <p:sp>
        <p:nvSpPr>
          <p:cNvPr id="49159" name="Text Box 1192"/>
          <p:cNvSpPr txBox="1">
            <a:spLocks noChangeArrowheads="1"/>
          </p:cNvSpPr>
          <p:nvPr/>
        </p:nvSpPr>
        <p:spPr bwMode="auto">
          <a:xfrm>
            <a:off x="152400" y="685800"/>
            <a:ext cx="8382000" cy="1631212"/>
          </a:xfrm>
          <a:prstGeom prst="rect">
            <a:avLst/>
          </a:prstGeom>
          <a:noFill/>
          <a:ln w="9525">
            <a:noFill/>
            <a:miter lim="800000"/>
            <a:headEnd/>
            <a:tailEnd/>
          </a:ln>
        </p:spPr>
        <p:txBody>
          <a:bodyPr wrap="square" lIns="91435" tIns="45718" rIns="91435" bIns="45718">
            <a:spAutoFit/>
          </a:bodyPr>
          <a:lstStyle/>
          <a:p>
            <a:pPr marL="169854" indent="-169854">
              <a:buFont typeface="Arial" pitchFamily="34" charset="0"/>
              <a:buChar char="•"/>
            </a:pPr>
            <a:r>
              <a:rPr lang="en-US" sz="2000" b="1" dirty="0">
                <a:cs typeface="Times New Roman" pitchFamily="18" charset="0"/>
              </a:rPr>
              <a:t>Field XRF and tight grid of 100+ discrete samples used to identify spill area;</a:t>
            </a:r>
          </a:p>
          <a:p>
            <a:pPr marL="169854" indent="-169854">
              <a:buFont typeface="Arial" pitchFamily="34" charset="0"/>
              <a:buChar char="•"/>
            </a:pPr>
            <a:r>
              <a:rPr lang="en-US" sz="2000" b="1" i="1" dirty="0">
                <a:cs typeface="Times New Roman" pitchFamily="18" charset="0"/>
              </a:rPr>
              <a:t>Large-scale patterns </a:t>
            </a:r>
            <a:r>
              <a:rPr lang="en-US" sz="2000" b="1" dirty="0">
                <a:cs typeface="Times New Roman" pitchFamily="18" charset="0"/>
              </a:rPr>
              <a:t>real but exact borders uncertain;</a:t>
            </a:r>
          </a:p>
          <a:p>
            <a:pPr marL="169854" indent="-169854">
              <a:buFont typeface="Arial" pitchFamily="34" charset="0"/>
              <a:buChar char="•"/>
            </a:pPr>
            <a:r>
              <a:rPr lang="en-US" sz="2000" b="1" dirty="0">
                <a:cs typeface="Times New Roman" pitchFamily="18" charset="0"/>
              </a:rPr>
              <a:t>Highest error in Zone B – </a:t>
            </a:r>
            <a:r>
              <a:rPr lang="en-US" sz="2000" b="1" i="1" dirty="0">
                <a:cs typeface="Times New Roman" pitchFamily="18" charset="0"/>
              </a:rPr>
              <a:t>false isolated “hot spots” and “cold spots”;</a:t>
            </a:r>
          </a:p>
          <a:p>
            <a:pPr marL="169854" indent="-169854">
              <a:buFont typeface="Arial" pitchFamily="34" charset="0"/>
              <a:buChar char="•"/>
            </a:pPr>
            <a:r>
              <a:rPr lang="en-US" sz="2000" b="1" dirty="0">
                <a:cs typeface="Times New Roman" pitchFamily="18" charset="0"/>
              </a:rPr>
              <a:t>Removal of isolated “hot spots” in Zone B </a:t>
            </a:r>
            <a:r>
              <a:rPr lang="en-US" sz="2000" b="1" i="1" dirty="0">
                <a:cs typeface="Times New Roman" pitchFamily="18" charset="0"/>
              </a:rPr>
              <a:t>will not significantly reduce risk;</a:t>
            </a:r>
          </a:p>
          <a:p>
            <a:pPr marL="169854" indent="-169854">
              <a:buFont typeface="Arial" pitchFamily="34" charset="0"/>
              <a:buChar char="•"/>
            </a:pPr>
            <a:r>
              <a:rPr lang="en-US" sz="2000" b="1" dirty="0">
                <a:cs typeface="Times New Roman" pitchFamily="18" charset="0"/>
              </a:rPr>
              <a:t>Some sites are </a:t>
            </a:r>
            <a:r>
              <a:rPr lang="en-US" sz="2000" b="1" i="1" dirty="0">
                <a:cs typeface="Times New Roman" pitchFamily="18" charset="0"/>
              </a:rPr>
              <a:t>all “Type B” contamination</a:t>
            </a:r>
            <a:r>
              <a:rPr lang="en-US" sz="2000" b="1" dirty="0">
                <a:cs typeface="Times New Roman" pitchFamily="18" charset="0"/>
              </a:rPr>
              <a:t>.</a:t>
            </a:r>
          </a:p>
        </p:txBody>
      </p:sp>
      <p:grpSp>
        <p:nvGrpSpPr>
          <p:cNvPr id="10" name="Group 9">
            <a:extLst>
              <a:ext uri="{FF2B5EF4-FFF2-40B4-BE49-F238E27FC236}">
                <a16:creationId xmlns:a16="http://schemas.microsoft.com/office/drawing/2014/main" id="{759011C8-5362-597B-0003-8919448136B2}"/>
              </a:ext>
            </a:extLst>
          </p:cNvPr>
          <p:cNvGrpSpPr/>
          <p:nvPr/>
        </p:nvGrpSpPr>
        <p:grpSpPr>
          <a:xfrm>
            <a:off x="336272" y="2209800"/>
            <a:ext cx="1872715" cy="2057400"/>
            <a:chOff x="336272" y="2209800"/>
            <a:chExt cx="1872715" cy="2057400"/>
          </a:xfrm>
        </p:grpSpPr>
        <p:sp>
          <p:nvSpPr>
            <p:cNvPr id="49240" name="Text Box 1188"/>
            <p:cNvSpPr txBox="1">
              <a:spLocks noChangeArrowheads="1"/>
            </p:cNvSpPr>
            <p:nvPr/>
          </p:nvSpPr>
          <p:spPr bwMode="auto">
            <a:xfrm>
              <a:off x="421970" y="2209800"/>
              <a:ext cx="1701317" cy="646331"/>
            </a:xfrm>
            <a:prstGeom prst="rect">
              <a:avLst/>
            </a:prstGeom>
            <a:solidFill>
              <a:schemeClr val="bg1"/>
            </a:solidFill>
            <a:ln w="9525">
              <a:noFill/>
              <a:miter lim="800000"/>
              <a:headEnd/>
              <a:tailEnd/>
            </a:ln>
          </p:spPr>
          <p:txBody>
            <a:bodyPr wrap="square">
              <a:spAutoFit/>
            </a:bodyPr>
            <a:lstStyle/>
            <a:p>
              <a:pPr algn="ctr"/>
              <a:r>
                <a:rPr lang="en-US" b="1" dirty="0"/>
                <a:t>Pesticide</a:t>
              </a:r>
            </a:p>
            <a:p>
              <a:pPr algn="ctr"/>
              <a:r>
                <a:rPr lang="en-US" b="1" dirty="0"/>
                <a:t>Mixing Area</a:t>
              </a:r>
            </a:p>
          </p:txBody>
        </p:sp>
        <p:pic>
          <p:nvPicPr>
            <p:cNvPr id="3074" name="Picture 2"/>
            <p:cNvPicPr>
              <a:picLocks noChangeAspect="1" noChangeArrowheads="1"/>
            </p:cNvPicPr>
            <p:nvPr/>
          </p:nvPicPr>
          <p:blipFill>
            <a:blip r:embed="rId3" cstate="print"/>
            <a:srcRect/>
            <a:stretch>
              <a:fillRect/>
            </a:stretch>
          </p:blipFill>
          <p:spPr bwMode="auto">
            <a:xfrm>
              <a:off x="336272" y="2819400"/>
              <a:ext cx="1872715" cy="1447800"/>
            </a:xfrm>
            <a:prstGeom prst="rect">
              <a:avLst/>
            </a:prstGeom>
            <a:noFill/>
            <a:ln w="9525">
              <a:solidFill>
                <a:schemeClr val="tx1"/>
              </a:solidFill>
              <a:miter lim="800000"/>
              <a:headEnd/>
              <a:tailEnd/>
            </a:ln>
            <a:effectLst/>
          </p:spPr>
        </p:pic>
      </p:grpSp>
      <p:cxnSp>
        <p:nvCxnSpPr>
          <p:cNvPr id="214" name="Straight Connector 213"/>
          <p:cNvCxnSpPr/>
          <p:nvPr/>
        </p:nvCxnSpPr>
        <p:spPr>
          <a:xfrm>
            <a:off x="6248400" y="61722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83" name="TextBox 182"/>
          <p:cNvSpPr txBox="1"/>
          <p:nvPr/>
        </p:nvSpPr>
        <p:spPr>
          <a:xfrm>
            <a:off x="0" y="5638800"/>
            <a:ext cx="2494088" cy="1015663"/>
          </a:xfrm>
          <a:prstGeom prst="rect">
            <a:avLst/>
          </a:prstGeom>
          <a:solidFill>
            <a:schemeClr val="bg1"/>
          </a:solidFill>
        </p:spPr>
        <p:txBody>
          <a:bodyPr wrap="square" rtlCol="0">
            <a:spAutoFit/>
          </a:bodyPr>
          <a:lstStyle/>
          <a:p>
            <a:pPr algn="ctr"/>
            <a:r>
              <a:rPr lang="en-US" sz="2000" b="1" u="sng" dirty="0">
                <a:cs typeface="Times New Roman" pitchFamily="18" charset="0"/>
              </a:rPr>
              <a:t>Type C: </a:t>
            </a:r>
            <a:r>
              <a:rPr lang="en-US" sz="2000" b="1" dirty="0">
                <a:cs typeface="Times New Roman" pitchFamily="18" charset="0"/>
              </a:rPr>
              <a:t>Any Discrete Samples </a:t>
            </a:r>
            <a:r>
              <a:rPr lang="en-US" sz="2000" b="1" i="1" dirty="0">
                <a:cs typeface="Times New Roman" pitchFamily="18" charset="0"/>
              </a:rPr>
              <a:t>below </a:t>
            </a:r>
            <a:r>
              <a:rPr lang="en-US" sz="2000" b="1" dirty="0">
                <a:cs typeface="Times New Roman" pitchFamily="18" charset="0"/>
              </a:rPr>
              <a:t>Screening Level</a:t>
            </a:r>
          </a:p>
        </p:txBody>
      </p:sp>
      <p:sp>
        <p:nvSpPr>
          <p:cNvPr id="182" name="TextBox 181"/>
          <p:cNvSpPr txBox="1"/>
          <p:nvPr/>
        </p:nvSpPr>
        <p:spPr>
          <a:xfrm>
            <a:off x="6267673" y="2168604"/>
            <a:ext cx="2723927" cy="1015663"/>
          </a:xfrm>
          <a:prstGeom prst="rect">
            <a:avLst/>
          </a:prstGeom>
          <a:noFill/>
        </p:spPr>
        <p:txBody>
          <a:bodyPr wrap="square" rtlCol="0">
            <a:spAutoFit/>
          </a:bodyPr>
          <a:lstStyle/>
          <a:p>
            <a:pPr algn="ctr"/>
            <a:r>
              <a:rPr lang="en-US" sz="2000" b="1" u="sng" dirty="0">
                <a:cs typeface="Times New Roman" pitchFamily="18" charset="0"/>
              </a:rPr>
              <a:t>Type A: </a:t>
            </a:r>
            <a:r>
              <a:rPr lang="en-US" sz="2000" b="1" dirty="0">
                <a:cs typeface="Times New Roman" pitchFamily="18" charset="0"/>
              </a:rPr>
              <a:t>Any Discrete Samples </a:t>
            </a:r>
            <a:r>
              <a:rPr lang="en-US" sz="2000" b="1" i="1" dirty="0">
                <a:cs typeface="Times New Roman" pitchFamily="18" charset="0"/>
              </a:rPr>
              <a:t>Above</a:t>
            </a:r>
            <a:r>
              <a:rPr lang="en-US" sz="2000" b="1" dirty="0">
                <a:cs typeface="Times New Roman" pitchFamily="18" charset="0"/>
              </a:rPr>
              <a:t> Screening Level</a:t>
            </a:r>
          </a:p>
        </p:txBody>
      </p:sp>
      <p:sp>
        <p:nvSpPr>
          <p:cNvPr id="184" name="TextBox 183"/>
          <p:cNvSpPr txBox="1"/>
          <p:nvPr/>
        </p:nvSpPr>
        <p:spPr>
          <a:xfrm>
            <a:off x="19694" y="4437733"/>
            <a:ext cx="2637631" cy="1015663"/>
          </a:xfrm>
          <a:prstGeom prst="rect">
            <a:avLst/>
          </a:prstGeom>
          <a:noFill/>
        </p:spPr>
        <p:txBody>
          <a:bodyPr wrap="square" rtlCol="0">
            <a:spAutoFit/>
          </a:bodyPr>
          <a:lstStyle/>
          <a:p>
            <a:pPr algn="ctr"/>
            <a:r>
              <a:rPr lang="en-US" sz="2000" b="1" u="sng" dirty="0">
                <a:cs typeface="Times New Roman" pitchFamily="18" charset="0"/>
              </a:rPr>
              <a:t>Type B: </a:t>
            </a:r>
            <a:r>
              <a:rPr lang="en-US" sz="2000" b="1" dirty="0">
                <a:cs typeface="Times New Roman" pitchFamily="18" charset="0"/>
              </a:rPr>
              <a:t>Discrete Sample Range </a:t>
            </a:r>
            <a:r>
              <a:rPr lang="en-US" sz="2000" b="1" i="1" dirty="0">
                <a:cs typeface="Times New Roman" pitchFamily="18" charset="0"/>
              </a:rPr>
              <a:t>overlaps </a:t>
            </a:r>
            <a:r>
              <a:rPr lang="en-US" sz="2000" b="1" dirty="0">
                <a:cs typeface="Times New Roman" pitchFamily="18" charset="0"/>
              </a:rPr>
              <a:t>Screening Level</a:t>
            </a:r>
          </a:p>
        </p:txBody>
      </p:sp>
      <p:grpSp>
        <p:nvGrpSpPr>
          <p:cNvPr id="15" name="Group 14">
            <a:extLst>
              <a:ext uri="{FF2B5EF4-FFF2-40B4-BE49-F238E27FC236}">
                <a16:creationId xmlns:a16="http://schemas.microsoft.com/office/drawing/2014/main" id="{FDF93F32-5837-9DEB-8EF2-B9A91403B6EC}"/>
              </a:ext>
            </a:extLst>
          </p:cNvPr>
          <p:cNvGrpSpPr/>
          <p:nvPr/>
        </p:nvGrpSpPr>
        <p:grpSpPr>
          <a:xfrm>
            <a:off x="2494088" y="2965945"/>
            <a:ext cx="5983386" cy="3769527"/>
            <a:chOff x="2246214" y="2965945"/>
            <a:chExt cx="5983386" cy="3769527"/>
          </a:xfrm>
        </p:grpSpPr>
        <p:grpSp>
          <p:nvGrpSpPr>
            <p:cNvPr id="13" name="Group 12">
              <a:extLst>
                <a:ext uri="{FF2B5EF4-FFF2-40B4-BE49-F238E27FC236}">
                  <a16:creationId xmlns:a16="http://schemas.microsoft.com/office/drawing/2014/main" id="{07B812C5-5531-45C2-6BEF-49D313A5C005}"/>
                </a:ext>
              </a:extLst>
            </p:cNvPr>
            <p:cNvGrpSpPr/>
            <p:nvPr/>
          </p:nvGrpSpPr>
          <p:grpSpPr>
            <a:xfrm>
              <a:off x="2246214" y="2965945"/>
              <a:ext cx="5983386" cy="3769527"/>
              <a:chOff x="2017614" y="2965945"/>
              <a:chExt cx="5983386" cy="3769527"/>
            </a:xfrm>
          </p:grpSpPr>
          <p:sp>
            <p:nvSpPr>
              <p:cNvPr id="49158" name="Text Box 1190"/>
              <p:cNvSpPr txBox="1">
                <a:spLocks noChangeArrowheads="1"/>
              </p:cNvSpPr>
              <p:nvPr/>
            </p:nvSpPr>
            <p:spPr bwMode="auto">
              <a:xfrm>
                <a:off x="4701481" y="6427695"/>
                <a:ext cx="2103461" cy="307777"/>
              </a:xfrm>
              <a:prstGeom prst="rect">
                <a:avLst/>
              </a:prstGeom>
              <a:noFill/>
              <a:ln w="9525">
                <a:noFill/>
                <a:miter lim="800000"/>
                <a:headEnd/>
                <a:tailEnd/>
              </a:ln>
            </p:spPr>
            <p:txBody>
              <a:bodyPr wrap="none">
                <a:spAutoFit/>
              </a:bodyPr>
              <a:lstStyle/>
              <a:p>
                <a:r>
                  <a:rPr lang="en-US" sz="1400" b="1" dirty="0"/>
                  <a:t>Field discrete samples</a:t>
                </a:r>
              </a:p>
            </p:txBody>
          </p:sp>
          <p:pic>
            <p:nvPicPr>
              <p:cNvPr id="49154" name="Picture 166" descr="Arsenic XRF.jpg"/>
              <p:cNvPicPr>
                <a:picLocks noChangeAspect="1"/>
              </p:cNvPicPr>
              <p:nvPr/>
            </p:nvPicPr>
            <p:blipFill>
              <a:blip r:embed="rId4" cstate="print"/>
              <a:srcRect/>
              <a:stretch>
                <a:fillRect/>
              </a:stretch>
            </p:blipFill>
            <p:spPr bwMode="auto">
              <a:xfrm>
                <a:off x="2286000" y="3352801"/>
                <a:ext cx="4949870" cy="3104886"/>
              </a:xfrm>
              <a:prstGeom prst="rect">
                <a:avLst/>
              </a:prstGeom>
              <a:noFill/>
              <a:ln w="9525">
                <a:solidFill>
                  <a:schemeClr val="tx1"/>
                </a:solidFill>
                <a:miter lim="800000"/>
                <a:headEnd/>
                <a:tailEnd/>
              </a:ln>
            </p:spPr>
          </p:pic>
          <p:grpSp>
            <p:nvGrpSpPr>
              <p:cNvPr id="3" name="Group 1029"/>
              <p:cNvGrpSpPr>
                <a:grpSpLocks/>
              </p:cNvGrpSpPr>
              <p:nvPr/>
            </p:nvGrpSpPr>
            <p:grpSpPr bwMode="auto">
              <a:xfrm>
                <a:off x="2865156" y="6056508"/>
                <a:ext cx="3255938" cy="97256"/>
                <a:chOff x="1248" y="3552"/>
                <a:chExt cx="2784" cy="96"/>
              </a:xfrm>
            </p:grpSpPr>
            <p:sp>
              <p:nvSpPr>
                <p:cNvPr id="49306" name="Oval 1030"/>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7" name="Oval 1031"/>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308" name="Oval 1032"/>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9" name="Oval 1033"/>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0" name="Oval 1034"/>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1" name="Oval 1035"/>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2" name="Oval 1036"/>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3" name="Oval 1037"/>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4" name="Oval 1038"/>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5" name="Oval 1039"/>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6" name="Oval 1040"/>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7" name="Oval 1041"/>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8" name="Oval 1042"/>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grpSp>
            <p:nvGrpSpPr>
              <p:cNvPr id="4" name="Group 1043"/>
              <p:cNvGrpSpPr>
                <a:grpSpLocks/>
              </p:cNvGrpSpPr>
              <p:nvPr/>
            </p:nvGrpSpPr>
            <p:grpSpPr bwMode="auto">
              <a:xfrm>
                <a:off x="2865156" y="5810938"/>
                <a:ext cx="3255938" cy="97256"/>
                <a:chOff x="1248" y="3552"/>
                <a:chExt cx="2784" cy="96"/>
              </a:xfrm>
            </p:grpSpPr>
            <p:sp>
              <p:nvSpPr>
                <p:cNvPr id="49293" name="Oval 1044"/>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4" name="Oval 1045"/>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95" name="Oval 1046"/>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6" name="Oval 1047"/>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7" name="Oval 1048"/>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8" name="Oval 1049"/>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9" name="Oval 1050"/>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0" name="Oval 1051"/>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1" name="Oval 1052"/>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2" name="Oval 1053"/>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3" name="Oval 1054"/>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4" name="Oval 1055"/>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5" name="Oval 1056"/>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grpSp>
            <p:nvGrpSpPr>
              <p:cNvPr id="5" name="Group 1057"/>
              <p:cNvGrpSpPr>
                <a:grpSpLocks/>
              </p:cNvGrpSpPr>
              <p:nvPr/>
            </p:nvGrpSpPr>
            <p:grpSpPr bwMode="auto">
              <a:xfrm>
                <a:off x="2865156" y="5613995"/>
                <a:ext cx="3255938" cy="98472"/>
                <a:chOff x="1248" y="3552"/>
                <a:chExt cx="2784" cy="96"/>
              </a:xfrm>
            </p:grpSpPr>
            <p:sp>
              <p:nvSpPr>
                <p:cNvPr id="49280" name="Oval 1058"/>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1" name="Oval 1059"/>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82" name="Oval 1060"/>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3" name="Oval 1061"/>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4" name="Oval 1062"/>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5" name="Oval 1063"/>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6" name="Oval 1064"/>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7" name="Oval 1065"/>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8" name="Oval 1066"/>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9" name="Oval 1067"/>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0" name="Oval 1068"/>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1" name="Oval 1069"/>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2" name="Oval 1070"/>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grpSp>
            <p:nvGrpSpPr>
              <p:cNvPr id="6" name="Group 1071"/>
              <p:cNvGrpSpPr>
                <a:grpSpLocks/>
              </p:cNvGrpSpPr>
              <p:nvPr/>
            </p:nvGrpSpPr>
            <p:grpSpPr bwMode="auto">
              <a:xfrm>
                <a:off x="2865156" y="5368424"/>
                <a:ext cx="3255938" cy="98472"/>
                <a:chOff x="1248" y="3552"/>
                <a:chExt cx="2784" cy="96"/>
              </a:xfrm>
            </p:grpSpPr>
            <p:sp>
              <p:nvSpPr>
                <p:cNvPr id="49267" name="Oval 1072"/>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8" name="Oval 1073"/>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69" name="Oval 1074"/>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0" name="Oval 1075"/>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1" name="Oval 1076"/>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2" name="Oval 1077"/>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3" name="Oval 1078"/>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4" name="Oval 1079"/>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5" name="Oval 1080"/>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6" name="Oval 1081"/>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7" name="Oval 1082"/>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8" name="Oval 1083"/>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9" name="Oval 1084"/>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sp>
            <p:nvSpPr>
              <p:cNvPr id="49165" name="Oval 1085"/>
              <p:cNvSpPr>
                <a:spLocks noChangeArrowheads="1"/>
              </p:cNvSpPr>
              <p:nvPr/>
            </p:nvSpPr>
            <p:spPr bwMode="auto">
              <a:xfrm>
                <a:off x="3146159" y="5122855"/>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66" name="Oval 1086"/>
              <p:cNvSpPr>
                <a:spLocks noChangeArrowheads="1"/>
              </p:cNvSpPr>
              <p:nvPr/>
            </p:nvSpPr>
            <p:spPr bwMode="auto">
              <a:xfrm>
                <a:off x="2865156" y="5122855"/>
                <a:ext cx="112137" cy="98472"/>
              </a:xfrm>
              <a:prstGeom prst="ellipse">
                <a:avLst/>
              </a:prstGeom>
              <a:solidFill>
                <a:srgbClr val="3366FF"/>
              </a:solidFill>
              <a:ln w="9525">
                <a:solidFill>
                  <a:schemeClr val="tx1"/>
                </a:solidFill>
                <a:round/>
                <a:headEnd/>
                <a:tailEnd/>
              </a:ln>
            </p:spPr>
            <p:txBody>
              <a:bodyPr wrap="none" anchor="ctr"/>
              <a:lstStyle/>
              <a:p>
                <a:endParaRPr lang="en-US"/>
              </a:p>
            </p:txBody>
          </p:sp>
          <p:sp>
            <p:nvSpPr>
              <p:cNvPr id="49167" name="Oval 1087"/>
              <p:cNvSpPr>
                <a:spLocks noChangeArrowheads="1"/>
              </p:cNvSpPr>
              <p:nvPr/>
            </p:nvSpPr>
            <p:spPr bwMode="auto">
              <a:xfrm>
                <a:off x="3370433" y="5122855"/>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68" name="Oval 1088"/>
              <p:cNvSpPr>
                <a:spLocks noChangeArrowheads="1"/>
              </p:cNvSpPr>
              <p:nvPr/>
            </p:nvSpPr>
            <p:spPr bwMode="auto">
              <a:xfrm>
                <a:off x="3651436" y="5122855"/>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69" name="Oval 1089"/>
              <p:cNvSpPr>
                <a:spLocks noChangeArrowheads="1"/>
              </p:cNvSpPr>
              <p:nvPr/>
            </p:nvSpPr>
            <p:spPr bwMode="auto">
              <a:xfrm>
                <a:off x="3931120" y="5122855"/>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0" name="Oval 1090"/>
              <p:cNvSpPr>
                <a:spLocks noChangeArrowheads="1"/>
              </p:cNvSpPr>
              <p:nvPr/>
            </p:nvSpPr>
            <p:spPr bwMode="auto">
              <a:xfrm>
                <a:off x="4156713" y="5122855"/>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1" name="Oval 1091"/>
              <p:cNvSpPr>
                <a:spLocks noChangeArrowheads="1"/>
              </p:cNvSpPr>
              <p:nvPr/>
            </p:nvSpPr>
            <p:spPr bwMode="auto">
              <a:xfrm>
                <a:off x="4436397" y="5122855"/>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2" name="Oval 1092"/>
              <p:cNvSpPr>
                <a:spLocks noChangeArrowheads="1"/>
              </p:cNvSpPr>
              <p:nvPr/>
            </p:nvSpPr>
            <p:spPr bwMode="auto">
              <a:xfrm>
                <a:off x="4660671" y="5122855"/>
                <a:ext cx="11345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3" name="Oval 1093"/>
              <p:cNvSpPr>
                <a:spLocks noChangeArrowheads="1"/>
              </p:cNvSpPr>
              <p:nvPr/>
            </p:nvSpPr>
            <p:spPr bwMode="auto">
              <a:xfrm>
                <a:off x="4941674" y="5122855"/>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4" name="Oval 1094"/>
              <p:cNvSpPr>
                <a:spLocks noChangeArrowheads="1"/>
              </p:cNvSpPr>
              <p:nvPr/>
            </p:nvSpPr>
            <p:spPr bwMode="auto">
              <a:xfrm>
                <a:off x="5165949" y="5122855"/>
                <a:ext cx="11345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5" name="Oval 1095"/>
              <p:cNvSpPr>
                <a:spLocks noChangeArrowheads="1"/>
              </p:cNvSpPr>
              <p:nvPr/>
            </p:nvSpPr>
            <p:spPr bwMode="auto">
              <a:xfrm>
                <a:off x="5446951" y="5122855"/>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6" name="Oval 1096"/>
              <p:cNvSpPr>
                <a:spLocks noChangeArrowheads="1"/>
              </p:cNvSpPr>
              <p:nvPr/>
            </p:nvSpPr>
            <p:spPr bwMode="auto">
              <a:xfrm>
                <a:off x="5727954" y="5122855"/>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7" name="Oval 1097"/>
              <p:cNvSpPr>
                <a:spLocks noChangeArrowheads="1"/>
              </p:cNvSpPr>
              <p:nvPr/>
            </p:nvSpPr>
            <p:spPr bwMode="auto">
              <a:xfrm>
                <a:off x="6008957" y="5122855"/>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8" name="Oval 1098"/>
              <p:cNvSpPr>
                <a:spLocks noChangeArrowheads="1"/>
              </p:cNvSpPr>
              <p:nvPr/>
            </p:nvSpPr>
            <p:spPr bwMode="auto">
              <a:xfrm>
                <a:off x="3651436" y="4877283"/>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9" name="Oval 1099"/>
              <p:cNvSpPr>
                <a:spLocks noChangeArrowheads="1"/>
              </p:cNvSpPr>
              <p:nvPr/>
            </p:nvSpPr>
            <p:spPr bwMode="auto">
              <a:xfrm>
                <a:off x="3931120" y="4877283"/>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0" name="Oval 1100"/>
              <p:cNvSpPr>
                <a:spLocks noChangeArrowheads="1"/>
              </p:cNvSpPr>
              <p:nvPr/>
            </p:nvSpPr>
            <p:spPr bwMode="auto">
              <a:xfrm>
                <a:off x="4156713" y="4877283"/>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1" name="Oval 1101"/>
              <p:cNvSpPr>
                <a:spLocks noChangeArrowheads="1"/>
              </p:cNvSpPr>
              <p:nvPr/>
            </p:nvSpPr>
            <p:spPr bwMode="auto">
              <a:xfrm>
                <a:off x="4436397" y="4877283"/>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2" name="Oval 1102"/>
              <p:cNvSpPr>
                <a:spLocks noChangeArrowheads="1"/>
              </p:cNvSpPr>
              <p:nvPr/>
            </p:nvSpPr>
            <p:spPr bwMode="auto">
              <a:xfrm>
                <a:off x="4660671" y="4877283"/>
                <a:ext cx="11345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3" name="Oval 1103"/>
              <p:cNvSpPr>
                <a:spLocks noChangeArrowheads="1"/>
              </p:cNvSpPr>
              <p:nvPr/>
            </p:nvSpPr>
            <p:spPr bwMode="auto">
              <a:xfrm>
                <a:off x="4941674" y="4877283"/>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4" name="Oval 1104"/>
              <p:cNvSpPr>
                <a:spLocks noChangeArrowheads="1"/>
              </p:cNvSpPr>
              <p:nvPr/>
            </p:nvSpPr>
            <p:spPr bwMode="auto">
              <a:xfrm>
                <a:off x="5165949" y="4877283"/>
                <a:ext cx="11345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5" name="Oval 1105"/>
              <p:cNvSpPr>
                <a:spLocks noChangeArrowheads="1"/>
              </p:cNvSpPr>
              <p:nvPr/>
            </p:nvSpPr>
            <p:spPr bwMode="auto">
              <a:xfrm>
                <a:off x="5446951" y="4877283"/>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6" name="Oval 1106"/>
              <p:cNvSpPr>
                <a:spLocks noChangeArrowheads="1"/>
              </p:cNvSpPr>
              <p:nvPr/>
            </p:nvSpPr>
            <p:spPr bwMode="auto">
              <a:xfrm>
                <a:off x="5727954" y="4877283"/>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7" name="Oval 1107"/>
              <p:cNvSpPr>
                <a:spLocks noChangeArrowheads="1"/>
              </p:cNvSpPr>
              <p:nvPr/>
            </p:nvSpPr>
            <p:spPr bwMode="auto">
              <a:xfrm>
                <a:off x="6008957" y="4877283"/>
                <a:ext cx="112138"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8" name="Oval 1108"/>
              <p:cNvSpPr>
                <a:spLocks noChangeArrowheads="1"/>
              </p:cNvSpPr>
              <p:nvPr/>
            </p:nvSpPr>
            <p:spPr bwMode="auto">
              <a:xfrm>
                <a:off x="6233231" y="4681557"/>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9" name="Oval 1109"/>
              <p:cNvSpPr>
                <a:spLocks noChangeArrowheads="1"/>
              </p:cNvSpPr>
              <p:nvPr/>
            </p:nvSpPr>
            <p:spPr bwMode="auto">
              <a:xfrm>
                <a:off x="2865156" y="4681557"/>
                <a:ext cx="112137" cy="98471"/>
              </a:xfrm>
              <a:prstGeom prst="ellipse">
                <a:avLst/>
              </a:prstGeom>
              <a:solidFill>
                <a:srgbClr val="3366FF"/>
              </a:solidFill>
              <a:ln w="9525">
                <a:solidFill>
                  <a:schemeClr val="tx1"/>
                </a:solidFill>
                <a:round/>
                <a:headEnd/>
                <a:tailEnd/>
              </a:ln>
            </p:spPr>
            <p:txBody>
              <a:bodyPr wrap="none" anchor="ctr"/>
              <a:lstStyle/>
              <a:p>
                <a:endParaRPr lang="en-US"/>
              </a:p>
            </p:txBody>
          </p:sp>
          <p:sp>
            <p:nvSpPr>
              <p:cNvPr id="49190" name="Oval 1110"/>
              <p:cNvSpPr>
                <a:spLocks noChangeArrowheads="1"/>
              </p:cNvSpPr>
              <p:nvPr/>
            </p:nvSpPr>
            <p:spPr bwMode="auto">
              <a:xfrm>
                <a:off x="3370433" y="4681557"/>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1" name="Oval 1111"/>
              <p:cNvSpPr>
                <a:spLocks noChangeArrowheads="1"/>
              </p:cNvSpPr>
              <p:nvPr/>
            </p:nvSpPr>
            <p:spPr bwMode="auto">
              <a:xfrm>
                <a:off x="3651436" y="4681557"/>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2" name="Oval 1112"/>
              <p:cNvSpPr>
                <a:spLocks noChangeArrowheads="1"/>
              </p:cNvSpPr>
              <p:nvPr/>
            </p:nvSpPr>
            <p:spPr bwMode="auto">
              <a:xfrm>
                <a:off x="3931120" y="4681557"/>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3" name="Oval 1113"/>
              <p:cNvSpPr>
                <a:spLocks noChangeArrowheads="1"/>
              </p:cNvSpPr>
              <p:nvPr/>
            </p:nvSpPr>
            <p:spPr bwMode="auto">
              <a:xfrm>
                <a:off x="4156713" y="4681557"/>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4" name="Oval 1114"/>
              <p:cNvSpPr>
                <a:spLocks noChangeArrowheads="1"/>
              </p:cNvSpPr>
              <p:nvPr/>
            </p:nvSpPr>
            <p:spPr bwMode="auto">
              <a:xfrm>
                <a:off x="4436397" y="4681557"/>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5" name="Oval 1115"/>
              <p:cNvSpPr>
                <a:spLocks noChangeArrowheads="1"/>
              </p:cNvSpPr>
              <p:nvPr/>
            </p:nvSpPr>
            <p:spPr bwMode="auto">
              <a:xfrm>
                <a:off x="4660671" y="4681557"/>
                <a:ext cx="11345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6" name="Oval 1116"/>
              <p:cNvSpPr>
                <a:spLocks noChangeArrowheads="1"/>
              </p:cNvSpPr>
              <p:nvPr/>
            </p:nvSpPr>
            <p:spPr bwMode="auto">
              <a:xfrm>
                <a:off x="4941674" y="4681557"/>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7" name="Oval 1117"/>
              <p:cNvSpPr>
                <a:spLocks noChangeArrowheads="1"/>
              </p:cNvSpPr>
              <p:nvPr/>
            </p:nvSpPr>
            <p:spPr bwMode="auto">
              <a:xfrm>
                <a:off x="5165949" y="4681557"/>
                <a:ext cx="11345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8" name="Oval 1118"/>
              <p:cNvSpPr>
                <a:spLocks noChangeArrowheads="1"/>
              </p:cNvSpPr>
              <p:nvPr/>
            </p:nvSpPr>
            <p:spPr bwMode="auto">
              <a:xfrm>
                <a:off x="5446951" y="4681557"/>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9" name="Oval 1119"/>
              <p:cNvSpPr>
                <a:spLocks noChangeArrowheads="1"/>
              </p:cNvSpPr>
              <p:nvPr/>
            </p:nvSpPr>
            <p:spPr bwMode="auto">
              <a:xfrm>
                <a:off x="5727954" y="4681557"/>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0" name="Oval 1120"/>
              <p:cNvSpPr>
                <a:spLocks noChangeArrowheads="1"/>
              </p:cNvSpPr>
              <p:nvPr/>
            </p:nvSpPr>
            <p:spPr bwMode="auto">
              <a:xfrm>
                <a:off x="6008957" y="4681557"/>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1" name="Oval 1121"/>
              <p:cNvSpPr>
                <a:spLocks noChangeArrowheads="1"/>
              </p:cNvSpPr>
              <p:nvPr/>
            </p:nvSpPr>
            <p:spPr bwMode="auto">
              <a:xfrm>
                <a:off x="6233231" y="4435986"/>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2" name="Oval 1122"/>
              <p:cNvSpPr>
                <a:spLocks noChangeArrowheads="1"/>
              </p:cNvSpPr>
              <p:nvPr/>
            </p:nvSpPr>
            <p:spPr bwMode="auto">
              <a:xfrm>
                <a:off x="2865156" y="4484615"/>
                <a:ext cx="112137" cy="98471"/>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03" name="Oval 1123"/>
              <p:cNvSpPr>
                <a:spLocks noChangeArrowheads="1"/>
              </p:cNvSpPr>
              <p:nvPr/>
            </p:nvSpPr>
            <p:spPr bwMode="auto">
              <a:xfrm>
                <a:off x="3370433" y="4484615"/>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4" name="Oval 1124"/>
              <p:cNvSpPr>
                <a:spLocks noChangeArrowheads="1"/>
              </p:cNvSpPr>
              <p:nvPr/>
            </p:nvSpPr>
            <p:spPr bwMode="auto">
              <a:xfrm>
                <a:off x="3651436" y="4484615"/>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5" name="Oval 1125"/>
              <p:cNvSpPr>
                <a:spLocks noChangeArrowheads="1"/>
              </p:cNvSpPr>
              <p:nvPr/>
            </p:nvSpPr>
            <p:spPr bwMode="auto">
              <a:xfrm>
                <a:off x="3931120" y="4484615"/>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6" name="Oval 1126"/>
              <p:cNvSpPr>
                <a:spLocks noChangeArrowheads="1"/>
              </p:cNvSpPr>
              <p:nvPr/>
            </p:nvSpPr>
            <p:spPr bwMode="auto">
              <a:xfrm>
                <a:off x="4156713" y="4484615"/>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7" name="Oval 1127"/>
              <p:cNvSpPr>
                <a:spLocks noChangeArrowheads="1"/>
              </p:cNvSpPr>
              <p:nvPr/>
            </p:nvSpPr>
            <p:spPr bwMode="auto">
              <a:xfrm>
                <a:off x="4436397" y="4484615"/>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8" name="Oval 1128"/>
              <p:cNvSpPr>
                <a:spLocks noChangeArrowheads="1"/>
              </p:cNvSpPr>
              <p:nvPr/>
            </p:nvSpPr>
            <p:spPr bwMode="auto">
              <a:xfrm>
                <a:off x="4660671" y="4484615"/>
                <a:ext cx="11345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9" name="Oval 1129"/>
              <p:cNvSpPr>
                <a:spLocks noChangeArrowheads="1"/>
              </p:cNvSpPr>
              <p:nvPr/>
            </p:nvSpPr>
            <p:spPr bwMode="auto">
              <a:xfrm>
                <a:off x="4941674" y="4484615"/>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0" name="Oval 1130"/>
              <p:cNvSpPr>
                <a:spLocks noChangeArrowheads="1"/>
              </p:cNvSpPr>
              <p:nvPr/>
            </p:nvSpPr>
            <p:spPr bwMode="auto">
              <a:xfrm>
                <a:off x="5165949" y="4484615"/>
                <a:ext cx="11345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1" name="Oval 1131"/>
              <p:cNvSpPr>
                <a:spLocks noChangeArrowheads="1"/>
              </p:cNvSpPr>
              <p:nvPr/>
            </p:nvSpPr>
            <p:spPr bwMode="auto">
              <a:xfrm>
                <a:off x="5446951" y="4484615"/>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2" name="Oval 1132"/>
              <p:cNvSpPr>
                <a:spLocks noChangeArrowheads="1"/>
              </p:cNvSpPr>
              <p:nvPr/>
            </p:nvSpPr>
            <p:spPr bwMode="auto">
              <a:xfrm>
                <a:off x="5727954" y="4484615"/>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3" name="Oval 1133"/>
              <p:cNvSpPr>
                <a:spLocks noChangeArrowheads="1"/>
              </p:cNvSpPr>
              <p:nvPr/>
            </p:nvSpPr>
            <p:spPr bwMode="auto">
              <a:xfrm>
                <a:off x="6008957" y="4484615"/>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4" name="Oval 1134"/>
              <p:cNvSpPr>
                <a:spLocks noChangeArrowheads="1"/>
              </p:cNvSpPr>
              <p:nvPr/>
            </p:nvSpPr>
            <p:spPr bwMode="auto">
              <a:xfrm>
                <a:off x="2640882" y="3846373"/>
                <a:ext cx="112137" cy="98472"/>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5" name="Oval 1135"/>
              <p:cNvSpPr>
                <a:spLocks noChangeArrowheads="1"/>
              </p:cNvSpPr>
              <p:nvPr/>
            </p:nvSpPr>
            <p:spPr bwMode="auto">
              <a:xfrm>
                <a:off x="2865156" y="4239043"/>
                <a:ext cx="112137" cy="98471"/>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16" name="Oval 1136"/>
              <p:cNvSpPr>
                <a:spLocks noChangeArrowheads="1"/>
              </p:cNvSpPr>
              <p:nvPr/>
            </p:nvSpPr>
            <p:spPr bwMode="auto">
              <a:xfrm>
                <a:off x="3370432" y="4239043"/>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7" name="Oval 1137"/>
              <p:cNvSpPr>
                <a:spLocks noChangeArrowheads="1"/>
              </p:cNvSpPr>
              <p:nvPr/>
            </p:nvSpPr>
            <p:spPr bwMode="auto">
              <a:xfrm>
                <a:off x="3651435" y="4239043"/>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8" name="Oval 1138"/>
              <p:cNvSpPr>
                <a:spLocks noChangeArrowheads="1"/>
              </p:cNvSpPr>
              <p:nvPr/>
            </p:nvSpPr>
            <p:spPr bwMode="auto">
              <a:xfrm>
                <a:off x="3931120" y="4239043"/>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9" name="Oval 1139"/>
              <p:cNvSpPr>
                <a:spLocks noChangeArrowheads="1"/>
              </p:cNvSpPr>
              <p:nvPr/>
            </p:nvSpPr>
            <p:spPr bwMode="auto">
              <a:xfrm>
                <a:off x="4156713" y="4239043"/>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0" name="Oval 1140"/>
              <p:cNvSpPr>
                <a:spLocks noChangeArrowheads="1"/>
              </p:cNvSpPr>
              <p:nvPr/>
            </p:nvSpPr>
            <p:spPr bwMode="auto">
              <a:xfrm>
                <a:off x="4436396" y="4239043"/>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1" name="Oval 1141"/>
              <p:cNvSpPr>
                <a:spLocks noChangeArrowheads="1"/>
              </p:cNvSpPr>
              <p:nvPr/>
            </p:nvSpPr>
            <p:spPr bwMode="auto">
              <a:xfrm>
                <a:off x="4660671" y="4239043"/>
                <a:ext cx="11345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2" name="Oval 1142"/>
              <p:cNvSpPr>
                <a:spLocks noChangeArrowheads="1"/>
              </p:cNvSpPr>
              <p:nvPr/>
            </p:nvSpPr>
            <p:spPr bwMode="auto">
              <a:xfrm>
                <a:off x="4941674" y="4239043"/>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3" name="Oval 1143"/>
              <p:cNvSpPr>
                <a:spLocks noChangeArrowheads="1"/>
              </p:cNvSpPr>
              <p:nvPr/>
            </p:nvSpPr>
            <p:spPr bwMode="auto">
              <a:xfrm>
                <a:off x="5165949" y="4239043"/>
                <a:ext cx="11345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4" name="Oval 1144"/>
              <p:cNvSpPr>
                <a:spLocks noChangeArrowheads="1"/>
              </p:cNvSpPr>
              <p:nvPr/>
            </p:nvSpPr>
            <p:spPr bwMode="auto">
              <a:xfrm>
                <a:off x="5446950" y="4239043"/>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5" name="Oval 1145"/>
              <p:cNvSpPr>
                <a:spLocks noChangeArrowheads="1"/>
              </p:cNvSpPr>
              <p:nvPr/>
            </p:nvSpPr>
            <p:spPr bwMode="auto">
              <a:xfrm>
                <a:off x="5727955" y="4239043"/>
                <a:ext cx="112137"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6" name="Oval 1146"/>
              <p:cNvSpPr>
                <a:spLocks noChangeArrowheads="1"/>
              </p:cNvSpPr>
              <p:nvPr/>
            </p:nvSpPr>
            <p:spPr bwMode="auto">
              <a:xfrm>
                <a:off x="6008957" y="4239043"/>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nvGrpSpPr>
              <p:cNvPr id="7" name="Group 1147"/>
              <p:cNvGrpSpPr>
                <a:grpSpLocks/>
              </p:cNvGrpSpPr>
              <p:nvPr/>
            </p:nvGrpSpPr>
            <p:grpSpPr bwMode="auto">
              <a:xfrm>
                <a:off x="3313704" y="3993473"/>
                <a:ext cx="3255939" cy="98471"/>
                <a:chOff x="1248" y="3552"/>
                <a:chExt cx="2784" cy="96"/>
              </a:xfrm>
            </p:grpSpPr>
            <p:sp>
              <p:nvSpPr>
                <p:cNvPr id="49254" name="Oval 1148"/>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5" name="Oval 1149"/>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56" name="Oval 1150"/>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7" name="Oval 1151"/>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8" name="Oval 1152"/>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9" name="Oval 1153"/>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0" name="Oval 1154"/>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1" name="Oval 1155"/>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2" name="Oval 1156"/>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3" name="Oval 1157"/>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4" name="Oval 1158"/>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5" name="Oval 1159"/>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6" name="Oval 1160"/>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grpSp>
            <p:nvGrpSpPr>
              <p:cNvPr id="8" name="Group 1161"/>
              <p:cNvGrpSpPr>
                <a:grpSpLocks/>
              </p:cNvGrpSpPr>
              <p:nvPr/>
            </p:nvGrpSpPr>
            <p:grpSpPr bwMode="auto">
              <a:xfrm>
                <a:off x="3370432" y="3747903"/>
                <a:ext cx="3255939" cy="98471"/>
                <a:chOff x="1248" y="3552"/>
                <a:chExt cx="2784" cy="96"/>
              </a:xfrm>
            </p:grpSpPr>
            <p:sp>
              <p:nvSpPr>
                <p:cNvPr id="49241" name="Oval 1162"/>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2" name="Oval 1163"/>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43" name="Oval 1164"/>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4" name="Oval 1165"/>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5" name="Oval 1166"/>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6" name="Oval 1167"/>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7" name="Oval 1168"/>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8" name="Oval 1169"/>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9" name="Oval 1170"/>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0" name="Oval 1171"/>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1" name="Oval 1172"/>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2" name="Oval 1173"/>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3" name="Oval 1174"/>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sp>
            <p:nvSpPr>
              <p:cNvPr id="49229" name="Oval 1175"/>
              <p:cNvSpPr>
                <a:spLocks noChangeArrowheads="1"/>
              </p:cNvSpPr>
              <p:nvPr/>
            </p:nvSpPr>
            <p:spPr bwMode="auto">
              <a:xfrm>
                <a:off x="3763572" y="3650647"/>
                <a:ext cx="112138"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0" name="Oval 1176"/>
              <p:cNvSpPr>
                <a:spLocks noChangeArrowheads="1"/>
              </p:cNvSpPr>
              <p:nvPr/>
            </p:nvSpPr>
            <p:spPr bwMode="auto">
              <a:xfrm>
                <a:off x="3987847" y="3650647"/>
                <a:ext cx="112138"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1" name="Oval 1177"/>
              <p:cNvSpPr>
                <a:spLocks noChangeArrowheads="1"/>
              </p:cNvSpPr>
              <p:nvPr/>
            </p:nvSpPr>
            <p:spPr bwMode="auto">
              <a:xfrm>
                <a:off x="4268850" y="3650647"/>
                <a:ext cx="112137"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2" name="Oval 1178"/>
              <p:cNvSpPr>
                <a:spLocks noChangeArrowheads="1"/>
              </p:cNvSpPr>
              <p:nvPr/>
            </p:nvSpPr>
            <p:spPr bwMode="auto">
              <a:xfrm>
                <a:off x="4548533" y="3650647"/>
                <a:ext cx="112137"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3" name="Oval 1179"/>
              <p:cNvSpPr>
                <a:spLocks noChangeArrowheads="1"/>
              </p:cNvSpPr>
              <p:nvPr/>
            </p:nvSpPr>
            <p:spPr bwMode="auto">
              <a:xfrm>
                <a:off x="4774127" y="3650647"/>
                <a:ext cx="112138"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4" name="Oval 1180"/>
              <p:cNvSpPr>
                <a:spLocks noChangeArrowheads="1"/>
              </p:cNvSpPr>
              <p:nvPr/>
            </p:nvSpPr>
            <p:spPr bwMode="auto">
              <a:xfrm>
                <a:off x="5053811" y="3650647"/>
                <a:ext cx="112138"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5" name="Oval 1181"/>
              <p:cNvSpPr>
                <a:spLocks noChangeArrowheads="1"/>
              </p:cNvSpPr>
              <p:nvPr/>
            </p:nvSpPr>
            <p:spPr bwMode="auto">
              <a:xfrm>
                <a:off x="5279405" y="3650647"/>
                <a:ext cx="112137"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6" name="Oval 1182"/>
              <p:cNvSpPr>
                <a:spLocks noChangeArrowheads="1"/>
              </p:cNvSpPr>
              <p:nvPr/>
            </p:nvSpPr>
            <p:spPr bwMode="auto">
              <a:xfrm>
                <a:off x="5559089" y="3650647"/>
                <a:ext cx="112137"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7" name="Oval 1183"/>
              <p:cNvSpPr>
                <a:spLocks noChangeArrowheads="1"/>
              </p:cNvSpPr>
              <p:nvPr/>
            </p:nvSpPr>
            <p:spPr bwMode="auto">
              <a:xfrm>
                <a:off x="5783362" y="3650647"/>
                <a:ext cx="113457" cy="9725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8" name="Oval 1184"/>
              <p:cNvSpPr>
                <a:spLocks noChangeArrowheads="1"/>
              </p:cNvSpPr>
              <p:nvPr/>
            </p:nvSpPr>
            <p:spPr bwMode="auto">
              <a:xfrm>
                <a:off x="6288640" y="4239043"/>
                <a:ext cx="112138" cy="98471"/>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9" name="Freeform 1185"/>
              <p:cNvSpPr>
                <a:spLocks/>
              </p:cNvSpPr>
              <p:nvPr/>
            </p:nvSpPr>
            <p:spPr bwMode="auto">
              <a:xfrm>
                <a:off x="3651436" y="3600803"/>
                <a:ext cx="2821901" cy="1095343"/>
              </a:xfrm>
              <a:custGeom>
                <a:avLst/>
                <a:gdLst>
                  <a:gd name="T0" fmla="*/ 515 w 2414"/>
                  <a:gd name="T1" fmla="*/ 41 h 1070"/>
                  <a:gd name="T2" fmla="*/ 350 w 2414"/>
                  <a:gd name="T3" fmla="*/ 110 h 1070"/>
                  <a:gd name="T4" fmla="*/ 192 w 2414"/>
                  <a:gd name="T5" fmla="*/ 82 h 1070"/>
                  <a:gd name="T6" fmla="*/ 117 w 2414"/>
                  <a:gd name="T7" fmla="*/ 21 h 1070"/>
                  <a:gd name="T8" fmla="*/ 0 w 2414"/>
                  <a:gd name="T9" fmla="*/ 69 h 1070"/>
                  <a:gd name="T10" fmla="*/ 21 w 2414"/>
                  <a:gd name="T11" fmla="*/ 240 h 1070"/>
                  <a:gd name="T12" fmla="*/ 144 w 2414"/>
                  <a:gd name="T13" fmla="*/ 288 h 1070"/>
                  <a:gd name="T14" fmla="*/ 233 w 2414"/>
                  <a:gd name="T15" fmla="*/ 364 h 1070"/>
                  <a:gd name="T16" fmla="*/ 439 w 2414"/>
                  <a:gd name="T17" fmla="*/ 364 h 1070"/>
                  <a:gd name="T18" fmla="*/ 535 w 2414"/>
                  <a:gd name="T19" fmla="*/ 425 h 1070"/>
                  <a:gd name="T20" fmla="*/ 412 w 2414"/>
                  <a:gd name="T21" fmla="*/ 473 h 1070"/>
                  <a:gd name="T22" fmla="*/ 268 w 2414"/>
                  <a:gd name="T23" fmla="*/ 583 h 1070"/>
                  <a:gd name="T24" fmla="*/ 220 w 2414"/>
                  <a:gd name="T25" fmla="*/ 720 h 1070"/>
                  <a:gd name="T26" fmla="*/ 755 w 2414"/>
                  <a:gd name="T27" fmla="*/ 775 h 1070"/>
                  <a:gd name="T28" fmla="*/ 919 w 2414"/>
                  <a:gd name="T29" fmla="*/ 809 h 1070"/>
                  <a:gd name="T30" fmla="*/ 1262 w 2414"/>
                  <a:gd name="T31" fmla="*/ 796 h 1070"/>
                  <a:gd name="T32" fmla="*/ 1351 w 2414"/>
                  <a:gd name="T33" fmla="*/ 830 h 1070"/>
                  <a:gd name="T34" fmla="*/ 1379 w 2414"/>
                  <a:gd name="T35" fmla="*/ 871 h 1070"/>
                  <a:gd name="T36" fmla="*/ 1461 w 2414"/>
                  <a:gd name="T37" fmla="*/ 1001 h 1070"/>
                  <a:gd name="T38" fmla="*/ 1557 w 2414"/>
                  <a:gd name="T39" fmla="*/ 1070 h 1070"/>
                  <a:gd name="T40" fmla="*/ 1756 w 2414"/>
                  <a:gd name="T41" fmla="*/ 1029 h 1070"/>
                  <a:gd name="T42" fmla="*/ 1872 w 2414"/>
                  <a:gd name="T43" fmla="*/ 940 h 1070"/>
                  <a:gd name="T44" fmla="*/ 1907 w 2414"/>
                  <a:gd name="T45" fmla="*/ 912 h 1070"/>
                  <a:gd name="T46" fmla="*/ 1975 w 2414"/>
                  <a:gd name="T47" fmla="*/ 857 h 1070"/>
                  <a:gd name="T48" fmla="*/ 2147 w 2414"/>
                  <a:gd name="T49" fmla="*/ 933 h 1070"/>
                  <a:gd name="T50" fmla="*/ 2236 w 2414"/>
                  <a:gd name="T51" fmla="*/ 974 h 1070"/>
                  <a:gd name="T52" fmla="*/ 2373 w 2414"/>
                  <a:gd name="T53" fmla="*/ 960 h 1070"/>
                  <a:gd name="T54" fmla="*/ 2407 w 2414"/>
                  <a:gd name="T55" fmla="*/ 672 h 1070"/>
                  <a:gd name="T56" fmla="*/ 2229 w 2414"/>
                  <a:gd name="T57" fmla="*/ 542 h 1070"/>
                  <a:gd name="T58" fmla="*/ 2133 w 2414"/>
                  <a:gd name="T59" fmla="*/ 453 h 1070"/>
                  <a:gd name="T60" fmla="*/ 1907 w 2414"/>
                  <a:gd name="T61" fmla="*/ 295 h 1070"/>
                  <a:gd name="T62" fmla="*/ 1660 w 2414"/>
                  <a:gd name="T63" fmla="*/ 21 h 1070"/>
                  <a:gd name="T64" fmla="*/ 1413 w 2414"/>
                  <a:gd name="T65" fmla="*/ 110 h 1070"/>
                  <a:gd name="T66" fmla="*/ 1385 w 2414"/>
                  <a:gd name="T67" fmla="*/ 137 h 1070"/>
                  <a:gd name="T68" fmla="*/ 1200 w 2414"/>
                  <a:gd name="T69" fmla="*/ 185 h 1070"/>
                  <a:gd name="T70" fmla="*/ 1118 w 2414"/>
                  <a:gd name="T71" fmla="*/ 124 h 1070"/>
                  <a:gd name="T72" fmla="*/ 583 w 2414"/>
                  <a:gd name="T73" fmla="*/ 34 h 10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14"/>
                  <a:gd name="T112" fmla="*/ 0 h 1070"/>
                  <a:gd name="T113" fmla="*/ 2414 w 2414"/>
                  <a:gd name="T114" fmla="*/ 1070 h 10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14" h="1070">
                    <a:moveTo>
                      <a:pt x="617" y="7"/>
                    </a:moveTo>
                    <a:cubicBezTo>
                      <a:pt x="582" y="13"/>
                      <a:pt x="544" y="17"/>
                      <a:pt x="515" y="41"/>
                    </a:cubicBezTo>
                    <a:cubicBezTo>
                      <a:pt x="490" y="61"/>
                      <a:pt x="474" y="96"/>
                      <a:pt x="439" y="103"/>
                    </a:cubicBezTo>
                    <a:cubicBezTo>
                      <a:pt x="410" y="109"/>
                      <a:pt x="380" y="108"/>
                      <a:pt x="350" y="110"/>
                    </a:cubicBezTo>
                    <a:cubicBezTo>
                      <a:pt x="310" y="137"/>
                      <a:pt x="302" y="129"/>
                      <a:pt x="247" y="124"/>
                    </a:cubicBezTo>
                    <a:cubicBezTo>
                      <a:pt x="224" y="108"/>
                      <a:pt x="218" y="91"/>
                      <a:pt x="192" y="82"/>
                    </a:cubicBezTo>
                    <a:cubicBezTo>
                      <a:pt x="170" y="48"/>
                      <a:pt x="185" y="66"/>
                      <a:pt x="137" y="34"/>
                    </a:cubicBezTo>
                    <a:cubicBezTo>
                      <a:pt x="130" y="30"/>
                      <a:pt x="117" y="21"/>
                      <a:pt x="117" y="21"/>
                    </a:cubicBezTo>
                    <a:cubicBezTo>
                      <a:pt x="83" y="23"/>
                      <a:pt x="46" y="15"/>
                      <a:pt x="14" y="28"/>
                    </a:cubicBezTo>
                    <a:cubicBezTo>
                      <a:pt x="1" y="33"/>
                      <a:pt x="0" y="69"/>
                      <a:pt x="0" y="69"/>
                    </a:cubicBezTo>
                    <a:cubicBezTo>
                      <a:pt x="6" y="119"/>
                      <a:pt x="8" y="170"/>
                      <a:pt x="14" y="220"/>
                    </a:cubicBezTo>
                    <a:cubicBezTo>
                      <a:pt x="15" y="227"/>
                      <a:pt x="15" y="236"/>
                      <a:pt x="21" y="240"/>
                    </a:cubicBezTo>
                    <a:cubicBezTo>
                      <a:pt x="33" y="249"/>
                      <a:pt x="86" y="269"/>
                      <a:pt x="103" y="274"/>
                    </a:cubicBezTo>
                    <a:cubicBezTo>
                      <a:pt x="117" y="278"/>
                      <a:pt x="130" y="283"/>
                      <a:pt x="144" y="288"/>
                    </a:cubicBezTo>
                    <a:cubicBezTo>
                      <a:pt x="151" y="290"/>
                      <a:pt x="165" y="295"/>
                      <a:pt x="165" y="295"/>
                    </a:cubicBezTo>
                    <a:cubicBezTo>
                      <a:pt x="193" y="315"/>
                      <a:pt x="202" y="344"/>
                      <a:pt x="233" y="364"/>
                    </a:cubicBezTo>
                    <a:cubicBezTo>
                      <a:pt x="252" y="376"/>
                      <a:pt x="295" y="391"/>
                      <a:pt x="295" y="391"/>
                    </a:cubicBezTo>
                    <a:cubicBezTo>
                      <a:pt x="438" y="381"/>
                      <a:pt x="360" y="388"/>
                      <a:pt x="439" y="364"/>
                    </a:cubicBezTo>
                    <a:cubicBezTo>
                      <a:pt x="469" y="366"/>
                      <a:pt x="499" y="362"/>
                      <a:pt x="528" y="370"/>
                    </a:cubicBezTo>
                    <a:cubicBezTo>
                      <a:pt x="549" y="376"/>
                      <a:pt x="543" y="417"/>
                      <a:pt x="535" y="425"/>
                    </a:cubicBezTo>
                    <a:cubicBezTo>
                      <a:pt x="525" y="435"/>
                      <a:pt x="508" y="434"/>
                      <a:pt x="494" y="439"/>
                    </a:cubicBezTo>
                    <a:cubicBezTo>
                      <a:pt x="465" y="449"/>
                      <a:pt x="440" y="463"/>
                      <a:pt x="412" y="473"/>
                    </a:cubicBezTo>
                    <a:cubicBezTo>
                      <a:pt x="362" y="548"/>
                      <a:pt x="434" y="435"/>
                      <a:pt x="391" y="521"/>
                    </a:cubicBezTo>
                    <a:cubicBezTo>
                      <a:pt x="362" y="578"/>
                      <a:pt x="328" y="573"/>
                      <a:pt x="268" y="583"/>
                    </a:cubicBezTo>
                    <a:cubicBezTo>
                      <a:pt x="245" y="598"/>
                      <a:pt x="225" y="603"/>
                      <a:pt x="199" y="610"/>
                    </a:cubicBezTo>
                    <a:cubicBezTo>
                      <a:pt x="184" y="633"/>
                      <a:pt x="175" y="717"/>
                      <a:pt x="220" y="720"/>
                    </a:cubicBezTo>
                    <a:cubicBezTo>
                      <a:pt x="325" y="727"/>
                      <a:pt x="430" y="725"/>
                      <a:pt x="535" y="727"/>
                    </a:cubicBezTo>
                    <a:cubicBezTo>
                      <a:pt x="608" y="752"/>
                      <a:pt x="677" y="768"/>
                      <a:pt x="755" y="775"/>
                    </a:cubicBezTo>
                    <a:cubicBezTo>
                      <a:pt x="769" y="780"/>
                      <a:pt x="781" y="792"/>
                      <a:pt x="796" y="796"/>
                    </a:cubicBezTo>
                    <a:cubicBezTo>
                      <a:pt x="836" y="807"/>
                      <a:pt x="878" y="805"/>
                      <a:pt x="919" y="809"/>
                    </a:cubicBezTo>
                    <a:cubicBezTo>
                      <a:pt x="1045" y="805"/>
                      <a:pt x="1074" y="819"/>
                      <a:pt x="1159" y="789"/>
                    </a:cubicBezTo>
                    <a:cubicBezTo>
                      <a:pt x="1193" y="791"/>
                      <a:pt x="1228" y="792"/>
                      <a:pt x="1262" y="796"/>
                    </a:cubicBezTo>
                    <a:cubicBezTo>
                      <a:pt x="1332" y="803"/>
                      <a:pt x="1232" y="797"/>
                      <a:pt x="1296" y="823"/>
                    </a:cubicBezTo>
                    <a:cubicBezTo>
                      <a:pt x="1313" y="830"/>
                      <a:pt x="1333" y="828"/>
                      <a:pt x="1351" y="830"/>
                    </a:cubicBezTo>
                    <a:cubicBezTo>
                      <a:pt x="1358" y="832"/>
                      <a:pt x="1368" y="831"/>
                      <a:pt x="1372" y="837"/>
                    </a:cubicBezTo>
                    <a:cubicBezTo>
                      <a:pt x="1379" y="847"/>
                      <a:pt x="1369" y="865"/>
                      <a:pt x="1379" y="871"/>
                    </a:cubicBezTo>
                    <a:cubicBezTo>
                      <a:pt x="1389" y="877"/>
                      <a:pt x="1402" y="866"/>
                      <a:pt x="1413" y="864"/>
                    </a:cubicBezTo>
                    <a:cubicBezTo>
                      <a:pt x="1431" y="919"/>
                      <a:pt x="1408" y="968"/>
                      <a:pt x="1461" y="1001"/>
                    </a:cubicBezTo>
                    <a:cubicBezTo>
                      <a:pt x="1474" y="1020"/>
                      <a:pt x="1496" y="1045"/>
                      <a:pt x="1516" y="1056"/>
                    </a:cubicBezTo>
                    <a:cubicBezTo>
                      <a:pt x="1529" y="1063"/>
                      <a:pt x="1557" y="1070"/>
                      <a:pt x="1557" y="1070"/>
                    </a:cubicBezTo>
                    <a:cubicBezTo>
                      <a:pt x="1610" y="1052"/>
                      <a:pt x="1552" y="1070"/>
                      <a:pt x="1667" y="1056"/>
                    </a:cubicBezTo>
                    <a:cubicBezTo>
                      <a:pt x="1697" y="1052"/>
                      <a:pt x="1727" y="1039"/>
                      <a:pt x="1756" y="1029"/>
                    </a:cubicBezTo>
                    <a:cubicBezTo>
                      <a:pt x="1781" y="1011"/>
                      <a:pt x="1789" y="995"/>
                      <a:pt x="1817" y="981"/>
                    </a:cubicBezTo>
                    <a:cubicBezTo>
                      <a:pt x="1834" y="956"/>
                      <a:pt x="1847" y="956"/>
                      <a:pt x="1872" y="940"/>
                    </a:cubicBezTo>
                    <a:cubicBezTo>
                      <a:pt x="1877" y="933"/>
                      <a:pt x="1879" y="924"/>
                      <a:pt x="1886" y="919"/>
                    </a:cubicBezTo>
                    <a:cubicBezTo>
                      <a:pt x="1892" y="914"/>
                      <a:pt x="1902" y="917"/>
                      <a:pt x="1907" y="912"/>
                    </a:cubicBezTo>
                    <a:cubicBezTo>
                      <a:pt x="1912" y="907"/>
                      <a:pt x="1908" y="897"/>
                      <a:pt x="1913" y="892"/>
                    </a:cubicBezTo>
                    <a:cubicBezTo>
                      <a:pt x="1936" y="869"/>
                      <a:pt x="1949" y="866"/>
                      <a:pt x="1975" y="857"/>
                    </a:cubicBezTo>
                    <a:cubicBezTo>
                      <a:pt x="2013" y="866"/>
                      <a:pt x="2047" y="887"/>
                      <a:pt x="2085" y="898"/>
                    </a:cubicBezTo>
                    <a:cubicBezTo>
                      <a:pt x="2132" y="930"/>
                      <a:pt x="2110" y="921"/>
                      <a:pt x="2147" y="933"/>
                    </a:cubicBezTo>
                    <a:cubicBezTo>
                      <a:pt x="2149" y="940"/>
                      <a:pt x="2148" y="949"/>
                      <a:pt x="2153" y="953"/>
                    </a:cubicBezTo>
                    <a:cubicBezTo>
                      <a:pt x="2166" y="964"/>
                      <a:pt x="2221" y="971"/>
                      <a:pt x="2236" y="974"/>
                    </a:cubicBezTo>
                    <a:cubicBezTo>
                      <a:pt x="2250" y="972"/>
                      <a:pt x="2263" y="968"/>
                      <a:pt x="2277" y="967"/>
                    </a:cubicBezTo>
                    <a:cubicBezTo>
                      <a:pt x="2309" y="964"/>
                      <a:pt x="2359" y="989"/>
                      <a:pt x="2373" y="960"/>
                    </a:cubicBezTo>
                    <a:cubicBezTo>
                      <a:pt x="2403" y="901"/>
                      <a:pt x="2376" y="827"/>
                      <a:pt x="2380" y="761"/>
                    </a:cubicBezTo>
                    <a:cubicBezTo>
                      <a:pt x="2382" y="734"/>
                      <a:pt x="2398" y="698"/>
                      <a:pt x="2407" y="672"/>
                    </a:cubicBezTo>
                    <a:cubicBezTo>
                      <a:pt x="2409" y="656"/>
                      <a:pt x="2414" y="640"/>
                      <a:pt x="2414" y="624"/>
                    </a:cubicBezTo>
                    <a:cubicBezTo>
                      <a:pt x="2414" y="545"/>
                      <a:pt x="2271" y="545"/>
                      <a:pt x="2229" y="542"/>
                    </a:cubicBezTo>
                    <a:cubicBezTo>
                      <a:pt x="2198" y="534"/>
                      <a:pt x="2186" y="535"/>
                      <a:pt x="2167" y="508"/>
                    </a:cubicBezTo>
                    <a:cubicBezTo>
                      <a:pt x="2158" y="482"/>
                      <a:pt x="2142" y="479"/>
                      <a:pt x="2133" y="453"/>
                    </a:cubicBezTo>
                    <a:cubicBezTo>
                      <a:pt x="2130" y="418"/>
                      <a:pt x="2144" y="375"/>
                      <a:pt x="2119" y="350"/>
                    </a:cubicBezTo>
                    <a:cubicBezTo>
                      <a:pt x="2057" y="288"/>
                      <a:pt x="1993" y="300"/>
                      <a:pt x="1907" y="295"/>
                    </a:cubicBezTo>
                    <a:cubicBezTo>
                      <a:pt x="1883" y="222"/>
                      <a:pt x="1915" y="326"/>
                      <a:pt x="1893" y="130"/>
                    </a:cubicBezTo>
                    <a:cubicBezTo>
                      <a:pt x="1880" y="12"/>
                      <a:pt x="1741" y="25"/>
                      <a:pt x="1660" y="21"/>
                    </a:cubicBezTo>
                    <a:cubicBezTo>
                      <a:pt x="1597" y="0"/>
                      <a:pt x="1511" y="32"/>
                      <a:pt x="1447" y="48"/>
                    </a:cubicBezTo>
                    <a:cubicBezTo>
                      <a:pt x="1434" y="68"/>
                      <a:pt x="1424" y="89"/>
                      <a:pt x="1413" y="110"/>
                    </a:cubicBezTo>
                    <a:cubicBezTo>
                      <a:pt x="1410" y="116"/>
                      <a:pt x="1411" y="125"/>
                      <a:pt x="1406" y="130"/>
                    </a:cubicBezTo>
                    <a:cubicBezTo>
                      <a:pt x="1401" y="135"/>
                      <a:pt x="1392" y="135"/>
                      <a:pt x="1385" y="137"/>
                    </a:cubicBezTo>
                    <a:cubicBezTo>
                      <a:pt x="1327" y="132"/>
                      <a:pt x="1259" y="116"/>
                      <a:pt x="1207" y="151"/>
                    </a:cubicBezTo>
                    <a:cubicBezTo>
                      <a:pt x="1205" y="162"/>
                      <a:pt x="1208" y="177"/>
                      <a:pt x="1200" y="185"/>
                    </a:cubicBezTo>
                    <a:cubicBezTo>
                      <a:pt x="1195" y="190"/>
                      <a:pt x="1186" y="181"/>
                      <a:pt x="1180" y="178"/>
                    </a:cubicBezTo>
                    <a:cubicBezTo>
                      <a:pt x="1155" y="166"/>
                      <a:pt x="1118" y="124"/>
                      <a:pt x="1118" y="124"/>
                    </a:cubicBezTo>
                    <a:cubicBezTo>
                      <a:pt x="1077" y="0"/>
                      <a:pt x="875" y="35"/>
                      <a:pt x="796" y="34"/>
                    </a:cubicBezTo>
                    <a:cubicBezTo>
                      <a:pt x="725" y="33"/>
                      <a:pt x="654" y="34"/>
                      <a:pt x="583" y="34"/>
                    </a:cubicBezTo>
                    <a:lnTo>
                      <a:pt x="638" y="55"/>
                    </a:lnTo>
                  </a:path>
                </a:pathLst>
              </a:custGeom>
              <a:noFill/>
              <a:ln w="63500">
                <a:solidFill>
                  <a:srgbClr val="FF0000"/>
                </a:solidFill>
                <a:round/>
                <a:headEnd/>
                <a:tailEnd/>
              </a:ln>
            </p:spPr>
            <p:txBody>
              <a:bodyPr/>
              <a:lstStyle/>
              <a:p>
                <a:endParaRPr lang="en-US"/>
              </a:p>
            </p:txBody>
          </p:sp>
          <p:sp>
            <p:nvSpPr>
              <p:cNvPr id="49157" name="Oval 1189"/>
              <p:cNvSpPr>
                <a:spLocks noChangeArrowheads="1"/>
              </p:cNvSpPr>
              <p:nvPr/>
            </p:nvSpPr>
            <p:spPr bwMode="auto">
              <a:xfrm>
                <a:off x="4572000" y="6588894"/>
                <a:ext cx="126649" cy="11670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168" name="Freeform 167"/>
              <p:cNvSpPr/>
              <p:nvPr/>
            </p:nvSpPr>
            <p:spPr>
              <a:xfrm>
                <a:off x="2665539" y="4114800"/>
                <a:ext cx="1318641" cy="830678"/>
              </a:xfrm>
              <a:custGeom>
                <a:avLst/>
                <a:gdLst>
                  <a:gd name="connsiteX0" fmla="*/ 519953 w 1586753"/>
                  <a:gd name="connsiteY0" fmla="*/ 62753 h 1084730"/>
                  <a:gd name="connsiteX1" fmla="*/ 466164 w 1586753"/>
                  <a:gd name="connsiteY1" fmla="*/ 26895 h 1084730"/>
                  <a:gd name="connsiteX2" fmla="*/ 448235 w 1586753"/>
                  <a:gd name="connsiteY2" fmla="*/ 8965 h 1084730"/>
                  <a:gd name="connsiteX3" fmla="*/ 421341 w 1586753"/>
                  <a:gd name="connsiteY3" fmla="*/ 0 h 1084730"/>
                  <a:gd name="connsiteX4" fmla="*/ 179294 w 1586753"/>
                  <a:gd name="connsiteY4" fmla="*/ 8965 h 1084730"/>
                  <a:gd name="connsiteX5" fmla="*/ 134470 w 1586753"/>
                  <a:gd name="connsiteY5" fmla="*/ 17930 h 1084730"/>
                  <a:gd name="connsiteX6" fmla="*/ 71717 w 1586753"/>
                  <a:gd name="connsiteY6" fmla="*/ 35859 h 1084730"/>
                  <a:gd name="connsiteX7" fmla="*/ 44823 w 1586753"/>
                  <a:gd name="connsiteY7" fmla="*/ 53789 h 1084730"/>
                  <a:gd name="connsiteX8" fmla="*/ 8964 w 1586753"/>
                  <a:gd name="connsiteY8" fmla="*/ 134471 h 1084730"/>
                  <a:gd name="connsiteX9" fmla="*/ 0 w 1586753"/>
                  <a:gd name="connsiteY9" fmla="*/ 161365 h 1084730"/>
                  <a:gd name="connsiteX10" fmla="*/ 8964 w 1586753"/>
                  <a:gd name="connsiteY10" fmla="*/ 277906 h 1084730"/>
                  <a:gd name="connsiteX11" fmla="*/ 44823 w 1586753"/>
                  <a:gd name="connsiteY11" fmla="*/ 358589 h 1084730"/>
                  <a:gd name="connsiteX12" fmla="*/ 62753 w 1586753"/>
                  <a:gd name="connsiteY12" fmla="*/ 376518 h 1084730"/>
                  <a:gd name="connsiteX13" fmla="*/ 116541 w 1586753"/>
                  <a:gd name="connsiteY13" fmla="*/ 412377 h 1084730"/>
                  <a:gd name="connsiteX14" fmla="*/ 143435 w 1586753"/>
                  <a:gd name="connsiteY14" fmla="*/ 421342 h 1084730"/>
                  <a:gd name="connsiteX15" fmla="*/ 197223 w 1586753"/>
                  <a:gd name="connsiteY15" fmla="*/ 448236 h 1084730"/>
                  <a:gd name="connsiteX16" fmla="*/ 268941 w 1586753"/>
                  <a:gd name="connsiteY16" fmla="*/ 484095 h 1084730"/>
                  <a:gd name="connsiteX17" fmla="*/ 268941 w 1586753"/>
                  <a:gd name="connsiteY17" fmla="*/ 484095 h 1084730"/>
                  <a:gd name="connsiteX18" fmla="*/ 322729 w 1586753"/>
                  <a:gd name="connsiteY18" fmla="*/ 510989 h 1084730"/>
                  <a:gd name="connsiteX19" fmla="*/ 349623 w 1586753"/>
                  <a:gd name="connsiteY19" fmla="*/ 537883 h 1084730"/>
                  <a:gd name="connsiteX20" fmla="*/ 394447 w 1586753"/>
                  <a:gd name="connsiteY20" fmla="*/ 564777 h 1084730"/>
                  <a:gd name="connsiteX21" fmla="*/ 412376 w 1586753"/>
                  <a:gd name="connsiteY21" fmla="*/ 618565 h 1084730"/>
                  <a:gd name="connsiteX22" fmla="*/ 430306 w 1586753"/>
                  <a:gd name="connsiteY22" fmla="*/ 636495 h 1084730"/>
                  <a:gd name="connsiteX23" fmla="*/ 466164 w 1586753"/>
                  <a:gd name="connsiteY23" fmla="*/ 690283 h 1084730"/>
                  <a:gd name="connsiteX24" fmla="*/ 510988 w 1586753"/>
                  <a:gd name="connsiteY24" fmla="*/ 726142 h 1084730"/>
                  <a:gd name="connsiteX25" fmla="*/ 537882 w 1586753"/>
                  <a:gd name="connsiteY25" fmla="*/ 753036 h 1084730"/>
                  <a:gd name="connsiteX26" fmla="*/ 591670 w 1586753"/>
                  <a:gd name="connsiteY26" fmla="*/ 779930 h 1084730"/>
                  <a:gd name="connsiteX27" fmla="*/ 609600 w 1586753"/>
                  <a:gd name="connsiteY27" fmla="*/ 797859 h 1084730"/>
                  <a:gd name="connsiteX28" fmla="*/ 699247 w 1586753"/>
                  <a:gd name="connsiteY28" fmla="*/ 815789 h 1084730"/>
                  <a:gd name="connsiteX29" fmla="*/ 779929 w 1586753"/>
                  <a:gd name="connsiteY29" fmla="*/ 833718 h 1084730"/>
                  <a:gd name="connsiteX30" fmla="*/ 806823 w 1586753"/>
                  <a:gd name="connsiteY30" fmla="*/ 842683 h 1084730"/>
                  <a:gd name="connsiteX31" fmla="*/ 851647 w 1586753"/>
                  <a:gd name="connsiteY31" fmla="*/ 869577 h 1084730"/>
                  <a:gd name="connsiteX32" fmla="*/ 878541 w 1586753"/>
                  <a:gd name="connsiteY32" fmla="*/ 896471 h 1084730"/>
                  <a:gd name="connsiteX33" fmla="*/ 932329 w 1586753"/>
                  <a:gd name="connsiteY33" fmla="*/ 932330 h 1084730"/>
                  <a:gd name="connsiteX34" fmla="*/ 959223 w 1586753"/>
                  <a:gd name="connsiteY34" fmla="*/ 950259 h 1084730"/>
                  <a:gd name="connsiteX35" fmla="*/ 1004047 w 1586753"/>
                  <a:gd name="connsiteY35" fmla="*/ 986118 h 1084730"/>
                  <a:gd name="connsiteX36" fmla="*/ 1030941 w 1586753"/>
                  <a:gd name="connsiteY36" fmla="*/ 995083 h 1084730"/>
                  <a:gd name="connsiteX37" fmla="*/ 1111623 w 1586753"/>
                  <a:gd name="connsiteY37" fmla="*/ 1030942 h 1084730"/>
                  <a:gd name="connsiteX38" fmla="*/ 1156447 w 1586753"/>
                  <a:gd name="connsiteY38" fmla="*/ 1039906 h 1084730"/>
                  <a:gd name="connsiteX39" fmla="*/ 1192306 w 1586753"/>
                  <a:gd name="connsiteY39" fmla="*/ 1048871 h 1084730"/>
                  <a:gd name="connsiteX40" fmla="*/ 1219200 w 1586753"/>
                  <a:gd name="connsiteY40" fmla="*/ 1057836 h 1084730"/>
                  <a:gd name="connsiteX41" fmla="*/ 1246094 w 1586753"/>
                  <a:gd name="connsiteY41" fmla="*/ 1075765 h 1084730"/>
                  <a:gd name="connsiteX42" fmla="*/ 1425388 w 1586753"/>
                  <a:gd name="connsiteY42" fmla="*/ 1084730 h 1084730"/>
                  <a:gd name="connsiteX43" fmla="*/ 1524000 w 1586753"/>
                  <a:gd name="connsiteY43" fmla="*/ 1057836 h 1084730"/>
                  <a:gd name="connsiteX44" fmla="*/ 1550894 w 1586753"/>
                  <a:gd name="connsiteY44" fmla="*/ 1048871 h 1084730"/>
                  <a:gd name="connsiteX45" fmla="*/ 1577788 w 1586753"/>
                  <a:gd name="connsiteY45" fmla="*/ 1030942 h 1084730"/>
                  <a:gd name="connsiteX46" fmla="*/ 1586753 w 1586753"/>
                  <a:gd name="connsiteY46" fmla="*/ 995083 h 1084730"/>
                  <a:gd name="connsiteX47" fmla="*/ 1568823 w 1586753"/>
                  <a:gd name="connsiteY47" fmla="*/ 878542 h 1084730"/>
                  <a:gd name="connsiteX48" fmla="*/ 1550894 w 1586753"/>
                  <a:gd name="connsiteY48" fmla="*/ 851648 h 1084730"/>
                  <a:gd name="connsiteX49" fmla="*/ 1541929 w 1586753"/>
                  <a:gd name="connsiteY49" fmla="*/ 824753 h 1084730"/>
                  <a:gd name="connsiteX50" fmla="*/ 1488141 w 1586753"/>
                  <a:gd name="connsiteY50" fmla="*/ 797859 h 1084730"/>
                  <a:gd name="connsiteX51" fmla="*/ 1416423 w 1586753"/>
                  <a:gd name="connsiteY51" fmla="*/ 762000 h 1084730"/>
                  <a:gd name="connsiteX52" fmla="*/ 1326776 w 1586753"/>
                  <a:gd name="connsiteY52" fmla="*/ 726142 h 1084730"/>
                  <a:gd name="connsiteX53" fmla="*/ 1299882 w 1586753"/>
                  <a:gd name="connsiteY53" fmla="*/ 717177 h 1084730"/>
                  <a:gd name="connsiteX54" fmla="*/ 1272988 w 1586753"/>
                  <a:gd name="connsiteY54" fmla="*/ 708212 h 1084730"/>
                  <a:gd name="connsiteX55" fmla="*/ 1228164 w 1586753"/>
                  <a:gd name="connsiteY55" fmla="*/ 681318 h 1084730"/>
                  <a:gd name="connsiteX56" fmla="*/ 1174376 w 1586753"/>
                  <a:gd name="connsiteY56" fmla="*/ 654424 h 1084730"/>
                  <a:gd name="connsiteX57" fmla="*/ 1138517 w 1586753"/>
                  <a:gd name="connsiteY57" fmla="*/ 618565 h 1084730"/>
                  <a:gd name="connsiteX58" fmla="*/ 1129553 w 1586753"/>
                  <a:gd name="connsiteY58" fmla="*/ 591671 h 1084730"/>
                  <a:gd name="connsiteX59" fmla="*/ 1093694 w 1586753"/>
                  <a:gd name="connsiteY59" fmla="*/ 537883 h 1084730"/>
                  <a:gd name="connsiteX60" fmla="*/ 1048870 w 1586753"/>
                  <a:gd name="connsiteY60" fmla="*/ 493059 h 1084730"/>
                  <a:gd name="connsiteX61" fmla="*/ 995082 w 1586753"/>
                  <a:gd name="connsiteY61" fmla="*/ 448236 h 1084730"/>
                  <a:gd name="connsiteX62" fmla="*/ 968188 w 1586753"/>
                  <a:gd name="connsiteY62" fmla="*/ 439271 h 1084730"/>
                  <a:gd name="connsiteX63" fmla="*/ 923364 w 1586753"/>
                  <a:gd name="connsiteY63" fmla="*/ 412377 h 1084730"/>
                  <a:gd name="connsiteX64" fmla="*/ 842682 w 1586753"/>
                  <a:gd name="connsiteY64" fmla="*/ 367553 h 1084730"/>
                  <a:gd name="connsiteX65" fmla="*/ 824753 w 1586753"/>
                  <a:gd name="connsiteY65" fmla="*/ 340659 h 1084730"/>
                  <a:gd name="connsiteX66" fmla="*/ 797858 w 1586753"/>
                  <a:gd name="connsiteY66" fmla="*/ 331695 h 1084730"/>
                  <a:gd name="connsiteX67" fmla="*/ 779929 w 1586753"/>
                  <a:gd name="connsiteY67" fmla="*/ 313765 h 1084730"/>
                  <a:gd name="connsiteX68" fmla="*/ 753035 w 1586753"/>
                  <a:gd name="connsiteY68" fmla="*/ 304800 h 1084730"/>
                  <a:gd name="connsiteX69" fmla="*/ 726141 w 1586753"/>
                  <a:gd name="connsiteY69" fmla="*/ 286871 h 1084730"/>
                  <a:gd name="connsiteX70" fmla="*/ 690282 w 1586753"/>
                  <a:gd name="connsiteY70" fmla="*/ 251012 h 1084730"/>
                  <a:gd name="connsiteX71" fmla="*/ 654423 w 1586753"/>
                  <a:gd name="connsiteY71" fmla="*/ 206189 h 1084730"/>
                  <a:gd name="connsiteX72" fmla="*/ 600635 w 1586753"/>
                  <a:gd name="connsiteY72" fmla="*/ 152400 h 1084730"/>
                  <a:gd name="connsiteX73" fmla="*/ 582706 w 1586753"/>
                  <a:gd name="connsiteY73" fmla="*/ 125506 h 1084730"/>
                  <a:gd name="connsiteX74" fmla="*/ 537882 w 1586753"/>
                  <a:gd name="connsiteY74" fmla="*/ 89648 h 1084730"/>
                  <a:gd name="connsiteX75" fmla="*/ 519953 w 1586753"/>
                  <a:gd name="connsiteY75" fmla="*/ 71718 h 1084730"/>
                  <a:gd name="connsiteX76" fmla="*/ 466164 w 1586753"/>
                  <a:gd name="connsiteY76" fmla="*/ 53789 h 1084730"/>
                  <a:gd name="connsiteX77" fmla="*/ 412376 w 1586753"/>
                  <a:gd name="connsiteY77" fmla="*/ 35859 h 1084730"/>
                  <a:gd name="connsiteX78" fmla="*/ 394447 w 1586753"/>
                  <a:gd name="connsiteY78" fmla="*/ 26895 h 108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86753" h="1084730">
                    <a:moveTo>
                      <a:pt x="519953" y="62753"/>
                    </a:moveTo>
                    <a:cubicBezTo>
                      <a:pt x="502023" y="50800"/>
                      <a:pt x="481401" y="42133"/>
                      <a:pt x="466164" y="26895"/>
                    </a:cubicBezTo>
                    <a:cubicBezTo>
                      <a:pt x="460188" y="20918"/>
                      <a:pt x="455482" y="13314"/>
                      <a:pt x="448235" y="8965"/>
                    </a:cubicBezTo>
                    <a:cubicBezTo>
                      <a:pt x="440132" y="4103"/>
                      <a:pt x="430306" y="2988"/>
                      <a:pt x="421341" y="0"/>
                    </a:cubicBezTo>
                    <a:cubicBezTo>
                      <a:pt x="340659" y="2988"/>
                      <a:pt x="259874" y="3929"/>
                      <a:pt x="179294" y="8965"/>
                    </a:cubicBezTo>
                    <a:cubicBezTo>
                      <a:pt x="164086" y="9916"/>
                      <a:pt x="149344" y="14624"/>
                      <a:pt x="134470" y="17930"/>
                    </a:cubicBezTo>
                    <a:cubicBezTo>
                      <a:pt x="100704" y="25434"/>
                      <a:pt x="101664" y="25878"/>
                      <a:pt x="71717" y="35859"/>
                    </a:cubicBezTo>
                    <a:cubicBezTo>
                      <a:pt x="62752" y="41836"/>
                      <a:pt x="52442" y="46170"/>
                      <a:pt x="44823" y="53789"/>
                    </a:cubicBezTo>
                    <a:cubicBezTo>
                      <a:pt x="23515" y="75098"/>
                      <a:pt x="17840" y="107843"/>
                      <a:pt x="8964" y="134471"/>
                    </a:cubicBezTo>
                    <a:lnTo>
                      <a:pt x="0" y="161365"/>
                    </a:lnTo>
                    <a:cubicBezTo>
                      <a:pt x="2988" y="200212"/>
                      <a:pt x="2887" y="239421"/>
                      <a:pt x="8964" y="277906"/>
                    </a:cubicBezTo>
                    <a:cubicBezTo>
                      <a:pt x="13858" y="308900"/>
                      <a:pt x="25784" y="334791"/>
                      <a:pt x="44823" y="358589"/>
                    </a:cubicBezTo>
                    <a:cubicBezTo>
                      <a:pt x="50103" y="365189"/>
                      <a:pt x="55991" y="371447"/>
                      <a:pt x="62753" y="376518"/>
                    </a:cubicBezTo>
                    <a:cubicBezTo>
                      <a:pt x="79992" y="389447"/>
                      <a:pt x="96098" y="405563"/>
                      <a:pt x="116541" y="412377"/>
                    </a:cubicBezTo>
                    <a:cubicBezTo>
                      <a:pt x="125506" y="415365"/>
                      <a:pt x="134983" y="417116"/>
                      <a:pt x="143435" y="421342"/>
                    </a:cubicBezTo>
                    <a:cubicBezTo>
                      <a:pt x="212948" y="456099"/>
                      <a:pt x="129624" y="425702"/>
                      <a:pt x="197223" y="448236"/>
                    </a:cubicBezTo>
                    <a:cubicBezTo>
                      <a:pt x="228517" y="479528"/>
                      <a:pt x="207135" y="463492"/>
                      <a:pt x="268941" y="484095"/>
                    </a:cubicBezTo>
                    <a:lnTo>
                      <a:pt x="268941" y="484095"/>
                    </a:lnTo>
                    <a:cubicBezTo>
                      <a:pt x="303698" y="507266"/>
                      <a:pt x="285614" y="498617"/>
                      <a:pt x="322729" y="510989"/>
                    </a:cubicBezTo>
                    <a:cubicBezTo>
                      <a:pt x="331694" y="519954"/>
                      <a:pt x="339074" y="530850"/>
                      <a:pt x="349623" y="537883"/>
                    </a:cubicBezTo>
                    <a:cubicBezTo>
                      <a:pt x="419453" y="584437"/>
                      <a:pt x="338603" y="508936"/>
                      <a:pt x="394447" y="564777"/>
                    </a:cubicBezTo>
                    <a:cubicBezTo>
                      <a:pt x="400423" y="582706"/>
                      <a:pt x="399012" y="605201"/>
                      <a:pt x="412376" y="618565"/>
                    </a:cubicBezTo>
                    <a:cubicBezTo>
                      <a:pt x="418353" y="624542"/>
                      <a:pt x="425235" y="629733"/>
                      <a:pt x="430306" y="636495"/>
                    </a:cubicBezTo>
                    <a:cubicBezTo>
                      <a:pt x="443235" y="653734"/>
                      <a:pt x="450927" y="675047"/>
                      <a:pt x="466164" y="690283"/>
                    </a:cubicBezTo>
                    <a:cubicBezTo>
                      <a:pt x="518336" y="742452"/>
                      <a:pt x="443124" y="669588"/>
                      <a:pt x="510988" y="726142"/>
                    </a:cubicBezTo>
                    <a:cubicBezTo>
                      <a:pt x="520727" y="734258"/>
                      <a:pt x="528142" y="744920"/>
                      <a:pt x="537882" y="753036"/>
                    </a:cubicBezTo>
                    <a:cubicBezTo>
                      <a:pt x="561052" y="772344"/>
                      <a:pt x="564717" y="770945"/>
                      <a:pt x="591670" y="779930"/>
                    </a:cubicBezTo>
                    <a:cubicBezTo>
                      <a:pt x="597647" y="785906"/>
                      <a:pt x="602352" y="793511"/>
                      <a:pt x="609600" y="797859"/>
                    </a:cubicBezTo>
                    <a:cubicBezTo>
                      <a:pt x="629427" y="809755"/>
                      <a:pt x="687765" y="813875"/>
                      <a:pt x="699247" y="815789"/>
                    </a:cubicBezTo>
                    <a:cubicBezTo>
                      <a:pt x="721438" y="819487"/>
                      <a:pt x="757358" y="827269"/>
                      <a:pt x="779929" y="833718"/>
                    </a:cubicBezTo>
                    <a:cubicBezTo>
                      <a:pt x="789015" y="836314"/>
                      <a:pt x="797858" y="839695"/>
                      <a:pt x="806823" y="842683"/>
                    </a:cubicBezTo>
                    <a:cubicBezTo>
                      <a:pt x="862667" y="898524"/>
                      <a:pt x="781817" y="823023"/>
                      <a:pt x="851647" y="869577"/>
                    </a:cubicBezTo>
                    <a:cubicBezTo>
                      <a:pt x="862196" y="876610"/>
                      <a:pt x="868534" y="888687"/>
                      <a:pt x="878541" y="896471"/>
                    </a:cubicBezTo>
                    <a:cubicBezTo>
                      <a:pt x="895550" y="909701"/>
                      <a:pt x="914400" y="920377"/>
                      <a:pt x="932329" y="932330"/>
                    </a:cubicBezTo>
                    <a:cubicBezTo>
                      <a:pt x="941294" y="938306"/>
                      <a:pt x="951605" y="942641"/>
                      <a:pt x="959223" y="950259"/>
                    </a:cubicBezTo>
                    <a:cubicBezTo>
                      <a:pt x="975900" y="966936"/>
                      <a:pt x="981428" y="974809"/>
                      <a:pt x="1004047" y="986118"/>
                    </a:cubicBezTo>
                    <a:cubicBezTo>
                      <a:pt x="1012499" y="990344"/>
                      <a:pt x="1022489" y="990857"/>
                      <a:pt x="1030941" y="995083"/>
                    </a:cubicBezTo>
                    <a:cubicBezTo>
                      <a:pt x="1116179" y="1037702"/>
                      <a:pt x="972854" y="984684"/>
                      <a:pt x="1111623" y="1030942"/>
                    </a:cubicBezTo>
                    <a:cubicBezTo>
                      <a:pt x="1126078" y="1035761"/>
                      <a:pt x="1141573" y="1036601"/>
                      <a:pt x="1156447" y="1039906"/>
                    </a:cubicBezTo>
                    <a:cubicBezTo>
                      <a:pt x="1168475" y="1042579"/>
                      <a:pt x="1180459" y="1045486"/>
                      <a:pt x="1192306" y="1048871"/>
                    </a:cubicBezTo>
                    <a:cubicBezTo>
                      <a:pt x="1201392" y="1051467"/>
                      <a:pt x="1210748" y="1053610"/>
                      <a:pt x="1219200" y="1057836"/>
                    </a:cubicBezTo>
                    <a:cubicBezTo>
                      <a:pt x="1228837" y="1062654"/>
                      <a:pt x="1235410" y="1074371"/>
                      <a:pt x="1246094" y="1075765"/>
                    </a:cubicBezTo>
                    <a:cubicBezTo>
                      <a:pt x="1305431" y="1083505"/>
                      <a:pt x="1365623" y="1081742"/>
                      <a:pt x="1425388" y="1084730"/>
                    </a:cubicBezTo>
                    <a:cubicBezTo>
                      <a:pt x="1488740" y="1072059"/>
                      <a:pt x="1455760" y="1080582"/>
                      <a:pt x="1524000" y="1057836"/>
                    </a:cubicBezTo>
                    <a:cubicBezTo>
                      <a:pt x="1532965" y="1054848"/>
                      <a:pt x="1543031" y="1054113"/>
                      <a:pt x="1550894" y="1048871"/>
                    </a:cubicBezTo>
                    <a:lnTo>
                      <a:pt x="1577788" y="1030942"/>
                    </a:lnTo>
                    <a:cubicBezTo>
                      <a:pt x="1580776" y="1018989"/>
                      <a:pt x="1586753" y="1007404"/>
                      <a:pt x="1586753" y="995083"/>
                    </a:cubicBezTo>
                    <a:cubicBezTo>
                      <a:pt x="1586753" y="974511"/>
                      <a:pt x="1584168" y="909233"/>
                      <a:pt x="1568823" y="878542"/>
                    </a:cubicBezTo>
                    <a:cubicBezTo>
                      <a:pt x="1564005" y="868905"/>
                      <a:pt x="1555712" y="861285"/>
                      <a:pt x="1550894" y="851648"/>
                    </a:cubicBezTo>
                    <a:cubicBezTo>
                      <a:pt x="1546668" y="843196"/>
                      <a:pt x="1547832" y="832132"/>
                      <a:pt x="1541929" y="824753"/>
                    </a:cubicBezTo>
                    <a:cubicBezTo>
                      <a:pt x="1529291" y="808956"/>
                      <a:pt x="1505857" y="803764"/>
                      <a:pt x="1488141" y="797859"/>
                    </a:cubicBezTo>
                    <a:cubicBezTo>
                      <a:pt x="1447634" y="757354"/>
                      <a:pt x="1498830" y="803202"/>
                      <a:pt x="1416423" y="762000"/>
                    </a:cubicBezTo>
                    <a:cubicBezTo>
                      <a:pt x="1363658" y="735618"/>
                      <a:pt x="1393244" y="748298"/>
                      <a:pt x="1326776" y="726142"/>
                    </a:cubicBezTo>
                    <a:lnTo>
                      <a:pt x="1299882" y="717177"/>
                    </a:lnTo>
                    <a:lnTo>
                      <a:pt x="1272988" y="708212"/>
                    </a:lnTo>
                    <a:cubicBezTo>
                      <a:pt x="1237967" y="673193"/>
                      <a:pt x="1274714" y="704593"/>
                      <a:pt x="1228164" y="681318"/>
                    </a:cubicBezTo>
                    <a:cubicBezTo>
                      <a:pt x="1158651" y="646561"/>
                      <a:pt x="1241975" y="676958"/>
                      <a:pt x="1174376" y="654424"/>
                    </a:cubicBezTo>
                    <a:cubicBezTo>
                      <a:pt x="1150469" y="582705"/>
                      <a:pt x="1186330" y="666379"/>
                      <a:pt x="1138517" y="618565"/>
                    </a:cubicBezTo>
                    <a:cubicBezTo>
                      <a:pt x="1131835" y="611883"/>
                      <a:pt x="1134142" y="599931"/>
                      <a:pt x="1129553" y="591671"/>
                    </a:cubicBezTo>
                    <a:cubicBezTo>
                      <a:pt x="1119088" y="572834"/>
                      <a:pt x="1108931" y="553120"/>
                      <a:pt x="1093694" y="537883"/>
                    </a:cubicBezTo>
                    <a:lnTo>
                      <a:pt x="1048870" y="493059"/>
                    </a:lnTo>
                    <a:cubicBezTo>
                      <a:pt x="1029043" y="473232"/>
                      <a:pt x="1020045" y="460717"/>
                      <a:pt x="995082" y="448236"/>
                    </a:cubicBezTo>
                    <a:cubicBezTo>
                      <a:pt x="986630" y="444010"/>
                      <a:pt x="977153" y="442259"/>
                      <a:pt x="968188" y="439271"/>
                    </a:cubicBezTo>
                    <a:cubicBezTo>
                      <a:pt x="927961" y="399046"/>
                      <a:pt x="975735" y="441472"/>
                      <a:pt x="923364" y="412377"/>
                    </a:cubicBezTo>
                    <a:cubicBezTo>
                      <a:pt x="830888" y="361001"/>
                      <a:pt x="903536" y="387839"/>
                      <a:pt x="842682" y="367553"/>
                    </a:cubicBezTo>
                    <a:cubicBezTo>
                      <a:pt x="836706" y="358588"/>
                      <a:pt x="833166" y="347389"/>
                      <a:pt x="824753" y="340659"/>
                    </a:cubicBezTo>
                    <a:cubicBezTo>
                      <a:pt x="817374" y="334756"/>
                      <a:pt x="805961" y="336557"/>
                      <a:pt x="797858" y="331695"/>
                    </a:cubicBezTo>
                    <a:cubicBezTo>
                      <a:pt x="790610" y="327347"/>
                      <a:pt x="787176" y="318114"/>
                      <a:pt x="779929" y="313765"/>
                    </a:cubicBezTo>
                    <a:cubicBezTo>
                      <a:pt x="771826" y="308903"/>
                      <a:pt x="761487" y="309026"/>
                      <a:pt x="753035" y="304800"/>
                    </a:cubicBezTo>
                    <a:cubicBezTo>
                      <a:pt x="743398" y="299982"/>
                      <a:pt x="734321" y="293883"/>
                      <a:pt x="726141" y="286871"/>
                    </a:cubicBezTo>
                    <a:cubicBezTo>
                      <a:pt x="713306" y="275870"/>
                      <a:pt x="690282" y="251012"/>
                      <a:pt x="690282" y="251012"/>
                    </a:cubicBezTo>
                    <a:cubicBezTo>
                      <a:pt x="675200" y="205767"/>
                      <a:pt x="692269" y="238629"/>
                      <a:pt x="654423" y="206189"/>
                    </a:cubicBezTo>
                    <a:cubicBezTo>
                      <a:pt x="654407" y="206175"/>
                      <a:pt x="609607" y="161373"/>
                      <a:pt x="600635" y="152400"/>
                    </a:cubicBezTo>
                    <a:cubicBezTo>
                      <a:pt x="593017" y="144781"/>
                      <a:pt x="589437" y="133919"/>
                      <a:pt x="582706" y="125506"/>
                    </a:cubicBezTo>
                    <a:cubicBezTo>
                      <a:pt x="563466" y="101457"/>
                      <a:pt x="563766" y="110356"/>
                      <a:pt x="537882" y="89648"/>
                    </a:cubicBezTo>
                    <a:cubicBezTo>
                      <a:pt x="531282" y="84368"/>
                      <a:pt x="527513" y="75498"/>
                      <a:pt x="519953" y="71718"/>
                    </a:cubicBezTo>
                    <a:cubicBezTo>
                      <a:pt x="503049" y="63266"/>
                      <a:pt x="484094" y="59765"/>
                      <a:pt x="466164" y="53789"/>
                    </a:cubicBezTo>
                    <a:lnTo>
                      <a:pt x="412376" y="35859"/>
                    </a:lnTo>
                    <a:cubicBezTo>
                      <a:pt x="406037" y="33746"/>
                      <a:pt x="400423" y="29883"/>
                      <a:pt x="394447" y="26895"/>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Oval 168"/>
              <p:cNvSpPr/>
              <p:nvPr/>
            </p:nvSpPr>
            <p:spPr>
              <a:xfrm>
                <a:off x="4343400" y="4648200"/>
                <a:ext cx="253298" cy="2334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5772168" y="4791013"/>
                <a:ext cx="545196" cy="49236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ight Brace 232"/>
              <p:cNvSpPr/>
              <p:nvPr/>
            </p:nvSpPr>
            <p:spPr>
              <a:xfrm>
                <a:off x="6248400" y="5526740"/>
                <a:ext cx="381000" cy="56926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7" name="Picture 236" descr="Green Heterogeneity.jpg"/>
              <p:cNvPicPr>
                <a:picLocks noChangeAspect="1"/>
              </p:cNvPicPr>
              <p:nvPr/>
            </p:nvPicPr>
            <p:blipFill>
              <a:blip r:embed="rId5" cstate="print"/>
              <a:stretch>
                <a:fillRect/>
              </a:stretch>
            </p:blipFill>
            <p:spPr>
              <a:xfrm>
                <a:off x="6781800" y="5562600"/>
                <a:ext cx="559259" cy="605384"/>
              </a:xfrm>
              <a:prstGeom prst="rect">
                <a:avLst/>
              </a:prstGeom>
            </p:spPr>
          </p:pic>
          <p:sp>
            <p:nvSpPr>
              <p:cNvPr id="195" name="Text Box 1188"/>
              <p:cNvSpPr txBox="1">
                <a:spLocks noChangeArrowheads="1"/>
              </p:cNvSpPr>
              <p:nvPr/>
            </p:nvSpPr>
            <p:spPr bwMode="auto">
              <a:xfrm>
                <a:off x="3886200" y="5388118"/>
                <a:ext cx="455564" cy="707882"/>
              </a:xfrm>
              <a:prstGeom prst="rect">
                <a:avLst/>
              </a:prstGeom>
              <a:noFill/>
              <a:ln w="9525">
                <a:noFill/>
                <a:miter lim="800000"/>
                <a:headEnd/>
                <a:tailEnd/>
              </a:ln>
            </p:spPr>
            <p:txBody>
              <a:bodyPr wrap="none" lIns="91435" tIns="45718" rIns="91435" bIns="45718">
                <a:spAutoFit/>
              </a:bodyPr>
              <a:lstStyle/>
              <a:p>
                <a:r>
                  <a:rPr lang="en-US" sz="4000" b="1" dirty="0">
                    <a:ea typeface="Tahoma" pitchFamily="34" charset="0"/>
                    <a:cs typeface="Tahoma" pitchFamily="34" charset="0"/>
                  </a:rPr>
                  <a:t>C</a:t>
                </a:r>
              </a:p>
            </p:txBody>
          </p:sp>
          <p:cxnSp>
            <p:nvCxnSpPr>
              <p:cNvPr id="187" name="Straight Arrow Connector 186"/>
              <p:cNvCxnSpPr>
                <a:cxnSpLocks/>
                <a:stCxn id="183" idx="3"/>
              </p:cNvCxnSpPr>
              <p:nvPr/>
            </p:nvCxnSpPr>
            <p:spPr>
              <a:xfrm flipV="1">
                <a:off x="2017614" y="5638804"/>
                <a:ext cx="1639986" cy="5078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0" name="Freeform 219"/>
              <p:cNvSpPr/>
              <p:nvPr/>
            </p:nvSpPr>
            <p:spPr>
              <a:xfrm>
                <a:off x="2351314" y="4539343"/>
                <a:ext cx="3935186" cy="1698171"/>
              </a:xfrm>
              <a:custGeom>
                <a:avLst/>
                <a:gdLst>
                  <a:gd name="connsiteX0" fmla="*/ 0 w 3935186"/>
                  <a:gd name="connsiteY0" fmla="*/ 0 h 1698171"/>
                  <a:gd name="connsiteX1" fmla="*/ 212272 w 3935186"/>
                  <a:gd name="connsiteY1" fmla="*/ 212271 h 1698171"/>
                  <a:gd name="connsiteX2" fmla="*/ 277586 w 3935186"/>
                  <a:gd name="connsiteY2" fmla="*/ 1698171 h 1698171"/>
                  <a:gd name="connsiteX3" fmla="*/ 3935186 w 3935186"/>
                  <a:gd name="connsiteY3" fmla="*/ 1665514 h 1698171"/>
                  <a:gd name="connsiteX4" fmla="*/ 3918857 w 3935186"/>
                  <a:gd name="connsiteY4" fmla="*/ 1436914 h 1698171"/>
                  <a:gd name="connsiteX5" fmla="*/ 3804557 w 3935186"/>
                  <a:gd name="connsiteY5" fmla="*/ 1322614 h 1698171"/>
                  <a:gd name="connsiteX6" fmla="*/ 3771900 w 3935186"/>
                  <a:gd name="connsiteY6" fmla="*/ 1191986 h 1698171"/>
                  <a:gd name="connsiteX7" fmla="*/ 3804557 w 3935186"/>
                  <a:gd name="connsiteY7" fmla="*/ 1077686 h 1698171"/>
                  <a:gd name="connsiteX8" fmla="*/ 3820886 w 3935186"/>
                  <a:gd name="connsiteY8" fmla="*/ 996043 h 1698171"/>
                  <a:gd name="connsiteX9" fmla="*/ 3902529 w 3935186"/>
                  <a:gd name="connsiteY9" fmla="*/ 865414 h 1698171"/>
                  <a:gd name="connsiteX10" fmla="*/ 3559629 w 3935186"/>
                  <a:gd name="connsiteY10" fmla="*/ 816428 h 1698171"/>
                  <a:gd name="connsiteX11" fmla="*/ 2400300 w 3935186"/>
                  <a:gd name="connsiteY11" fmla="*/ 767443 h 1698171"/>
                  <a:gd name="connsiteX12" fmla="*/ 2057400 w 3935186"/>
                  <a:gd name="connsiteY12" fmla="*/ 734786 h 1698171"/>
                  <a:gd name="connsiteX13" fmla="*/ 1567543 w 3935186"/>
                  <a:gd name="connsiteY13" fmla="*/ 653143 h 1698171"/>
                  <a:gd name="connsiteX14" fmla="*/ 1208315 w 3935186"/>
                  <a:gd name="connsiteY14" fmla="*/ 555171 h 1698171"/>
                  <a:gd name="connsiteX15" fmla="*/ 767443 w 3935186"/>
                  <a:gd name="connsiteY15" fmla="*/ 457200 h 1698171"/>
                  <a:gd name="connsiteX16" fmla="*/ 326572 w 3935186"/>
                  <a:gd name="connsiteY16" fmla="*/ 228600 h 1698171"/>
                  <a:gd name="connsiteX17" fmla="*/ 0 w 3935186"/>
                  <a:gd name="connsiteY17" fmla="*/ 0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186" h="1698171">
                    <a:moveTo>
                      <a:pt x="0" y="0"/>
                    </a:moveTo>
                    <a:lnTo>
                      <a:pt x="212272" y="212271"/>
                    </a:lnTo>
                    <a:lnTo>
                      <a:pt x="277586" y="1698171"/>
                    </a:lnTo>
                    <a:lnTo>
                      <a:pt x="3935186" y="1665514"/>
                    </a:lnTo>
                    <a:lnTo>
                      <a:pt x="3918857" y="1436914"/>
                    </a:lnTo>
                    <a:lnTo>
                      <a:pt x="3804557" y="1322614"/>
                    </a:lnTo>
                    <a:lnTo>
                      <a:pt x="3771900" y="1191986"/>
                    </a:lnTo>
                    <a:lnTo>
                      <a:pt x="3804557" y="1077686"/>
                    </a:lnTo>
                    <a:lnTo>
                      <a:pt x="3820886" y="996043"/>
                    </a:lnTo>
                    <a:lnTo>
                      <a:pt x="3902529" y="865414"/>
                    </a:lnTo>
                    <a:lnTo>
                      <a:pt x="3559629" y="816428"/>
                    </a:lnTo>
                    <a:lnTo>
                      <a:pt x="2400300" y="767443"/>
                    </a:lnTo>
                    <a:lnTo>
                      <a:pt x="2057400" y="734786"/>
                    </a:lnTo>
                    <a:lnTo>
                      <a:pt x="1567543" y="653143"/>
                    </a:lnTo>
                    <a:lnTo>
                      <a:pt x="1208315" y="555171"/>
                    </a:lnTo>
                    <a:lnTo>
                      <a:pt x="767443" y="457200"/>
                    </a:lnTo>
                    <a:cubicBezTo>
                      <a:pt x="338108" y="226020"/>
                      <a:pt x="503626" y="228600"/>
                      <a:pt x="326572" y="228600"/>
                    </a:cubicBezTo>
                    <a:lnTo>
                      <a:pt x="0" y="0"/>
                    </a:lnTo>
                    <a:close/>
                  </a:path>
                </a:pathLst>
              </a:cu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Arrow Connector 185"/>
              <p:cNvCxnSpPr>
                <a:cxnSpLocks/>
                <a:stCxn id="182" idx="2"/>
              </p:cNvCxnSpPr>
              <p:nvPr/>
            </p:nvCxnSpPr>
            <p:spPr>
              <a:xfrm flipH="1">
                <a:off x="6087966" y="3184267"/>
                <a:ext cx="1541671" cy="9049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1" name="Right Brace 230"/>
              <p:cNvSpPr/>
              <p:nvPr/>
            </p:nvSpPr>
            <p:spPr>
              <a:xfrm rot="703963">
                <a:off x="6592267" y="4247800"/>
                <a:ext cx="447192" cy="430184"/>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8" name="Picture 237" descr="Red Heterogeneity.jpg"/>
              <p:cNvPicPr>
                <a:picLocks noChangeAspect="1"/>
              </p:cNvPicPr>
              <p:nvPr/>
            </p:nvPicPr>
            <p:blipFill>
              <a:blip r:embed="rId6" cstate="print"/>
              <a:stretch>
                <a:fillRect/>
              </a:stretch>
            </p:blipFill>
            <p:spPr>
              <a:xfrm>
                <a:off x="7402944" y="4146281"/>
                <a:ext cx="598056" cy="654319"/>
              </a:xfrm>
              <a:prstGeom prst="rect">
                <a:avLst/>
              </a:prstGeom>
            </p:spPr>
          </p:pic>
          <p:sp>
            <p:nvSpPr>
              <p:cNvPr id="194" name="Text Box 1188"/>
              <p:cNvSpPr txBox="1">
                <a:spLocks noChangeArrowheads="1"/>
              </p:cNvSpPr>
              <p:nvPr/>
            </p:nvSpPr>
            <p:spPr bwMode="auto">
              <a:xfrm>
                <a:off x="5265104" y="3787918"/>
                <a:ext cx="495638" cy="707882"/>
              </a:xfrm>
              <a:prstGeom prst="rect">
                <a:avLst/>
              </a:prstGeom>
              <a:noFill/>
              <a:ln w="9525">
                <a:noFill/>
                <a:miter lim="800000"/>
                <a:headEnd/>
                <a:tailEnd/>
              </a:ln>
            </p:spPr>
            <p:txBody>
              <a:bodyPr wrap="none" lIns="91435" tIns="45718" rIns="91435" bIns="45718">
                <a:spAutoFit/>
              </a:bodyPr>
              <a:lstStyle/>
              <a:p>
                <a:r>
                  <a:rPr lang="en-US" sz="4000" b="1" dirty="0">
                    <a:ea typeface="Tahoma" pitchFamily="34" charset="0"/>
                    <a:cs typeface="Tahoma" pitchFamily="34" charset="0"/>
                  </a:rPr>
                  <a:t>A</a:t>
                </a:r>
              </a:p>
            </p:txBody>
          </p:sp>
          <p:sp>
            <p:nvSpPr>
              <p:cNvPr id="218" name="Freeform 217"/>
              <p:cNvSpPr/>
              <p:nvPr/>
            </p:nvSpPr>
            <p:spPr>
              <a:xfrm>
                <a:off x="3956958" y="3690257"/>
                <a:ext cx="2509156" cy="805543"/>
              </a:xfrm>
              <a:custGeom>
                <a:avLst/>
                <a:gdLst>
                  <a:gd name="connsiteX0" fmla="*/ 0 w 2596242"/>
                  <a:gd name="connsiteY0" fmla="*/ 48986 h 881743"/>
                  <a:gd name="connsiteX1" fmla="*/ 440871 w 2596242"/>
                  <a:gd name="connsiteY1" fmla="*/ 0 h 881743"/>
                  <a:gd name="connsiteX2" fmla="*/ 2008414 w 2596242"/>
                  <a:gd name="connsiteY2" fmla="*/ 0 h 881743"/>
                  <a:gd name="connsiteX3" fmla="*/ 2596242 w 2596242"/>
                  <a:gd name="connsiteY3" fmla="*/ 604157 h 881743"/>
                  <a:gd name="connsiteX4" fmla="*/ 2579914 w 2596242"/>
                  <a:gd name="connsiteY4" fmla="*/ 849086 h 881743"/>
                  <a:gd name="connsiteX5" fmla="*/ 1845128 w 2596242"/>
                  <a:gd name="connsiteY5" fmla="*/ 881743 h 881743"/>
                  <a:gd name="connsiteX6" fmla="*/ 1191985 w 2596242"/>
                  <a:gd name="connsiteY6" fmla="*/ 767443 h 881743"/>
                  <a:gd name="connsiteX7" fmla="*/ 653142 w 2596242"/>
                  <a:gd name="connsiteY7" fmla="*/ 751114 h 881743"/>
                  <a:gd name="connsiteX8" fmla="*/ 440871 w 2596242"/>
                  <a:gd name="connsiteY8" fmla="*/ 718457 h 881743"/>
                  <a:gd name="connsiteX9" fmla="*/ 179614 w 2596242"/>
                  <a:gd name="connsiteY9" fmla="*/ 538843 h 881743"/>
                  <a:gd name="connsiteX10" fmla="*/ 0 w 2596242"/>
                  <a:gd name="connsiteY10" fmla="*/ 48986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6242" h="881743">
                    <a:moveTo>
                      <a:pt x="0" y="48986"/>
                    </a:moveTo>
                    <a:lnTo>
                      <a:pt x="440871" y="0"/>
                    </a:lnTo>
                    <a:lnTo>
                      <a:pt x="2008414" y="0"/>
                    </a:lnTo>
                    <a:lnTo>
                      <a:pt x="2596242" y="604157"/>
                    </a:lnTo>
                    <a:lnTo>
                      <a:pt x="2579914" y="849086"/>
                    </a:lnTo>
                    <a:lnTo>
                      <a:pt x="1845128" y="881743"/>
                    </a:lnTo>
                    <a:lnTo>
                      <a:pt x="1191985" y="767443"/>
                    </a:lnTo>
                    <a:lnTo>
                      <a:pt x="653142" y="751114"/>
                    </a:lnTo>
                    <a:lnTo>
                      <a:pt x="440871" y="718457"/>
                    </a:lnTo>
                    <a:lnTo>
                      <a:pt x="179614" y="538843"/>
                    </a:lnTo>
                    <a:lnTo>
                      <a:pt x="0" y="48986"/>
                    </a:lnTo>
                    <a:close/>
                  </a:path>
                </a:pathLst>
              </a:cu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0" name="Straight Arrow Connector 189"/>
              <p:cNvCxnSpPr>
                <a:cxnSpLocks/>
                <a:stCxn id="184" idx="3"/>
              </p:cNvCxnSpPr>
              <p:nvPr/>
            </p:nvCxnSpPr>
            <p:spPr>
              <a:xfrm flipV="1">
                <a:off x="2180851" y="4749974"/>
                <a:ext cx="1242706" cy="1955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3" name="Text Box 1188"/>
              <p:cNvSpPr txBox="1">
                <a:spLocks noChangeArrowheads="1"/>
              </p:cNvSpPr>
              <p:nvPr/>
            </p:nvSpPr>
            <p:spPr bwMode="auto">
              <a:xfrm>
                <a:off x="4579304" y="4567539"/>
                <a:ext cx="471594" cy="707882"/>
              </a:xfrm>
              <a:prstGeom prst="rect">
                <a:avLst/>
              </a:prstGeom>
              <a:noFill/>
              <a:ln w="9525">
                <a:noFill/>
                <a:miter lim="800000"/>
                <a:headEnd/>
                <a:tailEnd/>
              </a:ln>
            </p:spPr>
            <p:txBody>
              <a:bodyPr wrap="none" lIns="91435" tIns="45718" rIns="91435" bIns="45718">
                <a:spAutoFit/>
              </a:bodyPr>
              <a:lstStyle/>
              <a:p>
                <a:r>
                  <a:rPr lang="en-US" sz="4000" b="1" dirty="0">
                    <a:ea typeface="Tahoma" pitchFamily="34" charset="0"/>
                    <a:cs typeface="Tahoma" pitchFamily="34" charset="0"/>
                  </a:rPr>
                  <a:t>B</a:t>
                </a:r>
              </a:p>
            </p:txBody>
          </p:sp>
          <p:sp>
            <p:nvSpPr>
              <p:cNvPr id="232" name="Right Brace 231"/>
              <p:cNvSpPr/>
              <p:nvPr/>
            </p:nvSpPr>
            <p:spPr>
              <a:xfrm rot="1131113">
                <a:off x="6434934" y="4714114"/>
                <a:ext cx="381000" cy="79097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9" name="Picture 238" descr="Yellow Heterogeneity.jpg"/>
              <p:cNvPicPr>
                <a:picLocks noChangeAspect="1"/>
              </p:cNvPicPr>
              <p:nvPr/>
            </p:nvPicPr>
            <p:blipFill>
              <a:blip r:embed="rId7" cstate="print"/>
              <a:stretch>
                <a:fillRect/>
              </a:stretch>
            </p:blipFill>
            <p:spPr>
              <a:xfrm>
                <a:off x="7155562" y="4902374"/>
                <a:ext cx="580418" cy="628452"/>
              </a:xfrm>
              <a:prstGeom prst="rect">
                <a:avLst/>
              </a:prstGeom>
            </p:spPr>
          </p:pic>
          <p:sp>
            <p:nvSpPr>
              <p:cNvPr id="219" name="Freeform 218"/>
              <p:cNvSpPr/>
              <p:nvPr/>
            </p:nvSpPr>
            <p:spPr>
              <a:xfrm>
                <a:off x="2354962" y="3657600"/>
                <a:ext cx="4198238" cy="1752599"/>
              </a:xfrm>
              <a:custGeom>
                <a:avLst/>
                <a:gdLst>
                  <a:gd name="connsiteX0" fmla="*/ 1559859 w 4078941"/>
                  <a:gd name="connsiteY0" fmla="*/ 0 h 1882588"/>
                  <a:gd name="connsiteX1" fmla="*/ 1676400 w 4078941"/>
                  <a:gd name="connsiteY1" fmla="*/ 367553 h 1882588"/>
                  <a:gd name="connsiteX2" fmla="*/ 1783977 w 4078941"/>
                  <a:gd name="connsiteY2" fmla="*/ 564776 h 1882588"/>
                  <a:gd name="connsiteX3" fmla="*/ 2052918 w 4078941"/>
                  <a:gd name="connsiteY3" fmla="*/ 708212 h 1882588"/>
                  <a:gd name="connsiteX4" fmla="*/ 2671482 w 4078941"/>
                  <a:gd name="connsiteY4" fmla="*/ 788894 h 1882588"/>
                  <a:gd name="connsiteX5" fmla="*/ 2895600 w 4078941"/>
                  <a:gd name="connsiteY5" fmla="*/ 815788 h 1882588"/>
                  <a:gd name="connsiteX6" fmla="*/ 3218329 w 4078941"/>
                  <a:gd name="connsiteY6" fmla="*/ 896471 h 1882588"/>
                  <a:gd name="connsiteX7" fmla="*/ 3585882 w 4078941"/>
                  <a:gd name="connsiteY7" fmla="*/ 887506 h 1882588"/>
                  <a:gd name="connsiteX8" fmla="*/ 3881718 w 4078941"/>
                  <a:gd name="connsiteY8" fmla="*/ 914400 h 1882588"/>
                  <a:gd name="connsiteX9" fmla="*/ 4034118 w 4078941"/>
                  <a:gd name="connsiteY9" fmla="*/ 914400 h 1882588"/>
                  <a:gd name="connsiteX10" fmla="*/ 4078941 w 4078941"/>
                  <a:gd name="connsiteY10" fmla="*/ 959223 h 1882588"/>
                  <a:gd name="connsiteX11" fmla="*/ 4034118 w 4078941"/>
                  <a:gd name="connsiteY11" fmla="*/ 1299882 h 1882588"/>
                  <a:gd name="connsiteX12" fmla="*/ 3935506 w 4078941"/>
                  <a:gd name="connsiteY12" fmla="*/ 1470212 h 1882588"/>
                  <a:gd name="connsiteX13" fmla="*/ 3756212 w 4078941"/>
                  <a:gd name="connsiteY13" fmla="*/ 1640541 h 1882588"/>
                  <a:gd name="connsiteX14" fmla="*/ 3693459 w 4078941"/>
                  <a:gd name="connsiteY14" fmla="*/ 1766047 h 1882588"/>
                  <a:gd name="connsiteX15" fmla="*/ 3630706 w 4078941"/>
                  <a:gd name="connsiteY15" fmla="*/ 1882588 h 1882588"/>
                  <a:gd name="connsiteX16" fmla="*/ 1828800 w 4078941"/>
                  <a:gd name="connsiteY16" fmla="*/ 1757082 h 1882588"/>
                  <a:gd name="connsiteX17" fmla="*/ 860612 w 4078941"/>
                  <a:gd name="connsiteY17" fmla="*/ 1515035 h 1882588"/>
                  <a:gd name="connsiteX18" fmla="*/ 251012 w 4078941"/>
                  <a:gd name="connsiteY18" fmla="*/ 1129553 h 1882588"/>
                  <a:gd name="connsiteX19" fmla="*/ 0 w 4078941"/>
                  <a:gd name="connsiteY19" fmla="*/ 914400 h 1882588"/>
                  <a:gd name="connsiteX20" fmla="*/ 8965 w 4078941"/>
                  <a:gd name="connsiteY20" fmla="*/ 394447 h 1882588"/>
                  <a:gd name="connsiteX21" fmla="*/ 528918 w 4078941"/>
                  <a:gd name="connsiteY21" fmla="*/ 268941 h 1882588"/>
                  <a:gd name="connsiteX22" fmla="*/ 923365 w 4078941"/>
                  <a:gd name="connsiteY22" fmla="*/ 242047 h 1882588"/>
                  <a:gd name="connsiteX23" fmla="*/ 1138518 w 4078941"/>
                  <a:gd name="connsiteY23" fmla="*/ 134471 h 1882588"/>
                  <a:gd name="connsiteX24" fmla="*/ 1434353 w 4078941"/>
                  <a:gd name="connsiteY24" fmla="*/ 35859 h 1882588"/>
                  <a:gd name="connsiteX25" fmla="*/ 1559859 w 4078941"/>
                  <a:gd name="connsiteY25" fmla="*/ 0 h 188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8941" h="1882588">
                    <a:moveTo>
                      <a:pt x="1559859" y="0"/>
                    </a:moveTo>
                    <a:lnTo>
                      <a:pt x="1676400" y="367553"/>
                    </a:lnTo>
                    <a:lnTo>
                      <a:pt x="1783977" y="564776"/>
                    </a:lnTo>
                    <a:lnTo>
                      <a:pt x="2052918" y="708212"/>
                    </a:lnTo>
                    <a:lnTo>
                      <a:pt x="2671482" y="788894"/>
                    </a:lnTo>
                    <a:lnTo>
                      <a:pt x="2895600" y="815788"/>
                    </a:lnTo>
                    <a:lnTo>
                      <a:pt x="3218329" y="896471"/>
                    </a:lnTo>
                    <a:lnTo>
                      <a:pt x="3585882" y="887506"/>
                    </a:lnTo>
                    <a:lnTo>
                      <a:pt x="3881718" y="914400"/>
                    </a:lnTo>
                    <a:lnTo>
                      <a:pt x="4034118" y="914400"/>
                    </a:lnTo>
                    <a:lnTo>
                      <a:pt x="4078941" y="959223"/>
                    </a:lnTo>
                    <a:lnTo>
                      <a:pt x="4034118" y="1299882"/>
                    </a:lnTo>
                    <a:lnTo>
                      <a:pt x="3935506" y="1470212"/>
                    </a:lnTo>
                    <a:lnTo>
                      <a:pt x="3756212" y="1640541"/>
                    </a:lnTo>
                    <a:lnTo>
                      <a:pt x="3693459" y="1766047"/>
                    </a:lnTo>
                    <a:lnTo>
                      <a:pt x="3630706" y="1882588"/>
                    </a:lnTo>
                    <a:lnTo>
                      <a:pt x="1828800" y="1757082"/>
                    </a:lnTo>
                    <a:lnTo>
                      <a:pt x="860612" y="1515035"/>
                    </a:lnTo>
                    <a:lnTo>
                      <a:pt x="251012" y="1129553"/>
                    </a:lnTo>
                    <a:lnTo>
                      <a:pt x="0" y="914400"/>
                    </a:lnTo>
                    <a:lnTo>
                      <a:pt x="8965" y="394447"/>
                    </a:lnTo>
                    <a:lnTo>
                      <a:pt x="528918" y="268941"/>
                    </a:lnTo>
                    <a:lnTo>
                      <a:pt x="923365" y="242047"/>
                    </a:lnTo>
                    <a:lnTo>
                      <a:pt x="1138518" y="134471"/>
                    </a:lnTo>
                    <a:lnTo>
                      <a:pt x="1434353" y="35859"/>
                    </a:lnTo>
                    <a:lnTo>
                      <a:pt x="1559859" y="0"/>
                    </a:lnTo>
                    <a:close/>
                  </a:path>
                </a:pathLst>
              </a:cu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reeform 220"/>
              <p:cNvSpPr/>
              <p:nvPr/>
            </p:nvSpPr>
            <p:spPr>
              <a:xfrm>
                <a:off x="5861957" y="3608614"/>
                <a:ext cx="1311012" cy="669472"/>
              </a:xfrm>
              <a:custGeom>
                <a:avLst/>
                <a:gdLst>
                  <a:gd name="connsiteX0" fmla="*/ 0 w 1245698"/>
                  <a:gd name="connsiteY0" fmla="*/ 16329 h 669472"/>
                  <a:gd name="connsiteX1" fmla="*/ 653143 w 1245698"/>
                  <a:gd name="connsiteY1" fmla="*/ 669472 h 669472"/>
                  <a:gd name="connsiteX2" fmla="*/ 734786 w 1245698"/>
                  <a:gd name="connsiteY2" fmla="*/ 538843 h 669472"/>
                  <a:gd name="connsiteX3" fmla="*/ 963386 w 1245698"/>
                  <a:gd name="connsiteY3" fmla="*/ 489857 h 669472"/>
                  <a:gd name="connsiteX4" fmla="*/ 1126672 w 1245698"/>
                  <a:gd name="connsiteY4" fmla="*/ 424543 h 669472"/>
                  <a:gd name="connsiteX5" fmla="*/ 1240972 w 1245698"/>
                  <a:gd name="connsiteY5" fmla="*/ 342900 h 669472"/>
                  <a:gd name="connsiteX6" fmla="*/ 1191986 w 1245698"/>
                  <a:gd name="connsiteY6" fmla="*/ 244929 h 669472"/>
                  <a:gd name="connsiteX7" fmla="*/ 702129 w 1245698"/>
                  <a:gd name="connsiteY7" fmla="*/ 0 h 669472"/>
                  <a:gd name="connsiteX8" fmla="*/ 555172 w 1245698"/>
                  <a:gd name="connsiteY8" fmla="*/ 16329 h 669472"/>
                  <a:gd name="connsiteX9" fmla="*/ 359229 w 1245698"/>
                  <a:gd name="connsiteY9" fmla="*/ 16329 h 669472"/>
                  <a:gd name="connsiteX10" fmla="*/ 0 w 1245698"/>
                  <a:gd name="connsiteY10" fmla="*/ 16329 h 66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5698" h="669472">
                    <a:moveTo>
                      <a:pt x="0" y="16329"/>
                    </a:moveTo>
                    <a:lnTo>
                      <a:pt x="653143" y="669472"/>
                    </a:lnTo>
                    <a:lnTo>
                      <a:pt x="734786" y="538843"/>
                    </a:lnTo>
                    <a:lnTo>
                      <a:pt x="963386" y="489857"/>
                    </a:lnTo>
                    <a:lnTo>
                      <a:pt x="1126672" y="424543"/>
                    </a:lnTo>
                    <a:cubicBezTo>
                      <a:pt x="1245698" y="356529"/>
                      <a:pt x="1240972" y="403111"/>
                      <a:pt x="1240972" y="342900"/>
                    </a:cubicBezTo>
                    <a:cubicBezTo>
                      <a:pt x="1206594" y="239765"/>
                      <a:pt x="1242739" y="244929"/>
                      <a:pt x="1191986" y="244929"/>
                    </a:cubicBezTo>
                    <a:lnTo>
                      <a:pt x="702129" y="0"/>
                    </a:lnTo>
                    <a:lnTo>
                      <a:pt x="555172" y="16329"/>
                    </a:lnTo>
                    <a:lnTo>
                      <a:pt x="359229" y="16329"/>
                    </a:lnTo>
                    <a:lnTo>
                      <a:pt x="0" y="16329"/>
                    </a:lnTo>
                    <a:close/>
                  </a:path>
                </a:pathLst>
              </a:cu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 Box 1188"/>
              <p:cNvSpPr txBox="1">
                <a:spLocks noChangeArrowheads="1"/>
              </p:cNvSpPr>
              <p:nvPr/>
            </p:nvSpPr>
            <p:spPr bwMode="auto">
              <a:xfrm>
                <a:off x="6391216" y="3581400"/>
                <a:ext cx="415488" cy="584771"/>
              </a:xfrm>
              <a:prstGeom prst="rect">
                <a:avLst/>
              </a:prstGeom>
              <a:noFill/>
              <a:ln w="9525">
                <a:noFill/>
                <a:miter lim="800000"/>
                <a:headEnd/>
                <a:tailEnd/>
              </a:ln>
            </p:spPr>
            <p:txBody>
              <a:bodyPr wrap="none" lIns="91435" tIns="45718" rIns="91435" bIns="45718">
                <a:spAutoFit/>
              </a:bodyPr>
              <a:lstStyle/>
              <a:p>
                <a:r>
                  <a:rPr lang="en-US" sz="3200" b="1" dirty="0">
                    <a:ea typeface="Tahoma" pitchFamily="34" charset="0"/>
                    <a:cs typeface="Tahoma" pitchFamily="34" charset="0"/>
                  </a:rPr>
                  <a:t>B</a:t>
                </a:r>
              </a:p>
            </p:txBody>
          </p:sp>
          <p:sp>
            <p:nvSpPr>
              <p:cNvPr id="9" name="TextBox 8">
                <a:extLst>
                  <a:ext uri="{FF2B5EF4-FFF2-40B4-BE49-F238E27FC236}">
                    <a16:creationId xmlns:a16="http://schemas.microsoft.com/office/drawing/2014/main" id="{6701F17A-2E7F-A168-19BD-BE16076723D7}"/>
                  </a:ext>
                </a:extLst>
              </p:cNvPr>
              <p:cNvSpPr txBox="1"/>
              <p:nvPr/>
            </p:nvSpPr>
            <p:spPr>
              <a:xfrm>
                <a:off x="3300895" y="2965945"/>
                <a:ext cx="2945830" cy="430887"/>
              </a:xfrm>
              <a:prstGeom prst="rect">
                <a:avLst/>
              </a:prstGeom>
              <a:noFill/>
            </p:spPr>
            <p:txBody>
              <a:bodyPr wrap="square" rtlCol="0">
                <a:spAutoFit/>
              </a:bodyPr>
              <a:lstStyle/>
              <a:p>
                <a:pPr algn="ctr"/>
                <a:r>
                  <a:rPr lang="en-US" sz="2200" b="1" dirty="0">
                    <a:cs typeface="Times New Roman" pitchFamily="18" charset="0"/>
                  </a:rPr>
                  <a:t>Arsenic Contamination</a:t>
                </a:r>
              </a:p>
            </p:txBody>
          </p:sp>
        </p:grpSp>
        <p:sp>
          <p:nvSpPr>
            <p:cNvPr id="14" name="Text Box 1188">
              <a:extLst>
                <a:ext uri="{FF2B5EF4-FFF2-40B4-BE49-F238E27FC236}">
                  <a16:creationId xmlns:a16="http://schemas.microsoft.com/office/drawing/2014/main" id="{3AADFCE4-AE8D-B5E7-24DA-2853BF3930CF}"/>
                </a:ext>
              </a:extLst>
            </p:cNvPr>
            <p:cNvSpPr txBox="1">
              <a:spLocks noChangeArrowheads="1"/>
            </p:cNvSpPr>
            <p:nvPr/>
          </p:nvSpPr>
          <p:spPr bwMode="auto">
            <a:xfrm>
              <a:off x="2787415" y="3276600"/>
              <a:ext cx="1204531" cy="369332"/>
            </a:xfrm>
            <a:prstGeom prst="rect">
              <a:avLst/>
            </a:prstGeom>
            <a:noFill/>
            <a:ln w="9525">
              <a:noFill/>
              <a:miter lim="800000"/>
              <a:headEnd/>
              <a:tailEnd/>
            </a:ln>
          </p:spPr>
          <p:txBody>
            <a:bodyPr wrap="square">
              <a:spAutoFit/>
            </a:bodyPr>
            <a:lstStyle/>
            <a:p>
              <a:pPr algn="ctr"/>
              <a:r>
                <a:rPr lang="en-US" b="1" dirty="0"/>
                <a:t>9 Acres</a:t>
              </a:r>
            </a:p>
          </p:txBody>
        </p:sp>
      </p:grpSp>
    </p:spTree>
    <p:extLst>
      <p:ext uri="{BB962C8B-B14F-4D97-AF65-F5344CB8AC3E}">
        <p14:creationId xmlns:p14="http://schemas.microsoft.com/office/powerpoint/2010/main" val="45612130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17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024778349"/>
              </p:ext>
            </p:extLst>
          </p:nvPr>
        </p:nvGraphicFramePr>
        <p:xfrm>
          <a:off x="1840832" y="1618073"/>
          <a:ext cx="6858000" cy="2537034"/>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770764">
                <a:tc>
                  <a:txBody>
                    <a:bodyPr/>
                    <a:lstStyle/>
                    <a:p>
                      <a:r>
                        <a:rPr lang="en-US" sz="2000" b="1" dirty="0">
                          <a:solidFill>
                            <a:schemeClr val="tx1"/>
                          </a:solidFill>
                          <a:latin typeface="+mn-lt"/>
                          <a:cs typeface="Times New Roman" panose="02020603050405020304" pitchFamily="18" charset="0"/>
                        </a:rPr>
                        <a:t>Study Site</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cs typeface="Times New Roman" panose="02020603050405020304" pitchFamily="18" charset="0"/>
                        </a:rPr>
                        <a:t>Range 95% UCL</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cs typeface="Times New Roman" panose="02020603050405020304" pitchFamily="18" charset="0"/>
                        </a:rPr>
                        <a:t>(mg/kg)</a:t>
                      </a:r>
                    </a:p>
                  </a:txBody>
                  <a:tcPr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mn-lt"/>
                          <a:cs typeface="Times New Roman" panose="02020603050405020304" pitchFamily="18" charset="0"/>
                        </a:rPr>
                        <a:t>Range RSD</a:t>
                      </a:r>
                    </a:p>
                  </a:txBody>
                  <a:tcPr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99439">
                <a:tc>
                  <a:txBody>
                    <a:bodyPr/>
                    <a:lstStyle/>
                    <a:p>
                      <a:pPr algn="ctr"/>
                      <a:r>
                        <a:rPr lang="en-US" sz="2000" b="1" dirty="0">
                          <a:solidFill>
                            <a:schemeClr val="tx1"/>
                          </a:solidFill>
                          <a:latin typeface="+mn-lt"/>
                          <a:cs typeface="Times New Roman" panose="02020603050405020304" pitchFamily="18" charset="0"/>
                        </a:rPr>
                        <a:t>Site A (arsenic)</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mn-lt"/>
                          <a:cs typeface="Times New Roman" panose="02020603050405020304" pitchFamily="18" charset="0"/>
                        </a:rPr>
                        <a:t>403 to 776</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mn-lt"/>
                          <a:cs typeface="Times New Roman" panose="02020603050405020304" pitchFamily="18" charset="0"/>
                        </a:rPr>
                        <a:t>34% to 67%</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3400">
                <a:tc>
                  <a:txBody>
                    <a:bodyPr/>
                    <a:lstStyle/>
                    <a:p>
                      <a:pPr algn="ctr"/>
                      <a:r>
                        <a:rPr lang="en-US" sz="2000" b="1" dirty="0">
                          <a:solidFill>
                            <a:schemeClr val="tx1"/>
                          </a:solidFill>
                          <a:latin typeface="+mn-lt"/>
                          <a:cs typeface="Times New Roman" panose="02020603050405020304" pitchFamily="18" charset="0"/>
                        </a:rPr>
                        <a:t>Site B (lead)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mn-lt"/>
                          <a:cs typeface="Times New Roman" panose="02020603050405020304" pitchFamily="18" charset="0"/>
                        </a:rPr>
                        <a:t>201</a:t>
                      </a:r>
                      <a:r>
                        <a:rPr lang="en-US" sz="2000" b="1" baseline="0" dirty="0">
                          <a:solidFill>
                            <a:schemeClr val="tx1"/>
                          </a:solidFill>
                          <a:latin typeface="+mn-lt"/>
                          <a:cs typeface="Times New Roman" panose="02020603050405020304" pitchFamily="18" charset="0"/>
                        </a:rPr>
                        <a:t> to </a:t>
                      </a:r>
                      <a:r>
                        <a:rPr lang="en-US" sz="2000" b="1" dirty="0">
                          <a:solidFill>
                            <a:schemeClr val="tx1"/>
                          </a:solidFill>
                          <a:latin typeface="+mn-lt"/>
                          <a:cs typeface="Times New Roman" panose="02020603050405020304" pitchFamily="18" charset="0"/>
                        </a:rPr>
                        <a:t>439</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cs typeface="Times New Roman" panose="02020603050405020304" pitchFamily="18" charset="0"/>
                        </a:rPr>
                        <a:t>20% to 86%</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33431">
                <a:tc>
                  <a:txBody>
                    <a:bodyPr/>
                    <a:lstStyle/>
                    <a:p>
                      <a:pPr algn="ctr"/>
                      <a:r>
                        <a:rPr lang="en-US" sz="2000" b="1" dirty="0">
                          <a:solidFill>
                            <a:schemeClr val="tx1"/>
                          </a:solidFill>
                          <a:latin typeface="+mn-lt"/>
                          <a:cs typeface="Times New Roman" panose="02020603050405020304" pitchFamily="18" charset="0"/>
                        </a:rPr>
                        <a:t>Site C (PCBs)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000" b="1" dirty="0">
                          <a:solidFill>
                            <a:schemeClr val="tx1"/>
                          </a:solidFill>
                          <a:latin typeface="+mn-lt"/>
                          <a:cs typeface="Times New Roman" panose="02020603050405020304" pitchFamily="18" charset="0"/>
                        </a:rPr>
                        <a:t>9.4 to &gt;1,000,000</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cs typeface="Times New Roman" panose="02020603050405020304" pitchFamily="18" charset="0"/>
                        </a:rPr>
                        <a:t>124% to 315%</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FAB24201-3BC0-4FCB-ACEF-1D88E6AF8B8F}"/>
              </a:ext>
            </a:extLst>
          </p:cNvPr>
          <p:cNvSpPr txBox="1"/>
          <p:nvPr/>
        </p:nvSpPr>
        <p:spPr>
          <a:xfrm>
            <a:off x="381000" y="152400"/>
            <a:ext cx="8305800" cy="1292662"/>
          </a:xfrm>
          <a:prstGeom prst="rect">
            <a:avLst/>
          </a:prstGeom>
          <a:noFill/>
        </p:spPr>
        <p:txBody>
          <a:bodyPr wrap="square" rtlCol="0">
            <a:spAutoFit/>
          </a:bodyPr>
          <a:lstStyle/>
          <a:p>
            <a:pPr algn="ctr"/>
            <a:r>
              <a:rPr lang="en-US" sz="3000" b="1" dirty="0">
                <a:cs typeface="Times New Roman" pitchFamily="18" charset="0"/>
              </a:rPr>
              <a:t>Are Discrete Sample Reliable for Risk Assessments?</a:t>
            </a:r>
          </a:p>
          <a:p>
            <a:pPr algn="ctr"/>
            <a:r>
              <a:rPr lang="en-US" sz="2400" b="1" dirty="0">
                <a:cs typeface="Times New Roman" pitchFamily="18" charset="0"/>
              </a:rPr>
              <a:t>Estimation of Mean Based on </a:t>
            </a:r>
            <a:r>
              <a:rPr lang="en-US" sz="2400" b="1" i="1" dirty="0">
                <a:cs typeface="Times New Roman" pitchFamily="18" charset="0"/>
              </a:rPr>
              <a:t>Replicate Sets</a:t>
            </a:r>
          </a:p>
          <a:p>
            <a:pPr algn="ctr"/>
            <a:r>
              <a:rPr lang="en-US" sz="2400" b="1" dirty="0">
                <a:cs typeface="Times New Roman" pitchFamily="18" charset="0"/>
              </a:rPr>
              <a:t>of Discrete Sample Data (HDOH 2017; 10 samples, 20 iterations)</a:t>
            </a:r>
          </a:p>
        </p:txBody>
      </p:sp>
      <p:sp>
        <p:nvSpPr>
          <p:cNvPr id="9" name="TextBox 8">
            <a:extLst>
              <a:ext uri="{FF2B5EF4-FFF2-40B4-BE49-F238E27FC236}">
                <a16:creationId xmlns:a16="http://schemas.microsoft.com/office/drawing/2014/main" id="{DCF576DB-35A9-4D24-861D-A4686C667F98}"/>
              </a:ext>
            </a:extLst>
          </p:cNvPr>
          <p:cNvSpPr txBox="1"/>
          <p:nvPr/>
        </p:nvSpPr>
        <p:spPr>
          <a:xfrm>
            <a:off x="838200" y="4267200"/>
            <a:ext cx="8305800" cy="1631216"/>
          </a:xfrm>
          <a:prstGeom prst="rect">
            <a:avLst/>
          </a:prstGeom>
          <a:noFill/>
          <a:ln>
            <a:noFill/>
          </a:ln>
        </p:spPr>
        <p:txBody>
          <a:bodyPr wrap="square" rtlCol="0">
            <a:spAutoFit/>
          </a:bodyPr>
          <a:lstStyle/>
          <a:p>
            <a:pPr marL="228600" indent="-228600">
              <a:buFont typeface="Arial" panose="020B0604020202020204" pitchFamily="34" charset="0"/>
              <a:buChar char="•"/>
            </a:pPr>
            <a:r>
              <a:rPr lang="en-US" sz="2000" b="1" dirty="0">
                <a:cs typeface="Times New Roman" pitchFamily="18" charset="0"/>
              </a:rPr>
              <a:t>Concentration within predicted range for </a:t>
            </a:r>
            <a:r>
              <a:rPr lang="en-US" sz="2000" b="1" i="1" dirty="0">
                <a:cs typeface="Times New Roman" pitchFamily="18" charset="0"/>
              </a:rPr>
              <a:t>10 randomly picked grid points </a:t>
            </a:r>
            <a:r>
              <a:rPr lang="en-US" sz="2000" b="1" dirty="0">
                <a:cs typeface="Times New Roman" pitchFamily="18" charset="0"/>
              </a:rPr>
              <a:t>used to estimate mean;</a:t>
            </a:r>
          </a:p>
          <a:p>
            <a:pPr marL="228600" indent="-228600">
              <a:buFont typeface="Arial" panose="020B0604020202020204" pitchFamily="34" charset="0"/>
              <a:buChar char="•"/>
            </a:pPr>
            <a:r>
              <a:rPr lang="en-US" sz="2000" b="1" dirty="0">
                <a:cs typeface="Times New Roman" pitchFamily="18" charset="0"/>
              </a:rPr>
              <a:t>Estimated mean is </a:t>
            </a:r>
            <a:r>
              <a:rPr lang="en-US" sz="2000" b="1" i="1" dirty="0">
                <a:cs typeface="Times New Roman" pitchFamily="18" charset="0"/>
              </a:rPr>
              <a:t>random within an unknown range</a:t>
            </a:r>
            <a:r>
              <a:rPr lang="en-US" sz="2000" b="1" dirty="0">
                <a:cs typeface="Times New Roman" pitchFamily="18" charset="0"/>
              </a:rPr>
              <a:t>;</a:t>
            </a:r>
          </a:p>
          <a:p>
            <a:pPr marL="228600" indent="-228600">
              <a:buFont typeface="Arial" panose="020B0604020202020204" pitchFamily="34" charset="0"/>
              <a:buChar char="•"/>
            </a:pPr>
            <a:r>
              <a:rPr lang="en-US" sz="2000" b="1" dirty="0">
                <a:cs typeface="Times New Roman" pitchFamily="18" charset="0"/>
              </a:rPr>
              <a:t>Representativeness of single, 10-sample data sets </a:t>
            </a:r>
            <a:r>
              <a:rPr lang="en-US" sz="2000" b="1" i="1" dirty="0">
                <a:cs typeface="Times New Roman" pitchFamily="18" charset="0"/>
              </a:rPr>
              <a:t>unknown;</a:t>
            </a:r>
          </a:p>
          <a:p>
            <a:pPr marL="228600" indent="-228600">
              <a:buFont typeface="Arial" panose="020B0604020202020204" pitchFamily="34" charset="0"/>
              <a:buChar char="•"/>
            </a:pPr>
            <a:r>
              <a:rPr lang="en-US" sz="2000" b="1" i="1" dirty="0">
                <a:cs typeface="Times New Roman" pitchFamily="18" charset="0"/>
              </a:rPr>
              <a:t>Error in estimated mean or 95% UCL is unknowable.</a:t>
            </a:r>
            <a:endParaRPr lang="en-US" sz="2000" b="1" dirty="0">
              <a:cs typeface="Times New Roman" pitchFamily="18" charset="0"/>
            </a:endParaRPr>
          </a:p>
        </p:txBody>
      </p:sp>
      <p:pic>
        <p:nvPicPr>
          <p:cNvPr id="3" name="Picture 2" descr="Lead Bouncing 3.jpg">
            <a:extLst>
              <a:ext uri="{FF2B5EF4-FFF2-40B4-BE49-F238E27FC236}">
                <a16:creationId xmlns:a16="http://schemas.microsoft.com/office/drawing/2014/main" id="{29971BA5-3C7E-90AD-37BC-701F57133E96}"/>
              </a:ext>
            </a:extLst>
          </p:cNvPr>
          <p:cNvPicPr>
            <a:picLocks noChangeAspect="1"/>
          </p:cNvPicPr>
          <p:nvPr/>
        </p:nvPicPr>
        <p:blipFill rotWithShape="1">
          <a:blip r:embed="rId2"/>
          <a:srcRect r="50626"/>
          <a:stretch/>
        </p:blipFill>
        <p:spPr>
          <a:xfrm>
            <a:off x="76200" y="1600200"/>
            <a:ext cx="1556084" cy="2473216"/>
          </a:xfrm>
          <a:prstGeom prst="rect">
            <a:avLst/>
          </a:prstGeom>
        </p:spPr>
      </p:pic>
      <p:sp>
        <p:nvSpPr>
          <p:cNvPr id="2" name="TextBox 1">
            <a:extLst>
              <a:ext uri="{FF2B5EF4-FFF2-40B4-BE49-F238E27FC236}">
                <a16:creationId xmlns:a16="http://schemas.microsoft.com/office/drawing/2014/main" id="{1FCCE67D-5454-0E5B-55E0-8B74E2AD613D}"/>
              </a:ext>
            </a:extLst>
          </p:cNvPr>
          <p:cNvSpPr txBox="1"/>
          <p:nvPr/>
        </p:nvSpPr>
        <p:spPr>
          <a:xfrm>
            <a:off x="1143000" y="6019800"/>
            <a:ext cx="7239000" cy="784830"/>
          </a:xfrm>
          <a:prstGeom prst="rect">
            <a:avLst/>
          </a:prstGeom>
          <a:noFill/>
          <a:ln>
            <a:solidFill>
              <a:schemeClr val="tx1"/>
            </a:solidFill>
          </a:ln>
        </p:spPr>
        <p:txBody>
          <a:bodyPr wrap="square" rtlCol="0">
            <a:spAutoFit/>
          </a:bodyPr>
          <a:lstStyle/>
          <a:p>
            <a:pPr>
              <a:spcAft>
                <a:spcPts val="600"/>
              </a:spcAft>
            </a:pPr>
            <a:r>
              <a:rPr lang="en-US" sz="2000" b="1" dirty="0">
                <a:cs typeface="Times New Roman" pitchFamily="18" charset="0"/>
              </a:rPr>
              <a:t>“We did what we could with the data that they provided us.”</a:t>
            </a:r>
          </a:p>
          <a:p>
            <a:r>
              <a:rPr lang="en-US" sz="2000" b="1" dirty="0">
                <a:cs typeface="Times New Roman" pitchFamily="18" charset="0"/>
              </a:rPr>
              <a:t>Anonymous Risk Assessor</a:t>
            </a:r>
          </a:p>
        </p:txBody>
      </p:sp>
    </p:spTree>
    <p:extLst>
      <p:ext uri="{BB962C8B-B14F-4D97-AF65-F5344CB8AC3E}">
        <p14:creationId xmlns:p14="http://schemas.microsoft.com/office/powerpoint/2010/main" val="2479280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B08C4-B206-4098-98C3-6DC2CE1146B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p:cNvSpPr txBox="1"/>
          <p:nvPr/>
        </p:nvSpPr>
        <p:spPr>
          <a:xfrm>
            <a:off x="714542" y="2971800"/>
            <a:ext cx="7747000" cy="178510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The so-called grab sample </a:t>
            </a:r>
            <a:r>
              <a:rPr kumimoji="0" lang="en-US" sz="2000" b="1" i="1" u="none" strike="noStrike" kern="1200" cap="none" spc="0" normalizeH="0" baseline="0" noProof="0" dirty="0">
                <a:ln>
                  <a:noFill/>
                </a:ln>
                <a:solidFill>
                  <a:prstClr val="black"/>
                </a:solidFill>
                <a:effectLst/>
                <a:uLnTx/>
                <a:uFillTx/>
                <a:ea typeface="+mn-ea"/>
                <a:cs typeface="Times New Roman" pitchFamily="18" charset="0"/>
              </a:rPr>
              <a:t>is not really a sample </a:t>
            </a: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but a </a:t>
            </a:r>
            <a:r>
              <a:rPr kumimoji="0" lang="en-US" sz="2000" b="1" i="1" u="none" strike="noStrike" kern="1200" cap="none" spc="0" normalizeH="0" baseline="0" noProof="0" dirty="0">
                <a:ln>
                  <a:noFill/>
                </a:ln>
                <a:solidFill>
                  <a:prstClr val="black"/>
                </a:solidFill>
                <a:effectLst/>
                <a:uLnTx/>
                <a:uFillTx/>
                <a:ea typeface="+mn-ea"/>
                <a:cs typeface="Times New Roman" pitchFamily="18" charset="0"/>
              </a:rPr>
              <a:t>specimen</a:t>
            </a: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 of the material that may or may not be representative of the sampling unit (“Decision Unit”). Great care must be exercised when interpreting the meaning of these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USEPA (1992) </a:t>
            </a:r>
            <a:r>
              <a:rPr kumimoji="0" lang="en-US" sz="2000" b="1" i="1" u="none" strike="noStrike" kern="1200" cap="none" spc="0" normalizeH="0" baseline="0" noProof="0" dirty="0">
                <a:ln>
                  <a:noFill/>
                </a:ln>
                <a:solidFill>
                  <a:prstClr val="black"/>
                </a:solidFill>
                <a:effectLst/>
                <a:uLnTx/>
                <a:uFillTx/>
                <a:ea typeface="+mn-ea"/>
                <a:cs typeface="Times New Roman" pitchFamily="18" charset="0"/>
              </a:rPr>
              <a:t>Preparation of Soil Sampling Protocols</a:t>
            </a:r>
            <a:endParaRPr kumimoji="0" lang="en-US" sz="2000" b="1" i="0" u="none" strike="noStrike" kern="1200" cap="none" spc="0" normalizeH="0" baseline="0" noProof="0" dirty="0">
              <a:ln>
                <a:noFill/>
              </a:ln>
              <a:solidFill>
                <a:prstClr val="black"/>
              </a:solidFill>
              <a:effectLst/>
              <a:uLnTx/>
              <a:uFillTx/>
              <a:ea typeface="+mn-ea"/>
              <a:cs typeface="Times New Roman" pitchFamily="18" charset="0"/>
            </a:endParaRPr>
          </a:p>
        </p:txBody>
      </p:sp>
      <p:sp>
        <p:nvSpPr>
          <p:cNvPr id="8" name="Rectangle 2"/>
          <p:cNvSpPr txBox="1">
            <a:spLocks noChangeArrowheads="1"/>
          </p:cNvSpPr>
          <p:nvPr/>
        </p:nvSpPr>
        <p:spPr>
          <a:xfrm>
            <a:off x="152400" y="228600"/>
            <a:ext cx="88392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n-lt"/>
                <a:ea typeface="+mj-ea"/>
                <a:cs typeface="Times New Roman" pitchFamily="18" charset="0"/>
              </a:rPr>
              <a:t>Multiple Early Warnings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mn-lt"/>
                <a:ea typeface="+mj-ea"/>
                <a:cs typeface="Times New Roman" pitchFamily="18" charset="0"/>
              </a:rPr>
              <a:t>About Discrete Sample Data Reliability…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dirty="0">
                <a:solidFill>
                  <a:prstClr val="black"/>
                </a:solidFill>
                <a:latin typeface="+mn-lt"/>
                <a:cs typeface="Times New Roman" pitchFamily="18" charset="0"/>
              </a:rPr>
              <a:t>(refer to Part 2 and Supplement of Brewer et al. 2017)</a:t>
            </a:r>
            <a:endParaRPr kumimoji="0" lang="en-US" sz="2000" b="1" i="0" u="none" strike="noStrike" kern="1200" cap="none" spc="0" normalizeH="0" baseline="0" noProof="0" dirty="0">
              <a:ln>
                <a:noFill/>
              </a:ln>
              <a:solidFill>
                <a:prstClr val="black"/>
              </a:solidFill>
              <a:effectLst/>
              <a:uLnTx/>
              <a:uFillTx/>
              <a:latin typeface="+mn-lt"/>
              <a:cs typeface="Times New Roman" pitchFamily="18" charset="0"/>
            </a:endParaRPr>
          </a:p>
        </p:txBody>
      </p:sp>
      <p:sp>
        <p:nvSpPr>
          <p:cNvPr id="3" name="TextBox 2">
            <a:extLst>
              <a:ext uri="{FF2B5EF4-FFF2-40B4-BE49-F238E27FC236}">
                <a16:creationId xmlns:a16="http://schemas.microsoft.com/office/drawing/2014/main" id="{C37D8B27-5108-0B1F-BC46-1E163C1A35A1}"/>
              </a:ext>
            </a:extLst>
          </p:cNvPr>
          <p:cNvSpPr txBox="1"/>
          <p:nvPr/>
        </p:nvSpPr>
        <p:spPr>
          <a:xfrm>
            <a:off x="698500" y="1676400"/>
            <a:ext cx="7747000" cy="1169551"/>
          </a:xfrm>
          <a:prstGeom prst="rect">
            <a:avLst/>
          </a:prstGeom>
          <a:noFill/>
          <a:ln>
            <a:solidFill>
              <a:schemeClr val="tx1"/>
            </a:solidFill>
          </a:ln>
        </p:spPr>
        <p:txBody>
          <a:bodyPr wrap="square" rtlCol="0">
            <a:spAutoFit/>
          </a:bodyPr>
          <a:lstStyle/>
          <a:p>
            <a:pPr>
              <a:spcAft>
                <a:spcPts val="1200"/>
              </a:spcAft>
            </a:pPr>
            <a:r>
              <a:rPr lang="en-US" sz="2000" b="1" dirty="0">
                <a:cs typeface="Times New Roman" pitchFamily="18" charset="0"/>
              </a:rPr>
              <a:t>Soil is a very heterogeneous material. Samples with very small support volume… may vary </a:t>
            </a:r>
            <a:r>
              <a:rPr lang="en-US" sz="2000" b="1" i="1" dirty="0">
                <a:cs typeface="Times New Roman" pitchFamily="18" charset="0"/>
              </a:rPr>
              <a:t>from zero to very high concentrations</a:t>
            </a:r>
            <a:r>
              <a:rPr lang="en-US" sz="2000" b="1" dirty="0">
                <a:cs typeface="Times New Roman" pitchFamily="18" charset="0"/>
              </a:rPr>
              <a:t>.</a:t>
            </a:r>
          </a:p>
          <a:p>
            <a:r>
              <a:rPr lang="en-US" sz="2000" b="1" dirty="0">
                <a:cs typeface="Times New Roman" pitchFamily="18" charset="0"/>
              </a:rPr>
              <a:t>USEPA 1989. </a:t>
            </a:r>
            <a:r>
              <a:rPr lang="en-US" sz="2000" b="1" i="1" dirty="0">
                <a:cs typeface="Times New Roman" pitchFamily="18" charset="0"/>
              </a:rPr>
              <a:t>Soil Sampling Quality Assurance User’s Guide</a:t>
            </a:r>
          </a:p>
        </p:txBody>
      </p:sp>
      <p:sp>
        <p:nvSpPr>
          <p:cNvPr id="4" name="TextBox 3">
            <a:extLst>
              <a:ext uri="{FF2B5EF4-FFF2-40B4-BE49-F238E27FC236}">
                <a16:creationId xmlns:a16="http://schemas.microsoft.com/office/drawing/2014/main" id="{5CFE857D-D106-EEAA-784D-97AEDE71D257}"/>
              </a:ext>
            </a:extLst>
          </p:cNvPr>
          <p:cNvSpPr txBox="1"/>
          <p:nvPr/>
        </p:nvSpPr>
        <p:spPr>
          <a:xfrm>
            <a:off x="714542" y="4875550"/>
            <a:ext cx="7730958" cy="1785104"/>
          </a:xfrm>
          <a:prstGeom prst="rect">
            <a:avLst/>
          </a:prstGeom>
          <a:noFill/>
          <a:ln>
            <a:solidFill>
              <a:schemeClr val="tx1"/>
            </a:solidFill>
          </a:ln>
        </p:spPr>
        <p:txBody>
          <a:bodyPr wrap="square" rtlCol="0">
            <a:spAutoFit/>
          </a:bodyPr>
          <a:lstStyle/>
          <a:p>
            <a:pPr>
              <a:spcAft>
                <a:spcPts val="1200"/>
              </a:spcAft>
            </a:pPr>
            <a:r>
              <a:rPr lang="en-US" sz="2000" b="1" i="1" dirty="0">
                <a:cs typeface="Times New Roman" pitchFamily="18" charset="0"/>
              </a:rPr>
              <a:t>A common error </a:t>
            </a:r>
            <a:r>
              <a:rPr lang="en-US" sz="2000" b="1" dirty="0">
                <a:cs typeface="Times New Roman" pitchFamily="18" charset="0"/>
              </a:rPr>
              <a:t>has been to reject “outliers” that cannot be made to fit (a statistical) model... The tendency… has been to </a:t>
            </a:r>
            <a:r>
              <a:rPr lang="en-US" sz="2000" b="1" i="1" dirty="0">
                <a:cs typeface="Times New Roman" pitchFamily="18" charset="0"/>
              </a:rPr>
              <a:t>make the data fit a preconceived model </a:t>
            </a:r>
            <a:r>
              <a:rPr lang="en-US" sz="2000" b="1" dirty="0">
                <a:cs typeface="Times New Roman" pitchFamily="18" charset="0"/>
              </a:rPr>
              <a:t>instead of searching for a (more appropriate way to collect samples).</a:t>
            </a:r>
          </a:p>
          <a:p>
            <a:r>
              <a:rPr lang="en-US" b="1" dirty="0" err="1">
                <a:cs typeface="Times New Roman" pitchFamily="18" charset="0"/>
              </a:rPr>
              <a:t>Pitard</a:t>
            </a:r>
            <a:r>
              <a:rPr lang="en-US" b="1" dirty="0">
                <a:cs typeface="Times New Roman" pitchFamily="18" charset="0"/>
              </a:rPr>
              <a:t> 2009 (Theory of Sampling)</a:t>
            </a:r>
          </a:p>
        </p:txBody>
      </p:sp>
    </p:spTree>
    <p:extLst>
      <p:ext uri="{BB962C8B-B14F-4D97-AF65-F5344CB8AC3E}">
        <p14:creationId xmlns:p14="http://schemas.microsoft.com/office/powerpoint/2010/main" val="204968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705" y="4063931"/>
            <a:ext cx="8229095" cy="2108269"/>
          </a:xfrm>
          <a:prstGeom prst="rect">
            <a:avLst/>
          </a:prstGeom>
          <a:noFill/>
          <a:ln>
            <a:noFill/>
          </a:ln>
        </p:spPr>
        <p:txBody>
          <a:bodyPr wrap="square" rtlCol="0">
            <a:spAutoFit/>
          </a:bodyPr>
          <a:lstStyle/>
          <a:p>
            <a:r>
              <a:rPr lang="en-US" b="1" u="sng" dirty="0">
                <a:solidFill>
                  <a:srgbClr val="FF0000"/>
                </a:solidFill>
                <a:cs typeface="Times New Roman" panose="02020603050405020304" pitchFamily="18" charset="0"/>
              </a:rPr>
              <a:t>Subslab Soil Vapor:</a:t>
            </a:r>
          </a:p>
          <a:p>
            <a:pPr>
              <a:spcAft>
                <a:spcPts val="600"/>
              </a:spcAft>
            </a:pPr>
            <a:r>
              <a:rPr lang="en-US" b="1" dirty="0">
                <a:cs typeface="Times New Roman" panose="02020603050405020304" pitchFamily="18" charset="0"/>
              </a:rPr>
              <a:t>Brewer, </a:t>
            </a:r>
            <a:r>
              <a:rPr lang="en-US" b="1" dirty="0" err="1">
                <a:cs typeface="Times New Roman" panose="02020603050405020304" pitchFamily="18" charset="0"/>
              </a:rPr>
              <a:t>Nagashima</a:t>
            </a:r>
            <a:r>
              <a:rPr lang="en-US" b="1" dirty="0">
                <a:cs typeface="Times New Roman" panose="02020603050405020304" pitchFamily="18" charset="0"/>
              </a:rPr>
              <a:t>, Rigby, Schmidt and O'Neill (2014), </a:t>
            </a:r>
            <a:r>
              <a:rPr lang="en-US" b="1" i="1" dirty="0">
                <a:cs typeface="Times New Roman" panose="02020603050405020304" pitchFamily="18" charset="0"/>
              </a:rPr>
              <a:t>Estimation of Generic Subslab Attenuation Factors for Vapor Intrusion Investigations</a:t>
            </a:r>
            <a:r>
              <a:rPr lang="en-US" b="1" dirty="0">
                <a:cs typeface="Times New Roman" panose="02020603050405020304" pitchFamily="18" charset="0"/>
              </a:rPr>
              <a:t>. Groundwater Monitoring &amp; Remediation, 34: 79–92. </a:t>
            </a:r>
            <a:r>
              <a:rPr lang="en-US" b="1" dirty="0" err="1">
                <a:cs typeface="Times New Roman" panose="02020603050405020304" pitchFamily="18" charset="0"/>
              </a:rPr>
              <a:t>doi</a:t>
            </a:r>
            <a:r>
              <a:rPr lang="en-US" b="1" dirty="0">
                <a:cs typeface="Times New Roman" panose="02020603050405020304" pitchFamily="18" charset="0"/>
              </a:rPr>
              <a:t>: 10.1111/gwmr.12086.</a:t>
            </a:r>
          </a:p>
          <a:p>
            <a:r>
              <a:rPr lang="en-US" b="1" dirty="0">
                <a:cs typeface="Times New Roman" panose="02020603050405020304" pitchFamily="18" charset="0"/>
              </a:rPr>
              <a:t>HIDOH, 2017. </a:t>
            </a:r>
            <a:r>
              <a:rPr lang="en-US" b="1" i="1" dirty="0">
                <a:cs typeface="Times New Roman" panose="02020603050405020304" pitchFamily="18" charset="0"/>
              </a:rPr>
              <a:t>Field Study of High-Density Passive Sampler and Large-Volume Purge Methods to Characterize Subslab Vapor Plumes</a:t>
            </a:r>
            <a:r>
              <a:rPr lang="en-US" b="1" dirty="0">
                <a:cs typeface="Times New Roman" panose="02020603050405020304" pitchFamily="18" charset="0"/>
              </a:rPr>
              <a:t>: Hazard Evaluation and Emergency Response, Hawaii Department of Health, July 2017.</a:t>
            </a:r>
          </a:p>
        </p:txBody>
      </p:sp>
      <p:sp>
        <p:nvSpPr>
          <p:cNvPr id="2" name="Title 1"/>
          <p:cNvSpPr>
            <a:spLocks noGrp="1"/>
          </p:cNvSpPr>
          <p:nvPr>
            <p:ph type="title"/>
          </p:nvPr>
        </p:nvSpPr>
        <p:spPr>
          <a:xfrm>
            <a:off x="381000" y="76200"/>
            <a:ext cx="8382000" cy="914400"/>
          </a:xfrm>
        </p:spPr>
        <p:txBody>
          <a:bodyPr>
            <a:normAutofit/>
          </a:bodyPr>
          <a:lstStyle/>
          <a:p>
            <a:r>
              <a:rPr lang="en-US" sz="3200" b="1" dirty="0">
                <a:latin typeface="+mn-lt"/>
                <a:cs typeface="Times New Roman" pitchFamily="18" charset="0"/>
              </a:rPr>
              <a:t>Heterogeneity of </a:t>
            </a:r>
            <a:r>
              <a:rPr lang="en-US" sz="3200" b="1" dirty="0" err="1">
                <a:latin typeface="+mn-lt"/>
                <a:cs typeface="Times New Roman" pitchFamily="18" charset="0"/>
              </a:rPr>
              <a:t>Subslab</a:t>
            </a:r>
            <a:r>
              <a:rPr lang="en-US" sz="3200" b="1" dirty="0">
                <a:latin typeface="+mn-lt"/>
                <a:cs typeface="Times New Roman" pitchFamily="18" charset="0"/>
              </a:rPr>
              <a:t> Vapor Plumes </a:t>
            </a:r>
            <a:br>
              <a:rPr lang="en-US" sz="3200" b="1" dirty="0">
                <a:latin typeface="+mn-lt"/>
                <a:cs typeface="Times New Roman" pitchFamily="18" charset="0"/>
              </a:rPr>
            </a:br>
            <a:r>
              <a:rPr lang="en-US" sz="2400" b="1" dirty="0">
                <a:latin typeface="+mn-lt"/>
                <a:cs typeface="Times New Roman" pitchFamily="18" charset="0"/>
              </a:rPr>
              <a:t>(Negates Scientific Validity of USEPA’s Default 0.03 SSAF)</a:t>
            </a:r>
          </a:p>
        </p:txBody>
      </p:sp>
      <p:sp>
        <p:nvSpPr>
          <p:cNvPr id="5" name="TextBox 4"/>
          <p:cNvSpPr txBox="1"/>
          <p:nvPr/>
        </p:nvSpPr>
        <p:spPr>
          <a:xfrm>
            <a:off x="1600200" y="6223980"/>
            <a:ext cx="5862374" cy="634020"/>
          </a:xfrm>
          <a:prstGeom prst="rect">
            <a:avLst/>
          </a:prstGeom>
          <a:noFill/>
          <a:ln>
            <a:solidFill>
              <a:schemeClr val="tx1"/>
            </a:solidFill>
          </a:ln>
        </p:spPr>
        <p:txBody>
          <a:bodyPr wrap="none" rtlCol="0">
            <a:spAutoFit/>
          </a:bodyPr>
          <a:lstStyle/>
          <a:p>
            <a:pPr lvl="0" algn="ctr">
              <a:spcBef>
                <a:spcPct val="20000"/>
              </a:spcBef>
            </a:pPr>
            <a:r>
              <a:rPr lang="en-US" sz="1600" b="1" dirty="0">
                <a:solidFill>
                  <a:prstClr val="black"/>
                </a:solidFill>
                <a:cs typeface="Times New Roman" pitchFamily="18" charset="0"/>
              </a:rPr>
              <a:t>Field report and recorded webinars posted to HEER webpage</a:t>
            </a:r>
          </a:p>
          <a:p>
            <a:pPr lvl="0" algn="ctr">
              <a:spcBef>
                <a:spcPct val="20000"/>
              </a:spcBef>
            </a:pPr>
            <a:r>
              <a:rPr lang="en-US" sz="1600" b="1" dirty="0">
                <a:solidFill>
                  <a:prstClr val="black"/>
                </a:solidFill>
                <a:cs typeface="Times New Roman" pitchFamily="18" charset="0"/>
              </a:rPr>
              <a:t>http://eha-web.doh.hawaii.gov/eha-cma/Leaders/HEER/Webinar</a:t>
            </a:r>
          </a:p>
        </p:txBody>
      </p:sp>
      <p:sp>
        <p:nvSpPr>
          <p:cNvPr id="6" name="Slide Number Placeholder 3">
            <a:extLst>
              <a:ext uri="{FF2B5EF4-FFF2-40B4-BE49-F238E27FC236}">
                <a16:creationId xmlns:a16="http://schemas.microsoft.com/office/drawing/2014/main" id="{4664FDE7-3382-4160-B745-7F895DC689CC}"/>
              </a:ext>
            </a:extLst>
          </p:cNvPr>
          <p:cNvSpPr>
            <a:spLocks noGrp="1"/>
          </p:cNvSpPr>
          <p:nvPr>
            <p:ph type="sldNum" sz="quarter" idx="12"/>
          </p:nvPr>
        </p:nvSpPr>
        <p:spPr>
          <a:xfrm>
            <a:off x="6553200" y="6356350"/>
            <a:ext cx="2133600" cy="365125"/>
          </a:xfrm>
        </p:spPr>
        <p:txBody>
          <a:bodyPr/>
          <a:lstStyle/>
          <a:p>
            <a:fld id="{27EB08C4-B206-4098-98C3-6DC2CE1146B4}" type="slidenum">
              <a:rPr lang="en-US" smtClean="0"/>
              <a:pPr/>
              <a:t>19</a:t>
            </a:fld>
            <a:endParaRPr lang="en-US" dirty="0"/>
          </a:p>
        </p:txBody>
      </p:sp>
      <p:grpSp>
        <p:nvGrpSpPr>
          <p:cNvPr id="11" name="Group 10">
            <a:extLst>
              <a:ext uri="{FF2B5EF4-FFF2-40B4-BE49-F238E27FC236}">
                <a16:creationId xmlns:a16="http://schemas.microsoft.com/office/drawing/2014/main" id="{058BE9EA-06A3-31BD-64D8-50FBA501C571}"/>
              </a:ext>
            </a:extLst>
          </p:cNvPr>
          <p:cNvGrpSpPr/>
          <p:nvPr/>
        </p:nvGrpSpPr>
        <p:grpSpPr>
          <a:xfrm>
            <a:off x="2819401" y="1371600"/>
            <a:ext cx="3526646" cy="707886"/>
            <a:chOff x="2568061" y="2005969"/>
            <a:chExt cx="3822796" cy="707886"/>
          </a:xfrm>
        </p:grpSpPr>
        <p:sp>
          <p:nvSpPr>
            <p:cNvPr id="10" name="TextBox 9">
              <a:extLst>
                <a:ext uri="{FF2B5EF4-FFF2-40B4-BE49-F238E27FC236}">
                  <a16:creationId xmlns:a16="http://schemas.microsoft.com/office/drawing/2014/main" id="{19C999FE-D0F0-C6B4-F0CE-5478D426869C}"/>
                </a:ext>
              </a:extLst>
            </p:cNvPr>
            <p:cNvSpPr txBox="1"/>
            <p:nvPr/>
          </p:nvSpPr>
          <p:spPr>
            <a:xfrm>
              <a:off x="3641846" y="2005969"/>
              <a:ext cx="2749011" cy="707886"/>
            </a:xfrm>
            <a:prstGeom prst="rect">
              <a:avLst/>
            </a:prstGeom>
            <a:solidFill>
              <a:schemeClr val="bg1"/>
            </a:solidFill>
            <a:ln>
              <a:noFill/>
            </a:ln>
          </p:spPr>
          <p:txBody>
            <a:bodyPr wrap="square" rtlCol="0">
              <a:spAutoFit/>
            </a:bodyPr>
            <a:lstStyle/>
            <a:p>
              <a:pPr algn="ctr"/>
              <a:r>
                <a:rPr lang="en-US" sz="2000" b="1" u="sng" dirty="0">
                  <a:cs typeface="Times New Roman" pitchFamily="18" charset="0"/>
                </a:rPr>
                <a:t>Conc Indoor Air</a:t>
              </a:r>
            </a:p>
            <a:p>
              <a:pPr algn="ctr"/>
              <a:r>
                <a:rPr lang="en-US" sz="2000" b="1" dirty="0">
                  <a:cs typeface="Times New Roman" pitchFamily="18" charset="0"/>
                </a:rPr>
                <a:t>Conc. </a:t>
              </a:r>
              <a:r>
                <a:rPr lang="en-US" sz="2000" b="1" dirty="0" err="1">
                  <a:cs typeface="Times New Roman" pitchFamily="18" charset="0"/>
                </a:rPr>
                <a:t>Subslab</a:t>
              </a:r>
              <a:r>
                <a:rPr lang="en-US" sz="2000" b="1" dirty="0">
                  <a:cs typeface="Times New Roman" pitchFamily="18" charset="0"/>
                </a:rPr>
                <a:t> Vapors</a:t>
              </a:r>
            </a:p>
          </p:txBody>
        </p:sp>
        <p:sp>
          <p:nvSpPr>
            <p:cNvPr id="9" name="TextBox 8">
              <a:extLst>
                <a:ext uri="{FF2B5EF4-FFF2-40B4-BE49-F238E27FC236}">
                  <a16:creationId xmlns:a16="http://schemas.microsoft.com/office/drawing/2014/main" id="{4169D605-A42A-378A-057D-8975BB818D7E}"/>
                </a:ext>
              </a:extLst>
            </p:cNvPr>
            <p:cNvSpPr txBox="1"/>
            <p:nvPr/>
          </p:nvSpPr>
          <p:spPr>
            <a:xfrm>
              <a:off x="2568061" y="2180327"/>
              <a:ext cx="1089539" cy="400110"/>
            </a:xfrm>
            <a:prstGeom prst="rect">
              <a:avLst/>
            </a:prstGeom>
            <a:noFill/>
            <a:ln>
              <a:noFill/>
            </a:ln>
          </p:spPr>
          <p:txBody>
            <a:bodyPr wrap="square" rtlCol="0">
              <a:spAutoFit/>
            </a:bodyPr>
            <a:lstStyle/>
            <a:p>
              <a:pPr algn="ctr"/>
              <a:r>
                <a:rPr lang="en-US" sz="2000" b="1" dirty="0">
                  <a:cs typeface="Times New Roman" pitchFamily="18" charset="0"/>
                </a:rPr>
                <a:t>SSAF? =</a:t>
              </a:r>
            </a:p>
          </p:txBody>
        </p:sp>
      </p:grpSp>
      <p:sp>
        <p:nvSpPr>
          <p:cNvPr id="20" name="TextBox 19">
            <a:extLst>
              <a:ext uri="{FF2B5EF4-FFF2-40B4-BE49-F238E27FC236}">
                <a16:creationId xmlns:a16="http://schemas.microsoft.com/office/drawing/2014/main" id="{E9CD68D4-589E-132C-FE34-F303F9FC874D}"/>
              </a:ext>
            </a:extLst>
          </p:cNvPr>
          <p:cNvSpPr txBox="1"/>
          <p:nvPr/>
        </p:nvSpPr>
        <p:spPr>
          <a:xfrm>
            <a:off x="1600200" y="2761327"/>
            <a:ext cx="6255297" cy="1277273"/>
          </a:xfrm>
          <a:prstGeom prst="rect">
            <a:avLst/>
          </a:prstGeom>
          <a:noFill/>
          <a:ln>
            <a:solidFill>
              <a:schemeClr val="tx1"/>
            </a:solidFill>
          </a:ln>
        </p:spPr>
        <p:txBody>
          <a:bodyPr wrap="square" rtlCol="0">
            <a:spAutoFit/>
          </a:bodyPr>
          <a:lstStyle/>
          <a:p>
            <a:pPr>
              <a:spcAft>
                <a:spcPts val="600"/>
              </a:spcAft>
            </a:pPr>
            <a:r>
              <a:rPr lang="en-US" b="1" dirty="0"/>
              <a:t>“The default (vapor intrusion attenuation factors) assume (that) …the </a:t>
            </a:r>
            <a:r>
              <a:rPr lang="en-US" b="1" u="sng" dirty="0">
                <a:solidFill>
                  <a:srgbClr val="FF0000"/>
                </a:solidFill>
              </a:rPr>
              <a:t>subsurface (vapor plume) </a:t>
            </a:r>
            <a:r>
              <a:rPr lang="en-US" b="1" i="1" dirty="0"/>
              <a:t>is reasonably homogeneous”</a:t>
            </a:r>
            <a:endParaRPr lang="en-US" b="1" i="1" baseline="30000" dirty="0"/>
          </a:p>
          <a:p>
            <a:r>
              <a:rPr lang="en-US" b="1" dirty="0"/>
              <a:t>CAEPA 2011: </a:t>
            </a:r>
            <a:r>
              <a:rPr lang="en-US" b="1" i="1" dirty="0"/>
              <a:t>Guidance for the Evaluation and Mitigation of Subsurface Vapor Intrusion to Indoor Air</a:t>
            </a:r>
            <a:r>
              <a:rPr lang="en-US" b="1" dirty="0"/>
              <a:t>. </a:t>
            </a:r>
            <a:endParaRPr lang="en-US" b="1" baseline="30000" dirty="0"/>
          </a:p>
        </p:txBody>
      </p:sp>
      <p:grpSp>
        <p:nvGrpSpPr>
          <p:cNvPr id="27" name="Group 26">
            <a:extLst>
              <a:ext uri="{FF2B5EF4-FFF2-40B4-BE49-F238E27FC236}">
                <a16:creationId xmlns:a16="http://schemas.microsoft.com/office/drawing/2014/main" id="{63BE6A49-ACD8-5F6F-BF2E-46EBF3041F5A}"/>
              </a:ext>
            </a:extLst>
          </p:cNvPr>
          <p:cNvGrpSpPr/>
          <p:nvPr/>
        </p:nvGrpSpPr>
        <p:grpSpPr>
          <a:xfrm>
            <a:off x="1084921" y="1030213"/>
            <a:ext cx="1810679" cy="1552209"/>
            <a:chOff x="780121" y="1030213"/>
            <a:chExt cx="1810679" cy="1552209"/>
          </a:xfrm>
        </p:grpSpPr>
        <p:pic>
          <p:nvPicPr>
            <p:cNvPr id="23" name="Picture 22" descr="A graph with lines and a cross&#10;&#10;Description automatically generated">
              <a:extLst>
                <a:ext uri="{FF2B5EF4-FFF2-40B4-BE49-F238E27FC236}">
                  <a16:creationId xmlns:a16="http://schemas.microsoft.com/office/drawing/2014/main" id="{633327AF-10DD-969F-0003-4F92C2DF21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121" y="1030213"/>
              <a:ext cx="1810679" cy="1552209"/>
            </a:xfrm>
            <a:prstGeom prst="rect">
              <a:avLst/>
            </a:prstGeom>
          </p:spPr>
        </p:pic>
        <p:sp>
          <p:nvSpPr>
            <p:cNvPr id="24" name="TextBox 23">
              <a:extLst>
                <a:ext uri="{FF2B5EF4-FFF2-40B4-BE49-F238E27FC236}">
                  <a16:creationId xmlns:a16="http://schemas.microsoft.com/office/drawing/2014/main" id="{45C7246A-8FC9-8916-65E5-C61BF1299DB2}"/>
                </a:ext>
              </a:extLst>
            </p:cNvPr>
            <p:cNvSpPr txBox="1"/>
            <p:nvPr/>
          </p:nvSpPr>
          <p:spPr>
            <a:xfrm>
              <a:off x="1143000" y="1600200"/>
              <a:ext cx="1089539" cy="400110"/>
            </a:xfrm>
            <a:prstGeom prst="rect">
              <a:avLst/>
            </a:prstGeom>
            <a:noFill/>
            <a:ln>
              <a:noFill/>
            </a:ln>
          </p:spPr>
          <p:txBody>
            <a:bodyPr wrap="square" rtlCol="0">
              <a:spAutoFit/>
            </a:bodyPr>
            <a:lstStyle/>
            <a:p>
              <a:pPr algn="ctr"/>
              <a:r>
                <a:rPr lang="en-US" sz="2000" b="1" dirty="0">
                  <a:cs typeface="Times New Roman" pitchFamily="18" charset="0"/>
                </a:rPr>
                <a:t>Fiction</a:t>
              </a:r>
            </a:p>
          </p:txBody>
        </p:sp>
      </p:grpSp>
      <p:grpSp>
        <p:nvGrpSpPr>
          <p:cNvPr id="26" name="Group 25">
            <a:extLst>
              <a:ext uri="{FF2B5EF4-FFF2-40B4-BE49-F238E27FC236}">
                <a16:creationId xmlns:a16="http://schemas.microsoft.com/office/drawing/2014/main" id="{56B8F833-D96B-834D-814F-C1645F17D913}"/>
              </a:ext>
            </a:extLst>
          </p:cNvPr>
          <p:cNvGrpSpPr/>
          <p:nvPr/>
        </p:nvGrpSpPr>
        <p:grpSpPr>
          <a:xfrm>
            <a:off x="6551909" y="1047763"/>
            <a:ext cx="1753891" cy="1543037"/>
            <a:chOff x="6551909" y="1047763"/>
            <a:chExt cx="1753891" cy="1543037"/>
          </a:xfrm>
        </p:grpSpPr>
        <p:pic>
          <p:nvPicPr>
            <p:cNvPr id="3" name="Picture 3">
              <a:extLst>
                <a:ext uri="{FF2B5EF4-FFF2-40B4-BE49-F238E27FC236}">
                  <a16:creationId xmlns:a16="http://schemas.microsoft.com/office/drawing/2014/main" id="{17E9F5E3-17E6-C2F5-BE41-CBCA6369024D}"/>
                </a:ext>
              </a:extLst>
            </p:cNvPr>
            <p:cNvPicPr>
              <a:picLocks noChangeAspect="1" noChangeArrowheads="1"/>
            </p:cNvPicPr>
            <p:nvPr/>
          </p:nvPicPr>
          <p:blipFill>
            <a:blip r:embed="rId3"/>
            <a:srcRect/>
            <a:stretch>
              <a:fillRect/>
            </a:stretch>
          </p:blipFill>
          <p:spPr bwMode="auto">
            <a:xfrm>
              <a:off x="6551909" y="1047763"/>
              <a:ext cx="1753891" cy="1543037"/>
            </a:xfrm>
            <a:prstGeom prst="rect">
              <a:avLst/>
            </a:prstGeom>
            <a:noFill/>
            <a:ln w="9525">
              <a:solidFill>
                <a:schemeClr val="tx1"/>
              </a:solidFill>
              <a:miter lim="800000"/>
              <a:headEnd/>
              <a:tailEnd/>
            </a:ln>
          </p:spPr>
        </p:pic>
        <p:sp>
          <p:nvSpPr>
            <p:cNvPr id="25" name="TextBox 24">
              <a:extLst>
                <a:ext uri="{FF2B5EF4-FFF2-40B4-BE49-F238E27FC236}">
                  <a16:creationId xmlns:a16="http://schemas.microsoft.com/office/drawing/2014/main" id="{0237BB4B-29A4-4DE6-5A75-7C0B65B1EDCB}"/>
                </a:ext>
              </a:extLst>
            </p:cNvPr>
            <p:cNvSpPr txBox="1"/>
            <p:nvPr/>
          </p:nvSpPr>
          <p:spPr>
            <a:xfrm>
              <a:off x="6858000" y="1524000"/>
              <a:ext cx="1089539" cy="400110"/>
            </a:xfrm>
            <a:prstGeom prst="rect">
              <a:avLst/>
            </a:prstGeom>
            <a:noFill/>
            <a:ln>
              <a:noFill/>
            </a:ln>
          </p:spPr>
          <p:txBody>
            <a:bodyPr wrap="square" rtlCol="0">
              <a:spAutoFit/>
            </a:bodyPr>
            <a:lstStyle/>
            <a:p>
              <a:pPr algn="ctr"/>
              <a:r>
                <a:rPr lang="en-US" sz="2000" b="1" dirty="0">
                  <a:cs typeface="Times New Roman" pitchFamily="18" charset="0"/>
                </a:rPr>
                <a:t>Reality</a:t>
              </a:r>
            </a:p>
          </p:txBody>
        </p:sp>
      </p:grpSp>
      <p:pic>
        <p:nvPicPr>
          <p:cNvPr id="7" name="Picture 6" descr="A red paint spilled from a can&#10;&#10;Description automatically generated">
            <a:extLst>
              <a:ext uri="{FF2B5EF4-FFF2-40B4-BE49-F238E27FC236}">
                <a16:creationId xmlns:a16="http://schemas.microsoft.com/office/drawing/2014/main" id="{650DC648-C38C-38E2-D256-83F709D853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69" y="1015725"/>
            <a:ext cx="1033549" cy="1041675"/>
          </a:xfrm>
          <a:prstGeom prst="rect">
            <a:avLst/>
          </a:prstGeom>
        </p:spPr>
      </p:pic>
    </p:spTree>
    <p:extLst>
      <p:ext uri="{BB962C8B-B14F-4D97-AF65-F5344CB8AC3E}">
        <p14:creationId xmlns:p14="http://schemas.microsoft.com/office/powerpoint/2010/main" val="61491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ChangeArrowheads="1"/>
          </p:cNvSpPr>
          <p:nvPr/>
        </p:nvSpPr>
        <p:spPr bwMode="auto">
          <a:xfrm>
            <a:off x="762000" y="5624513"/>
            <a:ext cx="7620000" cy="7000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63907" name="Picture 3" descr="GLogoLG2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6388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3908" name="Text Box 4"/>
          <p:cNvSpPr txBox="1">
            <a:spLocks noChangeArrowheads="1"/>
          </p:cNvSpPr>
          <p:nvPr/>
        </p:nvSpPr>
        <p:spPr bwMode="auto">
          <a:xfrm>
            <a:off x="3221038" y="5791200"/>
            <a:ext cx="33305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latin typeface="Times New Roman" panose="02020603050405020304" pitchFamily="18" charset="0"/>
              </a:rPr>
              <a:t>Figure 3. Decision Unit on Proposed Village Inn </a:t>
            </a:r>
          </a:p>
        </p:txBody>
      </p:sp>
      <p:sp>
        <p:nvSpPr>
          <p:cNvPr id="763909" name="Text Box 5"/>
          <p:cNvSpPr txBox="1">
            <a:spLocks noChangeArrowheads="1"/>
          </p:cNvSpPr>
          <p:nvPr/>
        </p:nvSpPr>
        <p:spPr bwMode="auto">
          <a:xfrm>
            <a:off x="1431925" y="5646738"/>
            <a:ext cx="1162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latin typeface="Times New Roman" panose="02020603050405020304" pitchFamily="18" charset="0"/>
              </a:rPr>
              <a:t>733 Bishop St., </a:t>
            </a:r>
          </a:p>
          <a:p>
            <a:r>
              <a:rPr lang="en-US" altLang="en-US" sz="800">
                <a:latin typeface="Times New Roman" panose="02020603050405020304" pitchFamily="18" charset="0"/>
              </a:rPr>
              <a:t>Pacific Guardian Center</a:t>
            </a:r>
          </a:p>
          <a:p>
            <a:r>
              <a:rPr lang="en-US" altLang="en-US" sz="800">
                <a:latin typeface="Times New Roman" panose="02020603050405020304" pitchFamily="18" charset="0"/>
              </a:rPr>
              <a:t>Suite 1872</a:t>
            </a:r>
          </a:p>
          <a:p>
            <a:r>
              <a:rPr lang="en-US" altLang="en-US" sz="800">
                <a:latin typeface="Times New Roman" panose="02020603050405020304" pitchFamily="18" charset="0"/>
              </a:rPr>
              <a:t>Honolulu, HI 96813</a:t>
            </a:r>
          </a:p>
        </p:txBody>
      </p:sp>
      <p:sp>
        <p:nvSpPr>
          <p:cNvPr id="763910" name="Text Box 6"/>
          <p:cNvSpPr txBox="1">
            <a:spLocks noChangeArrowheads="1"/>
          </p:cNvSpPr>
          <p:nvPr/>
        </p:nvSpPr>
        <p:spPr bwMode="auto">
          <a:xfrm>
            <a:off x="6858000" y="6096000"/>
            <a:ext cx="12366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latin typeface="Times New Roman" panose="02020603050405020304" pitchFamily="18" charset="0"/>
              </a:rPr>
              <a:t>TMK: 3-1-6-143: 33</a:t>
            </a:r>
          </a:p>
        </p:txBody>
      </p:sp>
      <p:grpSp>
        <p:nvGrpSpPr>
          <p:cNvPr id="6" name="Group 5">
            <a:extLst>
              <a:ext uri="{FF2B5EF4-FFF2-40B4-BE49-F238E27FC236}">
                <a16:creationId xmlns:a16="http://schemas.microsoft.com/office/drawing/2014/main" id="{59E0ED0D-4973-7C58-7EBE-8D61C32FD8C9}"/>
              </a:ext>
            </a:extLst>
          </p:cNvPr>
          <p:cNvGrpSpPr/>
          <p:nvPr/>
        </p:nvGrpSpPr>
        <p:grpSpPr>
          <a:xfrm>
            <a:off x="582079" y="504825"/>
            <a:ext cx="7908925" cy="5270500"/>
            <a:chOff x="617538" y="533400"/>
            <a:chExt cx="7908925" cy="5270500"/>
          </a:xfrm>
        </p:grpSpPr>
        <p:grpSp>
          <p:nvGrpSpPr>
            <p:cNvPr id="3" name="Group 2">
              <a:extLst>
                <a:ext uri="{FF2B5EF4-FFF2-40B4-BE49-F238E27FC236}">
                  <a16:creationId xmlns:a16="http://schemas.microsoft.com/office/drawing/2014/main" id="{C0DB949D-AB30-D900-9318-8AA8B235EA12}"/>
                </a:ext>
              </a:extLst>
            </p:cNvPr>
            <p:cNvGrpSpPr/>
            <p:nvPr/>
          </p:nvGrpSpPr>
          <p:grpSpPr>
            <a:xfrm>
              <a:off x="617538" y="533400"/>
              <a:ext cx="7908925" cy="5270500"/>
              <a:chOff x="617538" y="292100"/>
              <a:chExt cx="7908925" cy="5270500"/>
            </a:xfrm>
          </p:grpSpPr>
          <p:pic>
            <p:nvPicPr>
              <p:cNvPr id="763911" name="Picture 7" descr="lay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38" y="292100"/>
                <a:ext cx="7908925" cy="5270500"/>
              </a:xfrm>
              <a:prstGeom prst="rect">
                <a:avLst/>
              </a:prstGeom>
              <a:noFill/>
              <a:extLst>
                <a:ext uri="{909E8E84-426E-40DD-AFC4-6F175D3DCCD1}">
                  <a14:hiddenFill xmlns:a14="http://schemas.microsoft.com/office/drawing/2010/main">
                    <a:solidFill>
                      <a:srgbClr val="FFFFFF"/>
                    </a:solidFill>
                  </a14:hiddenFill>
                </a:ext>
              </a:extLst>
            </p:spPr>
          </p:pic>
          <p:sp>
            <p:nvSpPr>
              <p:cNvPr id="763913" name="Oval 9"/>
              <p:cNvSpPr>
                <a:spLocks noChangeArrowheads="1"/>
              </p:cNvSpPr>
              <p:nvPr/>
            </p:nvSpPr>
            <p:spPr bwMode="auto">
              <a:xfrm>
                <a:off x="55626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4" name="Oval 10"/>
              <p:cNvSpPr>
                <a:spLocks noChangeArrowheads="1"/>
              </p:cNvSpPr>
              <p:nvPr/>
            </p:nvSpPr>
            <p:spPr bwMode="auto">
              <a:xfrm>
                <a:off x="60960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5" name="Oval 11"/>
              <p:cNvSpPr>
                <a:spLocks noChangeArrowheads="1"/>
              </p:cNvSpPr>
              <p:nvPr/>
            </p:nvSpPr>
            <p:spPr bwMode="auto">
              <a:xfrm>
                <a:off x="66294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6" name="Oval 12"/>
              <p:cNvSpPr>
                <a:spLocks noChangeArrowheads="1"/>
              </p:cNvSpPr>
              <p:nvPr/>
            </p:nvSpPr>
            <p:spPr bwMode="auto">
              <a:xfrm>
                <a:off x="14478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7" name="Oval 13"/>
              <p:cNvSpPr>
                <a:spLocks noChangeArrowheads="1"/>
              </p:cNvSpPr>
              <p:nvPr/>
            </p:nvSpPr>
            <p:spPr bwMode="auto">
              <a:xfrm>
                <a:off x="19050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8" name="Oval 14"/>
              <p:cNvSpPr>
                <a:spLocks noChangeArrowheads="1"/>
              </p:cNvSpPr>
              <p:nvPr/>
            </p:nvSpPr>
            <p:spPr bwMode="auto">
              <a:xfrm>
                <a:off x="55626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9" name="Oval 15"/>
              <p:cNvSpPr>
                <a:spLocks noChangeArrowheads="1"/>
              </p:cNvSpPr>
              <p:nvPr/>
            </p:nvSpPr>
            <p:spPr bwMode="auto">
              <a:xfrm>
                <a:off x="60960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0" name="Oval 16"/>
              <p:cNvSpPr>
                <a:spLocks noChangeArrowheads="1"/>
              </p:cNvSpPr>
              <p:nvPr/>
            </p:nvSpPr>
            <p:spPr bwMode="auto">
              <a:xfrm>
                <a:off x="66294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1" name="Oval 17"/>
              <p:cNvSpPr>
                <a:spLocks noChangeArrowheads="1"/>
              </p:cNvSpPr>
              <p:nvPr/>
            </p:nvSpPr>
            <p:spPr bwMode="auto">
              <a:xfrm>
                <a:off x="14478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2" name="Oval 18"/>
              <p:cNvSpPr>
                <a:spLocks noChangeArrowheads="1"/>
              </p:cNvSpPr>
              <p:nvPr/>
            </p:nvSpPr>
            <p:spPr bwMode="auto">
              <a:xfrm>
                <a:off x="19050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3" name="Oval 19"/>
              <p:cNvSpPr>
                <a:spLocks noChangeArrowheads="1"/>
              </p:cNvSpPr>
              <p:nvPr/>
            </p:nvSpPr>
            <p:spPr bwMode="auto">
              <a:xfrm>
                <a:off x="24384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4" name="Oval 20"/>
              <p:cNvSpPr>
                <a:spLocks noChangeArrowheads="1"/>
              </p:cNvSpPr>
              <p:nvPr/>
            </p:nvSpPr>
            <p:spPr bwMode="auto">
              <a:xfrm>
                <a:off x="29718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5" name="Oval 21"/>
              <p:cNvSpPr>
                <a:spLocks noChangeArrowheads="1"/>
              </p:cNvSpPr>
              <p:nvPr/>
            </p:nvSpPr>
            <p:spPr bwMode="auto">
              <a:xfrm>
                <a:off x="39624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6" name="Oval 22"/>
              <p:cNvSpPr>
                <a:spLocks noChangeArrowheads="1"/>
              </p:cNvSpPr>
              <p:nvPr/>
            </p:nvSpPr>
            <p:spPr bwMode="auto">
              <a:xfrm>
                <a:off x="60960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7" name="Oval 23"/>
              <p:cNvSpPr>
                <a:spLocks noChangeArrowheads="1"/>
              </p:cNvSpPr>
              <p:nvPr/>
            </p:nvSpPr>
            <p:spPr bwMode="auto">
              <a:xfrm>
                <a:off x="66294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8" name="Oval 24"/>
              <p:cNvSpPr>
                <a:spLocks noChangeArrowheads="1"/>
              </p:cNvSpPr>
              <p:nvPr/>
            </p:nvSpPr>
            <p:spPr bwMode="auto">
              <a:xfrm>
                <a:off x="23622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9" name="Oval 25"/>
              <p:cNvSpPr>
                <a:spLocks noChangeArrowheads="1"/>
              </p:cNvSpPr>
              <p:nvPr/>
            </p:nvSpPr>
            <p:spPr bwMode="auto">
              <a:xfrm>
                <a:off x="49530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0" name="Oval 26"/>
              <p:cNvSpPr>
                <a:spLocks noChangeArrowheads="1"/>
              </p:cNvSpPr>
              <p:nvPr/>
            </p:nvSpPr>
            <p:spPr bwMode="auto">
              <a:xfrm>
                <a:off x="54864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1" name="Oval 27"/>
              <p:cNvSpPr>
                <a:spLocks noChangeArrowheads="1"/>
              </p:cNvSpPr>
              <p:nvPr/>
            </p:nvSpPr>
            <p:spPr bwMode="auto">
              <a:xfrm>
                <a:off x="14478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2" name="Oval 28"/>
              <p:cNvSpPr>
                <a:spLocks noChangeArrowheads="1"/>
              </p:cNvSpPr>
              <p:nvPr/>
            </p:nvSpPr>
            <p:spPr bwMode="auto">
              <a:xfrm>
                <a:off x="24384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3" name="Oval 29"/>
              <p:cNvSpPr>
                <a:spLocks noChangeArrowheads="1"/>
              </p:cNvSpPr>
              <p:nvPr/>
            </p:nvSpPr>
            <p:spPr bwMode="auto">
              <a:xfrm>
                <a:off x="29718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4" name="Oval 30"/>
              <p:cNvSpPr>
                <a:spLocks noChangeArrowheads="1"/>
              </p:cNvSpPr>
              <p:nvPr/>
            </p:nvSpPr>
            <p:spPr bwMode="auto">
              <a:xfrm>
                <a:off x="35052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5" name="Oval 31"/>
              <p:cNvSpPr>
                <a:spLocks noChangeArrowheads="1"/>
              </p:cNvSpPr>
              <p:nvPr/>
            </p:nvSpPr>
            <p:spPr bwMode="auto">
              <a:xfrm>
                <a:off x="24384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6" name="Oval 32"/>
              <p:cNvSpPr>
                <a:spLocks noChangeArrowheads="1"/>
              </p:cNvSpPr>
              <p:nvPr/>
            </p:nvSpPr>
            <p:spPr bwMode="auto">
              <a:xfrm>
                <a:off x="35052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7" name="Oval 33"/>
              <p:cNvSpPr>
                <a:spLocks noChangeArrowheads="1"/>
              </p:cNvSpPr>
              <p:nvPr/>
            </p:nvSpPr>
            <p:spPr bwMode="auto">
              <a:xfrm>
                <a:off x="35052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8" name="Oval 34"/>
              <p:cNvSpPr>
                <a:spLocks noChangeArrowheads="1"/>
              </p:cNvSpPr>
              <p:nvPr/>
            </p:nvSpPr>
            <p:spPr bwMode="auto">
              <a:xfrm>
                <a:off x="50292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9" name="Oval 35"/>
              <p:cNvSpPr>
                <a:spLocks noChangeArrowheads="1"/>
              </p:cNvSpPr>
              <p:nvPr/>
            </p:nvSpPr>
            <p:spPr bwMode="auto">
              <a:xfrm>
                <a:off x="18288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0" name="Oval 36"/>
              <p:cNvSpPr>
                <a:spLocks noChangeArrowheads="1"/>
              </p:cNvSpPr>
              <p:nvPr/>
            </p:nvSpPr>
            <p:spPr bwMode="auto">
              <a:xfrm>
                <a:off x="28956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1" name="Oval 37"/>
              <p:cNvSpPr>
                <a:spLocks noChangeArrowheads="1"/>
              </p:cNvSpPr>
              <p:nvPr/>
            </p:nvSpPr>
            <p:spPr bwMode="auto">
              <a:xfrm>
                <a:off x="34290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2" name="Oval 38"/>
              <p:cNvSpPr>
                <a:spLocks noChangeArrowheads="1"/>
              </p:cNvSpPr>
              <p:nvPr/>
            </p:nvSpPr>
            <p:spPr bwMode="auto">
              <a:xfrm>
                <a:off x="38862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3" name="Oval 39"/>
              <p:cNvSpPr>
                <a:spLocks noChangeArrowheads="1"/>
              </p:cNvSpPr>
              <p:nvPr/>
            </p:nvSpPr>
            <p:spPr bwMode="auto">
              <a:xfrm>
                <a:off x="44958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4" name="Oval 40"/>
              <p:cNvSpPr>
                <a:spLocks noChangeArrowheads="1"/>
              </p:cNvSpPr>
              <p:nvPr/>
            </p:nvSpPr>
            <p:spPr bwMode="auto">
              <a:xfrm>
                <a:off x="49530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5" name="Oval 41"/>
              <p:cNvSpPr>
                <a:spLocks noChangeArrowheads="1"/>
              </p:cNvSpPr>
              <p:nvPr/>
            </p:nvSpPr>
            <p:spPr bwMode="auto">
              <a:xfrm>
                <a:off x="60198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6" name="Oval 42"/>
              <p:cNvSpPr>
                <a:spLocks noChangeArrowheads="1"/>
              </p:cNvSpPr>
              <p:nvPr/>
            </p:nvSpPr>
            <p:spPr bwMode="auto">
              <a:xfrm>
                <a:off x="65532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7" name="Oval 43"/>
              <p:cNvSpPr>
                <a:spLocks noChangeArrowheads="1"/>
              </p:cNvSpPr>
              <p:nvPr/>
            </p:nvSpPr>
            <p:spPr bwMode="auto">
              <a:xfrm>
                <a:off x="22098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8" name="Oval 44"/>
              <p:cNvSpPr>
                <a:spLocks noChangeArrowheads="1"/>
              </p:cNvSpPr>
              <p:nvPr/>
            </p:nvSpPr>
            <p:spPr bwMode="auto">
              <a:xfrm>
                <a:off x="28956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9" name="Oval 45"/>
              <p:cNvSpPr>
                <a:spLocks noChangeArrowheads="1"/>
              </p:cNvSpPr>
              <p:nvPr/>
            </p:nvSpPr>
            <p:spPr bwMode="auto">
              <a:xfrm>
                <a:off x="34290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0" name="Oval 46"/>
              <p:cNvSpPr>
                <a:spLocks noChangeArrowheads="1"/>
              </p:cNvSpPr>
              <p:nvPr/>
            </p:nvSpPr>
            <p:spPr bwMode="auto">
              <a:xfrm>
                <a:off x="44958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1" name="Oval 47"/>
              <p:cNvSpPr>
                <a:spLocks noChangeArrowheads="1"/>
              </p:cNvSpPr>
              <p:nvPr/>
            </p:nvSpPr>
            <p:spPr bwMode="auto">
              <a:xfrm>
                <a:off x="60198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2" name="Oval 48"/>
              <p:cNvSpPr>
                <a:spLocks noChangeArrowheads="1"/>
              </p:cNvSpPr>
              <p:nvPr/>
            </p:nvSpPr>
            <p:spPr bwMode="auto">
              <a:xfrm>
                <a:off x="19050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3" name="Oval 49"/>
              <p:cNvSpPr>
                <a:spLocks noChangeArrowheads="1"/>
              </p:cNvSpPr>
              <p:nvPr/>
            </p:nvSpPr>
            <p:spPr bwMode="auto">
              <a:xfrm>
                <a:off x="39624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4" name="Oval 50"/>
              <p:cNvSpPr>
                <a:spLocks noChangeArrowheads="1"/>
              </p:cNvSpPr>
              <p:nvPr/>
            </p:nvSpPr>
            <p:spPr bwMode="auto">
              <a:xfrm>
                <a:off x="50292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5" name="Oval 51"/>
              <p:cNvSpPr>
                <a:spLocks noChangeArrowheads="1"/>
              </p:cNvSpPr>
              <p:nvPr/>
            </p:nvSpPr>
            <p:spPr bwMode="auto">
              <a:xfrm>
                <a:off x="45720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6" name="Oval 52"/>
              <p:cNvSpPr>
                <a:spLocks noChangeArrowheads="1"/>
              </p:cNvSpPr>
              <p:nvPr/>
            </p:nvSpPr>
            <p:spPr bwMode="auto">
              <a:xfrm>
                <a:off x="29718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7" name="Oval 53"/>
              <p:cNvSpPr>
                <a:spLocks noChangeArrowheads="1"/>
              </p:cNvSpPr>
              <p:nvPr/>
            </p:nvSpPr>
            <p:spPr bwMode="auto">
              <a:xfrm>
                <a:off x="39624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8" name="Oval 54"/>
              <p:cNvSpPr>
                <a:spLocks noChangeArrowheads="1"/>
              </p:cNvSpPr>
              <p:nvPr/>
            </p:nvSpPr>
            <p:spPr bwMode="auto">
              <a:xfrm>
                <a:off x="45720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9" name="Oval 55"/>
              <p:cNvSpPr>
                <a:spLocks noChangeArrowheads="1"/>
              </p:cNvSpPr>
              <p:nvPr/>
            </p:nvSpPr>
            <p:spPr bwMode="auto">
              <a:xfrm>
                <a:off x="50292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0" name="Oval 56"/>
              <p:cNvSpPr>
                <a:spLocks noChangeArrowheads="1"/>
              </p:cNvSpPr>
              <p:nvPr/>
            </p:nvSpPr>
            <p:spPr bwMode="auto">
              <a:xfrm>
                <a:off x="45720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1" name="Oval 57"/>
              <p:cNvSpPr>
                <a:spLocks noChangeArrowheads="1"/>
              </p:cNvSpPr>
              <p:nvPr/>
            </p:nvSpPr>
            <p:spPr bwMode="auto">
              <a:xfrm>
                <a:off x="55626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2" name="Oval 58"/>
              <p:cNvSpPr>
                <a:spLocks noChangeArrowheads="1"/>
              </p:cNvSpPr>
              <p:nvPr/>
            </p:nvSpPr>
            <p:spPr bwMode="auto">
              <a:xfrm>
                <a:off x="54864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3" name="Oval 59"/>
              <p:cNvSpPr>
                <a:spLocks noChangeArrowheads="1"/>
              </p:cNvSpPr>
              <p:nvPr/>
            </p:nvSpPr>
            <p:spPr bwMode="auto">
              <a:xfrm>
                <a:off x="38862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4" name="Oval 60"/>
              <p:cNvSpPr>
                <a:spLocks noChangeArrowheads="1"/>
              </p:cNvSpPr>
              <p:nvPr/>
            </p:nvSpPr>
            <p:spPr bwMode="auto">
              <a:xfrm>
                <a:off x="65532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5" name="Oval 61"/>
              <p:cNvSpPr>
                <a:spLocks noChangeArrowheads="1"/>
              </p:cNvSpPr>
              <p:nvPr/>
            </p:nvSpPr>
            <p:spPr bwMode="auto">
              <a:xfrm>
                <a:off x="37338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6" name="Oval 62"/>
              <p:cNvSpPr>
                <a:spLocks noChangeArrowheads="1"/>
              </p:cNvSpPr>
              <p:nvPr/>
            </p:nvSpPr>
            <p:spPr bwMode="auto">
              <a:xfrm>
                <a:off x="44196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7" name="Oval 63"/>
              <p:cNvSpPr>
                <a:spLocks noChangeArrowheads="1"/>
              </p:cNvSpPr>
              <p:nvPr/>
            </p:nvSpPr>
            <p:spPr bwMode="auto">
              <a:xfrm>
                <a:off x="48768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8" name="Oval 64"/>
              <p:cNvSpPr>
                <a:spLocks noChangeArrowheads="1"/>
              </p:cNvSpPr>
              <p:nvPr/>
            </p:nvSpPr>
            <p:spPr bwMode="auto">
              <a:xfrm>
                <a:off x="54102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9" name="Oval 65"/>
              <p:cNvSpPr>
                <a:spLocks noChangeArrowheads="1"/>
              </p:cNvSpPr>
              <p:nvPr/>
            </p:nvSpPr>
            <p:spPr bwMode="auto">
              <a:xfrm>
                <a:off x="59436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70" name="Oval 66"/>
              <p:cNvSpPr>
                <a:spLocks noChangeArrowheads="1"/>
              </p:cNvSpPr>
              <p:nvPr/>
            </p:nvSpPr>
            <p:spPr bwMode="auto">
              <a:xfrm>
                <a:off x="64770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72" name="Oval 68"/>
              <p:cNvSpPr>
                <a:spLocks noChangeArrowheads="1"/>
              </p:cNvSpPr>
              <p:nvPr/>
            </p:nvSpPr>
            <p:spPr bwMode="auto">
              <a:xfrm>
                <a:off x="12954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76" name="Text Box 72"/>
              <p:cNvSpPr txBox="1">
                <a:spLocks noChangeArrowheads="1"/>
              </p:cNvSpPr>
              <p:nvPr/>
            </p:nvSpPr>
            <p:spPr bwMode="auto">
              <a:xfrm>
                <a:off x="838200" y="4892675"/>
                <a:ext cx="87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Tahoma" panose="020B0604030504040204" pitchFamily="34" charset="0"/>
                  </a:rPr>
                  <a:t>363 =</a:t>
                </a:r>
              </a:p>
            </p:txBody>
          </p:sp>
          <p:sp>
            <p:nvSpPr>
              <p:cNvPr id="763977" name="Text Box 73"/>
              <p:cNvSpPr txBox="1">
                <a:spLocks noChangeArrowheads="1"/>
              </p:cNvSpPr>
              <p:nvPr/>
            </p:nvSpPr>
            <p:spPr bwMode="auto">
              <a:xfrm>
                <a:off x="12954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363</a:t>
                </a:r>
              </a:p>
            </p:txBody>
          </p:sp>
          <p:sp>
            <p:nvSpPr>
              <p:cNvPr id="763978" name="Text Box 74"/>
              <p:cNvSpPr txBox="1">
                <a:spLocks noChangeArrowheads="1"/>
              </p:cNvSpPr>
              <p:nvPr/>
            </p:nvSpPr>
            <p:spPr bwMode="auto">
              <a:xfrm>
                <a:off x="17526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737</a:t>
                </a:r>
              </a:p>
            </p:txBody>
          </p:sp>
          <p:sp>
            <p:nvSpPr>
              <p:cNvPr id="763979" name="Text Box 75"/>
              <p:cNvSpPr txBox="1">
                <a:spLocks noChangeArrowheads="1"/>
              </p:cNvSpPr>
              <p:nvPr/>
            </p:nvSpPr>
            <p:spPr bwMode="auto">
              <a:xfrm>
                <a:off x="22098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624</a:t>
                </a:r>
              </a:p>
            </p:txBody>
          </p:sp>
          <p:sp>
            <p:nvSpPr>
              <p:cNvPr id="763980" name="Text Box 76"/>
              <p:cNvSpPr txBox="1">
                <a:spLocks noChangeArrowheads="1"/>
              </p:cNvSpPr>
              <p:nvPr/>
            </p:nvSpPr>
            <p:spPr bwMode="auto">
              <a:xfrm>
                <a:off x="27432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419</a:t>
                </a:r>
              </a:p>
            </p:txBody>
          </p:sp>
          <p:sp>
            <p:nvSpPr>
              <p:cNvPr id="763981" name="Text Box 77"/>
              <p:cNvSpPr txBox="1">
                <a:spLocks noChangeArrowheads="1"/>
              </p:cNvSpPr>
              <p:nvPr/>
            </p:nvSpPr>
            <p:spPr bwMode="auto">
              <a:xfrm>
                <a:off x="32766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467</a:t>
                </a:r>
              </a:p>
            </p:txBody>
          </p:sp>
          <p:sp>
            <p:nvSpPr>
              <p:cNvPr id="763982" name="Text Box 78"/>
              <p:cNvSpPr txBox="1">
                <a:spLocks noChangeArrowheads="1"/>
              </p:cNvSpPr>
              <p:nvPr/>
            </p:nvSpPr>
            <p:spPr bwMode="auto">
              <a:xfrm>
                <a:off x="3733800" y="8382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1,930</a:t>
                </a:r>
              </a:p>
            </p:txBody>
          </p:sp>
          <p:sp>
            <p:nvSpPr>
              <p:cNvPr id="763983" name="Text Box 79"/>
              <p:cNvSpPr txBox="1">
                <a:spLocks noChangeArrowheads="1"/>
              </p:cNvSpPr>
              <p:nvPr/>
            </p:nvSpPr>
            <p:spPr bwMode="auto">
              <a:xfrm>
                <a:off x="44196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526</a:t>
                </a:r>
              </a:p>
            </p:txBody>
          </p:sp>
          <p:sp>
            <p:nvSpPr>
              <p:cNvPr id="763984" name="Text Box 80"/>
              <p:cNvSpPr txBox="1">
                <a:spLocks noChangeArrowheads="1"/>
              </p:cNvSpPr>
              <p:nvPr/>
            </p:nvSpPr>
            <p:spPr bwMode="auto">
              <a:xfrm>
                <a:off x="48768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794</a:t>
                </a:r>
              </a:p>
            </p:txBody>
          </p:sp>
          <p:sp>
            <p:nvSpPr>
              <p:cNvPr id="763985" name="Text Box 81"/>
              <p:cNvSpPr txBox="1">
                <a:spLocks noChangeArrowheads="1"/>
              </p:cNvSpPr>
              <p:nvPr/>
            </p:nvSpPr>
            <p:spPr bwMode="auto">
              <a:xfrm>
                <a:off x="5410200" y="838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45</a:t>
                </a:r>
              </a:p>
            </p:txBody>
          </p:sp>
          <p:sp>
            <p:nvSpPr>
              <p:cNvPr id="763986" name="Text Box 82"/>
              <p:cNvSpPr txBox="1">
                <a:spLocks noChangeArrowheads="1"/>
              </p:cNvSpPr>
              <p:nvPr/>
            </p:nvSpPr>
            <p:spPr bwMode="auto">
              <a:xfrm>
                <a:off x="5943600" y="838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30</a:t>
                </a:r>
              </a:p>
            </p:txBody>
          </p:sp>
          <p:sp>
            <p:nvSpPr>
              <p:cNvPr id="763987" name="Text Box 83"/>
              <p:cNvSpPr txBox="1">
                <a:spLocks noChangeArrowheads="1"/>
              </p:cNvSpPr>
              <p:nvPr/>
            </p:nvSpPr>
            <p:spPr bwMode="auto">
              <a:xfrm>
                <a:off x="6477000" y="838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48</a:t>
                </a:r>
              </a:p>
            </p:txBody>
          </p:sp>
          <p:sp>
            <p:nvSpPr>
              <p:cNvPr id="763988" name="Text Box 84"/>
              <p:cNvSpPr txBox="1">
                <a:spLocks noChangeArrowheads="1"/>
              </p:cNvSpPr>
              <p:nvPr/>
            </p:nvSpPr>
            <p:spPr bwMode="auto">
              <a:xfrm>
                <a:off x="1295400" y="1492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34</a:t>
                </a:r>
              </a:p>
            </p:txBody>
          </p:sp>
          <p:sp>
            <p:nvSpPr>
              <p:cNvPr id="763989" name="Text Box 85"/>
              <p:cNvSpPr txBox="1">
                <a:spLocks noChangeArrowheads="1"/>
              </p:cNvSpPr>
              <p:nvPr/>
            </p:nvSpPr>
            <p:spPr bwMode="auto">
              <a:xfrm>
                <a:off x="1752600" y="1492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9.2</a:t>
                </a:r>
              </a:p>
            </p:txBody>
          </p:sp>
          <p:sp>
            <p:nvSpPr>
              <p:cNvPr id="763990" name="Text Box 86"/>
              <p:cNvSpPr txBox="1">
                <a:spLocks noChangeArrowheads="1"/>
              </p:cNvSpPr>
              <p:nvPr/>
            </p:nvSpPr>
            <p:spPr bwMode="auto">
              <a:xfrm>
                <a:off x="2209800" y="1492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101</a:t>
                </a:r>
              </a:p>
            </p:txBody>
          </p:sp>
          <p:sp>
            <p:nvSpPr>
              <p:cNvPr id="763991" name="Text Box 87"/>
              <p:cNvSpPr txBox="1">
                <a:spLocks noChangeArrowheads="1"/>
              </p:cNvSpPr>
              <p:nvPr/>
            </p:nvSpPr>
            <p:spPr bwMode="auto">
              <a:xfrm>
                <a:off x="2667000" y="149225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1,300</a:t>
                </a:r>
              </a:p>
            </p:txBody>
          </p:sp>
          <p:sp>
            <p:nvSpPr>
              <p:cNvPr id="763992" name="Text Box 88"/>
              <p:cNvSpPr txBox="1">
                <a:spLocks noChangeArrowheads="1"/>
              </p:cNvSpPr>
              <p:nvPr/>
            </p:nvSpPr>
            <p:spPr bwMode="auto">
              <a:xfrm>
                <a:off x="3276600" y="1492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140</a:t>
                </a:r>
              </a:p>
            </p:txBody>
          </p:sp>
          <p:sp>
            <p:nvSpPr>
              <p:cNvPr id="763993" name="Text Box 89"/>
              <p:cNvSpPr txBox="1">
                <a:spLocks noChangeArrowheads="1"/>
              </p:cNvSpPr>
              <p:nvPr/>
            </p:nvSpPr>
            <p:spPr bwMode="auto">
              <a:xfrm>
                <a:off x="3733800" y="149225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1,420</a:t>
                </a:r>
              </a:p>
            </p:txBody>
          </p:sp>
          <p:sp>
            <p:nvSpPr>
              <p:cNvPr id="763994" name="Text Box 90"/>
              <p:cNvSpPr txBox="1">
                <a:spLocks noChangeArrowheads="1"/>
              </p:cNvSpPr>
              <p:nvPr/>
            </p:nvSpPr>
            <p:spPr bwMode="auto">
              <a:xfrm>
                <a:off x="4419600" y="1492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789</a:t>
                </a:r>
              </a:p>
            </p:txBody>
          </p:sp>
          <p:sp>
            <p:nvSpPr>
              <p:cNvPr id="763995" name="Text Box 91"/>
              <p:cNvSpPr txBox="1">
                <a:spLocks noChangeArrowheads="1"/>
              </p:cNvSpPr>
              <p:nvPr/>
            </p:nvSpPr>
            <p:spPr bwMode="auto">
              <a:xfrm>
                <a:off x="4800600" y="1524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1,300</a:t>
                </a:r>
              </a:p>
            </p:txBody>
          </p:sp>
          <p:sp>
            <p:nvSpPr>
              <p:cNvPr id="763996" name="Text Box 92"/>
              <p:cNvSpPr txBox="1">
                <a:spLocks noChangeArrowheads="1"/>
              </p:cNvSpPr>
              <p:nvPr/>
            </p:nvSpPr>
            <p:spPr bwMode="auto">
              <a:xfrm>
                <a:off x="5486400" y="15240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46</a:t>
                </a:r>
              </a:p>
            </p:txBody>
          </p:sp>
          <p:sp>
            <p:nvSpPr>
              <p:cNvPr id="763997" name="Text Box 93"/>
              <p:cNvSpPr txBox="1">
                <a:spLocks noChangeArrowheads="1"/>
              </p:cNvSpPr>
              <p:nvPr/>
            </p:nvSpPr>
            <p:spPr bwMode="auto">
              <a:xfrm>
                <a:off x="5943600" y="1492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36</a:t>
                </a:r>
              </a:p>
            </p:txBody>
          </p:sp>
          <p:sp>
            <p:nvSpPr>
              <p:cNvPr id="763998" name="Text Box 94"/>
              <p:cNvSpPr txBox="1">
                <a:spLocks noChangeArrowheads="1"/>
              </p:cNvSpPr>
              <p:nvPr/>
            </p:nvSpPr>
            <p:spPr bwMode="auto">
              <a:xfrm>
                <a:off x="6477000" y="1492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36</a:t>
                </a:r>
              </a:p>
            </p:txBody>
          </p:sp>
          <p:sp>
            <p:nvSpPr>
              <p:cNvPr id="763999" name="Text Box 95"/>
              <p:cNvSpPr txBox="1">
                <a:spLocks noChangeArrowheads="1"/>
              </p:cNvSpPr>
              <p:nvPr/>
            </p:nvSpPr>
            <p:spPr bwMode="auto">
              <a:xfrm>
                <a:off x="12954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7.2</a:t>
                </a:r>
              </a:p>
            </p:txBody>
          </p:sp>
          <p:sp>
            <p:nvSpPr>
              <p:cNvPr id="764000" name="Text Box 96"/>
              <p:cNvSpPr txBox="1">
                <a:spLocks noChangeArrowheads="1"/>
              </p:cNvSpPr>
              <p:nvPr/>
            </p:nvSpPr>
            <p:spPr bwMode="auto">
              <a:xfrm>
                <a:off x="17526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4.8</a:t>
                </a:r>
              </a:p>
            </p:txBody>
          </p:sp>
          <p:sp>
            <p:nvSpPr>
              <p:cNvPr id="764001" name="Text Box 97"/>
              <p:cNvSpPr txBox="1">
                <a:spLocks noChangeArrowheads="1"/>
              </p:cNvSpPr>
              <p:nvPr/>
            </p:nvSpPr>
            <p:spPr bwMode="auto">
              <a:xfrm>
                <a:off x="2286000" y="2254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44</a:t>
                </a:r>
              </a:p>
            </p:txBody>
          </p:sp>
          <p:sp>
            <p:nvSpPr>
              <p:cNvPr id="764002" name="Text Box 98"/>
              <p:cNvSpPr txBox="1">
                <a:spLocks noChangeArrowheads="1"/>
              </p:cNvSpPr>
              <p:nvPr/>
            </p:nvSpPr>
            <p:spPr bwMode="auto">
              <a:xfrm>
                <a:off x="28194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2.5</a:t>
                </a:r>
              </a:p>
            </p:txBody>
          </p:sp>
          <p:sp>
            <p:nvSpPr>
              <p:cNvPr id="764003" name="Text Box 99"/>
              <p:cNvSpPr txBox="1">
                <a:spLocks noChangeArrowheads="1"/>
              </p:cNvSpPr>
              <p:nvPr/>
            </p:nvSpPr>
            <p:spPr bwMode="auto">
              <a:xfrm>
                <a:off x="32766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162</a:t>
                </a:r>
              </a:p>
            </p:txBody>
          </p:sp>
          <p:sp>
            <p:nvSpPr>
              <p:cNvPr id="764004" name="Text Box 100"/>
              <p:cNvSpPr txBox="1">
                <a:spLocks noChangeArrowheads="1"/>
              </p:cNvSpPr>
              <p:nvPr/>
            </p:nvSpPr>
            <p:spPr bwMode="auto">
              <a:xfrm>
                <a:off x="3733800" y="225425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507</a:t>
                </a:r>
              </a:p>
            </p:txBody>
          </p:sp>
          <p:sp>
            <p:nvSpPr>
              <p:cNvPr id="764005" name="Text Box 101"/>
              <p:cNvSpPr txBox="1">
                <a:spLocks noChangeArrowheads="1"/>
              </p:cNvSpPr>
              <p:nvPr/>
            </p:nvSpPr>
            <p:spPr bwMode="auto">
              <a:xfrm>
                <a:off x="44196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520</a:t>
                </a:r>
              </a:p>
            </p:txBody>
          </p:sp>
          <p:sp>
            <p:nvSpPr>
              <p:cNvPr id="764006" name="Text Box 102"/>
              <p:cNvSpPr txBox="1">
                <a:spLocks noChangeArrowheads="1"/>
              </p:cNvSpPr>
              <p:nvPr/>
            </p:nvSpPr>
            <p:spPr bwMode="auto">
              <a:xfrm>
                <a:off x="4876800" y="22098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217</a:t>
                </a:r>
              </a:p>
            </p:txBody>
          </p:sp>
          <p:sp>
            <p:nvSpPr>
              <p:cNvPr id="764007" name="Text Box 103"/>
              <p:cNvSpPr txBox="1">
                <a:spLocks noChangeArrowheads="1"/>
              </p:cNvSpPr>
              <p:nvPr/>
            </p:nvSpPr>
            <p:spPr bwMode="auto">
              <a:xfrm>
                <a:off x="5334000" y="22098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1,080</a:t>
                </a:r>
              </a:p>
            </p:txBody>
          </p:sp>
          <p:sp>
            <p:nvSpPr>
              <p:cNvPr id="764008" name="Text Box 104"/>
              <p:cNvSpPr txBox="1">
                <a:spLocks noChangeArrowheads="1"/>
              </p:cNvSpPr>
              <p:nvPr/>
            </p:nvSpPr>
            <p:spPr bwMode="auto">
              <a:xfrm>
                <a:off x="5943600" y="2254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51</a:t>
                </a:r>
              </a:p>
            </p:txBody>
          </p:sp>
          <p:sp>
            <p:nvSpPr>
              <p:cNvPr id="764009" name="Text Box 105"/>
              <p:cNvSpPr txBox="1">
                <a:spLocks noChangeArrowheads="1"/>
              </p:cNvSpPr>
              <p:nvPr/>
            </p:nvSpPr>
            <p:spPr bwMode="auto">
              <a:xfrm>
                <a:off x="6477000" y="2254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42</a:t>
                </a:r>
              </a:p>
            </p:txBody>
          </p:sp>
          <p:sp>
            <p:nvSpPr>
              <p:cNvPr id="764010" name="Text Box 106"/>
              <p:cNvSpPr txBox="1">
                <a:spLocks noChangeArrowheads="1"/>
              </p:cNvSpPr>
              <p:nvPr/>
            </p:nvSpPr>
            <p:spPr bwMode="auto">
              <a:xfrm>
                <a:off x="11430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4.0</a:t>
                </a:r>
              </a:p>
            </p:txBody>
          </p:sp>
          <p:sp>
            <p:nvSpPr>
              <p:cNvPr id="764011" name="Text Box 107"/>
              <p:cNvSpPr txBox="1">
                <a:spLocks noChangeArrowheads="1"/>
              </p:cNvSpPr>
              <p:nvPr/>
            </p:nvSpPr>
            <p:spPr bwMode="auto">
              <a:xfrm>
                <a:off x="16764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164</a:t>
                </a:r>
              </a:p>
            </p:txBody>
          </p:sp>
          <p:sp>
            <p:nvSpPr>
              <p:cNvPr id="764012" name="Text Box 108"/>
              <p:cNvSpPr txBox="1">
                <a:spLocks noChangeArrowheads="1"/>
              </p:cNvSpPr>
              <p:nvPr/>
            </p:nvSpPr>
            <p:spPr bwMode="auto">
              <a:xfrm>
                <a:off x="2209800" y="3016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42</a:t>
                </a:r>
              </a:p>
            </p:txBody>
          </p:sp>
          <p:sp>
            <p:nvSpPr>
              <p:cNvPr id="764013" name="Text Box 109"/>
              <p:cNvSpPr txBox="1">
                <a:spLocks noChangeArrowheads="1"/>
              </p:cNvSpPr>
              <p:nvPr/>
            </p:nvSpPr>
            <p:spPr bwMode="auto">
              <a:xfrm>
                <a:off x="26670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208</a:t>
                </a:r>
              </a:p>
            </p:txBody>
          </p:sp>
          <p:sp>
            <p:nvSpPr>
              <p:cNvPr id="764014" name="Text Box 110"/>
              <p:cNvSpPr txBox="1">
                <a:spLocks noChangeArrowheads="1"/>
              </p:cNvSpPr>
              <p:nvPr/>
            </p:nvSpPr>
            <p:spPr bwMode="auto">
              <a:xfrm>
                <a:off x="32004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184</a:t>
                </a:r>
              </a:p>
            </p:txBody>
          </p:sp>
          <p:sp>
            <p:nvSpPr>
              <p:cNvPr id="764015" name="Text Box 111"/>
              <p:cNvSpPr txBox="1">
                <a:spLocks noChangeArrowheads="1"/>
              </p:cNvSpPr>
              <p:nvPr/>
            </p:nvSpPr>
            <p:spPr bwMode="auto">
              <a:xfrm>
                <a:off x="3733800" y="301625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211</a:t>
                </a:r>
              </a:p>
            </p:txBody>
          </p:sp>
          <p:sp>
            <p:nvSpPr>
              <p:cNvPr id="764016" name="Text Box 112"/>
              <p:cNvSpPr txBox="1">
                <a:spLocks noChangeArrowheads="1"/>
              </p:cNvSpPr>
              <p:nvPr/>
            </p:nvSpPr>
            <p:spPr bwMode="auto">
              <a:xfrm>
                <a:off x="42672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243</a:t>
                </a:r>
              </a:p>
            </p:txBody>
          </p:sp>
          <p:sp>
            <p:nvSpPr>
              <p:cNvPr id="764017" name="Text Box 113"/>
              <p:cNvSpPr txBox="1">
                <a:spLocks noChangeArrowheads="1"/>
              </p:cNvSpPr>
              <p:nvPr/>
            </p:nvSpPr>
            <p:spPr bwMode="auto">
              <a:xfrm>
                <a:off x="4800600" y="29718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191</a:t>
                </a:r>
              </a:p>
            </p:txBody>
          </p:sp>
          <p:sp>
            <p:nvSpPr>
              <p:cNvPr id="764018" name="Text Box 114"/>
              <p:cNvSpPr txBox="1">
                <a:spLocks noChangeArrowheads="1"/>
              </p:cNvSpPr>
              <p:nvPr/>
            </p:nvSpPr>
            <p:spPr bwMode="auto">
              <a:xfrm>
                <a:off x="5257800" y="29718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1,680</a:t>
                </a:r>
              </a:p>
            </p:txBody>
          </p:sp>
          <p:sp>
            <p:nvSpPr>
              <p:cNvPr id="764019" name="Text Box 115"/>
              <p:cNvSpPr txBox="1">
                <a:spLocks noChangeArrowheads="1"/>
              </p:cNvSpPr>
              <p:nvPr/>
            </p:nvSpPr>
            <p:spPr bwMode="auto">
              <a:xfrm>
                <a:off x="58674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925</a:t>
                </a:r>
              </a:p>
            </p:txBody>
          </p:sp>
          <p:sp>
            <p:nvSpPr>
              <p:cNvPr id="764020" name="Text Box 116"/>
              <p:cNvSpPr txBox="1">
                <a:spLocks noChangeArrowheads="1"/>
              </p:cNvSpPr>
              <p:nvPr/>
            </p:nvSpPr>
            <p:spPr bwMode="auto">
              <a:xfrm>
                <a:off x="64008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385</a:t>
                </a:r>
              </a:p>
            </p:txBody>
          </p:sp>
          <p:sp>
            <p:nvSpPr>
              <p:cNvPr id="764021" name="Text Box 117"/>
              <p:cNvSpPr txBox="1">
                <a:spLocks noChangeArrowheads="1"/>
              </p:cNvSpPr>
              <p:nvPr/>
            </p:nvSpPr>
            <p:spPr bwMode="auto">
              <a:xfrm>
                <a:off x="20574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202</a:t>
                </a:r>
              </a:p>
            </p:txBody>
          </p:sp>
          <p:sp>
            <p:nvSpPr>
              <p:cNvPr id="764022" name="Text Box 118"/>
              <p:cNvSpPr txBox="1">
                <a:spLocks noChangeArrowheads="1"/>
              </p:cNvSpPr>
              <p:nvPr/>
            </p:nvSpPr>
            <p:spPr bwMode="auto">
              <a:xfrm>
                <a:off x="26670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209</a:t>
                </a:r>
              </a:p>
            </p:txBody>
          </p:sp>
          <p:sp>
            <p:nvSpPr>
              <p:cNvPr id="764023" name="Text Box 119"/>
              <p:cNvSpPr txBox="1">
                <a:spLocks noChangeArrowheads="1"/>
              </p:cNvSpPr>
              <p:nvPr/>
            </p:nvSpPr>
            <p:spPr bwMode="auto">
              <a:xfrm>
                <a:off x="32004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254</a:t>
                </a:r>
              </a:p>
            </p:txBody>
          </p:sp>
          <p:sp>
            <p:nvSpPr>
              <p:cNvPr id="764024" name="Text Box 120"/>
              <p:cNvSpPr txBox="1">
                <a:spLocks noChangeArrowheads="1"/>
              </p:cNvSpPr>
              <p:nvPr/>
            </p:nvSpPr>
            <p:spPr bwMode="auto">
              <a:xfrm>
                <a:off x="37338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994</a:t>
                </a:r>
              </a:p>
            </p:txBody>
          </p:sp>
          <p:sp>
            <p:nvSpPr>
              <p:cNvPr id="764025" name="Text Box 121"/>
              <p:cNvSpPr txBox="1">
                <a:spLocks noChangeArrowheads="1"/>
              </p:cNvSpPr>
              <p:nvPr/>
            </p:nvSpPr>
            <p:spPr bwMode="auto">
              <a:xfrm>
                <a:off x="42672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285</a:t>
                </a:r>
              </a:p>
            </p:txBody>
          </p:sp>
          <p:sp>
            <p:nvSpPr>
              <p:cNvPr id="764026" name="Text Box 122"/>
              <p:cNvSpPr txBox="1">
                <a:spLocks noChangeArrowheads="1"/>
              </p:cNvSpPr>
              <p:nvPr/>
            </p:nvSpPr>
            <p:spPr bwMode="auto">
              <a:xfrm>
                <a:off x="4800600" y="3657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55</a:t>
                </a:r>
              </a:p>
            </p:txBody>
          </p:sp>
          <p:sp>
            <p:nvSpPr>
              <p:cNvPr id="764027" name="Text Box 123"/>
              <p:cNvSpPr txBox="1">
                <a:spLocks noChangeArrowheads="1"/>
              </p:cNvSpPr>
              <p:nvPr/>
            </p:nvSpPr>
            <p:spPr bwMode="auto">
              <a:xfrm>
                <a:off x="5334000" y="36576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66</a:t>
                </a:r>
              </a:p>
            </p:txBody>
          </p:sp>
          <p:sp>
            <p:nvSpPr>
              <p:cNvPr id="764028" name="Text Box 124"/>
              <p:cNvSpPr txBox="1">
                <a:spLocks noChangeArrowheads="1"/>
              </p:cNvSpPr>
              <p:nvPr/>
            </p:nvSpPr>
            <p:spPr bwMode="auto">
              <a:xfrm>
                <a:off x="57912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323</a:t>
                </a:r>
              </a:p>
            </p:txBody>
          </p:sp>
          <p:sp>
            <p:nvSpPr>
              <p:cNvPr id="764029" name="Text Box 125"/>
              <p:cNvSpPr txBox="1">
                <a:spLocks noChangeArrowheads="1"/>
              </p:cNvSpPr>
              <p:nvPr/>
            </p:nvSpPr>
            <p:spPr bwMode="auto">
              <a:xfrm>
                <a:off x="63246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562</a:t>
                </a:r>
              </a:p>
            </p:txBody>
          </p:sp>
          <p:sp>
            <p:nvSpPr>
              <p:cNvPr id="764030" name="Text Box 126"/>
              <p:cNvSpPr txBox="1">
                <a:spLocks noChangeArrowheads="1"/>
              </p:cNvSpPr>
              <p:nvPr/>
            </p:nvSpPr>
            <p:spPr bwMode="auto">
              <a:xfrm>
                <a:off x="3429000" y="4191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1,280</a:t>
                </a:r>
              </a:p>
            </p:txBody>
          </p:sp>
          <p:sp>
            <p:nvSpPr>
              <p:cNvPr id="764031" name="Text Box 127"/>
              <p:cNvSpPr txBox="1">
                <a:spLocks noChangeArrowheads="1"/>
              </p:cNvSpPr>
              <p:nvPr/>
            </p:nvSpPr>
            <p:spPr bwMode="auto">
              <a:xfrm>
                <a:off x="42672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282</a:t>
                </a:r>
              </a:p>
            </p:txBody>
          </p:sp>
          <p:sp>
            <p:nvSpPr>
              <p:cNvPr id="764032" name="Text Box 128"/>
              <p:cNvSpPr txBox="1">
                <a:spLocks noChangeArrowheads="1"/>
              </p:cNvSpPr>
              <p:nvPr/>
            </p:nvSpPr>
            <p:spPr bwMode="auto">
              <a:xfrm>
                <a:off x="47244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431</a:t>
                </a:r>
              </a:p>
            </p:txBody>
          </p:sp>
          <p:sp>
            <p:nvSpPr>
              <p:cNvPr id="764033" name="Text Box 129"/>
              <p:cNvSpPr txBox="1">
                <a:spLocks noChangeArrowheads="1"/>
              </p:cNvSpPr>
              <p:nvPr/>
            </p:nvSpPr>
            <p:spPr bwMode="auto">
              <a:xfrm>
                <a:off x="51816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194</a:t>
                </a:r>
              </a:p>
            </p:txBody>
          </p:sp>
          <p:sp>
            <p:nvSpPr>
              <p:cNvPr id="764034" name="Text Box 130"/>
              <p:cNvSpPr txBox="1">
                <a:spLocks noChangeArrowheads="1"/>
              </p:cNvSpPr>
              <p:nvPr/>
            </p:nvSpPr>
            <p:spPr bwMode="auto">
              <a:xfrm>
                <a:off x="57150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196</a:t>
                </a:r>
              </a:p>
            </p:txBody>
          </p:sp>
          <p:sp>
            <p:nvSpPr>
              <p:cNvPr id="764035" name="Text Box 131"/>
              <p:cNvSpPr txBox="1">
                <a:spLocks noChangeArrowheads="1"/>
              </p:cNvSpPr>
              <p:nvPr/>
            </p:nvSpPr>
            <p:spPr bwMode="auto">
              <a:xfrm>
                <a:off x="62484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235</a:t>
                </a:r>
              </a:p>
            </p:txBody>
          </p:sp>
          <p:sp>
            <p:nvSpPr>
              <p:cNvPr id="764036" name="Rectangle 132"/>
              <p:cNvSpPr>
                <a:spLocks noChangeArrowheads="1"/>
              </p:cNvSpPr>
              <p:nvPr/>
            </p:nvSpPr>
            <p:spPr bwMode="auto">
              <a:xfrm>
                <a:off x="4038600" y="381000"/>
                <a:ext cx="533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4038" name="Group 134"/>
              <p:cNvGrpSpPr>
                <a:grpSpLocks/>
              </p:cNvGrpSpPr>
              <p:nvPr/>
            </p:nvGrpSpPr>
            <p:grpSpPr bwMode="auto">
              <a:xfrm>
                <a:off x="1676400" y="381000"/>
                <a:ext cx="6619875" cy="5105400"/>
                <a:chOff x="1062" y="240"/>
                <a:chExt cx="4170" cy="3216"/>
              </a:xfrm>
            </p:grpSpPr>
            <p:sp>
              <p:nvSpPr>
                <p:cNvPr id="764039" name="Rectangle 135"/>
                <p:cNvSpPr>
                  <a:spLocks noChangeArrowheads="1"/>
                </p:cNvSpPr>
                <p:nvPr/>
              </p:nvSpPr>
              <p:spPr bwMode="auto">
                <a:xfrm>
                  <a:off x="4560" y="1632"/>
                  <a:ext cx="672" cy="18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040" name="Rectangle 136"/>
                <p:cNvSpPr>
                  <a:spLocks noChangeArrowheads="1"/>
                </p:cNvSpPr>
                <p:nvPr/>
              </p:nvSpPr>
              <p:spPr bwMode="auto">
                <a:xfrm>
                  <a:off x="4368" y="3072"/>
                  <a:ext cx="672"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041" name="Rectangle 137"/>
                <p:cNvSpPr>
                  <a:spLocks noChangeArrowheads="1"/>
                </p:cNvSpPr>
                <p:nvPr/>
              </p:nvSpPr>
              <p:spPr bwMode="auto">
                <a:xfrm rot="815299">
                  <a:off x="1062" y="3003"/>
                  <a:ext cx="1872" cy="1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042" name="Rectangle 138"/>
                <p:cNvSpPr>
                  <a:spLocks noChangeArrowheads="1"/>
                </p:cNvSpPr>
                <p:nvPr/>
              </p:nvSpPr>
              <p:spPr bwMode="auto">
                <a:xfrm>
                  <a:off x="2592" y="240"/>
                  <a:ext cx="240"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043" name="Rectangle 139"/>
                <p:cNvSpPr>
                  <a:spLocks noChangeArrowheads="1"/>
                </p:cNvSpPr>
                <p:nvPr/>
              </p:nvSpPr>
              <p:spPr bwMode="auto">
                <a:xfrm>
                  <a:off x="4704" y="576"/>
                  <a:ext cx="528" cy="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3975" name="Text Box 71"/>
              <p:cNvSpPr txBox="1">
                <a:spLocks noChangeArrowheads="1"/>
              </p:cNvSpPr>
              <p:nvPr/>
            </p:nvSpPr>
            <p:spPr bwMode="auto">
              <a:xfrm>
                <a:off x="1581150" y="4892675"/>
                <a:ext cx="34480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Tahoma" panose="020B0604030504040204" pitchFamily="34" charset="0"/>
                  </a:rPr>
                  <a:t>Total arsenic in soil (mg/kg)</a:t>
                </a:r>
              </a:p>
            </p:txBody>
          </p:sp>
          <p:sp>
            <p:nvSpPr>
              <p:cNvPr id="763912" name="Freeform 8"/>
              <p:cNvSpPr>
                <a:spLocks/>
              </p:cNvSpPr>
              <p:nvPr/>
            </p:nvSpPr>
            <p:spPr bwMode="auto">
              <a:xfrm>
                <a:off x="762000" y="685800"/>
                <a:ext cx="6705600" cy="4267200"/>
              </a:xfrm>
              <a:custGeom>
                <a:avLst/>
                <a:gdLst>
                  <a:gd name="T0" fmla="*/ 387 w 4224"/>
                  <a:gd name="T1" fmla="*/ 5 h 2640"/>
                  <a:gd name="T2" fmla="*/ 443 w 4224"/>
                  <a:gd name="T3" fmla="*/ 12 h 2640"/>
                  <a:gd name="T4" fmla="*/ 1728 w 4224"/>
                  <a:gd name="T5" fmla="*/ 0 h 2640"/>
                  <a:gd name="T6" fmla="*/ 1728 w 4224"/>
                  <a:gd name="T7" fmla="*/ 96 h 2640"/>
                  <a:gd name="T8" fmla="*/ 4224 w 4224"/>
                  <a:gd name="T9" fmla="*/ 96 h 2640"/>
                  <a:gd name="T10" fmla="*/ 3840 w 4224"/>
                  <a:gd name="T11" fmla="*/ 2640 h 2640"/>
                  <a:gd name="T12" fmla="*/ 2448 w 4224"/>
                  <a:gd name="T13" fmla="*/ 2592 h 2640"/>
                  <a:gd name="T14" fmla="*/ 1488 w 4224"/>
                  <a:gd name="T15" fmla="*/ 2448 h 2640"/>
                  <a:gd name="T16" fmla="*/ 0 w 4224"/>
                  <a:gd name="T17" fmla="*/ 1968 h 2640"/>
                  <a:gd name="T18" fmla="*/ 387 w 4224"/>
                  <a:gd name="T19" fmla="*/ 5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24" h="2640">
                    <a:moveTo>
                      <a:pt x="387" y="5"/>
                    </a:moveTo>
                    <a:cubicBezTo>
                      <a:pt x="419" y="16"/>
                      <a:pt x="401" y="12"/>
                      <a:pt x="443" y="12"/>
                    </a:cubicBezTo>
                    <a:lnTo>
                      <a:pt x="1728" y="0"/>
                    </a:lnTo>
                    <a:lnTo>
                      <a:pt x="1728" y="96"/>
                    </a:lnTo>
                    <a:lnTo>
                      <a:pt x="4224" y="96"/>
                    </a:lnTo>
                    <a:lnTo>
                      <a:pt x="3840" y="2640"/>
                    </a:lnTo>
                    <a:lnTo>
                      <a:pt x="2448" y="2592"/>
                    </a:lnTo>
                    <a:lnTo>
                      <a:pt x="1488" y="2448"/>
                    </a:lnTo>
                    <a:lnTo>
                      <a:pt x="0" y="1968"/>
                    </a:lnTo>
                    <a:lnTo>
                      <a:pt x="387" y="5"/>
                    </a:lnTo>
                    <a:close/>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Oval 1"/>
              <p:cNvSpPr/>
              <p:nvPr/>
            </p:nvSpPr>
            <p:spPr>
              <a:xfrm>
                <a:off x="2657475" y="1446530"/>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663571" y="2184146"/>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614803" y="2921762"/>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973" name="Line 69"/>
              <p:cNvSpPr>
                <a:spLocks noChangeShapeType="1"/>
              </p:cNvSpPr>
              <p:nvPr/>
            </p:nvSpPr>
            <p:spPr bwMode="auto">
              <a:xfrm>
                <a:off x="7382409" y="4932363"/>
                <a:ext cx="457200" cy="0"/>
              </a:xfrm>
              <a:prstGeom prst="line">
                <a:avLst/>
              </a:prstGeom>
              <a:noFill/>
              <a:ln w="127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3974" name="Text Box 70"/>
              <p:cNvSpPr txBox="1">
                <a:spLocks noChangeArrowheads="1"/>
              </p:cNvSpPr>
              <p:nvPr/>
            </p:nvSpPr>
            <p:spPr bwMode="auto">
              <a:xfrm>
                <a:off x="7382409" y="451167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Arial" panose="020B0604020202020204" pitchFamily="34" charset="0"/>
                  </a:rPr>
                  <a:t>50’</a:t>
                </a:r>
              </a:p>
            </p:txBody>
          </p:sp>
        </p:grpSp>
        <p:sp>
          <p:nvSpPr>
            <p:cNvPr id="5" name="Text Box 71">
              <a:extLst>
                <a:ext uri="{FF2B5EF4-FFF2-40B4-BE49-F238E27FC236}">
                  <a16:creationId xmlns:a16="http://schemas.microsoft.com/office/drawing/2014/main" id="{4FC0AE41-84F8-E242-DD1F-DCB20A325E2D}"/>
                </a:ext>
              </a:extLst>
            </p:cNvPr>
            <p:cNvSpPr txBox="1">
              <a:spLocks noChangeArrowheads="1"/>
            </p:cNvSpPr>
            <p:nvPr/>
          </p:nvSpPr>
          <p:spPr bwMode="auto">
            <a:xfrm>
              <a:off x="7197303" y="640318"/>
              <a:ext cx="103586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Tahoma" panose="020B0604030504040204" pitchFamily="34" charset="0"/>
                </a:rPr>
                <a:t>4 Acres</a:t>
              </a:r>
            </a:p>
          </p:txBody>
        </p:sp>
      </p:grpSp>
      <p:sp>
        <p:nvSpPr>
          <p:cNvPr id="764037" name="Text Box 133"/>
          <p:cNvSpPr txBox="1">
            <a:spLocks noChangeArrowheads="1"/>
          </p:cNvSpPr>
          <p:nvPr/>
        </p:nvSpPr>
        <p:spPr bwMode="auto">
          <a:xfrm>
            <a:off x="974165" y="101025"/>
            <a:ext cx="7212039"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latin typeface="Calibri" panose="020F0502020204030204" pitchFamily="34" charset="0"/>
                <a:cs typeface="Calibri" panose="020F0502020204030204" pitchFamily="34" charset="0"/>
              </a:rPr>
              <a:t>HIDOH 2004: Former Arsenic Mixing Area</a:t>
            </a:r>
          </a:p>
        </p:txBody>
      </p:sp>
      <p:sp>
        <p:nvSpPr>
          <p:cNvPr id="763971" name="Text Box 67"/>
          <p:cNvSpPr txBox="1">
            <a:spLocks noChangeArrowheads="1"/>
          </p:cNvSpPr>
          <p:nvPr/>
        </p:nvSpPr>
        <p:spPr bwMode="auto">
          <a:xfrm>
            <a:off x="652996" y="5486400"/>
            <a:ext cx="7729004" cy="132343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000" b="1" dirty="0">
                <a:latin typeface="Calibri" panose="020F0502020204030204" pitchFamily="34" charset="0"/>
                <a:cs typeface="Calibri" panose="020F0502020204030204" pitchFamily="34" charset="0"/>
              </a:rPr>
              <a:t>Fifty-foot grid of surface soil samples collected (total 60+ samples)</a:t>
            </a:r>
          </a:p>
          <a:p>
            <a:pPr>
              <a:buFontTx/>
              <a:buChar char="•"/>
            </a:pPr>
            <a:r>
              <a:rPr lang="en-US" altLang="en-US" sz="2000" b="1" dirty="0">
                <a:latin typeface="Calibri" panose="020F0502020204030204" pitchFamily="34" charset="0"/>
                <a:cs typeface="Calibri" panose="020F0502020204030204" pitchFamily="34" charset="0"/>
              </a:rPr>
              <a:t> Increasing randomness with increasing number of samples!</a:t>
            </a:r>
          </a:p>
          <a:p>
            <a:pPr>
              <a:buFontTx/>
              <a:buChar char="•"/>
            </a:pPr>
            <a:r>
              <a:rPr lang="en-US" altLang="en-US" sz="2000" b="1" dirty="0">
                <a:latin typeface="Calibri" panose="020F0502020204030204" pitchFamily="34" charset="0"/>
                <a:cs typeface="Calibri" panose="020F0502020204030204" pitchFamily="34" charset="0"/>
              </a:rPr>
              <a:t> Similar variability identified in individual samples;</a:t>
            </a:r>
          </a:p>
          <a:p>
            <a:pPr>
              <a:buFontTx/>
              <a:buChar char="•"/>
            </a:pPr>
            <a:r>
              <a:rPr lang="en-US" altLang="en-US" sz="2000" b="1" dirty="0">
                <a:latin typeface="Calibri" panose="020F0502020204030204" pitchFamily="34" charset="0"/>
                <a:cs typeface="Calibri" panose="020F0502020204030204" pitchFamily="34" charset="0"/>
              </a:rPr>
              <a:t> </a:t>
            </a:r>
            <a:r>
              <a:rPr lang="en-US" altLang="en-US" sz="2000" b="1" dirty="0" err="1">
                <a:latin typeface="Calibri" panose="020F0502020204030204" pitchFamily="34" charset="0"/>
                <a:cs typeface="Calibri" panose="020F0502020204030204" pitchFamily="34" charset="0"/>
              </a:rPr>
              <a:t>Isoconcentration</a:t>
            </a:r>
            <a:r>
              <a:rPr lang="en-US" altLang="en-US" sz="2000" b="1" dirty="0">
                <a:latin typeface="Calibri" panose="020F0502020204030204" pitchFamily="34" charset="0"/>
                <a:cs typeface="Calibri" panose="020F0502020204030204" pitchFamily="34" charset="0"/>
              </a:rPr>
              <a:t> maps based on discrete sample data </a:t>
            </a:r>
            <a:r>
              <a:rPr lang="en-US" altLang="en-US" sz="2000" b="1" i="1" dirty="0">
                <a:latin typeface="Calibri" panose="020F0502020204030204" pitchFamily="34" charset="0"/>
                <a:cs typeface="Calibri" panose="020F0502020204030204" pitchFamily="34" charset="0"/>
              </a:rPr>
              <a:t>not reliable</a:t>
            </a:r>
            <a:r>
              <a:rPr lang="en-US" altLang="en-US" sz="2000" b="1" dirty="0">
                <a:latin typeface="Calibri" panose="020F0502020204030204" pitchFamily="34" charset="0"/>
                <a:cs typeface="Calibri" panose="020F0502020204030204" pitchFamily="34" charset="0"/>
              </a:rPr>
              <a:t>.</a:t>
            </a:r>
          </a:p>
        </p:txBody>
      </p:sp>
      <p:sp>
        <p:nvSpPr>
          <p:cNvPr id="4" name="Oval 3">
            <a:extLst>
              <a:ext uri="{FF2B5EF4-FFF2-40B4-BE49-F238E27FC236}">
                <a16:creationId xmlns:a16="http://schemas.microsoft.com/office/drawing/2014/main" id="{8B1BD500-A9F6-0259-4A8A-9BA65C2C371A}"/>
              </a:ext>
            </a:extLst>
          </p:cNvPr>
          <p:cNvSpPr/>
          <p:nvPr/>
        </p:nvSpPr>
        <p:spPr>
          <a:xfrm>
            <a:off x="4695662" y="3867150"/>
            <a:ext cx="1181263" cy="608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7BEA7F-2A24-D47E-83DE-8D7B839A4A28}"/>
              </a:ext>
            </a:extLst>
          </p:cNvPr>
          <p:cNvSpPr/>
          <p:nvPr/>
        </p:nvSpPr>
        <p:spPr>
          <a:xfrm>
            <a:off x="3352800" y="4311650"/>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CCE7DF-3BC2-0CD5-FDB0-655B64525FB5}"/>
              </a:ext>
            </a:extLst>
          </p:cNvPr>
          <p:cNvSpPr/>
          <p:nvPr/>
        </p:nvSpPr>
        <p:spPr>
          <a:xfrm>
            <a:off x="1443649" y="3164564"/>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2F19B32-D985-E70B-CFC9-7C02AC8FF6E8}"/>
              </a:ext>
            </a:extLst>
          </p:cNvPr>
          <p:cNvSpPr/>
          <p:nvPr/>
        </p:nvSpPr>
        <p:spPr>
          <a:xfrm>
            <a:off x="5172075" y="2327821"/>
            <a:ext cx="771525" cy="1426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99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49725"/>
            <a:ext cx="3810000" cy="2094081"/>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27EB08C4-B206-4098-98C3-6DC2CE1146B4}" type="slidenum">
              <a:rPr lang="en-US" smtClean="0"/>
              <a:pPr/>
              <a:t>20</a:t>
            </a:fld>
            <a:endParaRPr lang="en-US" dirty="0"/>
          </a:p>
        </p:txBody>
      </p:sp>
      <p:sp>
        <p:nvSpPr>
          <p:cNvPr id="6" name="Rectangle 2"/>
          <p:cNvSpPr txBox="1">
            <a:spLocks noChangeArrowheads="1"/>
          </p:cNvSpPr>
          <p:nvPr/>
        </p:nvSpPr>
        <p:spPr>
          <a:xfrm>
            <a:off x="381000" y="76200"/>
            <a:ext cx="8347075" cy="830282"/>
          </a:xfrm>
          <a:prstGeom prst="rect">
            <a:avLst/>
          </a:prstGeom>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j-ea"/>
                <a:cs typeface="Times New Roman" pitchFamily="18" charset="0"/>
              </a:rPr>
              <a:t>Think About the Implications…</a:t>
            </a:r>
          </a:p>
        </p:txBody>
      </p:sp>
      <p:sp>
        <p:nvSpPr>
          <p:cNvPr id="7" name="TextBox 6"/>
          <p:cNvSpPr txBox="1"/>
          <p:nvPr/>
        </p:nvSpPr>
        <p:spPr>
          <a:xfrm>
            <a:off x="1028700" y="3263205"/>
            <a:ext cx="7124700" cy="1384995"/>
          </a:xfrm>
          <a:prstGeom prst="rect">
            <a:avLst/>
          </a:prstGeom>
          <a:solidFill>
            <a:schemeClr val="bg1">
              <a:alpha val="14000"/>
            </a:schemeClr>
          </a:solidFill>
        </p:spPr>
        <p:txBody>
          <a:bodyPr wrap="square" rtlCol="0">
            <a:spAutoFit/>
          </a:bodyPr>
          <a:lstStyle/>
          <a:p>
            <a:pPr algn="ctr"/>
            <a:r>
              <a:rPr lang="en-US" sz="2400" b="1" i="1" dirty="0"/>
              <a:t>You take the red pill – you stay in Wonderland and find out how deep the rabbit hole goes.</a:t>
            </a:r>
          </a:p>
          <a:p>
            <a:pPr algn="ctr"/>
            <a:endParaRPr lang="en-US" sz="1200" b="1" dirty="0"/>
          </a:p>
          <a:p>
            <a:r>
              <a:rPr lang="en-US" sz="2400" b="1" dirty="0"/>
              <a:t>Morpheus (starting Neo on his journey in The Matrix</a:t>
            </a:r>
            <a:r>
              <a:rPr lang="en-US" sz="2400" b="1" i="1" dirty="0"/>
              <a:t> </a:t>
            </a:r>
            <a:r>
              <a:rPr lang="en-US" sz="2400" b="1" dirty="0"/>
              <a:t>)</a:t>
            </a:r>
          </a:p>
        </p:txBody>
      </p:sp>
      <p:pic>
        <p:nvPicPr>
          <p:cNvPr id="14" name="Picture 13">
            <a:extLst>
              <a:ext uri="{FF2B5EF4-FFF2-40B4-BE49-F238E27FC236}">
                <a16:creationId xmlns:a16="http://schemas.microsoft.com/office/drawing/2014/main" id="{BCF82D16-CB9B-B858-2D8D-C068AE7E003B}"/>
              </a:ext>
            </a:extLst>
          </p:cNvPr>
          <p:cNvPicPr>
            <a:picLocks noChangeAspect="1"/>
          </p:cNvPicPr>
          <p:nvPr/>
        </p:nvPicPr>
        <p:blipFill rotWithShape="1">
          <a:blip r:embed="rId4"/>
          <a:srcRect b="6675"/>
          <a:stretch/>
        </p:blipFill>
        <p:spPr>
          <a:xfrm>
            <a:off x="6367569" y="5410200"/>
            <a:ext cx="2485737" cy="1065287"/>
          </a:xfrm>
          <a:prstGeom prst="rect">
            <a:avLst/>
          </a:prstGeom>
        </p:spPr>
      </p:pic>
      <p:sp>
        <p:nvSpPr>
          <p:cNvPr id="16" name="TextBox 15">
            <a:extLst>
              <a:ext uri="{FF2B5EF4-FFF2-40B4-BE49-F238E27FC236}">
                <a16:creationId xmlns:a16="http://schemas.microsoft.com/office/drawing/2014/main" id="{215EC895-E0E0-077A-EAC9-4A2C2E45ED93}"/>
              </a:ext>
            </a:extLst>
          </p:cNvPr>
          <p:cNvSpPr txBox="1"/>
          <p:nvPr/>
        </p:nvSpPr>
        <p:spPr>
          <a:xfrm>
            <a:off x="199737" y="5305961"/>
            <a:ext cx="6124863" cy="1015663"/>
          </a:xfrm>
          <a:prstGeom prst="rect">
            <a:avLst/>
          </a:prstGeom>
          <a:noFill/>
        </p:spPr>
        <p:txBody>
          <a:bodyPr wrap="square" rtlCol="0">
            <a:spAutoFit/>
          </a:bodyPr>
          <a:lstStyle/>
          <a:p>
            <a:r>
              <a:rPr lang="en-US" sz="2000" b="1" dirty="0"/>
              <a:t>Cypher: I know what you're thinking, </a:t>
            </a:r>
            <a:r>
              <a:rPr lang="en-US" sz="2000" b="1" dirty="0" err="1"/>
              <a:t>'cause</a:t>
            </a:r>
            <a:r>
              <a:rPr lang="en-US" sz="2000" b="1" dirty="0"/>
              <a:t> right now I'm thinking the same thing… Why oh why didn't I take the BLUE pill?</a:t>
            </a:r>
          </a:p>
        </p:txBody>
      </p:sp>
    </p:spTree>
    <p:extLst>
      <p:ext uri="{BB962C8B-B14F-4D97-AF65-F5344CB8AC3E}">
        <p14:creationId xmlns:p14="http://schemas.microsoft.com/office/powerpoint/2010/main" val="1669247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EB08C4-B206-4098-98C3-6DC2CE1146B4}" type="slidenum">
              <a:rPr lang="en-US" smtClean="0"/>
              <a:pPr/>
              <a:t>21</a:t>
            </a:fld>
            <a:endParaRPr lang="en-US"/>
          </a:p>
        </p:txBody>
      </p:sp>
      <p:sp>
        <p:nvSpPr>
          <p:cNvPr id="4" name="TextBox 3"/>
          <p:cNvSpPr txBox="1"/>
          <p:nvPr/>
        </p:nvSpPr>
        <p:spPr>
          <a:xfrm rot="10800000" flipV="1">
            <a:off x="1463040" y="1143001"/>
            <a:ext cx="7071360" cy="1400383"/>
          </a:xfrm>
          <a:prstGeom prst="rect">
            <a:avLst/>
          </a:prstGeom>
          <a:noFill/>
          <a:ln>
            <a:solidFill>
              <a:schemeClr val="tx1"/>
            </a:solidFill>
          </a:ln>
        </p:spPr>
        <p:txBody>
          <a:bodyPr wrap="square" rtlCol="0">
            <a:spAutoFit/>
          </a:bodyPr>
          <a:lstStyle/>
          <a:p>
            <a:pPr>
              <a:spcAft>
                <a:spcPts val="600"/>
              </a:spcAft>
            </a:pPr>
            <a:r>
              <a:rPr lang="en-GB" sz="2000" b="1" i="1" dirty="0"/>
              <a:t>“</a:t>
            </a:r>
            <a:r>
              <a:rPr lang="en-US" sz="2000" b="1" dirty="0"/>
              <a:t>Future changes in EPA policy </a:t>
            </a:r>
            <a:r>
              <a:rPr lang="en-US" sz="2000" b="1" dirty="0">
                <a:solidFill>
                  <a:srgbClr val="FF0000"/>
                </a:solidFill>
              </a:rPr>
              <a:t>may invalidate </a:t>
            </a:r>
            <a:r>
              <a:rPr lang="en-US" sz="2000" b="1" dirty="0"/>
              <a:t>some of the discussions in this (guidance).”</a:t>
            </a:r>
          </a:p>
          <a:p>
            <a:r>
              <a:rPr lang="en-US" sz="2000" b="1" dirty="0"/>
              <a:t>USEPA 1989: </a:t>
            </a:r>
            <a:r>
              <a:rPr lang="en-US" sz="2000" b="1" i="1" dirty="0"/>
              <a:t>Methods for Evaluating the Attainment of Cleanup Standards, Volume 1: Soils and Solid Media</a:t>
            </a:r>
            <a:r>
              <a:rPr lang="en-US" sz="2000" b="1" dirty="0"/>
              <a:t>. </a:t>
            </a:r>
          </a:p>
        </p:txBody>
      </p:sp>
      <p:sp>
        <p:nvSpPr>
          <p:cNvPr id="5" name="TextBox 4"/>
          <p:cNvSpPr txBox="1"/>
          <p:nvPr/>
        </p:nvSpPr>
        <p:spPr>
          <a:xfrm>
            <a:off x="1463040" y="2819400"/>
            <a:ext cx="7071360" cy="2631490"/>
          </a:xfrm>
          <a:prstGeom prst="rect">
            <a:avLst/>
          </a:prstGeom>
          <a:noFill/>
          <a:ln>
            <a:solidFill>
              <a:schemeClr val="tx1"/>
            </a:solidFill>
          </a:ln>
        </p:spPr>
        <p:txBody>
          <a:bodyPr wrap="square" rtlCol="0">
            <a:spAutoFit/>
          </a:bodyPr>
          <a:lstStyle/>
          <a:p>
            <a:pPr>
              <a:spcAft>
                <a:spcPts val="600"/>
              </a:spcAft>
            </a:pPr>
            <a:r>
              <a:rPr lang="en-US" sz="2000" b="1" dirty="0"/>
              <a:t>“We searched for a </a:t>
            </a:r>
            <a:r>
              <a:rPr lang="en-US" sz="2000" b="1" i="1" dirty="0"/>
              <a:t>non-conventional statistical sampling theory </a:t>
            </a:r>
            <a:r>
              <a:rPr lang="en-US" sz="2000" b="1" dirty="0"/>
              <a:t>that… takes into account the nature of particulate materials… </a:t>
            </a:r>
            <a:r>
              <a:rPr lang="en-US" sz="2000" b="1" dirty="0">
                <a:solidFill>
                  <a:srgbClr val="FF0000"/>
                </a:solidFill>
              </a:rPr>
              <a:t>In 1989, we hit “pay dirt,” …the </a:t>
            </a:r>
            <a:r>
              <a:rPr lang="en-US" sz="2000" b="1" u="sng" dirty="0">
                <a:solidFill>
                  <a:srgbClr val="FF0000"/>
                </a:solidFill>
              </a:rPr>
              <a:t>Pierre </a:t>
            </a:r>
            <a:r>
              <a:rPr lang="en-US" sz="2000" b="1" u="sng" dirty="0" err="1">
                <a:solidFill>
                  <a:srgbClr val="FF0000"/>
                </a:solidFill>
              </a:rPr>
              <a:t>Gy</a:t>
            </a:r>
            <a:r>
              <a:rPr lang="en-US" sz="2000" b="1" u="sng" dirty="0">
                <a:solidFill>
                  <a:srgbClr val="FF0000"/>
                </a:solidFill>
              </a:rPr>
              <a:t> sampling theory </a:t>
            </a:r>
            <a:r>
              <a:rPr lang="en-US" sz="2000" b="1" dirty="0"/>
              <a:t>for particulate materials. (However) we were only moderately successful at transferring this technology to the environmental community.”</a:t>
            </a:r>
          </a:p>
          <a:p>
            <a:r>
              <a:rPr lang="en-US" sz="2000" b="1" dirty="0"/>
              <a:t>USEPA 2003: </a:t>
            </a:r>
            <a:r>
              <a:rPr lang="en-US" sz="2000" b="1" i="1" dirty="0"/>
              <a:t>Guidance for Obtaining Representative Laboratory Analytical Subsamples from Particulate Laboratory Samples</a:t>
            </a:r>
            <a:r>
              <a:rPr lang="en-US" sz="2000" b="1" dirty="0"/>
              <a:t>.</a:t>
            </a:r>
            <a:endParaRPr lang="en-US" sz="2000" b="1" baseline="30000" dirty="0"/>
          </a:p>
        </p:txBody>
      </p:sp>
      <p:sp>
        <p:nvSpPr>
          <p:cNvPr id="6" name="Rectangle 2"/>
          <p:cNvSpPr txBox="1">
            <a:spLocks noChangeArrowheads="1"/>
          </p:cNvSpPr>
          <p:nvPr/>
        </p:nvSpPr>
        <p:spPr>
          <a:xfrm>
            <a:off x="457200" y="152400"/>
            <a:ext cx="8305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000" b="1" noProof="0" dirty="0">
                <a:solidFill>
                  <a:prstClr val="black"/>
                </a:solidFill>
                <a:latin typeface="+mn-lt"/>
                <a:cs typeface="Times New Roman" pitchFamily="18" charset="0"/>
              </a:rPr>
              <a:t>Thirty+ Years of Kicking the Can Down the Road…</a:t>
            </a:r>
            <a:endParaRPr kumimoji="0" lang="en-US" sz="3000" b="1" i="0" u="none" strike="noStrike" kern="1200" cap="none" spc="0" normalizeH="0" baseline="0" noProof="0" dirty="0">
              <a:ln>
                <a:noFill/>
              </a:ln>
              <a:solidFill>
                <a:prstClr val="black"/>
              </a:solidFill>
              <a:effectLst/>
              <a:uLnTx/>
              <a:uFillTx/>
              <a:latin typeface="+mn-lt"/>
              <a:ea typeface="+mj-ea"/>
              <a:cs typeface="Times New Roman" pitchFamily="18" charset="0"/>
            </a:endParaRPr>
          </a:p>
        </p:txBody>
      </p:sp>
      <p:pic>
        <p:nvPicPr>
          <p:cNvPr id="7" name="Picture 6">
            <a:extLst>
              <a:ext uri="{FF2B5EF4-FFF2-40B4-BE49-F238E27FC236}">
                <a16:creationId xmlns:a16="http://schemas.microsoft.com/office/drawing/2014/main" id="{171FFA2F-5481-43A4-8D12-D7FAC3194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52400" y="1336864"/>
            <a:ext cx="1164578" cy="821918"/>
          </a:xfrm>
          <a:prstGeom prst="rect">
            <a:avLst/>
          </a:prstGeom>
          <a:ln>
            <a:solidFill>
              <a:schemeClr val="tx1"/>
            </a:solidFill>
          </a:ln>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2895600"/>
            <a:ext cx="1201026" cy="1295400"/>
          </a:xfrm>
          <a:prstGeom prst="rect">
            <a:avLst/>
          </a:prstGeom>
          <a:ln>
            <a:solidFill>
              <a:schemeClr val="tx1"/>
            </a:solidFill>
          </a:ln>
        </p:spPr>
      </p:pic>
      <p:sp>
        <p:nvSpPr>
          <p:cNvPr id="3" name="TextBox 2">
            <a:extLst>
              <a:ext uri="{FF2B5EF4-FFF2-40B4-BE49-F238E27FC236}">
                <a16:creationId xmlns:a16="http://schemas.microsoft.com/office/drawing/2014/main" id="{165644A0-C1A8-CCB1-9E5F-B4A6D5EB8CAA}"/>
              </a:ext>
            </a:extLst>
          </p:cNvPr>
          <p:cNvSpPr txBox="1">
            <a:spLocks noChangeArrowheads="1"/>
          </p:cNvSpPr>
          <p:nvPr/>
        </p:nvSpPr>
        <p:spPr bwMode="auto">
          <a:xfrm>
            <a:off x="304800" y="5947535"/>
            <a:ext cx="8610600" cy="461665"/>
          </a:xfrm>
          <a:prstGeom prst="rect">
            <a:avLst/>
          </a:prstGeom>
          <a:noFill/>
          <a:ln w="9525">
            <a:noFill/>
            <a:miter lim="800000"/>
            <a:headEnd/>
            <a:tailEnd/>
          </a:ln>
        </p:spPr>
        <p:txBody>
          <a:bodyPr wrap="square">
            <a:spAutoFit/>
          </a:bodyPr>
          <a:lstStyle/>
          <a:p>
            <a:pPr algn="ctr">
              <a:tabLst>
                <a:tab pos="465138" algn="l"/>
              </a:tabLst>
              <a:defRPr/>
            </a:pPr>
            <a:r>
              <a:rPr lang="en-US" sz="2400" b="1" dirty="0">
                <a:solidFill>
                  <a:srgbClr val="FF0000"/>
                </a:solidFill>
                <a:cs typeface="Times New Roman" pitchFamily="18" charset="0"/>
              </a:rPr>
              <a:t>Problem: Lack of guidance specific to the Environmental Industry.</a:t>
            </a:r>
          </a:p>
        </p:txBody>
      </p:sp>
    </p:spTree>
    <p:extLst>
      <p:ext uri="{BB962C8B-B14F-4D97-AF65-F5344CB8AC3E}">
        <p14:creationId xmlns:p14="http://schemas.microsoft.com/office/powerpoint/2010/main" val="3459166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68DFE56-12F5-4B3D-B278-F4E081AA3F28}" type="slidenum">
              <a:rPr lang="en-US" smtClean="0"/>
              <a:t>22</a:t>
            </a:fld>
            <a:endParaRPr lang="en-US"/>
          </a:p>
        </p:txBody>
      </p:sp>
      <p:sp>
        <p:nvSpPr>
          <p:cNvPr id="64" name="TextBox 63">
            <a:extLst>
              <a:ext uri="{FF2B5EF4-FFF2-40B4-BE49-F238E27FC236}">
                <a16:creationId xmlns:a16="http://schemas.microsoft.com/office/drawing/2014/main" id="{92D6466A-F4DC-47F7-9B37-FEF5F6E13E32}"/>
              </a:ext>
            </a:extLst>
          </p:cNvPr>
          <p:cNvSpPr txBox="1"/>
          <p:nvPr/>
        </p:nvSpPr>
        <p:spPr>
          <a:xfrm>
            <a:off x="5029200" y="4267200"/>
            <a:ext cx="2571841" cy="1231106"/>
          </a:xfrm>
          <a:prstGeom prst="rect">
            <a:avLst/>
          </a:prstGeom>
          <a:noFill/>
        </p:spPr>
        <p:txBody>
          <a:bodyPr wrap="square" rtlCol="0">
            <a:spAutoFit/>
          </a:bodyPr>
          <a:lstStyle/>
          <a:p>
            <a:pPr algn="ctr"/>
            <a:r>
              <a:rPr lang="en-US" sz="2000" b="1" u="sng" dirty="0">
                <a:cs typeface="Times New Roman" panose="02020603050405020304" pitchFamily="18" charset="0"/>
              </a:rPr>
              <a:t>Incorrect</a:t>
            </a:r>
            <a:r>
              <a:rPr lang="en-US" b="1" u="sng" dirty="0">
                <a:cs typeface="Times New Roman" panose="02020603050405020304" pitchFamily="18" charset="0"/>
              </a:rPr>
              <a:t> Use </a:t>
            </a:r>
            <a:r>
              <a:rPr lang="en-US" b="1" dirty="0">
                <a:cs typeface="Times New Roman" panose="02020603050405020304" pitchFamily="18" charset="0"/>
              </a:rPr>
              <a:t>of</a:t>
            </a:r>
          </a:p>
          <a:p>
            <a:pPr algn="ctr"/>
            <a:r>
              <a:rPr lang="en-US" b="1" dirty="0">
                <a:cs typeface="Times New Roman" panose="02020603050405020304" pitchFamily="18" charset="0"/>
              </a:rPr>
              <a:t>Single Point</a:t>
            </a:r>
          </a:p>
          <a:p>
            <a:pPr algn="ctr"/>
            <a:r>
              <a:rPr lang="en-US" b="1" dirty="0">
                <a:cs typeface="Times New Roman" panose="02020603050405020304" pitchFamily="18" charset="0"/>
              </a:rPr>
              <a:t>“Discrete/Grab”</a:t>
            </a:r>
          </a:p>
          <a:p>
            <a:pPr algn="ctr"/>
            <a:r>
              <a:rPr lang="en-US" b="1" dirty="0">
                <a:cs typeface="Times New Roman" panose="02020603050405020304" pitchFamily="18" charset="0"/>
              </a:rPr>
              <a:t>Sampling Methods</a:t>
            </a:r>
          </a:p>
        </p:txBody>
      </p:sp>
      <p:grpSp>
        <p:nvGrpSpPr>
          <p:cNvPr id="24" name="Group 23">
            <a:extLst>
              <a:ext uri="{FF2B5EF4-FFF2-40B4-BE49-F238E27FC236}">
                <a16:creationId xmlns:a16="http://schemas.microsoft.com/office/drawing/2014/main" id="{D9B03BBA-E45A-4589-8F90-E0505CA5A335}"/>
              </a:ext>
            </a:extLst>
          </p:cNvPr>
          <p:cNvGrpSpPr/>
          <p:nvPr/>
        </p:nvGrpSpPr>
        <p:grpSpPr>
          <a:xfrm>
            <a:off x="7848600" y="5791200"/>
            <a:ext cx="1059962" cy="710184"/>
            <a:chOff x="7779238" y="5233416"/>
            <a:chExt cx="1059962" cy="710184"/>
          </a:xfrm>
        </p:grpSpPr>
        <p:pic>
          <p:nvPicPr>
            <p:cNvPr id="92" name="Picture 91">
              <a:extLst>
                <a:ext uri="{FF2B5EF4-FFF2-40B4-BE49-F238E27FC236}">
                  <a16:creationId xmlns:a16="http://schemas.microsoft.com/office/drawing/2014/main" id="{65417030-9005-80D1-2B7E-40D29FB1C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9238" y="5233416"/>
              <a:ext cx="298195" cy="313620"/>
            </a:xfrm>
            <a:prstGeom prst="rect">
              <a:avLst/>
            </a:prstGeom>
          </p:spPr>
        </p:pic>
        <p:pic>
          <p:nvPicPr>
            <p:cNvPr id="93" name="Picture 92">
              <a:extLst>
                <a:ext uri="{FF2B5EF4-FFF2-40B4-BE49-F238E27FC236}">
                  <a16:creationId xmlns:a16="http://schemas.microsoft.com/office/drawing/2014/main" id="{13FCC0C9-C346-80FD-DA4A-C5B3169A3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2137" y="5241311"/>
              <a:ext cx="298195" cy="313620"/>
            </a:xfrm>
            <a:prstGeom prst="rect">
              <a:avLst/>
            </a:prstGeom>
          </p:spPr>
        </p:pic>
        <p:pic>
          <p:nvPicPr>
            <p:cNvPr id="94" name="Picture 93">
              <a:extLst>
                <a:ext uri="{FF2B5EF4-FFF2-40B4-BE49-F238E27FC236}">
                  <a16:creationId xmlns:a16="http://schemas.microsoft.com/office/drawing/2014/main" id="{7AD1FF30-9ADD-932B-4D06-1728C8A58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5893" y="5240593"/>
              <a:ext cx="298195" cy="313620"/>
            </a:xfrm>
            <a:prstGeom prst="rect">
              <a:avLst/>
            </a:prstGeom>
          </p:spPr>
        </p:pic>
        <p:pic>
          <p:nvPicPr>
            <p:cNvPr id="87" name="Picture 86">
              <a:extLst>
                <a:ext uri="{FF2B5EF4-FFF2-40B4-BE49-F238E27FC236}">
                  <a16:creationId xmlns:a16="http://schemas.microsoft.com/office/drawing/2014/main" id="{819BF033-5820-A265-F78D-47052D2889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4350" y="5622085"/>
              <a:ext cx="298195" cy="313620"/>
            </a:xfrm>
            <a:prstGeom prst="rect">
              <a:avLst/>
            </a:prstGeom>
          </p:spPr>
        </p:pic>
        <p:pic>
          <p:nvPicPr>
            <p:cNvPr id="88" name="Picture 87">
              <a:extLst>
                <a:ext uri="{FF2B5EF4-FFF2-40B4-BE49-F238E27FC236}">
                  <a16:creationId xmlns:a16="http://schemas.microsoft.com/office/drawing/2014/main" id="{5BAC7369-FB7C-0D1A-CDFE-48050000E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249" y="5629980"/>
              <a:ext cx="298195" cy="313620"/>
            </a:xfrm>
            <a:prstGeom prst="rect">
              <a:avLst/>
            </a:prstGeom>
          </p:spPr>
        </p:pic>
        <p:pic>
          <p:nvPicPr>
            <p:cNvPr id="89" name="Picture 88">
              <a:extLst>
                <a:ext uri="{FF2B5EF4-FFF2-40B4-BE49-F238E27FC236}">
                  <a16:creationId xmlns:a16="http://schemas.microsoft.com/office/drawing/2014/main" id="{7DE5C33B-C93F-36F7-58F0-81DC92318E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1005" y="5629262"/>
              <a:ext cx="298195" cy="313620"/>
            </a:xfrm>
            <a:prstGeom prst="rect">
              <a:avLst/>
            </a:prstGeom>
          </p:spPr>
        </p:pic>
      </p:grpSp>
      <p:cxnSp>
        <p:nvCxnSpPr>
          <p:cNvPr id="2064" name="Straight Connector 2063">
            <a:extLst>
              <a:ext uri="{FF2B5EF4-FFF2-40B4-BE49-F238E27FC236}">
                <a16:creationId xmlns:a16="http://schemas.microsoft.com/office/drawing/2014/main" id="{DAED1D73-C042-4239-8E5E-BDEE5674DD93}"/>
              </a:ext>
            </a:extLst>
          </p:cNvPr>
          <p:cNvCxnSpPr>
            <a:cxnSpLocks/>
          </p:cNvCxnSpPr>
          <p:nvPr/>
        </p:nvCxnSpPr>
        <p:spPr>
          <a:xfrm>
            <a:off x="4648200" y="1351077"/>
            <a:ext cx="3073" cy="55069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35B042C-9681-433F-853B-188A2A023FF3}"/>
              </a:ext>
            </a:extLst>
          </p:cNvPr>
          <p:cNvSpPr txBox="1"/>
          <p:nvPr/>
        </p:nvSpPr>
        <p:spPr>
          <a:xfrm>
            <a:off x="1527104" y="4271846"/>
            <a:ext cx="2816296" cy="1231106"/>
          </a:xfrm>
          <a:prstGeom prst="rect">
            <a:avLst/>
          </a:prstGeom>
          <a:noFill/>
        </p:spPr>
        <p:txBody>
          <a:bodyPr wrap="square" rtlCol="0">
            <a:spAutoFit/>
          </a:bodyPr>
          <a:lstStyle/>
          <a:p>
            <a:pPr algn="ctr"/>
            <a:r>
              <a:rPr lang="en-US" sz="2000" b="1" u="sng" dirty="0">
                <a:cs typeface="Times New Roman" panose="02020603050405020304" pitchFamily="18" charset="0"/>
              </a:rPr>
              <a:t>Correct</a:t>
            </a:r>
            <a:r>
              <a:rPr lang="en-US" b="1" u="sng" dirty="0">
                <a:cs typeface="Times New Roman" panose="02020603050405020304" pitchFamily="18" charset="0"/>
              </a:rPr>
              <a:t> Use </a:t>
            </a:r>
            <a:r>
              <a:rPr lang="en-US" b="1" dirty="0">
                <a:cs typeface="Times New Roman" panose="02020603050405020304" pitchFamily="18" charset="0"/>
              </a:rPr>
              <a:t>of</a:t>
            </a:r>
          </a:p>
          <a:p>
            <a:pPr algn="ctr"/>
            <a:r>
              <a:rPr lang="en-US" b="1" dirty="0">
                <a:cs typeface="Times New Roman" panose="02020603050405020304" pitchFamily="18" charset="0"/>
              </a:rPr>
              <a:t>“Decision Unit” and</a:t>
            </a:r>
          </a:p>
          <a:p>
            <a:pPr algn="ctr"/>
            <a:r>
              <a:rPr lang="en-US" b="1" dirty="0">
                <a:cs typeface="Times New Roman" panose="02020603050405020304" pitchFamily="18" charset="0"/>
              </a:rPr>
              <a:t>“Multi Increment®” Type</a:t>
            </a:r>
          </a:p>
          <a:p>
            <a:pPr algn="ctr"/>
            <a:r>
              <a:rPr lang="en-US" b="1" dirty="0">
                <a:cs typeface="Times New Roman" panose="02020603050405020304" pitchFamily="18" charset="0"/>
              </a:rPr>
              <a:t>Sampling Methods</a:t>
            </a:r>
          </a:p>
        </p:txBody>
      </p:sp>
      <p:grpSp>
        <p:nvGrpSpPr>
          <p:cNvPr id="37" name="Group 36">
            <a:extLst>
              <a:ext uri="{FF2B5EF4-FFF2-40B4-BE49-F238E27FC236}">
                <a16:creationId xmlns:a16="http://schemas.microsoft.com/office/drawing/2014/main" id="{2E29B7D4-9A7C-166C-4587-6C01E3A83E7A}"/>
              </a:ext>
            </a:extLst>
          </p:cNvPr>
          <p:cNvGrpSpPr/>
          <p:nvPr/>
        </p:nvGrpSpPr>
        <p:grpSpPr>
          <a:xfrm>
            <a:off x="1371600" y="1402724"/>
            <a:ext cx="2598067" cy="2635876"/>
            <a:chOff x="1434918" y="1074003"/>
            <a:chExt cx="2598067" cy="2635876"/>
          </a:xfrm>
        </p:grpSpPr>
        <p:pic>
          <p:nvPicPr>
            <p:cNvPr id="36" name="Picture 35">
              <a:extLst>
                <a:ext uri="{FF2B5EF4-FFF2-40B4-BE49-F238E27FC236}">
                  <a16:creationId xmlns:a16="http://schemas.microsoft.com/office/drawing/2014/main" id="{1035BA51-82E1-C945-B98A-A03F5DEFAC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918" y="1959994"/>
              <a:ext cx="1227578" cy="818970"/>
            </a:xfrm>
            <a:prstGeom prst="rect">
              <a:avLst/>
            </a:prstGeom>
            <a:ln>
              <a:solidFill>
                <a:schemeClr val="tx1"/>
              </a:solidFill>
            </a:ln>
          </p:spPr>
        </p:pic>
        <p:sp>
          <p:nvSpPr>
            <p:cNvPr id="34" name="TextBox 33">
              <a:extLst>
                <a:ext uri="{FF2B5EF4-FFF2-40B4-BE49-F238E27FC236}">
                  <a16:creationId xmlns:a16="http://schemas.microsoft.com/office/drawing/2014/main" id="{D3E89D2E-9324-4343-9D9D-7558FEC22ABE}"/>
                </a:ext>
              </a:extLst>
            </p:cNvPr>
            <p:cNvSpPr txBox="1"/>
            <p:nvPr/>
          </p:nvSpPr>
          <p:spPr>
            <a:xfrm>
              <a:off x="1676400" y="1074003"/>
              <a:ext cx="2051051" cy="830997"/>
            </a:xfrm>
            <a:prstGeom prst="rect">
              <a:avLst/>
            </a:prstGeom>
            <a:noFill/>
          </p:spPr>
          <p:txBody>
            <a:bodyPr wrap="square" rtlCol="0">
              <a:spAutoFit/>
            </a:bodyPr>
            <a:lstStyle/>
            <a:p>
              <a:pPr algn="ctr"/>
              <a:r>
                <a:rPr lang="en-US" sz="2400" b="1" dirty="0">
                  <a:cs typeface="Times New Roman" panose="02020603050405020304" pitchFamily="18" charset="0"/>
                </a:rPr>
                <a:t>Commodities</a:t>
              </a:r>
            </a:p>
            <a:p>
              <a:pPr algn="ctr"/>
              <a:r>
                <a:rPr lang="en-US" sz="2400" b="1" dirty="0">
                  <a:cs typeface="Times New Roman" panose="02020603050405020304" pitchFamily="18" charset="0"/>
                </a:rPr>
                <a:t>Industry</a:t>
              </a:r>
            </a:p>
          </p:txBody>
        </p:sp>
        <p:pic>
          <p:nvPicPr>
            <p:cNvPr id="1026" name="Picture 2" descr="boben vsak dan jazz pile of pills Integral sramota Letalstvo">
              <a:extLst>
                <a:ext uri="{FF2B5EF4-FFF2-40B4-BE49-F238E27FC236}">
                  <a16:creationId xmlns:a16="http://schemas.microsoft.com/office/drawing/2014/main" id="{3A5D50D2-1A14-30BD-C89F-D832126ECA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3907" y="2865803"/>
              <a:ext cx="1219078" cy="8440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A9C0DD9-C23C-4E0D-B83D-362805534241}"/>
                </a:ext>
              </a:extLst>
            </p:cNvPr>
            <p:cNvPicPr>
              <a:picLocks noChangeAspect="1"/>
            </p:cNvPicPr>
            <p:nvPr/>
          </p:nvPicPr>
          <p:blipFill>
            <a:blip r:embed="rId6"/>
            <a:stretch>
              <a:fillRect/>
            </a:stretch>
          </p:blipFill>
          <p:spPr>
            <a:xfrm>
              <a:off x="2813907" y="1950226"/>
              <a:ext cx="1212338" cy="808226"/>
            </a:xfrm>
            <a:prstGeom prst="rect">
              <a:avLst/>
            </a:prstGeom>
            <a:ln>
              <a:solidFill>
                <a:schemeClr val="tx1"/>
              </a:solidFill>
            </a:ln>
          </p:spPr>
        </p:pic>
        <p:pic>
          <p:nvPicPr>
            <p:cNvPr id="14" name="Picture 13">
              <a:extLst>
                <a:ext uri="{FF2B5EF4-FFF2-40B4-BE49-F238E27FC236}">
                  <a16:creationId xmlns:a16="http://schemas.microsoft.com/office/drawing/2014/main" id="{9DBE59AD-E33E-438D-A54D-0FBB4BAC9C72}"/>
                </a:ext>
              </a:extLst>
            </p:cNvPr>
            <p:cNvPicPr>
              <a:picLocks noChangeAspect="1"/>
            </p:cNvPicPr>
            <p:nvPr/>
          </p:nvPicPr>
          <p:blipFill>
            <a:blip r:embed="rId7"/>
            <a:stretch>
              <a:fillRect/>
            </a:stretch>
          </p:blipFill>
          <p:spPr>
            <a:xfrm>
              <a:off x="1447800" y="2885038"/>
              <a:ext cx="1212339" cy="810908"/>
            </a:xfrm>
            <a:prstGeom prst="rect">
              <a:avLst/>
            </a:prstGeom>
            <a:ln>
              <a:solidFill>
                <a:schemeClr val="tx1"/>
              </a:solidFill>
            </a:ln>
          </p:spPr>
        </p:pic>
        <p:sp>
          <p:nvSpPr>
            <p:cNvPr id="16" name="TextBox 15">
              <a:extLst>
                <a:ext uri="{FF2B5EF4-FFF2-40B4-BE49-F238E27FC236}">
                  <a16:creationId xmlns:a16="http://schemas.microsoft.com/office/drawing/2014/main" id="{665FA799-4A64-C28A-3F26-CA4F88F8B005}"/>
                </a:ext>
              </a:extLst>
            </p:cNvPr>
            <p:cNvSpPr txBox="1"/>
            <p:nvPr/>
          </p:nvSpPr>
          <p:spPr>
            <a:xfrm>
              <a:off x="1604148" y="2145268"/>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Mining</a:t>
              </a:r>
            </a:p>
          </p:txBody>
        </p:sp>
        <p:sp>
          <p:nvSpPr>
            <p:cNvPr id="20" name="TextBox 19">
              <a:extLst>
                <a:ext uri="{FF2B5EF4-FFF2-40B4-BE49-F238E27FC236}">
                  <a16:creationId xmlns:a16="http://schemas.microsoft.com/office/drawing/2014/main" id="{06B72F8B-56A6-912C-FFC5-F63D042D710C}"/>
                </a:ext>
              </a:extLst>
            </p:cNvPr>
            <p:cNvSpPr txBox="1"/>
            <p:nvPr/>
          </p:nvSpPr>
          <p:spPr>
            <a:xfrm>
              <a:off x="2917873" y="2159673"/>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Ag</a:t>
              </a:r>
            </a:p>
          </p:txBody>
        </p:sp>
        <p:sp>
          <p:nvSpPr>
            <p:cNvPr id="21" name="TextBox 20">
              <a:extLst>
                <a:ext uri="{FF2B5EF4-FFF2-40B4-BE49-F238E27FC236}">
                  <a16:creationId xmlns:a16="http://schemas.microsoft.com/office/drawing/2014/main" id="{FF18CDF8-30ED-CAF9-22E0-7922809C28E1}"/>
                </a:ext>
              </a:extLst>
            </p:cNvPr>
            <p:cNvSpPr txBox="1"/>
            <p:nvPr/>
          </p:nvSpPr>
          <p:spPr>
            <a:xfrm>
              <a:off x="1447800" y="3048000"/>
              <a:ext cx="1178003"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Recycling</a:t>
              </a:r>
            </a:p>
          </p:txBody>
        </p:sp>
        <p:sp>
          <p:nvSpPr>
            <p:cNvPr id="22" name="TextBox 21">
              <a:extLst>
                <a:ext uri="{FF2B5EF4-FFF2-40B4-BE49-F238E27FC236}">
                  <a16:creationId xmlns:a16="http://schemas.microsoft.com/office/drawing/2014/main" id="{081B53FE-63ED-6377-E17E-11311CE2DBE5}"/>
                </a:ext>
              </a:extLst>
            </p:cNvPr>
            <p:cNvSpPr txBox="1"/>
            <p:nvPr/>
          </p:nvSpPr>
          <p:spPr>
            <a:xfrm>
              <a:off x="2895600" y="2831068"/>
              <a:ext cx="935700"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Pharm</a:t>
              </a:r>
            </a:p>
          </p:txBody>
        </p:sp>
      </p:grpSp>
      <p:pic>
        <p:nvPicPr>
          <p:cNvPr id="56" name="Picture 2" descr="Lable bag">
            <a:extLst>
              <a:ext uri="{FF2B5EF4-FFF2-40B4-BE49-F238E27FC236}">
                <a16:creationId xmlns:a16="http://schemas.microsoft.com/office/drawing/2014/main" id="{5645B0DE-A1EA-3721-E100-2DE733ADFAAF}"/>
              </a:ext>
            </a:extLst>
          </p:cNvPr>
          <p:cNvPicPr>
            <a:picLocks noChangeAspect="1" noChangeArrowheads="1"/>
          </p:cNvPicPr>
          <p:nvPr/>
        </p:nvPicPr>
        <p:blipFill rotWithShape="1">
          <a:blip r:embed="rId8" cstate="print"/>
          <a:srcRect l="6013" t="8018" r="21823" b="7562"/>
          <a:stretch/>
        </p:blipFill>
        <p:spPr bwMode="auto">
          <a:xfrm>
            <a:off x="244946" y="5680567"/>
            <a:ext cx="745654" cy="654213"/>
          </a:xfrm>
          <a:prstGeom prst="rect">
            <a:avLst/>
          </a:prstGeom>
          <a:noFill/>
          <a:ln w="9525">
            <a:solidFill>
              <a:schemeClr val="tx1"/>
            </a:solidFill>
            <a:miter lim="800000"/>
            <a:headEnd/>
            <a:tailEnd/>
          </a:ln>
        </p:spPr>
      </p:pic>
      <p:pic>
        <p:nvPicPr>
          <p:cNvPr id="99" name="Picture 98" descr="Image result for bars of gold">
            <a:extLst>
              <a:ext uri="{FF2B5EF4-FFF2-40B4-BE49-F238E27FC236}">
                <a16:creationId xmlns:a16="http://schemas.microsoft.com/office/drawing/2014/main" id="{3534270F-1E34-1247-B5DF-B79BC944BC3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6521" y="1408911"/>
            <a:ext cx="1175658" cy="8032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4FE46FA3-1C8B-432B-B59B-84EF895C3456}"/>
              </a:ext>
            </a:extLst>
          </p:cNvPr>
          <p:cNvGrpSpPr/>
          <p:nvPr/>
        </p:nvGrpSpPr>
        <p:grpSpPr>
          <a:xfrm>
            <a:off x="-125016" y="4349753"/>
            <a:ext cx="1780420" cy="903831"/>
            <a:chOff x="-125016" y="4273553"/>
            <a:chExt cx="1780420" cy="903831"/>
          </a:xfrm>
        </p:grpSpPr>
        <p:pic>
          <p:nvPicPr>
            <p:cNvPr id="2050" name="Picture 2" descr="ALM, Inc. - Heavy, Sharp, or High-Temperature Items Don't Stand a Chance  Against Our Heavy Duty Conveyor Belts">
              <a:extLst>
                <a:ext uri="{FF2B5EF4-FFF2-40B4-BE49-F238E27FC236}">
                  <a16:creationId xmlns:a16="http://schemas.microsoft.com/office/drawing/2014/main" id="{6AFB4941-CD6C-43AE-A61A-5E91E05A740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7264" y="4273553"/>
              <a:ext cx="1484163" cy="9038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54B8EDD-D28F-48E0-AFC9-1A7C8E271C16}"/>
                </a:ext>
              </a:extLst>
            </p:cNvPr>
            <p:cNvSpPr txBox="1"/>
            <p:nvPr/>
          </p:nvSpPr>
          <p:spPr>
            <a:xfrm rot="2354235">
              <a:off x="-125016" y="4708373"/>
              <a:ext cx="1780420" cy="246221"/>
            </a:xfrm>
            <a:prstGeom prst="rect">
              <a:avLst/>
            </a:prstGeom>
            <a:noFill/>
            <a:ln>
              <a:noFill/>
            </a:ln>
          </p:spPr>
          <p:txBody>
            <a:bodyPr wrap="square" rtlCol="0">
              <a:spAutoFit/>
            </a:bodyPr>
            <a:lstStyle/>
            <a:p>
              <a:pPr algn="ctr"/>
              <a:r>
                <a:rPr lang="en-US" sz="1000" b="1" dirty="0">
                  <a:solidFill>
                    <a:srgbClr val="FF0000"/>
                  </a:solidFill>
                </a:rPr>
                <a:t>X </a:t>
              </a:r>
              <a:r>
                <a:rPr lang="en-US" sz="1000" b="1" dirty="0" err="1">
                  <a:solidFill>
                    <a:srgbClr val="FF0000"/>
                  </a:solidFill>
                </a:rPr>
                <a:t>X</a:t>
              </a:r>
              <a:r>
                <a:rPr lang="en-US" sz="1000" b="1" dirty="0">
                  <a:solidFill>
                    <a:srgbClr val="FF0000"/>
                  </a:solidFill>
                </a:rPr>
                <a:t> </a:t>
              </a:r>
              <a:r>
                <a:rPr lang="en-US" sz="1000" b="1" dirty="0" err="1">
                  <a:solidFill>
                    <a:srgbClr val="FF0000"/>
                  </a:solidFill>
                </a:rPr>
                <a:t>X</a:t>
              </a:r>
              <a:r>
                <a:rPr lang="en-US" sz="1000" b="1" dirty="0">
                  <a:solidFill>
                    <a:srgbClr val="FF0000"/>
                  </a:solidFill>
                </a:rPr>
                <a:t> </a:t>
              </a:r>
              <a:r>
                <a:rPr lang="en-US" sz="1000" b="1" dirty="0" err="1">
                  <a:solidFill>
                    <a:srgbClr val="FF0000"/>
                  </a:solidFill>
                </a:rPr>
                <a:t>X</a:t>
              </a:r>
              <a:r>
                <a:rPr lang="en-US" sz="1000" b="1" dirty="0">
                  <a:solidFill>
                    <a:srgbClr val="FF0000"/>
                  </a:solidFill>
                </a:rPr>
                <a:t>  </a:t>
              </a:r>
              <a:r>
                <a:rPr lang="en-US" sz="1000" b="1" dirty="0" err="1">
                  <a:solidFill>
                    <a:srgbClr val="FF0000"/>
                  </a:solidFill>
                </a:rPr>
                <a:t>X</a:t>
              </a:r>
              <a:r>
                <a:rPr lang="en-US" sz="1000" b="1" dirty="0">
                  <a:solidFill>
                    <a:srgbClr val="FF0000"/>
                  </a:solidFill>
                </a:rPr>
                <a:t> </a:t>
              </a:r>
              <a:r>
                <a:rPr lang="en-US" sz="1000" b="1" dirty="0" err="1">
                  <a:solidFill>
                    <a:srgbClr val="FF0000"/>
                  </a:solidFill>
                </a:rPr>
                <a:t>X</a:t>
              </a:r>
              <a:r>
                <a:rPr lang="en-US" sz="1000" b="1" dirty="0">
                  <a:solidFill>
                    <a:srgbClr val="FF0000"/>
                  </a:solidFill>
                </a:rPr>
                <a:t> </a:t>
              </a:r>
              <a:r>
                <a:rPr lang="en-US" sz="1000" b="1" dirty="0" err="1">
                  <a:solidFill>
                    <a:srgbClr val="FF0000"/>
                  </a:solidFill>
                </a:rPr>
                <a:t>xX</a:t>
              </a:r>
              <a:r>
                <a:rPr lang="en-US" sz="1000" b="1" dirty="0">
                  <a:solidFill>
                    <a:srgbClr val="FF0000"/>
                  </a:solidFill>
                </a:rPr>
                <a:t> X XX </a:t>
              </a:r>
            </a:p>
          </p:txBody>
        </p:sp>
      </p:grpSp>
      <p:sp>
        <p:nvSpPr>
          <p:cNvPr id="59" name="TextBox 58">
            <a:extLst>
              <a:ext uri="{FF2B5EF4-FFF2-40B4-BE49-F238E27FC236}">
                <a16:creationId xmlns:a16="http://schemas.microsoft.com/office/drawing/2014/main" id="{B59FBCFA-221A-471B-9D40-6D3D183A8A2F}"/>
              </a:ext>
            </a:extLst>
          </p:cNvPr>
          <p:cNvSpPr txBox="1"/>
          <p:nvPr/>
        </p:nvSpPr>
        <p:spPr>
          <a:xfrm>
            <a:off x="4945290" y="5562600"/>
            <a:ext cx="2727479" cy="1200329"/>
          </a:xfrm>
          <a:prstGeom prst="rect">
            <a:avLst/>
          </a:prstGeom>
          <a:noFill/>
          <a:ln>
            <a:solidFill>
              <a:schemeClr val="tx1"/>
            </a:solidFill>
          </a:ln>
        </p:spPr>
        <p:txBody>
          <a:bodyPr wrap="square" rtlCol="0">
            <a:spAutoFit/>
          </a:bodyPr>
          <a:lstStyle/>
          <a:p>
            <a:pPr algn="ctr"/>
            <a:r>
              <a:rPr lang="en-US" b="1" dirty="0">
                <a:cs typeface="Times New Roman" panose="02020603050405020304" pitchFamily="18" charset="0"/>
              </a:rPr>
              <a:t>Multiple small samples collected from </a:t>
            </a:r>
            <a:r>
              <a:rPr lang="en-US" b="1" i="1" dirty="0">
                <a:cs typeface="Times New Roman" panose="02020603050405020304" pitchFamily="18" charset="0"/>
              </a:rPr>
              <a:t>single points </a:t>
            </a:r>
            <a:r>
              <a:rPr lang="en-US" b="1" dirty="0">
                <a:cs typeface="Times New Roman" panose="02020603050405020304" pitchFamily="18" charset="0"/>
              </a:rPr>
              <a:t>and </a:t>
            </a:r>
            <a:r>
              <a:rPr lang="en-US" b="1" i="1" dirty="0">
                <a:cs typeface="Times New Roman" panose="02020603050405020304" pitchFamily="18" charset="0"/>
              </a:rPr>
              <a:t>independently analyzed</a:t>
            </a:r>
          </a:p>
        </p:txBody>
      </p:sp>
      <p:sp>
        <p:nvSpPr>
          <p:cNvPr id="71" name="TextBox 70">
            <a:extLst>
              <a:ext uri="{FF2B5EF4-FFF2-40B4-BE49-F238E27FC236}">
                <a16:creationId xmlns:a16="http://schemas.microsoft.com/office/drawing/2014/main" id="{BCC63751-FA19-4324-9C47-72A2F142B52D}"/>
              </a:ext>
            </a:extLst>
          </p:cNvPr>
          <p:cNvSpPr txBox="1"/>
          <p:nvPr/>
        </p:nvSpPr>
        <p:spPr>
          <a:xfrm>
            <a:off x="1171568" y="5570284"/>
            <a:ext cx="3362012" cy="1200329"/>
          </a:xfrm>
          <a:prstGeom prst="rect">
            <a:avLst/>
          </a:prstGeom>
          <a:noFill/>
          <a:ln>
            <a:solidFill>
              <a:schemeClr val="tx1"/>
            </a:solidFill>
          </a:ln>
        </p:spPr>
        <p:txBody>
          <a:bodyPr wrap="square" rtlCol="0">
            <a:spAutoFit/>
          </a:bodyPr>
          <a:lstStyle/>
          <a:p>
            <a:pPr algn="ctr"/>
            <a:r>
              <a:rPr lang="en-US" b="1" i="1" dirty="0">
                <a:cs typeface="Times New Roman" panose="02020603050405020304" pitchFamily="18" charset="0"/>
              </a:rPr>
              <a:t>Single</a:t>
            </a:r>
            <a:r>
              <a:rPr lang="en-US" b="1" dirty="0">
                <a:cs typeface="Times New Roman" panose="02020603050405020304" pitchFamily="18" charset="0"/>
              </a:rPr>
              <a:t> large sample </a:t>
            </a:r>
            <a:r>
              <a:rPr lang="en-US" b="1" i="1" dirty="0">
                <a:cs typeface="Times New Roman" panose="02020603050405020304" pitchFamily="18" charset="0"/>
              </a:rPr>
              <a:t>collected from multiple points </a:t>
            </a:r>
            <a:r>
              <a:rPr lang="en-US" b="1" dirty="0">
                <a:cs typeface="Times New Roman" panose="02020603050405020304" pitchFamily="18" charset="0"/>
              </a:rPr>
              <a:t>within a well-thought-out </a:t>
            </a:r>
            <a:r>
              <a:rPr lang="en-US" b="1" i="1" dirty="0">
                <a:cs typeface="Times New Roman" panose="02020603050405020304" pitchFamily="18" charset="0"/>
              </a:rPr>
              <a:t>Decision Unit </a:t>
            </a:r>
            <a:r>
              <a:rPr lang="en-US" b="1" dirty="0">
                <a:cs typeface="Times New Roman" panose="02020603050405020304" pitchFamily="18" charset="0"/>
              </a:rPr>
              <a:t>volume of the targeted media</a:t>
            </a:r>
            <a:endParaRPr lang="en-US" b="1" i="1" dirty="0">
              <a:cs typeface="Times New Roman" panose="02020603050405020304" pitchFamily="18" charset="0"/>
            </a:endParaRPr>
          </a:p>
        </p:txBody>
      </p:sp>
      <p:cxnSp>
        <p:nvCxnSpPr>
          <p:cNvPr id="2058" name="Straight Arrow Connector 2057">
            <a:extLst>
              <a:ext uri="{FF2B5EF4-FFF2-40B4-BE49-F238E27FC236}">
                <a16:creationId xmlns:a16="http://schemas.microsoft.com/office/drawing/2014/main" id="{4F9B35AA-A7F7-421E-A0A1-C442EFE687BD}"/>
              </a:ext>
            </a:extLst>
          </p:cNvPr>
          <p:cNvCxnSpPr>
            <a:cxnSpLocks/>
            <a:stCxn id="6" idx="1"/>
          </p:cNvCxnSpPr>
          <p:nvPr/>
        </p:nvCxnSpPr>
        <p:spPr>
          <a:xfrm flipH="1">
            <a:off x="4161530" y="3782658"/>
            <a:ext cx="752461" cy="789342"/>
          </a:xfrm>
          <a:prstGeom prst="straightConnector1">
            <a:avLst/>
          </a:prstGeom>
          <a:ln w="381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32D689E-143F-52FE-3261-B366F5DE49D3}"/>
              </a:ext>
            </a:extLst>
          </p:cNvPr>
          <p:cNvGrpSpPr/>
          <p:nvPr/>
        </p:nvGrpSpPr>
        <p:grpSpPr>
          <a:xfrm>
            <a:off x="4913991" y="1378803"/>
            <a:ext cx="3010809" cy="3044681"/>
            <a:chOff x="4858573" y="1378803"/>
            <a:chExt cx="3010809" cy="3044681"/>
          </a:xfrm>
        </p:grpSpPr>
        <p:cxnSp>
          <p:nvCxnSpPr>
            <p:cNvPr id="17" name="Straight Arrow Connector 16">
              <a:extLst>
                <a:ext uri="{FF2B5EF4-FFF2-40B4-BE49-F238E27FC236}">
                  <a16:creationId xmlns:a16="http://schemas.microsoft.com/office/drawing/2014/main" id="{E508570B-593A-1F8A-6FDE-CE9CEABCE663}"/>
                </a:ext>
              </a:extLst>
            </p:cNvPr>
            <p:cNvCxnSpPr>
              <a:cxnSpLocks/>
              <a:stCxn id="29" idx="2"/>
            </p:cNvCxnSpPr>
            <p:nvPr/>
          </p:nvCxnSpPr>
          <p:spPr>
            <a:xfrm flipH="1">
              <a:off x="6761027" y="4030712"/>
              <a:ext cx="398342" cy="392772"/>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622FDAD-3878-9A0E-10DB-7682F0BFA7C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8393"/>
            <a:stretch/>
          </p:blipFill>
          <p:spPr>
            <a:xfrm>
              <a:off x="5207132" y="2257171"/>
              <a:ext cx="1209938" cy="810351"/>
            </a:xfrm>
            <a:prstGeom prst="rect">
              <a:avLst/>
            </a:prstGeom>
            <a:ln>
              <a:solidFill>
                <a:schemeClr val="tx1"/>
              </a:solidFill>
            </a:ln>
          </p:spPr>
        </p:pic>
        <p:pic>
          <p:nvPicPr>
            <p:cNvPr id="29" name="Picture 28">
              <a:extLst>
                <a:ext uri="{FF2B5EF4-FFF2-40B4-BE49-F238E27FC236}">
                  <a16:creationId xmlns:a16="http://schemas.microsoft.com/office/drawing/2014/main" id="{D8C6A074-5962-4A45-9BE9-48722C8ABF5E}"/>
                </a:ext>
              </a:extLst>
            </p:cNvPr>
            <p:cNvPicPr>
              <a:picLocks noChangeAspect="1"/>
            </p:cNvPicPr>
            <p:nvPr/>
          </p:nvPicPr>
          <p:blipFill>
            <a:blip r:embed="rId12"/>
            <a:stretch>
              <a:fillRect/>
            </a:stretch>
          </p:blipFill>
          <p:spPr>
            <a:xfrm>
              <a:off x="6553200" y="3215776"/>
              <a:ext cx="1212337" cy="814936"/>
            </a:xfrm>
            <a:prstGeom prst="rect">
              <a:avLst/>
            </a:prstGeom>
            <a:ln>
              <a:solidFill>
                <a:schemeClr val="tx1"/>
              </a:solidFill>
            </a:ln>
          </p:spPr>
        </p:pic>
        <p:pic>
          <p:nvPicPr>
            <p:cNvPr id="30" name="Picture 29">
              <a:extLst>
                <a:ext uri="{FF2B5EF4-FFF2-40B4-BE49-F238E27FC236}">
                  <a16:creationId xmlns:a16="http://schemas.microsoft.com/office/drawing/2014/main" id="{9A4CD85C-C49B-4890-A407-B74542EF3BE8}"/>
                </a:ext>
              </a:extLst>
            </p:cNvPr>
            <p:cNvPicPr>
              <a:picLocks noChangeAspect="1"/>
            </p:cNvPicPr>
            <p:nvPr/>
          </p:nvPicPr>
          <p:blipFill>
            <a:blip r:embed="rId13"/>
            <a:stretch>
              <a:fillRect/>
            </a:stretch>
          </p:blipFill>
          <p:spPr>
            <a:xfrm>
              <a:off x="6553198" y="2247089"/>
              <a:ext cx="1212339" cy="814937"/>
            </a:xfrm>
            <a:prstGeom prst="rect">
              <a:avLst/>
            </a:prstGeom>
            <a:ln>
              <a:solidFill>
                <a:schemeClr val="tx1"/>
              </a:solidFill>
            </a:ln>
          </p:spPr>
        </p:pic>
        <p:sp>
          <p:nvSpPr>
            <p:cNvPr id="35" name="TextBox 34">
              <a:extLst>
                <a:ext uri="{FF2B5EF4-FFF2-40B4-BE49-F238E27FC236}">
                  <a16:creationId xmlns:a16="http://schemas.microsoft.com/office/drawing/2014/main" id="{C745C5B6-1B19-4508-B520-A8441C79C24D}"/>
                </a:ext>
              </a:extLst>
            </p:cNvPr>
            <p:cNvSpPr txBox="1"/>
            <p:nvPr/>
          </p:nvSpPr>
          <p:spPr>
            <a:xfrm>
              <a:off x="5446858" y="1378803"/>
              <a:ext cx="2249342" cy="830997"/>
            </a:xfrm>
            <a:prstGeom prst="rect">
              <a:avLst/>
            </a:prstGeom>
            <a:noFill/>
          </p:spPr>
          <p:txBody>
            <a:bodyPr wrap="square" rtlCol="0">
              <a:spAutoFit/>
            </a:bodyPr>
            <a:lstStyle/>
            <a:p>
              <a:pPr algn="ctr"/>
              <a:r>
                <a:rPr lang="en-US" sz="2400" b="1" dirty="0">
                  <a:cs typeface="Times New Roman" panose="02020603050405020304" pitchFamily="18" charset="0"/>
                </a:rPr>
                <a:t>Environmental</a:t>
              </a:r>
            </a:p>
            <a:p>
              <a:pPr algn="ctr"/>
              <a:r>
                <a:rPr lang="en-US" sz="2400" b="1" dirty="0">
                  <a:cs typeface="Times New Roman" panose="02020603050405020304" pitchFamily="18" charset="0"/>
                </a:rPr>
                <a:t>Industry</a:t>
              </a:r>
            </a:p>
          </p:txBody>
        </p:sp>
        <p:sp>
          <p:nvSpPr>
            <p:cNvPr id="25" name="TextBox 24">
              <a:extLst>
                <a:ext uri="{FF2B5EF4-FFF2-40B4-BE49-F238E27FC236}">
                  <a16:creationId xmlns:a16="http://schemas.microsoft.com/office/drawing/2014/main" id="{C24421DE-38CD-A80E-4FF7-2EF125AE4A58}"/>
                </a:ext>
              </a:extLst>
            </p:cNvPr>
            <p:cNvSpPr txBox="1"/>
            <p:nvPr/>
          </p:nvSpPr>
          <p:spPr>
            <a:xfrm>
              <a:off x="5374305" y="2639046"/>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Soil</a:t>
              </a:r>
            </a:p>
          </p:txBody>
        </p:sp>
        <p:sp>
          <p:nvSpPr>
            <p:cNvPr id="28" name="TextBox 27">
              <a:extLst>
                <a:ext uri="{FF2B5EF4-FFF2-40B4-BE49-F238E27FC236}">
                  <a16:creationId xmlns:a16="http://schemas.microsoft.com/office/drawing/2014/main" id="{DA6FD019-9456-AFD7-DA3D-8A7AC0A37922}"/>
                </a:ext>
              </a:extLst>
            </p:cNvPr>
            <p:cNvSpPr txBox="1"/>
            <p:nvPr/>
          </p:nvSpPr>
          <p:spPr>
            <a:xfrm>
              <a:off x="6806826" y="2340114"/>
              <a:ext cx="1041774" cy="707886"/>
            </a:xfrm>
            <a:prstGeom prst="rect">
              <a:avLst/>
            </a:prstGeom>
            <a:noFill/>
          </p:spPr>
          <p:txBody>
            <a:bodyPr wrap="square" rtlCol="0">
              <a:spAutoFit/>
            </a:bodyPr>
            <a:lstStyle/>
            <a:p>
              <a:pPr algn="ctr"/>
              <a:r>
                <a:rPr lang="en-US" sz="2000" b="1" dirty="0" err="1">
                  <a:solidFill>
                    <a:schemeClr val="bg1"/>
                  </a:solidFill>
                  <a:cs typeface="Times New Roman" panose="02020603050405020304" pitchFamily="18" charset="0"/>
                </a:rPr>
                <a:t>GroundWater</a:t>
              </a:r>
              <a:endParaRPr lang="en-US" sz="2000" b="1" dirty="0">
                <a:solidFill>
                  <a:schemeClr val="bg1"/>
                </a:solidFill>
                <a:cs typeface="Times New Roman" panose="02020603050405020304" pitchFamily="18" charset="0"/>
              </a:endParaRPr>
            </a:p>
          </p:txBody>
        </p:sp>
        <p:sp>
          <p:nvSpPr>
            <p:cNvPr id="33" name="TextBox 32">
              <a:extLst>
                <a:ext uri="{FF2B5EF4-FFF2-40B4-BE49-F238E27FC236}">
                  <a16:creationId xmlns:a16="http://schemas.microsoft.com/office/drawing/2014/main" id="{0CCEFD56-E485-E9AE-9276-AEF970A19F01}"/>
                </a:ext>
              </a:extLst>
            </p:cNvPr>
            <p:cNvSpPr txBox="1"/>
            <p:nvPr/>
          </p:nvSpPr>
          <p:spPr>
            <a:xfrm>
              <a:off x="6665619" y="3261547"/>
              <a:ext cx="954381" cy="707886"/>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Soil</a:t>
              </a:r>
            </a:p>
            <a:p>
              <a:pPr algn="ctr"/>
              <a:r>
                <a:rPr lang="en-US" sz="2000" b="1" dirty="0">
                  <a:solidFill>
                    <a:schemeClr val="bg1"/>
                  </a:solidFill>
                  <a:cs typeface="Times New Roman" panose="02020603050405020304" pitchFamily="18" charset="0"/>
                </a:rPr>
                <a:t>Vapor</a:t>
              </a:r>
            </a:p>
          </p:txBody>
        </p:sp>
        <p:grpSp>
          <p:nvGrpSpPr>
            <p:cNvPr id="8" name="Group 7">
              <a:extLst>
                <a:ext uri="{FF2B5EF4-FFF2-40B4-BE49-F238E27FC236}">
                  <a16:creationId xmlns:a16="http://schemas.microsoft.com/office/drawing/2014/main" id="{5AE826DA-88CB-7E20-96CE-F43CC9B5E0D7}"/>
                </a:ext>
              </a:extLst>
            </p:cNvPr>
            <p:cNvGrpSpPr/>
            <p:nvPr/>
          </p:nvGrpSpPr>
          <p:grpSpPr>
            <a:xfrm>
              <a:off x="4858573" y="3272716"/>
              <a:ext cx="1391065" cy="1019884"/>
              <a:chOff x="4953000" y="3200400"/>
              <a:chExt cx="1391065" cy="1019884"/>
            </a:xfrm>
          </p:grpSpPr>
          <p:grpSp>
            <p:nvGrpSpPr>
              <p:cNvPr id="7" name="Group 6">
                <a:extLst>
                  <a:ext uri="{FF2B5EF4-FFF2-40B4-BE49-F238E27FC236}">
                    <a16:creationId xmlns:a16="http://schemas.microsoft.com/office/drawing/2014/main" id="{A0E476B2-5A4B-919E-8624-2131A67C305B}"/>
                  </a:ext>
                </a:extLst>
              </p:cNvPr>
              <p:cNvGrpSpPr/>
              <p:nvPr/>
            </p:nvGrpSpPr>
            <p:grpSpPr>
              <a:xfrm>
                <a:off x="5039717" y="3290115"/>
                <a:ext cx="1208683" cy="824685"/>
                <a:chOff x="5188463" y="3188247"/>
                <a:chExt cx="1208683" cy="824685"/>
              </a:xfrm>
            </p:grpSpPr>
            <p:pic>
              <p:nvPicPr>
                <p:cNvPr id="38" name="Picture 2" descr="Chestnut St Home#1 IA">
                  <a:extLst>
                    <a:ext uri="{FF2B5EF4-FFF2-40B4-BE49-F238E27FC236}">
                      <a16:creationId xmlns:a16="http://schemas.microsoft.com/office/drawing/2014/main" id="{5033CE82-4DF2-4455-B7C7-1AB29AD22A3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88463" y="3188247"/>
                  <a:ext cx="1208683" cy="8246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9D8CB2B-EB8D-B0FC-2372-FE5B2D30B626}"/>
                    </a:ext>
                  </a:extLst>
                </p:cNvPr>
                <p:cNvSpPr txBox="1"/>
                <p:nvPr/>
              </p:nvSpPr>
              <p:spPr>
                <a:xfrm>
                  <a:off x="5296618" y="3298048"/>
                  <a:ext cx="954381" cy="400110"/>
                </a:xfrm>
                <a:prstGeom prst="rect">
                  <a:avLst/>
                </a:prstGeom>
                <a:noFill/>
              </p:spPr>
              <p:txBody>
                <a:bodyPr wrap="square" rtlCol="0">
                  <a:spAutoFit/>
                </a:bodyPr>
                <a:lstStyle/>
                <a:p>
                  <a:pPr algn="ctr"/>
                  <a:r>
                    <a:rPr lang="en-US" sz="2000" b="1" dirty="0">
                      <a:cs typeface="Times New Roman" panose="02020603050405020304" pitchFamily="18" charset="0"/>
                    </a:rPr>
                    <a:t>Air</a:t>
                  </a:r>
                </a:p>
              </p:txBody>
            </p:sp>
          </p:grpSp>
          <p:sp>
            <p:nvSpPr>
              <p:cNvPr id="6" name="Rectangle 5">
                <a:extLst>
                  <a:ext uri="{FF2B5EF4-FFF2-40B4-BE49-F238E27FC236}">
                    <a16:creationId xmlns:a16="http://schemas.microsoft.com/office/drawing/2014/main" id="{F4D1E838-DD8A-2B57-A0C7-24A9E0DC72BF}"/>
                  </a:ext>
                </a:extLst>
              </p:cNvPr>
              <p:cNvSpPr/>
              <p:nvPr/>
            </p:nvSpPr>
            <p:spPr>
              <a:xfrm>
                <a:off x="4953000" y="3200400"/>
                <a:ext cx="1391065" cy="1019884"/>
              </a:xfrm>
              <a:prstGeom prst="rect">
                <a:avLst/>
              </a:prstGeom>
              <a:noFill/>
              <a:ln w="635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6D61C3BB-825D-B302-DDAB-4FE2F0D3157A}"/>
                </a:ext>
              </a:extLst>
            </p:cNvPr>
            <p:cNvSpPr/>
            <p:nvPr/>
          </p:nvSpPr>
          <p:spPr>
            <a:xfrm>
              <a:off x="5098473" y="2159621"/>
              <a:ext cx="2770909" cy="1925995"/>
            </a:xfrm>
            <a:custGeom>
              <a:avLst/>
              <a:gdLst>
                <a:gd name="connsiteX0" fmla="*/ 73891 w 2770909"/>
                <a:gd name="connsiteY0" fmla="*/ 9237 h 1874982"/>
                <a:gd name="connsiteX1" fmla="*/ 2770909 w 2770909"/>
                <a:gd name="connsiteY1" fmla="*/ 9237 h 1874982"/>
                <a:gd name="connsiteX2" fmla="*/ 2761672 w 2770909"/>
                <a:gd name="connsiteY2" fmla="*/ 1874982 h 1874982"/>
                <a:gd name="connsiteX3" fmla="*/ 1357745 w 2770909"/>
                <a:gd name="connsiteY3" fmla="*/ 1874982 h 1874982"/>
                <a:gd name="connsiteX4" fmla="*/ 1357745 w 2770909"/>
                <a:gd name="connsiteY4" fmla="*/ 914400 h 1874982"/>
                <a:gd name="connsiteX5" fmla="*/ 9236 w 2770909"/>
                <a:gd name="connsiteY5" fmla="*/ 923637 h 1874982"/>
                <a:gd name="connsiteX6" fmla="*/ 0 w 2770909"/>
                <a:gd name="connsiteY6" fmla="*/ 0 h 1874982"/>
                <a:gd name="connsiteX7" fmla="*/ 73891 w 2770909"/>
                <a:gd name="connsiteY7" fmla="*/ 9237 h 187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909" h="1874982">
                  <a:moveTo>
                    <a:pt x="73891" y="9237"/>
                  </a:moveTo>
                  <a:lnTo>
                    <a:pt x="2770909" y="9237"/>
                  </a:lnTo>
                  <a:lnTo>
                    <a:pt x="2761672" y="1874982"/>
                  </a:lnTo>
                  <a:lnTo>
                    <a:pt x="1357745" y="1874982"/>
                  </a:lnTo>
                  <a:lnTo>
                    <a:pt x="1357745" y="914400"/>
                  </a:lnTo>
                  <a:lnTo>
                    <a:pt x="9236" y="923637"/>
                  </a:lnTo>
                  <a:cubicBezTo>
                    <a:pt x="6157" y="615758"/>
                    <a:pt x="3079" y="307879"/>
                    <a:pt x="0" y="0"/>
                  </a:cubicBezTo>
                  <a:lnTo>
                    <a:pt x="73891" y="9237"/>
                  </a:lnTo>
                  <a:close/>
                </a:path>
              </a:pathLst>
            </a:cu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51" name="TextBox 50">
            <a:extLst>
              <a:ext uri="{FF2B5EF4-FFF2-40B4-BE49-F238E27FC236}">
                <a16:creationId xmlns:a16="http://schemas.microsoft.com/office/drawing/2014/main" id="{8E5521FD-9DB5-47D0-B9FF-64856F615119}"/>
              </a:ext>
            </a:extLst>
          </p:cNvPr>
          <p:cNvSpPr txBox="1"/>
          <p:nvPr/>
        </p:nvSpPr>
        <p:spPr>
          <a:xfrm>
            <a:off x="178079" y="158991"/>
            <a:ext cx="8787855" cy="1233415"/>
          </a:xfrm>
          <a:prstGeom prst="rect">
            <a:avLst/>
          </a:prstGeom>
          <a:noFill/>
        </p:spPr>
        <p:txBody>
          <a:bodyPr wrap="none" rtlCol="0">
            <a:spAutoFit/>
          </a:bodyPr>
          <a:lstStyle/>
          <a:p>
            <a:pPr algn="ctr">
              <a:lnSpc>
                <a:spcPct val="75000"/>
              </a:lnSpc>
              <a:spcAft>
                <a:spcPts val="1200"/>
              </a:spcAft>
            </a:pPr>
            <a:r>
              <a:rPr lang="en-US" sz="3000" b="1" dirty="0"/>
              <a:t>Learning from the Commodities Industry</a:t>
            </a:r>
          </a:p>
          <a:p>
            <a:pPr algn="ctr">
              <a:lnSpc>
                <a:spcPct val="75000"/>
              </a:lnSpc>
              <a:spcAft>
                <a:spcPts val="600"/>
              </a:spcAft>
            </a:pPr>
            <a:r>
              <a:rPr lang="en-US" sz="2800" b="1" dirty="0"/>
              <a:t>Same Questions: “What is the concentration of ‘X’ in ‘Y’”?</a:t>
            </a:r>
          </a:p>
          <a:p>
            <a:pPr algn="ctr">
              <a:lnSpc>
                <a:spcPct val="75000"/>
              </a:lnSpc>
            </a:pPr>
            <a:r>
              <a:rPr lang="en-US" sz="2000" b="1" dirty="0"/>
              <a:t>(Brewer et al. 2022; refer to WCSB 10 presentation recording)</a:t>
            </a:r>
          </a:p>
        </p:txBody>
      </p:sp>
      <p:grpSp>
        <p:nvGrpSpPr>
          <p:cNvPr id="15" name="Group 14">
            <a:extLst>
              <a:ext uri="{FF2B5EF4-FFF2-40B4-BE49-F238E27FC236}">
                <a16:creationId xmlns:a16="http://schemas.microsoft.com/office/drawing/2014/main" id="{2A0778D7-828A-465B-A442-C84EDF046BC8}"/>
              </a:ext>
            </a:extLst>
          </p:cNvPr>
          <p:cNvGrpSpPr/>
          <p:nvPr/>
        </p:nvGrpSpPr>
        <p:grpSpPr>
          <a:xfrm>
            <a:off x="7717218" y="4350556"/>
            <a:ext cx="1274382" cy="935874"/>
            <a:chOff x="7717218" y="4350556"/>
            <a:chExt cx="1274382" cy="935874"/>
          </a:xfrm>
        </p:grpSpPr>
        <p:pic>
          <p:nvPicPr>
            <p:cNvPr id="11" name="Picture 10">
              <a:extLst>
                <a:ext uri="{FF2B5EF4-FFF2-40B4-BE49-F238E27FC236}">
                  <a16:creationId xmlns:a16="http://schemas.microsoft.com/office/drawing/2014/main" id="{06C3C9D5-F4D2-734C-0D9F-CBB608E22C96}"/>
                </a:ext>
              </a:extLst>
            </p:cNvPr>
            <p:cNvPicPr>
              <a:picLocks noChangeAspect="1"/>
            </p:cNvPicPr>
            <p:nvPr/>
          </p:nvPicPr>
          <p:blipFill rotWithShape="1">
            <a:blip r:embed="rId15"/>
            <a:srcRect l="12091" t="8170" r="4249" b="9913"/>
            <a:stretch/>
          </p:blipFill>
          <p:spPr>
            <a:xfrm>
              <a:off x="7717218" y="4350556"/>
              <a:ext cx="1274382" cy="935874"/>
            </a:xfrm>
            <a:prstGeom prst="rect">
              <a:avLst/>
            </a:prstGeom>
          </p:spPr>
        </p:pic>
        <p:sp>
          <p:nvSpPr>
            <p:cNvPr id="12" name="TextBox 11">
              <a:extLst>
                <a:ext uri="{FF2B5EF4-FFF2-40B4-BE49-F238E27FC236}">
                  <a16:creationId xmlns:a16="http://schemas.microsoft.com/office/drawing/2014/main" id="{FAAB0AF1-4F23-018C-E116-7927363BA4D9}"/>
                </a:ext>
              </a:extLst>
            </p:cNvPr>
            <p:cNvSpPr txBox="1"/>
            <p:nvPr/>
          </p:nvSpPr>
          <p:spPr>
            <a:xfrm>
              <a:off x="8317397" y="4806763"/>
              <a:ext cx="311304" cy="369332"/>
            </a:xfrm>
            <a:prstGeom prst="rect">
              <a:avLst/>
            </a:prstGeom>
            <a:noFill/>
          </p:spPr>
          <p:txBody>
            <a:bodyPr wrap="none" rtlCol="0">
              <a:spAutoFit/>
            </a:bodyPr>
            <a:lstStyle/>
            <a:p>
              <a:r>
                <a:rPr lang="en-US" b="1" dirty="0"/>
                <a:t>X</a:t>
              </a:r>
            </a:p>
          </p:txBody>
        </p:sp>
      </p:grpSp>
      <p:pic>
        <p:nvPicPr>
          <p:cNvPr id="18" name="Picture 17">
            <a:extLst>
              <a:ext uri="{FF2B5EF4-FFF2-40B4-BE49-F238E27FC236}">
                <a16:creationId xmlns:a16="http://schemas.microsoft.com/office/drawing/2014/main" id="{7D6E587D-956D-CF68-2CBE-4BB9045627A5}"/>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33458" y="1412602"/>
            <a:ext cx="958141" cy="110199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2053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CD453-7DDA-44D3-AA28-81F87EB7EF19}"/>
              </a:ext>
            </a:extLst>
          </p:cNvPr>
          <p:cNvSpPr>
            <a:spLocks noGrp="1"/>
          </p:cNvSpPr>
          <p:nvPr>
            <p:ph type="sldNum" sz="quarter" idx="12"/>
          </p:nvPr>
        </p:nvSpPr>
        <p:spPr/>
        <p:txBody>
          <a:bodyPr/>
          <a:lstStyle/>
          <a:p>
            <a:fld id="{6DD8B552-EA96-4575-822E-7C0ECCCEE1F4}" type="slidenum">
              <a:rPr lang="en-US" smtClean="0"/>
              <a:t>23</a:t>
            </a:fld>
            <a:endParaRPr lang="en-US"/>
          </a:p>
        </p:txBody>
      </p:sp>
      <p:pic>
        <p:nvPicPr>
          <p:cNvPr id="5" name="Picture 4">
            <a:extLst>
              <a:ext uri="{FF2B5EF4-FFF2-40B4-BE49-F238E27FC236}">
                <a16:creationId xmlns:a16="http://schemas.microsoft.com/office/drawing/2014/main" id="{57905368-7C74-4F8A-AB96-EE0A2EB3BB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6043" y="5049574"/>
            <a:ext cx="4063357" cy="1671902"/>
          </a:xfrm>
          <a:prstGeom prst="rect">
            <a:avLst/>
          </a:prstGeom>
          <a:ln>
            <a:solidFill>
              <a:schemeClr val="tx1"/>
            </a:solidFill>
          </a:ln>
        </p:spPr>
      </p:pic>
      <p:sp>
        <p:nvSpPr>
          <p:cNvPr id="6" name="TextBox 5">
            <a:extLst>
              <a:ext uri="{FF2B5EF4-FFF2-40B4-BE49-F238E27FC236}">
                <a16:creationId xmlns:a16="http://schemas.microsoft.com/office/drawing/2014/main" id="{65FF41B0-B17B-4D73-9785-D2BEABB59A80}"/>
              </a:ext>
            </a:extLst>
          </p:cNvPr>
          <p:cNvSpPr txBox="1"/>
          <p:nvPr/>
        </p:nvSpPr>
        <p:spPr>
          <a:xfrm>
            <a:off x="714376" y="4278747"/>
            <a:ext cx="7743824" cy="707886"/>
          </a:xfrm>
          <a:prstGeom prst="rect">
            <a:avLst/>
          </a:prstGeom>
          <a:noFill/>
        </p:spPr>
        <p:txBody>
          <a:bodyPr wrap="square" rtlCol="0">
            <a:spAutoFit/>
          </a:bodyPr>
          <a:lstStyle/>
          <a:p>
            <a:pPr algn="ctr"/>
            <a:r>
              <a:rPr lang="en-US" sz="2000" b="1" dirty="0">
                <a:cs typeface="Times New Roman" panose="02020603050405020304" pitchFamily="18" charset="0"/>
              </a:rPr>
              <a:t>“World Conference on Sampling and Blending”</a:t>
            </a:r>
          </a:p>
          <a:p>
            <a:pPr algn="ctr">
              <a:spcAft>
                <a:spcPts val="1200"/>
              </a:spcAft>
            </a:pPr>
            <a:r>
              <a:rPr lang="en-US" sz="2000" b="1" dirty="0">
                <a:cs typeface="Times New Roman" panose="02020603050405020304" pitchFamily="18" charset="0"/>
              </a:rPr>
              <a:t>Johannesburg, South Africa (May 2024)</a:t>
            </a:r>
          </a:p>
        </p:txBody>
      </p:sp>
      <p:grpSp>
        <p:nvGrpSpPr>
          <p:cNvPr id="7" name="Group 6">
            <a:extLst>
              <a:ext uri="{FF2B5EF4-FFF2-40B4-BE49-F238E27FC236}">
                <a16:creationId xmlns:a16="http://schemas.microsoft.com/office/drawing/2014/main" id="{1D5D17A1-06F7-4C87-97D4-D07B5E45B63D}"/>
              </a:ext>
            </a:extLst>
          </p:cNvPr>
          <p:cNvGrpSpPr/>
          <p:nvPr/>
        </p:nvGrpSpPr>
        <p:grpSpPr>
          <a:xfrm>
            <a:off x="2281758" y="1066800"/>
            <a:ext cx="4446421" cy="3072063"/>
            <a:chOff x="800099" y="851239"/>
            <a:chExt cx="7124701" cy="5778296"/>
          </a:xfrm>
        </p:grpSpPr>
        <p:pic>
          <p:nvPicPr>
            <p:cNvPr id="8" name="Picture 7">
              <a:extLst>
                <a:ext uri="{FF2B5EF4-FFF2-40B4-BE49-F238E27FC236}">
                  <a16:creationId xmlns:a16="http://schemas.microsoft.com/office/drawing/2014/main" id="{428A940E-73A2-4F83-99F0-7BFD1340BD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5249" y="1670186"/>
              <a:ext cx="5638800" cy="4229100"/>
            </a:xfrm>
            <a:prstGeom prst="rect">
              <a:avLst/>
            </a:prstGeom>
          </p:spPr>
        </p:pic>
        <p:pic>
          <p:nvPicPr>
            <p:cNvPr id="9" name="Picture 8">
              <a:extLst>
                <a:ext uri="{FF2B5EF4-FFF2-40B4-BE49-F238E27FC236}">
                  <a16:creationId xmlns:a16="http://schemas.microsoft.com/office/drawing/2014/main" id="{C294383F-D444-4835-BA7E-16668E1E34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435600" y="4140336"/>
              <a:ext cx="2844799" cy="2133599"/>
            </a:xfrm>
            <a:prstGeom prst="rect">
              <a:avLst/>
            </a:prstGeom>
          </p:spPr>
        </p:pic>
        <p:pic>
          <p:nvPicPr>
            <p:cNvPr id="10" name="Picture 9">
              <a:extLst>
                <a:ext uri="{FF2B5EF4-FFF2-40B4-BE49-F238E27FC236}">
                  <a16:creationId xmlns:a16="http://schemas.microsoft.com/office/drawing/2014/main" id="{2F597805-A374-4D6F-A5F7-E9E9D606F3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435600" y="1206839"/>
              <a:ext cx="2844800" cy="2133600"/>
            </a:xfrm>
            <a:prstGeom prst="rect">
              <a:avLst/>
            </a:prstGeom>
          </p:spPr>
        </p:pic>
      </p:grpSp>
      <p:sp>
        <p:nvSpPr>
          <p:cNvPr id="2" name="Rectangle 2">
            <a:extLst>
              <a:ext uri="{FF2B5EF4-FFF2-40B4-BE49-F238E27FC236}">
                <a16:creationId xmlns:a16="http://schemas.microsoft.com/office/drawing/2014/main" id="{86ABD2B3-2D69-3FDE-054B-15D832FB8B11}"/>
              </a:ext>
            </a:extLst>
          </p:cNvPr>
          <p:cNvSpPr txBox="1">
            <a:spLocks noChangeArrowheads="1"/>
          </p:cNvSpPr>
          <p:nvPr/>
        </p:nvSpPr>
        <p:spPr>
          <a:xfrm>
            <a:off x="533400" y="76200"/>
            <a:ext cx="8077200" cy="9144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Times New Roman" pitchFamily="18" charset="0"/>
              </a:rPr>
              <a:t>Theory of Sampling</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Times New Roman" pitchFamily="18" charset="0"/>
              </a:rPr>
              <a:t>Overlooked by the Environmental Industry…</a:t>
            </a:r>
            <a:endParaRPr kumimoji="0" lang="en-US" sz="2800" b="1" i="1"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3" name="TextBox 2">
            <a:extLst>
              <a:ext uri="{FF2B5EF4-FFF2-40B4-BE49-F238E27FC236}">
                <a16:creationId xmlns:a16="http://schemas.microsoft.com/office/drawing/2014/main" id="{23328250-15DA-A4F5-2890-6CF26803D12C}"/>
              </a:ext>
            </a:extLst>
          </p:cNvPr>
          <p:cNvSpPr txBox="1"/>
          <p:nvPr/>
        </p:nvSpPr>
        <p:spPr>
          <a:xfrm>
            <a:off x="76200" y="1447800"/>
            <a:ext cx="2209800" cy="1015663"/>
          </a:xfrm>
          <a:prstGeom prst="rect">
            <a:avLst/>
          </a:prstGeom>
          <a:noFill/>
        </p:spPr>
        <p:txBody>
          <a:bodyPr wrap="square" rtlCol="0">
            <a:spAutoFit/>
          </a:bodyPr>
          <a:lstStyle/>
          <a:p>
            <a:pPr algn="ctr"/>
            <a:r>
              <a:rPr lang="en-US" sz="2000" b="1" dirty="0">
                <a:cs typeface="Times New Roman" panose="02020603050405020304" pitchFamily="18" charset="0"/>
              </a:rPr>
              <a:t>Original mining industry  guidance in French (1980s)</a:t>
            </a:r>
          </a:p>
        </p:txBody>
      </p:sp>
    </p:spTree>
    <p:extLst>
      <p:ext uri="{BB962C8B-B14F-4D97-AF65-F5344CB8AC3E}">
        <p14:creationId xmlns:p14="http://schemas.microsoft.com/office/powerpoint/2010/main" val="2001238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ED94C-71A0-46F1-9EE8-726904780E5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2">
            <a:extLst>
              <a:ext uri="{FF2B5EF4-FFF2-40B4-BE49-F238E27FC236}">
                <a16:creationId xmlns:a16="http://schemas.microsoft.com/office/drawing/2014/main" id="{C491CA42-28C1-4062-94DB-C2A7431CB572}"/>
              </a:ext>
            </a:extLst>
          </p:cNvPr>
          <p:cNvSpPr txBox="1">
            <a:spLocks noChangeArrowheads="1"/>
          </p:cNvSpPr>
          <p:nvPr/>
        </p:nvSpPr>
        <p:spPr>
          <a:xfrm>
            <a:off x="685800" y="152400"/>
            <a:ext cx="7696200" cy="6096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Times New Roman" pitchFamily="18" charset="0"/>
              </a:rPr>
              <a:t>Example Theory of Sampling References</a:t>
            </a:r>
            <a:endParaRPr kumimoji="0" lang="en-US" sz="3200" b="1" i="1"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6" name="TextBox 1">
            <a:extLst>
              <a:ext uri="{FF2B5EF4-FFF2-40B4-BE49-F238E27FC236}">
                <a16:creationId xmlns:a16="http://schemas.microsoft.com/office/drawing/2014/main" id="{118C16B5-D549-4134-835E-25E7C030E62F}"/>
              </a:ext>
            </a:extLst>
          </p:cNvPr>
          <p:cNvSpPr txBox="1">
            <a:spLocks noChangeArrowheads="1"/>
          </p:cNvSpPr>
          <p:nvPr/>
        </p:nvSpPr>
        <p:spPr bwMode="auto">
          <a:xfrm>
            <a:off x="550606" y="775186"/>
            <a:ext cx="8136194" cy="2862322"/>
          </a:xfrm>
          <a:prstGeom prst="rect">
            <a:avLst/>
          </a:prstGeom>
          <a:noFill/>
          <a:ln w="9525">
            <a:noFill/>
            <a:miter lim="800000"/>
            <a:headEnd/>
            <a:tailEnd/>
          </a:ln>
        </p:spPr>
        <p:txBody>
          <a:bodyPr wrap="square">
            <a:spAutoFit/>
          </a:bodyPr>
          <a:lstStyle/>
          <a:p>
            <a:pPr lvl="0">
              <a:spcAft>
                <a:spcPts val="1200"/>
              </a:spcAft>
              <a:defRPr/>
            </a:pPr>
            <a:r>
              <a:rPr lang="en-US" sz="2000" b="1" dirty="0">
                <a:cs typeface="Times New Roman" pitchFamily="18" charset="0"/>
              </a:rPr>
              <a:t>AAFCO, 2015, </a:t>
            </a:r>
            <a:r>
              <a:rPr kumimoji="0" lang="en-US" sz="2000" b="1" i="1" u="none" strike="noStrike" kern="1200" cap="none" spc="0" normalizeH="0" baseline="0" noProof="0" dirty="0">
                <a:ln>
                  <a:noFill/>
                </a:ln>
                <a:effectLst/>
                <a:uLnTx/>
                <a:uFillTx/>
                <a:latin typeface="Calibri"/>
                <a:ea typeface="+mn-ea"/>
                <a:cs typeface="Times New Roman" pitchFamily="18" charset="0"/>
              </a:rPr>
              <a:t>GOODSamples: Guidance on Obtaining Defensible Samples</a:t>
            </a:r>
            <a:r>
              <a:rPr kumimoji="0" lang="en-US" sz="2000" b="1" i="0" u="none" strike="noStrike" kern="1200" cap="none" spc="0" normalizeH="0" baseline="0" noProof="0" dirty="0">
                <a:ln>
                  <a:noFill/>
                </a:ln>
                <a:effectLst/>
                <a:uLnTx/>
                <a:uFillTx/>
                <a:latin typeface="Calibri"/>
                <a:ea typeface="+mn-ea"/>
                <a:cs typeface="Times New Roman" pitchFamily="18" charset="0"/>
              </a:rPr>
              <a:t>: Association of American Feed Control Officials, October 2015, Champaign. Illinois. </a:t>
            </a:r>
            <a:r>
              <a:rPr kumimoji="0" lang="en-US" sz="1600" b="1" i="0" u="none" strike="noStrike" kern="1200" cap="none" spc="0" normalizeH="0" baseline="0" noProof="0" dirty="0">
                <a:ln>
                  <a:noFill/>
                </a:ln>
                <a:effectLst/>
                <a:uLnTx/>
                <a:uFillTx/>
                <a:latin typeface="Calibri"/>
                <a:ea typeface="+mn-ea"/>
                <a:cs typeface="Times New Roman" pitchFamily="18" charset="0"/>
              </a:rPr>
              <a:t>http://www.aafco.org/Portals/0/SiteContent/Publications/GOODSamples.pdf</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Times New Roman" pitchFamily="18" charset="0"/>
              </a:rPr>
              <a:t>AAFCO, 2018, </a:t>
            </a:r>
            <a:r>
              <a:rPr kumimoji="0" lang="en-US" sz="2000" b="1" i="1" u="none" strike="noStrike" kern="1200" cap="none" spc="0" normalizeH="0" baseline="0" noProof="0" dirty="0">
                <a:ln>
                  <a:noFill/>
                </a:ln>
                <a:effectLst/>
                <a:uLnTx/>
                <a:uFillTx/>
                <a:latin typeface="Calibri"/>
                <a:ea typeface="+mn-ea"/>
                <a:cs typeface="Times New Roman" pitchFamily="18" charset="0"/>
              </a:rPr>
              <a:t>Good Test Portions: Guidance on Obtaining Defensible test Portions</a:t>
            </a:r>
            <a:r>
              <a:rPr kumimoji="0" lang="en-US" sz="2000" b="1" i="0" u="none" strike="noStrike" kern="1200" cap="none" spc="0" normalizeH="0" baseline="0" noProof="0" dirty="0">
                <a:ln>
                  <a:noFill/>
                </a:ln>
                <a:effectLst/>
                <a:uLnTx/>
                <a:uFillTx/>
                <a:latin typeface="Calibri"/>
                <a:ea typeface="+mn-ea"/>
                <a:cs typeface="Times New Roman" pitchFamily="18" charset="0"/>
              </a:rPr>
              <a:t>: Association of American Feed Control Officials, June 2018, Champaign, Illinois. </a:t>
            </a:r>
            <a:r>
              <a:rPr kumimoji="0" lang="en-US" sz="1600" b="1" i="0" u="none" strike="noStrike" kern="1200" cap="none" spc="0" normalizeH="0" baseline="0" noProof="0" dirty="0">
                <a:ln>
                  <a:noFill/>
                </a:ln>
                <a:effectLst/>
                <a:uLnTx/>
                <a:uFillTx/>
                <a:latin typeface="Calibri"/>
                <a:ea typeface="+mn-ea"/>
                <a:cs typeface="Times New Roman" pitchFamily="18" charset="0"/>
              </a:rPr>
              <a:t>http://www.aafco.org/Publications/GOODTestPortions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Esbensen, Kim, 2020</a:t>
            </a:r>
            <a:r>
              <a:rPr kumimoji="0" lang="en-US" sz="2000" b="1" i="1" u="none" strike="noStrike" kern="1200" cap="none" spc="0" normalizeH="0" baseline="0" noProof="0" dirty="0">
                <a:ln>
                  <a:noFill/>
                </a:ln>
                <a:effectLst/>
                <a:uLnTx/>
                <a:uFillTx/>
                <a:latin typeface="Calibri"/>
                <a:ea typeface="+mn-ea"/>
                <a:cs typeface="+mn-cs"/>
              </a:rPr>
              <a:t>, Introduction to the Theory and Practice of Sampling</a:t>
            </a:r>
            <a:r>
              <a:rPr kumimoji="0" lang="en-US" sz="2000" b="1" i="0" u="none" strike="noStrike" kern="1200" cap="none" spc="0" normalizeH="0" baseline="0" noProof="0" dirty="0">
                <a:ln>
                  <a:noFill/>
                </a:ln>
                <a:effectLst/>
                <a:uLnTx/>
                <a:uFillTx/>
                <a:latin typeface="Calibri"/>
                <a:ea typeface="+mn-ea"/>
                <a:cs typeface="+mn-cs"/>
              </a:rPr>
              <a:t>: IM Publications, ISBN: 978-1-906715-29-8.</a:t>
            </a:r>
          </a:p>
        </p:txBody>
      </p:sp>
      <p:sp>
        <p:nvSpPr>
          <p:cNvPr id="9" name="TextBox 8">
            <a:extLst>
              <a:ext uri="{FF2B5EF4-FFF2-40B4-BE49-F238E27FC236}">
                <a16:creationId xmlns:a16="http://schemas.microsoft.com/office/drawing/2014/main" id="{F83F9BCD-B8CE-44DB-8DEF-87F61C5ACD2F}"/>
              </a:ext>
            </a:extLst>
          </p:cNvPr>
          <p:cNvSpPr txBox="1"/>
          <p:nvPr/>
        </p:nvSpPr>
        <p:spPr>
          <a:xfrm>
            <a:off x="533400" y="5715000"/>
            <a:ext cx="8111490" cy="101566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HIDOH DU-MIS Webpage: Field Studies, Sampling Guidance, Recorded Webinars, etc. </a:t>
            </a:r>
            <a:r>
              <a:rPr kumimoji="0" lang="en-US"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https://health.hawaii.gov/heer/guidance/specific-topics/decision-unit-and-multi-increment-sampling-methods/</a:t>
            </a:r>
          </a:p>
        </p:txBody>
      </p:sp>
      <p:sp>
        <p:nvSpPr>
          <p:cNvPr id="8" name="Content Placeholder 2">
            <a:extLst>
              <a:ext uri="{FF2B5EF4-FFF2-40B4-BE49-F238E27FC236}">
                <a16:creationId xmlns:a16="http://schemas.microsoft.com/office/drawing/2014/main" id="{92DE383A-3BE2-4E8C-9475-89ACCE5E4BC3}"/>
              </a:ext>
            </a:extLst>
          </p:cNvPr>
          <p:cNvSpPr txBox="1">
            <a:spLocks/>
          </p:cNvSpPr>
          <p:nvPr/>
        </p:nvSpPr>
        <p:spPr>
          <a:xfrm>
            <a:off x="533400" y="3775099"/>
            <a:ext cx="8111490" cy="1858458"/>
          </a:xfrm>
          <a:prstGeom prst="rect">
            <a:avLst/>
          </a:prstGeom>
          <a:ln>
            <a:solidFill>
              <a:schemeClr val="tx1"/>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arlett" pitchFamily="2" charset="2"/>
              <a:buNone/>
            </a:pPr>
            <a:r>
              <a:rPr lang="en-US" sz="2200" b="1" dirty="0">
                <a:cs typeface="Times New Roman" pitchFamily="18" charset="0"/>
              </a:rPr>
              <a:t>Chuck Ramsey (Envirostat, Inc.; </a:t>
            </a:r>
            <a:r>
              <a:rPr lang="en-US" sz="2200" b="1" i="1" u="sng" dirty="0">
                <a:cs typeface="Times New Roman" pitchFamily="18" charset="0"/>
              </a:rPr>
              <a:t>www.envirostat.org</a:t>
            </a:r>
            <a:r>
              <a:rPr lang="en-US" sz="2200" b="1" i="1" dirty="0">
                <a:cs typeface="Times New Roman" pitchFamily="18" charset="0"/>
              </a:rPr>
              <a:t>)</a:t>
            </a:r>
            <a:endParaRPr lang="en-US" sz="2200" b="1" dirty="0">
              <a:cs typeface="Times New Roman" pitchFamily="18" charset="0"/>
            </a:endParaRPr>
          </a:p>
          <a:p>
            <a:r>
              <a:rPr lang="en-US" sz="2200" b="1" dirty="0">
                <a:cs typeface="Times New Roman" pitchFamily="18" charset="0"/>
              </a:rPr>
              <a:t>Introduction to sampling theory and Multi Increment Sample site investigations (four days);</a:t>
            </a:r>
          </a:p>
          <a:p>
            <a:r>
              <a:rPr lang="en-US" sz="2200" b="1" dirty="0">
                <a:cs typeface="Times New Roman" pitchFamily="18" charset="0"/>
              </a:rPr>
              <a:t>Post training support;</a:t>
            </a:r>
          </a:p>
          <a:p>
            <a:r>
              <a:rPr lang="en-US" sz="2200" b="1" dirty="0">
                <a:cs typeface="Times New Roman" pitchFamily="18" charset="0"/>
              </a:rPr>
              <a:t>Training in Hawaii since 1990s (China 2019).</a:t>
            </a:r>
          </a:p>
          <a:p>
            <a:pPr>
              <a:buFont typeface="Marlett" pitchFamily="2" charset="2"/>
              <a:buNone/>
            </a:pPr>
            <a:endParaRPr lang="en-US" sz="2200" b="1" dirty="0">
              <a:cs typeface="Times New Roman" pitchFamily="18" charset="0"/>
            </a:endParaRPr>
          </a:p>
        </p:txBody>
      </p:sp>
    </p:spTree>
    <p:extLst>
      <p:ext uri="{BB962C8B-B14F-4D97-AF65-F5344CB8AC3E}">
        <p14:creationId xmlns:p14="http://schemas.microsoft.com/office/powerpoint/2010/main" val="2383273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25</a:t>
            </a:fld>
            <a:endParaRPr lang="en-US"/>
          </a:p>
        </p:txBody>
      </p:sp>
      <p:sp>
        <p:nvSpPr>
          <p:cNvPr id="12" name="TextBox 11">
            <a:extLst>
              <a:ext uri="{FF2B5EF4-FFF2-40B4-BE49-F238E27FC236}">
                <a16:creationId xmlns:a16="http://schemas.microsoft.com/office/drawing/2014/main" id="{2BBF9A77-21B5-4165-BEED-E5E4073CD90D}"/>
              </a:ext>
            </a:extLst>
          </p:cNvPr>
          <p:cNvSpPr txBox="1"/>
          <p:nvPr/>
        </p:nvSpPr>
        <p:spPr>
          <a:xfrm>
            <a:off x="0" y="86380"/>
            <a:ext cx="9144000" cy="492443"/>
          </a:xfrm>
          <a:prstGeom prst="rect">
            <a:avLst/>
          </a:prstGeom>
          <a:noFill/>
        </p:spPr>
        <p:txBody>
          <a:bodyPr wrap="square" rtlCol="0">
            <a:spAutoFit/>
          </a:bodyPr>
          <a:lstStyle/>
          <a:p>
            <a:pPr algn="ctr"/>
            <a:r>
              <a:rPr lang="en-US" sz="2600" b="1" dirty="0">
                <a:cs typeface="Times New Roman" pitchFamily="18" charset="0"/>
              </a:rPr>
              <a:t>Missing Link: Designation of Decision Units for Sample Collection</a:t>
            </a:r>
            <a:endParaRPr lang="en-US" sz="2600" b="1" dirty="0">
              <a:cs typeface="Calibri" panose="020F0502020204030204" pitchFamily="34" charset="0"/>
            </a:endParaRPr>
          </a:p>
        </p:txBody>
      </p:sp>
      <p:grpSp>
        <p:nvGrpSpPr>
          <p:cNvPr id="22" name="Group 21">
            <a:extLst>
              <a:ext uri="{FF2B5EF4-FFF2-40B4-BE49-F238E27FC236}">
                <a16:creationId xmlns:a16="http://schemas.microsoft.com/office/drawing/2014/main" id="{D1E7600E-3838-44E6-B121-B54EEC4A8A84}"/>
              </a:ext>
            </a:extLst>
          </p:cNvPr>
          <p:cNvGrpSpPr/>
          <p:nvPr/>
        </p:nvGrpSpPr>
        <p:grpSpPr>
          <a:xfrm>
            <a:off x="277734" y="4161720"/>
            <a:ext cx="2548198" cy="2278883"/>
            <a:chOff x="3943656" y="3771032"/>
            <a:chExt cx="2548198" cy="2278883"/>
          </a:xfrm>
        </p:grpSpPr>
        <p:pic>
          <p:nvPicPr>
            <p:cNvPr id="7" name="Picture 6">
              <a:extLst>
                <a:ext uri="{FF2B5EF4-FFF2-40B4-BE49-F238E27FC236}">
                  <a16:creationId xmlns:a16="http://schemas.microsoft.com/office/drawing/2014/main" id="{00A6B1C2-214D-4BF6-90E7-7A1BCCC36D2B}"/>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106876" y="4133485"/>
              <a:ext cx="2116455" cy="1916430"/>
            </a:xfrm>
            <a:prstGeom prst="rect">
              <a:avLst/>
            </a:prstGeom>
            <a:noFill/>
            <a:ln>
              <a:noFill/>
            </a:ln>
          </p:spPr>
        </p:pic>
        <p:sp>
          <p:nvSpPr>
            <p:cNvPr id="19" name="TextBox 18">
              <a:extLst>
                <a:ext uri="{FF2B5EF4-FFF2-40B4-BE49-F238E27FC236}">
                  <a16:creationId xmlns:a16="http://schemas.microsoft.com/office/drawing/2014/main" id="{390AFA8B-CB4B-45AB-977D-01C67B8BAADF}"/>
                </a:ext>
              </a:extLst>
            </p:cNvPr>
            <p:cNvSpPr txBox="1"/>
            <p:nvPr/>
          </p:nvSpPr>
          <p:spPr>
            <a:xfrm>
              <a:off x="3943656" y="3771032"/>
              <a:ext cx="2548198" cy="400110"/>
            </a:xfrm>
            <a:prstGeom prst="rect">
              <a:avLst/>
            </a:prstGeom>
            <a:noFill/>
          </p:spPr>
          <p:txBody>
            <a:bodyPr wrap="none" rtlCol="0">
              <a:spAutoFit/>
            </a:bodyPr>
            <a:lstStyle/>
            <a:p>
              <a:pPr algn="ctr"/>
              <a:r>
                <a:rPr lang="en-US" sz="2000" b="1" dirty="0"/>
                <a:t>Source Boundary DUs</a:t>
              </a:r>
            </a:p>
          </p:txBody>
        </p:sp>
      </p:grpSp>
      <p:grpSp>
        <p:nvGrpSpPr>
          <p:cNvPr id="21" name="Group 20">
            <a:extLst>
              <a:ext uri="{FF2B5EF4-FFF2-40B4-BE49-F238E27FC236}">
                <a16:creationId xmlns:a16="http://schemas.microsoft.com/office/drawing/2014/main" id="{E771D382-89D5-4829-B7DD-27B811F1239D}"/>
              </a:ext>
            </a:extLst>
          </p:cNvPr>
          <p:cNvGrpSpPr/>
          <p:nvPr/>
        </p:nvGrpSpPr>
        <p:grpSpPr>
          <a:xfrm>
            <a:off x="2909783" y="4184344"/>
            <a:ext cx="2490788" cy="1918603"/>
            <a:chOff x="228617" y="3641147"/>
            <a:chExt cx="2490788" cy="1918603"/>
          </a:xfrm>
        </p:grpSpPr>
        <p:pic>
          <p:nvPicPr>
            <p:cNvPr id="6" name="Picture 5">
              <a:extLst>
                <a:ext uri="{FF2B5EF4-FFF2-40B4-BE49-F238E27FC236}">
                  <a16:creationId xmlns:a16="http://schemas.microsoft.com/office/drawing/2014/main" id="{4812F0E6-EFAD-4674-BE46-4B7CB946258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17" y="3984318"/>
              <a:ext cx="2490788" cy="1575432"/>
            </a:xfrm>
            <a:prstGeom prst="rect">
              <a:avLst/>
            </a:prstGeom>
            <a:noFill/>
            <a:ln>
              <a:noFill/>
            </a:ln>
          </p:spPr>
        </p:pic>
        <p:sp>
          <p:nvSpPr>
            <p:cNvPr id="20" name="TextBox 19">
              <a:extLst>
                <a:ext uri="{FF2B5EF4-FFF2-40B4-BE49-F238E27FC236}">
                  <a16:creationId xmlns:a16="http://schemas.microsoft.com/office/drawing/2014/main" id="{5E64051D-49B4-422A-970A-7138792E1460}"/>
                </a:ext>
              </a:extLst>
            </p:cNvPr>
            <p:cNvSpPr txBox="1"/>
            <p:nvPr/>
          </p:nvSpPr>
          <p:spPr>
            <a:xfrm>
              <a:off x="706523" y="3641147"/>
              <a:ext cx="1843197" cy="400110"/>
            </a:xfrm>
            <a:prstGeom prst="rect">
              <a:avLst/>
            </a:prstGeom>
            <a:noFill/>
          </p:spPr>
          <p:txBody>
            <a:bodyPr wrap="none" rtlCol="0">
              <a:spAutoFit/>
            </a:bodyPr>
            <a:lstStyle/>
            <a:p>
              <a:r>
                <a:rPr lang="en-US" sz="2000" b="1" dirty="0"/>
                <a:t>Subsurface DUs</a:t>
              </a:r>
            </a:p>
          </p:txBody>
        </p:sp>
      </p:grpSp>
      <p:grpSp>
        <p:nvGrpSpPr>
          <p:cNvPr id="24" name="Group 23">
            <a:extLst>
              <a:ext uri="{FF2B5EF4-FFF2-40B4-BE49-F238E27FC236}">
                <a16:creationId xmlns:a16="http://schemas.microsoft.com/office/drawing/2014/main" id="{600BF293-4F7B-471C-A726-9D4AD6601274}"/>
              </a:ext>
            </a:extLst>
          </p:cNvPr>
          <p:cNvGrpSpPr/>
          <p:nvPr/>
        </p:nvGrpSpPr>
        <p:grpSpPr>
          <a:xfrm>
            <a:off x="5545560" y="4106315"/>
            <a:ext cx="3313127" cy="2615329"/>
            <a:chOff x="817378" y="967555"/>
            <a:chExt cx="3679832" cy="2879246"/>
          </a:xfrm>
        </p:grpSpPr>
        <p:pic>
          <p:nvPicPr>
            <p:cNvPr id="25" name="Picture 24">
              <a:extLst>
                <a:ext uri="{FF2B5EF4-FFF2-40B4-BE49-F238E27FC236}">
                  <a16:creationId xmlns:a16="http://schemas.microsoft.com/office/drawing/2014/main" id="{EFFF200C-6EF3-41E8-BF44-83FD0459A228}"/>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817378" y="1603259"/>
              <a:ext cx="3439429" cy="2243542"/>
            </a:xfrm>
            <a:prstGeom prst="rect">
              <a:avLst/>
            </a:prstGeom>
            <a:noFill/>
            <a:ln>
              <a:noFill/>
            </a:ln>
          </p:spPr>
        </p:pic>
        <p:sp>
          <p:nvSpPr>
            <p:cNvPr id="26" name="TextBox 25">
              <a:extLst>
                <a:ext uri="{FF2B5EF4-FFF2-40B4-BE49-F238E27FC236}">
                  <a16:creationId xmlns:a16="http://schemas.microsoft.com/office/drawing/2014/main" id="{A278D067-2BF4-4BD1-9938-06A94D56AB85}"/>
                </a:ext>
              </a:extLst>
            </p:cNvPr>
            <p:cNvSpPr txBox="1"/>
            <p:nvPr/>
          </p:nvSpPr>
          <p:spPr>
            <a:xfrm>
              <a:off x="1240168" y="967555"/>
              <a:ext cx="3257042" cy="779321"/>
            </a:xfrm>
            <a:prstGeom prst="rect">
              <a:avLst/>
            </a:prstGeom>
            <a:noFill/>
          </p:spPr>
          <p:txBody>
            <a:bodyPr wrap="none" rtlCol="0">
              <a:spAutoFit/>
            </a:bodyPr>
            <a:lstStyle>
              <a:defPPr>
                <a:defRPr lang="en-US"/>
              </a:defPPr>
              <a:lvl1pPr>
                <a:defRPr b="1"/>
              </a:lvl1pPr>
            </a:lstStyle>
            <a:p>
              <a:pPr algn="ctr"/>
              <a:r>
                <a:rPr lang="en-US" sz="2000" dirty="0"/>
                <a:t>Exploratory Pits, Trenches</a:t>
              </a:r>
            </a:p>
            <a:p>
              <a:pPr algn="ctr"/>
              <a:r>
                <a:rPr lang="en-US" sz="2000" dirty="0"/>
                <a:t>and Borings DUs </a:t>
              </a:r>
            </a:p>
          </p:txBody>
        </p:sp>
      </p:grpSp>
      <p:grpSp>
        <p:nvGrpSpPr>
          <p:cNvPr id="2" name="Group 1">
            <a:extLst>
              <a:ext uri="{FF2B5EF4-FFF2-40B4-BE49-F238E27FC236}">
                <a16:creationId xmlns:a16="http://schemas.microsoft.com/office/drawing/2014/main" id="{0C112263-9A4C-7EC9-B896-3083ED9FDDD7}"/>
              </a:ext>
            </a:extLst>
          </p:cNvPr>
          <p:cNvGrpSpPr/>
          <p:nvPr/>
        </p:nvGrpSpPr>
        <p:grpSpPr>
          <a:xfrm>
            <a:off x="631275" y="1212496"/>
            <a:ext cx="7598325" cy="2902304"/>
            <a:chOff x="565287" y="862351"/>
            <a:chExt cx="7598325" cy="2902304"/>
          </a:xfrm>
        </p:grpSpPr>
        <p:grpSp>
          <p:nvGrpSpPr>
            <p:cNvPr id="23" name="Group 22">
              <a:extLst>
                <a:ext uri="{FF2B5EF4-FFF2-40B4-BE49-F238E27FC236}">
                  <a16:creationId xmlns:a16="http://schemas.microsoft.com/office/drawing/2014/main" id="{15639BB7-023B-4CC4-AB6A-6254D5548832}"/>
                </a:ext>
              </a:extLst>
            </p:cNvPr>
            <p:cNvGrpSpPr/>
            <p:nvPr/>
          </p:nvGrpSpPr>
          <p:grpSpPr>
            <a:xfrm>
              <a:off x="565287" y="1143348"/>
              <a:ext cx="3871595" cy="2584959"/>
              <a:chOff x="659557" y="606016"/>
              <a:chExt cx="3871595" cy="2584959"/>
            </a:xfrm>
          </p:grpSpPr>
          <p:pic>
            <p:nvPicPr>
              <p:cNvPr id="3" name="Picture 2">
                <a:extLst>
                  <a:ext uri="{FF2B5EF4-FFF2-40B4-BE49-F238E27FC236}">
                    <a16:creationId xmlns:a16="http://schemas.microsoft.com/office/drawing/2014/main" id="{8ADB2EBC-BB96-4E71-A377-F9DF6873E01D}"/>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659557" y="957680"/>
                <a:ext cx="3871595" cy="2233295"/>
              </a:xfrm>
              <a:prstGeom prst="rect">
                <a:avLst/>
              </a:prstGeom>
              <a:noFill/>
              <a:ln>
                <a:noFill/>
              </a:ln>
            </p:spPr>
          </p:pic>
          <p:sp>
            <p:nvSpPr>
              <p:cNvPr id="16" name="TextBox 15">
                <a:extLst>
                  <a:ext uri="{FF2B5EF4-FFF2-40B4-BE49-F238E27FC236}">
                    <a16:creationId xmlns:a16="http://schemas.microsoft.com/office/drawing/2014/main" id="{A4B024B8-9FD8-4899-AC09-E1350FFE0837}"/>
                  </a:ext>
                </a:extLst>
              </p:cNvPr>
              <p:cNvSpPr txBox="1"/>
              <p:nvPr/>
            </p:nvSpPr>
            <p:spPr>
              <a:xfrm>
                <a:off x="1333370" y="606016"/>
                <a:ext cx="2209900" cy="400110"/>
              </a:xfrm>
              <a:prstGeom prst="rect">
                <a:avLst/>
              </a:prstGeom>
              <a:noFill/>
            </p:spPr>
            <p:txBody>
              <a:bodyPr wrap="none" rtlCol="0">
                <a:spAutoFit/>
              </a:bodyPr>
              <a:lstStyle/>
              <a:p>
                <a:r>
                  <a:rPr lang="en-US" sz="2000" b="1" dirty="0"/>
                  <a:t>Exposure Area DUs</a:t>
                </a:r>
              </a:p>
            </p:txBody>
          </p:sp>
        </p:grpSp>
        <p:grpSp>
          <p:nvGrpSpPr>
            <p:cNvPr id="18" name="Group 17">
              <a:extLst>
                <a:ext uri="{FF2B5EF4-FFF2-40B4-BE49-F238E27FC236}">
                  <a16:creationId xmlns:a16="http://schemas.microsoft.com/office/drawing/2014/main" id="{42C6B65A-D84B-440F-81E3-BF12665CB0A5}"/>
                </a:ext>
              </a:extLst>
            </p:cNvPr>
            <p:cNvGrpSpPr/>
            <p:nvPr/>
          </p:nvGrpSpPr>
          <p:grpSpPr>
            <a:xfrm>
              <a:off x="4861805" y="1153845"/>
              <a:ext cx="3301807" cy="2610810"/>
              <a:chOff x="4861805" y="531671"/>
              <a:chExt cx="3301807" cy="2610810"/>
            </a:xfrm>
          </p:grpSpPr>
          <p:pic>
            <p:nvPicPr>
              <p:cNvPr id="5" name="Picture 4">
                <a:extLst>
                  <a:ext uri="{FF2B5EF4-FFF2-40B4-BE49-F238E27FC236}">
                    <a16:creationId xmlns:a16="http://schemas.microsoft.com/office/drawing/2014/main" id="{ACDE3993-B231-4DB1-9EA7-11429A48E2DB}"/>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4861805" y="879721"/>
                <a:ext cx="3301807" cy="2262760"/>
              </a:xfrm>
              <a:prstGeom prst="rect">
                <a:avLst/>
              </a:prstGeom>
              <a:noFill/>
              <a:ln>
                <a:noFill/>
              </a:ln>
            </p:spPr>
          </p:pic>
          <p:sp>
            <p:nvSpPr>
              <p:cNvPr id="17" name="TextBox 16">
                <a:extLst>
                  <a:ext uri="{FF2B5EF4-FFF2-40B4-BE49-F238E27FC236}">
                    <a16:creationId xmlns:a16="http://schemas.microsoft.com/office/drawing/2014/main" id="{750CBF95-ABCB-4A15-802F-DAA0E33CB400}"/>
                  </a:ext>
                </a:extLst>
              </p:cNvPr>
              <p:cNvSpPr txBox="1"/>
              <p:nvPr/>
            </p:nvSpPr>
            <p:spPr>
              <a:xfrm>
                <a:off x="5647898" y="531671"/>
                <a:ext cx="1954253" cy="400110"/>
              </a:xfrm>
              <a:prstGeom prst="rect">
                <a:avLst/>
              </a:prstGeom>
              <a:noFill/>
            </p:spPr>
            <p:txBody>
              <a:bodyPr wrap="none" rtlCol="0">
                <a:spAutoFit/>
              </a:bodyPr>
              <a:lstStyle/>
              <a:p>
                <a:r>
                  <a:rPr lang="en-US" sz="2000" b="1" dirty="0"/>
                  <a:t>Source Area DUs</a:t>
                </a:r>
              </a:p>
            </p:txBody>
          </p:sp>
        </p:grpSp>
        <p:sp>
          <p:nvSpPr>
            <p:cNvPr id="27" name="TextBox 26">
              <a:extLst>
                <a:ext uri="{FF2B5EF4-FFF2-40B4-BE49-F238E27FC236}">
                  <a16:creationId xmlns:a16="http://schemas.microsoft.com/office/drawing/2014/main" id="{D22C7AC9-8FE0-4340-A13E-A3B57662A57A}"/>
                </a:ext>
              </a:extLst>
            </p:cNvPr>
            <p:cNvSpPr txBox="1"/>
            <p:nvPr/>
          </p:nvSpPr>
          <p:spPr>
            <a:xfrm>
              <a:off x="1658606" y="869055"/>
              <a:ext cx="1370888" cy="400110"/>
            </a:xfrm>
            <a:prstGeom prst="rect">
              <a:avLst/>
            </a:prstGeom>
            <a:noFill/>
          </p:spPr>
          <p:txBody>
            <a:bodyPr wrap="none" rtlCol="0">
              <a:spAutoFit/>
            </a:bodyPr>
            <a:lstStyle/>
            <a:p>
              <a:r>
                <a:rPr lang="en-US" sz="2000" b="1" u="sng" dirty="0"/>
                <a:t>Assess Risk</a:t>
              </a:r>
            </a:p>
          </p:txBody>
        </p:sp>
        <p:sp>
          <p:nvSpPr>
            <p:cNvPr id="28" name="TextBox 27">
              <a:extLst>
                <a:ext uri="{FF2B5EF4-FFF2-40B4-BE49-F238E27FC236}">
                  <a16:creationId xmlns:a16="http://schemas.microsoft.com/office/drawing/2014/main" id="{C2195B5E-1C48-459E-8ABF-65936051B015}"/>
                </a:ext>
              </a:extLst>
            </p:cNvPr>
            <p:cNvSpPr txBox="1"/>
            <p:nvPr/>
          </p:nvSpPr>
          <p:spPr>
            <a:xfrm>
              <a:off x="5355126" y="862351"/>
              <a:ext cx="2561214" cy="400110"/>
            </a:xfrm>
            <a:prstGeom prst="rect">
              <a:avLst/>
            </a:prstGeom>
            <a:noFill/>
          </p:spPr>
          <p:txBody>
            <a:bodyPr wrap="none" rtlCol="0">
              <a:spAutoFit/>
            </a:bodyPr>
            <a:lstStyle/>
            <a:p>
              <a:r>
                <a:rPr lang="en-US" sz="2000" b="1" u="sng" dirty="0"/>
                <a:t>Optimize Remediation</a:t>
              </a:r>
            </a:p>
          </p:txBody>
        </p:sp>
      </p:grpSp>
      <p:sp>
        <p:nvSpPr>
          <p:cNvPr id="9" name="TextBox 8">
            <a:extLst>
              <a:ext uri="{FF2B5EF4-FFF2-40B4-BE49-F238E27FC236}">
                <a16:creationId xmlns:a16="http://schemas.microsoft.com/office/drawing/2014/main" id="{60FFB9BE-F0FE-3792-42FB-58B60CBF8A04}"/>
              </a:ext>
            </a:extLst>
          </p:cNvPr>
          <p:cNvSpPr txBox="1"/>
          <p:nvPr/>
        </p:nvSpPr>
        <p:spPr>
          <a:xfrm>
            <a:off x="1638300" y="572869"/>
            <a:ext cx="5905500" cy="646331"/>
          </a:xfrm>
          <a:prstGeom prst="rect">
            <a:avLst/>
          </a:prstGeom>
          <a:noFill/>
        </p:spPr>
        <p:txBody>
          <a:bodyPr wrap="square" rtlCol="0">
            <a:spAutoFit/>
          </a:bodyPr>
          <a:lstStyle/>
          <a:p>
            <a:pPr algn="ctr"/>
            <a:r>
              <a:rPr lang="en-US" altLang="en-US" sz="1800" b="1" dirty="0">
                <a:solidFill>
                  <a:srgbClr val="FF0000"/>
                </a:solidFill>
                <a:cs typeface="Times New Roman" pitchFamily="18" charset="0"/>
              </a:rPr>
              <a:t>DU: An area and volume of media you would send to the laboratory as a single sample for testing, if you could.</a:t>
            </a:r>
            <a:endParaRPr lang="en-US" dirty="0"/>
          </a:p>
        </p:txBody>
      </p:sp>
    </p:spTree>
    <p:extLst>
      <p:ext uri="{BB962C8B-B14F-4D97-AF65-F5344CB8AC3E}">
        <p14:creationId xmlns:p14="http://schemas.microsoft.com/office/powerpoint/2010/main" val="2210712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26</a:t>
            </a:fld>
            <a:endParaRPr lang="en-US"/>
          </a:p>
        </p:txBody>
      </p:sp>
      <p:pic>
        <p:nvPicPr>
          <p:cNvPr id="6" name="Picture 5">
            <a:extLst>
              <a:ext uri="{FF2B5EF4-FFF2-40B4-BE49-F238E27FC236}">
                <a16:creationId xmlns:a16="http://schemas.microsoft.com/office/drawing/2014/main" id="{A10C2A36-8C9F-482A-9E12-3F7B08A30C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7405" y="530225"/>
            <a:ext cx="5962873" cy="6297733"/>
          </a:xfrm>
          <a:prstGeom prst="rect">
            <a:avLst/>
          </a:prstGeom>
          <a:noFill/>
          <a:ln>
            <a:noFill/>
          </a:ln>
        </p:spPr>
      </p:pic>
      <p:sp>
        <p:nvSpPr>
          <p:cNvPr id="9" name="Content Placeholder 2">
            <a:extLst>
              <a:ext uri="{FF2B5EF4-FFF2-40B4-BE49-F238E27FC236}">
                <a16:creationId xmlns:a16="http://schemas.microsoft.com/office/drawing/2014/main" id="{FC050D4E-1F8C-4079-AB1E-145F31927CAA}"/>
              </a:ext>
            </a:extLst>
          </p:cNvPr>
          <p:cNvSpPr>
            <a:spLocks noGrp="1"/>
          </p:cNvSpPr>
          <p:nvPr>
            <p:ph idx="1"/>
          </p:nvPr>
        </p:nvSpPr>
        <p:spPr>
          <a:xfrm>
            <a:off x="228600" y="1986074"/>
            <a:ext cx="4062862" cy="4490926"/>
          </a:xfrm>
        </p:spPr>
        <p:txBody>
          <a:bodyPr>
            <a:noAutofit/>
          </a:bodyPr>
          <a:lstStyle/>
          <a:p>
            <a:pPr marL="9525" indent="0">
              <a:spcBef>
                <a:spcPct val="0"/>
              </a:spcBef>
              <a:spcAft>
                <a:spcPts val="400"/>
              </a:spcAft>
              <a:buNone/>
            </a:pPr>
            <a:r>
              <a:rPr lang="en-US" sz="2000" b="1" u="sng" dirty="0">
                <a:cs typeface="Times New Roman" panose="02020603050405020304" pitchFamily="18" charset="0"/>
              </a:rPr>
              <a:t>Systematic Planning</a:t>
            </a:r>
          </a:p>
          <a:p>
            <a:pPr marL="282575" indent="-273050">
              <a:spcBef>
                <a:spcPct val="0"/>
              </a:spcBef>
              <a:spcAft>
                <a:spcPts val="200"/>
              </a:spcAft>
              <a:buFont typeface="+mj-lt"/>
              <a:buAutoNum type="arabicPeriod"/>
            </a:pPr>
            <a:r>
              <a:rPr lang="en-US" sz="1800" b="1" dirty="0">
                <a:cs typeface="Times New Roman" panose="02020603050405020304" pitchFamily="18" charset="0"/>
              </a:rPr>
              <a:t>State Problem (</a:t>
            </a:r>
            <a:r>
              <a:rPr lang="en-US" sz="1800" b="1" i="1" dirty="0">
                <a:cs typeface="Times New Roman" panose="02020603050405020304" pitchFamily="18" charset="0"/>
              </a:rPr>
              <a:t>draft CSM, </a:t>
            </a:r>
            <a:r>
              <a:rPr lang="en-US" sz="1800" b="1" i="1" dirty="0">
                <a:solidFill>
                  <a:srgbClr val="FF0000"/>
                </a:solidFill>
                <a:cs typeface="Times New Roman" panose="02020603050405020304" pitchFamily="18" charset="0"/>
              </a:rPr>
              <a:t>Investigation Question(s)</a:t>
            </a:r>
            <a:r>
              <a:rPr lang="en-US" sz="1800" b="1" dirty="0">
                <a:cs typeface="Times New Roman" panose="02020603050405020304" pitchFamily="18" charset="0"/>
              </a:rPr>
              <a:t>); </a:t>
            </a:r>
          </a:p>
          <a:p>
            <a:pPr marL="282575" indent="-273050">
              <a:spcBef>
                <a:spcPct val="0"/>
              </a:spcBef>
              <a:spcAft>
                <a:spcPts val="200"/>
              </a:spcAft>
              <a:buFont typeface="+mj-lt"/>
              <a:buAutoNum type="arabicPeriod"/>
            </a:pPr>
            <a:r>
              <a:rPr lang="en-US" sz="1800" b="1" dirty="0">
                <a:cs typeface="Times New Roman" panose="02020603050405020304" pitchFamily="18" charset="0"/>
              </a:rPr>
              <a:t>Identify </a:t>
            </a:r>
            <a:r>
              <a:rPr lang="en-US" sz="1800" b="1" i="1" dirty="0">
                <a:cs typeface="Times New Roman" panose="02020603050405020304" pitchFamily="18" charset="0"/>
              </a:rPr>
              <a:t>Objectives and COPCs</a:t>
            </a:r>
            <a:r>
              <a:rPr lang="en-US" sz="1800" b="1" dirty="0">
                <a:cs typeface="Times New Roman" panose="02020603050405020304" pitchFamily="18" charset="0"/>
              </a:rPr>
              <a:t>;</a:t>
            </a:r>
          </a:p>
          <a:p>
            <a:pPr marL="282575" indent="-273050">
              <a:spcBef>
                <a:spcPct val="0"/>
              </a:spcBef>
              <a:spcAft>
                <a:spcPts val="200"/>
              </a:spcAft>
              <a:buFont typeface="+mj-lt"/>
              <a:buAutoNum type="arabicPeriod"/>
            </a:pPr>
            <a:r>
              <a:rPr lang="en-US" sz="1800" b="1" dirty="0">
                <a:cs typeface="Times New Roman" panose="02020603050405020304" pitchFamily="18" charset="0"/>
              </a:rPr>
              <a:t>Identify </a:t>
            </a:r>
            <a:r>
              <a:rPr lang="en-US" sz="1800" b="1" i="1" dirty="0">
                <a:cs typeface="Times New Roman" panose="02020603050405020304" pitchFamily="18" charset="0"/>
              </a:rPr>
              <a:t>Data Needs &amp; Uses</a:t>
            </a:r>
            <a:r>
              <a:rPr lang="en-US" sz="1800" b="1" dirty="0">
                <a:cs typeface="Times New Roman" panose="02020603050405020304" pitchFamily="18" charset="0"/>
              </a:rPr>
              <a:t>;</a:t>
            </a:r>
          </a:p>
          <a:p>
            <a:pPr marL="282575" indent="-273050">
              <a:spcBef>
                <a:spcPct val="0"/>
              </a:spcBef>
              <a:spcAft>
                <a:spcPts val="200"/>
              </a:spcAft>
              <a:buFont typeface="+mj-lt"/>
              <a:buAutoNum type="arabicPeriod"/>
            </a:pPr>
            <a:r>
              <a:rPr lang="en-US" sz="1800" b="1" dirty="0">
                <a:solidFill>
                  <a:srgbClr val="FF0000"/>
                </a:solidFill>
                <a:cs typeface="Times New Roman" panose="02020603050405020304" pitchFamily="18" charset="0"/>
              </a:rPr>
              <a:t>Define </a:t>
            </a:r>
            <a:r>
              <a:rPr lang="en-US" sz="1800" b="1" i="1" dirty="0">
                <a:solidFill>
                  <a:srgbClr val="FF0000"/>
                </a:solidFill>
                <a:cs typeface="Times New Roman" panose="02020603050405020304" pitchFamily="18" charset="0"/>
              </a:rPr>
              <a:t>Decision Units </a:t>
            </a:r>
            <a:r>
              <a:rPr lang="en-US" sz="1800" b="1" dirty="0">
                <a:solidFill>
                  <a:srgbClr val="FF0000"/>
                </a:solidFill>
                <a:cs typeface="Times New Roman" panose="02020603050405020304" pitchFamily="18" charset="0"/>
              </a:rPr>
              <a:t>(DUs);</a:t>
            </a:r>
          </a:p>
          <a:p>
            <a:pPr marL="282575" indent="-273050">
              <a:spcBef>
                <a:spcPct val="0"/>
              </a:spcBef>
              <a:spcAft>
                <a:spcPts val="200"/>
              </a:spcAft>
              <a:buFont typeface="+mj-lt"/>
              <a:buAutoNum type="arabicPeriod"/>
            </a:pPr>
            <a:r>
              <a:rPr lang="en-US" sz="1800" b="1" dirty="0">
                <a:solidFill>
                  <a:srgbClr val="FF0000"/>
                </a:solidFill>
                <a:cs typeface="Times New Roman" panose="02020603050405020304" pitchFamily="18" charset="0"/>
              </a:rPr>
              <a:t>Develop </a:t>
            </a:r>
            <a:r>
              <a:rPr lang="en-US" sz="1800" b="1" i="1" dirty="0">
                <a:solidFill>
                  <a:srgbClr val="FF0000"/>
                </a:solidFill>
                <a:cs typeface="Times New Roman" panose="02020603050405020304" pitchFamily="18" charset="0"/>
              </a:rPr>
              <a:t>Decision Statements</a:t>
            </a:r>
            <a:r>
              <a:rPr lang="en-US" sz="1800" b="1" dirty="0">
                <a:solidFill>
                  <a:srgbClr val="FF0000"/>
                </a:solidFill>
                <a:cs typeface="Times New Roman" panose="02020603050405020304" pitchFamily="18" charset="0"/>
              </a:rPr>
              <a:t>;</a:t>
            </a:r>
          </a:p>
          <a:p>
            <a:pPr marL="282575" indent="-273050">
              <a:spcBef>
                <a:spcPct val="0"/>
              </a:spcBef>
              <a:spcAft>
                <a:spcPts val="200"/>
              </a:spcAft>
              <a:buFont typeface="+mj-lt"/>
              <a:buAutoNum type="arabicPeriod"/>
            </a:pPr>
            <a:r>
              <a:rPr lang="en-US" sz="1800" b="1" dirty="0">
                <a:cs typeface="Times New Roman" panose="02020603050405020304" pitchFamily="18" charset="0"/>
              </a:rPr>
              <a:t>Develop SAP and </a:t>
            </a:r>
            <a:r>
              <a:rPr lang="en-US" sz="1800" b="1" i="1" dirty="0">
                <a:solidFill>
                  <a:srgbClr val="FF0000"/>
                </a:solidFill>
                <a:cs typeface="Times New Roman" panose="02020603050405020304" pitchFamily="18" charset="0"/>
              </a:rPr>
              <a:t>Collect Samples</a:t>
            </a:r>
            <a:r>
              <a:rPr lang="en-US" sz="1800" b="1" dirty="0">
                <a:cs typeface="Times New Roman" panose="02020603050405020304" pitchFamily="18" charset="0"/>
              </a:rPr>
              <a:t>;</a:t>
            </a:r>
          </a:p>
          <a:p>
            <a:pPr marL="282575" indent="-273050">
              <a:spcBef>
                <a:spcPct val="0"/>
              </a:spcBef>
              <a:spcAft>
                <a:spcPts val="200"/>
              </a:spcAft>
              <a:buFont typeface="+mj-lt"/>
              <a:buAutoNum type="arabicPeriod"/>
            </a:pPr>
            <a:r>
              <a:rPr lang="en-US" sz="1800" b="1" dirty="0">
                <a:solidFill>
                  <a:srgbClr val="FF0000"/>
                </a:solidFill>
                <a:cs typeface="Times New Roman" panose="02020603050405020304" pitchFamily="18" charset="0"/>
              </a:rPr>
              <a:t>Evaluate </a:t>
            </a:r>
            <a:r>
              <a:rPr lang="en-US" sz="1800" b="1" i="1" dirty="0">
                <a:solidFill>
                  <a:srgbClr val="FF0000"/>
                </a:solidFill>
                <a:cs typeface="Times New Roman" panose="02020603050405020304" pitchFamily="18" charset="0"/>
              </a:rPr>
              <a:t>Data Quality/Usability</a:t>
            </a:r>
            <a:r>
              <a:rPr lang="en-US" sz="1800" b="1" dirty="0">
                <a:cs typeface="Times New Roman" panose="02020603050405020304" pitchFamily="18" charset="0"/>
              </a:rPr>
              <a:t>;</a:t>
            </a:r>
          </a:p>
          <a:p>
            <a:pPr marL="282575" indent="-273050">
              <a:spcBef>
                <a:spcPct val="0"/>
              </a:spcBef>
              <a:spcAft>
                <a:spcPts val="200"/>
              </a:spcAft>
              <a:buFont typeface="+mj-lt"/>
              <a:buAutoNum type="arabicPeriod"/>
            </a:pPr>
            <a:r>
              <a:rPr lang="en-US" sz="1800" b="1" dirty="0">
                <a:cs typeface="Times New Roman" panose="02020603050405020304" pitchFamily="18" charset="0"/>
              </a:rPr>
              <a:t>Identify </a:t>
            </a:r>
            <a:r>
              <a:rPr lang="en-US" sz="1800" b="1" i="1" dirty="0">
                <a:cs typeface="Times New Roman" panose="02020603050405020304" pitchFamily="18" charset="0"/>
              </a:rPr>
              <a:t>Potential Environmental Hazards </a:t>
            </a:r>
            <a:r>
              <a:rPr lang="en-US" sz="1800" b="1" dirty="0">
                <a:cs typeface="Times New Roman" panose="02020603050405020304" pitchFamily="18" charset="0"/>
              </a:rPr>
              <a:t>(e.g., using HDOH EALs)</a:t>
            </a:r>
          </a:p>
          <a:p>
            <a:pPr marL="282575" indent="-273050">
              <a:spcBef>
                <a:spcPct val="0"/>
              </a:spcBef>
              <a:spcAft>
                <a:spcPts val="200"/>
              </a:spcAft>
              <a:buFont typeface="+mj-lt"/>
              <a:buAutoNum type="arabicPeriod"/>
            </a:pPr>
            <a:r>
              <a:rPr lang="en-US" sz="1800" b="1" i="1" dirty="0">
                <a:cs typeface="Times New Roman" panose="02020603050405020304" pitchFamily="18" charset="0"/>
              </a:rPr>
              <a:t>Refine CSM </a:t>
            </a:r>
            <a:r>
              <a:rPr lang="en-US" sz="1800" b="1" dirty="0">
                <a:cs typeface="Times New Roman" panose="02020603050405020304" pitchFamily="18" charset="0"/>
              </a:rPr>
              <a:t>and/or Recommend Additional Actions</a:t>
            </a:r>
          </a:p>
          <a:p>
            <a:pPr marL="282575" indent="-273050">
              <a:spcBef>
                <a:spcPct val="0"/>
              </a:spcBef>
              <a:spcAft>
                <a:spcPts val="200"/>
              </a:spcAft>
              <a:buFont typeface="+mj-lt"/>
              <a:buAutoNum type="arabicPeriod"/>
            </a:pPr>
            <a:r>
              <a:rPr lang="en-US" sz="1800" b="1" dirty="0">
                <a:cs typeface="Times New Roman" panose="02020603050405020304" pitchFamily="18" charset="0"/>
              </a:rPr>
              <a:t> Assess Risk/Remedial Design</a:t>
            </a:r>
          </a:p>
          <a:p>
            <a:pPr marL="385763" indent="-385763">
              <a:lnSpc>
                <a:spcPct val="150000"/>
              </a:lnSpc>
              <a:spcBef>
                <a:spcPct val="0"/>
              </a:spcBef>
              <a:buFont typeface="+mj-lt"/>
              <a:buAutoNum type="arabicPeriod"/>
            </a:pPr>
            <a:endParaRPr lang="en-US" sz="1800" b="1" dirty="0">
              <a:cs typeface="Times New Roman" panose="02020603050405020304" pitchFamily="18" charset="0"/>
            </a:endParaRPr>
          </a:p>
          <a:p>
            <a:pPr>
              <a:lnSpc>
                <a:spcPct val="150000"/>
              </a:lnSpc>
              <a:spcBef>
                <a:spcPct val="0"/>
              </a:spcBef>
            </a:pPr>
            <a:endParaRPr lang="en-US" sz="1800" b="1" dirty="0">
              <a:cs typeface="Times New Roman" panose="02020603050405020304" pitchFamily="18" charset="0"/>
            </a:endParaRPr>
          </a:p>
        </p:txBody>
      </p:sp>
      <p:sp>
        <p:nvSpPr>
          <p:cNvPr id="2" name="TextBox 1">
            <a:extLst>
              <a:ext uri="{FF2B5EF4-FFF2-40B4-BE49-F238E27FC236}">
                <a16:creationId xmlns:a16="http://schemas.microsoft.com/office/drawing/2014/main" id="{74311EFB-AC38-631C-6930-AA822985D625}"/>
              </a:ext>
            </a:extLst>
          </p:cNvPr>
          <p:cNvSpPr txBox="1"/>
          <p:nvPr/>
        </p:nvSpPr>
        <p:spPr>
          <a:xfrm>
            <a:off x="76200" y="131802"/>
            <a:ext cx="8915400" cy="553998"/>
          </a:xfrm>
          <a:prstGeom prst="rect">
            <a:avLst/>
          </a:prstGeom>
          <a:solidFill>
            <a:schemeClr val="bg1"/>
          </a:solidFill>
        </p:spPr>
        <p:txBody>
          <a:bodyPr wrap="square" rtlCol="0">
            <a:spAutoFit/>
          </a:bodyPr>
          <a:lstStyle/>
          <a:p>
            <a:pPr algn="ctr"/>
            <a:r>
              <a:rPr lang="en-US" sz="3000" b="1" dirty="0">
                <a:cs typeface="Times New Roman" pitchFamily="18" charset="0"/>
              </a:rPr>
              <a:t>HDOH TGM Section 3: Systematic Planning Overview</a:t>
            </a:r>
            <a:endParaRPr lang="en-US" sz="3000" b="1" i="1" dirty="0">
              <a:cs typeface="Times New Roman" pitchFamily="18" charset="0"/>
            </a:endParaRPr>
          </a:p>
        </p:txBody>
      </p:sp>
      <p:sp>
        <p:nvSpPr>
          <p:cNvPr id="12" name="TextBox 11">
            <a:extLst>
              <a:ext uri="{FF2B5EF4-FFF2-40B4-BE49-F238E27FC236}">
                <a16:creationId xmlns:a16="http://schemas.microsoft.com/office/drawing/2014/main" id="{9E3348D3-67F6-C623-8DED-3144BFF3BCCC}"/>
              </a:ext>
            </a:extLst>
          </p:cNvPr>
          <p:cNvSpPr txBox="1"/>
          <p:nvPr/>
        </p:nvSpPr>
        <p:spPr>
          <a:xfrm>
            <a:off x="152400" y="838200"/>
            <a:ext cx="4566507" cy="1015663"/>
          </a:xfrm>
          <a:prstGeom prst="rect">
            <a:avLst/>
          </a:prstGeom>
          <a:solidFill>
            <a:schemeClr val="bg1"/>
          </a:solidFill>
          <a:ln>
            <a:solidFill>
              <a:schemeClr val="tx1"/>
            </a:solidFill>
          </a:ln>
        </p:spPr>
        <p:txBody>
          <a:bodyPr wrap="none" rtlCol="0">
            <a:spAutoFit/>
          </a:bodyPr>
          <a:lstStyle/>
          <a:p>
            <a:r>
              <a:rPr lang="en-US" sz="2000" b="1" dirty="0"/>
              <a:t>The only two reasons to collect a sample:</a:t>
            </a:r>
          </a:p>
          <a:p>
            <a:pPr marL="687388" lvl="1" indent="-342900">
              <a:buFont typeface="+mj-lt"/>
              <a:buAutoNum type="arabicPeriod"/>
            </a:pPr>
            <a:r>
              <a:rPr lang="en-US" sz="2000" b="1" dirty="0"/>
              <a:t>Assess risk.</a:t>
            </a:r>
          </a:p>
          <a:p>
            <a:pPr marL="687388" lvl="1" indent="-342900">
              <a:buFont typeface="+mj-lt"/>
              <a:buAutoNum type="arabicPeriod"/>
            </a:pPr>
            <a:r>
              <a:rPr lang="en-US" sz="2000" b="1" dirty="0"/>
              <a:t>Optimize remediation.</a:t>
            </a:r>
          </a:p>
        </p:txBody>
      </p:sp>
    </p:spTree>
    <p:extLst>
      <p:ext uri="{BB962C8B-B14F-4D97-AF65-F5344CB8AC3E}">
        <p14:creationId xmlns:p14="http://schemas.microsoft.com/office/powerpoint/2010/main" val="4133887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48AB26-C097-FF5B-8C98-51D782602825}"/>
              </a:ext>
            </a:extLst>
          </p:cNvPr>
          <p:cNvSpPr txBox="1"/>
          <p:nvPr/>
        </p:nvSpPr>
        <p:spPr>
          <a:xfrm>
            <a:off x="731269" y="1214378"/>
            <a:ext cx="8349145" cy="5324535"/>
          </a:xfrm>
          <a:prstGeom prst="rect">
            <a:avLst/>
          </a:prstGeom>
          <a:noFill/>
        </p:spPr>
        <p:txBody>
          <a:bodyPr wrap="none" rtlCol="0">
            <a:spAutoFit/>
          </a:bodyPr>
          <a:lstStyle/>
          <a:p>
            <a:pPr marL="342900" marR="0" lvl="0" indent="-342900">
              <a:buFont typeface="+mj-lt"/>
              <a:buAutoNum type="alphaUcPeriod"/>
            </a:pPr>
            <a:r>
              <a:rPr lang="en-US" sz="2000" b="1" i="1" dirty="0">
                <a:effectLst/>
                <a:latin typeface="Calibri" panose="020F0502020204030204" pitchFamily="34" charset="0"/>
                <a:ea typeface="DengXian" panose="02010600030101010101" pitchFamily="2" charset="-122"/>
                <a:cs typeface="Calibri" panose="020F0502020204030204" pitchFamily="34" charset="0"/>
              </a:rPr>
              <a:t>Fact Sheets</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Conceptual Site Models</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Example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Decision Unit Designation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Schemes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Theory of Sampling for “Infinite Element” Particulate Matter</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Use and Misuse of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Discrete Sample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Data </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Surface Soil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Samples </a:t>
            </a:r>
            <a:r>
              <a:rPr lang="en-US" sz="2000" b="1" dirty="0">
                <a:effectLst/>
                <a:latin typeface="Calibri" panose="020F0502020204030204" pitchFamily="34" charset="0"/>
                <a:ea typeface="DengXian" panose="02010600030101010101" pitchFamily="2" charset="-122"/>
                <a:cs typeface="Calibri" panose="020F0502020204030204" pitchFamily="34" charset="0"/>
              </a:rPr>
              <a:t>(spacing, tools,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Subsurface Soil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Samples </a:t>
            </a:r>
            <a:r>
              <a:rPr lang="en-US" sz="2000" b="1" dirty="0">
                <a:effectLst/>
                <a:latin typeface="Calibri" panose="020F0502020204030204" pitchFamily="34" charset="0"/>
                <a:ea typeface="DengXian" panose="02010600030101010101" pitchFamily="2" charset="-122"/>
                <a:cs typeface="Calibri" panose="020F0502020204030204" pitchFamily="34" charset="0"/>
              </a:rPr>
              <a:t>(tools, subsamples,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Excavation and Stockpile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Samples </a:t>
            </a:r>
            <a:r>
              <a:rPr lang="en-US" sz="2000" b="1" dirty="0">
                <a:effectLst/>
                <a:latin typeface="Calibri" panose="020F0502020204030204" pitchFamily="34" charset="0"/>
                <a:ea typeface="DengXian" panose="02010600030101010101" pitchFamily="2" charset="-122"/>
                <a:cs typeface="Calibri" panose="020F0502020204030204" pitchFamily="34" charset="0"/>
              </a:rPr>
              <a:t>(methods, volumes,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Sample Collection for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Volatile Contaminants </a:t>
            </a:r>
            <a:r>
              <a:rPr lang="en-US" sz="2000" b="1" i="1" dirty="0">
                <a:effectLst/>
                <a:latin typeface="Calibri" panose="020F0502020204030204" pitchFamily="34" charset="0"/>
                <a:ea typeface="DengXian" panose="02010600030101010101" pitchFamily="2" charset="-122"/>
                <a:cs typeface="Calibri" panose="020F0502020204030204" pitchFamily="34" charset="0"/>
              </a:rPr>
              <a:t>(methanol, alternatives,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Sediment Samples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Laboratory Processing </a:t>
            </a:r>
            <a:r>
              <a:rPr lang="en-US" sz="2000" b="1" dirty="0">
                <a:effectLst/>
                <a:latin typeface="Calibri" panose="020F0502020204030204" pitchFamily="34" charset="0"/>
                <a:ea typeface="DengXian" panose="02010600030101010101" pitchFamily="2" charset="-122"/>
                <a:cs typeface="Calibri" panose="020F0502020204030204" pitchFamily="34" charset="0"/>
              </a:rPr>
              <a:t>of Multi Increment Samples (subsample mass)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Replicate</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Sample </a:t>
            </a:r>
            <a:r>
              <a:rPr lang="en-US" sz="2000" b="1" i="1" dirty="0">
                <a:effectLst/>
                <a:latin typeface="Calibri" panose="020F0502020204030204" pitchFamily="34" charset="0"/>
                <a:ea typeface="DengXian" panose="02010600030101010101" pitchFamily="2" charset="-122"/>
                <a:cs typeface="Calibri" panose="020F0502020204030204" pitchFamily="34" charset="0"/>
              </a:rPr>
              <a:t>Collection</a:t>
            </a:r>
            <a:r>
              <a:rPr lang="en-US" sz="2000" b="1" dirty="0">
                <a:effectLst/>
                <a:latin typeface="Calibri" panose="020F0502020204030204" pitchFamily="34" charset="0"/>
                <a:ea typeface="DengXian" panose="02010600030101010101" pitchFamily="2" charset="-122"/>
                <a:cs typeface="Calibri" panose="020F0502020204030204" pitchFamily="34" charset="0"/>
              </a:rPr>
              <a:t> and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Data Quality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Review</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General </a:t>
            </a:r>
            <a:r>
              <a:rPr lang="en-US" sz="2000" b="1" i="1" dirty="0">
                <a:effectLst/>
                <a:latin typeface="Calibri" panose="020F0502020204030204" pitchFamily="34" charset="0"/>
                <a:ea typeface="DengXian" panose="02010600030101010101" pitchFamily="2" charset="-122"/>
                <a:cs typeface="Calibri" panose="020F0502020204030204" pitchFamily="34" charset="0"/>
              </a:rPr>
              <a:t>Field Operations (field tips)</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Common Investigation </a:t>
            </a:r>
            <a:r>
              <a:rPr lang="en-US" sz="2000" b="1" i="1" dirty="0">
                <a:effectLst/>
                <a:latin typeface="Calibri" panose="020F0502020204030204" pitchFamily="34" charset="0"/>
                <a:ea typeface="DengXian" panose="02010600030101010101" pitchFamily="2" charset="-122"/>
                <a:cs typeface="Calibri" panose="020F0502020204030204" pitchFamily="34" charset="0"/>
              </a:rPr>
              <a:t>Errors and Problems</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DU-MIS Investigations Under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TSCA</a:t>
            </a:r>
          </a:p>
          <a:p>
            <a:pPr marL="342900" marR="0" lvl="0" indent="-342900">
              <a:buFont typeface="+mj-lt"/>
              <a:buAutoNum type="alphaUcPeriod"/>
            </a:pPr>
            <a:r>
              <a:rPr lang="en-US" sz="2000" b="1" i="1" dirty="0">
                <a:effectLst/>
                <a:latin typeface="Calibri" panose="020F0502020204030204" pitchFamily="34" charset="0"/>
                <a:ea typeface="DengXian" panose="02010600030101010101" pitchFamily="2" charset="-122"/>
                <a:cs typeface="Calibri" panose="020F0502020204030204" pitchFamily="34" charset="0"/>
              </a:rPr>
              <a:t>Clean Fill </a:t>
            </a:r>
            <a:r>
              <a:rPr lang="en-US" sz="2000" b="1" dirty="0">
                <a:effectLst/>
                <a:latin typeface="Calibri" panose="020F0502020204030204" pitchFamily="34" charset="0"/>
                <a:ea typeface="DengXian" panose="02010600030101010101" pitchFamily="2" charset="-122"/>
                <a:cs typeface="Calibri" panose="020F0502020204030204" pitchFamily="34" charset="0"/>
              </a:rPr>
              <a:t>Guidance</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References</a:t>
            </a:r>
            <a:endParaRPr lang="en-US" sz="2000" b="1" dirty="0"/>
          </a:p>
        </p:txBody>
      </p:sp>
      <p:sp>
        <p:nvSpPr>
          <p:cNvPr id="2" name="Slide Number Placeholder 1">
            <a:extLst>
              <a:ext uri="{FF2B5EF4-FFF2-40B4-BE49-F238E27FC236}">
                <a16:creationId xmlns:a16="http://schemas.microsoft.com/office/drawing/2014/main" id="{47A39D22-C154-81C2-8BCE-9AF045EEFE9C}"/>
              </a:ext>
            </a:extLst>
          </p:cNvPr>
          <p:cNvSpPr>
            <a:spLocks noGrp="1"/>
          </p:cNvSpPr>
          <p:nvPr>
            <p:ph type="sldNum" sz="quarter" idx="12"/>
          </p:nvPr>
        </p:nvSpPr>
        <p:spPr/>
        <p:txBody>
          <a:bodyPr/>
          <a:lstStyle/>
          <a:p>
            <a:fld id="{6DD8B552-EA96-4575-822E-7C0ECCCEE1F4}" type="slidenum">
              <a:rPr lang="en-US" smtClean="0"/>
              <a:t>27</a:t>
            </a:fld>
            <a:endParaRPr lang="en-US"/>
          </a:p>
        </p:txBody>
      </p:sp>
      <p:sp>
        <p:nvSpPr>
          <p:cNvPr id="6" name="TextBox 5">
            <a:extLst>
              <a:ext uri="{FF2B5EF4-FFF2-40B4-BE49-F238E27FC236}">
                <a16:creationId xmlns:a16="http://schemas.microsoft.com/office/drawing/2014/main" id="{42DAFC8E-0F38-48A2-92AE-BBE2C9E6CB88}"/>
              </a:ext>
            </a:extLst>
          </p:cNvPr>
          <p:cNvSpPr txBox="1"/>
          <p:nvPr/>
        </p:nvSpPr>
        <p:spPr>
          <a:xfrm>
            <a:off x="50242" y="100463"/>
            <a:ext cx="9053464" cy="1015663"/>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HDOH TGM Section 4: </a:t>
            </a:r>
            <a:r>
              <a:rPr lang="en-US" sz="3000" b="1" dirty="0"/>
              <a:t>Site Investigation Design and Implementation Appendices</a:t>
            </a:r>
            <a:endParaRPr lang="en-US" sz="3000" b="1" dirty="0">
              <a:cs typeface="Times New Roman" panose="02020603050405020304" pitchFamily="18" charset="0"/>
            </a:endParaRPr>
          </a:p>
        </p:txBody>
      </p:sp>
    </p:spTree>
    <p:extLst>
      <p:ext uri="{BB962C8B-B14F-4D97-AF65-F5344CB8AC3E}">
        <p14:creationId xmlns:p14="http://schemas.microsoft.com/office/powerpoint/2010/main" val="2813853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05C001-31C4-B120-BBF9-08979D89EB65}"/>
              </a:ext>
            </a:extLst>
          </p:cNvPr>
          <p:cNvSpPr>
            <a:spLocks noGrp="1"/>
          </p:cNvSpPr>
          <p:nvPr>
            <p:ph type="sldNum" sz="quarter" idx="12"/>
          </p:nvPr>
        </p:nvSpPr>
        <p:spPr/>
        <p:txBody>
          <a:bodyPr/>
          <a:lstStyle/>
          <a:p>
            <a:fld id="{0966C622-0A8C-4F86-9457-BBDB38D3C123}" type="slidenum">
              <a:rPr lang="en-US" smtClean="0"/>
              <a:t>28</a:t>
            </a:fld>
            <a:endParaRPr lang="en-US"/>
          </a:p>
        </p:txBody>
      </p:sp>
      <p:sp>
        <p:nvSpPr>
          <p:cNvPr id="5" name="Rectangle 2">
            <a:extLst>
              <a:ext uri="{FF2B5EF4-FFF2-40B4-BE49-F238E27FC236}">
                <a16:creationId xmlns:a16="http://schemas.microsoft.com/office/drawing/2014/main" id="{1A635DAF-A68E-2946-1F79-7D6CDAA1E645}"/>
              </a:ext>
            </a:extLst>
          </p:cNvPr>
          <p:cNvSpPr txBox="1">
            <a:spLocks noChangeArrowheads="1"/>
          </p:cNvSpPr>
          <p:nvPr/>
        </p:nvSpPr>
        <p:spPr>
          <a:xfrm>
            <a:off x="220579" y="104155"/>
            <a:ext cx="8771021" cy="646331"/>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Times New Roman" pitchFamily="18" charset="0"/>
              </a:rPr>
              <a:t>Investigation Questions and Decision Units Designation</a:t>
            </a:r>
          </a:p>
        </p:txBody>
      </p:sp>
      <p:grpSp>
        <p:nvGrpSpPr>
          <p:cNvPr id="17" name="Group 16">
            <a:extLst>
              <a:ext uri="{FF2B5EF4-FFF2-40B4-BE49-F238E27FC236}">
                <a16:creationId xmlns:a16="http://schemas.microsoft.com/office/drawing/2014/main" id="{A351A61A-1A24-2960-AD37-FB05584465DA}"/>
              </a:ext>
            </a:extLst>
          </p:cNvPr>
          <p:cNvGrpSpPr/>
          <p:nvPr/>
        </p:nvGrpSpPr>
        <p:grpSpPr>
          <a:xfrm>
            <a:off x="834629" y="1039661"/>
            <a:ext cx="7090171" cy="2160739"/>
            <a:chOff x="834629" y="1265670"/>
            <a:chExt cx="7523233" cy="2313709"/>
          </a:xfrm>
        </p:grpSpPr>
        <p:pic>
          <p:nvPicPr>
            <p:cNvPr id="16" name="Picture 15" descr="A display of apples in a grocery store&#10;&#10;Description automatically generated">
              <a:extLst>
                <a:ext uri="{FF2B5EF4-FFF2-40B4-BE49-F238E27FC236}">
                  <a16:creationId xmlns:a16="http://schemas.microsoft.com/office/drawing/2014/main" id="{144386ED-7A43-77AF-CD01-7FD6E51866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629" y="1265670"/>
              <a:ext cx="3505200" cy="2313709"/>
            </a:xfrm>
            <a:prstGeom prst="rect">
              <a:avLst/>
            </a:prstGeom>
          </p:spPr>
        </p:pic>
        <p:pic>
          <p:nvPicPr>
            <p:cNvPr id="18" name="Picture 17" descr="DU MIS Field Work">
              <a:extLst>
                <a:ext uri="{FF2B5EF4-FFF2-40B4-BE49-F238E27FC236}">
                  <a16:creationId xmlns:a16="http://schemas.microsoft.com/office/drawing/2014/main" id="{4E4AB268-962A-4CDC-817C-A4862FE8118D}"/>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4816583" y="1265670"/>
              <a:ext cx="3541279" cy="229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a:extLst>
              <a:ext uri="{FF2B5EF4-FFF2-40B4-BE49-F238E27FC236}">
                <a16:creationId xmlns:a16="http://schemas.microsoft.com/office/drawing/2014/main" id="{F9B64B8D-B2B7-4FA7-BDF9-27442EC1D0A3}"/>
              </a:ext>
            </a:extLst>
          </p:cNvPr>
          <p:cNvSpPr txBox="1"/>
          <p:nvPr/>
        </p:nvSpPr>
        <p:spPr>
          <a:xfrm>
            <a:off x="296778" y="3505200"/>
            <a:ext cx="8618622" cy="2816156"/>
          </a:xfrm>
          <a:prstGeom prst="rect">
            <a:avLst/>
          </a:prstGeom>
          <a:noFill/>
        </p:spPr>
        <p:txBody>
          <a:bodyPr wrap="square" rtlCol="0">
            <a:spAutoFit/>
          </a:bodyPr>
          <a:lstStyle/>
          <a:p>
            <a:pPr marL="858838" indent="-858838">
              <a:spcAft>
                <a:spcPts val="600"/>
              </a:spcAft>
              <a:tabLst>
                <a:tab pos="858838" algn="l"/>
              </a:tabLst>
            </a:pPr>
            <a:r>
              <a:rPr lang="en-US" b="1" u="sng" dirty="0"/>
              <a:t>Systematic Planning:</a:t>
            </a:r>
          </a:p>
          <a:p>
            <a:pPr marL="1254125" indent="-1196975">
              <a:spcAft>
                <a:spcPts val="600"/>
              </a:spcAft>
            </a:pPr>
            <a:r>
              <a:rPr lang="en-US" b="1" dirty="0"/>
              <a:t>Steps 1 &amp; 2: 	Prepare a </a:t>
            </a:r>
            <a:r>
              <a:rPr lang="en-US" b="1" u="sng" dirty="0"/>
              <a:t>draft CSM </a:t>
            </a:r>
            <a:r>
              <a:rPr lang="en-US" b="1" dirty="0"/>
              <a:t>and formulate a specific </a:t>
            </a:r>
            <a:r>
              <a:rPr lang="en-US" b="1" u="sng" dirty="0"/>
              <a:t>Investigation Question: </a:t>
            </a:r>
            <a:r>
              <a:rPr lang="en-US" b="1" dirty="0"/>
              <a:t>“Does the concentration of Contaminant X in apples/soil pose a potential long-term (chronic) health risk?”</a:t>
            </a:r>
          </a:p>
          <a:p>
            <a:pPr marL="1254125" indent="-1196975">
              <a:spcAft>
                <a:spcPts val="600"/>
              </a:spcAft>
            </a:pPr>
            <a:r>
              <a:rPr lang="en-US" b="1" dirty="0"/>
              <a:t>Step 3 &amp; 4: 	</a:t>
            </a:r>
            <a:r>
              <a:rPr lang="en-US" b="1" u="sng" dirty="0"/>
              <a:t>Identify Data Needs </a:t>
            </a:r>
            <a:r>
              <a:rPr lang="en-US" b="1" dirty="0"/>
              <a:t>and designate </a:t>
            </a:r>
            <a:r>
              <a:rPr lang="en-US" b="1" u="sng" dirty="0"/>
              <a:t>Decision Units</a:t>
            </a:r>
            <a:r>
              <a:rPr lang="en-US" b="1" dirty="0"/>
              <a:t> for sample collection: Determine representative concentration of Contaminant X data for specified DU volume of apples/soil (edible parts only).</a:t>
            </a:r>
          </a:p>
          <a:p>
            <a:pPr marL="1254125" indent="-1196975">
              <a:spcAft>
                <a:spcPts val="600"/>
              </a:spcAft>
            </a:pPr>
            <a:r>
              <a:rPr lang="en-US" b="1" dirty="0"/>
              <a:t>Step 5:	</a:t>
            </a:r>
            <a:r>
              <a:rPr lang="en-US" b="1" dirty="0">
                <a:cs typeface="Times New Roman" panose="02020603050405020304" pitchFamily="18" charset="0"/>
              </a:rPr>
              <a:t>Develop the</a:t>
            </a:r>
            <a:r>
              <a:rPr lang="en-US" b="1" i="1" dirty="0">
                <a:cs typeface="Times New Roman" panose="02020603050405020304" pitchFamily="18" charset="0"/>
              </a:rPr>
              <a:t> </a:t>
            </a:r>
            <a:r>
              <a:rPr lang="en-US" b="1" u="sng" dirty="0">
                <a:cs typeface="Times New Roman" panose="02020603050405020304" pitchFamily="18" charset="0"/>
              </a:rPr>
              <a:t>Decision Statement</a:t>
            </a:r>
            <a:r>
              <a:rPr lang="en-US" b="1" dirty="0">
                <a:cs typeface="Times New Roman" panose="02020603050405020304" pitchFamily="18" charset="0"/>
              </a:rPr>
              <a:t>: “If the concentration of Contaminant X in the DU exceeds the action level, then the media must be disposed of.”</a:t>
            </a:r>
          </a:p>
        </p:txBody>
      </p:sp>
    </p:spTree>
    <p:extLst>
      <p:ext uri="{BB962C8B-B14F-4D97-AF65-F5344CB8AC3E}">
        <p14:creationId xmlns:p14="http://schemas.microsoft.com/office/powerpoint/2010/main" val="3929404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TextBox 11"/>
          <p:cNvSpPr txBox="1">
            <a:spLocks noChangeArrowheads="1"/>
          </p:cNvSpPr>
          <p:nvPr/>
        </p:nvSpPr>
        <p:spPr bwMode="auto">
          <a:xfrm>
            <a:off x="1488375" y="127337"/>
            <a:ext cx="6225935" cy="923330"/>
          </a:xfrm>
          <a:prstGeom prst="rect">
            <a:avLst/>
          </a:prstGeom>
          <a:noFill/>
          <a:ln w="9525">
            <a:noFill/>
            <a:miter lim="800000"/>
            <a:headEnd/>
            <a:tailEnd/>
          </a:ln>
        </p:spPr>
        <p:txBody>
          <a:bodyPr wrap="none">
            <a:spAutoFit/>
          </a:bodyPr>
          <a:lstStyle/>
          <a:p>
            <a:pPr algn="ctr"/>
            <a:r>
              <a:rPr lang="en-US" sz="3000" b="1" dirty="0">
                <a:latin typeface="Calibri" panose="020F0502020204030204" pitchFamily="34" charset="0"/>
                <a:cs typeface="Calibri" panose="020F0502020204030204" pitchFamily="34" charset="0"/>
              </a:rPr>
              <a:t>Collection of a Representative Sample</a:t>
            </a:r>
          </a:p>
          <a:p>
            <a:pPr algn="ctr"/>
            <a:r>
              <a:rPr lang="en-US" sz="2400" b="1" dirty="0">
                <a:latin typeface="Calibri" panose="020F0502020204030204" pitchFamily="34" charset="0"/>
                <a:cs typeface="Calibri" panose="020F0502020204030204" pitchFamily="34" charset="0"/>
              </a:rPr>
              <a:t>(20 years of good and bad ideas…)</a:t>
            </a:r>
          </a:p>
        </p:txBody>
      </p:sp>
      <p:sp>
        <p:nvSpPr>
          <p:cNvPr id="2" name="Slide Number Placeholder 1"/>
          <p:cNvSpPr>
            <a:spLocks noGrp="1"/>
          </p:cNvSpPr>
          <p:nvPr>
            <p:ph type="sldNum" sz="quarter" idx="12"/>
          </p:nvPr>
        </p:nvSpPr>
        <p:spPr/>
        <p:txBody>
          <a:bodyPr/>
          <a:lstStyle/>
          <a:p>
            <a:fld id="{27EB08C4-B206-4098-98C3-6DC2CE1146B4}" type="slidenum">
              <a:rPr lang="en-US" smtClean="0"/>
              <a:pPr/>
              <a:t>29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003" y="1143000"/>
            <a:ext cx="5347997" cy="3461133"/>
          </a:xfrm>
          <a:prstGeom prst="rect">
            <a:avLst/>
          </a:prstGeom>
        </p:spPr>
      </p:pic>
      <p:grpSp>
        <p:nvGrpSpPr>
          <p:cNvPr id="7" name="Group 6"/>
          <p:cNvGrpSpPr/>
          <p:nvPr/>
        </p:nvGrpSpPr>
        <p:grpSpPr>
          <a:xfrm>
            <a:off x="381000" y="4665643"/>
            <a:ext cx="8591564" cy="1938992"/>
            <a:chOff x="381000" y="609600"/>
            <a:chExt cx="8591564" cy="1938992"/>
          </a:xfrm>
        </p:grpSpPr>
        <p:sp>
          <p:nvSpPr>
            <p:cNvPr id="45" name="TextBox 11"/>
            <p:cNvSpPr txBox="1">
              <a:spLocks noChangeArrowheads="1"/>
            </p:cNvSpPr>
            <p:nvPr/>
          </p:nvSpPr>
          <p:spPr bwMode="auto">
            <a:xfrm>
              <a:off x="381000" y="609600"/>
              <a:ext cx="4100803" cy="1938992"/>
            </a:xfrm>
            <a:prstGeom prst="rect">
              <a:avLst/>
            </a:prstGeom>
            <a:noFill/>
            <a:ln w="9525">
              <a:noFill/>
              <a:miter lim="800000"/>
              <a:headEnd/>
              <a:tailEnd/>
            </a:ln>
          </p:spPr>
          <p:txBody>
            <a:bodyPr wrap="none">
              <a:spAutoFit/>
            </a:bodyPr>
            <a:lstStyle/>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Site preparation</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DU demarcation</a:t>
              </a:r>
            </a:p>
            <a:p>
              <a:pPr marL="457200" indent="-457200">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Soil type vs sampling tools</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Surface soils</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Subsurface soils</a:t>
              </a:r>
            </a:p>
          </p:txBody>
        </p:sp>
        <p:sp>
          <p:nvSpPr>
            <p:cNvPr id="47" name="TextBox 11"/>
            <p:cNvSpPr txBox="1">
              <a:spLocks noChangeArrowheads="1"/>
            </p:cNvSpPr>
            <p:nvPr/>
          </p:nvSpPr>
          <p:spPr bwMode="auto">
            <a:xfrm>
              <a:off x="4572000" y="609600"/>
              <a:ext cx="4400564" cy="1938992"/>
            </a:xfrm>
            <a:prstGeom prst="rect">
              <a:avLst/>
            </a:prstGeom>
            <a:noFill/>
            <a:ln w="9525">
              <a:noFill/>
              <a:miter lim="800000"/>
              <a:headEnd/>
              <a:tailEnd/>
            </a:ln>
          </p:spPr>
          <p:txBody>
            <a:bodyPr wrap="none">
              <a:spAutoFit/>
            </a:bodyPr>
            <a:lstStyle/>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Excavations</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Stockpiles</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Sediment</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Sampling for VOCs</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Equipment decontamination</a:t>
              </a:r>
            </a:p>
          </p:txBody>
        </p:sp>
      </p:grpSp>
    </p:spTree>
    <p:extLst>
      <p:ext uri="{BB962C8B-B14F-4D97-AF65-F5344CB8AC3E}">
        <p14:creationId xmlns:p14="http://schemas.microsoft.com/office/powerpoint/2010/main" val="266106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6D918-B89D-9FB7-FD88-1FD2C95CA673}"/>
              </a:ext>
            </a:extLst>
          </p:cNvPr>
          <p:cNvSpPr txBox="1"/>
          <p:nvPr/>
        </p:nvSpPr>
        <p:spPr>
          <a:xfrm>
            <a:off x="304800" y="281226"/>
            <a:ext cx="8610599" cy="861774"/>
          </a:xfrm>
          <a:prstGeom prst="rect">
            <a:avLst/>
          </a:prstGeom>
          <a:noFill/>
        </p:spPr>
        <p:txBody>
          <a:bodyPr wrap="square" rtlCol="0">
            <a:spAutoFit/>
          </a:bodyPr>
          <a:lstStyle/>
          <a:p>
            <a:pPr algn="ctr"/>
            <a:r>
              <a:rPr lang="en-US" sz="3000" b="1" dirty="0">
                <a:cs typeface="Times New Roman" panose="02020603050405020304" pitchFamily="18" charset="0"/>
              </a:rPr>
              <a:t>“Risk-Based” Investigation Methods</a:t>
            </a:r>
            <a:r>
              <a:rPr lang="en-US" sz="2400" b="1" dirty="0">
                <a:cs typeface="Times New Roman" panose="02020603050405020304" pitchFamily="18" charset="0"/>
              </a:rPr>
              <a:t> (updated July 2023)</a:t>
            </a:r>
          </a:p>
          <a:p>
            <a:pPr algn="ctr"/>
            <a:r>
              <a:rPr lang="en-US" sz="2000" b="1" dirty="0">
                <a:cs typeface="Times New Roman" panose="02020603050405020304" pitchFamily="18" charset="0"/>
              </a:rPr>
              <a:t>(downloadable pdf files; web-based documents under construction)</a:t>
            </a:r>
          </a:p>
        </p:txBody>
      </p:sp>
      <p:sp>
        <p:nvSpPr>
          <p:cNvPr id="5" name="TextBox 4">
            <a:extLst>
              <a:ext uri="{FF2B5EF4-FFF2-40B4-BE49-F238E27FC236}">
                <a16:creationId xmlns:a16="http://schemas.microsoft.com/office/drawing/2014/main" id="{1548AB26-C097-FF5B-8C98-51D782602825}"/>
              </a:ext>
            </a:extLst>
          </p:cNvPr>
          <p:cNvSpPr txBox="1"/>
          <p:nvPr/>
        </p:nvSpPr>
        <p:spPr>
          <a:xfrm>
            <a:off x="1666112" y="1444585"/>
            <a:ext cx="5674630" cy="1785104"/>
          </a:xfrm>
          <a:prstGeom prst="rect">
            <a:avLst/>
          </a:prstGeom>
          <a:noFill/>
        </p:spPr>
        <p:txBody>
          <a:bodyPr wrap="none" rtlCol="0">
            <a:spAutoFit/>
          </a:bodyPr>
          <a:lstStyle/>
          <a:p>
            <a:r>
              <a:rPr lang="en-US" sz="2400" b="1" dirty="0">
                <a:cs typeface="Times New Roman" panose="02020603050405020304" pitchFamily="18" charset="0"/>
              </a:rPr>
              <a:t>Hawai´i </a:t>
            </a:r>
            <a:r>
              <a:rPr lang="en-US" sz="2400" b="1" i="1" dirty="0">
                <a:cs typeface="Times New Roman" panose="02020603050405020304" pitchFamily="18" charset="0"/>
              </a:rPr>
              <a:t>Technical Guidance Manual </a:t>
            </a:r>
            <a:r>
              <a:rPr lang="en-US" sz="2400" b="1" dirty="0">
                <a:cs typeface="Times New Roman" panose="02020603050405020304" pitchFamily="18" charset="0"/>
              </a:rPr>
              <a:t>(TGM):</a:t>
            </a:r>
            <a:endParaRPr lang="en-US" sz="2200" b="1" u="sng" dirty="0"/>
          </a:p>
          <a:p>
            <a:pPr marL="233363">
              <a:spcAft>
                <a:spcPts val="1200"/>
              </a:spcAft>
            </a:pPr>
            <a:r>
              <a:rPr lang="en-US" sz="2200" b="1" u="sng" dirty="0"/>
              <a:t>Part 1: </a:t>
            </a:r>
            <a:r>
              <a:rPr lang="en-US" sz="2200" b="1" dirty="0"/>
              <a:t>Fact Sheets (Appendix A):</a:t>
            </a:r>
          </a:p>
          <a:p>
            <a:pPr marL="233363">
              <a:spcAft>
                <a:spcPts val="1200"/>
              </a:spcAft>
            </a:pPr>
            <a:r>
              <a:rPr lang="en-US" sz="2200" b="1" u="sng" dirty="0"/>
              <a:t>Part 2: </a:t>
            </a:r>
            <a:r>
              <a:rPr lang="en-US" sz="2200" b="1" dirty="0"/>
              <a:t>Overview (Section 3)</a:t>
            </a:r>
          </a:p>
          <a:p>
            <a:pPr marL="233363">
              <a:spcAft>
                <a:spcPts val="1200"/>
              </a:spcAft>
            </a:pPr>
            <a:r>
              <a:rPr lang="en-US" sz="2200" b="1" u="sng" dirty="0"/>
              <a:t>Part 3: </a:t>
            </a:r>
            <a:r>
              <a:rPr lang="en-US" sz="2200" b="1" dirty="0"/>
              <a:t>Detailed Appendices (17+; Section 4)</a:t>
            </a:r>
          </a:p>
        </p:txBody>
      </p:sp>
      <p:sp>
        <p:nvSpPr>
          <p:cNvPr id="2" name="Slide Number Placeholder 1">
            <a:extLst>
              <a:ext uri="{FF2B5EF4-FFF2-40B4-BE49-F238E27FC236}">
                <a16:creationId xmlns:a16="http://schemas.microsoft.com/office/drawing/2014/main" id="{74D97BF3-56AF-2FD9-13CC-AD37C5A2A5F7}"/>
              </a:ext>
            </a:extLst>
          </p:cNvPr>
          <p:cNvSpPr>
            <a:spLocks noGrp="1"/>
          </p:cNvSpPr>
          <p:nvPr>
            <p:ph type="sldNum" sz="quarter" idx="12"/>
          </p:nvPr>
        </p:nvSpPr>
        <p:spPr/>
        <p:txBody>
          <a:bodyPr/>
          <a:lstStyle/>
          <a:p>
            <a:fld id="{6DD8B552-EA96-4575-822E-7C0ECCCEE1F4}" type="slidenum">
              <a:rPr lang="en-US" smtClean="0"/>
              <a:t>3</a:t>
            </a:fld>
            <a:endParaRPr lang="en-US"/>
          </a:p>
        </p:txBody>
      </p:sp>
      <p:sp>
        <p:nvSpPr>
          <p:cNvPr id="7" name="TextBox 1">
            <a:extLst>
              <a:ext uri="{FF2B5EF4-FFF2-40B4-BE49-F238E27FC236}">
                <a16:creationId xmlns:a16="http://schemas.microsoft.com/office/drawing/2014/main" id="{DBDF8834-DE4D-4BD1-A90A-9A2A783DD9D5}"/>
              </a:ext>
            </a:extLst>
          </p:cNvPr>
          <p:cNvSpPr txBox="1">
            <a:spLocks noChangeArrowheads="1"/>
          </p:cNvSpPr>
          <p:nvPr/>
        </p:nvSpPr>
        <p:spPr bwMode="auto">
          <a:xfrm>
            <a:off x="567179" y="3343106"/>
            <a:ext cx="8119621" cy="1754326"/>
          </a:xfrm>
          <a:prstGeom prst="rect">
            <a:avLst/>
          </a:prstGeom>
          <a:noFill/>
          <a:ln w="9525">
            <a:noFill/>
            <a:miter lim="800000"/>
            <a:headEnd/>
            <a:tailEnd/>
          </a:ln>
        </p:spPr>
        <p:txBody>
          <a:bodyPr wrap="square">
            <a:spAutoFit/>
          </a:bodyPr>
          <a:lstStyle/>
          <a:p>
            <a:r>
              <a:rPr lang="en-US" b="1" dirty="0">
                <a:cs typeface="Times New Roman" pitchFamily="18" charset="0"/>
              </a:rPr>
              <a:t>HDOH, 2023, </a:t>
            </a:r>
            <a:r>
              <a:rPr lang="en-US" b="1" i="1" dirty="0">
                <a:cs typeface="Times New Roman" pitchFamily="18" charset="0"/>
              </a:rPr>
              <a:t>Technical Guidance Manual</a:t>
            </a:r>
            <a:r>
              <a:rPr lang="en-US" b="1" dirty="0">
                <a:cs typeface="Times New Roman" pitchFamily="18" charset="0"/>
              </a:rPr>
              <a:t>: Hawai‘i Department of Health, Office of Hazard Evaluation and Emergency Response.</a:t>
            </a:r>
          </a:p>
          <a:p>
            <a:r>
              <a:rPr lang="en-US" b="1" dirty="0">
                <a:cs typeface="Times New Roman" pitchFamily="18" charset="0"/>
              </a:rPr>
              <a:t>https://health.hawaii.gov/heer/guidance/specific-topics/decision-unit-and-multi-increment-sampling-methods/</a:t>
            </a:r>
          </a:p>
          <a:p>
            <a:endParaRPr lang="en-US" b="1" dirty="0">
              <a:cs typeface="Times New Roman" pitchFamily="18" charset="0"/>
            </a:endParaRPr>
          </a:p>
          <a:p>
            <a:r>
              <a:rPr lang="en-US" b="1" dirty="0">
                <a:cs typeface="Times New Roman" pitchFamily="18" charset="0"/>
              </a:rPr>
              <a:t>2023 Updates Overview: https://health.hawaii.gov/heer/guidance/heer-webinars/</a:t>
            </a:r>
          </a:p>
        </p:txBody>
      </p:sp>
      <p:grpSp>
        <p:nvGrpSpPr>
          <p:cNvPr id="6" name="Group 5">
            <a:extLst>
              <a:ext uri="{FF2B5EF4-FFF2-40B4-BE49-F238E27FC236}">
                <a16:creationId xmlns:a16="http://schemas.microsoft.com/office/drawing/2014/main" id="{FB5FB01B-9C42-46B1-974C-DFAAE2DE2497}"/>
              </a:ext>
            </a:extLst>
          </p:cNvPr>
          <p:cNvGrpSpPr/>
          <p:nvPr/>
        </p:nvGrpSpPr>
        <p:grpSpPr>
          <a:xfrm>
            <a:off x="183736" y="5334000"/>
            <a:ext cx="8685042" cy="1323439"/>
            <a:chOff x="183736" y="4190423"/>
            <a:chExt cx="8685042" cy="1323439"/>
          </a:xfrm>
        </p:grpSpPr>
        <p:pic>
          <p:nvPicPr>
            <p:cNvPr id="8" name="Picture 7" descr="A picture containing outdoor, person, ground, standing&#10;&#10;Description automatically generated">
              <a:extLst>
                <a:ext uri="{FF2B5EF4-FFF2-40B4-BE49-F238E27FC236}">
                  <a16:creationId xmlns:a16="http://schemas.microsoft.com/office/drawing/2014/main" id="{3FBAB15F-5961-4715-B226-FF46011EDA1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736" y="4207669"/>
              <a:ext cx="1600438" cy="1200329"/>
            </a:xfrm>
            <a:prstGeom prst="rect">
              <a:avLst/>
            </a:prstGeom>
            <a:ln>
              <a:solidFill>
                <a:schemeClr val="tx1"/>
              </a:solidFill>
            </a:ln>
          </p:spPr>
        </p:pic>
        <p:sp>
          <p:nvSpPr>
            <p:cNvPr id="9" name="TextBox 1">
              <a:extLst>
                <a:ext uri="{FF2B5EF4-FFF2-40B4-BE49-F238E27FC236}">
                  <a16:creationId xmlns:a16="http://schemas.microsoft.com/office/drawing/2014/main" id="{080EDECF-E412-4CCC-9EB9-B79CCD06F1A6}"/>
                </a:ext>
              </a:extLst>
            </p:cNvPr>
            <p:cNvSpPr txBox="1">
              <a:spLocks noChangeArrowheads="1"/>
            </p:cNvSpPr>
            <p:nvPr/>
          </p:nvSpPr>
          <p:spPr bwMode="auto">
            <a:xfrm>
              <a:off x="1871389" y="4222193"/>
              <a:ext cx="5620274" cy="1200329"/>
            </a:xfrm>
            <a:prstGeom prst="rect">
              <a:avLst/>
            </a:prstGeom>
            <a:noFill/>
            <a:ln w="9525">
              <a:noFill/>
              <a:miter lim="800000"/>
              <a:headEnd/>
              <a:tailEnd/>
            </a:ln>
          </p:spPr>
          <p:txBody>
            <a:bodyPr wrap="square">
              <a:spAutoFit/>
            </a:bodyPr>
            <a:lstStyle/>
            <a:p>
              <a:r>
                <a:rPr lang="en-US" b="1" dirty="0">
                  <a:cs typeface="Times New Roman" pitchFamily="18" charset="0"/>
                </a:rPr>
                <a:t>China National Standard (2023): </a:t>
              </a:r>
              <a:r>
                <a:rPr lang="en-US" b="1" i="1" dirty="0">
                  <a:cs typeface="Times New Roman" pitchFamily="18" charset="0"/>
                </a:rPr>
                <a:t>Soil Quality – Decision Unit and Multi Increment Sampling Methods</a:t>
              </a:r>
              <a:r>
                <a:rPr lang="en-US" b="1" dirty="0">
                  <a:cs typeface="Times New Roman" pitchFamily="18" charset="0"/>
                </a:rPr>
                <a:t> (Overview): National Standardization Administration Committee, GB/T-42489-2023</a:t>
              </a:r>
            </a:p>
          </p:txBody>
        </p:sp>
        <p:pic>
          <p:nvPicPr>
            <p:cNvPr id="10" name="Picture 9" descr="DU MIS Field Work">
              <a:extLst>
                <a:ext uri="{FF2B5EF4-FFF2-40B4-BE49-F238E27FC236}">
                  <a16:creationId xmlns:a16="http://schemas.microsoft.com/office/drawing/2014/main" id="{75A823D4-3115-48EB-9D4F-D30DD6D6EFE5}"/>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7427494" y="4190423"/>
              <a:ext cx="14412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0567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30</a:t>
            </a:fld>
            <a:endParaRPr lang="en-US"/>
          </a:p>
        </p:txBody>
      </p:sp>
      <p:sp>
        <p:nvSpPr>
          <p:cNvPr id="16" name="TextBox 15">
            <a:extLst>
              <a:ext uri="{FF2B5EF4-FFF2-40B4-BE49-F238E27FC236}">
                <a16:creationId xmlns:a16="http://schemas.microsoft.com/office/drawing/2014/main" id="{D2D9BB0F-7389-434C-B0B3-929DE344C15F}"/>
              </a:ext>
            </a:extLst>
          </p:cNvPr>
          <p:cNvSpPr txBox="1"/>
          <p:nvPr/>
        </p:nvSpPr>
        <p:spPr>
          <a:xfrm>
            <a:off x="1" y="208002"/>
            <a:ext cx="9144000" cy="553998"/>
          </a:xfrm>
          <a:prstGeom prst="rect">
            <a:avLst/>
          </a:prstGeom>
          <a:noFill/>
        </p:spPr>
        <p:txBody>
          <a:bodyPr wrap="square" rtlCol="0">
            <a:spAutoFit/>
          </a:bodyPr>
          <a:lstStyle/>
          <a:p>
            <a:pPr algn="ctr"/>
            <a:r>
              <a:rPr lang="en-US" sz="3000" b="1" dirty="0">
                <a:latin typeface="Calibri" panose="020F0502020204030204" pitchFamily="34" charset="0"/>
                <a:cs typeface="Calibri" panose="020F0502020204030204" pitchFamily="34" charset="0"/>
              </a:rPr>
              <a:t>Laboratory Sample Processing and Analysis</a:t>
            </a:r>
          </a:p>
        </p:txBody>
      </p:sp>
      <p:graphicFrame>
        <p:nvGraphicFramePr>
          <p:cNvPr id="18" name="Table 17">
            <a:extLst>
              <a:ext uri="{FF2B5EF4-FFF2-40B4-BE49-F238E27FC236}">
                <a16:creationId xmlns:a16="http://schemas.microsoft.com/office/drawing/2014/main" id="{C8718BDC-D38F-41D7-9B36-4D4C152E2211}"/>
              </a:ext>
            </a:extLst>
          </p:cNvPr>
          <p:cNvGraphicFramePr>
            <a:graphicFrameLocks noGrp="1"/>
          </p:cNvGraphicFramePr>
          <p:nvPr>
            <p:extLst>
              <p:ext uri="{D42A27DB-BD31-4B8C-83A1-F6EECF244321}">
                <p14:modId xmlns:p14="http://schemas.microsoft.com/office/powerpoint/2010/main" val="621211399"/>
              </p:ext>
            </p:extLst>
          </p:nvPr>
        </p:nvGraphicFramePr>
        <p:xfrm>
          <a:off x="2574822" y="3016984"/>
          <a:ext cx="4302994" cy="1757045"/>
        </p:xfrm>
        <a:graphic>
          <a:graphicData uri="http://schemas.openxmlformats.org/drawingml/2006/table">
            <a:tbl>
              <a:tblPr firstRow="1" firstCol="1" bandRow="1">
                <a:tableStyleId>{5C22544A-7EE6-4342-B048-85BDC9FD1C3A}</a:tableStyleId>
              </a:tblPr>
              <a:tblGrid>
                <a:gridCol w="2106045">
                  <a:extLst>
                    <a:ext uri="{9D8B030D-6E8A-4147-A177-3AD203B41FA5}">
                      <a16:colId xmlns:a16="http://schemas.microsoft.com/office/drawing/2014/main" val="1938081013"/>
                    </a:ext>
                  </a:extLst>
                </a:gridCol>
                <a:gridCol w="1032454">
                  <a:extLst>
                    <a:ext uri="{9D8B030D-6E8A-4147-A177-3AD203B41FA5}">
                      <a16:colId xmlns:a16="http://schemas.microsoft.com/office/drawing/2014/main" val="1501100647"/>
                    </a:ext>
                  </a:extLst>
                </a:gridCol>
                <a:gridCol w="1164495">
                  <a:extLst>
                    <a:ext uri="{9D8B030D-6E8A-4147-A177-3AD203B41FA5}">
                      <a16:colId xmlns:a16="http://schemas.microsoft.com/office/drawing/2014/main" val="1541198820"/>
                    </a:ext>
                  </a:extLst>
                </a:gridCol>
              </a:tblGrid>
              <a:tr h="0">
                <a:tc rowSpan="2">
                  <a:txBody>
                    <a:bodyPr/>
                    <a:lstStyle/>
                    <a:p>
                      <a:pPr marL="0" marR="0" algn="ctr">
                        <a:spcBef>
                          <a:spcPts val="1200"/>
                        </a:spcBef>
                        <a:spcAft>
                          <a:spcPts val="0"/>
                        </a:spcAft>
                      </a:pPr>
                      <a:r>
                        <a:rPr lang="en-US" sz="1800" dirty="0">
                          <a:solidFill>
                            <a:schemeClr val="tx1"/>
                          </a:solidFill>
                          <a:effectLst/>
                          <a:latin typeface="Calibri" panose="020F0502020204030204" pitchFamily="34" charset="0"/>
                          <a:cs typeface="Calibri" panose="020F0502020204030204" pitchFamily="34" charset="0"/>
                        </a:rPr>
                        <a:t>Sample Preparation Method</a:t>
                      </a:r>
                      <a:endParaRPr lang="en-US" sz="18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1200"/>
                        </a:spcBef>
                        <a:spcAft>
                          <a:spcPts val="0"/>
                        </a:spcAft>
                      </a:pPr>
                      <a:r>
                        <a:rPr lang="en-US" sz="1800" dirty="0">
                          <a:solidFill>
                            <a:schemeClr val="tx1"/>
                          </a:solidFill>
                          <a:effectLst/>
                          <a:latin typeface="Calibri" panose="020F0502020204030204" pitchFamily="34" charset="0"/>
                          <a:cs typeface="Calibri" panose="020F0502020204030204" pitchFamily="34" charset="0"/>
                        </a:rPr>
                        <a:t>*Subsample Collection Method</a:t>
                      </a:r>
                      <a:endParaRPr lang="en-US" sz="18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02733499"/>
                  </a:ext>
                </a:extLst>
              </a:tr>
              <a:tr h="0">
                <a:tc vMerge="1">
                  <a:txBody>
                    <a:bodyPr/>
                    <a:lstStyle/>
                    <a:p>
                      <a:endParaRPr lang="en-US"/>
                    </a:p>
                  </a:txBody>
                  <a:tcPr/>
                </a:tc>
                <a:tc>
                  <a:txBody>
                    <a:bodyPr/>
                    <a:lstStyle/>
                    <a:p>
                      <a:pPr marL="0" marR="0" algn="ctr">
                        <a:spcBef>
                          <a:spcPts val="1200"/>
                        </a:spcBef>
                        <a:spcAft>
                          <a:spcPts val="0"/>
                        </a:spcAft>
                      </a:pPr>
                      <a:r>
                        <a:rPr lang="en-US" sz="1800" b="1" dirty="0">
                          <a:solidFill>
                            <a:schemeClr val="tx1"/>
                          </a:solidFill>
                          <a:effectLst/>
                          <a:latin typeface="Calibri" panose="020F0502020204030204" pitchFamily="34" charset="0"/>
                          <a:cs typeface="Calibri" panose="020F0502020204030204" pitchFamily="34" charset="0"/>
                        </a:rPr>
                        <a:t>Sectoral Splitter</a:t>
                      </a:r>
                      <a:endParaRPr lang="en-US" sz="1800" b="1"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0"/>
                        </a:spcAft>
                      </a:pPr>
                      <a:r>
                        <a:rPr lang="en-US" sz="1800" b="1" dirty="0">
                          <a:solidFill>
                            <a:srgbClr val="FF0000"/>
                          </a:solidFill>
                          <a:effectLst/>
                          <a:latin typeface="Calibri" panose="020F0502020204030204" pitchFamily="34" charset="0"/>
                          <a:cs typeface="Calibri" panose="020F0502020204030204" pitchFamily="34" charset="0"/>
                        </a:rPr>
                        <a:t>Manual</a:t>
                      </a:r>
                      <a:endParaRPr lang="en-US" sz="1800" b="1" dirty="0">
                        <a:solidFill>
                          <a:srgbClr val="FF000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398414"/>
                  </a:ext>
                </a:extLst>
              </a:tr>
              <a:tr h="328930">
                <a:tc>
                  <a:txBody>
                    <a:bodyPr/>
                    <a:lstStyle/>
                    <a:p>
                      <a:pPr marL="0" marR="0">
                        <a:spcBef>
                          <a:spcPts val="1200"/>
                        </a:spcBef>
                        <a:spcAft>
                          <a:spcPts val="600"/>
                        </a:spcAft>
                      </a:pPr>
                      <a:r>
                        <a:rPr lang="en-US" sz="1800" dirty="0">
                          <a:solidFill>
                            <a:schemeClr val="tx1"/>
                          </a:solidFill>
                          <a:effectLst/>
                          <a:latin typeface="Calibri" panose="020F0502020204030204" pitchFamily="34" charset="0"/>
                          <a:cs typeface="Calibri" panose="020F0502020204030204" pitchFamily="34" charset="0"/>
                        </a:rPr>
                        <a:t>Unground (&lt;2mm)</a:t>
                      </a:r>
                      <a:endParaRPr lang="en-US" sz="18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800" b="1" dirty="0">
                          <a:solidFill>
                            <a:schemeClr val="tx1"/>
                          </a:solidFill>
                          <a:effectLst/>
                          <a:latin typeface="Calibri" panose="020F0502020204030204" pitchFamily="34" charset="0"/>
                          <a:cs typeface="Calibri" panose="020F0502020204030204" pitchFamily="34" charset="0"/>
                        </a:rPr>
                        <a:t>10g</a:t>
                      </a:r>
                      <a:endParaRPr lang="en-US" sz="1800" b="1"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800" b="1" dirty="0">
                          <a:solidFill>
                            <a:srgbClr val="FF0000"/>
                          </a:solidFill>
                          <a:effectLst/>
                          <a:latin typeface="Calibri" panose="020F0502020204030204" pitchFamily="34" charset="0"/>
                          <a:cs typeface="Calibri" panose="020F0502020204030204" pitchFamily="34" charset="0"/>
                        </a:rPr>
                        <a:t>*30g</a:t>
                      </a:r>
                      <a:endParaRPr lang="en-US" sz="1800" b="1" dirty="0">
                        <a:solidFill>
                          <a:srgbClr val="FF000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7954880"/>
                  </a:ext>
                </a:extLst>
              </a:tr>
              <a:tr h="330835">
                <a:tc>
                  <a:txBody>
                    <a:bodyPr/>
                    <a:lstStyle/>
                    <a:p>
                      <a:pPr marL="0" marR="0">
                        <a:spcBef>
                          <a:spcPts val="1200"/>
                        </a:spcBef>
                        <a:spcAft>
                          <a:spcPts val="600"/>
                        </a:spcAft>
                      </a:pPr>
                      <a:r>
                        <a:rPr lang="en-US" sz="1800" dirty="0">
                          <a:solidFill>
                            <a:schemeClr val="tx1"/>
                          </a:solidFill>
                          <a:effectLst/>
                          <a:latin typeface="Calibri" panose="020F0502020204030204" pitchFamily="34" charset="0"/>
                          <a:cs typeface="Calibri" panose="020F0502020204030204" pitchFamily="34" charset="0"/>
                        </a:rPr>
                        <a:t>Ground (</a:t>
                      </a:r>
                      <a:r>
                        <a:rPr lang="en-US" sz="1800" u="sng" dirty="0">
                          <a:solidFill>
                            <a:schemeClr val="tx1"/>
                          </a:solidFill>
                          <a:effectLst/>
                          <a:latin typeface="Calibri" panose="020F0502020204030204" pitchFamily="34" charset="0"/>
                          <a:cs typeface="Calibri" panose="020F0502020204030204" pitchFamily="34" charset="0"/>
                        </a:rPr>
                        <a:t>&lt;</a:t>
                      </a:r>
                      <a:r>
                        <a:rPr lang="en-US" sz="1800" dirty="0">
                          <a:solidFill>
                            <a:schemeClr val="tx1"/>
                          </a:solidFill>
                          <a:effectLst/>
                          <a:latin typeface="Calibri" panose="020F0502020204030204" pitchFamily="34" charset="0"/>
                          <a:cs typeface="Calibri" panose="020F0502020204030204" pitchFamily="34" charset="0"/>
                        </a:rPr>
                        <a:t>100 µm)</a:t>
                      </a:r>
                      <a:endParaRPr lang="en-US" sz="18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800" b="1">
                          <a:solidFill>
                            <a:schemeClr val="tx1"/>
                          </a:solidFill>
                          <a:effectLst/>
                          <a:latin typeface="Calibri" panose="020F0502020204030204" pitchFamily="34" charset="0"/>
                          <a:cs typeface="Calibri" panose="020F0502020204030204" pitchFamily="34" charset="0"/>
                        </a:rPr>
                        <a:t>5g</a:t>
                      </a:r>
                      <a:endParaRPr lang="en-US" sz="1800" b="1">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800" b="1" dirty="0">
                          <a:solidFill>
                            <a:schemeClr val="tx1"/>
                          </a:solidFill>
                          <a:effectLst/>
                          <a:latin typeface="Calibri" panose="020F0502020204030204" pitchFamily="34" charset="0"/>
                          <a:cs typeface="Calibri" panose="020F0502020204030204" pitchFamily="34" charset="0"/>
                        </a:rPr>
                        <a:t>5g</a:t>
                      </a:r>
                      <a:endParaRPr lang="en-US" sz="1800" b="1"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486344"/>
                  </a:ext>
                </a:extLst>
              </a:tr>
            </a:tbl>
          </a:graphicData>
        </a:graphic>
      </p:graphicFrame>
      <p:sp>
        <p:nvSpPr>
          <p:cNvPr id="19" name="TextBox 18">
            <a:extLst>
              <a:ext uri="{FF2B5EF4-FFF2-40B4-BE49-F238E27FC236}">
                <a16:creationId xmlns:a16="http://schemas.microsoft.com/office/drawing/2014/main" id="{47B32C31-9FA0-4EC4-9941-845D77B82E06}"/>
              </a:ext>
            </a:extLst>
          </p:cNvPr>
          <p:cNvSpPr txBox="1"/>
          <p:nvPr/>
        </p:nvSpPr>
        <p:spPr>
          <a:xfrm>
            <a:off x="740415" y="3478146"/>
            <a:ext cx="1837338" cy="1015663"/>
          </a:xfrm>
          <a:prstGeom prst="rect">
            <a:avLst/>
          </a:prstGeom>
          <a:noFill/>
        </p:spPr>
        <p:txBody>
          <a:bodyPr wrap="square" rtlCol="0">
            <a:spAutoFit/>
          </a:bodyPr>
          <a:lstStyle>
            <a:defPPr>
              <a:defRPr lang="en-US"/>
            </a:defPPr>
            <a:lvl1pPr>
              <a:defRPr b="1"/>
            </a:lvl1pPr>
          </a:lstStyle>
          <a:p>
            <a:pPr algn="ctr"/>
            <a:r>
              <a:rPr lang="en-US" sz="2000" i="1" dirty="0">
                <a:latin typeface="Calibri" panose="020F0502020204030204" pitchFamily="34" charset="0"/>
                <a:cs typeface="Calibri" panose="020F0502020204030204" pitchFamily="34" charset="0"/>
              </a:rPr>
              <a:t>Ideal</a:t>
            </a:r>
            <a:r>
              <a:rPr lang="en-US" sz="2000" dirty="0">
                <a:latin typeface="Calibri" panose="020F0502020204030204" pitchFamily="34" charset="0"/>
                <a:cs typeface="Calibri" panose="020F0502020204030204" pitchFamily="34" charset="0"/>
              </a:rPr>
              <a:t> Minimum Subsample Mass</a:t>
            </a:r>
          </a:p>
        </p:txBody>
      </p:sp>
      <p:sp>
        <p:nvSpPr>
          <p:cNvPr id="15" name="TextBox 14">
            <a:extLst>
              <a:ext uri="{FF2B5EF4-FFF2-40B4-BE49-F238E27FC236}">
                <a16:creationId xmlns:a16="http://schemas.microsoft.com/office/drawing/2014/main" id="{C424759C-DEE0-48D7-9A60-4696E8E01679}"/>
              </a:ext>
            </a:extLst>
          </p:cNvPr>
          <p:cNvSpPr txBox="1"/>
          <p:nvPr/>
        </p:nvSpPr>
        <p:spPr>
          <a:xfrm>
            <a:off x="1371600" y="4876800"/>
            <a:ext cx="6551629" cy="1938992"/>
          </a:xfrm>
          <a:prstGeom prst="rect">
            <a:avLst/>
          </a:prstGeom>
          <a:noFill/>
        </p:spPr>
        <p:txBody>
          <a:bodyPr wrap="square" rtlCol="0">
            <a:spAutoFit/>
          </a:bodyPr>
          <a:lstStyle>
            <a:defPPr>
              <a:defRPr lang="en-US"/>
            </a:defPPr>
            <a:lvl1pPr>
              <a:defRPr b="1"/>
            </a:lvl1p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Recommended subsample masses based on discussions with sampling statisticians trained and experienced in Gy’s Theory of Sampling.</a:t>
            </a:r>
          </a:p>
          <a:p>
            <a:pPr marL="285750" indent="-285750">
              <a:buFont typeface="Arial" panose="020B0604020202020204" pitchFamily="34" charset="0"/>
              <a:buChar char="•"/>
            </a:pPr>
            <a:r>
              <a:rPr lang="en-US" sz="2000" dirty="0">
                <a:solidFill>
                  <a:srgbClr val="FF0000"/>
                </a:solidFill>
                <a:latin typeface="Calibri" panose="020F0502020204030204" pitchFamily="34" charset="0"/>
                <a:cs typeface="Calibri" panose="020F0502020204030204" pitchFamily="34" charset="0"/>
              </a:rPr>
              <a:t>*Minimum of 10g currently allowed </a:t>
            </a:r>
            <a:r>
              <a:rPr lang="en-US" sz="2000" dirty="0">
                <a:latin typeface="Calibri" panose="020F0502020204030204" pitchFamily="34" charset="0"/>
                <a:cs typeface="Calibri" panose="020F0502020204030204" pitchFamily="34" charset="0"/>
              </a:rPr>
              <a:t>for unground soil if necessary but include laboratory replicates (increases error in data).</a:t>
            </a:r>
          </a:p>
        </p:txBody>
      </p:sp>
      <p:grpSp>
        <p:nvGrpSpPr>
          <p:cNvPr id="5" name="Group 4">
            <a:extLst>
              <a:ext uri="{FF2B5EF4-FFF2-40B4-BE49-F238E27FC236}">
                <a16:creationId xmlns:a16="http://schemas.microsoft.com/office/drawing/2014/main" id="{2735CD5E-B127-4949-860D-30FA86C94AA3}"/>
              </a:ext>
            </a:extLst>
          </p:cNvPr>
          <p:cNvGrpSpPr/>
          <p:nvPr/>
        </p:nvGrpSpPr>
        <p:grpSpPr>
          <a:xfrm>
            <a:off x="1371600" y="990600"/>
            <a:ext cx="7391398" cy="2539387"/>
            <a:chOff x="2180203" y="1277742"/>
            <a:chExt cx="6643089" cy="2161174"/>
          </a:xfrm>
        </p:grpSpPr>
        <p:grpSp>
          <p:nvGrpSpPr>
            <p:cNvPr id="14" name="Group 13">
              <a:extLst>
                <a:ext uri="{FF2B5EF4-FFF2-40B4-BE49-F238E27FC236}">
                  <a16:creationId xmlns:a16="http://schemas.microsoft.com/office/drawing/2014/main" id="{EA9951C7-8748-4BCB-92E7-6C18147F3158}"/>
                </a:ext>
              </a:extLst>
            </p:cNvPr>
            <p:cNvGrpSpPr/>
            <p:nvPr/>
          </p:nvGrpSpPr>
          <p:grpSpPr>
            <a:xfrm>
              <a:off x="2180203" y="1277742"/>
              <a:ext cx="4940179" cy="1393761"/>
              <a:chOff x="1128172" y="5439233"/>
              <a:chExt cx="4940179" cy="1393761"/>
            </a:xfrm>
          </p:grpSpPr>
          <p:pic>
            <p:nvPicPr>
              <p:cNvPr id="7" name="Picture 6">
                <a:extLst>
                  <a:ext uri="{FF2B5EF4-FFF2-40B4-BE49-F238E27FC236}">
                    <a16:creationId xmlns:a16="http://schemas.microsoft.com/office/drawing/2014/main" id="{47E60460-F7E2-41F6-AEBF-2036B0C1EDC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172" y="5817331"/>
                <a:ext cx="4940179" cy="1015663"/>
              </a:xfrm>
              <a:prstGeom prst="rect">
                <a:avLst/>
              </a:prstGeom>
              <a:noFill/>
              <a:ln>
                <a:noFill/>
              </a:ln>
            </p:spPr>
          </p:pic>
          <p:sp>
            <p:nvSpPr>
              <p:cNvPr id="11" name="TextBox 10">
                <a:extLst>
                  <a:ext uri="{FF2B5EF4-FFF2-40B4-BE49-F238E27FC236}">
                    <a16:creationId xmlns:a16="http://schemas.microsoft.com/office/drawing/2014/main" id="{08C6BE56-2570-4911-8254-166C3B30B501}"/>
                  </a:ext>
                </a:extLst>
              </p:cNvPr>
              <p:cNvSpPr txBox="1"/>
              <p:nvPr/>
            </p:nvSpPr>
            <p:spPr>
              <a:xfrm>
                <a:off x="2356705" y="5439233"/>
                <a:ext cx="2593516" cy="340518"/>
              </a:xfrm>
              <a:prstGeom prst="rect">
                <a:avLst/>
              </a:prstGeom>
              <a:noFill/>
            </p:spPr>
            <p:txBody>
              <a:bodyPr wrap="none" rtlCol="0">
                <a:spAutoFit/>
              </a:bodyPr>
              <a:lstStyle>
                <a:defPPr>
                  <a:defRPr lang="en-US"/>
                </a:defPPr>
                <a:lvl1pPr>
                  <a:defRPr b="1"/>
                </a:lvl1pPr>
              </a:lstStyle>
              <a:p>
                <a:r>
                  <a:rPr lang="en-US" sz="2000" dirty="0">
                    <a:latin typeface="Calibri" panose="020F0502020204030204" pitchFamily="34" charset="0"/>
                    <a:cs typeface="Calibri" panose="020F0502020204030204" pitchFamily="34" charset="0"/>
                  </a:rPr>
                  <a:t>Air Dry, Sieve, Subsample</a:t>
                </a:r>
              </a:p>
            </p:txBody>
          </p:sp>
        </p:grpSp>
        <p:sp>
          <p:nvSpPr>
            <p:cNvPr id="10" name="TextBox 9">
              <a:extLst>
                <a:ext uri="{FF2B5EF4-FFF2-40B4-BE49-F238E27FC236}">
                  <a16:creationId xmlns:a16="http://schemas.microsoft.com/office/drawing/2014/main" id="{D7553F44-B7CF-477E-BD23-3DB635FDA8EA}"/>
                </a:ext>
              </a:extLst>
            </p:cNvPr>
            <p:cNvSpPr txBox="1"/>
            <p:nvPr/>
          </p:nvSpPr>
          <p:spPr>
            <a:xfrm>
              <a:off x="7045511" y="2653106"/>
              <a:ext cx="1777781" cy="785810"/>
            </a:xfrm>
            <a:prstGeom prst="rect">
              <a:avLst/>
            </a:prstGeom>
            <a:noFill/>
          </p:spPr>
          <p:txBody>
            <a:bodyPr wrap="square" rtlCol="0">
              <a:spAutoFit/>
            </a:bodyPr>
            <a:lstStyle>
              <a:defPPr>
                <a:defRPr lang="en-US"/>
              </a:defPPr>
              <a:lvl1pPr>
                <a:defRPr b="1"/>
              </a:lvl1pPr>
            </a:lstStyle>
            <a:p>
              <a:pPr algn="ctr"/>
              <a:r>
                <a:rPr lang="en-US" dirty="0">
                  <a:latin typeface="Calibri" panose="020F0502020204030204" pitchFamily="34" charset="0"/>
                  <a:cs typeface="Calibri" panose="020F0502020204030204" pitchFamily="34" charset="0"/>
                </a:rPr>
                <a:t>Laboratory Subsample Triplicates (10%)</a:t>
              </a:r>
            </a:p>
          </p:txBody>
        </p:sp>
        <p:cxnSp>
          <p:nvCxnSpPr>
            <p:cNvPr id="12" name="Straight Arrow Connector 11">
              <a:extLst>
                <a:ext uri="{FF2B5EF4-FFF2-40B4-BE49-F238E27FC236}">
                  <a16:creationId xmlns:a16="http://schemas.microsoft.com/office/drawing/2014/main" id="{A633F312-C347-4306-8841-28C6A6B2F6AA}"/>
                </a:ext>
              </a:extLst>
            </p:cNvPr>
            <p:cNvCxnSpPr>
              <a:cxnSpLocks/>
              <a:stCxn id="10" idx="0"/>
            </p:cNvCxnSpPr>
            <p:nvPr/>
          </p:nvCxnSpPr>
          <p:spPr>
            <a:xfrm flipH="1" flipV="1">
              <a:off x="6860498" y="2160920"/>
              <a:ext cx="1073903" cy="492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 name="Straight Arrow Connector 1">
            <a:extLst>
              <a:ext uri="{FF2B5EF4-FFF2-40B4-BE49-F238E27FC236}">
                <a16:creationId xmlns:a16="http://schemas.microsoft.com/office/drawing/2014/main" id="{3F1F49CA-8A9C-996D-749A-3CE285F67838}"/>
              </a:ext>
            </a:extLst>
          </p:cNvPr>
          <p:cNvCxnSpPr>
            <a:cxnSpLocks/>
            <a:stCxn id="10" idx="0"/>
          </p:cNvCxnSpPr>
          <p:nvPr/>
        </p:nvCxnSpPr>
        <p:spPr>
          <a:xfrm flipH="1" flipV="1">
            <a:off x="5029199" y="2186139"/>
            <a:ext cx="2744780" cy="4205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451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31</a:t>
            </a:fld>
            <a:endParaRPr lang="en-US"/>
          </a:p>
        </p:txBody>
      </p:sp>
      <p:sp>
        <p:nvSpPr>
          <p:cNvPr id="2" name="TextBox 1">
            <a:extLst>
              <a:ext uri="{FF2B5EF4-FFF2-40B4-BE49-F238E27FC236}">
                <a16:creationId xmlns:a16="http://schemas.microsoft.com/office/drawing/2014/main" id="{06C704F9-6679-4EFB-A110-3DA7BC6F2D21}"/>
              </a:ext>
            </a:extLst>
          </p:cNvPr>
          <p:cNvSpPr txBox="1"/>
          <p:nvPr/>
        </p:nvSpPr>
        <p:spPr>
          <a:xfrm>
            <a:off x="103696" y="341293"/>
            <a:ext cx="3129335"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Data Quality Evaluation</a:t>
            </a:r>
          </a:p>
        </p:txBody>
      </p:sp>
      <p:sp>
        <p:nvSpPr>
          <p:cNvPr id="6" name="TextBox 5">
            <a:extLst>
              <a:ext uri="{FF2B5EF4-FFF2-40B4-BE49-F238E27FC236}">
                <a16:creationId xmlns:a16="http://schemas.microsoft.com/office/drawing/2014/main" id="{0D2E4DE7-EF37-428A-B0F1-A00C7359698E}"/>
              </a:ext>
            </a:extLst>
          </p:cNvPr>
          <p:cNvSpPr txBox="1"/>
          <p:nvPr/>
        </p:nvSpPr>
        <p:spPr>
          <a:xfrm>
            <a:off x="192358" y="4421114"/>
            <a:ext cx="2719283" cy="1323439"/>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Laboratory</a:t>
            </a:r>
          </a:p>
          <a:p>
            <a:pPr algn="ctr"/>
            <a:r>
              <a:rPr lang="en-US" sz="2000" b="1" dirty="0">
                <a:latin typeface="Calibri" panose="020F0502020204030204" pitchFamily="34" charset="0"/>
                <a:cs typeface="Calibri" panose="020F0502020204030204" pitchFamily="34" charset="0"/>
              </a:rPr>
              <a:t>“Data Validation”</a:t>
            </a:r>
          </a:p>
          <a:p>
            <a:pPr algn="ctr"/>
            <a:r>
              <a:rPr lang="en-US" sz="2000" b="1" dirty="0">
                <a:latin typeface="Calibri" panose="020F0502020204030204" pitchFamily="34" charset="0"/>
                <a:cs typeface="Calibri" panose="020F0502020204030204" pitchFamily="34" charset="0"/>
              </a:rPr>
              <a:t>important but </a:t>
            </a:r>
            <a:r>
              <a:rPr lang="en-US" sz="2000" b="1" i="1" dirty="0">
                <a:latin typeface="Calibri" panose="020F0502020204030204" pitchFamily="34" charset="0"/>
                <a:cs typeface="Calibri" panose="020F0502020204030204" pitchFamily="34" charset="0"/>
              </a:rPr>
              <a:t>rarely the main source of error</a:t>
            </a:r>
          </a:p>
        </p:txBody>
      </p:sp>
      <p:sp>
        <p:nvSpPr>
          <p:cNvPr id="7" name="TextBox 6">
            <a:extLst>
              <a:ext uri="{FF2B5EF4-FFF2-40B4-BE49-F238E27FC236}">
                <a16:creationId xmlns:a16="http://schemas.microsoft.com/office/drawing/2014/main" id="{A7CA752C-32CF-4450-B548-96280475D922}"/>
              </a:ext>
            </a:extLst>
          </p:cNvPr>
          <p:cNvSpPr txBox="1"/>
          <p:nvPr/>
        </p:nvSpPr>
        <p:spPr>
          <a:xfrm>
            <a:off x="59335" y="2184737"/>
            <a:ext cx="3098643" cy="1015663"/>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Sample Data Quality and Usability Checklist</a:t>
            </a:r>
          </a:p>
          <a:p>
            <a:pPr algn="ctr">
              <a:spcAft>
                <a:spcPts val="1200"/>
              </a:spcAft>
            </a:pPr>
            <a:r>
              <a:rPr lang="en-US" sz="2000" b="1" dirty="0">
                <a:latin typeface="Calibri" panose="020F0502020204030204" pitchFamily="34" charset="0"/>
                <a:cs typeface="Calibri" panose="020F0502020204030204" pitchFamily="34" charset="0"/>
              </a:rPr>
              <a:t>(</a:t>
            </a:r>
            <a:r>
              <a:rPr lang="en-US" sz="2000" b="1" i="1" dirty="0">
                <a:latin typeface="Calibri" panose="020F0502020204030204" pitchFamily="34" charset="0"/>
                <a:cs typeface="Calibri" panose="020F0502020204030204" pitchFamily="34" charset="0"/>
              </a:rPr>
              <a:t>main sources of error</a:t>
            </a:r>
            <a:r>
              <a:rPr lang="en-US" sz="2000" b="1" dirty="0">
                <a:latin typeface="Calibri" panose="020F0502020204030204" pitchFamily="34" charset="0"/>
                <a:cs typeface="Calibri" panose="020F0502020204030204" pitchFamily="34" charset="0"/>
              </a:rPr>
              <a:t>)</a:t>
            </a:r>
          </a:p>
        </p:txBody>
      </p:sp>
      <p:cxnSp>
        <p:nvCxnSpPr>
          <p:cNvPr id="11" name="Straight Arrow Connector 10">
            <a:extLst>
              <a:ext uri="{FF2B5EF4-FFF2-40B4-BE49-F238E27FC236}">
                <a16:creationId xmlns:a16="http://schemas.microsoft.com/office/drawing/2014/main" id="{23635A7D-F0B5-475E-8025-66F4959E16C9}"/>
              </a:ext>
            </a:extLst>
          </p:cNvPr>
          <p:cNvCxnSpPr>
            <a:cxnSpLocks/>
            <a:endCxn id="5" idx="2"/>
          </p:cNvCxnSpPr>
          <p:nvPr/>
        </p:nvCxnSpPr>
        <p:spPr>
          <a:xfrm>
            <a:off x="2865442" y="5133474"/>
            <a:ext cx="811010" cy="4896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952E5CA-253F-433D-9AA6-420B88BF4B81}"/>
              </a:ext>
            </a:extLst>
          </p:cNvPr>
          <p:cNvGrpSpPr/>
          <p:nvPr/>
        </p:nvGrpSpPr>
        <p:grpSpPr>
          <a:xfrm>
            <a:off x="3233031" y="136524"/>
            <a:ext cx="5467911" cy="6674913"/>
            <a:chOff x="3233031" y="136524"/>
            <a:chExt cx="5467911" cy="6674913"/>
          </a:xfrm>
        </p:grpSpPr>
        <p:grpSp>
          <p:nvGrpSpPr>
            <p:cNvPr id="9" name="Group 8">
              <a:extLst>
                <a:ext uri="{FF2B5EF4-FFF2-40B4-BE49-F238E27FC236}">
                  <a16:creationId xmlns:a16="http://schemas.microsoft.com/office/drawing/2014/main" id="{A184EAC1-45CE-4157-A8E8-7EC678F9AA9D}"/>
                </a:ext>
              </a:extLst>
            </p:cNvPr>
            <p:cNvGrpSpPr/>
            <p:nvPr/>
          </p:nvGrpSpPr>
          <p:grpSpPr>
            <a:xfrm>
              <a:off x="3233031" y="136524"/>
              <a:ext cx="5467911" cy="6674913"/>
              <a:chOff x="3233031" y="136524"/>
              <a:chExt cx="5467911" cy="6674913"/>
            </a:xfrm>
          </p:grpSpPr>
          <p:pic>
            <p:nvPicPr>
              <p:cNvPr id="3" name="Picture 2">
                <a:extLst>
                  <a:ext uri="{FF2B5EF4-FFF2-40B4-BE49-F238E27FC236}">
                    <a16:creationId xmlns:a16="http://schemas.microsoft.com/office/drawing/2014/main" id="{2D81598F-807D-412B-8E31-0741975D389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51506" y="136524"/>
                <a:ext cx="4949436" cy="6674913"/>
              </a:xfrm>
              <a:prstGeom prst="rect">
                <a:avLst/>
              </a:prstGeom>
              <a:noFill/>
              <a:ln>
                <a:noFill/>
              </a:ln>
            </p:spPr>
          </p:pic>
          <p:sp>
            <p:nvSpPr>
              <p:cNvPr id="5" name="Oval 4">
                <a:extLst>
                  <a:ext uri="{FF2B5EF4-FFF2-40B4-BE49-F238E27FC236}">
                    <a16:creationId xmlns:a16="http://schemas.microsoft.com/office/drawing/2014/main" id="{B4402A6C-93FF-45D7-8FFA-5CA6299CFF36}"/>
                  </a:ext>
                </a:extLst>
              </p:cNvPr>
              <p:cNvSpPr/>
              <p:nvPr/>
            </p:nvSpPr>
            <p:spPr>
              <a:xfrm>
                <a:off x="3676452" y="5316718"/>
                <a:ext cx="1668545" cy="6127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Brace 7">
                <a:extLst>
                  <a:ext uri="{FF2B5EF4-FFF2-40B4-BE49-F238E27FC236}">
                    <a16:creationId xmlns:a16="http://schemas.microsoft.com/office/drawing/2014/main" id="{60ABBA08-62CB-4A54-884A-EE6B171060EE}"/>
                  </a:ext>
                </a:extLst>
              </p:cNvPr>
              <p:cNvSpPr/>
              <p:nvPr/>
            </p:nvSpPr>
            <p:spPr>
              <a:xfrm>
                <a:off x="3233031" y="136524"/>
                <a:ext cx="396228" cy="51142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Oval 11">
              <a:extLst>
                <a:ext uri="{FF2B5EF4-FFF2-40B4-BE49-F238E27FC236}">
                  <a16:creationId xmlns:a16="http://schemas.microsoft.com/office/drawing/2014/main" id="{DF6C155C-8A72-4CF6-A80D-52F9F6BF50A9}"/>
                </a:ext>
              </a:extLst>
            </p:cNvPr>
            <p:cNvSpPr/>
            <p:nvPr/>
          </p:nvSpPr>
          <p:spPr>
            <a:xfrm>
              <a:off x="4345033" y="3574330"/>
              <a:ext cx="1668545" cy="61274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990779-6C0E-43AD-BA04-7C86C20013E1}"/>
                </a:ext>
              </a:extLst>
            </p:cNvPr>
            <p:cNvSpPr/>
            <p:nvPr/>
          </p:nvSpPr>
          <p:spPr>
            <a:xfrm>
              <a:off x="4214629" y="4434741"/>
              <a:ext cx="1668545" cy="61274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019966-FC06-4379-8194-5CA52A0190FF}"/>
                </a:ext>
              </a:extLst>
            </p:cNvPr>
            <p:cNvSpPr/>
            <p:nvPr/>
          </p:nvSpPr>
          <p:spPr>
            <a:xfrm>
              <a:off x="5883174" y="998317"/>
              <a:ext cx="2057401" cy="61274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BDAC311-A0FD-4CDF-83C3-124E6D53891A}"/>
                </a:ext>
              </a:extLst>
            </p:cNvPr>
            <p:cNvSpPr/>
            <p:nvPr/>
          </p:nvSpPr>
          <p:spPr>
            <a:xfrm>
              <a:off x="6099142" y="329938"/>
              <a:ext cx="1593130" cy="4687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09C43A-A84E-4AB5-9457-E2C101FBD5C4}"/>
                </a:ext>
              </a:extLst>
            </p:cNvPr>
            <p:cNvSpPr/>
            <p:nvPr/>
          </p:nvSpPr>
          <p:spPr>
            <a:xfrm>
              <a:off x="4859581" y="1810738"/>
              <a:ext cx="1966996" cy="61274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C49F80-F035-4ECF-8ACE-8DCB3AE4E7B9}"/>
                </a:ext>
              </a:extLst>
            </p:cNvPr>
            <p:cNvSpPr/>
            <p:nvPr/>
          </p:nvSpPr>
          <p:spPr>
            <a:xfrm>
              <a:off x="4619260" y="2601448"/>
              <a:ext cx="1966996" cy="7589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71A7AA-5B3E-4EE1-9B28-E7463E203FB0}"/>
                </a:ext>
              </a:extLst>
            </p:cNvPr>
            <p:cNvSpPr/>
            <p:nvPr/>
          </p:nvSpPr>
          <p:spPr>
            <a:xfrm>
              <a:off x="6992035" y="1792056"/>
              <a:ext cx="1523315" cy="68079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B8CCF197-5D53-190A-1462-24D9FF3245F4}"/>
              </a:ext>
            </a:extLst>
          </p:cNvPr>
          <p:cNvSpPr txBox="1"/>
          <p:nvPr/>
        </p:nvSpPr>
        <p:spPr>
          <a:xfrm>
            <a:off x="443058" y="5929460"/>
            <a:ext cx="2623365"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Decision Making</a:t>
            </a:r>
          </a:p>
        </p:txBody>
      </p:sp>
      <p:sp>
        <p:nvSpPr>
          <p:cNvPr id="23" name="Rectangle 22">
            <a:extLst>
              <a:ext uri="{FF2B5EF4-FFF2-40B4-BE49-F238E27FC236}">
                <a16:creationId xmlns:a16="http://schemas.microsoft.com/office/drawing/2014/main" id="{4EBA6451-C682-BEC4-D7CD-A3CBB61D01A2}"/>
              </a:ext>
            </a:extLst>
          </p:cNvPr>
          <p:cNvSpPr/>
          <p:nvPr/>
        </p:nvSpPr>
        <p:spPr>
          <a:xfrm>
            <a:off x="3798699" y="6198695"/>
            <a:ext cx="1546298" cy="619200"/>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ECB3D9C8-2F2D-A15F-E44F-E7F3DD132565}"/>
              </a:ext>
            </a:extLst>
          </p:cNvPr>
          <p:cNvCxnSpPr>
            <a:cxnSpLocks/>
            <a:stCxn id="20" idx="3"/>
            <a:endCxn id="23" idx="1"/>
          </p:cNvCxnSpPr>
          <p:nvPr/>
        </p:nvCxnSpPr>
        <p:spPr>
          <a:xfrm>
            <a:off x="3066423" y="6160293"/>
            <a:ext cx="732276" cy="348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580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7B2907-1C5F-9B50-38B6-5D2458136A39}"/>
              </a:ext>
            </a:extLst>
          </p:cNvPr>
          <p:cNvSpPr>
            <a:spLocks noGrp="1"/>
          </p:cNvSpPr>
          <p:nvPr>
            <p:ph type="sldNum" sz="quarter" idx="12"/>
          </p:nvPr>
        </p:nvSpPr>
        <p:spPr/>
        <p:txBody>
          <a:bodyPr/>
          <a:lstStyle/>
          <a:p>
            <a:pPr>
              <a:defRPr/>
            </a:pPr>
            <a:fld id="{A4139016-DB14-4592-BA06-B656B850FA15}" type="slidenum">
              <a:rPr lang="en-US" smtClean="0"/>
              <a:pPr>
                <a:defRPr/>
              </a:pPr>
              <a:t>32</a:t>
            </a:fld>
            <a:endParaRPr lang="en-US"/>
          </a:p>
        </p:txBody>
      </p:sp>
      <p:grpSp>
        <p:nvGrpSpPr>
          <p:cNvPr id="2" name="Group 1">
            <a:extLst>
              <a:ext uri="{FF2B5EF4-FFF2-40B4-BE49-F238E27FC236}">
                <a16:creationId xmlns:a16="http://schemas.microsoft.com/office/drawing/2014/main" id="{31886A85-9547-4B18-8DC9-98C876D9AE52}"/>
              </a:ext>
            </a:extLst>
          </p:cNvPr>
          <p:cNvGrpSpPr/>
          <p:nvPr/>
        </p:nvGrpSpPr>
        <p:grpSpPr>
          <a:xfrm>
            <a:off x="76199" y="76200"/>
            <a:ext cx="9017978" cy="6551696"/>
            <a:chOff x="76199" y="76200"/>
            <a:chExt cx="9017978" cy="6551696"/>
          </a:xfrm>
        </p:grpSpPr>
        <p:pic>
          <p:nvPicPr>
            <p:cNvPr id="5" name="Picture 4">
              <a:extLst>
                <a:ext uri="{FF2B5EF4-FFF2-40B4-BE49-F238E27FC236}">
                  <a16:creationId xmlns:a16="http://schemas.microsoft.com/office/drawing/2014/main" id="{4EBA8B77-92C0-D3AE-6ABB-F31EE01B01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932708"/>
              <a:ext cx="7696200" cy="5695188"/>
            </a:xfrm>
            <a:prstGeom prst="rect">
              <a:avLst/>
            </a:prstGeom>
            <a:ln>
              <a:solidFill>
                <a:schemeClr val="tx1"/>
              </a:solidFill>
            </a:ln>
          </p:spPr>
        </p:pic>
        <p:sp>
          <p:nvSpPr>
            <p:cNvPr id="6" name="Rectangle 2">
              <a:extLst>
                <a:ext uri="{FF2B5EF4-FFF2-40B4-BE49-F238E27FC236}">
                  <a16:creationId xmlns:a16="http://schemas.microsoft.com/office/drawing/2014/main" id="{32341B19-871B-C6AE-604F-9D7DDAA16499}"/>
                </a:ext>
              </a:extLst>
            </p:cNvPr>
            <p:cNvSpPr txBox="1">
              <a:spLocks noChangeArrowheads="1"/>
            </p:cNvSpPr>
            <p:nvPr/>
          </p:nvSpPr>
          <p:spPr>
            <a:xfrm>
              <a:off x="372979" y="76200"/>
              <a:ext cx="8347075" cy="609599"/>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Working Together in the 21</a:t>
              </a:r>
              <a:r>
                <a:rPr kumimoji="0" lang="en-US" sz="3200" b="1" i="0" u="none" strike="noStrike" kern="1200" cap="none" spc="0" normalizeH="0" baseline="30000" noProof="0" dirty="0">
                  <a:ln>
                    <a:noFill/>
                  </a:ln>
                  <a:solidFill>
                    <a:schemeClr val="tx1"/>
                  </a:solidFill>
                  <a:effectLst/>
                  <a:uLnTx/>
                  <a:uFillTx/>
                  <a:latin typeface="Times New Roman" pitchFamily="18" charset="0"/>
                  <a:ea typeface="+mj-ea"/>
                  <a:cs typeface="Times New Roman" pitchFamily="18" charset="0"/>
                </a:rPr>
                <a:t>st</a:t>
              </a:r>
              <a:r>
                <a:rPr kumimoji="0" lang="en-US" sz="3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Century</a:t>
              </a:r>
            </a:p>
          </p:txBody>
        </p:sp>
        <p:grpSp>
          <p:nvGrpSpPr>
            <p:cNvPr id="11" name="Group 10">
              <a:extLst>
                <a:ext uri="{FF2B5EF4-FFF2-40B4-BE49-F238E27FC236}">
                  <a16:creationId xmlns:a16="http://schemas.microsoft.com/office/drawing/2014/main" id="{8EE6C31A-77F5-6471-07E0-6854D8B89F65}"/>
                </a:ext>
              </a:extLst>
            </p:cNvPr>
            <p:cNvGrpSpPr/>
            <p:nvPr/>
          </p:nvGrpSpPr>
          <p:grpSpPr>
            <a:xfrm>
              <a:off x="6400800" y="1515174"/>
              <a:ext cx="1676401" cy="999426"/>
              <a:chOff x="79902" y="855001"/>
              <a:chExt cx="1676401" cy="999426"/>
            </a:xfrm>
          </p:grpSpPr>
          <p:sp>
            <p:nvSpPr>
              <p:cNvPr id="7" name="Speech Bubble: Rectangle with Corners Rounded 6">
                <a:extLst>
                  <a:ext uri="{FF2B5EF4-FFF2-40B4-BE49-F238E27FC236}">
                    <a16:creationId xmlns:a16="http://schemas.microsoft.com/office/drawing/2014/main" id="{7C2E2E41-2306-2A40-A4E0-6B30228ABF7E}"/>
                  </a:ext>
                </a:extLst>
              </p:cNvPr>
              <p:cNvSpPr/>
              <p:nvPr/>
            </p:nvSpPr>
            <p:spPr>
              <a:xfrm>
                <a:off x="156103" y="855001"/>
                <a:ext cx="1600200" cy="999426"/>
              </a:xfrm>
              <a:prstGeom prst="wedgeRoundRectCallout">
                <a:avLst>
                  <a:gd name="adj1" fmla="val -37743"/>
                  <a:gd name="adj2" fmla="val 8482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B182EA-ED9C-DA83-2A10-B1ABF745E713}"/>
                  </a:ext>
                </a:extLst>
              </p:cNvPr>
              <p:cNvSpPr txBox="1"/>
              <p:nvPr/>
            </p:nvSpPr>
            <p:spPr>
              <a:xfrm>
                <a:off x="79902" y="855001"/>
                <a:ext cx="1676400" cy="923330"/>
              </a:xfrm>
              <a:prstGeom prst="rect">
                <a:avLst/>
              </a:prstGeom>
              <a:noFill/>
            </p:spPr>
            <p:txBody>
              <a:bodyPr wrap="square" rtlCol="0">
                <a:spAutoFit/>
              </a:bodyPr>
              <a:lstStyle/>
              <a:p>
                <a:pPr algn="ctr"/>
                <a:r>
                  <a:rPr lang="en-US" b="1" dirty="0"/>
                  <a:t>I’ll need triplicates in 10% of the DUs.</a:t>
                </a:r>
              </a:p>
            </p:txBody>
          </p:sp>
        </p:grpSp>
        <p:grpSp>
          <p:nvGrpSpPr>
            <p:cNvPr id="12" name="Group 11">
              <a:extLst>
                <a:ext uri="{FF2B5EF4-FFF2-40B4-BE49-F238E27FC236}">
                  <a16:creationId xmlns:a16="http://schemas.microsoft.com/office/drawing/2014/main" id="{81E65CF9-31A3-99A7-D780-CBBB68F96BDA}"/>
                </a:ext>
              </a:extLst>
            </p:cNvPr>
            <p:cNvGrpSpPr/>
            <p:nvPr/>
          </p:nvGrpSpPr>
          <p:grpSpPr>
            <a:xfrm>
              <a:off x="3733800" y="838200"/>
              <a:ext cx="2209800" cy="1364312"/>
              <a:chOff x="6617677" y="457200"/>
              <a:chExt cx="2286000" cy="1105686"/>
            </a:xfrm>
          </p:grpSpPr>
          <p:sp>
            <p:nvSpPr>
              <p:cNvPr id="9" name="Thought Bubble: Cloud 8">
                <a:extLst>
                  <a:ext uri="{FF2B5EF4-FFF2-40B4-BE49-F238E27FC236}">
                    <a16:creationId xmlns:a16="http://schemas.microsoft.com/office/drawing/2014/main" id="{AAE6434A-F710-FBDA-3405-A90723ED6691}"/>
                  </a:ext>
                </a:extLst>
              </p:cNvPr>
              <p:cNvSpPr/>
              <p:nvPr/>
            </p:nvSpPr>
            <p:spPr>
              <a:xfrm>
                <a:off x="6617677" y="457200"/>
                <a:ext cx="2286000" cy="1105686"/>
              </a:xfrm>
              <a:prstGeom prst="cloudCallout">
                <a:avLst>
                  <a:gd name="adj1" fmla="val -3649"/>
                  <a:gd name="adj2" fmla="val 7075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66575B6-4B2C-AD7A-4B5B-E5D589E4D342}"/>
                  </a:ext>
                </a:extLst>
              </p:cNvPr>
              <p:cNvSpPr txBox="1"/>
              <p:nvPr/>
            </p:nvSpPr>
            <p:spPr>
              <a:xfrm>
                <a:off x="6770077" y="670335"/>
                <a:ext cx="2133600" cy="646331"/>
              </a:xfrm>
              <a:prstGeom prst="rect">
                <a:avLst/>
              </a:prstGeom>
              <a:noFill/>
            </p:spPr>
            <p:txBody>
              <a:bodyPr wrap="square" rtlCol="0">
                <a:spAutoFit/>
              </a:bodyPr>
              <a:lstStyle/>
              <a:p>
                <a:pPr algn="ctr"/>
                <a:r>
                  <a:rPr lang="en-US" b="1" dirty="0"/>
                  <a:t>This is making my job so much easier…</a:t>
                </a:r>
              </a:p>
            </p:txBody>
          </p:sp>
        </p:grpSp>
        <p:grpSp>
          <p:nvGrpSpPr>
            <p:cNvPr id="13" name="Group 12">
              <a:extLst>
                <a:ext uri="{FF2B5EF4-FFF2-40B4-BE49-F238E27FC236}">
                  <a16:creationId xmlns:a16="http://schemas.microsoft.com/office/drawing/2014/main" id="{10290633-1749-0C11-4CBE-465661AA030A}"/>
                </a:ext>
              </a:extLst>
            </p:cNvPr>
            <p:cNvGrpSpPr/>
            <p:nvPr/>
          </p:nvGrpSpPr>
          <p:grpSpPr>
            <a:xfrm>
              <a:off x="76199" y="2962974"/>
              <a:ext cx="1600201" cy="1200329"/>
              <a:chOff x="79902" y="855001"/>
              <a:chExt cx="1371601" cy="1043728"/>
            </a:xfrm>
          </p:grpSpPr>
          <p:sp>
            <p:nvSpPr>
              <p:cNvPr id="14" name="Speech Bubble: Rectangle with Corners Rounded 13">
                <a:extLst>
                  <a:ext uri="{FF2B5EF4-FFF2-40B4-BE49-F238E27FC236}">
                    <a16:creationId xmlns:a16="http://schemas.microsoft.com/office/drawing/2014/main" id="{FD21563F-99B2-0C65-0A4C-4FC508F5E1AD}"/>
                  </a:ext>
                </a:extLst>
              </p:cNvPr>
              <p:cNvSpPr/>
              <p:nvPr/>
            </p:nvSpPr>
            <p:spPr>
              <a:xfrm>
                <a:off x="156103" y="855001"/>
                <a:ext cx="1295400" cy="999426"/>
              </a:xfrm>
              <a:prstGeom prst="wedgeRoundRectCallout">
                <a:avLst>
                  <a:gd name="adj1" fmla="val 46646"/>
                  <a:gd name="adj2" fmla="val 85706"/>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F6547A-D755-9859-7414-86783595A07F}"/>
                  </a:ext>
                </a:extLst>
              </p:cNvPr>
              <p:cNvSpPr txBox="1"/>
              <p:nvPr/>
            </p:nvSpPr>
            <p:spPr>
              <a:xfrm>
                <a:off x="79902" y="855001"/>
                <a:ext cx="1371601" cy="1043728"/>
              </a:xfrm>
              <a:prstGeom prst="rect">
                <a:avLst/>
              </a:prstGeom>
              <a:noFill/>
            </p:spPr>
            <p:txBody>
              <a:bodyPr wrap="square" rtlCol="0">
                <a:spAutoFit/>
              </a:bodyPr>
              <a:lstStyle/>
              <a:p>
                <a:pPr algn="ctr"/>
                <a:r>
                  <a:rPr lang="en-US" b="1" dirty="0"/>
                  <a:t>MI processing is $125 per sample. </a:t>
                </a:r>
              </a:p>
              <a:p>
                <a:pPr algn="ctr"/>
                <a:r>
                  <a:rPr lang="en-US" b="1" dirty="0"/>
                  <a:t>TAT 3 weeks.</a:t>
                </a:r>
              </a:p>
            </p:txBody>
          </p:sp>
        </p:grpSp>
        <p:grpSp>
          <p:nvGrpSpPr>
            <p:cNvPr id="16" name="Group 15">
              <a:extLst>
                <a:ext uri="{FF2B5EF4-FFF2-40B4-BE49-F238E27FC236}">
                  <a16:creationId xmlns:a16="http://schemas.microsoft.com/office/drawing/2014/main" id="{3B39B22D-33ED-EC99-6201-306E682EB865}"/>
                </a:ext>
              </a:extLst>
            </p:cNvPr>
            <p:cNvGrpSpPr/>
            <p:nvPr/>
          </p:nvGrpSpPr>
          <p:grpSpPr>
            <a:xfrm>
              <a:off x="990598" y="1447800"/>
              <a:ext cx="1981201" cy="1206217"/>
              <a:chOff x="-443560" y="855001"/>
              <a:chExt cx="1895063" cy="1206217"/>
            </a:xfrm>
          </p:grpSpPr>
          <p:sp>
            <p:nvSpPr>
              <p:cNvPr id="17" name="Speech Bubble: Rectangle with Corners Rounded 16">
                <a:extLst>
                  <a:ext uri="{FF2B5EF4-FFF2-40B4-BE49-F238E27FC236}">
                    <a16:creationId xmlns:a16="http://schemas.microsoft.com/office/drawing/2014/main" id="{2AB507DA-AC7A-E1ED-B3E1-A6E80D9754F1}"/>
                  </a:ext>
                </a:extLst>
              </p:cNvPr>
              <p:cNvSpPr/>
              <p:nvPr/>
            </p:nvSpPr>
            <p:spPr>
              <a:xfrm>
                <a:off x="-443560" y="860890"/>
                <a:ext cx="1895063" cy="1200328"/>
              </a:xfrm>
              <a:prstGeom prst="wedgeRoundRectCallout">
                <a:avLst>
                  <a:gd name="adj1" fmla="val 47651"/>
                  <a:gd name="adj2" fmla="val 80296"/>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F559962-9089-C0C6-96FA-AE9FE39F85C5}"/>
                  </a:ext>
                </a:extLst>
              </p:cNvPr>
              <p:cNvSpPr txBox="1"/>
              <p:nvPr/>
            </p:nvSpPr>
            <p:spPr>
              <a:xfrm>
                <a:off x="-443559" y="855001"/>
                <a:ext cx="1895062" cy="1200329"/>
              </a:xfrm>
              <a:prstGeom prst="rect">
                <a:avLst/>
              </a:prstGeom>
              <a:noFill/>
            </p:spPr>
            <p:txBody>
              <a:bodyPr wrap="square" rtlCol="0">
                <a:spAutoFit/>
              </a:bodyPr>
              <a:lstStyle/>
              <a:p>
                <a:pPr algn="ctr"/>
                <a:r>
                  <a:rPr lang="en-US" b="1" dirty="0"/>
                  <a:t>We can isolate the source area with a few more DUs and save $ on cleanup.</a:t>
                </a:r>
              </a:p>
            </p:txBody>
          </p:sp>
        </p:grpSp>
        <p:grpSp>
          <p:nvGrpSpPr>
            <p:cNvPr id="19" name="Group 18">
              <a:extLst>
                <a:ext uri="{FF2B5EF4-FFF2-40B4-BE49-F238E27FC236}">
                  <a16:creationId xmlns:a16="http://schemas.microsoft.com/office/drawing/2014/main" id="{5A379BFB-10EB-901C-E641-11A5DD0D4F12}"/>
                </a:ext>
              </a:extLst>
            </p:cNvPr>
            <p:cNvGrpSpPr/>
            <p:nvPr/>
          </p:nvGrpSpPr>
          <p:grpSpPr>
            <a:xfrm>
              <a:off x="7239000" y="2743200"/>
              <a:ext cx="1855177" cy="999426"/>
              <a:chOff x="-72497" y="855001"/>
              <a:chExt cx="1855177" cy="999426"/>
            </a:xfrm>
          </p:grpSpPr>
          <p:sp>
            <p:nvSpPr>
              <p:cNvPr id="20" name="Speech Bubble: Rectangle with Corners Rounded 19">
                <a:extLst>
                  <a:ext uri="{FF2B5EF4-FFF2-40B4-BE49-F238E27FC236}">
                    <a16:creationId xmlns:a16="http://schemas.microsoft.com/office/drawing/2014/main" id="{6D264096-557D-C34D-08F4-3A8F1E0F394C}"/>
                  </a:ext>
                </a:extLst>
              </p:cNvPr>
              <p:cNvSpPr/>
              <p:nvPr/>
            </p:nvSpPr>
            <p:spPr>
              <a:xfrm>
                <a:off x="-72497" y="855001"/>
                <a:ext cx="1828800" cy="999426"/>
              </a:xfrm>
              <a:prstGeom prst="wedgeRoundRectCallout">
                <a:avLst>
                  <a:gd name="adj1" fmla="val -35408"/>
                  <a:gd name="adj2" fmla="val 7515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28AE683-182E-8EB5-1BAD-708BF32CB91A}"/>
                  </a:ext>
                </a:extLst>
              </p:cNvPr>
              <p:cNvSpPr txBox="1"/>
              <p:nvPr/>
            </p:nvSpPr>
            <p:spPr>
              <a:xfrm>
                <a:off x="-72497" y="855001"/>
                <a:ext cx="1855177" cy="923330"/>
              </a:xfrm>
              <a:prstGeom prst="rect">
                <a:avLst/>
              </a:prstGeom>
              <a:noFill/>
            </p:spPr>
            <p:txBody>
              <a:bodyPr wrap="square" rtlCol="0">
                <a:spAutoFit/>
              </a:bodyPr>
              <a:lstStyle/>
              <a:p>
                <a:pPr algn="ctr"/>
                <a:r>
                  <a:rPr lang="en-US" b="1" dirty="0"/>
                  <a:t>Here’s a map of draft DUs for sample collection.</a:t>
                </a:r>
              </a:p>
            </p:txBody>
          </p:sp>
        </p:grpSp>
        <p:grpSp>
          <p:nvGrpSpPr>
            <p:cNvPr id="22" name="Group 21">
              <a:extLst>
                <a:ext uri="{FF2B5EF4-FFF2-40B4-BE49-F238E27FC236}">
                  <a16:creationId xmlns:a16="http://schemas.microsoft.com/office/drawing/2014/main" id="{0F646E3A-6E8E-7F91-2771-743E198421FA}"/>
                </a:ext>
              </a:extLst>
            </p:cNvPr>
            <p:cNvGrpSpPr/>
            <p:nvPr/>
          </p:nvGrpSpPr>
          <p:grpSpPr>
            <a:xfrm>
              <a:off x="3809999" y="3657600"/>
              <a:ext cx="2362201" cy="942313"/>
              <a:chOff x="-402700" y="1074775"/>
              <a:chExt cx="2559050" cy="703452"/>
            </a:xfrm>
          </p:grpSpPr>
          <p:sp>
            <p:nvSpPr>
              <p:cNvPr id="23" name="Speech Bubble: Rectangle with Corners Rounded 22">
                <a:extLst>
                  <a:ext uri="{FF2B5EF4-FFF2-40B4-BE49-F238E27FC236}">
                    <a16:creationId xmlns:a16="http://schemas.microsoft.com/office/drawing/2014/main" id="{03DDB6E9-8333-76F1-1C90-A7DFF514A350}"/>
                  </a:ext>
                </a:extLst>
              </p:cNvPr>
              <p:cNvSpPr/>
              <p:nvPr/>
            </p:nvSpPr>
            <p:spPr>
              <a:xfrm>
                <a:off x="-402700" y="1083601"/>
                <a:ext cx="2559050" cy="694626"/>
              </a:xfrm>
              <a:prstGeom prst="wedgeRoundRectCallout">
                <a:avLst>
                  <a:gd name="adj1" fmla="val -3068"/>
                  <a:gd name="adj2" fmla="val 7137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763C020-8803-15F7-558D-5D685618127A}"/>
                  </a:ext>
                </a:extLst>
              </p:cNvPr>
              <p:cNvSpPr txBox="1"/>
              <p:nvPr/>
            </p:nvSpPr>
            <p:spPr>
              <a:xfrm>
                <a:off x="-402700" y="1074775"/>
                <a:ext cx="2559048" cy="689281"/>
              </a:xfrm>
              <a:prstGeom prst="rect">
                <a:avLst/>
              </a:prstGeom>
              <a:noFill/>
            </p:spPr>
            <p:txBody>
              <a:bodyPr wrap="square" rtlCol="0">
                <a:spAutoFit/>
              </a:bodyPr>
              <a:lstStyle/>
              <a:p>
                <a:pPr algn="ctr"/>
                <a:r>
                  <a:rPr lang="en-US" b="1" dirty="0"/>
                  <a:t>Should be done by July. My client will cover all costs as part of escrow.</a:t>
                </a:r>
              </a:p>
            </p:txBody>
          </p:sp>
        </p:grpSp>
      </p:grpSp>
    </p:spTree>
    <p:extLst>
      <p:ext uri="{BB962C8B-B14F-4D97-AF65-F5344CB8AC3E}">
        <p14:creationId xmlns:p14="http://schemas.microsoft.com/office/powerpoint/2010/main" val="3731507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39D22-C154-81C2-8BCE-9AF045EEFE9C}"/>
              </a:ext>
            </a:extLst>
          </p:cNvPr>
          <p:cNvSpPr>
            <a:spLocks noGrp="1"/>
          </p:cNvSpPr>
          <p:nvPr>
            <p:ph type="sldNum" sz="quarter" idx="12"/>
          </p:nvPr>
        </p:nvSpPr>
        <p:spPr/>
        <p:txBody>
          <a:bodyPr/>
          <a:lstStyle/>
          <a:p>
            <a:fld id="{6DD8B552-EA96-4575-822E-7C0ECCCEE1F4}" type="slidenum">
              <a:rPr lang="en-US" smtClean="0"/>
              <a:t>33</a:t>
            </a:fld>
            <a:endParaRPr lang="en-US"/>
          </a:p>
        </p:txBody>
      </p:sp>
      <p:sp>
        <p:nvSpPr>
          <p:cNvPr id="6" name="TextBox 5">
            <a:extLst>
              <a:ext uri="{FF2B5EF4-FFF2-40B4-BE49-F238E27FC236}">
                <a16:creationId xmlns:a16="http://schemas.microsoft.com/office/drawing/2014/main" id="{42DAFC8E-0F38-48A2-92AE-BBE2C9E6CB88}"/>
              </a:ext>
            </a:extLst>
          </p:cNvPr>
          <p:cNvSpPr txBox="1"/>
          <p:nvPr/>
        </p:nvSpPr>
        <p:spPr>
          <a:xfrm>
            <a:off x="50242" y="100463"/>
            <a:ext cx="9053464" cy="553998"/>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App C: Example DU Designation Schemes </a:t>
            </a:r>
            <a:r>
              <a:rPr lang="en-US" sz="2800" b="1" dirty="0">
                <a:cs typeface="Times New Roman" panose="02020603050405020304" pitchFamily="18" charset="0"/>
              </a:rPr>
              <a:t>(case studies)</a:t>
            </a:r>
          </a:p>
        </p:txBody>
      </p:sp>
      <p:sp>
        <p:nvSpPr>
          <p:cNvPr id="4" name="Rectangle 2">
            <a:extLst>
              <a:ext uri="{FF2B5EF4-FFF2-40B4-BE49-F238E27FC236}">
                <a16:creationId xmlns:a16="http://schemas.microsoft.com/office/drawing/2014/main" id="{3708559A-6DD5-F45C-7C8C-C24EEAC7AFB0}"/>
              </a:ext>
            </a:extLst>
          </p:cNvPr>
          <p:cNvSpPr>
            <a:spLocks noChangeArrowheads="1"/>
          </p:cNvSpPr>
          <p:nvPr/>
        </p:nvSpPr>
        <p:spPr bwMode="auto">
          <a:xfrm>
            <a:off x="240631" y="859254"/>
            <a:ext cx="4211052" cy="4770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1pPr>
            <a:lvl2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2pPr>
            <a:lvl3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3pPr>
            <a:lvl4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4pPr>
            <a:lvl5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5pPr>
            <a:lvl6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6pPr>
            <a:lvl7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7pPr>
            <a:lvl8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8pPr>
            <a:lvl9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2">
                  <a:extLst>
                    <a:ext uri="{A12FA001-AC4F-418D-AE19-62706E023703}">
                      <ahyp:hlinkClr xmlns:ahyp="http://schemas.microsoft.com/office/drawing/2018/hyperlinkcolor" val="tx"/>
                    </a:ext>
                  </a:extLst>
                </a:hlinkClick>
              </a:rPr>
              <a:t>C.1 Commercial/Industrial Sites</a:t>
            </a:r>
            <a:endParaRPr kumimoji="0" lang="en-US" altLang="en-US" sz="2000" b="1" i="0" u="none" strike="noStrike" cap="none" normalizeH="0" baseline="0" dirty="0">
              <a:ln>
                <a:noFill/>
              </a:ln>
              <a:effectLst/>
              <a:ea typeface="SimSun" panose="02010600030101010101" pitchFamily="2" charset="-122"/>
              <a:cs typeface="Arial" panose="020B0604020202020204" pitchFamily="34" charset="0"/>
            </a:endParaRPr>
          </a:p>
          <a:p>
            <a:pPr marL="569913" marR="0" lvl="0" indent="-34448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Small Spills</a:t>
            </a:r>
          </a:p>
          <a:p>
            <a:pPr marL="569913" marR="0" lvl="0" indent="-34448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lang="en-US" altLang="en-US" b="1" dirty="0"/>
              <a:t>Former Power Plant</a:t>
            </a:r>
          </a:p>
          <a:p>
            <a:pPr marL="569913" marR="0" lvl="0" indent="-34448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Chemical Mixing and Storage</a:t>
            </a:r>
          </a:p>
          <a:p>
            <a:pPr marL="569913" marR="0" lvl="0" indent="-34448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lang="en-US" altLang="en-US" b="1" dirty="0"/>
              <a:t>Hotel Redevelopment</a:t>
            </a:r>
            <a:endParaRPr kumimoji="0" lang="en-US" altLang="en-US"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3">
                  <a:extLst>
                    <a:ext uri="{A12FA001-AC4F-418D-AE19-62706E023703}">
                      <ahyp:hlinkClr xmlns:ahyp="http://schemas.microsoft.com/office/drawing/2018/hyperlinkcolor" val="tx"/>
                    </a:ext>
                  </a:extLst>
                </a:hlinkClick>
              </a:rPr>
              <a:t>C.2 Single-Family Homes</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4">
                  <a:extLst>
                    <a:ext uri="{A12FA001-AC4F-418D-AE19-62706E023703}">
                      <ahyp:hlinkClr xmlns:ahyp="http://schemas.microsoft.com/office/drawing/2018/hyperlinkcolor" val="tx"/>
                    </a:ext>
                  </a:extLst>
                </a:hlinkClick>
              </a:rPr>
              <a:t>C.3 High-Density Housing</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5">
                  <a:extLst>
                    <a:ext uri="{A12FA001-AC4F-418D-AE19-62706E023703}">
                      <ahyp:hlinkClr xmlns:ahyp="http://schemas.microsoft.com/office/drawing/2018/hyperlinkcolor" val="tx"/>
                    </a:ext>
                  </a:extLst>
                </a:hlinkClick>
              </a:rPr>
              <a:t>C.4 Schools</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6">
                  <a:extLst>
                    <a:ext uri="{A12FA001-AC4F-418D-AE19-62706E023703}">
                      <ahyp:hlinkClr xmlns:ahyp="http://schemas.microsoft.com/office/drawing/2018/hyperlinkcolor" val="tx"/>
                    </a:ext>
                  </a:extLst>
                </a:hlinkClick>
              </a:rPr>
              <a:t>C.5 Large Single-Use Areas</a:t>
            </a:r>
            <a:endParaRPr kumimoji="0" lang="en-US" altLang="en-US" sz="2000" b="1" i="0" u="none" strike="noStrike" cap="none" normalizeH="0" baseline="0" dirty="0">
              <a:ln>
                <a:noFill/>
              </a:ln>
              <a:effectLst/>
              <a:ea typeface="SimSun" panose="02010600030101010101" pitchFamily="2" charset="-122"/>
              <a:cs typeface="Arial" panose="020B0604020202020204" pitchFamily="34" charset="0"/>
            </a:endParaRP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Former Golf Course</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Former Agricultural Field</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7">
                  <a:extLst>
                    <a:ext uri="{A12FA001-AC4F-418D-AE19-62706E023703}">
                      <ahyp:hlinkClr xmlns:ahyp="http://schemas.microsoft.com/office/drawing/2018/hyperlinkcolor" val="tx"/>
                    </a:ext>
                  </a:extLst>
                </a:hlinkClick>
              </a:rPr>
              <a:t>C.6 Very Small Areas</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8">
                  <a:extLst>
                    <a:ext uri="{A12FA001-AC4F-418D-AE19-62706E023703}">
                      <ahyp:hlinkClr xmlns:ahyp="http://schemas.microsoft.com/office/drawing/2018/hyperlinkcolor" val="tx"/>
                    </a:ext>
                  </a:extLst>
                </a:hlinkClick>
              </a:rPr>
              <a:t>C.7 Subsurface Decision Units</a:t>
            </a:r>
            <a:endParaRPr kumimoji="0" lang="en-US" altLang="en-US" sz="2000" b="1" i="0" u="none" strike="noStrike" cap="none" normalizeH="0" baseline="0" dirty="0">
              <a:ln>
                <a:noFill/>
              </a:ln>
              <a:effectLst/>
              <a:ea typeface="SimSun" panose="02010600030101010101" pitchFamily="2" charset="-122"/>
              <a:cs typeface="Arial" panose="020B0604020202020204" pitchFamily="34" charset="0"/>
            </a:endParaRPr>
          </a:p>
          <a:p>
            <a:pPr marL="569913" marR="0" lvl="0" indent="-3365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Buried Waste Pit</a:t>
            </a:r>
          </a:p>
          <a:p>
            <a:pPr marL="569913" marR="0" lvl="0" indent="-3365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Above Ground Storage Tanks</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9">
                  <a:extLst>
                    <a:ext uri="{A12FA001-AC4F-418D-AE19-62706E023703}">
                      <ahyp:hlinkClr xmlns:ahyp="http://schemas.microsoft.com/office/drawing/2018/hyperlinkcolor" val="tx"/>
                    </a:ext>
                  </a:extLst>
                </a:hlinkClick>
              </a:rPr>
              <a:t>C.8 Stockpiles</a:t>
            </a:r>
            <a:endParaRPr kumimoji="0" lang="en-US" altLang="en-US" sz="2000" b="1" i="0" u="none" strike="noStrike" cap="none" normalizeH="0" baseline="0" dirty="0">
              <a:ln>
                <a:noFill/>
              </a:ln>
              <a:effectLst/>
            </a:endParaRPr>
          </a:p>
        </p:txBody>
      </p:sp>
      <p:sp>
        <p:nvSpPr>
          <p:cNvPr id="7" name="Rectangle 2">
            <a:extLst>
              <a:ext uri="{FF2B5EF4-FFF2-40B4-BE49-F238E27FC236}">
                <a16:creationId xmlns:a16="http://schemas.microsoft.com/office/drawing/2014/main" id="{C163F619-BABB-9023-D9C4-1813D78583D4}"/>
              </a:ext>
            </a:extLst>
          </p:cNvPr>
          <p:cNvSpPr>
            <a:spLocks noChangeArrowheads="1"/>
          </p:cNvSpPr>
          <p:nvPr/>
        </p:nvSpPr>
        <p:spPr bwMode="auto">
          <a:xfrm>
            <a:off x="4692318" y="847151"/>
            <a:ext cx="4211052" cy="550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1pPr>
            <a:lvl2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2pPr>
            <a:lvl3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3pPr>
            <a:lvl4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4pPr>
            <a:lvl5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5pPr>
            <a:lvl6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6pPr>
            <a:lvl7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7pPr>
            <a:lvl8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8pPr>
            <a:lvl9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10">
                  <a:extLst>
                    <a:ext uri="{A12FA001-AC4F-418D-AE19-62706E023703}">
                      <ahyp:hlinkClr xmlns:ahyp="http://schemas.microsoft.com/office/drawing/2018/hyperlinkcolor" val="tx"/>
                    </a:ext>
                  </a:extLst>
                </a:hlinkClick>
              </a:rPr>
              <a:t>C.9 Building Demolition</a:t>
            </a:r>
            <a:endParaRPr kumimoji="0" lang="en-US" altLang="en-US" sz="2000" b="1" i="0" u="none" strike="noStrike" cap="none" normalizeH="0" baseline="0" dirty="0">
              <a:ln>
                <a:noFill/>
              </a:ln>
              <a:effectLst/>
              <a:ea typeface="SimSun" panose="02010600030101010101" pitchFamily="2" charset="-122"/>
              <a:cs typeface="Arial" panose="020B0604020202020204" pitchFamily="34" charset="0"/>
            </a:endParaRP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lang="en-US" altLang="en-US" b="1" dirty="0"/>
              <a:t>Concrete </a:t>
            </a:r>
            <a:r>
              <a:rPr kumimoji="0" lang="en-US" altLang="en-US" b="1" i="0" u="none" strike="noStrike" cap="none" normalizeH="0" baseline="0" dirty="0">
                <a:ln>
                  <a:noFill/>
                </a:ln>
                <a:effectLst/>
              </a:rPr>
              <a:t>Structures</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Concrete and Asphalt Pavement</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Sweep Material</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err="1">
                <a:ln>
                  <a:noFill/>
                </a:ln>
                <a:effectLst/>
              </a:rPr>
              <a:t>Subslab</a:t>
            </a:r>
            <a:r>
              <a:rPr kumimoji="0" lang="en-US" altLang="en-US" b="1" i="0" u="none" strike="noStrike" cap="none" normalizeH="0" baseline="0" dirty="0">
                <a:ln>
                  <a:noFill/>
                </a:ln>
                <a:effectLst/>
              </a:rPr>
              <a:t> Soil</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11">
                  <a:extLst>
                    <a:ext uri="{A12FA001-AC4F-418D-AE19-62706E023703}">
                      <ahyp:hlinkClr xmlns:ahyp="http://schemas.microsoft.com/office/drawing/2018/hyperlinkcolor" val="tx"/>
                    </a:ext>
                  </a:extLst>
                </a:hlinkClick>
              </a:rPr>
              <a:t>C.10 Large Industrial Complexes</a:t>
            </a:r>
            <a:endParaRPr kumimoji="0" lang="en-US" altLang="en-US" sz="2000" b="1" i="0" u="none" strike="noStrike" cap="none" normalizeH="0" baseline="0" dirty="0">
              <a:ln>
                <a:noFill/>
              </a:ln>
              <a:effectLst/>
              <a:ea typeface="SimSun" panose="02010600030101010101" pitchFamily="2" charset="-122"/>
              <a:cs typeface="Arial" panose="020B0604020202020204" pitchFamily="34" charset="0"/>
            </a:endParaRP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Textile &amp; Alloy Manufacturing</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12">
                  <a:extLst>
                    <a:ext uri="{A12FA001-AC4F-418D-AE19-62706E023703}">
                      <ahyp:hlinkClr xmlns:ahyp="http://schemas.microsoft.com/office/drawing/2018/hyperlinkcolor" val="tx"/>
                    </a:ext>
                  </a:extLst>
                </a:hlinkClick>
              </a:rPr>
              <a:t>C.11 Petroleum Releases</a:t>
            </a:r>
            <a:endParaRPr kumimoji="0" lang="en-US" altLang="en-US" sz="2000" b="1" i="0" u="none" strike="noStrike" cap="none" normalizeH="0" baseline="0" dirty="0">
              <a:ln>
                <a:noFill/>
              </a:ln>
              <a:effectLst/>
              <a:ea typeface="SimSun" panose="02010600030101010101" pitchFamily="2" charset="-122"/>
              <a:cs typeface="Arial" panose="020B0604020202020204" pitchFamily="34" charset="0"/>
            </a:endParaRPr>
          </a:p>
          <a:p>
            <a:pPr marL="569913" indent="-342900" defTabSz="914400">
              <a:buFont typeface="Arial" panose="020B0604020202020204" pitchFamily="34" charset="0"/>
              <a:buChar char="•"/>
              <a:tabLst>
                <a:tab pos="6858000" algn="r"/>
              </a:tabLst>
            </a:pPr>
            <a:r>
              <a:rPr kumimoji="0" lang="en-US" altLang="en-US" b="1" i="0" u="none" strike="noStrike" cap="none" normalizeH="0" baseline="0" dirty="0">
                <a:ln>
                  <a:noFill/>
                </a:ln>
                <a:effectLst/>
              </a:rPr>
              <a:t>Crude Oil Pipeline</a:t>
            </a:r>
          </a:p>
          <a:p>
            <a:pPr marL="569913" indent="-342900" defTabSz="914400">
              <a:buFont typeface="Arial" panose="020B0604020202020204" pitchFamily="34" charset="0"/>
              <a:buChar char="•"/>
              <a:tabLst>
                <a:tab pos="6858000" algn="r"/>
              </a:tabLst>
            </a:pPr>
            <a:r>
              <a:rPr kumimoji="0" lang="en-US" altLang="en-US" b="1" i="0" u="none" strike="noStrike" cap="none" normalizeH="0" baseline="0" dirty="0">
                <a:ln>
                  <a:noFill/>
                </a:ln>
                <a:effectLst/>
              </a:rPr>
              <a:t>Active Gas Station</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13">
                  <a:extLst>
                    <a:ext uri="{A12FA001-AC4F-418D-AE19-62706E023703}">
                      <ahyp:hlinkClr xmlns:ahyp="http://schemas.microsoft.com/office/drawing/2018/hyperlinkcolor" val="tx"/>
                    </a:ext>
                  </a:extLst>
                </a:hlinkClick>
              </a:rPr>
              <a:t>C.12 Gas Station Closure</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effectLst/>
                <a:ea typeface="SimSun" panose="02010600030101010101" pitchFamily="2" charset="-122"/>
                <a:cs typeface="Arial" panose="020B0604020202020204" pitchFamily="34" charset="0"/>
                <a:hlinkClick r:id="rId14">
                  <a:extLst>
                    <a:ext uri="{A12FA001-AC4F-418D-AE19-62706E023703}">
                      <ahyp:hlinkClr xmlns:ahyp="http://schemas.microsoft.com/office/drawing/2018/hyperlinkcolor" val="tx"/>
                    </a:ext>
                  </a:extLst>
                </a:hlinkClick>
              </a:rPr>
              <a:t>C.13 Sediment Decision Units</a:t>
            </a:r>
            <a:endParaRPr kumimoji="0" lang="en-US" altLang="en-US" sz="2000" b="1" i="0" u="none" strike="noStrike" cap="none" normalizeH="0" baseline="0" dirty="0">
              <a:ln>
                <a:noFill/>
              </a:ln>
              <a:effectLst/>
              <a:ea typeface="SimSun" panose="02010600030101010101" pitchFamily="2" charset="-122"/>
              <a:cs typeface="Arial" panose="020B0604020202020204" pitchFamily="34" charset="0"/>
            </a:endParaRP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Drainage Canal</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Wastewater Outfall</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Transformer Spill</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Estuary Wastewater Discharges</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Harbor Dredging</a:t>
            </a:r>
          </a:p>
        </p:txBody>
      </p:sp>
      <p:sp>
        <p:nvSpPr>
          <p:cNvPr id="8" name="TextBox 7">
            <a:extLst>
              <a:ext uri="{FF2B5EF4-FFF2-40B4-BE49-F238E27FC236}">
                <a16:creationId xmlns:a16="http://schemas.microsoft.com/office/drawing/2014/main" id="{0FEDC5C8-5710-6EB8-5BA6-F95AF0EB5532}"/>
              </a:ext>
            </a:extLst>
          </p:cNvPr>
          <p:cNvSpPr txBox="1"/>
          <p:nvPr/>
        </p:nvSpPr>
        <p:spPr>
          <a:xfrm>
            <a:off x="264695" y="5714086"/>
            <a:ext cx="4186988" cy="1015663"/>
          </a:xfrm>
          <a:prstGeom prst="rect">
            <a:avLst/>
          </a:prstGeom>
          <a:noFill/>
          <a:ln>
            <a:solidFill>
              <a:srgbClr val="FF0000"/>
            </a:solidFill>
          </a:ln>
        </p:spPr>
        <p:txBody>
          <a:bodyPr wrap="square" rtlCol="0">
            <a:spAutoFit/>
          </a:bodyPr>
          <a:lstStyle/>
          <a:p>
            <a:r>
              <a:rPr lang="en-US" sz="2000" b="1" u="sng" dirty="0"/>
              <a:t>Future Additions?</a:t>
            </a:r>
          </a:p>
          <a:p>
            <a:pPr marL="569913" indent="-342900">
              <a:buFont typeface="Arial" panose="020B0604020202020204" pitchFamily="34" charset="0"/>
              <a:buChar char="•"/>
            </a:pPr>
            <a:r>
              <a:rPr lang="en-US" sz="2000" b="1" dirty="0"/>
              <a:t>Excavations (e.g., USTs)</a:t>
            </a:r>
          </a:p>
          <a:p>
            <a:pPr marL="569913" indent="-342900">
              <a:buFont typeface="Arial" panose="020B0604020202020204" pitchFamily="34" charset="0"/>
              <a:buChar char="•"/>
            </a:pPr>
            <a:r>
              <a:rPr lang="en-US" sz="2000" b="1" dirty="0"/>
              <a:t>Fire-Impacted Urban Areas</a:t>
            </a:r>
          </a:p>
        </p:txBody>
      </p:sp>
    </p:spTree>
    <p:extLst>
      <p:ext uri="{BB962C8B-B14F-4D97-AF65-F5344CB8AC3E}">
        <p14:creationId xmlns:p14="http://schemas.microsoft.com/office/powerpoint/2010/main" val="2058109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557AEF-8697-9B7A-D27A-BDEECCDFFCAC}"/>
              </a:ext>
            </a:extLst>
          </p:cNvPr>
          <p:cNvSpPr>
            <a:spLocks noGrp="1"/>
          </p:cNvSpPr>
          <p:nvPr>
            <p:ph type="sldNum" sz="quarter" idx="12"/>
          </p:nvPr>
        </p:nvSpPr>
        <p:spPr/>
        <p:txBody>
          <a:bodyPr/>
          <a:lstStyle/>
          <a:p>
            <a:fld id="{27EB08C4-B206-4098-98C3-6DC2CE1146B4}" type="slidenum">
              <a:rPr lang="en-US" smtClean="0"/>
              <a:pPr/>
              <a:t>34</a:t>
            </a:fld>
            <a:endParaRPr lang="en-US"/>
          </a:p>
        </p:txBody>
      </p:sp>
      <p:sp>
        <p:nvSpPr>
          <p:cNvPr id="5" name="TextBox 4">
            <a:extLst>
              <a:ext uri="{FF2B5EF4-FFF2-40B4-BE49-F238E27FC236}">
                <a16:creationId xmlns:a16="http://schemas.microsoft.com/office/drawing/2014/main" id="{8394E61C-3361-8348-55F6-91998A958652}"/>
              </a:ext>
            </a:extLst>
          </p:cNvPr>
          <p:cNvSpPr txBox="1"/>
          <p:nvPr/>
        </p:nvSpPr>
        <p:spPr>
          <a:xfrm>
            <a:off x="3374665" y="171450"/>
            <a:ext cx="2315057" cy="584775"/>
          </a:xfrm>
          <a:prstGeom prst="rect">
            <a:avLst/>
          </a:prstGeom>
          <a:noFill/>
        </p:spPr>
        <p:txBody>
          <a:bodyPr wrap="none" rtlCol="0">
            <a:spAutoFit/>
          </a:bodyPr>
          <a:lstStyle/>
          <a:p>
            <a:pPr algn="ctr"/>
            <a:r>
              <a:rPr lang="en-US" sz="3200" b="1" dirty="0">
                <a:latin typeface="Calibri" panose="020F0502020204030204" pitchFamily="34" charset="0"/>
                <a:cs typeface="Calibri" panose="020F0502020204030204" pitchFamily="34" charset="0"/>
              </a:rPr>
              <a:t>Case Studies</a:t>
            </a:r>
          </a:p>
        </p:txBody>
      </p:sp>
      <p:grpSp>
        <p:nvGrpSpPr>
          <p:cNvPr id="12" name="Group 11">
            <a:extLst>
              <a:ext uri="{FF2B5EF4-FFF2-40B4-BE49-F238E27FC236}">
                <a16:creationId xmlns:a16="http://schemas.microsoft.com/office/drawing/2014/main" id="{12EB21E4-D5AA-47C2-8FE2-C55C8066C0B2}"/>
              </a:ext>
            </a:extLst>
          </p:cNvPr>
          <p:cNvGrpSpPr/>
          <p:nvPr/>
        </p:nvGrpSpPr>
        <p:grpSpPr>
          <a:xfrm>
            <a:off x="664025" y="3886200"/>
            <a:ext cx="3367524" cy="2743200"/>
            <a:chOff x="4941723" y="1400312"/>
            <a:chExt cx="3367524" cy="2743200"/>
          </a:xfrm>
        </p:grpSpPr>
        <p:pic>
          <p:nvPicPr>
            <p:cNvPr id="6" name="Picture 5" descr="Aerial view of a city&#10;&#10;Description automatically generated">
              <a:extLst>
                <a:ext uri="{FF2B5EF4-FFF2-40B4-BE49-F238E27FC236}">
                  <a16:creationId xmlns:a16="http://schemas.microsoft.com/office/drawing/2014/main" id="{CD210C6B-4749-FE6A-43DC-620BDD7B2D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578" y="1873515"/>
              <a:ext cx="3185814" cy="2269997"/>
            </a:xfrm>
            <a:prstGeom prst="rect">
              <a:avLst/>
            </a:prstGeom>
          </p:spPr>
        </p:pic>
        <p:sp>
          <p:nvSpPr>
            <p:cNvPr id="9" name="TextBox 8">
              <a:extLst>
                <a:ext uri="{FF2B5EF4-FFF2-40B4-BE49-F238E27FC236}">
                  <a16:creationId xmlns:a16="http://schemas.microsoft.com/office/drawing/2014/main" id="{2BC4BACC-3253-EB5C-3B2D-04F1BC15C0E0}"/>
                </a:ext>
              </a:extLst>
            </p:cNvPr>
            <p:cNvSpPr txBox="1"/>
            <p:nvPr/>
          </p:nvSpPr>
          <p:spPr>
            <a:xfrm>
              <a:off x="4941723" y="1400312"/>
              <a:ext cx="336752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Mega Industrial Complex</a:t>
              </a:r>
            </a:p>
          </p:txBody>
        </p:sp>
      </p:grpSp>
      <p:grpSp>
        <p:nvGrpSpPr>
          <p:cNvPr id="11" name="Group 10">
            <a:extLst>
              <a:ext uri="{FF2B5EF4-FFF2-40B4-BE49-F238E27FC236}">
                <a16:creationId xmlns:a16="http://schemas.microsoft.com/office/drawing/2014/main" id="{297B75CB-27D8-9BBA-CEAE-9F448DD011E6}"/>
              </a:ext>
            </a:extLst>
          </p:cNvPr>
          <p:cNvGrpSpPr/>
          <p:nvPr/>
        </p:nvGrpSpPr>
        <p:grpSpPr>
          <a:xfrm>
            <a:off x="3939729" y="1066800"/>
            <a:ext cx="4479525" cy="1905000"/>
            <a:chOff x="644608" y="1294538"/>
            <a:chExt cx="4479525" cy="1905000"/>
          </a:xfrm>
        </p:grpSpPr>
        <p:grpSp>
          <p:nvGrpSpPr>
            <p:cNvPr id="8" name="Group 7">
              <a:extLst>
                <a:ext uri="{FF2B5EF4-FFF2-40B4-BE49-F238E27FC236}">
                  <a16:creationId xmlns:a16="http://schemas.microsoft.com/office/drawing/2014/main" id="{B8D55D77-AE9D-C303-EB30-D8CCF651105B}"/>
                </a:ext>
              </a:extLst>
            </p:cNvPr>
            <p:cNvGrpSpPr/>
            <p:nvPr/>
          </p:nvGrpSpPr>
          <p:grpSpPr>
            <a:xfrm>
              <a:off x="644608" y="1742420"/>
              <a:ext cx="4479525" cy="1457118"/>
              <a:chOff x="644608" y="1742420"/>
              <a:chExt cx="4479525" cy="1457118"/>
            </a:xfrm>
          </p:grpSpPr>
          <p:pic>
            <p:nvPicPr>
              <p:cNvPr id="2" name="Picture 1">
                <a:extLst>
                  <a:ext uri="{FF2B5EF4-FFF2-40B4-BE49-F238E27FC236}">
                    <a16:creationId xmlns:a16="http://schemas.microsoft.com/office/drawing/2014/main" id="{DB23BFC8-8EAF-9902-A2AB-A9508C13DF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608" y="1742420"/>
                <a:ext cx="2343079" cy="1457118"/>
              </a:xfrm>
              <a:prstGeom prst="rect">
                <a:avLst/>
              </a:prstGeom>
              <a:ln>
                <a:solidFill>
                  <a:schemeClr val="tx1"/>
                </a:solidFill>
              </a:ln>
            </p:spPr>
          </p:pic>
          <p:pic>
            <p:nvPicPr>
              <p:cNvPr id="7" name="Picture 6" descr="A pile of debris and debris&#10;&#10;Description automatically generated">
                <a:extLst>
                  <a:ext uri="{FF2B5EF4-FFF2-40B4-BE49-F238E27FC236}">
                    <a16:creationId xmlns:a16="http://schemas.microsoft.com/office/drawing/2014/main" id="{44B3F5DB-A28A-F39B-A186-2B922F265A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1309" y="1742420"/>
                <a:ext cx="1942824" cy="1457118"/>
              </a:xfrm>
              <a:prstGeom prst="rect">
                <a:avLst/>
              </a:prstGeom>
              <a:ln>
                <a:solidFill>
                  <a:schemeClr val="tx1"/>
                </a:solidFill>
              </a:ln>
            </p:spPr>
          </p:pic>
        </p:grpSp>
        <p:sp>
          <p:nvSpPr>
            <p:cNvPr id="10" name="TextBox 9">
              <a:extLst>
                <a:ext uri="{FF2B5EF4-FFF2-40B4-BE49-F238E27FC236}">
                  <a16:creationId xmlns:a16="http://schemas.microsoft.com/office/drawing/2014/main" id="{46B5E888-1128-B44F-504E-858474ED1B7F}"/>
                </a:ext>
              </a:extLst>
            </p:cNvPr>
            <p:cNvSpPr txBox="1"/>
            <p:nvPr/>
          </p:nvSpPr>
          <p:spPr>
            <a:xfrm>
              <a:off x="1837389" y="1294538"/>
              <a:ext cx="237731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Maui Urban Fires</a:t>
              </a:r>
            </a:p>
          </p:txBody>
        </p:sp>
      </p:grpSp>
      <p:grpSp>
        <p:nvGrpSpPr>
          <p:cNvPr id="15" name="Group 14">
            <a:extLst>
              <a:ext uri="{FF2B5EF4-FFF2-40B4-BE49-F238E27FC236}">
                <a16:creationId xmlns:a16="http://schemas.microsoft.com/office/drawing/2014/main" id="{A0C8D803-A602-A09D-7003-EAFEF6B2F04D}"/>
              </a:ext>
            </a:extLst>
          </p:cNvPr>
          <p:cNvGrpSpPr/>
          <p:nvPr/>
        </p:nvGrpSpPr>
        <p:grpSpPr>
          <a:xfrm>
            <a:off x="751787" y="1066800"/>
            <a:ext cx="2753413" cy="2286000"/>
            <a:chOff x="228600" y="838200"/>
            <a:chExt cx="2753413" cy="2286000"/>
          </a:xfrm>
        </p:grpSpPr>
        <p:pic>
          <p:nvPicPr>
            <p:cNvPr id="13" name="Picture 12" descr="A map of soil with numbers and red circles&#10;&#10;Description automatically generated">
              <a:extLst>
                <a:ext uri="{FF2B5EF4-FFF2-40B4-BE49-F238E27FC236}">
                  <a16:creationId xmlns:a16="http://schemas.microsoft.com/office/drawing/2014/main" id="{E63A02F1-CC37-BFAC-64D1-F5B5D82F8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289235"/>
              <a:ext cx="2753413" cy="1834965"/>
            </a:xfrm>
            <a:prstGeom prst="rect">
              <a:avLst/>
            </a:prstGeom>
          </p:spPr>
        </p:pic>
        <p:sp>
          <p:nvSpPr>
            <p:cNvPr id="14" name="TextBox 13">
              <a:extLst>
                <a:ext uri="{FF2B5EF4-FFF2-40B4-BE49-F238E27FC236}">
                  <a16:creationId xmlns:a16="http://schemas.microsoft.com/office/drawing/2014/main" id="{67A16F27-BE47-2331-8D4C-7F3A6EC6CF2D}"/>
                </a:ext>
              </a:extLst>
            </p:cNvPr>
            <p:cNvSpPr txBox="1"/>
            <p:nvPr/>
          </p:nvSpPr>
          <p:spPr>
            <a:xfrm>
              <a:off x="536417" y="838200"/>
              <a:ext cx="2130583"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“Arsenic Hotel”</a:t>
              </a:r>
            </a:p>
          </p:txBody>
        </p:sp>
      </p:grpSp>
      <p:sp>
        <p:nvSpPr>
          <p:cNvPr id="16" name="TextBox 15">
            <a:extLst>
              <a:ext uri="{FF2B5EF4-FFF2-40B4-BE49-F238E27FC236}">
                <a16:creationId xmlns:a16="http://schemas.microsoft.com/office/drawing/2014/main" id="{CE005103-3821-9944-5C15-B7E190344510}"/>
              </a:ext>
            </a:extLst>
          </p:cNvPr>
          <p:cNvSpPr txBox="1"/>
          <p:nvPr/>
        </p:nvSpPr>
        <p:spPr>
          <a:xfrm>
            <a:off x="5237870" y="3881735"/>
            <a:ext cx="2311146"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Buried Waste Pit</a:t>
            </a:r>
          </a:p>
        </p:txBody>
      </p:sp>
      <p:pic>
        <p:nvPicPr>
          <p:cNvPr id="17" name="Picture 16">
            <a:extLst>
              <a:ext uri="{FF2B5EF4-FFF2-40B4-BE49-F238E27FC236}">
                <a16:creationId xmlns:a16="http://schemas.microsoft.com/office/drawing/2014/main" id="{BC28D786-E00C-63CC-6986-290458CF71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6673" y="4359403"/>
            <a:ext cx="3074327" cy="2269997"/>
          </a:xfrm>
          <a:prstGeom prst="rect">
            <a:avLst/>
          </a:prstGeom>
        </p:spPr>
      </p:pic>
    </p:spTree>
    <p:extLst>
      <p:ext uri="{BB962C8B-B14F-4D97-AF65-F5344CB8AC3E}">
        <p14:creationId xmlns:p14="http://schemas.microsoft.com/office/powerpoint/2010/main" val="490443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ChangeArrowheads="1"/>
          </p:cNvSpPr>
          <p:nvPr/>
        </p:nvSpPr>
        <p:spPr bwMode="auto">
          <a:xfrm>
            <a:off x="762000" y="5624513"/>
            <a:ext cx="7620000" cy="7000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63907" name="Picture 3" descr="GLogoLG2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6388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3908" name="Text Box 4"/>
          <p:cNvSpPr txBox="1">
            <a:spLocks noChangeArrowheads="1"/>
          </p:cNvSpPr>
          <p:nvPr/>
        </p:nvSpPr>
        <p:spPr bwMode="auto">
          <a:xfrm>
            <a:off x="3221038" y="5791200"/>
            <a:ext cx="33305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latin typeface="Times New Roman" panose="02020603050405020304" pitchFamily="18" charset="0"/>
              </a:rPr>
              <a:t>Figure 3. Decision Unit on Proposed Village Inn </a:t>
            </a:r>
          </a:p>
        </p:txBody>
      </p:sp>
      <p:sp>
        <p:nvSpPr>
          <p:cNvPr id="763909" name="Text Box 5"/>
          <p:cNvSpPr txBox="1">
            <a:spLocks noChangeArrowheads="1"/>
          </p:cNvSpPr>
          <p:nvPr/>
        </p:nvSpPr>
        <p:spPr bwMode="auto">
          <a:xfrm>
            <a:off x="1431925" y="5646738"/>
            <a:ext cx="1162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latin typeface="Times New Roman" panose="02020603050405020304" pitchFamily="18" charset="0"/>
              </a:rPr>
              <a:t>733 Bishop St., </a:t>
            </a:r>
          </a:p>
          <a:p>
            <a:r>
              <a:rPr lang="en-US" altLang="en-US" sz="800">
                <a:latin typeface="Times New Roman" panose="02020603050405020304" pitchFamily="18" charset="0"/>
              </a:rPr>
              <a:t>Pacific Guardian Center</a:t>
            </a:r>
          </a:p>
          <a:p>
            <a:r>
              <a:rPr lang="en-US" altLang="en-US" sz="800">
                <a:latin typeface="Times New Roman" panose="02020603050405020304" pitchFamily="18" charset="0"/>
              </a:rPr>
              <a:t>Suite 1872</a:t>
            </a:r>
          </a:p>
          <a:p>
            <a:r>
              <a:rPr lang="en-US" altLang="en-US" sz="800">
                <a:latin typeface="Times New Roman" panose="02020603050405020304" pitchFamily="18" charset="0"/>
              </a:rPr>
              <a:t>Honolulu, HI 96813</a:t>
            </a:r>
          </a:p>
        </p:txBody>
      </p:sp>
      <p:sp>
        <p:nvSpPr>
          <p:cNvPr id="763910" name="Text Box 6"/>
          <p:cNvSpPr txBox="1">
            <a:spLocks noChangeArrowheads="1"/>
          </p:cNvSpPr>
          <p:nvPr/>
        </p:nvSpPr>
        <p:spPr bwMode="auto">
          <a:xfrm>
            <a:off x="6858000" y="6096000"/>
            <a:ext cx="12366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latin typeface="Times New Roman" panose="02020603050405020304" pitchFamily="18" charset="0"/>
              </a:rPr>
              <a:t>TMK: 3-1-6-143: 33</a:t>
            </a:r>
          </a:p>
        </p:txBody>
      </p:sp>
      <p:grpSp>
        <p:nvGrpSpPr>
          <p:cNvPr id="6" name="Group 5">
            <a:extLst>
              <a:ext uri="{FF2B5EF4-FFF2-40B4-BE49-F238E27FC236}">
                <a16:creationId xmlns:a16="http://schemas.microsoft.com/office/drawing/2014/main" id="{59E0ED0D-4973-7C58-7EBE-8D61C32FD8C9}"/>
              </a:ext>
            </a:extLst>
          </p:cNvPr>
          <p:cNvGrpSpPr/>
          <p:nvPr/>
        </p:nvGrpSpPr>
        <p:grpSpPr>
          <a:xfrm>
            <a:off x="582079" y="504825"/>
            <a:ext cx="7908925" cy="5270500"/>
            <a:chOff x="617538" y="533400"/>
            <a:chExt cx="7908925" cy="5270500"/>
          </a:xfrm>
        </p:grpSpPr>
        <p:grpSp>
          <p:nvGrpSpPr>
            <p:cNvPr id="3" name="Group 2">
              <a:extLst>
                <a:ext uri="{FF2B5EF4-FFF2-40B4-BE49-F238E27FC236}">
                  <a16:creationId xmlns:a16="http://schemas.microsoft.com/office/drawing/2014/main" id="{C0DB949D-AB30-D900-9318-8AA8B235EA12}"/>
                </a:ext>
              </a:extLst>
            </p:cNvPr>
            <p:cNvGrpSpPr/>
            <p:nvPr/>
          </p:nvGrpSpPr>
          <p:grpSpPr>
            <a:xfrm>
              <a:off x="617538" y="533400"/>
              <a:ext cx="7908925" cy="5270500"/>
              <a:chOff x="617538" y="292100"/>
              <a:chExt cx="7908925" cy="5270500"/>
            </a:xfrm>
          </p:grpSpPr>
          <p:pic>
            <p:nvPicPr>
              <p:cNvPr id="763911" name="Picture 7" descr="lay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38" y="292100"/>
                <a:ext cx="7908925" cy="5270500"/>
              </a:xfrm>
              <a:prstGeom prst="rect">
                <a:avLst/>
              </a:prstGeom>
              <a:noFill/>
              <a:extLst>
                <a:ext uri="{909E8E84-426E-40DD-AFC4-6F175D3DCCD1}">
                  <a14:hiddenFill xmlns:a14="http://schemas.microsoft.com/office/drawing/2010/main">
                    <a:solidFill>
                      <a:srgbClr val="FFFFFF"/>
                    </a:solidFill>
                  </a14:hiddenFill>
                </a:ext>
              </a:extLst>
            </p:spPr>
          </p:pic>
          <p:sp>
            <p:nvSpPr>
              <p:cNvPr id="763913" name="Oval 9"/>
              <p:cNvSpPr>
                <a:spLocks noChangeArrowheads="1"/>
              </p:cNvSpPr>
              <p:nvPr/>
            </p:nvSpPr>
            <p:spPr bwMode="auto">
              <a:xfrm>
                <a:off x="55626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4" name="Oval 10"/>
              <p:cNvSpPr>
                <a:spLocks noChangeArrowheads="1"/>
              </p:cNvSpPr>
              <p:nvPr/>
            </p:nvSpPr>
            <p:spPr bwMode="auto">
              <a:xfrm>
                <a:off x="60960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5" name="Oval 11"/>
              <p:cNvSpPr>
                <a:spLocks noChangeArrowheads="1"/>
              </p:cNvSpPr>
              <p:nvPr/>
            </p:nvSpPr>
            <p:spPr bwMode="auto">
              <a:xfrm>
                <a:off x="66294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6" name="Oval 12"/>
              <p:cNvSpPr>
                <a:spLocks noChangeArrowheads="1"/>
              </p:cNvSpPr>
              <p:nvPr/>
            </p:nvSpPr>
            <p:spPr bwMode="auto">
              <a:xfrm>
                <a:off x="14478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7" name="Oval 13"/>
              <p:cNvSpPr>
                <a:spLocks noChangeArrowheads="1"/>
              </p:cNvSpPr>
              <p:nvPr/>
            </p:nvSpPr>
            <p:spPr bwMode="auto">
              <a:xfrm>
                <a:off x="19050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8" name="Oval 14"/>
              <p:cNvSpPr>
                <a:spLocks noChangeArrowheads="1"/>
              </p:cNvSpPr>
              <p:nvPr/>
            </p:nvSpPr>
            <p:spPr bwMode="auto">
              <a:xfrm>
                <a:off x="55626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9" name="Oval 15"/>
              <p:cNvSpPr>
                <a:spLocks noChangeArrowheads="1"/>
              </p:cNvSpPr>
              <p:nvPr/>
            </p:nvSpPr>
            <p:spPr bwMode="auto">
              <a:xfrm>
                <a:off x="60960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0" name="Oval 16"/>
              <p:cNvSpPr>
                <a:spLocks noChangeArrowheads="1"/>
              </p:cNvSpPr>
              <p:nvPr/>
            </p:nvSpPr>
            <p:spPr bwMode="auto">
              <a:xfrm>
                <a:off x="66294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1" name="Oval 17"/>
              <p:cNvSpPr>
                <a:spLocks noChangeArrowheads="1"/>
              </p:cNvSpPr>
              <p:nvPr/>
            </p:nvSpPr>
            <p:spPr bwMode="auto">
              <a:xfrm>
                <a:off x="14478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2" name="Oval 18"/>
              <p:cNvSpPr>
                <a:spLocks noChangeArrowheads="1"/>
              </p:cNvSpPr>
              <p:nvPr/>
            </p:nvSpPr>
            <p:spPr bwMode="auto">
              <a:xfrm>
                <a:off x="19050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3" name="Oval 19"/>
              <p:cNvSpPr>
                <a:spLocks noChangeArrowheads="1"/>
              </p:cNvSpPr>
              <p:nvPr/>
            </p:nvSpPr>
            <p:spPr bwMode="auto">
              <a:xfrm>
                <a:off x="24384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4" name="Oval 20"/>
              <p:cNvSpPr>
                <a:spLocks noChangeArrowheads="1"/>
              </p:cNvSpPr>
              <p:nvPr/>
            </p:nvSpPr>
            <p:spPr bwMode="auto">
              <a:xfrm>
                <a:off x="29718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5" name="Oval 21"/>
              <p:cNvSpPr>
                <a:spLocks noChangeArrowheads="1"/>
              </p:cNvSpPr>
              <p:nvPr/>
            </p:nvSpPr>
            <p:spPr bwMode="auto">
              <a:xfrm>
                <a:off x="39624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6" name="Oval 22"/>
              <p:cNvSpPr>
                <a:spLocks noChangeArrowheads="1"/>
              </p:cNvSpPr>
              <p:nvPr/>
            </p:nvSpPr>
            <p:spPr bwMode="auto">
              <a:xfrm>
                <a:off x="60960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7" name="Oval 23"/>
              <p:cNvSpPr>
                <a:spLocks noChangeArrowheads="1"/>
              </p:cNvSpPr>
              <p:nvPr/>
            </p:nvSpPr>
            <p:spPr bwMode="auto">
              <a:xfrm>
                <a:off x="66294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8" name="Oval 24"/>
              <p:cNvSpPr>
                <a:spLocks noChangeArrowheads="1"/>
              </p:cNvSpPr>
              <p:nvPr/>
            </p:nvSpPr>
            <p:spPr bwMode="auto">
              <a:xfrm>
                <a:off x="23622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29" name="Oval 25"/>
              <p:cNvSpPr>
                <a:spLocks noChangeArrowheads="1"/>
              </p:cNvSpPr>
              <p:nvPr/>
            </p:nvSpPr>
            <p:spPr bwMode="auto">
              <a:xfrm>
                <a:off x="49530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0" name="Oval 26"/>
              <p:cNvSpPr>
                <a:spLocks noChangeArrowheads="1"/>
              </p:cNvSpPr>
              <p:nvPr/>
            </p:nvSpPr>
            <p:spPr bwMode="auto">
              <a:xfrm>
                <a:off x="54864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1" name="Oval 27"/>
              <p:cNvSpPr>
                <a:spLocks noChangeArrowheads="1"/>
              </p:cNvSpPr>
              <p:nvPr/>
            </p:nvSpPr>
            <p:spPr bwMode="auto">
              <a:xfrm>
                <a:off x="14478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2" name="Oval 28"/>
              <p:cNvSpPr>
                <a:spLocks noChangeArrowheads="1"/>
              </p:cNvSpPr>
              <p:nvPr/>
            </p:nvSpPr>
            <p:spPr bwMode="auto">
              <a:xfrm>
                <a:off x="24384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3" name="Oval 29"/>
              <p:cNvSpPr>
                <a:spLocks noChangeArrowheads="1"/>
              </p:cNvSpPr>
              <p:nvPr/>
            </p:nvSpPr>
            <p:spPr bwMode="auto">
              <a:xfrm>
                <a:off x="29718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4" name="Oval 30"/>
              <p:cNvSpPr>
                <a:spLocks noChangeArrowheads="1"/>
              </p:cNvSpPr>
              <p:nvPr/>
            </p:nvSpPr>
            <p:spPr bwMode="auto">
              <a:xfrm>
                <a:off x="35052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5" name="Oval 31"/>
              <p:cNvSpPr>
                <a:spLocks noChangeArrowheads="1"/>
              </p:cNvSpPr>
              <p:nvPr/>
            </p:nvSpPr>
            <p:spPr bwMode="auto">
              <a:xfrm>
                <a:off x="24384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6" name="Oval 32"/>
              <p:cNvSpPr>
                <a:spLocks noChangeArrowheads="1"/>
              </p:cNvSpPr>
              <p:nvPr/>
            </p:nvSpPr>
            <p:spPr bwMode="auto">
              <a:xfrm>
                <a:off x="35052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7" name="Oval 33"/>
              <p:cNvSpPr>
                <a:spLocks noChangeArrowheads="1"/>
              </p:cNvSpPr>
              <p:nvPr/>
            </p:nvSpPr>
            <p:spPr bwMode="auto">
              <a:xfrm>
                <a:off x="35052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8" name="Oval 34"/>
              <p:cNvSpPr>
                <a:spLocks noChangeArrowheads="1"/>
              </p:cNvSpPr>
              <p:nvPr/>
            </p:nvSpPr>
            <p:spPr bwMode="auto">
              <a:xfrm>
                <a:off x="50292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39" name="Oval 35"/>
              <p:cNvSpPr>
                <a:spLocks noChangeArrowheads="1"/>
              </p:cNvSpPr>
              <p:nvPr/>
            </p:nvSpPr>
            <p:spPr bwMode="auto">
              <a:xfrm>
                <a:off x="18288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0" name="Oval 36"/>
              <p:cNvSpPr>
                <a:spLocks noChangeArrowheads="1"/>
              </p:cNvSpPr>
              <p:nvPr/>
            </p:nvSpPr>
            <p:spPr bwMode="auto">
              <a:xfrm>
                <a:off x="28956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1" name="Oval 37"/>
              <p:cNvSpPr>
                <a:spLocks noChangeArrowheads="1"/>
              </p:cNvSpPr>
              <p:nvPr/>
            </p:nvSpPr>
            <p:spPr bwMode="auto">
              <a:xfrm>
                <a:off x="34290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2" name="Oval 38"/>
              <p:cNvSpPr>
                <a:spLocks noChangeArrowheads="1"/>
              </p:cNvSpPr>
              <p:nvPr/>
            </p:nvSpPr>
            <p:spPr bwMode="auto">
              <a:xfrm>
                <a:off x="38862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3" name="Oval 39"/>
              <p:cNvSpPr>
                <a:spLocks noChangeArrowheads="1"/>
              </p:cNvSpPr>
              <p:nvPr/>
            </p:nvSpPr>
            <p:spPr bwMode="auto">
              <a:xfrm>
                <a:off x="44958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4" name="Oval 40"/>
              <p:cNvSpPr>
                <a:spLocks noChangeArrowheads="1"/>
              </p:cNvSpPr>
              <p:nvPr/>
            </p:nvSpPr>
            <p:spPr bwMode="auto">
              <a:xfrm>
                <a:off x="49530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5" name="Oval 41"/>
              <p:cNvSpPr>
                <a:spLocks noChangeArrowheads="1"/>
              </p:cNvSpPr>
              <p:nvPr/>
            </p:nvSpPr>
            <p:spPr bwMode="auto">
              <a:xfrm>
                <a:off x="60198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6" name="Oval 42"/>
              <p:cNvSpPr>
                <a:spLocks noChangeArrowheads="1"/>
              </p:cNvSpPr>
              <p:nvPr/>
            </p:nvSpPr>
            <p:spPr bwMode="auto">
              <a:xfrm>
                <a:off x="65532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7" name="Oval 43"/>
              <p:cNvSpPr>
                <a:spLocks noChangeArrowheads="1"/>
              </p:cNvSpPr>
              <p:nvPr/>
            </p:nvSpPr>
            <p:spPr bwMode="auto">
              <a:xfrm>
                <a:off x="22098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8" name="Oval 44"/>
              <p:cNvSpPr>
                <a:spLocks noChangeArrowheads="1"/>
              </p:cNvSpPr>
              <p:nvPr/>
            </p:nvSpPr>
            <p:spPr bwMode="auto">
              <a:xfrm>
                <a:off x="28956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49" name="Oval 45"/>
              <p:cNvSpPr>
                <a:spLocks noChangeArrowheads="1"/>
              </p:cNvSpPr>
              <p:nvPr/>
            </p:nvSpPr>
            <p:spPr bwMode="auto">
              <a:xfrm>
                <a:off x="34290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0" name="Oval 46"/>
              <p:cNvSpPr>
                <a:spLocks noChangeArrowheads="1"/>
              </p:cNvSpPr>
              <p:nvPr/>
            </p:nvSpPr>
            <p:spPr bwMode="auto">
              <a:xfrm>
                <a:off x="44958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1" name="Oval 47"/>
              <p:cNvSpPr>
                <a:spLocks noChangeArrowheads="1"/>
              </p:cNvSpPr>
              <p:nvPr/>
            </p:nvSpPr>
            <p:spPr bwMode="auto">
              <a:xfrm>
                <a:off x="60198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2" name="Oval 48"/>
              <p:cNvSpPr>
                <a:spLocks noChangeArrowheads="1"/>
              </p:cNvSpPr>
              <p:nvPr/>
            </p:nvSpPr>
            <p:spPr bwMode="auto">
              <a:xfrm>
                <a:off x="19050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3" name="Oval 49"/>
              <p:cNvSpPr>
                <a:spLocks noChangeArrowheads="1"/>
              </p:cNvSpPr>
              <p:nvPr/>
            </p:nvSpPr>
            <p:spPr bwMode="auto">
              <a:xfrm>
                <a:off x="39624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4" name="Oval 50"/>
              <p:cNvSpPr>
                <a:spLocks noChangeArrowheads="1"/>
              </p:cNvSpPr>
              <p:nvPr/>
            </p:nvSpPr>
            <p:spPr bwMode="auto">
              <a:xfrm>
                <a:off x="50292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5" name="Oval 51"/>
              <p:cNvSpPr>
                <a:spLocks noChangeArrowheads="1"/>
              </p:cNvSpPr>
              <p:nvPr/>
            </p:nvSpPr>
            <p:spPr bwMode="auto">
              <a:xfrm>
                <a:off x="4572000" y="1143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6" name="Oval 52"/>
              <p:cNvSpPr>
                <a:spLocks noChangeArrowheads="1"/>
              </p:cNvSpPr>
              <p:nvPr/>
            </p:nvSpPr>
            <p:spPr bwMode="auto">
              <a:xfrm>
                <a:off x="29718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7" name="Oval 53"/>
              <p:cNvSpPr>
                <a:spLocks noChangeArrowheads="1"/>
              </p:cNvSpPr>
              <p:nvPr/>
            </p:nvSpPr>
            <p:spPr bwMode="auto">
              <a:xfrm>
                <a:off x="39624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8" name="Oval 54"/>
              <p:cNvSpPr>
                <a:spLocks noChangeArrowheads="1"/>
              </p:cNvSpPr>
              <p:nvPr/>
            </p:nvSpPr>
            <p:spPr bwMode="auto">
              <a:xfrm>
                <a:off x="45720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59" name="Oval 55"/>
              <p:cNvSpPr>
                <a:spLocks noChangeArrowheads="1"/>
              </p:cNvSpPr>
              <p:nvPr/>
            </p:nvSpPr>
            <p:spPr bwMode="auto">
              <a:xfrm>
                <a:off x="5029200" y="1828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0" name="Oval 56"/>
              <p:cNvSpPr>
                <a:spLocks noChangeArrowheads="1"/>
              </p:cNvSpPr>
              <p:nvPr/>
            </p:nvSpPr>
            <p:spPr bwMode="auto">
              <a:xfrm>
                <a:off x="45720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1" name="Oval 57"/>
              <p:cNvSpPr>
                <a:spLocks noChangeArrowheads="1"/>
              </p:cNvSpPr>
              <p:nvPr/>
            </p:nvSpPr>
            <p:spPr bwMode="auto">
              <a:xfrm>
                <a:off x="5562600" y="2514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2" name="Oval 58"/>
              <p:cNvSpPr>
                <a:spLocks noChangeArrowheads="1"/>
              </p:cNvSpPr>
              <p:nvPr/>
            </p:nvSpPr>
            <p:spPr bwMode="auto">
              <a:xfrm>
                <a:off x="54864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3" name="Oval 59"/>
              <p:cNvSpPr>
                <a:spLocks noChangeArrowheads="1"/>
              </p:cNvSpPr>
              <p:nvPr/>
            </p:nvSpPr>
            <p:spPr bwMode="auto">
              <a:xfrm>
                <a:off x="38862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4" name="Oval 60"/>
              <p:cNvSpPr>
                <a:spLocks noChangeArrowheads="1"/>
              </p:cNvSpPr>
              <p:nvPr/>
            </p:nvSpPr>
            <p:spPr bwMode="auto">
              <a:xfrm>
                <a:off x="6553200" y="39624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5" name="Oval 61"/>
              <p:cNvSpPr>
                <a:spLocks noChangeArrowheads="1"/>
              </p:cNvSpPr>
              <p:nvPr/>
            </p:nvSpPr>
            <p:spPr bwMode="auto">
              <a:xfrm>
                <a:off x="37338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6" name="Oval 62"/>
              <p:cNvSpPr>
                <a:spLocks noChangeArrowheads="1"/>
              </p:cNvSpPr>
              <p:nvPr/>
            </p:nvSpPr>
            <p:spPr bwMode="auto">
              <a:xfrm>
                <a:off x="44196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7" name="Oval 63"/>
              <p:cNvSpPr>
                <a:spLocks noChangeArrowheads="1"/>
              </p:cNvSpPr>
              <p:nvPr/>
            </p:nvSpPr>
            <p:spPr bwMode="auto">
              <a:xfrm>
                <a:off x="48768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8" name="Oval 64"/>
              <p:cNvSpPr>
                <a:spLocks noChangeArrowheads="1"/>
              </p:cNvSpPr>
              <p:nvPr/>
            </p:nvSpPr>
            <p:spPr bwMode="auto">
              <a:xfrm>
                <a:off x="54102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69" name="Oval 65"/>
              <p:cNvSpPr>
                <a:spLocks noChangeArrowheads="1"/>
              </p:cNvSpPr>
              <p:nvPr/>
            </p:nvSpPr>
            <p:spPr bwMode="auto">
              <a:xfrm>
                <a:off x="59436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70" name="Oval 66"/>
              <p:cNvSpPr>
                <a:spLocks noChangeArrowheads="1"/>
              </p:cNvSpPr>
              <p:nvPr/>
            </p:nvSpPr>
            <p:spPr bwMode="auto">
              <a:xfrm>
                <a:off x="6477000" y="44958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72" name="Oval 68"/>
              <p:cNvSpPr>
                <a:spLocks noChangeArrowheads="1"/>
              </p:cNvSpPr>
              <p:nvPr/>
            </p:nvSpPr>
            <p:spPr bwMode="auto">
              <a:xfrm>
                <a:off x="1295400" y="32766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76" name="Text Box 72"/>
              <p:cNvSpPr txBox="1">
                <a:spLocks noChangeArrowheads="1"/>
              </p:cNvSpPr>
              <p:nvPr/>
            </p:nvSpPr>
            <p:spPr bwMode="auto">
              <a:xfrm>
                <a:off x="838200" y="4892675"/>
                <a:ext cx="87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Tahoma" panose="020B0604030504040204" pitchFamily="34" charset="0"/>
                  </a:rPr>
                  <a:t>363 =</a:t>
                </a:r>
              </a:p>
            </p:txBody>
          </p:sp>
          <p:sp>
            <p:nvSpPr>
              <p:cNvPr id="763977" name="Text Box 73"/>
              <p:cNvSpPr txBox="1">
                <a:spLocks noChangeArrowheads="1"/>
              </p:cNvSpPr>
              <p:nvPr/>
            </p:nvSpPr>
            <p:spPr bwMode="auto">
              <a:xfrm>
                <a:off x="12954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363</a:t>
                </a:r>
              </a:p>
            </p:txBody>
          </p:sp>
          <p:sp>
            <p:nvSpPr>
              <p:cNvPr id="763978" name="Text Box 74"/>
              <p:cNvSpPr txBox="1">
                <a:spLocks noChangeArrowheads="1"/>
              </p:cNvSpPr>
              <p:nvPr/>
            </p:nvSpPr>
            <p:spPr bwMode="auto">
              <a:xfrm>
                <a:off x="17526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737</a:t>
                </a:r>
              </a:p>
            </p:txBody>
          </p:sp>
          <p:sp>
            <p:nvSpPr>
              <p:cNvPr id="763979" name="Text Box 75"/>
              <p:cNvSpPr txBox="1">
                <a:spLocks noChangeArrowheads="1"/>
              </p:cNvSpPr>
              <p:nvPr/>
            </p:nvSpPr>
            <p:spPr bwMode="auto">
              <a:xfrm>
                <a:off x="22098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624</a:t>
                </a:r>
              </a:p>
            </p:txBody>
          </p:sp>
          <p:sp>
            <p:nvSpPr>
              <p:cNvPr id="763980" name="Text Box 76"/>
              <p:cNvSpPr txBox="1">
                <a:spLocks noChangeArrowheads="1"/>
              </p:cNvSpPr>
              <p:nvPr/>
            </p:nvSpPr>
            <p:spPr bwMode="auto">
              <a:xfrm>
                <a:off x="27432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419</a:t>
                </a:r>
              </a:p>
            </p:txBody>
          </p:sp>
          <p:sp>
            <p:nvSpPr>
              <p:cNvPr id="763981" name="Text Box 77"/>
              <p:cNvSpPr txBox="1">
                <a:spLocks noChangeArrowheads="1"/>
              </p:cNvSpPr>
              <p:nvPr/>
            </p:nvSpPr>
            <p:spPr bwMode="auto">
              <a:xfrm>
                <a:off x="32766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467</a:t>
                </a:r>
              </a:p>
            </p:txBody>
          </p:sp>
          <p:sp>
            <p:nvSpPr>
              <p:cNvPr id="763982" name="Text Box 78"/>
              <p:cNvSpPr txBox="1">
                <a:spLocks noChangeArrowheads="1"/>
              </p:cNvSpPr>
              <p:nvPr/>
            </p:nvSpPr>
            <p:spPr bwMode="auto">
              <a:xfrm>
                <a:off x="3733800" y="8382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1,930</a:t>
                </a:r>
              </a:p>
            </p:txBody>
          </p:sp>
          <p:sp>
            <p:nvSpPr>
              <p:cNvPr id="763983" name="Text Box 79"/>
              <p:cNvSpPr txBox="1">
                <a:spLocks noChangeArrowheads="1"/>
              </p:cNvSpPr>
              <p:nvPr/>
            </p:nvSpPr>
            <p:spPr bwMode="auto">
              <a:xfrm>
                <a:off x="44196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526</a:t>
                </a:r>
              </a:p>
            </p:txBody>
          </p:sp>
          <p:sp>
            <p:nvSpPr>
              <p:cNvPr id="763984" name="Text Box 80"/>
              <p:cNvSpPr txBox="1">
                <a:spLocks noChangeArrowheads="1"/>
              </p:cNvSpPr>
              <p:nvPr/>
            </p:nvSpPr>
            <p:spPr bwMode="auto">
              <a:xfrm>
                <a:off x="4876800" y="838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794</a:t>
                </a:r>
              </a:p>
            </p:txBody>
          </p:sp>
          <p:sp>
            <p:nvSpPr>
              <p:cNvPr id="763985" name="Text Box 81"/>
              <p:cNvSpPr txBox="1">
                <a:spLocks noChangeArrowheads="1"/>
              </p:cNvSpPr>
              <p:nvPr/>
            </p:nvSpPr>
            <p:spPr bwMode="auto">
              <a:xfrm>
                <a:off x="5410200" y="838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45</a:t>
                </a:r>
              </a:p>
            </p:txBody>
          </p:sp>
          <p:sp>
            <p:nvSpPr>
              <p:cNvPr id="763986" name="Text Box 82"/>
              <p:cNvSpPr txBox="1">
                <a:spLocks noChangeArrowheads="1"/>
              </p:cNvSpPr>
              <p:nvPr/>
            </p:nvSpPr>
            <p:spPr bwMode="auto">
              <a:xfrm>
                <a:off x="5943600" y="838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30</a:t>
                </a:r>
              </a:p>
            </p:txBody>
          </p:sp>
          <p:sp>
            <p:nvSpPr>
              <p:cNvPr id="763987" name="Text Box 83"/>
              <p:cNvSpPr txBox="1">
                <a:spLocks noChangeArrowheads="1"/>
              </p:cNvSpPr>
              <p:nvPr/>
            </p:nvSpPr>
            <p:spPr bwMode="auto">
              <a:xfrm>
                <a:off x="6477000" y="838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48</a:t>
                </a:r>
              </a:p>
            </p:txBody>
          </p:sp>
          <p:sp>
            <p:nvSpPr>
              <p:cNvPr id="763988" name="Text Box 84"/>
              <p:cNvSpPr txBox="1">
                <a:spLocks noChangeArrowheads="1"/>
              </p:cNvSpPr>
              <p:nvPr/>
            </p:nvSpPr>
            <p:spPr bwMode="auto">
              <a:xfrm>
                <a:off x="1295400" y="1492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34</a:t>
                </a:r>
              </a:p>
            </p:txBody>
          </p:sp>
          <p:sp>
            <p:nvSpPr>
              <p:cNvPr id="763989" name="Text Box 85"/>
              <p:cNvSpPr txBox="1">
                <a:spLocks noChangeArrowheads="1"/>
              </p:cNvSpPr>
              <p:nvPr/>
            </p:nvSpPr>
            <p:spPr bwMode="auto">
              <a:xfrm>
                <a:off x="1752600" y="1492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9.2</a:t>
                </a:r>
              </a:p>
            </p:txBody>
          </p:sp>
          <p:sp>
            <p:nvSpPr>
              <p:cNvPr id="763990" name="Text Box 86"/>
              <p:cNvSpPr txBox="1">
                <a:spLocks noChangeArrowheads="1"/>
              </p:cNvSpPr>
              <p:nvPr/>
            </p:nvSpPr>
            <p:spPr bwMode="auto">
              <a:xfrm>
                <a:off x="2209800" y="1492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101</a:t>
                </a:r>
              </a:p>
            </p:txBody>
          </p:sp>
          <p:sp>
            <p:nvSpPr>
              <p:cNvPr id="763991" name="Text Box 87"/>
              <p:cNvSpPr txBox="1">
                <a:spLocks noChangeArrowheads="1"/>
              </p:cNvSpPr>
              <p:nvPr/>
            </p:nvSpPr>
            <p:spPr bwMode="auto">
              <a:xfrm>
                <a:off x="2667000" y="149225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1,300</a:t>
                </a:r>
              </a:p>
            </p:txBody>
          </p:sp>
          <p:sp>
            <p:nvSpPr>
              <p:cNvPr id="763992" name="Text Box 88"/>
              <p:cNvSpPr txBox="1">
                <a:spLocks noChangeArrowheads="1"/>
              </p:cNvSpPr>
              <p:nvPr/>
            </p:nvSpPr>
            <p:spPr bwMode="auto">
              <a:xfrm>
                <a:off x="3276600" y="1492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140</a:t>
                </a:r>
              </a:p>
            </p:txBody>
          </p:sp>
          <p:sp>
            <p:nvSpPr>
              <p:cNvPr id="763993" name="Text Box 89"/>
              <p:cNvSpPr txBox="1">
                <a:spLocks noChangeArrowheads="1"/>
              </p:cNvSpPr>
              <p:nvPr/>
            </p:nvSpPr>
            <p:spPr bwMode="auto">
              <a:xfrm>
                <a:off x="3733800" y="149225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1,420</a:t>
                </a:r>
              </a:p>
            </p:txBody>
          </p:sp>
          <p:sp>
            <p:nvSpPr>
              <p:cNvPr id="763994" name="Text Box 90"/>
              <p:cNvSpPr txBox="1">
                <a:spLocks noChangeArrowheads="1"/>
              </p:cNvSpPr>
              <p:nvPr/>
            </p:nvSpPr>
            <p:spPr bwMode="auto">
              <a:xfrm>
                <a:off x="4419600" y="1492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789</a:t>
                </a:r>
              </a:p>
            </p:txBody>
          </p:sp>
          <p:sp>
            <p:nvSpPr>
              <p:cNvPr id="763995" name="Text Box 91"/>
              <p:cNvSpPr txBox="1">
                <a:spLocks noChangeArrowheads="1"/>
              </p:cNvSpPr>
              <p:nvPr/>
            </p:nvSpPr>
            <p:spPr bwMode="auto">
              <a:xfrm>
                <a:off x="4800600" y="1524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1,300</a:t>
                </a:r>
              </a:p>
            </p:txBody>
          </p:sp>
          <p:sp>
            <p:nvSpPr>
              <p:cNvPr id="763996" name="Text Box 92"/>
              <p:cNvSpPr txBox="1">
                <a:spLocks noChangeArrowheads="1"/>
              </p:cNvSpPr>
              <p:nvPr/>
            </p:nvSpPr>
            <p:spPr bwMode="auto">
              <a:xfrm>
                <a:off x="5486400" y="15240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46</a:t>
                </a:r>
              </a:p>
            </p:txBody>
          </p:sp>
          <p:sp>
            <p:nvSpPr>
              <p:cNvPr id="763997" name="Text Box 93"/>
              <p:cNvSpPr txBox="1">
                <a:spLocks noChangeArrowheads="1"/>
              </p:cNvSpPr>
              <p:nvPr/>
            </p:nvSpPr>
            <p:spPr bwMode="auto">
              <a:xfrm>
                <a:off x="5943600" y="1492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36</a:t>
                </a:r>
              </a:p>
            </p:txBody>
          </p:sp>
          <p:sp>
            <p:nvSpPr>
              <p:cNvPr id="763998" name="Text Box 94"/>
              <p:cNvSpPr txBox="1">
                <a:spLocks noChangeArrowheads="1"/>
              </p:cNvSpPr>
              <p:nvPr/>
            </p:nvSpPr>
            <p:spPr bwMode="auto">
              <a:xfrm>
                <a:off x="6477000" y="1492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36</a:t>
                </a:r>
              </a:p>
            </p:txBody>
          </p:sp>
          <p:sp>
            <p:nvSpPr>
              <p:cNvPr id="763999" name="Text Box 95"/>
              <p:cNvSpPr txBox="1">
                <a:spLocks noChangeArrowheads="1"/>
              </p:cNvSpPr>
              <p:nvPr/>
            </p:nvSpPr>
            <p:spPr bwMode="auto">
              <a:xfrm>
                <a:off x="12954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7.2</a:t>
                </a:r>
              </a:p>
            </p:txBody>
          </p:sp>
          <p:sp>
            <p:nvSpPr>
              <p:cNvPr id="764000" name="Text Box 96"/>
              <p:cNvSpPr txBox="1">
                <a:spLocks noChangeArrowheads="1"/>
              </p:cNvSpPr>
              <p:nvPr/>
            </p:nvSpPr>
            <p:spPr bwMode="auto">
              <a:xfrm>
                <a:off x="17526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4.8</a:t>
                </a:r>
              </a:p>
            </p:txBody>
          </p:sp>
          <p:sp>
            <p:nvSpPr>
              <p:cNvPr id="764001" name="Text Box 97"/>
              <p:cNvSpPr txBox="1">
                <a:spLocks noChangeArrowheads="1"/>
              </p:cNvSpPr>
              <p:nvPr/>
            </p:nvSpPr>
            <p:spPr bwMode="auto">
              <a:xfrm>
                <a:off x="2286000" y="2254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44</a:t>
                </a:r>
              </a:p>
            </p:txBody>
          </p:sp>
          <p:sp>
            <p:nvSpPr>
              <p:cNvPr id="764002" name="Text Box 98"/>
              <p:cNvSpPr txBox="1">
                <a:spLocks noChangeArrowheads="1"/>
              </p:cNvSpPr>
              <p:nvPr/>
            </p:nvSpPr>
            <p:spPr bwMode="auto">
              <a:xfrm>
                <a:off x="28194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2.5</a:t>
                </a:r>
              </a:p>
            </p:txBody>
          </p:sp>
          <p:sp>
            <p:nvSpPr>
              <p:cNvPr id="764003" name="Text Box 99"/>
              <p:cNvSpPr txBox="1">
                <a:spLocks noChangeArrowheads="1"/>
              </p:cNvSpPr>
              <p:nvPr/>
            </p:nvSpPr>
            <p:spPr bwMode="auto">
              <a:xfrm>
                <a:off x="32766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162</a:t>
                </a:r>
              </a:p>
            </p:txBody>
          </p:sp>
          <p:sp>
            <p:nvSpPr>
              <p:cNvPr id="764004" name="Text Box 100"/>
              <p:cNvSpPr txBox="1">
                <a:spLocks noChangeArrowheads="1"/>
              </p:cNvSpPr>
              <p:nvPr/>
            </p:nvSpPr>
            <p:spPr bwMode="auto">
              <a:xfrm>
                <a:off x="3733800" y="225425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507</a:t>
                </a:r>
              </a:p>
            </p:txBody>
          </p:sp>
          <p:sp>
            <p:nvSpPr>
              <p:cNvPr id="764005" name="Text Box 101"/>
              <p:cNvSpPr txBox="1">
                <a:spLocks noChangeArrowheads="1"/>
              </p:cNvSpPr>
              <p:nvPr/>
            </p:nvSpPr>
            <p:spPr bwMode="auto">
              <a:xfrm>
                <a:off x="4419600" y="2254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520</a:t>
                </a:r>
              </a:p>
            </p:txBody>
          </p:sp>
          <p:sp>
            <p:nvSpPr>
              <p:cNvPr id="764006" name="Text Box 102"/>
              <p:cNvSpPr txBox="1">
                <a:spLocks noChangeArrowheads="1"/>
              </p:cNvSpPr>
              <p:nvPr/>
            </p:nvSpPr>
            <p:spPr bwMode="auto">
              <a:xfrm>
                <a:off x="4876800" y="22098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217</a:t>
                </a:r>
              </a:p>
            </p:txBody>
          </p:sp>
          <p:sp>
            <p:nvSpPr>
              <p:cNvPr id="764007" name="Text Box 103"/>
              <p:cNvSpPr txBox="1">
                <a:spLocks noChangeArrowheads="1"/>
              </p:cNvSpPr>
              <p:nvPr/>
            </p:nvSpPr>
            <p:spPr bwMode="auto">
              <a:xfrm>
                <a:off x="5334000" y="22098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1,080</a:t>
                </a:r>
              </a:p>
            </p:txBody>
          </p:sp>
          <p:sp>
            <p:nvSpPr>
              <p:cNvPr id="764008" name="Text Box 104"/>
              <p:cNvSpPr txBox="1">
                <a:spLocks noChangeArrowheads="1"/>
              </p:cNvSpPr>
              <p:nvPr/>
            </p:nvSpPr>
            <p:spPr bwMode="auto">
              <a:xfrm>
                <a:off x="5943600" y="2254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51</a:t>
                </a:r>
              </a:p>
            </p:txBody>
          </p:sp>
          <p:sp>
            <p:nvSpPr>
              <p:cNvPr id="764009" name="Text Box 105"/>
              <p:cNvSpPr txBox="1">
                <a:spLocks noChangeArrowheads="1"/>
              </p:cNvSpPr>
              <p:nvPr/>
            </p:nvSpPr>
            <p:spPr bwMode="auto">
              <a:xfrm>
                <a:off x="6477000" y="2254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42</a:t>
                </a:r>
              </a:p>
            </p:txBody>
          </p:sp>
          <p:sp>
            <p:nvSpPr>
              <p:cNvPr id="764010" name="Text Box 106"/>
              <p:cNvSpPr txBox="1">
                <a:spLocks noChangeArrowheads="1"/>
              </p:cNvSpPr>
              <p:nvPr/>
            </p:nvSpPr>
            <p:spPr bwMode="auto">
              <a:xfrm>
                <a:off x="11430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4.0</a:t>
                </a:r>
              </a:p>
            </p:txBody>
          </p:sp>
          <p:sp>
            <p:nvSpPr>
              <p:cNvPr id="764011" name="Text Box 107"/>
              <p:cNvSpPr txBox="1">
                <a:spLocks noChangeArrowheads="1"/>
              </p:cNvSpPr>
              <p:nvPr/>
            </p:nvSpPr>
            <p:spPr bwMode="auto">
              <a:xfrm>
                <a:off x="16764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164</a:t>
                </a:r>
              </a:p>
            </p:txBody>
          </p:sp>
          <p:sp>
            <p:nvSpPr>
              <p:cNvPr id="764012" name="Text Box 108"/>
              <p:cNvSpPr txBox="1">
                <a:spLocks noChangeArrowheads="1"/>
              </p:cNvSpPr>
              <p:nvPr/>
            </p:nvSpPr>
            <p:spPr bwMode="auto">
              <a:xfrm>
                <a:off x="2209800" y="301625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42</a:t>
                </a:r>
              </a:p>
            </p:txBody>
          </p:sp>
          <p:sp>
            <p:nvSpPr>
              <p:cNvPr id="764013" name="Text Box 109"/>
              <p:cNvSpPr txBox="1">
                <a:spLocks noChangeArrowheads="1"/>
              </p:cNvSpPr>
              <p:nvPr/>
            </p:nvSpPr>
            <p:spPr bwMode="auto">
              <a:xfrm>
                <a:off x="26670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208</a:t>
                </a:r>
              </a:p>
            </p:txBody>
          </p:sp>
          <p:sp>
            <p:nvSpPr>
              <p:cNvPr id="764014" name="Text Box 110"/>
              <p:cNvSpPr txBox="1">
                <a:spLocks noChangeArrowheads="1"/>
              </p:cNvSpPr>
              <p:nvPr/>
            </p:nvSpPr>
            <p:spPr bwMode="auto">
              <a:xfrm>
                <a:off x="32004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184</a:t>
                </a:r>
              </a:p>
            </p:txBody>
          </p:sp>
          <p:sp>
            <p:nvSpPr>
              <p:cNvPr id="764015" name="Text Box 111"/>
              <p:cNvSpPr txBox="1">
                <a:spLocks noChangeArrowheads="1"/>
              </p:cNvSpPr>
              <p:nvPr/>
            </p:nvSpPr>
            <p:spPr bwMode="auto">
              <a:xfrm>
                <a:off x="3733800" y="301625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211</a:t>
                </a:r>
              </a:p>
            </p:txBody>
          </p:sp>
          <p:sp>
            <p:nvSpPr>
              <p:cNvPr id="764016" name="Text Box 112"/>
              <p:cNvSpPr txBox="1">
                <a:spLocks noChangeArrowheads="1"/>
              </p:cNvSpPr>
              <p:nvPr/>
            </p:nvSpPr>
            <p:spPr bwMode="auto">
              <a:xfrm>
                <a:off x="42672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243</a:t>
                </a:r>
              </a:p>
            </p:txBody>
          </p:sp>
          <p:sp>
            <p:nvSpPr>
              <p:cNvPr id="764017" name="Text Box 113"/>
              <p:cNvSpPr txBox="1">
                <a:spLocks noChangeArrowheads="1"/>
              </p:cNvSpPr>
              <p:nvPr/>
            </p:nvSpPr>
            <p:spPr bwMode="auto">
              <a:xfrm>
                <a:off x="4800600" y="29718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191</a:t>
                </a:r>
              </a:p>
            </p:txBody>
          </p:sp>
          <p:sp>
            <p:nvSpPr>
              <p:cNvPr id="764018" name="Text Box 114"/>
              <p:cNvSpPr txBox="1">
                <a:spLocks noChangeArrowheads="1"/>
              </p:cNvSpPr>
              <p:nvPr/>
            </p:nvSpPr>
            <p:spPr bwMode="auto">
              <a:xfrm>
                <a:off x="5257800" y="29718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1,680</a:t>
                </a:r>
              </a:p>
            </p:txBody>
          </p:sp>
          <p:sp>
            <p:nvSpPr>
              <p:cNvPr id="764019" name="Text Box 115"/>
              <p:cNvSpPr txBox="1">
                <a:spLocks noChangeArrowheads="1"/>
              </p:cNvSpPr>
              <p:nvPr/>
            </p:nvSpPr>
            <p:spPr bwMode="auto">
              <a:xfrm>
                <a:off x="58674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925</a:t>
                </a:r>
              </a:p>
            </p:txBody>
          </p:sp>
          <p:sp>
            <p:nvSpPr>
              <p:cNvPr id="764020" name="Text Box 116"/>
              <p:cNvSpPr txBox="1">
                <a:spLocks noChangeArrowheads="1"/>
              </p:cNvSpPr>
              <p:nvPr/>
            </p:nvSpPr>
            <p:spPr bwMode="auto">
              <a:xfrm>
                <a:off x="6400800" y="30162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385</a:t>
                </a:r>
              </a:p>
            </p:txBody>
          </p:sp>
          <p:sp>
            <p:nvSpPr>
              <p:cNvPr id="764021" name="Text Box 117"/>
              <p:cNvSpPr txBox="1">
                <a:spLocks noChangeArrowheads="1"/>
              </p:cNvSpPr>
              <p:nvPr/>
            </p:nvSpPr>
            <p:spPr bwMode="auto">
              <a:xfrm>
                <a:off x="20574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202</a:t>
                </a:r>
              </a:p>
            </p:txBody>
          </p:sp>
          <p:sp>
            <p:nvSpPr>
              <p:cNvPr id="764022" name="Text Box 118"/>
              <p:cNvSpPr txBox="1">
                <a:spLocks noChangeArrowheads="1"/>
              </p:cNvSpPr>
              <p:nvPr/>
            </p:nvSpPr>
            <p:spPr bwMode="auto">
              <a:xfrm>
                <a:off x="26670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209</a:t>
                </a:r>
              </a:p>
            </p:txBody>
          </p:sp>
          <p:sp>
            <p:nvSpPr>
              <p:cNvPr id="764023" name="Text Box 119"/>
              <p:cNvSpPr txBox="1">
                <a:spLocks noChangeArrowheads="1"/>
              </p:cNvSpPr>
              <p:nvPr/>
            </p:nvSpPr>
            <p:spPr bwMode="auto">
              <a:xfrm>
                <a:off x="32004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254</a:t>
                </a:r>
              </a:p>
            </p:txBody>
          </p:sp>
          <p:sp>
            <p:nvSpPr>
              <p:cNvPr id="764024" name="Text Box 120"/>
              <p:cNvSpPr txBox="1">
                <a:spLocks noChangeArrowheads="1"/>
              </p:cNvSpPr>
              <p:nvPr/>
            </p:nvSpPr>
            <p:spPr bwMode="auto">
              <a:xfrm>
                <a:off x="37338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994</a:t>
                </a:r>
              </a:p>
            </p:txBody>
          </p:sp>
          <p:sp>
            <p:nvSpPr>
              <p:cNvPr id="764025" name="Text Box 121"/>
              <p:cNvSpPr txBox="1">
                <a:spLocks noChangeArrowheads="1"/>
              </p:cNvSpPr>
              <p:nvPr/>
            </p:nvSpPr>
            <p:spPr bwMode="auto">
              <a:xfrm>
                <a:off x="42672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285</a:t>
                </a:r>
              </a:p>
            </p:txBody>
          </p:sp>
          <p:sp>
            <p:nvSpPr>
              <p:cNvPr id="764026" name="Text Box 122"/>
              <p:cNvSpPr txBox="1">
                <a:spLocks noChangeArrowheads="1"/>
              </p:cNvSpPr>
              <p:nvPr/>
            </p:nvSpPr>
            <p:spPr bwMode="auto">
              <a:xfrm>
                <a:off x="4800600" y="3657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55</a:t>
                </a:r>
              </a:p>
            </p:txBody>
          </p:sp>
          <p:sp>
            <p:nvSpPr>
              <p:cNvPr id="764027" name="Text Box 123"/>
              <p:cNvSpPr txBox="1">
                <a:spLocks noChangeArrowheads="1"/>
              </p:cNvSpPr>
              <p:nvPr/>
            </p:nvSpPr>
            <p:spPr bwMode="auto">
              <a:xfrm>
                <a:off x="5334000" y="36576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66</a:t>
                </a:r>
              </a:p>
            </p:txBody>
          </p:sp>
          <p:sp>
            <p:nvSpPr>
              <p:cNvPr id="764028" name="Text Box 124"/>
              <p:cNvSpPr txBox="1">
                <a:spLocks noChangeArrowheads="1"/>
              </p:cNvSpPr>
              <p:nvPr/>
            </p:nvSpPr>
            <p:spPr bwMode="auto">
              <a:xfrm>
                <a:off x="57912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323</a:t>
                </a:r>
              </a:p>
            </p:txBody>
          </p:sp>
          <p:sp>
            <p:nvSpPr>
              <p:cNvPr id="764029" name="Text Box 125"/>
              <p:cNvSpPr txBox="1">
                <a:spLocks noChangeArrowheads="1"/>
              </p:cNvSpPr>
              <p:nvPr/>
            </p:nvSpPr>
            <p:spPr bwMode="auto">
              <a:xfrm>
                <a:off x="6324600" y="370205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562</a:t>
                </a:r>
              </a:p>
            </p:txBody>
          </p:sp>
          <p:sp>
            <p:nvSpPr>
              <p:cNvPr id="764030" name="Text Box 126"/>
              <p:cNvSpPr txBox="1">
                <a:spLocks noChangeArrowheads="1"/>
              </p:cNvSpPr>
              <p:nvPr/>
            </p:nvSpPr>
            <p:spPr bwMode="auto">
              <a:xfrm>
                <a:off x="3429000" y="4191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1,280</a:t>
                </a:r>
              </a:p>
            </p:txBody>
          </p:sp>
          <p:sp>
            <p:nvSpPr>
              <p:cNvPr id="764031" name="Text Box 127"/>
              <p:cNvSpPr txBox="1">
                <a:spLocks noChangeArrowheads="1"/>
              </p:cNvSpPr>
              <p:nvPr/>
            </p:nvSpPr>
            <p:spPr bwMode="auto">
              <a:xfrm>
                <a:off x="42672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282</a:t>
                </a:r>
              </a:p>
            </p:txBody>
          </p:sp>
          <p:sp>
            <p:nvSpPr>
              <p:cNvPr id="764032" name="Text Box 128"/>
              <p:cNvSpPr txBox="1">
                <a:spLocks noChangeArrowheads="1"/>
              </p:cNvSpPr>
              <p:nvPr/>
            </p:nvSpPr>
            <p:spPr bwMode="auto">
              <a:xfrm>
                <a:off x="47244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431</a:t>
                </a:r>
              </a:p>
            </p:txBody>
          </p:sp>
          <p:sp>
            <p:nvSpPr>
              <p:cNvPr id="764033" name="Text Box 129"/>
              <p:cNvSpPr txBox="1">
                <a:spLocks noChangeArrowheads="1"/>
              </p:cNvSpPr>
              <p:nvPr/>
            </p:nvSpPr>
            <p:spPr bwMode="auto">
              <a:xfrm>
                <a:off x="51816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194</a:t>
                </a:r>
              </a:p>
            </p:txBody>
          </p:sp>
          <p:sp>
            <p:nvSpPr>
              <p:cNvPr id="764034" name="Text Box 130"/>
              <p:cNvSpPr txBox="1">
                <a:spLocks noChangeArrowheads="1"/>
              </p:cNvSpPr>
              <p:nvPr/>
            </p:nvSpPr>
            <p:spPr bwMode="auto">
              <a:xfrm>
                <a:off x="57150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196</a:t>
                </a:r>
              </a:p>
            </p:txBody>
          </p:sp>
          <p:sp>
            <p:nvSpPr>
              <p:cNvPr id="764035" name="Text Box 131"/>
              <p:cNvSpPr txBox="1">
                <a:spLocks noChangeArrowheads="1"/>
              </p:cNvSpPr>
              <p:nvPr/>
            </p:nvSpPr>
            <p:spPr bwMode="auto">
              <a:xfrm>
                <a:off x="6248400" y="4191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latin typeface="Tahoma" panose="020B0604030504040204" pitchFamily="34" charset="0"/>
                  </a:rPr>
                  <a:t>235</a:t>
                </a:r>
              </a:p>
            </p:txBody>
          </p:sp>
          <p:sp>
            <p:nvSpPr>
              <p:cNvPr id="764036" name="Rectangle 132"/>
              <p:cNvSpPr>
                <a:spLocks noChangeArrowheads="1"/>
              </p:cNvSpPr>
              <p:nvPr/>
            </p:nvSpPr>
            <p:spPr bwMode="auto">
              <a:xfrm>
                <a:off x="4038600" y="381000"/>
                <a:ext cx="533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4038" name="Group 134"/>
              <p:cNvGrpSpPr>
                <a:grpSpLocks/>
              </p:cNvGrpSpPr>
              <p:nvPr/>
            </p:nvGrpSpPr>
            <p:grpSpPr bwMode="auto">
              <a:xfrm>
                <a:off x="1676400" y="381000"/>
                <a:ext cx="6619875" cy="5105400"/>
                <a:chOff x="1062" y="240"/>
                <a:chExt cx="4170" cy="3216"/>
              </a:xfrm>
            </p:grpSpPr>
            <p:sp>
              <p:nvSpPr>
                <p:cNvPr id="764039" name="Rectangle 135"/>
                <p:cNvSpPr>
                  <a:spLocks noChangeArrowheads="1"/>
                </p:cNvSpPr>
                <p:nvPr/>
              </p:nvSpPr>
              <p:spPr bwMode="auto">
                <a:xfrm>
                  <a:off x="4560" y="1632"/>
                  <a:ext cx="672" cy="18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040" name="Rectangle 136"/>
                <p:cNvSpPr>
                  <a:spLocks noChangeArrowheads="1"/>
                </p:cNvSpPr>
                <p:nvPr/>
              </p:nvSpPr>
              <p:spPr bwMode="auto">
                <a:xfrm>
                  <a:off x="4368" y="3072"/>
                  <a:ext cx="672"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041" name="Rectangle 137"/>
                <p:cNvSpPr>
                  <a:spLocks noChangeArrowheads="1"/>
                </p:cNvSpPr>
                <p:nvPr/>
              </p:nvSpPr>
              <p:spPr bwMode="auto">
                <a:xfrm rot="815299">
                  <a:off x="1062" y="3003"/>
                  <a:ext cx="1872" cy="1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042" name="Rectangle 138"/>
                <p:cNvSpPr>
                  <a:spLocks noChangeArrowheads="1"/>
                </p:cNvSpPr>
                <p:nvPr/>
              </p:nvSpPr>
              <p:spPr bwMode="auto">
                <a:xfrm>
                  <a:off x="2592" y="240"/>
                  <a:ext cx="240"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4043" name="Rectangle 139"/>
                <p:cNvSpPr>
                  <a:spLocks noChangeArrowheads="1"/>
                </p:cNvSpPr>
                <p:nvPr/>
              </p:nvSpPr>
              <p:spPr bwMode="auto">
                <a:xfrm>
                  <a:off x="4704" y="576"/>
                  <a:ext cx="528" cy="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3975" name="Text Box 71"/>
              <p:cNvSpPr txBox="1">
                <a:spLocks noChangeArrowheads="1"/>
              </p:cNvSpPr>
              <p:nvPr/>
            </p:nvSpPr>
            <p:spPr bwMode="auto">
              <a:xfrm>
                <a:off x="1581150" y="4892675"/>
                <a:ext cx="34480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Tahoma" panose="020B0604030504040204" pitchFamily="34" charset="0"/>
                  </a:rPr>
                  <a:t>Total arsenic in soil (mg/kg)</a:t>
                </a:r>
              </a:p>
            </p:txBody>
          </p:sp>
          <p:sp>
            <p:nvSpPr>
              <p:cNvPr id="763912" name="Freeform 8"/>
              <p:cNvSpPr>
                <a:spLocks/>
              </p:cNvSpPr>
              <p:nvPr/>
            </p:nvSpPr>
            <p:spPr bwMode="auto">
              <a:xfrm>
                <a:off x="762000" y="685800"/>
                <a:ext cx="6705600" cy="4267200"/>
              </a:xfrm>
              <a:custGeom>
                <a:avLst/>
                <a:gdLst>
                  <a:gd name="T0" fmla="*/ 387 w 4224"/>
                  <a:gd name="T1" fmla="*/ 5 h 2640"/>
                  <a:gd name="T2" fmla="*/ 443 w 4224"/>
                  <a:gd name="T3" fmla="*/ 12 h 2640"/>
                  <a:gd name="T4" fmla="*/ 1728 w 4224"/>
                  <a:gd name="T5" fmla="*/ 0 h 2640"/>
                  <a:gd name="T6" fmla="*/ 1728 w 4224"/>
                  <a:gd name="T7" fmla="*/ 96 h 2640"/>
                  <a:gd name="T8" fmla="*/ 4224 w 4224"/>
                  <a:gd name="T9" fmla="*/ 96 h 2640"/>
                  <a:gd name="T10" fmla="*/ 3840 w 4224"/>
                  <a:gd name="T11" fmla="*/ 2640 h 2640"/>
                  <a:gd name="T12" fmla="*/ 2448 w 4224"/>
                  <a:gd name="T13" fmla="*/ 2592 h 2640"/>
                  <a:gd name="T14" fmla="*/ 1488 w 4224"/>
                  <a:gd name="T15" fmla="*/ 2448 h 2640"/>
                  <a:gd name="T16" fmla="*/ 0 w 4224"/>
                  <a:gd name="T17" fmla="*/ 1968 h 2640"/>
                  <a:gd name="T18" fmla="*/ 387 w 4224"/>
                  <a:gd name="T19" fmla="*/ 5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24" h="2640">
                    <a:moveTo>
                      <a:pt x="387" y="5"/>
                    </a:moveTo>
                    <a:cubicBezTo>
                      <a:pt x="419" y="16"/>
                      <a:pt x="401" y="12"/>
                      <a:pt x="443" y="12"/>
                    </a:cubicBezTo>
                    <a:lnTo>
                      <a:pt x="1728" y="0"/>
                    </a:lnTo>
                    <a:lnTo>
                      <a:pt x="1728" y="96"/>
                    </a:lnTo>
                    <a:lnTo>
                      <a:pt x="4224" y="96"/>
                    </a:lnTo>
                    <a:lnTo>
                      <a:pt x="3840" y="2640"/>
                    </a:lnTo>
                    <a:lnTo>
                      <a:pt x="2448" y="2592"/>
                    </a:lnTo>
                    <a:lnTo>
                      <a:pt x="1488" y="2448"/>
                    </a:lnTo>
                    <a:lnTo>
                      <a:pt x="0" y="1968"/>
                    </a:lnTo>
                    <a:lnTo>
                      <a:pt x="387" y="5"/>
                    </a:lnTo>
                    <a:close/>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Oval 1"/>
              <p:cNvSpPr/>
              <p:nvPr/>
            </p:nvSpPr>
            <p:spPr>
              <a:xfrm>
                <a:off x="2657475" y="1446530"/>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663571" y="2184146"/>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614803" y="2921762"/>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973" name="Line 69"/>
              <p:cNvSpPr>
                <a:spLocks noChangeShapeType="1"/>
              </p:cNvSpPr>
              <p:nvPr/>
            </p:nvSpPr>
            <p:spPr bwMode="auto">
              <a:xfrm>
                <a:off x="7382409" y="4932363"/>
                <a:ext cx="457200" cy="0"/>
              </a:xfrm>
              <a:prstGeom prst="line">
                <a:avLst/>
              </a:prstGeom>
              <a:noFill/>
              <a:ln w="127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3974" name="Text Box 70"/>
              <p:cNvSpPr txBox="1">
                <a:spLocks noChangeArrowheads="1"/>
              </p:cNvSpPr>
              <p:nvPr/>
            </p:nvSpPr>
            <p:spPr bwMode="auto">
              <a:xfrm>
                <a:off x="7382409" y="4511675"/>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Arial" panose="020B0604020202020204" pitchFamily="34" charset="0"/>
                  </a:rPr>
                  <a:t>50’</a:t>
                </a:r>
              </a:p>
            </p:txBody>
          </p:sp>
        </p:grpSp>
        <p:sp>
          <p:nvSpPr>
            <p:cNvPr id="5" name="Text Box 71">
              <a:extLst>
                <a:ext uri="{FF2B5EF4-FFF2-40B4-BE49-F238E27FC236}">
                  <a16:creationId xmlns:a16="http://schemas.microsoft.com/office/drawing/2014/main" id="{4FC0AE41-84F8-E242-DD1F-DCB20A325E2D}"/>
                </a:ext>
              </a:extLst>
            </p:cNvPr>
            <p:cNvSpPr txBox="1">
              <a:spLocks noChangeArrowheads="1"/>
            </p:cNvSpPr>
            <p:nvPr/>
          </p:nvSpPr>
          <p:spPr bwMode="auto">
            <a:xfrm>
              <a:off x="7197303" y="640318"/>
              <a:ext cx="103586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latin typeface="Tahoma" panose="020B0604030504040204" pitchFamily="34" charset="0"/>
                </a:rPr>
                <a:t>4 Acres</a:t>
              </a:r>
            </a:p>
          </p:txBody>
        </p:sp>
      </p:grpSp>
      <p:sp>
        <p:nvSpPr>
          <p:cNvPr id="764037" name="Text Box 133"/>
          <p:cNvSpPr txBox="1">
            <a:spLocks noChangeArrowheads="1"/>
          </p:cNvSpPr>
          <p:nvPr/>
        </p:nvSpPr>
        <p:spPr bwMode="auto">
          <a:xfrm>
            <a:off x="1600200" y="76200"/>
            <a:ext cx="5601277" cy="10772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latin typeface="Calibri" panose="020F0502020204030204" pitchFamily="34" charset="0"/>
                <a:cs typeface="Calibri" panose="020F0502020204030204" pitchFamily="34" charset="0"/>
              </a:rPr>
              <a:t>Former Arsenic Mixing Area:</a:t>
            </a:r>
          </a:p>
          <a:p>
            <a:pPr algn="ctr"/>
            <a:r>
              <a:rPr lang="en-US" altLang="en-US" sz="3200" b="1" dirty="0">
                <a:latin typeface="Calibri" panose="020F0502020204030204" pitchFamily="34" charset="0"/>
                <a:cs typeface="Calibri" panose="020F0502020204030204" pitchFamily="34" charset="0"/>
              </a:rPr>
              <a:t>Proposed Hotel Redevelopment</a:t>
            </a:r>
          </a:p>
        </p:txBody>
      </p:sp>
      <p:sp>
        <p:nvSpPr>
          <p:cNvPr id="4" name="Oval 3">
            <a:extLst>
              <a:ext uri="{FF2B5EF4-FFF2-40B4-BE49-F238E27FC236}">
                <a16:creationId xmlns:a16="http://schemas.microsoft.com/office/drawing/2014/main" id="{8B1BD500-A9F6-0259-4A8A-9BA65C2C371A}"/>
              </a:ext>
            </a:extLst>
          </p:cNvPr>
          <p:cNvSpPr/>
          <p:nvPr/>
        </p:nvSpPr>
        <p:spPr>
          <a:xfrm>
            <a:off x="4695662" y="3867150"/>
            <a:ext cx="1181263" cy="608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B7BEA7F-2A24-D47E-83DE-8D7B839A4A28}"/>
              </a:ext>
            </a:extLst>
          </p:cNvPr>
          <p:cNvSpPr/>
          <p:nvPr/>
        </p:nvSpPr>
        <p:spPr>
          <a:xfrm>
            <a:off x="3352800" y="4311650"/>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0CCE7DF-3BC2-0CD5-FDB0-655B64525FB5}"/>
              </a:ext>
            </a:extLst>
          </p:cNvPr>
          <p:cNvSpPr/>
          <p:nvPr/>
        </p:nvSpPr>
        <p:spPr>
          <a:xfrm>
            <a:off x="1443649" y="3164564"/>
            <a:ext cx="771525" cy="717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2F19B32-D985-E70B-CFC9-7C02AC8FF6E8}"/>
              </a:ext>
            </a:extLst>
          </p:cNvPr>
          <p:cNvSpPr/>
          <p:nvPr/>
        </p:nvSpPr>
        <p:spPr>
          <a:xfrm>
            <a:off x="5172075" y="2327821"/>
            <a:ext cx="771525" cy="1426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FED658-3E91-5A2A-C5D8-39C939769AB0}"/>
              </a:ext>
            </a:extLst>
          </p:cNvPr>
          <p:cNvSpPr txBox="1"/>
          <p:nvPr/>
        </p:nvSpPr>
        <p:spPr>
          <a:xfrm>
            <a:off x="442962" y="5244405"/>
            <a:ext cx="8091438" cy="1384995"/>
          </a:xfrm>
          <a:prstGeom prst="rect">
            <a:avLst/>
          </a:prstGeom>
          <a:solidFill>
            <a:schemeClr val="bg1"/>
          </a:solidFill>
          <a:ln>
            <a:solidFill>
              <a:schemeClr val="tx1"/>
            </a:solidFill>
          </a:ln>
        </p:spPr>
        <p:txBody>
          <a:bodyPr wrap="square" rtlCol="0">
            <a:spAutoFit/>
          </a:bodyPr>
          <a:lstStyle/>
          <a:p>
            <a:pPr lvl="0">
              <a:spcAft>
                <a:spcPts val="1200"/>
              </a:spcAft>
            </a:pPr>
            <a:r>
              <a:rPr lang="en-US" sz="2000" b="1" u="sng" dirty="0">
                <a:latin typeface="Calibri" panose="020F0502020204030204" pitchFamily="34" charset="0"/>
                <a:cs typeface="Calibri" panose="020F0502020204030204" pitchFamily="34" charset="0"/>
              </a:rPr>
              <a:t>Investigation Question: </a:t>
            </a:r>
            <a:r>
              <a:rPr lang="en-US" b="1" dirty="0">
                <a:latin typeface="Calibri" panose="020F0502020204030204" pitchFamily="34" charset="0"/>
                <a:cs typeface="Calibri" panose="020F0502020204030204" pitchFamily="34" charset="0"/>
              </a:rPr>
              <a:t>“Does the mean concentration of arsenic in currently or  potentially exposed soil pose a potential health risk to future hotel workers and visitors?”</a:t>
            </a:r>
          </a:p>
          <a:p>
            <a:pPr lvl="0">
              <a:spcAft>
                <a:spcPts val="1200"/>
              </a:spcAft>
            </a:pPr>
            <a:r>
              <a:rPr lang="en-US" b="1" dirty="0">
                <a:latin typeface="Calibri" panose="020F0502020204030204" pitchFamily="34" charset="0"/>
                <a:cs typeface="Calibri" panose="020F0502020204030204" pitchFamily="34" charset="0"/>
              </a:rPr>
              <a:t>DU = Surface soil (0-15cm), &lt;2mm particle size.</a:t>
            </a:r>
          </a:p>
        </p:txBody>
      </p:sp>
    </p:spTree>
    <p:extLst>
      <p:ext uri="{BB962C8B-B14F-4D97-AF65-F5344CB8AC3E}">
        <p14:creationId xmlns:p14="http://schemas.microsoft.com/office/powerpoint/2010/main" val="2490274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ChangeArrowheads="1"/>
          </p:cNvSpPr>
          <p:nvPr/>
        </p:nvSpPr>
        <p:spPr bwMode="auto">
          <a:xfrm>
            <a:off x="762000" y="5624513"/>
            <a:ext cx="7620000" cy="7000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73123" name="Picture 3" descr="GLogoLG2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638800"/>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4" name="Text Box 4"/>
          <p:cNvSpPr txBox="1">
            <a:spLocks noChangeArrowheads="1"/>
          </p:cNvSpPr>
          <p:nvPr/>
        </p:nvSpPr>
        <p:spPr bwMode="auto">
          <a:xfrm>
            <a:off x="3221038" y="5791200"/>
            <a:ext cx="33305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latin typeface="Times New Roman" panose="02020603050405020304" pitchFamily="18" charset="0"/>
              </a:rPr>
              <a:t>Figure 3. Decision Unit on Proposed Village Inn </a:t>
            </a:r>
          </a:p>
        </p:txBody>
      </p:sp>
      <p:sp>
        <p:nvSpPr>
          <p:cNvPr id="773125" name="Text Box 5"/>
          <p:cNvSpPr txBox="1">
            <a:spLocks noChangeArrowheads="1"/>
          </p:cNvSpPr>
          <p:nvPr/>
        </p:nvSpPr>
        <p:spPr bwMode="auto">
          <a:xfrm>
            <a:off x="1431925" y="5646738"/>
            <a:ext cx="1162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latin typeface="Times New Roman" panose="02020603050405020304" pitchFamily="18" charset="0"/>
              </a:rPr>
              <a:t>733 Bishop St., </a:t>
            </a:r>
          </a:p>
          <a:p>
            <a:r>
              <a:rPr lang="en-US" altLang="en-US" sz="800">
                <a:latin typeface="Times New Roman" panose="02020603050405020304" pitchFamily="18" charset="0"/>
              </a:rPr>
              <a:t>Pacific Guardian Center</a:t>
            </a:r>
          </a:p>
          <a:p>
            <a:r>
              <a:rPr lang="en-US" altLang="en-US" sz="800">
                <a:latin typeface="Times New Roman" panose="02020603050405020304" pitchFamily="18" charset="0"/>
              </a:rPr>
              <a:t>Suite 1872</a:t>
            </a:r>
          </a:p>
          <a:p>
            <a:r>
              <a:rPr lang="en-US" altLang="en-US" sz="800">
                <a:latin typeface="Times New Roman" panose="02020603050405020304" pitchFamily="18" charset="0"/>
              </a:rPr>
              <a:t>Honolulu, HI 96813</a:t>
            </a:r>
          </a:p>
        </p:txBody>
      </p:sp>
      <p:sp>
        <p:nvSpPr>
          <p:cNvPr id="773126" name="Text Box 6"/>
          <p:cNvSpPr txBox="1">
            <a:spLocks noChangeArrowheads="1"/>
          </p:cNvSpPr>
          <p:nvPr/>
        </p:nvSpPr>
        <p:spPr bwMode="auto">
          <a:xfrm>
            <a:off x="6858000" y="6096000"/>
            <a:ext cx="12366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latin typeface="Times New Roman" panose="02020603050405020304" pitchFamily="18" charset="0"/>
              </a:rPr>
              <a:t>TMK: 3-1-6-143: 33</a:t>
            </a:r>
          </a:p>
        </p:txBody>
      </p:sp>
      <p:pic>
        <p:nvPicPr>
          <p:cNvPr id="773127" name="Picture 7" descr="layout"/>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617538" y="304800"/>
            <a:ext cx="7908925" cy="52705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pic>
      <p:grpSp>
        <p:nvGrpSpPr>
          <p:cNvPr id="773128" name="Group 8"/>
          <p:cNvGrpSpPr>
            <a:grpSpLocks/>
          </p:cNvGrpSpPr>
          <p:nvPr/>
        </p:nvGrpSpPr>
        <p:grpSpPr bwMode="auto">
          <a:xfrm>
            <a:off x="1676400" y="381000"/>
            <a:ext cx="6619875" cy="5105400"/>
            <a:chOff x="1062" y="240"/>
            <a:chExt cx="4170" cy="3216"/>
          </a:xfrm>
        </p:grpSpPr>
        <p:sp>
          <p:nvSpPr>
            <p:cNvPr id="773129" name="Rectangle 9"/>
            <p:cNvSpPr>
              <a:spLocks noChangeArrowheads="1"/>
            </p:cNvSpPr>
            <p:nvPr/>
          </p:nvSpPr>
          <p:spPr bwMode="auto">
            <a:xfrm>
              <a:off x="4560" y="1632"/>
              <a:ext cx="672" cy="18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3130" name="Rectangle 10"/>
            <p:cNvSpPr>
              <a:spLocks noChangeArrowheads="1"/>
            </p:cNvSpPr>
            <p:nvPr/>
          </p:nvSpPr>
          <p:spPr bwMode="auto">
            <a:xfrm>
              <a:off x="4368" y="3072"/>
              <a:ext cx="672"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3131" name="Rectangle 11"/>
            <p:cNvSpPr>
              <a:spLocks noChangeArrowheads="1"/>
            </p:cNvSpPr>
            <p:nvPr/>
          </p:nvSpPr>
          <p:spPr bwMode="auto">
            <a:xfrm rot="815299">
              <a:off x="1062" y="3003"/>
              <a:ext cx="1872" cy="1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3132" name="Rectangle 12"/>
            <p:cNvSpPr>
              <a:spLocks noChangeArrowheads="1"/>
            </p:cNvSpPr>
            <p:nvPr/>
          </p:nvSpPr>
          <p:spPr bwMode="auto">
            <a:xfrm>
              <a:off x="2592" y="240"/>
              <a:ext cx="240"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3133" name="Rectangle 13"/>
            <p:cNvSpPr>
              <a:spLocks noChangeArrowheads="1"/>
            </p:cNvSpPr>
            <p:nvPr/>
          </p:nvSpPr>
          <p:spPr bwMode="auto">
            <a:xfrm>
              <a:off x="4704" y="576"/>
              <a:ext cx="528" cy="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3134" name="Text Box 14"/>
          <p:cNvSpPr txBox="1">
            <a:spLocks noChangeArrowheads="1"/>
          </p:cNvSpPr>
          <p:nvPr/>
        </p:nvSpPr>
        <p:spPr bwMode="auto">
          <a:xfrm>
            <a:off x="2203450" y="1431925"/>
            <a:ext cx="1606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Tahoma" panose="020B0604030504040204" pitchFamily="34" charset="0"/>
              </a:rPr>
              <a:t>906 mg/kg</a:t>
            </a:r>
          </a:p>
        </p:txBody>
      </p:sp>
      <p:sp>
        <p:nvSpPr>
          <p:cNvPr id="773135" name="Text Box 15"/>
          <p:cNvSpPr txBox="1">
            <a:spLocks noChangeArrowheads="1"/>
          </p:cNvSpPr>
          <p:nvPr/>
        </p:nvSpPr>
        <p:spPr bwMode="auto">
          <a:xfrm>
            <a:off x="5403850" y="2422525"/>
            <a:ext cx="1606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Tahoma" panose="020B0604030504040204" pitchFamily="34" charset="0"/>
              </a:rPr>
              <a:t>300 mg/kg</a:t>
            </a:r>
          </a:p>
        </p:txBody>
      </p:sp>
      <p:sp>
        <p:nvSpPr>
          <p:cNvPr id="773136" name="Text Box 16"/>
          <p:cNvSpPr txBox="1">
            <a:spLocks noChangeArrowheads="1"/>
          </p:cNvSpPr>
          <p:nvPr/>
        </p:nvSpPr>
        <p:spPr bwMode="auto">
          <a:xfrm>
            <a:off x="2286000" y="2955925"/>
            <a:ext cx="1606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Tahoma" panose="020B0604030504040204" pitchFamily="34" charset="0"/>
              </a:rPr>
              <a:t>275 mg/kg</a:t>
            </a:r>
          </a:p>
        </p:txBody>
      </p:sp>
      <p:sp>
        <p:nvSpPr>
          <p:cNvPr id="773137" name="Text Box 17"/>
          <p:cNvSpPr txBox="1">
            <a:spLocks noChangeArrowheads="1"/>
          </p:cNvSpPr>
          <p:nvPr/>
        </p:nvSpPr>
        <p:spPr bwMode="auto">
          <a:xfrm>
            <a:off x="3911600" y="4191000"/>
            <a:ext cx="287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Tahoma" panose="020B0604030504040204" pitchFamily="34" charset="0"/>
              </a:rPr>
              <a:t>500/481/490 mg/kg</a:t>
            </a:r>
          </a:p>
        </p:txBody>
      </p:sp>
      <p:sp>
        <p:nvSpPr>
          <p:cNvPr id="773138" name="Line 18"/>
          <p:cNvSpPr>
            <a:spLocks noChangeShapeType="1"/>
          </p:cNvSpPr>
          <p:nvPr/>
        </p:nvSpPr>
        <p:spPr bwMode="auto">
          <a:xfrm>
            <a:off x="1066800" y="2286000"/>
            <a:ext cx="4343400" cy="0"/>
          </a:xfrm>
          <a:prstGeom prst="line">
            <a:avLst/>
          </a:prstGeom>
          <a:noFill/>
          <a:ln w="635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3139" name="Line 19"/>
          <p:cNvSpPr>
            <a:spLocks noChangeShapeType="1"/>
          </p:cNvSpPr>
          <p:nvPr/>
        </p:nvSpPr>
        <p:spPr bwMode="auto">
          <a:xfrm flipH="1" flipV="1">
            <a:off x="4876800" y="2286000"/>
            <a:ext cx="304800" cy="1219200"/>
          </a:xfrm>
          <a:prstGeom prst="line">
            <a:avLst/>
          </a:prstGeom>
          <a:noFill/>
          <a:ln w="635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3140" name="Line 20"/>
          <p:cNvSpPr>
            <a:spLocks noChangeShapeType="1"/>
          </p:cNvSpPr>
          <p:nvPr/>
        </p:nvSpPr>
        <p:spPr bwMode="auto">
          <a:xfrm flipV="1">
            <a:off x="2819400" y="3505200"/>
            <a:ext cx="533400" cy="1066800"/>
          </a:xfrm>
          <a:prstGeom prst="line">
            <a:avLst/>
          </a:prstGeom>
          <a:noFill/>
          <a:ln w="635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3141" name="Line 21"/>
          <p:cNvSpPr>
            <a:spLocks noChangeShapeType="1"/>
          </p:cNvSpPr>
          <p:nvPr/>
        </p:nvSpPr>
        <p:spPr bwMode="auto">
          <a:xfrm>
            <a:off x="3352800" y="3505200"/>
            <a:ext cx="3733800" cy="0"/>
          </a:xfrm>
          <a:prstGeom prst="line">
            <a:avLst/>
          </a:prstGeom>
          <a:noFill/>
          <a:ln w="635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3142" name="Line 22"/>
          <p:cNvSpPr>
            <a:spLocks noChangeShapeType="1"/>
          </p:cNvSpPr>
          <p:nvPr/>
        </p:nvSpPr>
        <p:spPr bwMode="auto">
          <a:xfrm flipH="1" flipV="1">
            <a:off x="5257800" y="838200"/>
            <a:ext cx="152400" cy="1447800"/>
          </a:xfrm>
          <a:prstGeom prst="line">
            <a:avLst/>
          </a:prstGeom>
          <a:noFill/>
          <a:ln w="635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3143" name="Text Box 23"/>
          <p:cNvSpPr txBox="1">
            <a:spLocks noChangeArrowheads="1"/>
          </p:cNvSpPr>
          <p:nvPr/>
        </p:nvSpPr>
        <p:spPr bwMode="auto">
          <a:xfrm>
            <a:off x="1931988" y="914400"/>
            <a:ext cx="2182812" cy="457200"/>
          </a:xfrm>
          <a:prstGeom prst="rect">
            <a:avLst/>
          </a:prstGeom>
          <a:solidFill>
            <a:schemeClr val="bg2">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Tahoma" panose="020B0604030504040204" pitchFamily="34" charset="0"/>
              </a:rPr>
              <a:t>Spill Area DU</a:t>
            </a:r>
          </a:p>
        </p:txBody>
      </p:sp>
      <p:sp>
        <p:nvSpPr>
          <p:cNvPr id="773144" name="Text Box 24"/>
          <p:cNvSpPr txBox="1">
            <a:spLocks noChangeArrowheads="1"/>
          </p:cNvSpPr>
          <p:nvPr/>
        </p:nvSpPr>
        <p:spPr bwMode="auto">
          <a:xfrm>
            <a:off x="1371600" y="2362200"/>
            <a:ext cx="2938463" cy="457200"/>
          </a:xfrm>
          <a:prstGeom prst="rect">
            <a:avLst/>
          </a:prstGeom>
          <a:solidFill>
            <a:schemeClr val="bg2">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Tahoma" panose="020B0604030504040204" pitchFamily="34" charset="0"/>
              </a:rPr>
              <a:t>Exposure Area DU</a:t>
            </a:r>
          </a:p>
        </p:txBody>
      </p:sp>
      <p:sp>
        <p:nvSpPr>
          <p:cNvPr id="773145" name="Text Box 25"/>
          <p:cNvSpPr txBox="1">
            <a:spLocks noChangeArrowheads="1"/>
          </p:cNvSpPr>
          <p:nvPr/>
        </p:nvSpPr>
        <p:spPr bwMode="auto">
          <a:xfrm>
            <a:off x="3767138" y="3657600"/>
            <a:ext cx="2938462" cy="457200"/>
          </a:xfrm>
          <a:prstGeom prst="rect">
            <a:avLst/>
          </a:prstGeom>
          <a:solidFill>
            <a:schemeClr val="bg2">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latin typeface="Tahoma" panose="020B0604030504040204" pitchFamily="34" charset="0"/>
              </a:rPr>
              <a:t>Exposure Area DU</a:t>
            </a:r>
          </a:p>
        </p:txBody>
      </p:sp>
      <p:sp>
        <p:nvSpPr>
          <p:cNvPr id="773147" name="Text Box 27"/>
          <p:cNvSpPr txBox="1">
            <a:spLocks noChangeArrowheads="1"/>
          </p:cNvSpPr>
          <p:nvPr/>
        </p:nvSpPr>
        <p:spPr bwMode="auto">
          <a:xfrm>
            <a:off x="76200" y="5226784"/>
            <a:ext cx="8991600" cy="163121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en-US" altLang="en-US" sz="2000" b="1" i="1" dirty="0">
                <a:latin typeface="Calibri" panose="020F0502020204030204" pitchFamily="34" charset="0"/>
                <a:cs typeface="Calibri" panose="020F0502020204030204" pitchFamily="34" charset="0"/>
              </a:rPr>
              <a:t>Exposure Area DUs </a:t>
            </a:r>
            <a:r>
              <a:rPr lang="en-US" altLang="en-US" sz="2000" b="1" dirty="0">
                <a:latin typeface="Calibri" panose="020F0502020204030204" pitchFamily="34" charset="0"/>
                <a:cs typeface="Calibri" panose="020F0502020204030204" pitchFamily="34" charset="0"/>
              </a:rPr>
              <a:t>designated based on planned hotel redevelopment;</a:t>
            </a:r>
          </a:p>
          <a:p>
            <a:pPr>
              <a:buFontTx/>
              <a:buChar char="•"/>
            </a:pPr>
            <a:r>
              <a:rPr lang="en-US" altLang="en-US" sz="2000" b="1" dirty="0">
                <a:latin typeface="Calibri" panose="020F0502020204030204" pitchFamily="34" charset="0"/>
                <a:cs typeface="Calibri" panose="020F0502020204030204" pitchFamily="34" charset="0"/>
              </a:rPr>
              <a:t>Existing discrete sample data used to </a:t>
            </a:r>
            <a:r>
              <a:rPr lang="en-US" altLang="en-US" sz="2000" b="1" i="1" dirty="0">
                <a:latin typeface="Calibri" panose="020F0502020204030204" pitchFamily="34" charset="0"/>
                <a:cs typeface="Calibri" panose="020F0502020204030204" pitchFamily="34" charset="0"/>
              </a:rPr>
              <a:t>isolate apparent Source Area DU</a:t>
            </a:r>
            <a:r>
              <a:rPr lang="en-US" altLang="en-US" sz="2000" b="1" dirty="0">
                <a:latin typeface="Calibri" panose="020F0502020204030204" pitchFamily="34" charset="0"/>
                <a:cs typeface="Calibri" panose="020F0502020204030204" pitchFamily="34" charset="0"/>
              </a:rPr>
              <a:t>;</a:t>
            </a:r>
          </a:p>
          <a:p>
            <a:pPr>
              <a:buFontTx/>
              <a:buChar char="•"/>
            </a:pPr>
            <a:r>
              <a:rPr lang="en-US" altLang="en-US" sz="2000" b="1" dirty="0">
                <a:latin typeface="Calibri" panose="020F0502020204030204" pitchFamily="34" charset="0"/>
                <a:cs typeface="Calibri" panose="020F0502020204030204" pitchFamily="34" charset="0"/>
              </a:rPr>
              <a:t>Single 30-increment MI sample collected in each DU (triplicates in one DU);</a:t>
            </a:r>
          </a:p>
          <a:p>
            <a:pPr>
              <a:buFontTx/>
              <a:buChar char="•"/>
            </a:pPr>
            <a:r>
              <a:rPr lang="en-US" altLang="en-US" sz="2000" b="1" dirty="0">
                <a:latin typeface="Calibri" panose="020F0502020204030204" pitchFamily="34" charset="0"/>
                <a:cs typeface="Calibri" panose="020F0502020204030204" pitchFamily="34" charset="0"/>
              </a:rPr>
              <a:t>MI data </a:t>
            </a:r>
            <a:r>
              <a:rPr lang="en-US" altLang="en-US" sz="2000" b="1" i="1" dirty="0">
                <a:latin typeface="Calibri" panose="020F0502020204030204" pitchFamily="34" charset="0"/>
                <a:cs typeface="Calibri" panose="020F0502020204030204" pitchFamily="34" charset="0"/>
              </a:rPr>
              <a:t>higher than mean of discrete sample data </a:t>
            </a:r>
            <a:r>
              <a:rPr lang="en-US" altLang="en-US" sz="2000" b="1" dirty="0">
                <a:latin typeface="Calibri" panose="020F0502020204030204" pitchFamily="34" charset="0"/>
                <a:cs typeface="Calibri" panose="020F0502020204030204" pitchFamily="34" charset="0"/>
              </a:rPr>
              <a:t>(</a:t>
            </a:r>
            <a:r>
              <a:rPr lang="en-US" altLang="en-US" sz="2000" b="1" dirty="0" err="1">
                <a:latin typeface="Calibri" panose="020F0502020204030204" pitchFamily="34" charset="0"/>
                <a:cs typeface="Calibri" panose="020F0502020204030204" pitchFamily="34" charset="0"/>
              </a:rPr>
              <a:t>discretes</a:t>
            </a:r>
            <a:r>
              <a:rPr lang="en-US" altLang="en-US" sz="2000" b="1" dirty="0">
                <a:latin typeface="Calibri" panose="020F0502020204030204" pitchFamily="34" charset="0"/>
                <a:cs typeface="Calibri" panose="020F0502020204030204" pitchFamily="34" charset="0"/>
              </a:rPr>
              <a:t> missed “hot spots”);</a:t>
            </a:r>
          </a:p>
          <a:p>
            <a:pPr>
              <a:buFontTx/>
              <a:buChar char="•"/>
            </a:pPr>
            <a:r>
              <a:rPr lang="en-US" altLang="en-US" sz="2000" b="1" dirty="0">
                <a:latin typeface="Calibri" panose="020F0502020204030204" pitchFamily="34" charset="0"/>
                <a:cs typeface="Calibri" panose="020F0502020204030204" pitchFamily="34" charset="0"/>
              </a:rPr>
              <a:t>Entire site requires remediation (cleanup level 95 mg/kg bioaccessible arsenic).</a:t>
            </a:r>
          </a:p>
        </p:txBody>
      </p:sp>
      <p:sp>
        <p:nvSpPr>
          <p:cNvPr id="773148" name="Text Box 28"/>
          <p:cNvSpPr txBox="1">
            <a:spLocks noChangeArrowheads="1"/>
          </p:cNvSpPr>
          <p:nvPr/>
        </p:nvSpPr>
        <p:spPr bwMode="auto">
          <a:xfrm>
            <a:off x="5486400" y="1357313"/>
            <a:ext cx="1828800" cy="1004887"/>
          </a:xfrm>
          <a:prstGeom prst="rect">
            <a:avLst/>
          </a:prstGeom>
          <a:solidFill>
            <a:schemeClr val="bg2">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latin typeface="Tahoma" panose="020B0604030504040204" pitchFamily="34" charset="0"/>
              </a:rPr>
              <a:t>Exposure</a:t>
            </a:r>
          </a:p>
          <a:p>
            <a:pPr algn="ctr"/>
            <a:endParaRPr lang="en-US" altLang="en-US" sz="1200" b="1">
              <a:latin typeface="Tahoma" panose="020B0604030504040204" pitchFamily="34" charset="0"/>
            </a:endParaRPr>
          </a:p>
          <a:p>
            <a:pPr algn="ctr"/>
            <a:r>
              <a:rPr lang="en-US" altLang="en-US" sz="2400" b="1">
                <a:latin typeface="Tahoma" panose="020B0604030504040204" pitchFamily="34" charset="0"/>
              </a:rPr>
              <a:t>Area DU</a:t>
            </a:r>
          </a:p>
        </p:txBody>
      </p:sp>
      <p:sp>
        <p:nvSpPr>
          <p:cNvPr id="773149" name="Freeform 29"/>
          <p:cNvSpPr>
            <a:spLocks/>
          </p:cNvSpPr>
          <p:nvPr/>
        </p:nvSpPr>
        <p:spPr bwMode="auto">
          <a:xfrm>
            <a:off x="762000" y="685800"/>
            <a:ext cx="6858000" cy="4267200"/>
          </a:xfrm>
          <a:custGeom>
            <a:avLst/>
            <a:gdLst>
              <a:gd name="T0" fmla="*/ 387 w 4224"/>
              <a:gd name="T1" fmla="*/ 5 h 2640"/>
              <a:gd name="T2" fmla="*/ 443 w 4224"/>
              <a:gd name="T3" fmla="*/ 12 h 2640"/>
              <a:gd name="T4" fmla="*/ 1728 w 4224"/>
              <a:gd name="T5" fmla="*/ 0 h 2640"/>
              <a:gd name="T6" fmla="*/ 1728 w 4224"/>
              <a:gd name="T7" fmla="*/ 96 h 2640"/>
              <a:gd name="T8" fmla="*/ 4224 w 4224"/>
              <a:gd name="T9" fmla="*/ 96 h 2640"/>
              <a:gd name="T10" fmla="*/ 3840 w 4224"/>
              <a:gd name="T11" fmla="*/ 2640 h 2640"/>
              <a:gd name="T12" fmla="*/ 2448 w 4224"/>
              <a:gd name="T13" fmla="*/ 2592 h 2640"/>
              <a:gd name="T14" fmla="*/ 1488 w 4224"/>
              <a:gd name="T15" fmla="*/ 2448 h 2640"/>
              <a:gd name="T16" fmla="*/ 0 w 4224"/>
              <a:gd name="T17" fmla="*/ 1968 h 2640"/>
              <a:gd name="T18" fmla="*/ 387 w 4224"/>
              <a:gd name="T19" fmla="*/ 5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24" h="2640">
                <a:moveTo>
                  <a:pt x="387" y="5"/>
                </a:moveTo>
                <a:cubicBezTo>
                  <a:pt x="419" y="16"/>
                  <a:pt x="401" y="12"/>
                  <a:pt x="443" y="12"/>
                </a:cubicBezTo>
                <a:lnTo>
                  <a:pt x="1728" y="0"/>
                </a:lnTo>
                <a:lnTo>
                  <a:pt x="1728" y="96"/>
                </a:lnTo>
                <a:lnTo>
                  <a:pt x="4224" y="96"/>
                </a:lnTo>
                <a:lnTo>
                  <a:pt x="3840" y="2640"/>
                </a:lnTo>
                <a:lnTo>
                  <a:pt x="2448" y="2592"/>
                </a:lnTo>
                <a:lnTo>
                  <a:pt x="1488" y="2448"/>
                </a:lnTo>
                <a:lnTo>
                  <a:pt x="0" y="1968"/>
                </a:lnTo>
                <a:lnTo>
                  <a:pt x="387" y="5"/>
                </a:lnTo>
                <a:close/>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 Box 133">
            <a:extLst>
              <a:ext uri="{FF2B5EF4-FFF2-40B4-BE49-F238E27FC236}">
                <a16:creationId xmlns:a16="http://schemas.microsoft.com/office/drawing/2014/main" id="{10E52423-93A7-01B1-F8EA-4253211C0D05}"/>
              </a:ext>
            </a:extLst>
          </p:cNvPr>
          <p:cNvSpPr txBox="1">
            <a:spLocks noChangeArrowheads="1"/>
          </p:cNvSpPr>
          <p:nvPr/>
        </p:nvSpPr>
        <p:spPr bwMode="auto">
          <a:xfrm>
            <a:off x="781213" y="76200"/>
            <a:ext cx="7829387"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latin typeface="Calibri" panose="020F0502020204030204" pitchFamily="34" charset="0"/>
                <a:cs typeface="Calibri" panose="020F0502020204030204" pitchFamily="34" charset="0"/>
              </a:rPr>
              <a:t>Former Arsenic Mixing Area: MI Sample Data</a:t>
            </a:r>
          </a:p>
        </p:txBody>
      </p:sp>
    </p:spTree>
    <p:extLst>
      <p:ext uri="{BB962C8B-B14F-4D97-AF65-F5344CB8AC3E}">
        <p14:creationId xmlns:p14="http://schemas.microsoft.com/office/powerpoint/2010/main" val="4053944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37</a:t>
            </a:fld>
            <a:endParaRPr lang="en-US"/>
          </a:p>
        </p:txBody>
      </p:sp>
      <p:sp>
        <p:nvSpPr>
          <p:cNvPr id="2" name="TextBox 1">
            <a:extLst>
              <a:ext uri="{FF2B5EF4-FFF2-40B4-BE49-F238E27FC236}">
                <a16:creationId xmlns:a16="http://schemas.microsoft.com/office/drawing/2014/main" id="{5D0EBD2C-BFC6-46C3-97A1-B299157A1C2B}"/>
              </a:ext>
            </a:extLst>
          </p:cNvPr>
          <p:cNvSpPr txBox="1"/>
          <p:nvPr/>
        </p:nvSpPr>
        <p:spPr>
          <a:xfrm>
            <a:off x="384879" y="4419600"/>
            <a:ext cx="8091438" cy="2369880"/>
          </a:xfrm>
          <a:prstGeom prst="rect">
            <a:avLst/>
          </a:prstGeom>
          <a:noFill/>
        </p:spPr>
        <p:txBody>
          <a:bodyPr wrap="square" rtlCol="0">
            <a:spAutoFit/>
          </a:bodyPr>
          <a:lstStyle/>
          <a:p>
            <a:pPr lvl="0">
              <a:spcAft>
                <a:spcPts val="1200"/>
              </a:spcAft>
            </a:pPr>
            <a:r>
              <a:rPr lang="en-US" sz="2000" b="1" u="sng" dirty="0">
                <a:latin typeface="Calibri" panose="020F0502020204030204" pitchFamily="34" charset="0"/>
                <a:cs typeface="Calibri" panose="020F0502020204030204" pitchFamily="34" charset="0"/>
              </a:rPr>
              <a:t>Investigation Questions:</a:t>
            </a:r>
          </a:p>
          <a:p>
            <a:pPr marL="342900" lvl="0" indent="-342900">
              <a:spcAft>
                <a:spcPts val="1200"/>
              </a:spcAft>
              <a:buFont typeface="+mj-lt"/>
              <a:buAutoNum type="arabicPeriod"/>
            </a:pPr>
            <a:r>
              <a:rPr lang="en-US" b="1" dirty="0">
                <a:latin typeface="Calibri" panose="020F0502020204030204" pitchFamily="34" charset="0"/>
                <a:cs typeface="Calibri" panose="020F0502020204030204" pitchFamily="34" charset="0"/>
              </a:rPr>
              <a:t>“Do contaminants in fine-grained ash and soot (“ash”) pose a potential health risk to workers clearing fire-related debris </a:t>
            </a:r>
            <a:r>
              <a:rPr lang="en-US" b="1" i="1" dirty="0">
                <a:latin typeface="Calibri" panose="020F0502020204030204" pitchFamily="34" charset="0"/>
                <a:cs typeface="Calibri" panose="020F0502020204030204" pitchFamily="34" charset="0"/>
              </a:rPr>
              <a:t>throughout residential &amp; commercial areas</a:t>
            </a:r>
            <a:r>
              <a:rPr lang="en-US" b="1" dirty="0">
                <a:latin typeface="Calibri" panose="020F0502020204030204" pitchFamily="34" charset="0"/>
                <a:cs typeface="Calibri" panose="020F0502020204030204" pitchFamily="34" charset="0"/>
              </a:rPr>
              <a:t>?”</a:t>
            </a:r>
          </a:p>
          <a:p>
            <a:pPr marL="342900" lvl="0" indent="-342900">
              <a:spcAft>
                <a:spcPts val="1200"/>
              </a:spcAft>
              <a:buFont typeface="+mj-lt"/>
              <a:buAutoNum type="arabicPeriod"/>
            </a:pPr>
            <a:r>
              <a:rPr lang="en-US" b="1" dirty="0">
                <a:latin typeface="Calibri" panose="020F0502020204030204" pitchFamily="34" charset="0"/>
                <a:cs typeface="Calibri" panose="020F0502020204030204" pitchFamily="34" charset="0"/>
              </a:rPr>
              <a:t>“Do contaminants in </a:t>
            </a:r>
            <a:r>
              <a:rPr lang="en-US" b="1" i="1" dirty="0">
                <a:latin typeface="Calibri" panose="020F0502020204030204" pitchFamily="34" charset="0"/>
                <a:cs typeface="Calibri" panose="020F0502020204030204" pitchFamily="34" charset="0"/>
              </a:rPr>
              <a:t>potential airborne dust from fire-impacted areas </a:t>
            </a:r>
            <a:r>
              <a:rPr lang="en-US" b="1" dirty="0">
                <a:latin typeface="Calibri" panose="020F0502020204030204" pitchFamily="34" charset="0"/>
                <a:cs typeface="Calibri" panose="020F0502020204030204" pitchFamily="34" charset="0"/>
              </a:rPr>
              <a:t>pose a potential health risk to residents and school students and staff in surrounding areas?”</a:t>
            </a:r>
          </a:p>
        </p:txBody>
      </p:sp>
      <p:sp>
        <p:nvSpPr>
          <p:cNvPr id="5" name="TextBox 4">
            <a:extLst>
              <a:ext uri="{FF2B5EF4-FFF2-40B4-BE49-F238E27FC236}">
                <a16:creationId xmlns:a16="http://schemas.microsoft.com/office/drawing/2014/main" id="{4492C096-9C88-42F3-A84E-3169D6BFC346}"/>
              </a:ext>
            </a:extLst>
          </p:cNvPr>
          <p:cNvSpPr txBox="1"/>
          <p:nvPr/>
        </p:nvSpPr>
        <p:spPr>
          <a:xfrm>
            <a:off x="499621" y="61108"/>
            <a:ext cx="8144758" cy="553998"/>
          </a:xfrm>
          <a:prstGeom prst="rect">
            <a:avLst/>
          </a:prstGeom>
          <a:noFill/>
        </p:spPr>
        <p:txBody>
          <a:bodyPr wrap="square" rtlCol="0">
            <a:spAutoFit/>
          </a:bodyPr>
          <a:lstStyle/>
          <a:p>
            <a:pPr algn="ctr"/>
            <a:r>
              <a:rPr lang="en-US" sz="3000" b="1" dirty="0">
                <a:latin typeface="Calibri" panose="020F0502020204030204" pitchFamily="34" charset="0"/>
                <a:cs typeface="Calibri" panose="020F0502020204030204" pitchFamily="34" charset="0"/>
              </a:rPr>
              <a:t>Assessment of Fire-Impacted Urban Areas in Maui</a:t>
            </a:r>
          </a:p>
        </p:txBody>
      </p:sp>
      <p:grpSp>
        <p:nvGrpSpPr>
          <p:cNvPr id="3" name="Group 2">
            <a:extLst>
              <a:ext uri="{FF2B5EF4-FFF2-40B4-BE49-F238E27FC236}">
                <a16:creationId xmlns:a16="http://schemas.microsoft.com/office/drawing/2014/main" id="{DF278126-53DB-1414-5812-4659B2F02384}"/>
              </a:ext>
            </a:extLst>
          </p:cNvPr>
          <p:cNvGrpSpPr/>
          <p:nvPr/>
        </p:nvGrpSpPr>
        <p:grpSpPr>
          <a:xfrm>
            <a:off x="499621" y="762000"/>
            <a:ext cx="7677607" cy="3219451"/>
            <a:chOff x="499621" y="1065736"/>
            <a:chExt cx="7677607" cy="3219451"/>
          </a:xfrm>
        </p:grpSpPr>
        <p:pic>
          <p:nvPicPr>
            <p:cNvPr id="7" name="Picture 6" descr="A burned out area with debris&#10;&#10;Description automatically generated with medium confidence">
              <a:extLst>
                <a:ext uri="{FF2B5EF4-FFF2-40B4-BE49-F238E27FC236}">
                  <a16:creationId xmlns:a16="http://schemas.microsoft.com/office/drawing/2014/main" id="{EF402F72-84DC-4BE2-A6DE-6B44B14765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742136"/>
              <a:ext cx="2057401" cy="1543051"/>
            </a:xfrm>
            <a:prstGeom prst="rect">
              <a:avLst/>
            </a:prstGeom>
            <a:ln>
              <a:solidFill>
                <a:schemeClr val="tx1"/>
              </a:solidFill>
            </a:ln>
          </p:spPr>
        </p:pic>
        <p:pic>
          <p:nvPicPr>
            <p:cNvPr id="10" name="Picture 9">
              <a:extLst>
                <a:ext uri="{FF2B5EF4-FFF2-40B4-BE49-F238E27FC236}">
                  <a16:creationId xmlns:a16="http://schemas.microsoft.com/office/drawing/2014/main" id="{E4A999F4-CAA4-429C-A828-9662F913B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621" y="1206120"/>
              <a:ext cx="4927589" cy="2770400"/>
            </a:xfrm>
            <a:prstGeom prst="rect">
              <a:avLst/>
            </a:prstGeom>
            <a:ln>
              <a:solidFill>
                <a:schemeClr val="tx1"/>
              </a:solidFill>
            </a:ln>
          </p:spPr>
        </p:pic>
        <p:pic>
          <p:nvPicPr>
            <p:cNvPr id="14" name="Picture 13" descr="A pile of debris and debris&#10;&#10;Description automatically generated">
              <a:extLst>
                <a:ext uri="{FF2B5EF4-FFF2-40B4-BE49-F238E27FC236}">
                  <a16:creationId xmlns:a16="http://schemas.microsoft.com/office/drawing/2014/main" id="{99E06EBB-0E46-4337-B97B-E2FCC339B0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9827" y="1065736"/>
              <a:ext cx="2057401" cy="1543051"/>
            </a:xfrm>
            <a:prstGeom prst="rect">
              <a:avLst/>
            </a:prstGeom>
            <a:ln>
              <a:solidFill>
                <a:schemeClr val="tx1"/>
              </a:solidFill>
            </a:ln>
          </p:spPr>
        </p:pic>
      </p:grpSp>
      <p:sp>
        <p:nvSpPr>
          <p:cNvPr id="6" name="TextBox 5">
            <a:extLst>
              <a:ext uri="{FF2B5EF4-FFF2-40B4-BE49-F238E27FC236}">
                <a16:creationId xmlns:a16="http://schemas.microsoft.com/office/drawing/2014/main" id="{935F65A3-E821-6770-9B46-0DF8E25D26BF}"/>
              </a:ext>
            </a:extLst>
          </p:cNvPr>
          <p:cNvSpPr txBox="1"/>
          <p:nvPr/>
        </p:nvSpPr>
        <p:spPr>
          <a:xfrm>
            <a:off x="304800" y="3991174"/>
            <a:ext cx="5715000" cy="369332"/>
          </a:xfrm>
          <a:prstGeom prst="rect">
            <a:avLst/>
          </a:prstGeom>
          <a:noFill/>
        </p:spPr>
        <p:txBody>
          <a:bodyPr wrap="square">
            <a:spAutoFit/>
          </a:bodyPr>
          <a:lstStyle/>
          <a:p>
            <a:pPr lvl="0"/>
            <a:r>
              <a:rPr lang="en-US" sz="1800" b="1" u="sng" dirty="0">
                <a:latin typeface="Calibri" panose="020F0502020204030204" pitchFamily="34" charset="0"/>
                <a:cs typeface="Calibri" panose="020F0502020204030204" pitchFamily="34" charset="0"/>
              </a:rPr>
              <a:t>Primary COPCs: </a:t>
            </a:r>
            <a:r>
              <a:rPr lang="en-US" sz="1800" b="1" dirty="0">
                <a:latin typeface="Calibri" panose="020F0502020204030204" pitchFamily="34" charset="0"/>
                <a:cs typeface="Calibri" panose="020F0502020204030204" pitchFamily="34" charset="0"/>
              </a:rPr>
              <a:t>Heavy metals (especially arsenic and lead)</a:t>
            </a:r>
          </a:p>
        </p:txBody>
      </p:sp>
    </p:spTree>
    <p:extLst>
      <p:ext uri="{BB962C8B-B14F-4D97-AF65-F5344CB8AC3E}">
        <p14:creationId xmlns:p14="http://schemas.microsoft.com/office/powerpoint/2010/main" val="2680736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5FF6817-5EFA-4357-8442-9DEB10ED7084}"/>
              </a:ext>
            </a:extLst>
          </p:cNvPr>
          <p:cNvSpPr txBox="1"/>
          <p:nvPr/>
        </p:nvSpPr>
        <p:spPr>
          <a:xfrm>
            <a:off x="1106966" y="98816"/>
            <a:ext cx="6896390" cy="553998"/>
          </a:xfrm>
          <a:prstGeom prst="rect">
            <a:avLst/>
          </a:prstGeom>
          <a:noFill/>
        </p:spPr>
        <p:txBody>
          <a:bodyPr wrap="square" rtlCol="0">
            <a:spAutoFit/>
          </a:bodyPr>
          <a:lstStyle/>
          <a:p>
            <a:pPr algn="ctr">
              <a:spcAft>
                <a:spcPts val="1200"/>
              </a:spcAft>
            </a:pPr>
            <a:r>
              <a:rPr lang="en-US" sz="3000" b="1" dirty="0">
                <a:latin typeface="Calibri" panose="020F0502020204030204" pitchFamily="34" charset="0"/>
                <a:cs typeface="Calibri" panose="020F0502020204030204" pitchFamily="34" charset="0"/>
              </a:rPr>
              <a:t>Decision Unit Designation: Lahaina</a:t>
            </a:r>
          </a:p>
        </p:txBody>
      </p:sp>
      <p:grpSp>
        <p:nvGrpSpPr>
          <p:cNvPr id="15" name="Group 14">
            <a:extLst>
              <a:ext uri="{FF2B5EF4-FFF2-40B4-BE49-F238E27FC236}">
                <a16:creationId xmlns:a16="http://schemas.microsoft.com/office/drawing/2014/main" id="{A468C756-5DB6-4A13-A7E6-95A0B1522503}"/>
              </a:ext>
            </a:extLst>
          </p:cNvPr>
          <p:cNvGrpSpPr/>
          <p:nvPr/>
        </p:nvGrpSpPr>
        <p:grpSpPr>
          <a:xfrm>
            <a:off x="461910" y="714921"/>
            <a:ext cx="8276734" cy="5529092"/>
            <a:chOff x="273374" y="648932"/>
            <a:chExt cx="8276734" cy="5529092"/>
          </a:xfrm>
        </p:grpSpPr>
        <p:grpSp>
          <p:nvGrpSpPr>
            <p:cNvPr id="21" name="Group 20">
              <a:extLst>
                <a:ext uri="{FF2B5EF4-FFF2-40B4-BE49-F238E27FC236}">
                  <a16:creationId xmlns:a16="http://schemas.microsoft.com/office/drawing/2014/main" id="{9509041C-3DB8-4353-B41F-1E101ECC47CF}"/>
                </a:ext>
              </a:extLst>
            </p:cNvPr>
            <p:cNvGrpSpPr/>
            <p:nvPr/>
          </p:nvGrpSpPr>
          <p:grpSpPr>
            <a:xfrm>
              <a:off x="273374" y="648932"/>
              <a:ext cx="8276734" cy="5529092"/>
              <a:chOff x="424206" y="648932"/>
              <a:chExt cx="8276734" cy="5529092"/>
            </a:xfrm>
          </p:grpSpPr>
          <p:pic>
            <p:nvPicPr>
              <p:cNvPr id="3" name="Picture 2" descr="Map&#10;&#10;Description automatically generated">
                <a:extLst>
                  <a:ext uri="{FF2B5EF4-FFF2-40B4-BE49-F238E27FC236}">
                    <a16:creationId xmlns:a16="http://schemas.microsoft.com/office/drawing/2014/main" id="{EB62E87B-7960-4B3C-9910-EAD83168E7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4206" y="679976"/>
                <a:ext cx="8276734" cy="5498048"/>
              </a:xfrm>
              <a:prstGeom prst="rect">
                <a:avLst/>
              </a:prstGeom>
              <a:ln>
                <a:solidFill>
                  <a:schemeClr val="tx1"/>
                </a:solidFill>
              </a:ln>
            </p:spPr>
          </p:pic>
          <p:grpSp>
            <p:nvGrpSpPr>
              <p:cNvPr id="4" name="Group 3">
                <a:extLst>
                  <a:ext uri="{FF2B5EF4-FFF2-40B4-BE49-F238E27FC236}">
                    <a16:creationId xmlns:a16="http://schemas.microsoft.com/office/drawing/2014/main" id="{6666E5DD-3AD7-4A93-8064-D443BAB701EF}"/>
                  </a:ext>
                </a:extLst>
              </p:cNvPr>
              <p:cNvGrpSpPr/>
              <p:nvPr/>
            </p:nvGrpSpPr>
            <p:grpSpPr>
              <a:xfrm>
                <a:off x="1455761" y="648932"/>
                <a:ext cx="7169023" cy="5060381"/>
                <a:chOff x="1455761" y="648932"/>
                <a:chExt cx="7169023" cy="5060381"/>
              </a:xfrm>
            </p:grpSpPr>
            <p:sp>
              <p:nvSpPr>
                <p:cNvPr id="5" name="Freeform: Shape 4">
                  <a:extLst>
                    <a:ext uri="{FF2B5EF4-FFF2-40B4-BE49-F238E27FC236}">
                      <a16:creationId xmlns:a16="http://schemas.microsoft.com/office/drawing/2014/main" id="{57B1F71C-E735-4947-B5C4-44F085AC12FE}"/>
                    </a:ext>
                  </a:extLst>
                </p:cNvPr>
                <p:cNvSpPr/>
                <p:nvPr/>
              </p:nvSpPr>
              <p:spPr>
                <a:xfrm>
                  <a:off x="1455761" y="3257266"/>
                  <a:ext cx="2301923" cy="2452047"/>
                </a:xfrm>
                <a:custGeom>
                  <a:avLst/>
                  <a:gdLst>
                    <a:gd name="connsiteX0" fmla="*/ 764275 w 2301923"/>
                    <a:gd name="connsiteY0" fmla="*/ 0 h 2452047"/>
                    <a:gd name="connsiteX1" fmla="*/ 268406 w 2301923"/>
                    <a:gd name="connsiteY1" fmla="*/ 241110 h 2452047"/>
                    <a:gd name="connsiteX2" fmla="*/ 0 w 2301923"/>
                    <a:gd name="connsiteY2" fmla="*/ 477671 h 2452047"/>
                    <a:gd name="connsiteX3" fmla="*/ 1019033 w 2301923"/>
                    <a:gd name="connsiteY3" fmla="*/ 1778758 h 2452047"/>
                    <a:gd name="connsiteX4" fmla="*/ 1428466 w 2301923"/>
                    <a:gd name="connsiteY4" fmla="*/ 2452047 h 2452047"/>
                    <a:gd name="connsiteX5" fmla="*/ 2301923 w 2301923"/>
                    <a:gd name="connsiteY5" fmla="*/ 2028967 h 2452047"/>
                    <a:gd name="connsiteX6" fmla="*/ 2179093 w 2301923"/>
                    <a:gd name="connsiteY6" fmla="*/ 1678674 h 2452047"/>
                    <a:gd name="connsiteX7" fmla="*/ 2074460 w 2301923"/>
                    <a:gd name="connsiteY7" fmla="*/ 1492155 h 2452047"/>
                    <a:gd name="connsiteX8" fmla="*/ 2006221 w 2301923"/>
                    <a:gd name="connsiteY8" fmla="*/ 1378424 h 2452047"/>
                    <a:gd name="connsiteX9" fmla="*/ 1942532 w 2301923"/>
                    <a:gd name="connsiteY9" fmla="*/ 1296537 h 2452047"/>
                    <a:gd name="connsiteX10" fmla="*/ 1824251 w 2301923"/>
                    <a:gd name="connsiteY10" fmla="*/ 1164609 h 2452047"/>
                    <a:gd name="connsiteX11" fmla="*/ 764275 w 2301923"/>
                    <a:gd name="connsiteY11" fmla="*/ 0 h 24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1923" h="2452047">
                      <a:moveTo>
                        <a:pt x="764275" y="0"/>
                      </a:moveTo>
                      <a:lnTo>
                        <a:pt x="268406" y="241110"/>
                      </a:lnTo>
                      <a:lnTo>
                        <a:pt x="0" y="477671"/>
                      </a:lnTo>
                      <a:lnTo>
                        <a:pt x="1019033" y="1778758"/>
                      </a:lnTo>
                      <a:lnTo>
                        <a:pt x="1428466" y="2452047"/>
                      </a:lnTo>
                      <a:lnTo>
                        <a:pt x="2301923" y="2028967"/>
                      </a:lnTo>
                      <a:lnTo>
                        <a:pt x="2179093" y="1678674"/>
                      </a:lnTo>
                      <a:lnTo>
                        <a:pt x="2074460" y="1492155"/>
                      </a:lnTo>
                      <a:lnTo>
                        <a:pt x="2006221" y="1378424"/>
                      </a:lnTo>
                      <a:lnTo>
                        <a:pt x="1942532" y="1296537"/>
                      </a:lnTo>
                      <a:lnTo>
                        <a:pt x="1824251" y="1164609"/>
                      </a:lnTo>
                      <a:lnTo>
                        <a:pt x="764275" y="0"/>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65AB03-F82E-42C9-BFD0-4B2B77507560}"/>
                    </a:ext>
                  </a:extLst>
                </p:cNvPr>
                <p:cNvSpPr txBox="1"/>
                <p:nvPr/>
              </p:nvSpPr>
              <p:spPr>
                <a:xfrm>
                  <a:off x="6526825" y="2218593"/>
                  <a:ext cx="1450730" cy="646331"/>
                </a:xfrm>
                <a:prstGeom prst="rect">
                  <a:avLst/>
                </a:prstGeom>
                <a:noFill/>
              </p:spPr>
              <p:txBody>
                <a:bodyPr wrap="square" rtlCol="0">
                  <a:spAutoFit/>
                </a:bodyPr>
                <a:lstStyle/>
                <a:p>
                  <a:pPr algn="ctr"/>
                  <a:r>
                    <a:rPr lang="en-US" b="1" dirty="0">
                      <a:solidFill>
                        <a:schemeClr val="bg1"/>
                      </a:solidFill>
                    </a:rPr>
                    <a:t>Intermediate</a:t>
                  </a:r>
                </a:p>
                <a:p>
                  <a:pPr algn="ctr"/>
                  <a:r>
                    <a:rPr lang="en-US" b="1" dirty="0">
                      <a:solidFill>
                        <a:schemeClr val="bg1"/>
                      </a:solidFill>
                    </a:rPr>
                    <a:t>School</a:t>
                  </a:r>
                </a:p>
              </p:txBody>
            </p:sp>
            <p:cxnSp>
              <p:nvCxnSpPr>
                <p:cNvPr id="9" name="Straight Arrow Connector 8">
                  <a:extLst>
                    <a:ext uri="{FF2B5EF4-FFF2-40B4-BE49-F238E27FC236}">
                      <a16:creationId xmlns:a16="http://schemas.microsoft.com/office/drawing/2014/main" id="{822F1596-4522-4EC5-993A-64BFB7CDCFA8}"/>
                    </a:ext>
                  </a:extLst>
                </p:cNvPr>
                <p:cNvCxnSpPr>
                  <a:cxnSpLocks/>
                  <a:stCxn id="8" idx="0"/>
                </p:cNvCxnSpPr>
                <p:nvPr/>
              </p:nvCxnSpPr>
              <p:spPr>
                <a:xfrm flipH="1" flipV="1">
                  <a:off x="6673362" y="1397977"/>
                  <a:ext cx="578828" cy="820616"/>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F6DF3B6-C649-4A5A-84C8-3F7915C5B068}"/>
                    </a:ext>
                  </a:extLst>
                </p:cNvPr>
                <p:cNvSpPr txBox="1"/>
                <p:nvPr/>
              </p:nvSpPr>
              <p:spPr>
                <a:xfrm>
                  <a:off x="7174054" y="1572262"/>
                  <a:ext cx="1450730" cy="369332"/>
                </a:xfrm>
                <a:prstGeom prst="rect">
                  <a:avLst/>
                </a:prstGeom>
                <a:noFill/>
              </p:spPr>
              <p:txBody>
                <a:bodyPr wrap="square" rtlCol="0">
                  <a:spAutoFit/>
                </a:bodyPr>
                <a:lstStyle/>
                <a:p>
                  <a:pPr algn="ctr"/>
                  <a:r>
                    <a:rPr lang="en-US" b="1" dirty="0">
                      <a:solidFill>
                        <a:schemeClr val="bg1"/>
                      </a:solidFill>
                    </a:rPr>
                    <a:t>High School</a:t>
                  </a:r>
                </a:p>
              </p:txBody>
            </p:sp>
            <p:cxnSp>
              <p:nvCxnSpPr>
                <p:cNvPr id="11" name="Straight Arrow Connector 10">
                  <a:extLst>
                    <a:ext uri="{FF2B5EF4-FFF2-40B4-BE49-F238E27FC236}">
                      <a16:creationId xmlns:a16="http://schemas.microsoft.com/office/drawing/2014/main" id="{FB4F49DC-A288-4C8F-9B33-21567F43336E}"/>
                    </a:ext>
                  </a:extLst>
                </p:cNvPr>
                <p:cNvCxnSpPr>
                  <a:cxnSpLocks/>
                  <a:stCxn id="10" idx="0"/>
                </p:cNvCxnSpPr>
                <p:nvPr/>
              </p:nvCxnSpPr>
              <p:spPr>
                <a:xfrm flipH="1" flipV="1">
                  <a:off x="7600481" y="852854"/>
                  <a:ext cx="298938" cy="719408"/>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2C7B4A-89D2-42A9-9BBC-4A8ADC50D2EA}"/>
                    </a:ext>
                  </a:extLst>
                </p:cNvPr>
                <p:cNvSpPr txBox="1"/>
                <p:nvPr/>
              </p:nvSpPr>
              <p:spPr>
                <a:xfrm>
                  <a:off x="4014423" y="648932"/>
                  <a:ext cx="1450730" cy="646331"/>
                </a:xfrm>
                <a:prstGeom prst="rect">
                  <a:avLst/>
                </a:prstGeom>
                <a:noFill/>
              </p:spPr>
              <p:txBody>
                <a:bodyPr wrap="square" rtlCol="0">
                  <a:spAutoFit/>
                </a:bodyPr>
                <a:lstStyle>
                  <a:defPPr>
                    <a:defRPr lang="en-US"/>
                  </a:defPPr>
                  <a:lvl1pPr algn="ctr">
                    <a:defRPr>
                      <a:solidFill>
                        <a:schemeClr val="bg1"/>
                      </a:solidFill>
                    </a:defRPr>
                  </a:lvl1pPr>
                </a:lstStyle>
                <a:p>
                  <a:r>
                    <a:rPr lang="en-US" b="1" dirty="0"/>
                    <a:t>Elementary</a:t>
                  </a:r>
                </a:p>
                <a:p>
                  <a:r>
                    <a:rPr lang="en-US" b="1" dirty="0"/>
                    <a:t>School</a:t>
                  </a:r>
                </a:p>
              </p:txBody>
            </p:sp>
            <p:cxnSp>
              <p:nvCxnSpPr>
                <p:cNvPr id="13" name="Straight Arrow Connector 12">
                  <a:extLst>
                    <a:ext uri="{FF2B5EF4-FFF2-40B4-BE49-F238E27FC236}">
                      <a16:creationId xmlns:a16="http://schemas.microsoft.com/office/drawing/2014/main" id="{9298F11B-8BCB-4BD5-81CD-C5D3FB591760}"/>
                    </a:ext>
                  </a:extLst>
                </p:cNvPr>
                <p:cNvCxnSpPr>
                  <a:cxnSpLocks/>
                  <a:stCxn id="12" idx="3"/>
                </p:cNvCxnSpPr>
                <p:nvPr/>
              </p:nvCxnSpPr>
              <p:spPr>
                <a:xfrm flipV="1">
                  <a:off x="5465153" y="837872"/>
                  <a:ext cx="870439" cy="134226"/>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9BB6DA4-17BE-43AB-8DB6-5BFDA960EF47}"/>
                    </a:ext>
                  </a:extLst>
                </p:cNvPr>
                <p:cNvSpPr txBox="1"/>
                <p:nvPr/>
              </p:nvSpPr>
              <p:spPr>
                <a:xfrm>
                  <a:off x="3149297" y="2149814"/>
                  <a:ext cx="1479675" cy="523220"/>
                </a:xfrm>
                <a:prstGeom prst="rect">
                  <a:avLst/>
                </a:prstGeom>
                <a:noFill/>
              </p:spPr>
              <p:txBody>
                <a:bodyPr wrap="square" rtlCol="0">
                  <a:spAutoFit/>
                </a:body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DU-1</a:t>
                  </a:r>
                </a:p>
              </p:txBody>
            </p:sp>
            <p:sp>
              <p:nvSpPr>
                <p:cNvPr id="27" name="TextBox 26">
                  <a:extLst>
                    <a:ext uri="{FF2B5EF4-FFF2-40B4-BE49-F238E27FC236}">
                      <a16:creationId xmlns:a16="http://schemas.microsoft.com/office/drawing/2014/main" id="{75FBC386-DE65-4D85-8ECD-08C6B45F41E0}"/>
                    </a:ext>
                  </a:extLst>
                </p:cNvPr>
                <p:cNvSpPr txBox="1"/>
                <p:nvPr/>
              </p:nvSpPr>
              <p:spPr>
                <a:xfrm>
                  <a:off x="1830764" y="4075331"/>
                  <a:ext cx="1479675" cy="523220"/>
                </a:xfrm>
                <a:prstGeom prst="rect">
                  <a:avLst/>
                </a:prstGeom>
                <a:noFill/>
              </p:spPr>
              <p:txBody>
                <a:bodyPr wrap="square" rtlCol="0">
                  <a:spAutoFit/>
                </a:body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DU-2</a:t>
                  </a:r>
                </a:p>
              </p:txBody>
            </p:sp>
          </p:grpSp>
          <p:sp>
            <p:nvSpPr>
              <p:cNvPr id="30" name="Freeform: Shape 29">
                <a:extLst>
                  <a:ext uri="{FF2B5EF4-FFF2-40B4-BE49-F238E27FC236}">
                    <a16:creationId xmlns:a16="http://schemas.microsoft.com/office/drawing/2014/main" id="{E78D6F8D-69C3-4E72-A3E4-85CD07348C43}"/>
                  </a:ext>
                </a:extLst>
              </p:cNvPr>
              <p:cNvSpPr/>
              <p:nvPr/>
            </p:nvSpPr>
            <p:spPr>
              <a:xfrm>
                <a:off x="2259623" y="1406769"/>
                <a:ext cx="3068515" cy="2540977"/>
              </a:xfrm>
              <a:custGeom>
                <a:avLst/>
                <a:gdLst>
                  <a:gd name="connsiteX0" fmla="*/ 0 w 3068515"/>
                  <a:gd name="connsiteY0" fmla="*/ 870439 h 2540977"/>
                  <a:gd name="connsiteX1" fmla="*/ 219808 w 3068515"/>
                  <a:gd name="connsiteY1" fmla="*/ 896816 h 2540977"/>
                  <a:gd name="connsiteX2" fmla="*/ 483577 w 3068515"/>
                  <a:gd name="connsiteY2" fmla="*/ 896816 h 2540977"/>
                  <a:gd name="connsiteX3" fmla="*/ 668215 w 3068515"/>
                  <a:gd name="connsiteY3" fmla="*/ 896816 h 2540977"/>
                  <a:gd name="connsiteX4" fmla="*/ 844062 w 3068515"/>
                  <a:gd name="connsiteY4" fmla="*/ 888023 h 2540977"/>
                  <a:gd name="connsiteX5" fmla="*/ 1002323 w 3068515"/>
                  <a:gd name="connsiteY5" fmla="*/ 817685 h 2540977"/>
                  <a:gd name="connsiteX6" fmla="*/ 1230923 w 3068515"/>
                  <a:gd name="connsiteY6" fmla="*/ 729762 h 2540977"/>
                  <a:gd name="connsiteX7" fmla="*/ 1389185 w 3068515"/>
                  <a:gd name="connsiteY7" fmla="*/ 650631 h 2540977"/>
                  <a:gd name="connsiteX8" fmla="*/ 1556239 w 3068515"/>
                  <a:gd name="connsiteY8" fmla="*/ 536331 h 2540977"/>
                  <a:gd name="connsiteX9" fmla="*/ 1740877 w 3068515"/>
                  <a:gd name="connsiteY9" fmla="*/ 351693 h 2540977"/>
                  <a:gd name="connsiteX10" fmla="*/ 1846385 w 3068515"/>
                  <a:gd name="connsiteY10" fmla="*/ 272562 h 2540977"/>
                  <a:gd name="connsiteX11" fmla="*/ 1951892 w 3068515"/>
                  <a:gd name="connsiteY11" fmla="*/ 193431 h 2540977"/>
                  <a:gd name="connsiteX12" fmla="*/ 2074985 w 3068515"/>
                  <a:gd name="connsiteY12" fmla="*/ 123093 h 2540977"/>
                  <a:gd name="connsiteX13" fmla="*/ 2180492 w 3068515"/>
                  <a:gd name="connsiteY13" fmla="*/ 43962 h 2540977"/>
                  <a:gd name="connsiteX14" fmla="*/ 2268415 w 3068515"/>
                  <a:gd name="connsiteY14" fmla="*/ 0 h 2540977"/>
                  <a:gd name="connsiteX15" fmla="*/ 3068515 w 3068515"/>
                  <a:gd name="connsiteY15" fmla="*/ 852854 h 2540977"/>
                  <a:gd name="connsiteX16" fmla="*/ 2286000 w 3068515"/>
                  <a:gd name="connsiteY16" fmla="*/ 1213339 h 2540977"/>
                  <a:gd name="connsiteX17" fmla="*/ 2312377 w 3068515"/>
                  <a:gd name="connsiteY17" fmla="*/ 1266093 h 2540977"/>
                  <a:gd name="connsiteX18" fmla="*/ 2312377 w 3068515"/>
                  <a:gd name="connsiteY18" fmla="*/ 1380393 h 2540977"/>
                  <a:gd name="connsiteX19" fmla="*/ 2224454 w 3068515"/>
                  <a:gd name="connsiteY19" fmla="*/ 1450731 h 2540977"/>
                  <a:gd name="connsiteX20" fmla="*/ 2110154 w 3068515"/>
                  <a:gd name="connsiteY20" fmla="*/ 1529862 h 2540977"/>
                  <a:gd name="connsiteX21" fmla="*/ 2066192 w 3068515"/>
                  <a:gd name="connsiteY21" fmla="*/ 1573823 h 2540977"/>
                  <a:gd name="connsiteX22" fmla="*/ 2048608 w 3068515"/>
                  <a:gd name="connsiteY22" fmla="*/ 1661746 h 2540977"/>
                  <a:gd name="connsiteX23" fmla="*/ 2074985 w 3068515"/>
                  <a:gd name="connsiteY23" fmla="*/ 1776046 h 2540977"/>
                  <a:gd name="connsiteX24" fmla="*/ 2101362 w 3068515"/>
                  <a:gd name="connsiteY24" fmla="*/ 1855177 h 2540977"/>
                  <a:gd name="connsiteX25" fmla="*/ 1995854 w 3068515"/>
                  <a:gd name="connsiteY25" fmla="*/ 1951893 h 2540977"/>
                  <a:gd name="connsiteX26" fmla="*/ 1802423 w 3068515"/>
                  <a:gd name="connsiteY26" fmla="*/ 2198077 h 2540977"/>
                  <a:gd name="connsiteX27" fmla="*/ 1380392 w 3068515"/>
                  <a:gd name="connsiteY27" fmla="*/ 2540977 h 2540977"/>
                  <a:gd name="connsiteX28" fmla="*/ 1090246 w 3068515"/>
                  <a:gd name="connsiteY28" fmla="*/ 2224454 h 2540977"/>
                  <a:gd name="connsiteX29" fmla="*/ 958362 w 3068515"/>
                  <a:gd name="connsiteY29" fmla="*/ 2242039 h 2540977"/>
                  <a:gd name="connsiteX30" fmla="*/ 0 w 3068515"/>
                  <a:gd name="connsiteY30" fmla="*/ 870439 h 25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68515" h="2540977">
                    <a:moveTo>
                      <a:pt x="0" y="870439"/>
                    </a:moveTo>
                    <a:lnTo>
                      <a:pt x="219808" y="896816"/>
                    </a:lnTo>
                    <a:lnTo>
                      <a:pt x="483577" y="896816"/>
                    </a:lnTo>
                    <a:lnTo>
                      <a:pt x="668215" y="896816"/>
                    </a:lnTo>
                    <a:lnTo>
                      <a:pt x="844062" y="888023"/>
                    </a:lnTo>
                    <a:lnTo>
                      <a:pt x="1002323" y="817685"/>
                    </a:lnTo>
                    <a:lnTo>
                      <a:pt x="1230923" y="729762"/>
                    </a:lnTo>
                    <a:lnTo>
                      <a:pt x="1389185" y="650631"/>
                    </a:lnTo>
                    <a:lnTo>
                      <a:pt x="1556239" y="536331"/>
                    </a:lnTo>
                    <a:lnTo>
                      <a:pt x="1740877" y="351693"/>
                    </a:lnTo>
                    <a:lnTo>
                      <a:pt x="1846385" y="272562"/>
                    </a:lnTo>
                    <a:lnTo>
                      <a:pt x="1951892" y="193431"/>
                    </a:lnTo>
                    <a:lnTo>
                      <a:pt x="2074985" y="123093"/>
                    </a:lnTo>
                    <a:lnTo>
                      <a:pt x="2180492" y="43962"/>
                    </a:lnTo>
                    <a:lnTo>
                      <a:pt x="2268415" y="0"/>
                    </a:lnTo>
                    <a:lnTo>
                      <a:pt x="3068515" y="852854"/>
                    </a:lnTo>
                    <a:lnTo>
                      <a:pt x="2286000" y="1213339"/>
                    </a:lnTo>
                    <a:lnTo>
                      <a:pt x="2312377" y="1266093"/>
                    </a:lnTo>
                    <a:lnTo>
                      <a:pt x="2312377" y="1380393"/>
                    </a:lnTo>
                    <a:lnTo>
                      <a:pt x="2224454" y="1450731"/>
                    </a:lnTo>
                    <a:lnTo>
                      <a:pt x="2110154" y="1529862"/>
                    </a:lnTo>
                    <a:lnTo>
                      <a:pt x="2066192" y="1573823"/>
                    </a:lnTo>
                    <a:lnTo>
                      <a:pt x="2048608" y="1661746"/>
                    </a:lnTo>
                    <a:lnTo>
                      <a:pt x="2074985" y="1776046"/>
                    </a:lnTo>
                    <a:lnTo>
                      <a:pt x="2101362" y="1855177"/>
                    </a:lnTo>
                    <a:lnTo>
                      <a:pt x="1995854" y="1951893"/>
                    </a:lnTo>
                    <a:lnTo>
                      <a:pt x="1802423" y="2198077"/>
                    </a:lnTo>
                    <a:lnTo>
                      <a:pt x="1380392" y="2540977"/>
                    </a:lnTo>
                    <a:lnTo>
                      <a:pt x="1090246" y="2224454"/>
                    </a:lnTo>
                    <a:lnTo>
                      <a:pt x="958362" y="2242039"/>
                    </a:lnTo>
                    <a:lnTo>
                      <a:pt x="0" y="870439"/>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0D1F9BB-042E-4633-879A-931C58F42214}"/>
                </a:ext>
              </a:extLst>
            </p:cNvPr>
            <p:cNvSpPr txBox="1"/>
            <p:nvPr/>
          </p:nvSpPr>
          <p:spPr>
            <a:xfrm>
              <a:off x="4478140" y="2426525"/>
              <a:ext cx="2129981" cy="707886"/>
            </a:xfrm>
            <a:prstGeom prst="rect">
              <a:avLst/>
            </a:prstGeom>
            <a:noFill/>
          </p:spPr>
          <p:txBody>
            <a:bodyPr wrap="square" rtlCol="0">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Residential</a:t>
              </a:r>
            </a:p>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(&gt;400 homes)</a:t>
              </a:r>
            </a:p>
          </p:txBody>
        </p:sp>
        <p:cxnSp>
          <p:nvCxnSpPr>
            <p:cNvPr id="19" name="Straight Arrow Connector 18">
              <a:extLst>
                <a:ext uri="{FF2B5EF4-FFF2-40B4-BE49-F238E27FC236}">
                  <a16:creationId xmlns:a16="http://schemas.microsoft.com/office/drawing/2014/main" id="{EC24DD69-45E6-4226-A928-5D13DAE29846}"/>
                </a:ext>
              </a:extLst>
            </p:cNvPr>
            <p:cNvCxnSpPr>
              <a:cxnSpLocks/>
              <a:stCxn id="18" idx="1"/>
            </p:cNvCxnSpPr>
            <p:nvPr/>
          </p:nvCxnSpPr>
          <p:spPr>
            <a:xfrm flipH="1" flipV="1">
              <a:off x="3828876" y="2660772"/>
              <a:ext cx="649264" cy="119696"/>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64A9EA-5D9E-4ED1-83D4-9F60530F5C12}"/>
                </a:ext>
              </a:extLst>
            </p:cNvPr>
            <p:cNvSpPr txBox="1"/>
            <p:nvPr/>
          </p:nvSpPr>
          <p:spPr>
            <a:xfrm>
              <a:off x="3199565" y="3972611"/>
              <a:ext cx="1889001" cy="707886"/>
            </a:xfrm>
            <a:prstGeom prst="rect">
              <a:avLst/>
            </a:prstGeom>
            <a:noFill/>
          </p:spPr>
          <p:txBody>
            <a:bodyPr wrap="square" rtlCol="0">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Commercial</a:t>
              </a:r>
            </a:p>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(no access)</a:t>
              </a:r>
            </a:p>
          </p:txBody>
        </p:sp>
        <p:cxnSp>
          <p:nvCxnSpPr>
            <p:cNvPr id="23" name="Straight Arrow Connector 22">
              <a:extLst>
                <a:ext uri="{FF2B5EF4-FFF2-40B4-BE49-F238E27FC236}">
                  <a16:creationId xmlns:a16="http://schemas.microsoft.com/office/drawing/2014/main" id="{CC3FB28D-C4F6-4735-927F-C5645C5E23A3}"/>
                </a:ext>
              </a:extLst>
            </p:cNvPr>
            <p:cNvCxnSpPr>
              <a:cxnSpLocks/>
              <a:stCxn id="22" idx="1"/>
            </p:cNvCxnSpPr>
            <p:nvPr/>
          </p:nvCxnSpPr>
          <p:spPr>
            <a:xfrm flipH="1">
              <a:off x="2707064" y="4326554"/>
              <a:ext cx="492501" cy="408057"/>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3D2287A-19A5-0A7A-949D-EDB88F41F46D}"/>
              </a:ext>
            </a:extLst>
          </p:cNvPr>
          <p:cNvSpPr txBox="1"/>
          <p:nvPr/>
        </p:nvSpPr>
        <p:spPr>
          <a:xfrm>
            <a:off x="310744" y="621635"/>
            <a:ext cx="2572823" cy="1323439"/>
          </a:xfrm>
          <a:prstGeom prst="rect">
            <a:avLst/>
          </a:prstGeom>
          <a:solidFill>
            <a:schemeClr val="bg1"/>
          </a:solidFill>
          <a:ln>
            <a:solidFill>
              <a:schemeClr val="tx1"/>
            </a:solidFill>
          </a:ln>
        </p:spPr>
        <p:txBody>
          <a:bodyPr wrap="square" rtlCol="0">
            <a:spAutoFit/>
          </a:bodyPr>
          <a:lstStyle/>
          <a:p>
            <a:pPr algn="ctr"/>
            <a:r>
              <a:rPr lang="en-US" sz="2000" b="1" dirty="0">
                <a:latin typeface="Calibri" panose="020F0502020204030204" pitchFamily="34" charset="0"/>
                <a:ea typeface="Tahoma" panose="020B0604030504040204" pitchFamily="34" charset="0"/>
                <a:cs typeface="Calibri" panose="020F0502020204030204" pitchFamily="34" charset="0"/>
              </a:rPr>
              <a:t>DU = All of the fine ash (&lt;250µm) within the residential or commercial area.</a:t>
            </a:r>
          </a:p>
        </p:txBody>
      </p:sp>
      <p:sp>
        <p:nvSpPr>
          <p:cNvPr id="6" name="TextBox 5">
            <a:extLst>
              <a:ext uri="{FF2B5EF4-FFF2-40B4-BE49-F238E27FC236}">
                <a16:creationId xmlns:a16="http://schemas.microsoft.com/office/drawing/2014/main" id="{ADC803C3-F8BD-8F31-299E-DB3AD044E308}"/>
              </a:ext>
            </a:extLst>
          </p:cNvPr>
          <p:cNvSpPr txBox="1"/>
          <p:nvPr/>
        </p:nvSpPr>
        <p:spPr>
          <a:xfrm>
            <a:off x="4980796" y="4834351"/>
            <a:ext cx="3631722" cy="1200329"/>
          </a:xfrm>
          <a:prstGeom prst="rect">
            <a:avLst/>
          </a:prstGeom>
          <a:solidFill>
            <a:schemeClr val="bg1"/>
          </a:solidFill>
          <a:ln>
            <a:solidFill>
              <a:schemeClr val="tx1"/>
            </a:solidFill>
          </a:ln>
        </p:spPr>
        <p:txBody>
          <a:bodyPr wrap="square" rtlCol="0">
            <a:spAutoFit/>
          </a:bodyPr>
          <a:lstStyle/>
          <a:p>
            <a:pPr marL="168275" indent="-168275">
              <a:buFont typeface="Arial" panose="020B0604020202020204" pitchFamily="34" charset="0"/>
              <a:buChar char="•"/>
            </a:pPr>
            <a:r>
              <a:rPr lang="en-US" b="1" dirty="0">
                <a:latin typeface="Calibri" panose="020F0502020204030204" pitchFamily="34" charset="0"/>
                <a:ea typeface="Tahoma" panose="020B0604030504040204" pitchFamily="34" charset="0"/>
                <a:cs typeface="Calibri" panose="020F0502020204030204" pitchFamily="34" charset="0"/>
              </a:rPr>
              <a:t>Single DU for each area;</a:t>
            </a:r>
          </a:p>
          <a:p>
            <a:pPr marL="168275" indent="-168275">
              <a:buFont typeface="Arial" panose="020B0604020202020204" pitchFamily="34" charset="0"/>
              <a:buChar char="•"/>
            </a:pPr>
            <a:r>
              <a:rPr lang="en-US" b="1" dirty="0">
                <a:latin typeface="Calibri" panose="020F0502020204030204" pitchFamily="34" charset="0"/>
                <a:ea typeface="Tahoma" panose="020B0604030504040204" pitchFamily="34" charset="0"/>
                <a:cs typeface="Calibri" panose="020F0502020204030204" pitchFamily="34" charset="0"/>
              </a:rPr>
              <a:t>Single, 100-increment sample to be collected from residential area.</a:t>
            </a:r>
          </a:p>
          <a:p>
            <a:pPr marL="168275" indent="-168275">
              <a:buFont typeface="Arial" panose="020B0604020202020204" pitchFamily="34" charset="0"/>
              <a:buChar char="•"/>
            </a:pPr>
            <a:r>
              <a:rPr lang="en-US" b="1" dirty="0">
                <a:latin typeface="Calibri" panose="020F0502020204030204" pitchFamily="34" charset="0"/>
                <a:ea typeface="Tahoma" panose="020B0604030504040204" pitchFamily="34" charset="0"/>
                <a:cs typeface="Calibri" panose="020F0502020204030204" pitchFamily="34" charset="0"/>
              </a:rPr>
              <a:t>Three 30ml scoops from 100 lots.</a:t>
            </a:r>
          </a:p>
        </p:txBody>
      </p:sp>
    </p:spTree>
    <p:extLst>
      <p:ext uri="{BB962C8B-B14F-4D97-AF65-F5344CB8AC3E}">
        <p14:creationId xmlns:p14="http://schemas.microsoft.com/office/powerpoint/2010/main" val="2590312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39</a:t>
            </a:fld>
            <a:endParaRPr lang="en-US"/>
          </a:p>
        </p:txBody>
      </p:sp>
      <p:sp>
        <p:nvSpPr>
          <p:cNvPr id="6" name="TextBox 5">
            <a:extLst>
              <a:ext uri="{FF2B5EF4-FFF2-40B4-BE49-F238E27FC236}">
                <a16:creationId xmlns:a16="http://schemas.microsoft.com/office/drawing/2014/main" id="{C49407C3-FD1C-45AB-8CF0-721BFAF060F2}"/>
              </a:ext>
            </a:extLst>
          </p:cNvPr>
          <p:cNvSpPr txBox="1"/>
          <p:nvPr/>
        </p:nvSpPr>
        <p:spPr>
          <a:xfrm>
            <a:off x="1106966" y="98816"/>
            <a:ext cx="6896390" cy="553998"/>
          </a:xfrm>
          <a:prstGeom prst="rect">
            <a:avLst/>
          </a:prstGeom>
          <a:noFill/>
        </p:spPr>
        <p:txBody>
          <a:bodyPr wrap="square" rtlCol="0">
            <a:spAutoFit/>
          </a:bodyPr>
          <a:lstStyle/>
          <a:p>
            <a:pPr algn="ctr">
              <a:spcAft>
                <a:spcPts val="1200"/>
              </a:spcAft>
            </a:pPr>
            <a:r>
              <a:rPr lang="en-US" sz="3000" b="1" dirty="0">
                <a:latin typeface="Calibri" panose="020F0502020204030204" pitchFamily="34" charset="0"/>
                <a:cs typeface="Calibri" panose="020F0502020204030204" pitchFamily="34" charset="0"/>
              </a:rPr>
              <a:t>Decision Unit Designation: Kula</a:t>
            </a:r>
          </a:p>
        </p:txBody>
      </p:sp>
      <p:sp>
        <p:nvSpPr>
          <p:cNvPr id="14" name="TextBox 13">
            <a:extLst>
              <a:ext uri="{FF2B5EF4-FFF2-40B4-BE49-F238E27FC236}">
                <a16:creationId xmlns:a16="http://schemas.microsoft.com/office/drawing/2014/main" id="{8DFA163B-0194-4B3B-B441-3E34A9B1E400}"/>
              </a:ext>
            </a:extLst>
          </p:cNvPr>
          <p:cNvSpPr txBox="1"/>
          <p:nvPr/>
        </p:nvSpPr>
        <p:spPr>
          <a:xfrm>
            <a:off x="609600" y="4953000"/>
            <a:ext cx="8305800" cy="1015663"/>
          </a:xfrm>
          <a:prstGeom prst="rect">
            <a:avLst/>
          </a:prstGeom>
          <a:noFill/>
        </p:spPr>
        <p:txBody>
          <a:bodyPr wrap="square" rtlCol="0">
            <a:spAutoFit/>
          </a:bodyPr>
          <a:lstStyle/>
          <a:p>
            <a:pPr marL="230188" indent="-173038">
              <a:buFont typeface="Arial" panose="020B0604020202020204" pitchFamily="34" charset="0"/>
              <a:buChar char="•"/>
            </a:pPr>
            <a:r>
              <a:rPr lang="en-US" sz="2000" b="1" i="1" dirty="0">
                <a:latin typeface="Calibri" panose="020F0502020204030204" pitchFamily="34" charset="0"/>
                <a:ea typeface="Tahoma" panose="020B0604030504040204" pitchFamily="34" charset="0"/>
                <a:cs typeface="Calibri" panose="020F0502020204030204" pitchFamily="34" charset="0"/>
              </a:rPr>
              <a:t>Discontinuous areas </a:t>
            </a:r>
            <a:r>
              <a:rPr lang="en-US" sz="2000" b="1" dirty="0">
                <a:latin typeface="Calibri" panose="020F0502020204030204" pitchFamily="34" charset="0"/>
                <a:ea typeface="Tahoma" panose="020B0604030504040204" pitchFamily="34" charset="0"/>
                <a:cs typeface="Calibri" panose="020F0502020204030204" pitchFamily="34" charset="0"/>
              </a:rPr>
              <a:t>of burned houses (total 25+);</a:t>
            </a:r>
          </a:p>
          <a:p>
            <a:pPr marL="230188" indent="-173038">
              <a:buFont typeface="Arial" panose="020B0604020202020204" pitchFamily="34" charset="0"/>
              <a:buChar char="•"/>
            </a:pPr>
            <a:r>
              <a:rPr lang="en-US" sz="2000" b="1" dirty="0">
                <a:latin typeface="Calibri" panose="020F0502020204030204" pitchFamily="34" charset="0"/>
                <a:ea typeface="Tahoma" panose="020B0604030504040204" pitchFamily="34" charset="0"/>
                <a:cs typeface="Calibri" panose="020F0502020204030204" pitchFamily="34" charset="0"/>
              </a:rPr>
              <a:t>Eight lots available for sample collection (September 2023);</a:t>
            </a:r>
          </a:p>
          <a:p>
            <a:pPr marL="230188" indent="-173038">
              <a:buFont typeface="Arial" panose="020B0604020202020204" pitchFamily="34" charset="0"/>
              <a:buChar char="•"/>
            </a:pPr>
            <a:r>
              <a:rPr lang="en-US" sz="2000" b="1" dirty="0">
                <a:latin typeface="Calibri" panose="020F0502020204030204" pitchFamily="34" charset="0"/>
                <a:ea typeface="Tahoma" panose="020B0604030504040204" pitchFamily="34" charset="0"/>
                <a:cs typeface="Calibri" panose="020F0502020204030204" pitchFamily="34" charset="0"/>
              </a:rPr>
              <a:t>Single DU – Total volume of &lt;250µm ash for the combined, individual lots.</a:t>
            </a:r>
          </a:p>
        </p:txBody>
      </p:sp>
      <p:grpSp>
        <p:nvGrpSpPr>
          <p:cNvPr id="20" name="Group 19">
            <a:extLst>
              <a:ext uri="{FF2B5EF4-FFF2-40B4-BE49-F238E27FC236}">
                <a16:creationId xmlns:a16="http://schemas.microsoft.com/office/drawing/2014/main" id="{4F3DE511-FB58-4D4A-AB01-281080160893}"/>
              </a:ext>
            </a:extLst>
          </p:cNvPr>
          <p:cNvGrpSpPr/>
          <p:nvPr/>
        </p:nvGrpSpPr>
        <p:grpSpPr>
          <a:xfrm>
            <a:off x="700246" y="881923"/>
            <a:ext cx="7812158" cy="3981790"/>
            <a:chOff x="191198" y="881923"/>
            <a:chExt cx="7812158" cy="3981790"/>
          </a:xfrm>
        </p:grpSpPr>
        <p:pic>
          <p:nvPicPr>
            <p:cNvPr id="5" name="Picture 4" descr="A picture containing outdoor, ground, sky, dirt&#10;&#10;Description automatically generated">
              <a:extLst>
                <a:ext uri="{FF2B5EF4-FFF2-40B4-BE49-F238E27FC236}">
                  <a16:creationId xmlns:a16="http://schemas.microsoft.com/office/drawing/2014/main" id="{730C81FD-AAD0-4555-9986-FF9B665AC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3860" y="881923"/>
              <a:ext cx="2469496" cy="1852122"/>
            </a:xfrm>
            <a:prstGeom prst="rect">
              <a:avLst/>
            </a:prstGeom>
            <a:ln>
              <a:solidFill>
                <a:schemeClr val="tx1"/>
              </a:solidFill>
            </a:ln>
          </p:spPr>
        </p:pic>
        <p:pic>
          <p:nvPicPr>
            <p:cNvPr id="13" name="Picture 12" descr="Aerial view of a city&#10;&#10;Description automatically generated">
              <a:extLst>
                <a:ext uri="{FF2B5EF4-FFF2-40B4-BE49-F238E27FC236}">
                  <a16:creationId xmlns:a16="http://schemas.microsoft.com/office/drawing/2014/main" id="{C04BA0DF-F5F7-40FA-8A72-B14A60B0A1BF}"/>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198" y="881923"/>
              <a:ext cx="5083099" cy="3981790"/>
            </a:xfrm>
            <a:prstGeom prst="rect">
              <a:avLst/>
            </a:prstGeom>
            <a:noFill/>
            <a:ln>
              <a:noFill/>
            </a:ln>
          </p:spPr>
        </p:pic>
        <p:pic>
          <p:nvPicPr>
            <p:cNvPr id="19" name="Picture 18" descr="A picture containing sky, outdoor, day, soil&#10;&#10;Description automatically generated">
              <a:extLst>
                <a:ext uri="{FF2B5EF4-FFF2-40B4-BE49-F238E27FC236}">
                  <a16:creationId xmlns:a16="http://schemas.microsoft.com/office/drawing/2014/main" id="{D467B2D0-2688-44EA-B340-E1290E062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3860" y="3011591"/>
              <a:ext cx="2469496" cy="1852122"/>
            </a:xfrm>
            <a:prstGeom prst="rect">
              <a:avLst/>
            </a:prstGeom>
            <a:ln>
              <a:solidFill>
                <a:schemeClr val="tx1"/>
              </a:solidFill>
            </a:ln>
          </p:spPr>
        </p:pic>
      </p:grpSp>
    </p:spTree>
    <p:extLst>
      <p:ext uri="{BB962C8B-B14F-4D97-AF65-F5344CB8AC3E}">
        <p14:creationId xmlns:p14="http://schemas.microsoft.com/office/powerpoint/2010/main" val="89843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0445" y="653300"/>
            <a:ext cx="8541155" cy="4409671"/>
            <a:chOff x="616398" y="653300"/>
            <a:chExt cx="8541155" cy="4409671"/>
          </a:xfrm>
        </p:grpSpPr>
        <p:grpSp>
          <p:nvGrpSpPr>
            <p:cNvPr id="3" name="Group 2"/>
            <p:cNvGrpSpPr/>
            <p:nvPr/>
          </p:nvGrpSpPr>
          <p:grpSpPr>
            <a:xfrm>
              <a:off x="616398" y="653300"/>
              <a:ext cx="7930363" cy="4409671"/>
              <a:chOff x="616398" y="653300"/>
              <a:chExt cx="7930363" cy="4409671"/>
            </a:xfrm>
          </p:grpSpPr>
          <p:grpSp>
            <p:nvGrpSpPr>
              <p:cNvPr id="118" name="Group 117"/>
              <p:cNvGrpSpPr/>
              <p:nvPr/>
            </p:nvGrpSpPr>
            <p:grpSpPr>
              <a:xfrm>
                <a:off x="616398" y="653300"/>
                <a:ext cx="7930363" cy="4409671"/>
                <a:chOff x="616398" y="653300"/>
                <a:chExt cx="7930363" cy="4409671"/>
              </a:xfrm>
            </p:grpSpPr>
            <p:grpSp>
              <p:nvGrpSpPr>
                <p:cNvPr id="50" name="Group 49"/>
                <p:cNvGrpSpPr/>
                <p:nvPr/>
              </p:nvGrpSpPr>
              <p:grpSpPr>
                <a:xfrm>
                  <a:off x="893999" y="945994"/>
                  <a:ext cx="7315200" cy="4116977"/>
                  <a:chOff x="914400" y="990599"/>
                  <a:chExt cx="7315200" cy="4116977"/>
                </a:xfrm>
              </p:grpSpPr>
              <p:pic>
                <p:nvPicPr>
                  <p:cNvPr id="106" name="Picture 105"/>
                  <p:cNvPicPr>
                    <a:picLocks noChangeAspect="1"/>
                  </p:cNvPicPr>
                  <p:nvPr/>
                </p:nvPicPr>
                <p:blipFill rotWithShape="1">
                  <a:blip r:embed="rId3">
                    <a:extLst>
                      <a:ext uri="{28A0092B-C50C-407E-A947-70E740481C1C}">
                        <a14:useLocalDpi xmlns:a14="http://schemas.microsoft.com/office/drawing/2010/main" val="0"/>
                      </a:ext>
                    </a:extLst>
                  </a:blip>
                  <a:srcRect t="15580"/>
                  <a:stretch/>
                </p:blipFill>
                <p:spPr>
                  <a:xfrm>
                    <a:off x="914400" y="990599"/>
                    <a:ext cx="7315200" cy="4116977"/>
                  </a:xfrm>
                  <a:prstGeom prst="rect">
                    <a:avLst/>
                  </a:prstGeom>
                  <a:ln>
                    <a:solidFill>
                      <a:schemeClr val="tx1"/>
                    </a:solidFill>
                  </a:ln>
                </p:spPr>
              </p:pic>
              <p:grpSp>
                <p:nvGrpSpPr>
                  <p:cNvPr id="49" name="Group 48"/>
                  <p:cNvGrpSpPr/>
                  <p:nvPr/>
                </p:nvGrpSpPr>
                <p:grpSpPr>
                  <a:xfrm>
                    <a:off x="4570142" y="3248019"/>
                    <a:ext cx="2770305" cy="860182"/>
                    <a:chOff x="4570142" y="3248019"/>
                    <a:chExt cx="2770305" cy="860182"/>
                  </a:xfrm>
                </p:grpSpPr>
                <p:sp>
                  <p:nvSpPr>
                    <p:cNvPr id="33" name="TextBox 32"/>
                    <p:cNvSpPr txBox="1"/>
                    <p:nvPr/>
                  </p:nvSpPr>
                  <p:spPr>
                    <a:xfrm rot="20774522">
                      <a:off x="4570142" y="3831202"/>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34" name="TextBox 33"/>
                    <p:cNvSpPr txBox="1"/>
                    <p:nvPr/>
                  </p:nvSpPr>
                  <p:spPr>
                    <a:xfrm rot="20774522">
                      <a:off x="4865785" y="3758815"/>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36" name="TextBox 35"/>
                    <p:cNvSpPr txBox="1"/>
                    <p:nvPr/>
                  </p:nvSpPr>
                  <p:spPr>
                    <a:xfrm rot="20774522">
                      <a:off x="5134971" y="3692906"/>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37" name="TextBox 36"/>
                    <p:cNvSpPr txBox="1"/>
                    <p:nvPr/>
                  </p:nvSpPr>
                  <p:spPr>
                    <a:xfrm rot="20774522">
                      <a:off x="5404157" y="3626997"/>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39" name="TextBox 38"/>
                    <p:cNvSpPr txBox="1"/>
                    <p:nvPr/>
                  </p:nvSpPr>
                  <p:spPr>
                    <a:xfrm rot="20774522">
                      <a:off x="5673344" y="3561087"/>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40" name="TextBox 39"/>
                    <p:cNvSpPr txBox="1"/>
                    <p:nvPr/>
                  </p:nvSpPr>
                  <p:spPr>
                    <a:xfrm rot="20774522">
                      <a:off x="5942530" y="3495178"/>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41" name="TextBox 40"/>
                    <p:cNvSpPr txBox="1"/>
                    <p:nvPr/>
                  </p:nvSpPr>
                  <p:spPr>
                    <a:xfrm rot="20774522">
                      <a:off x="6211716" y="3429269"/>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42" name="TextBox 41"/>
                    <p:cNvSpPr txBox="1"/>
                    <p:nvPr/>
                  </p:nvSpPr>
                  <p:spPr>
                    <a:xfrm rot="20774522">
                      <a:off x="6480903" y="3363360"/>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43" name="TextBox 42"/>
                    <p:cNvSpPr txBox="1"/>
                    <p:nvPr/>
                  </p:nvSpPr>
                  <p:spPr>
                    <a:xfrm rot="20774522">
                      <a:off x="6750089" y="3297451"/>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sp>
                  <p:nvSpPr>
                    <p:cNvPr id="44" name="TextBox 43"/>
                    <p:cNvSpPr txBox="1"/>
                    <p:nvPr/>
                  </p:nvSpPr>
                  <p:spPr>
                    <a:xfrm rot="20774522">
                      <a:off x="6951979" y="3248019"/>
                      <a:ext cx="388468" cy="276999"/>
                    </a:xfrm>
                    <a:prstGeom prst="rect">
                      <a:avLst/>
                    </a:prstGeom>
                    <a:noFill/>
                    <a:ln>
                      <a:noFill/>
                    </a:ln>
                  </p:spPr>
                  <p:txBody>
                    <a:bodyPr wrap="square" rtlCol="0">
                      <a:spAutoFit/>
                    </a:bodyPr>
                    <a:lstStyle/>
                    <a:p>
                      <a:pPr marL="228600" indent="-228600" algn="ctr"/>
                      <a:r>
                        <a:rPr lang="en-US" sz="1200" b="1" dirty="0">
                          <a:ea typeface="Tahoma" pitchFamily="34" charset="0"/>
                          <a:cs typeface="Tahoma" pitchFamily="34" charset="0"/>
                        </a:rPr>
                        <a:t>X</a:t>
                      </a:r>
                      <a:endParaRPr lang="en-US" sz="1200" b="1" dirty="0">
                        <a:cs typeface="Times New Roman" pitchFamily="18" charset="0"/>
                      </a:endParaRPr>
                    </a:p>
                  </p:txBody>
                </p:sp>
              </p:grpSp>
              <p:grpSp>
                <p:nvGrpSpPr>
                  <p:cNvPr id="48" name="Group 47"/>
                  <p:cNvGrpSpPr/>
                  <p:nvPr/>
                </p:nvGrpSpPr>
                <p:grpSpPr>
                  <a:xfrm>
                    <a:off x="4367418" y="2973541"/>
                    <a:ext cx="2503282" cy="802192"/>
                    <a:chOff x="4405464" y="2901077"/>
                    <a:chExt cx="2563455" cy="802192"/>
                  </a:xfrm>
                </p:grpSpPr>
                <p:sp>
                  <p:nvSpPr>
                    <p:cNvPr id="47" name="TextBox 46"/>
                    <p:cNvSpPr txBox="1"/>
                    <p:nvPr/>
                  </p:nvSpPr>
                  <p:spPr>
                    <a:xfrm rot="20774522">
                      <a:off x="4405464" y="3441659"/>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51" name="TextBox 50"/>
                    <p:cNvSpPr txBox="1"/>
                    <p:nvPr/>
                  </p:nvSpPr>
                  <p:spPr>
                    <a:xfrm rot="20774522">
                      <a:off x="4703557" y="3368672"/>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55" name="TextBox 54"/>
                    <p:cNvSpPr txBox="1"/>
                    <p:nvPr/>
                  </p:nvSpPr>
                  <p:spPr>
                    <a:xfrm rot="20774522">
                      <a:off x="4949977" y="3308337"/>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58" name="TextBox 57"/>
                    <p:cNvSpPr txBox="1"/>
                    <p:nvPr/>
                  </p:nvSpPr>
                  <p:spPr>
                    <a:xfrm rot="20774522">
                      <a:off x="5196396" y="3248002"/>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59" name="TextBox 58"/>
                    <p:cNvSpPr txBox="1"/>
                    <p:nvPr/>
                  </p:nvSpPr>
                  <p:spPr>
                    <a:xfrm rot="20774522">
                      <a:off x="5442816" y="3187667"/>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60" name="TextBox 59"/>
                    <p:cNvSpPr txBox="1"/>
                    <p:nvPr/>
                  </p:nvSpPr>
                  <p:spPr>
                    <a:xfrm rot="20774522">
                      <a:off x="5689235" y="3127333"/>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61" name="TextBox 60"/>
                    <p:cNvSpPr txBox="1"/>
                    <p:nvPr/>
                  </p:nvSpPr>
                  <p:spPr>
                    <a:xfrm rot="20774522">
                      <a:off x="5935654" y="3066998"/>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62" name="TextBox 61"/>
                    <p:cNvSpPr txBox="1"/>
                    <p:nvPr/>
                  </p:nvSpPr>
                  <p:spPr>
                    <a:xfrm rot="20774522">
                      <a:off x="6182073" y="3006663"/>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63" name="TextBox 62"/>
                    <p:cNvSpPr txBox="1"/>
                    <p:nvPr/>
                  </p:nvSpPr>
                  <p:spPr>
                    <a:xfrm rot="20774522">
                      <a:off x="6428493" y="2946328"/>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sp>
                  <p:nvSpPr>
                    <p:cNvPr id="64" name="TextBox 63"/>
                    <p:cNvSpPr txBox="1"/>
                    <p:nvPr/>
                  </p:nvSpPr>
                  <p:spPr>
                    <a:xfrm rot="20774522">
                      <a:off x="6613307" y="2901077"/>
                      <a:ext cx="355612" cy="261610"/>
                    </a:xfrm>
                    <a:prstGeom prst="rect">
                      <a:avLst/>
                    </a:prstGeom>
                    <a:noFill/>
                    <a:ln>
                      <a:noFill/>
                    </a:ln>
                  </p:spPr>
                  <p:txBody>
                    <a:bodyPr wrap="square" rtlCol="0">
                      <a:spAutoFit/>
                    </a:bodyPr>
                    <a:lstStyle/>
                    <a:p>
                      <a:pPr marL="228600" indent="-228600" algn="ctr"/>
                      <a:r>
                        <a:rPr lang="en-US" sz="1100" b="1" dirty="0">
                          <a:ea typeface="Tahoma" pitchFamily="34" charset="0"/>
                          <a:cs typeface="Tahoma" pitchFamily="34" charset="0"/>
                        </a:rPr>
                        <a:t>X</a:t>
                      </a:r>
                      <a:endParaRPr lang="en-US" sz="1100" b="1" dirty="0">
                        <a:cs typeface="Times New Roman" pitchFamily="18" charset="0"/>
                      </a:endParaRPr>
                    </a:p>
                  </p:txBody>
                </p:sp>
              </p:grpSp>
              <p:grpSp>
                <p:nvGrpSpPr>
                  <p:cNvPr id="46" name="Group 45"/>
                  <p:cNvGrpSpPr/>
                  <p:nvPr/>
                </p:nvGrpSpPr>
                <p:grpSpPr>
                  <a:xfrm>
                    <a:off x="4221074" y="2718653"/>
                    <a:ext cx="2148077" cy="709554"/>
                    <a:chOff x="4354301" y="2636401"/>
                    <a:chExt cx="2148077" cy="709554"/>
                  </a:xfrm>
                </p:grpSpPr>
                <p:sp>
                  <p:nvSpPr>
                    <p:cNvPr id="66" name="TextBox 65"/>
                    <p:cNvSpPr txBox="1"/>
                    <p:nvPr/>
                  </p:nvSpPr>
                  <p:spPr>
                    <a:xfrm rot="20774522">
                      <a:off x="4354301" y="3092039"/>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67" name="TextBox 66"/>
                    <p:cNvSpPr txBox="1"/>
                    <p:nvPr/>
                  </p:nvSpPr>
                  <p:spPr>
                    <a:xfrm rot="20774522">
                      <a:off x="4576820" y="3033856"/>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68" name="TextBox 67"/>
                    <p:cNvSpPr txBox="1"/>
                    <p:nvPr/>
                  </p:nvSpPr>
                  <p:spPr>
                    <a:xfrm rot="20774522">
                      <a:off x="4786276" y="2982571"/>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69" name="TextBox 68"/>
                    <p:cNvSpPr txBox="1"/>
                    <p:nvPr/>
                  </p:nvSpPr>
                  <p:spPr>
                    <a:xfrm rot="20774522">
                      <a:off x="4995732" y="2931287"/>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70" name="TextBox 69"/>
                    <p:cNvSpPr txBox="1"/>
                    <p:nvPr/>
                  </p:nvSpPr>
                  <p:spPr>
                    <a:xfrm rot="20774522">
                      <a:off x="5205189" y="2880002"/>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71" name="TextBox 70"/>
                    <p:cNvSpPr txBox="1"/>
                    <p:nvPr/>
                  </p:nvSpPr>
                  <p:spPr>
                    <a:xfrm rot="20774522">
                      <a:off x="5414645" y="2828718"/>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72" name="TextBox 71"/>
                    <p:cNvSpPr txBox="1"/>
                    <p:nvPr/>
                  </p:nvSpPr>
                  <p:spPr>
                    <a:xfrm rot="20774522">
                      <a:off x="5624102" y="2777433"/>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73" name="TextBox 72"/>
                    <p:cNvSpPr txBox="1"/>
                    <p:nvPr/>
                  </p:nvSpPr>
                  <p:spPr>
                    <a:xfrm rot="20774522">
                      <a:off x="5833558" y="2726149"/>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74" name="TextBox 73"/>
                    <p:cNvSpPr txBox="1"/>
                    <p:nvPr/>
                  </p:nvSpPr>
                  <p:spPr>
                    <a:xfrm rot="20774522">
                      <a:off x="6043014" y="2674864"/>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sp>
                  <p:nvSpPr>
                    <p:cNvPr id="75" name="TextBox 74"/>
                    <p:cNvSpPr txBox="1"/>
                    <p:nvPr/>
                  </p:nvSpPr>
                  <p:spPr>
                    <a:xfrm rot="20774522">
                      <a:off x="6200107" y="2636401"/>
                      <a:ext cx="302271" cy="253916"/>
                    </a:xfrm>
                    <a:prstGeom prst="rect">
                      <a:avLst/>
                    </a:prstGeom>
                    <a:noFill/>
                    <a:ln>
                      <a:noFill/>
                    </a:ln>
                  </p:spPr>
                  <p:txBody>
                    <a:bodyPr wrap="square" rtlCol="0">
                      <a:spAutoFit/>
                    </a:bodyPr>
                    <a:lstStyle/>
                    <a:p>
                      <a:pPr marL="228600" indent="-228600" algn="ctr"/>
                      <a:r>
                        <a:rPr lang="en-US" sz="1050" b="1" dirty="0">
                          <a:ea typeface="Tahoma" pitchFamily="34" charset="0"/>
                          <a:cs typeface="Tahoma" pitchFamily="34" charset="0"/>
                        </a:rPr>
                        <a:t>X</a:t>
                      </a:r>
                      <a:endParaRPr lang="en-US" sz="1050" b="1" dirty="0">
                        <a:cs typeface="Times New Roman" pitchFamily="18" charset="0"/>
                      </a:endParaRPr>
                    </a:p>
                  </p:txBody>
                </p:sp>
              </p:grpSp>
              <p:grpSp>
                <p:nvGrpSpPr>
                  <p:cNvPr id="45" name="Group 44"/>
                  <p:cNvGrpSpPr/>
                  <p:nvPr/>
                </p:nvGrpSpPr>
                <p:grpSpPr>
                  <a:xfrm rot="192147">
                    <a:off x="4119287" y="2491622"/>
                    <a:ext cx="1823174" cy="646430"/>
                    <a:chOff x="4248726" y="2405324"/>
                    <a:chExt cx="1929456" cy="657589"/>
                  </a:xfrm>
                </p:grpSpPr>
                <p:sp>
                  <p:nvSpPr>
                    <p:cNvPr id="77" name="TextBox 76"/>
                    <p:cNvSpPr txBox="1"/>
                    <p:nvPr/>
                  </p:nvSpPr>
                  <p:spPr>
                    <a:xfrm rot="20774522">
                      <a:off x="4248726" y="2812442"/>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78" name="TextBox 77"/>
                    <p:cNvSpPr txBox="1"/>
                    <p:nvPr/>
                  </p:nvSpPr>
                  <p:spPr>
                    <a:xfrm rot="20774522">
                      <a:off x="4479160" y="2756020"/>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79" name="TextBox 78"/>
                    <p:cNvSpPr txBox="1"/>
                    <p:nvPr/>
                  </p:nvSpPr>
                  <p:spPr>
                    <a:xfrm rot="20774522">
                      <a:off x="4663976" y="2710770"/>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80" name="TextBox 79"/>
                    <p:cNvSpPr txBox="1"/>
                    <p:nvPr/>
                  </p:nvSpPr>
                  <p:spPr>
                    <a:xfrm rot="20774522">
                      <a:off x="4848789" y="2665519"/>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81" name="TextBox 80"/>
                    <p:cNvSpPr txBox="1"/>
                    <p:nvPr/>
                  </p:nvSpPr>
                  <p:spPr>
                    <a:xfrm rot="20774522">
                      <a:off x="5033603" y="2620268"/>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82" name="TextBox 81"/>
                    <p:cNvSpPr txBox="1"/>
                    <p:nvPr/>
                  </p:nvSpPr>
                  <p:spPr>
                    <a:xfrm rot="20774522">
                      <a:off x="5218418" y="2575017"/>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83" name="TextBox 82"/>
                    <p:cNvSpPr txBox="1"/>
                    <p:nvPr/>
                  </p:nvSpPr>
                  <p:spPr>
                    <a:xfrm rot="20774522">
                      <a:off x="5403232" y="2529766"/>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84" name="TextBox 83"/>
                    <p:cNvSpPr txBox="1"/>
                    <p:nvPr/>
                  </p:nvSpPr>
                  <p:spPr>
                    <a:xfrm rot="20774522">
                      <a:off x="5588046" y="2484514"/>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85" name="TextBox 84"/>
                    <p:cNvSpPr txBox="1"/>
                    <p:nvPr/>
                  </p:nvSpPr>
                  <p:spPr>
                    <a:xfrm rot="20774522">
                      <a:off x="5772861" y="2439263"/>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sp>
                  <p:nvSpPr>
                    <p:cNvPr id="86" name="TextBox 85"/>
                    <p:cNvSpPr txBox="1"/>
                    <p:nvPr/>
                  </p:nvSpPr>
                  <p:spPr>
                    <a:xfrm rot="20774522">
                      <a:off x="5911472" y="2405324"/>
                      <a:ext cx="266710" cy="250471"/>
                    </a:xfrm>
                    <a:prstGeom prst="rect">
                      <a:avLst/>
                    </a:prstGeom>
                    <a:noFill/>
                    <a:ln>
                      <a:noFill/>
                    </a:ln>
                  </p:spPr>
                  <p:txBody>
                    <a:bodyPr wrap="square" rtlCol="0">
                      <a:spAutoFit/>
                    </a:bodyPr>
                    <a:lstStyle/>
                    <a:p>
                      <a:pPr marL="228600" indent="-228600" algn="ctr"/>
                      <a:r>
                        <a:rPr lang="en-US" sz="1000" b="1" dirty="0">
                          <a:ea typeface="Tahoma" pitchFamily="34" charset="0"/>
                          <a:cs typeface="Tahoma" pitchFamily="34" charset="0"/>
                        </a:rPr>
                        <a:t>X</a:t>
                      </a:r>
                      <a:endParaRPr lang="en-US" sz="1000" b="1" dirty="0">
                        <a:cs typeface="Times New Roman" pitchFamily="18" charset="0"/>
                      </a:endParaRPr>
                    </a:p>
                  </p:txBody>
                </p:sp>
              </p:grpSp>
              <p:grpSp>
                <p:nvGrpSpPr>
                  <p:cNvPr id="35" name="Group 34"/>
                  <p:cNvGrpSpPr/>
                  <p:nvPr/>
                </p:nvGrpSpPr>
                <p:grpSpPr>
                  <a:xfrm rot="303842">
                    <a:off x="4001462" y="2350235"/>
                    <a:ext cx="1652516" cy="600092"/>
                    <a:chOff x="4212711" y="2299071"/>
                    <a:chExt cx="1817510" cy="600092"/>
                  </a:xfrm>
                </p:grpSpPr>
                <p:sp>
                  <p:nvSpPr>
                    <p:cNvPr id="88" name="TextBox 87"/>
                    <p:cNvSpPr txBox="1"/>
                    <p:nvPr/>
                  </p:nvSpPr>
                  <p:spPr>
                    <a:xfrm rot="20667486">
                      <a:off x="4212711" y="2683719"/>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89" name="TextBox 88"/>
                    <p:cNvSpPr txBox="1"/>
                    <p:nvPr/>
                  </p:nvSpPr>
                  <p:spPr>
                    <a:xfrm rot="20667486">
                      <a:off x="4429433" y="2630248"/>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90" name="TextBox 89"/>
                    <p:cNvSpPr txBox="1"/>
                    <p:nvPr/>
                  </p:nvSpPr>
                  <p:spPr>
                    <a:xfrm rot="20667486">
                      <a:off x="4597212" y="2588136"/>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91" name="TextBox 90"/>
                    <p:cNvSpPr txBox="1"/>
                    <p:nvPr/>
                  </p:nvSpPr>
                  <p:spPr>
                    <a:xfrm rot="20667486">
                      <a:off x="4779242" y="2544597"/>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92" name="TextBox 91"/>
                    <p:cNvSpPr txBox="1"/>
                    <p:nvPr/>
                  </p:nvSpPr>
                  <p:spPr>
                    <a:xfrm rot="20667486">
                      <a:off x="4936597" y="2503532"/>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93" name="TextBox 92"/>
                    <p:cNvSpPr txBox="1"/>
                    <p:nvPr/>
                  </p:nvSpPr>
                  <p:spPr>
                    <a:xfrm rot="20667486">
                      <a:off x="5111500" y="2460707"/>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94" name="TextBox 93"/>
                    <p:cNvSpPr txBox="1"/>
                    <p:nvPr/>
                  </p:nvSpPr>
                  <p:spPr>
                    <a:xfrm rot="20667486">
                      <a:off x="5296827" y="2416837"/>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95" name="TextBox 94"/>
                    <p:cNvSpPr txBox="1"/>
                    <p:nvPr/>
                  </p:nvSpPr>
                  <p:spPr>
                    <a:xfrm rot="20667486">
                      <a:off x="5471730" y="2374014"/>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96" name="TextBox 95"/>
                    <p:cNvSpPr txBox="1"/>
                    <p:nvPr/>
                  </p:nvSpPr>
                  <p:spPr>
                    <a:xfrm rot="20667486">
                      <a:off x="5631216" y="2331683"/>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sp>
                  <p:nvSpPr>
                    <p:cNvPr id="97" name="TextBox 96"/>
                    <p:cNvSpPr txBox="1"/>
                    <p:nvPr/>
                  </p:nvSpPr>
                  <p:spPr>
                    <a:xfrm rot="20667486">
                      <a:off x="5777814" y="2299071"/>
                      <a:ext cx="252407" cy="215444"/>
                    </a:xfrm>
                    <a:prstGeom prst="rect">
                      <a:avLst/>
                    </a:prstGeom>
                    <a:noFill/>
                    <a:ln>
                      <a:noFill/>
                    </a:ln>
                  </p:spPr>
                  <p:txBody>
                    <a:bodyPr wrap="square" rtlCol="0">
                      <a:spAutoFit/>
                    </a:bodyPr>
                    <a:lstStyle/>
                    <a:p>
                      <a:pPr marL="228600" indent="-228600" algn="ctr"/>
                      <a:r>
                        <a:rPr lang="en-US" sz="800" b="1" dirty="0">
                          <a:ea typeface="Tahoma" pitchFamily="34" charset="0"/>
                          <a:cs typeface="Tahoma" pitchFamily="34" charset="0"/>
                        </a:rPr>
                        <a:t>X</a:t>
                      </a:r>
                      <a:endParaRPr lang="en-US" sz="800" b="1" dirty="0">
                        <a:cs typeface="Times New Roman" pitchFamily="18" charset="0"/>
                      </a:endParaRPr>
                    </a:p>
                  </p:txBody>
                </p:sp>
              </p:grpSp>
            </p:grpSp>
            <p:cxnSp>
              <p:nvCxnSpPr>
                <p:cNvPr id="100" name="Straight Arrow Connector 99"/>
                <p:cNvCxnSpPr>
                  <a:cxnSpLocks/>
                  <a:stCxn id="115" idx="1"/>
                </p:cNvCxnSpPr>
                <p:nvPr/>
              </p:nvCxnSpPr>
              <p:spPr>
                <a:xfrm flipH="1">
                  <a:off x="5428487" y="2528090"/>
                  <a:ext cx="1353724" cy="40826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616398" y="1579607"/>
                  <a:ext cx="1755912" cy="1107996"/>
                </a:xfrm>
                <a:prstGeom prst="rect">
                  <a:avLst/>
                </a:prstGeom>
                <a:solidFill>
                  <a:schemeClr val="bg1"/>
                </a:solidFill>
                <a:ln>
                  <a:solidFill>
                    <a:schemeClr val="tx1"/>
                  </a:solidFill>
                </a:ln>
              </p:spPr>
              <p:txBody>
                <a:bodyPr wrap="square" rtlCol="0">
                  <a:spAutoFit/>
                </a:bodyPr>
                <a:lstStyle/>
                <a:p>
                  <a:pPr algn="ctr"/>
                  <a:r>
                    <a:rPr lang="en-US" sz="2200" b="1" dirty="0">
                      <a:cs typeface="Times New Roman" pitchFamily="18" charset="0"/>
                    </a:rPr>
                    <a:t>Discrete</a:t>
                  </a:r>
                </a:p>
                <a:p>
                  <a:pPr algn="ctr"/>
                  <a:r>
                    <a:rPr lang="en-US" sz="2200" b="1" dirty="0">
                      <a:cs typeface="Times New Roman" pitchFamily="18" charset="0"/>
                    </a:rPr>
                    <a:t>Sample</a:t>
                  </a:r>
                </a:p>
                <a:p>
                  <a:pPr algn="ctr"/>
                  <a:r>
                    <a:rPr lang="en-US" sz="2200" b="1" dirty="0">
                      <a:cs typeface="Times New Roman" pitchFamily="18" charset="0"/>
                    </a:rPr>
                    <a:t>(100-200g)</a:t>
                  </a:r>
                </a:p>
              </p:txBody>
            </p:sp>
            <p:pic>
              <p:nvPicPr>
                <p:cNvPr id="143" name="Picture 142">
                  <a:extLst>
                    <a:ext uri="{FF2B5EF4-FFF2-40B4-BE49-F238E27FC236}">
                      <a16:creationId xmlns:a16="http://schemas.microsoft.com/office/drawing/2014/main" id="{7A66A036-39ED-4F3E-9B70-B338549F2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325" y="687274"/>
                  <a:ext cx="769616" cy="720596"/>
                </a:xfrm>
                <a:prstGeom prst="rect">
                  <a:avLst/>
                </a:prstGeom>
                <a:ln>
                  <a:solidFill>
                    <a:schemeClr val="tx1"/>
                  </a:solidFill>
                </a:ln>
              </p:spPr>
            </p:pic>
            <p:sp>
              <p:nvSpPr>
                <p:cNvPr id="105" name="TextBox 104">
                  <a:extLst>
                    <a:ext uri="{FF2B5EF4-FFF2-40B4-BE49-F238E27FC236}">
                      <a16:creationId xmlns:a16="http://schemas.microsoft.com/office/drawing/2014/main" id="{202D5D23-C1E3-4667-9BB5-EA485D4039A3}"/>
                    </a:ext>
                  </a:extLst>
                </p:cNvPr>
                <p:cNvSpPr txBox="1"/>
                <p:nvPr/>
              </p:nvSpPr>
              <p:spPr>
                <a:xfrm>
                  <a:off x="2808068" y="793851"/>
                  <a:ext cx="3375461" cy="523220"/>
                </a:xfrm>
                <a:prstGeom prst="rect">
                  <a:avLst/>
                </a:prstGeom>
                <a:solidFill>
                  <a:schemeClr val="bg1"/>
                </a:solidFill>
                <a:ln>
                  <a:solidFill>
                    <a:schemeClr val="tx1"/>
                  </a:solidFill>
                </a:ln>
              </p:spPr>
              <p:txBody>
                <a:bodyPr wrap="square" rtlCol="0">
                  <a:spAutoFit/>
                </a:bodyPr>
                <a:lstStyle/>
                <a:p>
                  <a:pPr algn="ctr"/>
                  <a:r>
                    <a:rPr lang="en-US" sz="2800" b="1" dirty="0">
                      <a:cs typeface="Times New Roman" pitchFamily="18" charset="0"/>
                    </a:rPr>
                    <a:t>Decision Unit (DU)</a:t>
                  </a:r>
                </a:p>
              </p:txBody>
            </p:sp>
            <p:pic>
              <p:nvPicPr>
                <p:cNvPr id="127" name="Picture 1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802" y="653300"/>
                  <a:ext cx="1229959" cy="1193859"/>
                </a:xfrm>
                <a:prstGeom prst="rect">
                  <a:avLst/>
                </a:prstGeom>
                <a:ln>
                  <a:solidFill>
                    <a:schemeClr val="tx1"/>
                  </a:solidFill>
                </a:ln>
              </p:spPr>
            </p:pic>
            <p:sp>
              <p:nvSpPr>
                <p:cNvPr id="117" name="Oval 116"/>
                <p:cNvSpPr/>
                <p:nvPr/>
              </p:nvSpPr>
              <p:spPr>
                <a:xfrm>
                  <a:off x="3129469" y="3335288"/>
                  <a:ext cx="187965" cy="1491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4961241" y="3181290"/>
                  <a:ext cx="975292" cy="400110"/>
                </a:xfrm>
                <a:prstGeom prst="rect">
                  <a:avLst/>
                </a:prstGeom>
                <a:noFill/>
                <a:ln>
                  <a:noFill/>
                </a:ln>
              </p:spPr>
              <p:txBody>
                <a:bodyPr wrap="square" rtlCol="0">
                  <a:spAutoFit/>
                </a:bodyPr>
                <a:lstStyle/>
                <a:p>
                  <a:pPr algn="ctr"/>
                  <a:r>
                    <a:rPr lang="en-US" sz="2000" b="1" dirty="0">
                      <a:cs typeface="Times New Roman" pitchFamily="18" charset="0"/>
                    </a:rPr>
                    <a:t>DU-4</a:t>
                  </a:r>
                </a:p>
              </p:txBody>
            </p:sp>
            <p:sp>
              <p:nvSpPr>
                <p:cNvPr id="121" name="TextBox 120">
                  <a:extLst>
                    <a:ext uri="{FF2B5EF4-FFF2-40B4-BE49-F238E27FC236}">
                      <a16:creationId xmlns:a16="http://schemas.microsoft.com/office/drawing/2014/main" id="{202D5D23-C1E3-4667-9BB5-EA485D4039A3}"/>
                    </a:ext>
                  </a:extLst>
                </p:cNvPr>
                <p:cNvSpPr txBox="1"/>
                <p:nvPr/>
              </p:nvSpPr>
              <p:spPr>
                <a:xfrm>
                  <a:off x="2743200" y="3714690"/>
                  <a:ext cx="975292" cy="400110"/>
                </a:xfrm>
                <a:prstGeom prst="rect">
                  <a:avLst/>
                </a:prstGeom>
                <a:noFill/>
                <a:ln>
                  <a:noFill/>
                </a:ln>
              </p:spPr>
              <p:txBody>
                <a:bodyPr wrap="square" rtlCol="0">
                  <a:spAutoFit/>
                </a:bodyPr>
                <a:lstStyle/>
                <a:p>
                  <a:pPr algn="ctr"/>
                  <a:r>
                    <a:rPr lang="en-US" sz="2000" b="1" dirty="0">
                      <a:cs typeface="Times New Roman" pitchFamily="18" charset="0"/>
                    </a:rPr>
                    <a:t>DU-3</a:t>
                  </a:r>
                </a:p>
              </p:txBody>
            </p:sp>
            <p:sp>
              <p:nvSpPr>
                <p:cNvPr id="122" name="TextBox 121">
                  <a:extLst>
                    <a:ext uri="{FF2B5EF4-FFF2-40B4-BE49-F238E27FC236}">
                      <a16:creationId xmlns:a16="http://schemas.microsoft.com/office/drawing/2014/main" id="{202D5D23-C1E3-4667-9BB5-EA485D4039A3}"/>
                    </a:ext>
                  </a:extLst>
                </p:cNvPr>
                <p:cNvSpPr txBox="1"/>
                <p:nvPr/>
              </p:nvSpPr>
              <p:spPr>
                <a:xfrm>
                  <a:off x="2860098" y="2265820"/>
                  <a:ext cx="797502" cy="369332"/>
                </a:xfrm>
                <a:prstGeom prst="rect">
                  <a:avLst/>
                </a:prstGeom>
                <a:noFill/>
                <a:ln>
                  <a:noFill/>
                </a:ln>
              </p:spPr>
              <p:txBody>
                <a:bodyPr wrap="square" rtlCol="0">
                  <a:spAutoFit/>
                </a:bodyPr>
                <a:lstStyle/>
                <a:p>
                  <a:pPr algn="ctr"/>
                  <a:r>
                    <a:rPr lang="en-US" b="1" dirty="0">
                      <a:cs typeface="Times New Roman" pitchFamily="18" charset="0"/>
                    </a:rPr>
                    <a:t>DU-1</a:t>
                  </a:r>
                </a:p>
              </p:txBody>
            </p:sp>
            <p:sp>
              <p:nvSpPr>
                <p:cNvPr id="124" name="TextBox 123"/>
                <p:cNvSpPr txBox="1"/>
                <p:nvPr/>
              </p:nvSpPr>
              <p:spPr>
                <a:xfrm>
                  <a:off x="4123618" y="2057400"/>
                  <a:ext cx="744363" cy="369332"/>
                </a:xfrm>
                <a:prstGeom prst="rect">
                  <a:avLst/>
                </a:prstGeom>
                <a:noFill/>
                <a:ln>
                  <a:noFill/>
                </a:ln>
              </p:spPr>
              <p:txBody>
                <a:bodyPr wrap="square" rtlCol="0">
                  <a:spAutoFit/>
                </a:bodyPr>
                <a:lstStyle/>
                <a:p>
                  <a:pPr algn="ctr"/>
                  <a:r>
                    <a:rPr lang="en-US" b="1" dirty="0">
                      <a:cs typeface="Times New Roman" pitchFamily="18" charset="0"/>
                    </a:rPr>
                    <a:t>DU-2</a:t>
                  </a:r>
                </a:p>
              </p:txBody>
            </p:sp>
            <p:cxnSp>
              <p:nvCxnSpPr>
                <p:cNvPr id="87" name="Straight Arrow Connector 86"/>
                <p:cNvCxnSpPr>
                  <a:cxnSpLocks/>
                  <a:stCxn id="141" idx="2"/>
                </p:cNvCxnSpPr>
                <p:nvPr/>
              </p:nvCxnSpPr>
              <p:spPr>
                <a:xfrm>
                  <a:off x="1494354" y="2687603"/>
                  <a:ext cx="1578070" cy="64114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 name="Oval 1"/>
              <p:cNvSpPr/>
              <p:nvPr/>
            </p:nvSpPr>
            <p:spPr>
              <a:xfrm rot="20927314">
                <a:off x="2743200" y="3123609"/>
                <a:ext cx="960860" cy="591081"/>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202D5D23-C1E3-4667-9BB5-EA485D4039A3}"/>
                  </a:ext>
                </a:extLst>
              </p:cNvPr>
              <p:cNvSpPr txBox="1"/>
              <p:nvPr/>
            </p:nvSpPr>
            <p:spPr>
              <a:xfrm>
                <a:off x="3100866" y="2895837"/>
                <a:ext cx="323590" cy="400110"/>
              </a:xfrm>
              <a:prstGeom prst="rect">
                <a:avLst/>
              </a:prstGeom>
              <a:noFill/>
              <a:ln>
                <a:noFill/>
              </a:ln>
            </p:spPr>
            <p:txBody>
              <a:bodyPr wrap="square" rtlCol="0">
                <a:spAutoFit/>
              </a:bodyPr>
              <a:lstStyle/>
              <a:p>
                <a:pPr algn="ctr"/>
                <a:r>
                  <a:rPr lang="en-US" sz="2000" b="1" dirty="0">
                    <a:cs typeface="Times New Roman" pitchFamily="18" charset="0"/>
                  </a:rPr>
                  <a:t>?</a:t>
                </a:r>
              </a:p>
            </p:txBody>
          </p:sp>
          <p:sp>
            <p:nvSpPr>
              <p:cNvPr id="101" name="TextBox 100">
                <a:extLst>
                  <a:ext uri="{FF2B5EF4-FFF2-40B4-BE49-F238E27FC236}">
                    <a16:creationId xmlns:a16="http://schemas.microsoft.com/office/drawing/2014/main" id="{202D5D23-C1E3-4667-9BB5-EA485D4039A3}"/>
                  </a:ext>
                </a:extLst>
              </p:cNvPr>
              <p:cNvSpPr txBox="1"/>
              <p:nvPr/>
            </p:nvSpPr>
            <p:spPr>
              <a:xfrm>
                <a:off x="3125147" y="3495674"/>
                <a:ext cx="323590" cy="400110"/>
              </a:xfrm>
              <a:prstGeom prst="rect">
                <a:avLst/>
              </a:prstGeom>
              <a:noFill/>
              <a:ln>
                <a:noFill/>
              </a:ln>
            </p:spPr>
            <p:txBody>
              <a:bodyPr wrap="square" rtlCol="0">
                <a:spAutoFit/>
              </a:bodyPr>
              <a:lstStyle/>
              <a:p>
                <a:pPr algn="ctr"/>
                <a:r>
                  <a:rPr lang="en-US" sz="2000" b="1" dirty="0">
                    <a:cs typeface="Times New Roman" pitchFamily="18" charset="0"/>
                  </a:rPr>
                  <a:t>?</a:t>
                </a:r>
              </a:p>
            </p:txBody>
          </p:sp>
        </p:grpSp>
        <p:sp>
          <p:nvSpPr>
            <p:cNvPr id="115" name="TextBox 114"/>
            <p:cNvSpPr txBox="1"/>
            <p:nvPr/>
          </p:nvSpPr>
          <p:spPr>
            <a:xfrm>
              <a:off x="6782211" y="1974092"/>
              <a:ext cx="2375342" cy="1107996"/>
            </a:xfrm>
            <a:prstGeom prst="rect">
              <a:avLst/>
            </a:prstGeom>
            <a:solidFill>
              <a:schemeClr val="bg1"/>
            </a:solidFill>
            <a:ln>
              <a:solidFill>
                <a:schemeClr val="tx1"/>
              </a:solidFill>
            </a:ln>
          </p:spPr>
          <p:txBody>
            <a:bodyPr wrap="square" rtlCol="0">
              <a:spAutoFit/>
            </a:bodyPr>
            <a:lstStyle/>
            <a:p>
              <a:pPr algn="ctr"/>
              <a:r>
                <a:rPr lang="en-US" sz="2200" b="1" dirty="0">
                  <a:cs typeface="Times New Roman" pitchFamily="18" charset="0"/>
                </a:rPr>
                <a:t>Multi Increment® Sample</a:t>
              </a:r>
            </a:p>
            <a:p>
              <a:pPr algn="ctr"/>
              <a:r>
                <a:rPr lang="en-US" sz="2200" b="1" dirty="0">
                  <a:cs typeface="Times New Roman" pitchFamily="18" charset="0"/>
                </a:rPr>
                <a:t>(1-2+kg)</a:t>
              </a:r>
            </a:p>
          </p:txBody>
        </p:sp>
      </p:grpSp>
      <p:sp>
        <p:nvSpPr>
          <p:cNvPr id="99" name="Slide Number Placeholder 98"/>
          <p:cNvSpPr>
            <a:spLocks noGrp="1"/>
          </p:cNvSpPr>
          <p:nvPr>
            <p:ph type="sldNum" sz="quarter" idx="12"/>
          </p:nvPr>
        </p:nvSpPr>
        <p:spPr/>
        <p:txBody>
          <a:bodyPr/>
          <a:lstStyle/>
          <a:p>
            <a:fld id="{4713E40B-72D5-4A18-96F4-47675C04B6F3}" type="slidenum">
              <a:rPr lang="en-US" smtClean="0"/>
              <a:pPr/>
              <a:t>4</a:t>
            </a:fld>
            <a:endParaRPr lang="en-US"/>
          </a:p>
        </p:txBody>
      </p:sp>
      <p:cxnSp>
        <p:nvCxnSpPr>
          <p:cNvPr id="108" name="Straight Connector 107"/>
          <p:cNvCxnSpPr/>
          <p:nvPr/>
        </p:nvCxnSpPr>
        <p:spPr>
          <a:xfrm>
            <a:off x="533400" y="5105400"/>
            <a:ext cx="80772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16398" y="76200"/>
            <a:ext cx="8270402" cy="584775"/>
          </a:xfrm>
          <a:prstGeom prst="rect">
            <a:avLst/>
          </a:prstGeom>
          <a:solidFill>
            <a:schemeClr val="bg1"/>
          </a:solidFill>
        </p:spPr>
        <p:txBody>
          <a:bodyPr wrap="square" rtlCol="0">
            <a:spAutoFit/>
          </a:bodyPr>
          <a:lstStyle/>
          <a:p>
            <a:pPr algn="ctr"/>
            <a:r>
              <a:rPr lang="en-US" sz="3200" b="1" dirty="0">
                <a:cs typeface="Times New Roman" pitchFamily="18" charset="0"/>
              </a:rPr>
              <a:t>Terminology</a:t>
            </a:r>
            <a:endParaRPr lang="en-US" sz="3200" b="1" i="1" dirty="0">
              <a:cs typeface="Times New Roman" pitchFamily="18" charset="0"/>
            </a:endParaRPr>
          </a:p>
        </p:txBody>
      </p:sp>
      <p:sp>
        <p:nvSpPr>
          <p:cNvPr id="112" name="TextBox 111"/>
          <p:cNvSpPr txBox="1"/>
          <p:nvPr/>
        </p:nvSpPr>
        <p:spPr>
          <a:xfrm>
            <a:off x="152400" y="4724400"/>
            <a:ext cx="8839200" cy="2185214"/>
          </a:xfrm>
          <a:prstGeom prst="rect">
            <a:avLst/>
          </a:prstGeom>
          <a:solidFill>
            <a:schemeClr val="bg1"/>
          </a:solidFill>
        </p:spPr>
        <p:txBody>
          <a:bodyPr wrap="square" rtlCol="0">
            <a:spAutoFit/>
          </a:bodyPr>
          <a:lstStyle/>
          <a:p>
            <a:pPr marL="342900">
              <a:spcAft>
                <a:spcPts val="600"/>
              </a:spcAft>
            </a:pPr>
            <a:r>
              <a:rPr lang="en-US" b="1" u="sng" dirty="0">
                <a:cs typeface="Times New Roman" pitchFamily="18" charset="0"/>
              </a:rPr>
              <a:t>DU: </a:t>
            </a:r>
            <a:r>
              <a:rPr lang="en-US" b="1" dirty="0">
                <a:cs typeface="Times New Roman" pitchFamily="18" charset="0"/>
              </a:rPr>
              <a:t>Area/volume of soil you would collect and test as a single mass, if you could…;</a:t>
            </a:r>
          </a:p>
          <a:p>
            <a:pPr marL="342900"/>
            <a:r>
              <a:rPr lang="en-US" b="1" u="sng" dirty="0">
                <a:cs typeface="Times New Roman" pitchFamily="18" charset="0"/>
              </a:rPr>
              <a:t>Discrete Sample </a:t>
            </a:r>
            <a:r>
              <a:rPr lang="en-US" b="1" dirty="0">
                <a:cs typeface="Times New Roman" pitchFamily="18" charset="0"/>
              </a:rPr>
              <a:t>(USEPA 1980s):</a:t>
            </a:r>
          </a:p>
          <a:p>
            <a:pPr marL="685800" lvl="1" indent="-228600">
              <a:buFont typeface="Arial" pitchFamily="34" charset="0"/>
              <a:buChar char="•"/>
            </a:pPr>
            <a:r>
              <a:rPr lang="en-US" b="1" dirty="0">
                <a:cs typeface="Times New Roman" pitchFamily="18" charset="0"/>
              </a:rPr>
              <a:t>Collected from a </a:t>
            </a:r>
            <a:r>
              <a:rPr lang="en-US" b="1" i="1" dirty="0">
                <a:cs typeface="Times New Roman" pitchFamily="18" charset="0"/>
              </a:rPr>
              <a:t>single point </a:t>
            </a:r>
            <a:r>
              <a:rPr lang="en-US" b="1" dirty="0">
                <a:cs typeface="Times New Roman" pitchFamily="18" charset="0"/>
              </a:rPr>
              <a:t>within a targeted area (“single increment sample”);</a:t>
            </a:r>
          </a:p>
          <a:p>
            <a:pPr marL="685800" lvl="1" indent="-228600">
              <a:spcAft>
                <a:spcPts val="600"/>
              </a:spcAft>
              <a:buFont typeface="Arial" pitchFamily="34" charset="0"/>
              <a:buChar char="•"/>
            </a:pPr>
            <a:r>
              <a:rPr lang="en-US" b="1" dirty="0">
                <a:cs typeface="Times New Roman" pitchFamily="18" charset="0"/>
              </a:rPr>
              <a:t>Mass collected based on laboratory needs (typically 100-200 grams).</a:t>
            </a:r>
          </a:p>
          <a:p>
            <a:pPr marL="342900"/>
            <a:r>
              <a:rPr lang="en-US" b="1" u="sng" dirty="0">
                <a:cs typeface="Times New Roman" pitchFamily="18" charset="0"/>
              </a:rPr>
              <a:t>Multi Increment Sample </a:t>
            </a:r>
            <a:r>
              <a:rPr lang="en-US" b="1" dirty="0">
                <a:cs typeface="Times New Roman" pitchFamily="18" charset="0"/>
              </a:rPr>
              <a:t>(relatively “new” idea):</a:t>
            </a:r>
          </a:p>
          <a:p>
            <a:pPr marL="685800" lvl="1" indent="-228600">
              <a:buFont typeface="Arial" pitchFamily="34" charset="0"/>
              <a:buChar char="•"/>
            </a:pPr>
            <a:r>
              <a:rPr lang="en-US" b="1" dirty="0">
                <a:cs typeface="Times New Roman" pitchFamily="18" charset="0"/>
              </a:rPr>
              <a:t>Collected from </a:t>
            </a:r>
            <a:r>
              <a:rPr lang="en-US" b="1" i="1" dirty="0">
                <a:cs typeface="Times New Roman" pitchFamily="18" charset="0"/>
              </a:rPr>
              <a:t>multiple points (“increments”) </a:t>
            </a:r>
            <a:r>
              <a:rPr lang="en-US" b="1" dirty="0">
                <a:cs typeface="Times New Roman" pitchFamily="18" charset="0"/>
              </a:rPr>
              <a:t>within a targeted area;</a:t>
            </a:r>
          </a:p>
          <a:p>
            <a:pPr marL="685800" lvl="1" indent="-228600">
              <a:buFont typeface="Arial" pitchFamily="34" charset="0"/>
              <a:buChar char="•"/>
            </a:pPr>
            <a:r>
              <a:rPr lang="en-US" b="1" dirty="0">
                <a:cs typeface="Times New Roman" pitchFamily="18" charset="0"/>
              </a:rPr>
              <a:t>Mass and # of “increments” included in sample based on </a:t>
            </a:r>
            <a:r>
              <a:rPr lang="en-US" b="1" dirty="0" err="1">
                <a:cs typeface="Times New Roman" pitchFamily="18" charset="0"/>
              </a:rPr>
              <a:t>Gy’s</a:t>
            </a:r>
            <a:r>
              <a:rPr lang="en-US" b="1" dirty="0">
                <a:cs typeface="Times New Roman" pitchFamily="18" charset="0"/>
              </a:rPr>
              <a:t> Theory of Sampling.</a:t>
            </a:r>
          </a:p>
        </p:txBody>
      </p:sp>
      <p:sp>
        <p:nvSpPr>
          <p:cNvPr id="6" name="TextBox 5"/>
          <p:cNvSpPr txBox="1"/>
          <p:nvPr/>
        </p:nvSpPr>
        <p:spPr>
          <a:xfrm>
            <a:off x="6600832" y="3668413"/>
            <a:ext cx="2226761" cy="923330"/>
          </a:xfrm>
          <a:prstGeom prst="rect">
            <a:avLst/>
          </a:prstGeom>
          <a:solidFill>
            <a:schemeClr val="bg1"/>
          </a:solidFill>
          <a:ln>
            <a:solidFill>
              <a:schemeClr val="tx1"/>
            </a:solidFill>
          </a:ln>
        </p:spPr>
        <p:txBody>
          <a:bodyPr wrap="square" rtlCol="0">
            <a:spAutoFit/>
          </a:bodyPr>
          <a:lstStyle/>
          <a:p>
            <a:pPr algn="ctr"/>
            <a:r>
              <a:rPr lang="en-US" dirty="0"/>
              <a:t>Multi Increment</a:t>
            </a:r>
            <a:r>
              <a:rPr lang="en-US" baseline="30000" dirty="0">
                <a:sym typeface="Symbol" panose="05050102010706020507" pitchFamily="18" charset="2"/>
              </a:rPr>
              <a:t></a:t>
            </a:r>
            <a:r>
              <a:rPr lang="en-US" dirty="0"/>
              <a:t> is a registered trademark of </a:t>
            </a:r>
            <a:r>
              <a:rPr lang="en-US" dirty="0" err="1"/>
              <a:t>EnviroStat</a:t>
            </a:r>
            <a:r>
              <a:rPr lang="en-US" dirty="0"/>
              <a:t>, Inc.</a:t>
            </a:r>
          </a:p>
        </p:txBody>
      </p:sp>
    </p:spTree>
    <p:extLst>
      <p:ext uri="{BB962C8B-B14F-4D97-AF65-F5344CB8AC3E}">
        <p14:creationId xmlns:p14="http://schemas.microsoft.com/office/powerpoint/2010/main" val="129718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0E3412A-1572-81AD-9CF9-791F820C2C05}"/>
              </a:ext>
            </a:extLst>
          </p:cNvPr>
          <p:cNvGrpSpPr/>
          <p:nvPr/>
        </p:nvGrpSpPr>
        <p:grpSpPr>
          <a:xfrm>
            <a:off x="5303687" y="3768574"/>
            <a:ext cx="3475103" cy="2952909"/>
            <a:chOff x="5303687" y="3768574"/>
            <a:chExt cx="3475103" cy="2952909"/>
          </a:xfrm>
        </p:grpSpPr>
        <p:grpSp>
          <p:nvGrpSpPr>
            <p:cNvPr id="12" name="Group 11">
              <a:extLst>
                <a:ext uri="{FF2B5EF4-FFF2-40B4-BE49-F238E27FC236}">
                  <a16:creationId xmlns:a16="http://schemas.microsoft.com/office/drawing/2014/main" id="{829EAC2B-2D42-490F-84EE-98A64CC36904}"/>
                </a:ext>
              </a:extLst>
            </p:cNvPr>
            <p:cNvGrpSpPr/>
            <p:nvPr/>
          </p:nvGrpSpPr>
          <p:grpSpPr>
            <a:xfrm>
              <a:off x="5303687" y="3768574"/>
              <a:ext cx="3475103" cy="2952909"/>
              <a:chOff x="5265980" y="1324395"/>
              <a:chExt cx="3475103" cy="2952909"/>
            </a:xfrm>
          </p:grpSpPr>
          <p:grpSp>
            <p:nvGrpSpPr>
              <p:cNvPr id="5" name="Group 4">
                <a:extLst>
                  <a:ext uri="{FF2B5EF4-FFF2-40B4-BE49-F238E27FC236}">
                    <a16:creationId xmlns:a16="http://schemas.microsoft.com/office/drawing/2014/main" id="{2141D054-F37F-413C-AD9C-0EF91AD1944D}"/>
                  </a:ext>
                </a:extLst>
              </p:cNvPr>
              <p:cNvGrpSpPr/>
              <p:nvPr/>
            </p:nvGrpSpPr>
            <p:grpSpPr>
              <a:xfrm>
                <a:off x="5265980" y="1324395"/>
                <a:ext cx="3103299" cy="2952909"/>
                <a:chOff x="468922" y="1046057"/>
                <a:chExt cx="3668283" cy="3464282"/>
              </a:xfrm>
            </p:grpSpPr>
            <p:pic>
              <p:nvPicPr>
                <p:cNvPr id="3" name="Picture 2" descr="A person in a white protective suit spraying debris&#10;&#10;Description automatically generated">
                  <a:extLst>
                    <a:ext uri="{FF2B5EF4-FFF2-40B4-BE49-F238E27FC236}">
                      <a16:creationId xmlns:a16="http://schemas.microsoft.com/office/drawing/2014/main" id="{00158A23-BA98-383B-C3C4-9C397F0900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3501" y="1602386"/>
                  <a:ext cx="3323374" cy="2492531"/>
                </a:xfrm>
                <a:prstGeom prst="rect">
                  <a:avLst/>
                </a:prstGeom>
                <a:ln>
                  <a:solidFill>
                    <a:schemeClr val="tx1"/>
                  </a:solidFill>
                </a:ln>
              </p:spPr>
            </p:pic>
            <p:pic>
              <p:nvPicPr>
                <p:cNvPr id="6" name="Picture 5" descr="A metal object on the ground&#10;&#10;Description automatically generated">
                  <a:extLst>
                    <a:ext uri="{FF2B5EF4-FFF2-40B4-BE49-F238E27FC236}">
                      <a16:creationId xmlns:a16="http://schemas.microsoft.com/office/drawing/2014/main" id="{F3FC0FFF-0CAB-FBCA-4BE8-A3CAAF964B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1024" y="1046057"/>
                  <a:ext cx="1886181" cy="1414638"/>
                </a:xfrm>
                <a:prstGeom prst="rect">
                  <a:avLst/>
                </a:prstGeom>
                <a:ln>
                  <a:solidFill>
                    <a:schemeClr val="tx1"/>
                  </a:solidFill>
                </a:ln>
              </p:spPr>
            </p:pic>
          </p:grpSp>
          <p:pic>
            <p:nvPicPr>
              <p:cNvPr id="11" name="Picture 10" descr="A bag of dirt on grass&#10;&#10;Description automatically generated">
                <a:extLst>
                  <a:ext uri="{FF2B5EF4-FFF2-40B4-BE49-F238E27FC236}">
                    <a16:creationId xmlns:a16="http://schemas.microsoft.com/office/drawing/2014/main" id="{FB54D9FE-5B27-430A-A064-6BE1041BB0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376502" y="2912716"/>
                <a:ext cx="1559521" cy="1169641"/>
              </a:xfrm>
              <a:prstGeom prst="rect">
                <a:avLst/>
              </a:prstGeom>
              <a:ln>
                <a:solidFill>
                  <a:schemeClr val="tx1"/>
                </a:solidFill>
              </a:ln>
            </p:spPr>
          </p:pic>
        </p:grpSp>
        <p:cxnSp>
          <p:nvCxnSpPr>
            <p:cNvPr id="10" name="Straight Arrow Connector 9">
              <a:extLst>
                <a:ext uri="{FF2B5EF4-FFF2-40B4-BE49-F238E27FC236}">
                  <a16:creationId xmlns:a16="http://schemas.microsoft.com/office/drawing/2014/main" id="{92AEC1DE-F7A2-D7FB-4B12-91631E77A2E6}"/>
                </a:ext>
              </a:extLst>
            </p:cNvPr>
            <p:cNvCxnSpPr>
              <a:stCxn id="7" idx="3"/>
            </p:cNvCxnSpPr>
            <p:nvPr/>
          </p:nvCxnSpPr>
          <p:spPr>
            <a:xfrm flipV="1">
              <a:off x="7315200" y="5906386"/>
              <a:ext cx="837602" cy="31706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40</a:t>
            </a:fld>
            <a:endParaRPr lang="en-US"/>
          </a:p>
        </p:txBody>
      </p:sp>
      <p:sp>
        <p:nvSpPr>
          <p:cNvPr id="2" name="TextBox 1">
            <a:extLst>
              <a:ext uri="{FF2B5EF4-FFF2-40B4-BE49-F238E27FC236}">
                <a16:creationId xmlns:a16="http://schemas.microsoft.com/office/drawing/2014/main" id="{9B3D3E89-5130-4EAB-ABCA-9B4DB71081A0}"/>
              </a:ext>
            </a:extLst>
          </p:cNvPr>
          <p:cNvSpPr txBox="1"/>
          <p:nvPr/>
        </p:nvSpPr>
        <p:spPr>
          <a:xfrm>
            <a:off x="792729" y="106133"/>
            <a:ext cx="7558543" cy="892552"/>
          </a:xfrm>
          <a:prstGeom prst="rect">
            <a:avLst/>
          </a:prstGeom>
          <a:noFill/>
        </p:spPr>
        <p:txBody>
          <a:bodyPr wrap="none" rtlCol="0">
            <a:spAutoFit/>
          </a:bodyPr>
          <a:lstStyle/>
          <a:p>
            <a:pPr algn="ctr"/>
            <a:r>
              <a:rPr lang="en-US" sz="2800" b="1" dirty="0">
                <a:latin typeface="Calibri" panose="020F0502020204030204" pitchFamily="34" charset="0"/>
                <a:cs typeface="Calibri" panose="020F0502020204030204" pitchFamily="34" charset="0"/>
              </a:rPr>
              <a:t>DU Characterization: Sample Collection Challenge</a:t>
            </a:r>
          </a:p>
          <a:p>
            <a:pPr algn="ctr"/>
            <a:r>
              <a:rPr lang="en-US" sz="2400" b="1" dirty="0">
                <a:latin typeface="Calibri" panose="020F0502020204030204" pitchFamily="34" charset="0"/>
                <a:cs typeface="Calibri" panose="020F0502020204030204" pitchFamily="34" charset="0"/>
              </a:rPr>
              <a:t>Kula Ash-Soot Samples (HDOH Sept 21, 2023)</a:t>
            </a:r>
          </a:p>
        </p:txBody>
      </p:sp>
      <p:pic>
        <p:nvPicPr>
          <p:cNvPr id="16" name="Picture 15" descr="Aerial view of a city&#10;&#10;Description automatically generated">
            <a:extLst>
              <a:ext uri="{FF2B5EF4-FFF2-40B4-BE49-F238E27FC236}">
                <a16:creationId xmlns:a16="http://schemas.microsoft.com/office/drawing/2014/main" id="{EEE86F44-0E11-47AF-BD05-B807899877E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5550" y="1188647"/>
            <a:ext cx="4017658" cy="3321125"/>
          </a:xfrm>
          <a:prstGeom prst="rect">
            <a:avLst/>
          </a:prstGeom>
          <a:noFill/>
          <a:ln>
            <a:solidFill>
              <a:schemeClr val="tx1"/>
            </a:solidFill>
          </a:ln>
        </p:spPr>
      </p:pic>
      <p:sp>
        <p:nvSpPr>
          <p:cNvPr id="8" name="TextBox 7">
            <a:extLst>
              <a:ext uri="{FF2B5EF4-FFF2-40B4-BE49-F238E27FC236}">
                <a16:creationId xmlns:a16="http://schemas.microsoft.com/office/drawing/2014/main" id="{5411C0EE-6E1C-4210-A6A9-A888D684017C}"/>
              </a:ext>
            </a:extLst>
          </p:cNvPr>
          <p:cNvSpPr txBox="1"/>
          <p:nvPr/>
        </p:nvSpPr>
        <p:spPr>
          <a:xfrm>
            <a:off x="141402" y="4549676"/>
            <a:ext cx="4898845" cy="2308324"/>
          </a:xfrm>
          <a:prstGeom prst="rect">
            <a:avLst/>
          </a:prstGeom>
          <a:noFill/>
        </p:spPr>
        <p:txBody>
          <a:bodyPr wrap="square" rtlCol="0">
            <a:spAutoFit/>
          </a:bodyPr>
          <a:lstStyle/>
          <a:p>
            <a:pPr marL="230188" indent="-230188">
              <a:buFont typeface="Arial" panose="020B0604020202020204" pitchFamily="34" charset="0"/>
              <a:buChar char="•"/>
            </a:pPr>
            <a:r>
              <a:rPr lang="en-US" b="1" dirty="0">
                <a:solidFill>
                  <a:srgbClr val="FF0000"/>
                </a:solidFill>
                <a:latin typeface="Calibri" panose="020F0502020204030204" pitchFamily="34" charset="0"/>
                <a:ea typeface="Tahoma" panose="020B0604030504040204" pitchFamily="34" charset="0"/>
                <a:cs typeface="Calibri" panose="020F0502020204030204" pitchFamily="34" charset="0"/>
              </a:rPr>
              <a:t>Stay focused on Investigation Questions (</a:t>
            </a:r>
            <a:r>
              <a:rPr lang="en-US" b="1" i="1" dirty="0">
                <a:solidFill>
                  <a:srgbClr val="FF0000"/>
                </a:solidFill>
                <a:latin typeface="Calibri" panose="020F0502020204030204" pitchFamily="34" charset="0"/>
                <a:ea typeface="Tahoma" panose="020B0604030504040204" pitchFamily="34" charset="0"/>
                <a:cs typeface="Calibri" panose="020F0502020204030204" pitchFamily="34" charset="0"/>
              </a:rPr>
              <a:t>mean of fine ash </a:t>
            </a:r>
            <a:r>
              <a:rPr lang="en-US" b="1" dirty="0">
                <a:solidFill>
                  <a:srgbClr val="FF0000"/>
                </a:solidFill>
                <a:latin typeface="Calibri" panose="020F0502020204030204" pitchFamily="34" charset="0"/>
                <a:ea typeface="Tahoma" panose="020B0604030504040204" pitchFamily="34" charset="0"/>
                <a:cs typeface="Calibri" panose="020F0502020204030204" pitchFamily="34" charset="0"/>
              </a:rPr>
              <a:t>for combined lots)!</a:t>
            </a:r>
          </a:p>
          <a:p>
            <a:pPr marL="230188" indent="-230188">
              <a:buFont typeface="Arial" panose="020B0604020202020204" pitchFamily="34" charset="0"/>
              <a:buChar char="•"/>
            </a:pPr>
            <a:r>
              <a:rPr lang="en-US" b="1" i="1" dirty="0">
                <a:latin typeface="Calibri" panose="020F0502020204030204" pitchFamily="34" charset="0"/>
                <a:ea typeface="Tahoma" panose="020B0604030504040204" pitchFamily="34" charset="0"/>
                <a:cs typeface="Calibri" panose="020F0502020204030204" pitchFamily="34" charset="0"/>
              </a:rPr>
              <a:t>Thirty, 30 ml (2 </a:t>
            </a:r>
            <a:r>
              <a:rPr lang="en-US" b="1" i="1" dirty="0" err="1">
                <a:latin typeface="Calibri" panose="020F0502020204030204" pitchFamily="34" charset="0"/>
                <a:ea typeface="Tahoma" panose="020B0604030504040204" pitchFamily="34" charset="0"/>
                <a:cs typeface="Calibri" panose="020F0502020204030204" pitchFamily="34" charset="0"/>
              </a:rPr>
              <a:t>tbls</a:t>
            </a:r>
            <a:r>
              <a:rPr lang="en-US" b="1" i="1" dirty="0">
                <a:latin typeface="Calibri" panose="020F0502020204030204" pitchFamily="34" charset="0"/>
                <a:ea typeface="Tahoma" panose="020B0604030504040204" pitchFamily="34" charset="0"/>
                <a:cs typeface="Calibri" panose="020F0502020204030204" pitchFamily="34" charset="0"/>
              </a:rPr>
              <a:t>) increments </a:t>
            </a:r>
            <a:r>
              <a:rPr lang="en-US" b="1" dirty="0">
                <a:latin typeface="Calibri" panose="020F0502020204030204" pitchFamily="34" charset="0"/>
                <a:ea typeface="Tahoma" panose="020B0604030504040204" pitchFamily="34" charset="0"/>
                <a:cs typeface="Calibri" panose="020F0502020204030204" pitchFamily="34" charset="0"/>
              </a:rPr>
              <a:t>collected from each of 8 lots (semi-systematic random);</a:t>
            </a:r>
          </a:p>
          <a:p>
            <a:pPr marL="230188" indent="-230188">
              <a:buFont typeface="Arial" panose="020B0604020202020204" pitchFamily="34" charset="0"/>
              <a:buChar char="•"/>
            </a:pPr>
            <a:r>
              <a:rPr lang="en-US" b="1" dirty="0">
                <a:latin typeface="Calibri" panose="020F0502020204030204" pitchFamily="34" charset="0"/>
                <a:ea typeface="Tahoma" panose="020B0604030504040204" pitchFamily="34" charset="0"/>
                <a:cs typeface="Calibri" panose="020F0502020204030204" pitchFamily="34" charset="0"/>
              </a:rPr>
              <a:t>Collected a </a:t>
            </a:r>
            <a:r>
              <a:rPr lang="en-US" b="1" i="1" dirty="0">
                <a:latin typeface="Calibri" panose="020F0502020204030204" pitchFamily="34" charset="0"/>
                <a:ea typeface="Tahoma" panose="020B0604030504040204" pitchFamily="34" charset="0"/>
                <a:cs typeface="Calibri" panose="020F0502020204030204" pitchFamily="34" charset="0"/>
              </a:rPr>
              <a:t>single 240-increment, 3kg sample </a:t>
            </a:r>
            <a:r>
              <a:rPr lang="en-US" b="1" dirty="0">
                <a:latin typeface="Calibri" panose="020F0502020204030204" pitchFamily="34" charset="0"/>
                <a:ea typeface="Tahoma" panose="020B0604030504040204" pitchFamily="34" charset="0"/>
                <a:cs typeface="Calibri" panose="020F0502020204030204" pitchFamily="34" charset="0"/>
              </a:rPr>
              <a:t>(no field replicates);</a:t>
            </a:r>
          </a:p>
          <a:p>
            <a:pPr marL="230188" indent="-230188">
              <a:buFont typeface="Arial" panose="020B0604020202020204" pitchFamily="34" charset="0"/>
              <a:buChar char="•"/>
            </a:pPr>
            <a:r>
              <a:rPr lang="en-US" b="1" i="1" dirty="0">
                <a:latin typeface="Calibri" panose="020F0502020204030204" pitchFamily="34" charset="0"/>
                <a:ea typeface="Tahoma" panose="020B0604030504040204" pitchFamily="34" charset="0"/>
                <a:cs typeface="Calibri" panose="020F0502020204030204" pitchFamily="34" charset="0"/>
              </a:rPr>
              <a:t>Submitted to lab </a:t>
            </a:r>
            <a:r>
              <a:rPr lang="en-US" b="1" dirty="0">
                <a:latin typeface="Calibri" panose="020F0502020204030204" pitchFamily="34" charset="0"/>
                <a:ea typeface="Tahoma" panose="020B0604030504040204" pitchFamily="34" charset="0"/>
                <a:cs typeface="Calibri" panose="020F0502020204030204" pitchFamily="34" charset="0"/>
              </a:rPr>
              <a:t>for MI processing and testing (air dry, sieve, min 10-gram subsample).</a:t>
            </a:r>
          </a:p>
        </p:txBody>
      </p:sp>
      <p:grpSp>
        <p:nvGrpSpPr>
          <p:cNvPr id="18" name="Group 17">
            <a:extLst>
              <a:ext uri="{FF2B5EF4-FFF2-40B4-BE49-F238E27FC236}">
                <a16:creationId xmlns:a16="http://schemas.microsoft.com/office/drawing/2014/main" id="{2F0E9BFE-EB7F-4206-8911-27F4D229520D}"/>
              </a:ext>
            </a:extLst>
          </p:cNvPr>
          <p:cNvGrpSpPr/>
          <p:nvPr/>
        </p:nvGrpSpPr>
        <p:grpSpPr>
          <a:xfrm>
            <a:off x="5394306" y="1166444"/>
            <a:ext cx="3033257" cy="2497504"/>
            <a:chOff x="5394306" y="1166444"/>
            <a:chExt cx="3033257" cy="2497504"/>
          </a:xfrm>
        </p:grpSpPr>
        <p:pic>
          <p:nvPicPr>
            <p:cNvPr id="15" name="Picture 14">
              <a:extLst>
                <a:ext uri="{FF2B5EF4-FFF2-40B4-BE49-F238E27FC236}">
                  <a16:creationId xmlns:a16="http://schemas.microsoft.com/office/drawing/2014/main" id="{5169D266-6C13-42B2-AE1A-BA86679E9D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4306" y="1180348"/>
              <a:ext cx="3033257" cy="2483600"/>
            </a:xfrm>
            <a:prstGeom prst="rect">
              <a:avLst/>
            </a:prstGeom>
            <a:ln>
              <a:solidFill>
                <a:schemeClr val="tx1"/>
              </a:solidFill>
            </a:ln>
          </p:spPr>
        </p:pic>
        <p:sp>
          <p:nvSpPr>
            <p:cNvPr id="14" name="TextBox 13">
              <a:extLst>
                <a:ext uri="{FF2B5EF4-FFF2-40B4-BE49-F238E27FC236}">
                  <a16:creationId xmlns:a16="http://schemas.microsoft.com/office/drawing/2014/main" id="{A3C33387-D61E-4E5A-A3A5-9728A7999BDE}"/>
                </a:ext>
              </a:extLst>
            </p:cNvPr>
            <p:cNvSpPr txBox="1"/>
            <p:nvPr/>
          </p:nvSpPr>
          <p:spPr>
            <a:xfrm>
              <a:off x="6698191" y="2000726"/>
              <a:ext cx="540533" cy="1015663"/>
            </a:xfrm>
            <a:prstGeom prst="rect">
              <a:avLst/>
            </a:prstGeom>
            <a:noFill/>
          </p:spPr>
          <p:txBody>
            <a:bodyPr wrap="none" rtlCol="0">
              <a:spAutoFit/>
            </a:bodyPr>
            <a:lstStyle/>
            <a:p>
              <a:r>
                <a:rPr lang="en-US" sz="6000" b="1" dirty="0">
                  <a:solidFill>
                    <a:srgbClr val="FF0000"/>
                  </a:solidFill>
                </a:rPr>
                <a:t>?</a:t>
              </a:r>
            </a:p>
          </p:txBody>
        </p:sp>
        <p:sp>
          <p:nvSpPr>
            <p:cNvPr id="17" name="TextBox 16">
              <a:extLst>
                <a:ext uri="{FF2B5EF4-FFF2-40B4-BE49-F238E27FC236}">
                  <a16:creationId xmlns:a16="http://schemas.microsoft.com/office/drawing/2014/main" id="{8CBD8A5A-0A29-4B7E-8976-5AB6546234FA}"/>
                </a:ext>
              </a:extLst>
            </p:cNvPr>
            <p:cNvSpPr txBox="1"/>
            <p:nvPr/>
          </p:nvSpPr>
          <p:spPr>
            <a:xfrm>
              <a:off x="5854177" y="1166444"/>
              <a:ext cx="2228559" cy="523220"/>
            </a:xfrm>
            <a:prstGeom prst="rect">
              <a:avLst/>
            </a:prstGeom>
            <a:noFill/>
          </p:spPr>
          <p:txBody>
            <a:bodyPr wrap="none" rtlCol="0">
              <a:spAutoFit/>
            </a:bodyPr>
            <a:lstStyle/>
            <a:p>
              <a:pPr algn="ctr"/>
              <a:r>
                <a:rPr lang="en-US" sz="2800" b="1" dirty="0">
                  <a:solidFill>
                    <a:srgbClr val="FF0000"/>
                  </a:solidFill>
                  <a:latin typeface="Calibri" panose="020F0502020204030204" pitchFamily="34" charset="0"/>
                  <a:cs typeface="Calibri" panose="020F0502020204030204" pitchFamily="34" charset="0"/>
                </a:rPr>
                <a:t>Stay Focused!</a:t>
              </a:r>
            </a:p>
          </p:txBody>
        </p:sp>
      </p:grpSp>
      <p:sp>
        <p:nvSpPr>
          <p:cNvPr id="7" name="TextBox 6">
            <a:extLst>
              <a:ext uri="{FF2B5EF4-FFF2-40B4-BE49-F238E27FC236}">
                <a16:creationId xmlns:a16="http://schemas.microsoft.com/office/drawing/2014/main" id="{A2EFEA9B-1752-ED0B-C9BD-BF49E6980C99}"/>
              </a:ext>
            </a:extLst>
          </p:cNvPr>
          <p:cNvSpPr txBox="1"/>
          <p:nvPr/>
        </p:nvSpPr>
        <p:spPr>
          <a:xfrm>
            <a:off x="5410200" y="5869505"/>
            <a:ext cx="1905000" cy="707886"/>
          </a:xfrm>
          <a:prstGeom prst="rect">
            <a:avLst/>
          </a:prstGeom>
          <a:solidFill>
            <a:schemeClr val="bg1"/>
          </a:solidFill>
          <a:ln>
            <a:solidFill>
              <a:schemeClr val="tx1"/>
            </a:solidFill>
          </a:ln>
        </p:spPr>
        <p:txBody>
          <a:bodyPr wrap="square">
            <a:spAutoFit/>
          </a:bodyPr>
          <a:lstStyle/>
          <a:p>
            <a:pPr lvl="0"/>
            <a:r>
              <a:rPr lang="en-US" sz="2000" b="1" dirty="0">
                <a:solidFill>
                  <a:srgbClr val="FF0000"/>
                </a:solidFill>
                <a:latin typeface="Calibri" panose="020F0502020204030204" pitchFamily="34" charset="0"/>
                <a:cs typeface="Calibri" panose="020F0502020204030204" pitchFamily="34" charset="0"/>
              </a:rPr>
              <a:t>As: 3,193 mg/kg</a:t>
            </a:r>
          </a:p>
          <a:p>
            <a:pPr lvl="0"/>
            <a:r>
              <a:rPr lang="en-US" sz="2000" b="1" dirty="0">
                <a:solidFill>
                  <a:srgbClr val="FF0000"/>
                </a:solidFill>
                <a:latin typeface="Calibri" panose="020F0502020204030204" pitchFamily="34" charset="0"/>
                <a:cs typeface="Calibri" panose="020F0502020204030204" pitchFamily="34" charset="0"/>
              </a:rPr>
              <a:t>Pb: 618 mg/lg</a:t>
            </a:r>
          </a:p>
        </p:txBody>
      </p:sp>
    </p:spTree>
    <p:extLst>
      <p:ext uri="{BB962C8B-B14F-4D97-AF65-F5344CB8AC3E}">
        <p14:creationId xmlns:p14="http://schemas.microsoft.com/office/powerpoint/2010/main" val="2397971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erson standing in front of a rock formation&#10;&#10;Description automatically generated">
            <a:extLst>
              <a:ext uri="{FF2B5EF4-FFF2-40B4-BE49-F238E27FC236}">
                <a16:creationId xmlns:a16="http://schemas.microsoft.com/office/drawing/2014/main" id="{B8AD4829-A147-A5F0-38CB-4D62A42CF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08" r="387"/>
          <a:stretch/>
        </p:blipFill>
        <p:spPr>
          <a:xfrm>
            <a:off x="533400" y="1143000"/>
            <a:ext cx="3779394" cy="2800469"/>
          </a:xfrm>
          <a:prstGeom prst="rect">
            <a:avLst/>
          </a:prstGeom>
          <a:ln>
            <a:solidFill>
              <a:srgbClr val="000000"/>
            </a:solidFill>
          </a:ln>
        </p:spPr>
      </p:pic>
      <p:sp>
        <p:nvSpPr>
          <p:cNvPr id="4" name="Slide Number Placeholder 3">
            <a:extLst>
              <a:ext uri="{FF2B5EF4-FFF2-40B4-BE49-F238E27FC236}">
                <a16:creationId xmlns:a16="http://schemas.microsoft.com/office/drawing/2014/main" id="{EBA3924B-BECD-1B2A-10CF-0514B5E1A7D9}"/>
              </a:ext>
            </a:extLst>
          </p:cNvPr>
          <p:cNvSpPr>
            <a:spLocks noGrp="1"/>
          </p:cNvSpPr>
          <p:nvPr>
            <p:ph type="sldNum" sz="quarter" idx="12"/>
          </p:nvPr>
        </p:nvSpPr>
        <p:spPr/>
        <p:txBody>
          <a:bodyPr/>
          <a:lstStyle/>
          <a:p>
            <a:fld id="{27EB08C4-B206-4098-98C3-6DC2CE1146B4}" type="slidenum">
              <a:rPr lang="en-US" smtClean="0"/>
              <a:pPr/>
              <a:t>41</a:t>
            </a:fld>
            <a:endParaRPr lang="en-US"/>
          </a:p>
        </p:txBody>
      </p:sp>
      <p:sp>
        <p:nvSpPr>
          <p:cNvPr id="5" name="TextBox 4">
            <a:extLst>
              <a:ext uri="{FF2B5EF4-FFF2-40B4-BE49-F238E27FC236}">
                <a16:creationId xmlns:a16="http://schemas.microsoft.com/office/drawing/2014/main" id="{25AA5F05-CAEB-6A92-21EC-24D0E34A56DD}"/>
              </a:ext>
            </a:extLst>
          </p:cNvPr>
          <p:cNvSpPr txBox="1"/>
          <p:nvPr/>
        </p:nvSpPr>
        <p:spPr>
          <a:xfrm>
            <a:off x="1106966" y="98816"/>
            <a:ext cx="6896390" cy="923330"/>
          </a:xfrm>
          <a:prstGeom prst="rect">
            <a:avLst/>
          </a:prstGeom>
          <a:noFill/>
        </p:spPr>
        <p:txBody>
          <a:bodyPr wrap="square" rtlCol="0">
            <a:spAutoFit/>
          </a:bodyPr>
          <a:lstStyle/>
          <a:p>
            <a:pPr algn="ctr"/>
            <a:r>
              <a:rPr lang="en-US" sz="3000" b="1" dirty="0">
                <a:latin typeface="Calibri" panose="020F0502020204030204" pitchFamily="34" charset="0"/>
                <a:cs typeface="Calibri" panose="020F0502020204030204" pitchFamily="34" charset="0"/>
              </a:rPr>
              <a:t>Buried Waste Pit</a:t>
            </a:r>
          </a:p>
          <a:p>
            <a:pPr algn="ctr">
              <a:spcAft>
                <a:spcPts val="1200"/>
              </a:spcAft>
            </a:pPr>
            <a:r>
              <a:rPr lang="en-US" sz="2400" b="1" dirty="0">
                <a:latin typeface="Calibri" panose="020F0502020204030204" pitchFamily="34" charset="0"/>
                <a:cs typeface="Calibri" panose="020F0502020204030204" pitchFamily="34" charset="0"/>
              </a:rPr>
              <a:t>(metals and solvents)</a:t>
            </a:r>
          </a:p>
        </p:txBody>
      </p:sp>
      <p:sp>
        <p:nvSpPr>
          <p:cNvPr id="7" name="TextBox 6">
            <a:extLst>
              <a:ext uri="{FF2B5EF4-FFF2-40B4-BE49-F238E27FC236}">
                <a16:creationId xmlns:a16="http://schemas.microsoft.com/office/drawing/2014/main" id="{AB52E011-1CA3-CE7C-81BA-484E01687FEC}"/>
              </a:ext>
            </a:extLst>
          </p:cNvPr>
          <p:cNvSpPr txBox="1"/>
          <p:nvPr/>
        </p:nvSpPr>
        <p:spPr>
          <a:xfrm>
            <a:off x="533400" y="4953000"/>
            <a:ext cx="8381999" cy="1831271"/>
          </a:xfrm>
          <a:prstGeom prst="rect">
            <a:avLst/>
          </a:prstGeom>
          <a:noFill/>
          <a:ln>
            <a:solidFill>
              <a:schemeClr val="tx1"/>
            </a:solidFill>
          </a:ln>
        </p:spPr>
        <p:txBody>
          <a:bodyPr wrap="square" rtlCol="0">
            <a:spAutoFit/>
          </a:bodyPr>
          <a:lstStyle/>
          <a:p>
            <a:pPr algn="ctr"/>
            <a:r>
              <a:rPr lang="en-US" b="1" u="sng" dirty="0">
                <a:latin typeface="Calibri" panose="020F0502020204030204" pitchFamily="34" charset="0"/>
                <a:ea typeface="Tahoma" panose="020B0604030504040204" pitchFamily="34" charset="0"/>
                <a:cs typeface="Calibri" panose="020F0502020204030204" pitchFamily="34" charset="0"/>
              </a:rPr>
              <a:t>Investigation Questions:</a:t>
            </a:r>
          </a:p>
          <a:p>
            <a:pPr marL="342900" indent="-342900">
              <a:spcAft>
                <a:spcPts val="600"/>
              </a:spcAft>
              <a:buFont typeface="+mj-lt"/>
              <a:buAutoNum type="arabicPeriod"/>
            </a:pPr>
            <a:r>
              <a:rPr lang="en-US" b="1" dirty="0">
                <a:latin typeface="Calibri" panose="020F0502020204030204" pitchFamily="34" charset="0"/>
                <a:ea typeface="Tahoma" panose="020B0604030504040204" pitchFamily="34" charset="0"/>
                <a:cs typeface="Calibri" panose="020F0502020204030204" pitchFamily="34" charset="0"/>
              </a:rPr>
              <a:t>Do contaminants in soil pose a direct exposure risk or vapor intrusion risk for future commercial-residential redevelopment?</a:t>
            </a:r>
          </a:p>
          <a:p>
            <a:pPr marL="342900" indent="-342900">
              <a:buFont typeface="+mj-lt"/>
              <a:buAutoNum type="arabicPeriod"/>
            </a:pPr>
            <a:r>
              <a:rPr lang="en-US" b="1" dirty="0">
                <a:latin typeface="Calibri" panose="020F0502020204030204" pitchFamily="34" charset="0"/>
                <a:ea typeface="Tahoma" panose="020B0604030504040204" pitchFamily="34" charset="0"/>
                <a:cs typeface="Calibri" panose="020F0502020204030204" pitchFamily="34" charset="0"/>
              </a:rPr>
              <a:t>Do contaminants in soil pose a potential leaching risk and aquatic toxicity concern for underlying groundwater and discharge to adjacent canal (not a source of drinking water)?</a:t>
            </a:r>
          </a:p>
        </p:txBody>
      </p:sp>
      <p:sp>
        <p:nvSpPr>
          <p:cNvPr id="8" name="TextBox 7">
            <a:extLst>
              <a:ext uri="{FF2B5EF4-FFF2-40B4-BE49-F238E27FC236}">
                <a16:creationId xmlns:a16="http://schemas.microsoft.com/office/drawing/2014/main" id="{04ADDB17-97F9-85F9-E97E-EA7BA71069E3}"/>
              </a:ext>
            </a:extLst>
          </p:cNvPr>
          <p:cNvSpPr txBox="1"/>
          <p:nvPr/>
        </p:nvSpPr>
        <p:spPr>
          <a:xfrm>
            <a:off x="4821811" y="1524000"/>
            <a:ext cx="2645789" cy="369332"/>
          </a:xfrm>
          <a:prstGeom prst="rect">
            <a:avLst/>
          </a:prstGeom>
          <a:noFill/>
        </p:spPr>
        <p:txBody>
          <a:bodyPr wrap="none" rtlCol="0">
            <a:spAutoFit/>
          </a:bodyPr>
          <a:lstStyle/>
          <a:p>
            <a:pPr algn="ctr"/>
            <a:r>
              <a:rPr lang="en-US" b="1" dirty="0"/>
              <a:t>New, anticipated clean fill</a:t>
            </a:r>
          </a:p>
        </p:txBody>
      </p:sp>
      <p:sp>
        <p:nvSpPr>
          <p:cNvPr id="9" name="TextBox 8">
            <a:extLst>
              <a:ext uri="{FF2B5EF4-FFF2-40B4-BE49-F238E27FC236}">
                <a16:creationId xmlns:a16="http://schemas.microsoft.com/office/drawing/2014/main" id="{E70A5712-235A-DC55-98CA-8BBB4963D9A4}"/>
              </a:ext>
            </a:extLst>
          </p:cNvPr>
          <p:cNvSpPr txBox="1"/>
          <p:nvPr/>
        </p:nvSpPr>
        <p:spPr>
          <a:xfrm>
            <a:off x="4744376" y="1947759"/>
            <a:ext cx="3561424" cy="369332"/>
          </a:xfrm>
          <a:prstGeom prst="rect">
            <a:avLst/>
          </a:prstGeom>
          <a:noFill/>
        </p:spPr>
        <p:txBody>
          <a:bodyPr wrap="none" rtlCol="0">
            <a:spAutoFit/>
          </a:bodyPr>
          <a:lstStyle/>
          <a:p>
            <a:pPr algn="ctr"/>
            <a:r>
              <a:rPr lang="en-US" b="1" dirty="0"/>
              <a:t>Older, anticipated contaminated fill</a:t>
            </a:r>
          </a:p>
        </p:txBody>
      </p:sp>
      <p:sp>
        <p:nvSpPr>
          <p:cNvPr id="10" name="TextBox 9">
            <a:extLst>
              <a:ext uri="{FF2B5EF4-FFF2-40B4-BE49-F238E27FC236}">
                <a16:creationId xmlns:a16="http://schemas.microsoft.com/office/drawing/2014/main" id="{5522FA1B-7A75-FF79-54CA-FCC1D0F83113}"/>
              </a:ext>
            </a:extLst>
          </p:cNvPr>
          <p:cNvSpPr txBox="1"/>
          <p:nvPr/>
        </p:nvSpPr>
        <p:spPr>
          <a:xfrm>
            <a:off x="4756748" y="2373477"/>
            <a:ext cx="4311052" cy="369332"/>
          </a:xfrm>
          <a:prstGeom prst="rect">
            <a:avLst/>
          </a:prstGeom>
          <a:noFill/>
        </p:spPr>
        <p:txBody>
          <a:bodyPr wrap="none" rtlCol="0">
            <a:spAutoFit/>
          </a:bodyPr>
          <a:lstStyle/>
          <a:p>
            <a:pPr algn="ctr"/>
            <a:r>
              <a:rPr lang="en-US" b="1" dirty="0"/>
              <a:t>Buried, anticipated contaminated waste pit</a:t>
            </a:r>
          </a:p>
        </p:txBody>
      </p:sp>
      <p:sp>
        <p:nvSpPr>
          <p:cNvPr id="11" name="TextBox 10">
            <a:extLst>
              <a:ext uri="{FF2B5EF4-FFF2-40B4-BE49-F238E27FC236}">
                <a16:creationId xmlns:a16="http://schemas.microsoft.com/office/drawing/2014/main" id="{5EC94656-C961-0BDA-55CD-2AD5498D8BCB}"/>
              </a:ext>
            </a:extLst>
          </p:cNvPr>
          <p:cNvSpPr txBox="1"/>
          <p:nvPr/>
        </p:nvSpPr>
        <p:spPr>
          <a:xfrm>
            <a:off x="4800600" y="2743200"/>
            <a:ext cx="3544305" cy="369332"/>
          </a:xfrm>
          <a:prstGeom prst="rect">
            <a:avLst/>
          </a:prstGeom>
          <a:noFill/>
        </p:spPr>
        <p:txBody>
          <a:bodyPr wrap="none" rtlCol="0">
            <a:spAutoFit/>
          </a:bodyPr>
          <a:lstStyle/>
          <a:p>
            <a:pPr algn="ctr"/>
            <a:r>
              <a:rPr lang="en-US" b="1" dirty="0"/>
              <a:t>Native soil – Impacted by leaching?</a:t>
            </a:r>
          </a:p>
        </p:txBody>
      </p:sp>
      <p:cxnSp>
        <p:nvCxnSpPr>
          <p:cNvPr id="13" name="Straight Arrow Connector 12">
            <a:extLst>
              <a:ext uri="{FF2B5EF4-FFF2-40B4-BE49-F238E27FC236}">
                <a16:creationId xmlns:a16="http://schemas.microsoft.com/office/drawing/2014/main" id="{58441101-C073-0AAA-10F2-036C9C7402A4}"/>
              </a:ext>
            </a:extLst>
          </p:cNvPr>
          <p:cNvCxnSpPr>
            <a:cxnSpLocks/>
            <a:stCxn id="8" idx="1"/>
          </p:cNvCxnSpPr>
          <p:nvPr/>
        </p:nvCxnSpPr>
        <p:spPr>
          <a:xfrm flipH="1">
            <a:off x="4389900" y="1708666"/>
            <a:ext cx="431911" cy="1188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3CA8FC2-611B-80A0-5123-5F9B01D998CD}"/>
              </a:ext>
            </a:extLst>
          </p:cNvPr>
          <p:cNvCxnSpPr>
            <a:cxnSpLocks/>
            <a:stCxn id="11" idx="1"/>
          </p:cNvCxnSpPr>
          <p:nvPr/>
        </p:nvCxnSpPr>
        <p:spPr>
          <a:xfrm flipH="1">
            <a:off x="4355869" y="2927866"/>
            <a:ext cx="444731" cy="647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5F901D8-0658-72E6-C5C4-F2AED280BEC8}"/>
              </a:ext>
            </a:extLst>
          </p:cNvPr>
          <p:cNvSpPr txBox="1"/>
          <p:nvPr/>
        </p:nvSpPr>
        <p:spPr>
          <a:xfrm>
            <a:off x="1143000" y="4038600"/>
            <a:ext cx="6876017" cy="707886"/>
          </a:xfrm>
          <a:prstGeom prst="rect">
            <a:avLst/>
          </a:prstGeom>
          <a:noFill/>
          <a:ln>
            <a:noFill/>
          </a:ln>
        </p:spPr>
        <p:txBody>
          <a:bodyPr wrap="square" rtlCol="0">
            <a:spAutoFit/>
          </a:bodyPr>
          <a:lstStyle/>
          <a:p>
            <a:pPr marL="227013" indent="-227013">
              <a:buFont typeface="Arial" panose="020B0604020202020204" pitchFamily="34" charset="0"/>
              <a:buChar char="•"/>
            </a:pPr>
            <a:r>
              <a:rPr lang="en-US" sz="2000" b="1" dirty="0">
                <a:latin typeface="Calibri" panose="020F0502020204030204" pitchFamily="34" charset="0"/>
                <a:ea typeface="Tahoma" panose="020B0604030504040204" pitchFamily="34" charset="0"/>
                <a:cs typeface="Calibri" panose="020F0502020204030204" pitchFamily="34" charset="0"/>
              </a:rPr>
              <a:t>Waste pit exposed during excavation for redevelopment;</a:t>
            </a:r>
          </a:p>
          <a:p>
            <a:pPr marL="227013" indent="-227013">
              <a:buFont typeface="Arial" panose="020B0604020202020204" pitchFamily="34" charset="0"/>
              <a:buChar char="•"/>
            </a:pPr>
            <a:r>
              <a:rPr lang="en-US" sz="2000" b="1" dirty="0">
                <a:latin typeface="Calibri" panose="020F0502020204030204" pitchFamily="34" charset="0"/>
                <a:ea typeface="Tahoma" panose="020B0604030504040204" pitchFamily="34" charset="0"/>
                <a:cs typeface="Calibri" panose="020F0502020204030204" pitchFamily="34" charset="0"/>
              </a:rPr>
              <a:t>Suspected contamination with heavy metals and solvents.</a:t>
            </a:r>
          </a:p>
        </p:txBody>
      </p:sp>
      <p:sp>
        <p:nvSpPr>
          <p:cNvPr id="28" name="TextBox 27">
            <a:extLst>
              <a:ext uri="{FF2B5EF4-FFF2-40B4-BE49-F238E27FC236}">
                <a16:creationId xmlns:a16="http://schemas.microsoft.com/office/drawing/2014/main" id="{AC45EE4B-B2B1-7E5D-F516-F3AC1147CC2A}"/>
              </a:ext>
            </a:extLst>
          </p:cNvPr>
          <p:cNvSpPr txBox="1"/>
          <p:nvPr/>
        </p:nvSpPr>
        <p:spPr>
          <a:xfrm>
            <a:off x="4996429" y="3059668"/>
            <a:ext cx="3127715" cy="369332"/>
          </a:xfrm>
          <a:prstGeom prst="rect">
            <a:avLst/>
          </a:prstGeom>
          <a:noFill/>
        </p:spPr>
        <p:txBody>
          <a:bodyPr wrap="none" rtlCol="0">
            <a:spAutoFit/>
          </a:bodyPr>
          <a:lstStyle/>
          <a:p>
            <a:pPr algn="ctr"/>
            <a:r>
              <a:rPr lang="en-US" b="1" dirty="0"/>
              <a:t>Native soil – Anticipated clean.</a:t>
            </a:r>
          </a:p>
        </p:txBody>
      </p:sp>
      <p:cxnSp>
        <p:nvCxnSpPr>
          <p:cNvPr id="29" name="Straight Arrow Connector 28">
            <a:extLst>
              <a:ext uri="{FF2B5EF4-FFF2-40B4-BE49-F238E27FC236}">
                <a16:creationId xmlns:a16="http://schemas.microsoft.com/office/drawing/2014/main" id="{43EDF961-DE1A-DB22-2B1B-5C9EFFBEF8DA}"/>
              </a:ext>
            </a:extLst>
          </p:cNvPr>
          <p:cNvCxnSpPr>
            <a:cxnSpLocks/>
            <a:stCxn id="28" idx="1"/>
          </p:cNvCxnSpPr>
          <p:nvPr/>
        </p:nvCxnSpPr>
        <p:spPr>
          <a:xfrm flipH="1">
            <a:off x="4343400" y="3244334"/>
            <a:ext cx="653029" cy="647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449682-2D24-1B53-9493-3FFA48617391}"/>
              </a:ext>
            </a:extLst>
          </p:cNvPr>
          <p:cNvCxnSpPr>
            <a:cxnSpLocks/>
            <a:stCxn id="9" idx="1"/>
          </p:cNvCxnSpPr>
          <p:nvPr/>
        </p:nvCxnSpPr>
        <p:spPr>
          <a:xfrm flipH="1">
            <a:off x="4351800" y="2132425"/>
            <a:ext cx="392576" cy="189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AC3B7F5-7895-E9B1-8650-C9B3042B52F8}"/>
              </a:ext>
            </a:extLst>
          </p:cNvPr>
          <p:cNvCxnSpPr>
            <a:cxnSpLocks/>
            <a:stCxn id="10" idx="1"/>
          </p:cNvCxnSpPr>
          <p:nvPr/>
        </p:nvCxnSpPr>
        <p:spPr>
          <a:xfrm flipH="1">
            <a:off x="4361919" y="2558143"/>
            <a:ext cx="394829" cy="46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443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3924B-BECD-1B2A-10CF-0514B5E1A7D9}"/>
              </a:ext>
            </a:extLst>
          </p:cNvPr>
          <p:cNvSpPr>
            <a:spLocks noGrp="1"/>
          </p:cNvSpPr>
          <p:nvPr>
            <p:ph type="sldNum" sz="quarter" idx="12"/>
          </p:nvPr>
        </p:nvSpPr>
        <p:spPr/>
        <p:txBody>
          <a:bodyPr/>
          <a:lstStyle/>
          <a:p>
            <a:fld id="{27EB08C4-B206-4098-98C3-6DC2CE1146B4}" type="slidenum">
              <a:rPr lang="en-US" smtClean="0"/>
              <a:pPr/>
              <a:t>42</a:t>
            </a:fld>
            <a:endParaRPr lang="en-US"/>
          </a:p>
        </p:txBody>
      </p:sp>
      <p:sp>
        <p:nvSpPr>
          <p:cNvPr id="5" name="TextBox 4">
            <a:extLst>
              <a:ext uri="{FF2B5EF4-FFF2-40B4-BE49-F238E27FC236}">
                <a16:creationId xmlns:a16="http://schemas.microsoft.com/office/drawing/2014/main" id="{25AA5F05-CAEB-6A92-21EC-24D0E34A56DD}"/>
              </a:ext>
            </a:extLst>
          </p:cNvPr>
          <p:cNvSpPr txBox="1"/>
          <p:nvPr/>
        </p:nvSpPr>
        <p:spPr>
          <a:xfrm>
            <a:off x="1180810" y="98816"/>
            <a:ext cx="6896390" cy="923330"/>
          </a:xfrm>
          <a:prstGeom prst="rect">
            <a:avLst/>
          </a:prstGeom>
          <a:noFill/>
        </p:spPr>
        <p:txBody>
          <a:bodyPr wrap="square" rtlCol="0">
            <a:spAutoFit/>
          </a:bodyPr>
          <a:lstStyle/>
          <a:p>
            <a:pPr algn="ctr"/>
            <a:r>
              <a:rPr lang="en-US" sz="3000" b="1" dirty="0">
                <a:latin typeface="Calibri" panose="020F0502020204030204" pitchFamily="34" charset="0"/>
                <a:cs typeface="Calibri" panose="020F0502020204030204" pitchFamily="34" charset="0"/>
              </a:rPr>
              <a:t>Buried Waste Pit</a:t>
            </a:r>
          </a:p>
          <a:p>
            <a:pPr algn="ctr">
              <a:spcAft>
                <a:spcPts val="1200"/>
              </a:spcAft>
            </a:pPr>
            <a:r>
              <a:rPr lang="en-US" sz="2400" b="1" dirty="0">
                <a:latin typeface="Calibri" panose="020F0502020204030204" pitchFamily="34" charset="0"/>
                <a:cs typeface="Calibri" panose="020F0502020204030204" pitchFamily="34" charset="0"/>
              </a:rPr>
              <a:t>(Focus on Source Area and Boundary DUs)</a:t>
            </a:r>
          </a:p>
        </p:txBody>
      </p:sp>
      <p:sp>
        <p:nvSpPr>
          <p:cNvPr id="3" name="TextBox 2">
            <a:extLst>
              <a:ext uri="{FF2B5EF4-FFF2-40B4-BE49-F238E27FC236}">
                <a16:creationId xmlns:a16="http://schemas.microsoft.com/office/drawing/2014/main" id="{BECCA7FD-6BB1-03A6-8657-AD982975EB1F}"/>
              </a:ext>
            </a:extLst>
          </p:cNvPr>
          <p:cNvSpPr txBox="1"/>
          <p:nvPr/>
        </p:nvSpPr>
        <p:spPr>
          <a:xfrm>
            <a:off x="346736" y="4724400"/>
            <a:ext cx="8416850" cy="1631216"/>
          </a:xfrm>
          <a:prstGeom prst="rect">
            <a:avLst/>
          </a:prstGeom>
          <a:noFill/>
        </p:spPr>
        <p:txBody>
          <a:bodyPr wrap="square">
            <a:spAutoFit/>
          </a:bodyPr>
          <a:lstStyle/>
          <a:p>
            <a:pPr marL="227013" indent="-227013">
              <a:buFont typeface="Arial" panose="020B0604020202020204" pitchFamily="34" charset="0"/>
              <a:buChar char="•"/>
            </a:pPr>
            <a:r>
              <a:rPr lang="en-US" sz="2000" b="1" dirty="0">
                <a:latin typeface="Calibri" panose="020F0502020204030204" pitchFamily="34" charset="0"/>
                <a:ea typeface="Tahoma" panose="020B0604030504040204" pitchFamily="34" charset="0"/>
                <a:cs typeface="Calibri" panose="020F0502020204030204" pitchFamily="34" charset="0"/>
              </a:rPr>
              <a:t>Treated as a single, </a:t>
            </a:r>
            <a:r>
              <a:rPr lang="en-US" sz="2000" b="1" i="1" dirty="0">
                <a:latin typeface="Calibri" panose="020F0502020204030204" pitchFamily="34" charset="0"/>
                <a:ea typeface="Tahoma" panose="020B0604030504040204" pitchFamily="34" charset="0"/>
                <a:cs typeface="Calibri" panose="020F0502020204030204" pitchFamily="34" charset="0"/>
              </a:rPr>
              <a:t>Source Area DU </a:t>
            </a:r>
            <a:r>
              <a:rPr lang="en-US" sz="2000" b="1" dirty="0">
                <a:latin typeface="Calibri" panose="020F0502020204030204" pitchFamily="34" charset="0"/>
                <a:ea typeface="Tahoma" panose="020B0604030504040204" pitchFamily="34" charset="0"/>
                <a:cs typeface="Calibri" panose="020F0502020204030204" pitchFamily="34" charset="0"/>
              </a:rPr>
              <a:t>with </a:t>
            </a:r>
            <a:r>
              <a:rPr lang="en-US" sz="2000" b="1" i="1" dirty="0">
                <a:latin typeface="Calibri" panose="020F0502020204030204" pitchFamily="34" charset="0"/>
                <a:ea typeface="Tahoma" panose="020B0604030504040204" pitchFamily="34" charset="0"/>
                <a:cs typeface="Calibri" panose="020F0502020204030204" pitchFamily="34" charset="0"/>
              </a:rPr>
              <a:t>five distinct, DU Layers</a:t>
            </a:r>
            <a:r>
              <a:rPr lang="en-US" sz="2000" b="1" dirty="0">
                <a:latin typeface="Calibri" panose="020F0502020204030204" pitchFamily="34" charset="0"/>
                <a:ea typeface="Tahoma" panose="020B0604030504040204" pitchFamily="34" charset="0"/>
                <a:cs typeface="Calibri" panose="020F0502020204030204" pitchFamily="34" charset="0"/>
              </a:rPr>
              <a:t>;</a:t>
            </a:r>
          </a:p>
          <a:p>
            <a:pPr marL="227013" indent="-227013">
              <a:buFont typeface="Arial" panose="020B0604020202020204" pitchFamily="34" charset="0"/>
              <a:buChar char="•"/>
            </a:pPr>
            <a:r>
              <a:rPr lang="en-US" sz="2000" b="1" i="1" dirty="0">
                <a:latin typeface="Calibri" panose="020F0502020204030204" pitchFamily="34" charset="0"/>
                <a:ea typeface="Tahoma" panose="020B0604030504040204" pitchFamily="34" charset="0"/>
                <a:cs typeface="Calibri" panose="020F0502020204030204" pitchFamily="34" charset="0"/>
              </a:rPr>
              <a:t>Trenching</a:t>
            </a:r>
            <a:r>
              <a:rPr lang="en-US" sz="2000" b="1" dirty="0">
                <a:latin typeface="Calibri" panose="020F0502020204030204" pitchFamily="34" charset="0"/>
                <a:ea typeface="Tahoma" panose="020B0604030504040204" pitchFamily="34" charset="0"/>
                <a:cs typeface="Calibri" panose="020F0502020204030204" pitchFamily="34" charset="0"/>
              </a:rPr>
              <a:t> used to identify approximate lateral boundaries of waste pit;</a:t>
            </a:r>
          </a:p>
          <a:p>
            <a:pPr marL="227013" indent="-227013">
              <a:buFont typeface="Arial" panose="020B0604020202020204" pitchFamily="34" charset="0"/>
              <a:buChar char="•"/>
            </a:pPr>
            <a:r>
              <a:rPr lang="en-US" sz="2000" b="1" dirty="0">
                <a:latin typeface="Calibri" panose="020F0502020204030204" pitchFamily="34" charset="0"/>
                <a:ea typeface="Tahoma" panose="020B0604030504040204" pitchFamily="34" charset="0"/>
                <a:cs typeface="Calibri" panose="020F0502020204030204" pitchFamily="34" charset="0"/>
              </a:rPr>
              <a:t>Lateral and vertical Boundary DUs designated to </a:t>
            </a:r>
            <a:r>
              <a:rPr lang="en-US" sz="2000" b="1" i="1" dirty="0">
                <a:latin typeface="Calibri" panose="020F0502020204030204" pitchFamily="34" charset="0"/>
                <a:ea typeface="Tahoma" panose="020B0604030504040204" pitchFamily="34" charset="0"/>
                <a:cs typeface="Calibri" panose="020F0502020204030204" pitchFamily="34" charset="0"/>
              </a:rPr>
              <a:t>isolate contamination</a:t>
            </a:r>
            <a:r>
              <a:rPr lang="en-US" sz="2000" b="1" dirty="0">
                <a:latin typeface="Calibri" panose="020F0502020204030204" pitchFamily="34" charset="0"/>
                <a:ea typeface="Tahoma" panose="020B0604030504040204" pitchFamily="34" charset="0"/>
                <a:cs typeface="Calibri" panose="020F0502020204030204" pitchFamily="34" charset="0"/>
              </a:rPr>
              <a:t>;</a:t>
            </a:r>
          </a:p>
          <a:p>
            <a:pPr marL="227013" indent="-227013">
              <a:buFont typeface="Arial" panose="020B0604020202020204" pitchFamily="34" charset="0"/>
              <a:buChar char="•"/>
            </a:pPr>
            <a:r>
              <a:rPr lang="en-US" sz="2000" b="1" dirty="0">
                <a:latin typeface="Calibri" panose="020F0502020204030204" pitchFamily="34" charset="0"/>
                <a:ea typeface="Tahoma" panose="020B0604030504040204" pitchFamily="34" charset="0"/>
                <a:cs typeface="Calibri" panose="020F0502020204030204" pitchFamily="34" charset="0"/>
              </a:rPr>
              <a:t>DU locations and volumes designated to </a:t>
            </a:r>
            <a:r>
              <a:rPr lang="en-US" sz="2000" b="1" i="1" dirty="0">
                <a:latin typeface="Calibri" panose="020F0502020204030204" pitchFamily="34" charset="0"/>
                <a:ea typeface="Tahoma" panose="020B0604030504040204" pitchFamily="34" charset="0"/>
                <a:cs typeface="Calibri" panose="020F0502020204030204" pitchFamily="34" charset="0"/>
              </a:rPr>
              <a:t>optimize anticipated remediation</a:t>
            </a:r>
            <a:r>
              <a:rPr lang="en-US" sz="2000" b="1" dirty="0">
                <a:latin typeface="Calibri" panose="020F0502020204030204" pitchFamily="34" charset="0"/>
                <a:ea typeface="Tahoma" panose="020B0604030504040204" pitchFamily="34" charset="0"/>
                <a:cs typeface="Calibri" panose="020F0502020204030204" pitchFamily="34" charset="0"/>
              </a:rPr>
              <a:t>;</a:t>
            </a:r>
          </a:p>
          <a:p>
            <a:pPr marL="227013" indent="-227013">
              <a:buFont typeface="Arial" panose="020B0604020202020204" pitchFamily="34" charset="0"/>
              <a:buChar char="•"/>
            </a:pPr>
            <a:r>
              <a:rPr lang="en-US" sz="2000" b="1" dirty="0">
                <a:latin typeface="Calibri" panose="020F0502020204030204" pitchFamily="34" charset="0"/>
                <a:ea typeface="Tahoma" panose="020B0604030504040204" pitchFamily="34" charset="0"/>
                <a:cs typeface="Calibri" panose="020F0502020204030204" pitchFamily="34" charset="0"/>
              </a:rPr>
              <a:t>Outer ring of Boundary DUs and DU Layer E units </a:t>
            </a:r>
            <a:r>
              <a:rPr lang="en-US" sz="2000" b="1" i="1" dirty="0">
                <a:latin typeface="Calibri" panose="020F0502020204030204" pitchFamily="34" charset="0"/>
                <a:ea typeface="Tahoma" panose="020B0604030504040204" pitchFamily="34" charset="0"/>
                <a:cs typeface="Calibri" panose="020F0502020204030204" pitchFamily="34" charset="0"/>
              </a:rPr>
              <a:t>predicted to be clean.</a:t>
            </a:r>
            <a:endParaRPr lang="en-US" sz="2000" i="1" dirty="0"/>
          </a:p>
        </p:txBody>
      </p:sp>
      <p:grpSp>
        <p:nvGrpSpPr>
          <p:cNvPr id="47" name="Group 46">
            <a:extLst>
              <a:ext uri="{FF2B5EF4-FFF2-40B4-BE49-F238E27FC236}">
                <a16:creationId xmlns:a16="http://schemas.microsoft.com/office/drawing/2014/main" id="{8ED22F19-C8FF-3F28-8E62-5AFD4B9E05A3}"/>
              </a:ext>
            </a:extLst>
          </p:cNvPr>
          <p:cNvGrpSpPr/>
          <p:nvPr/>
        </p:nvGrpSpPr>
        <p:grpSpPr>
          <a:xfrm>
            <a:off x="4782081" y="1370096"/>
            <a:ext cx="3828519" cy="2820904"/>
            <a:chOff x="533400" y="1141496"/>
            <a:chExt cx="3828519" cy="2820904"/>
          </a:xfrm>
        </p:grpSpPr>
        <p:sp>
          <p:nvSpPr>
            <p:cNvPr id="12" name="Rectangle 11">
              <a:extLst>
                <a:ext uri="{FF2B5EF4-FFF2-40B4-BE49-F238E27FC236}">
                  <a16:creationId xmlns:a16="http://schemas.microsoft.com/office/drawing/2014/main" id="{5B9A8351-CD5C-902F-3538-EE158282AB6E}"/>
                </a:ext>
              </a:extLst>
            </p:cNvPr>
            <p:cNvSpPr/>
            <p:nvPr/>
          </p:nvSpPr>
          <p:spPr>
            <a:xfrm>
              <a:off x="533400" y="1141496"/>
              <a:ext cx="3810001" cy="2819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3A7038-CB3D-1853-EEC6-83AE5B975854}"/>
                </a:ext>
              </a:extLst>
            </p:cNvPr>
            <p:cNvSpPr/>
            <p:nvPr/>
          </p:nvSpPr>
          <p:spPr>
            <a:xfrm>
              <a:off x="883745" y="1473487"/>
              <a:ext cx="3002456" cy="21079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7941DB-FB31-027F-145F-F7FAE9883B59}"/>
                </a:ext>
              </a:extLst>
            </p:cNvPr>
            <p:cNvSpPr/>
            <p:nvPr/>
          </p:nvSpPr>
          <p:spPr>
            <a:xfrm>
              <a:off x="1336875" y="1852984"/>
              <a:ext cx="2092125" cy="13793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Waste Pit Source Area DU-1</a:t>
              </a:r>
            </a:p>
            <a:p>
              <a:pPr algn="ctr"/>
              <a:r>
                <a:rPr lang="en-US" b="1" dirty="0">
                  <a:solidFill>
                    <a:schemeClr val="tx1"/>
                  </a:solidFill>
                </a:rPr>
                <a:t>(DU Layers 1A,1B,1C,1D,1E)</a:t>
              </a:r>
            </a:p>
          </p:txBody>
        </p:sp>
        <p:cxnSp>
          <p:nvCxnSpPr>
            <p:cNvPr id="20" name="Straight Connector 19">
              <a:extLst>
                <a:ext uri="{FF2B5EF4-FFF2-40B4-BE49-F238E27FC236}">
                  <a16:creationId xmlns:a16="http://schemas.microsoft.com/office/drawing/2014/main" id="{53E9280C-5428-CC1C-52FC-D299B7CA8ABC}"/>
                </a:ext>
              </a:extLst>
            </p:cNvPr>
            <p:cNvCxnSpPr/>
            <p:nvPr/>
          </p:nvCxnSpPr>
          <p:spPr>
            <a:xfrm>
              <a:off x="533400" y="1141496"/>
              <a:ext cx="803475" cy="7114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7E7FFD2-7E38-D07C-5017-2C5940115C07}"/>
                </a:ext>
              </a:extLst>
            </p:cNvPr>
            <p:cNvCxnSpPr>
              <a:cxnSpLocks/>
            </p:cNvCxnSpPr>
            <p:nvPr/>
          </p:nvCxnSpPr>
          <p:spPr>
            <a:xfrm flipV="1">
              <a:off x="3429000" y="1141496"/>
              <a:ext cx="932919" cy="7151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386A99-06A7-4ADB-88FB-FD1176289FE7}"/>
                </a:ext>
              </a:extLst>
            </p:cNvPr>
            <p:cNvCxnSpPr>
              <a:cxnSpLocks/>
            </p:cNvCxnSpPr>
            <p:nvPr/>
          </p:nvCxnSpPr>
          <p:spPr>
            <a:xfrm>
              <a:off x="3399420" y="3208882"/>
              <a:ext cx="939911" cy="7497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CFA0D7-55C9-2A3C-C684-BF159D870531}"/>
                </a:ext>
              </a:extLst>
            </p:cNvPr>
            <p:cNvCxnSpPr>
              <a:cxnSpLocks/>
            </p:cNvCxnSpPr>
            <p:nvPr/>
          </p:nvCxnSpPr>
          <p:spPr>
            <a:xfrm flipH="1">
              <a:off x="533400" y="3232337"/>
              <a:ext cx="803475" cy="7263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236CB35-B8E6-ABAA-A71E-2AC72C4106C1}"/>
                </a:ext>
              </a:extLst>
            </p:cNvPr>
            <p:cNvSpPr txBox="1"/>
            <p:nvPr/>
          </p:nvSpPr>
          <p:spPr>
            <a:xfrm>
              <a:off x="1509656" y="1483652"/>
              <a:ext cx="1746568" cy="369332"/>
            </a:xfrm>
            <a:prstGeom prst="rect">
              <a:avLst/>
            </a:prstGeom>
            <a:noFill/>
          </p:spPr>
          <p:txBody>
            <a:bodyPr wrap="none" rtlCol="0">
              <a:spAutoFit/>
            </a:bodyPr>
            <a:lstStyle/>
            <a:p>
              <a:pPr algn="ctr"/>
              <a:r>
                <a:rPr lang="en-US" b="1" dirty="0"/>
                <a:t>DU-3 (A,B,C,D,E)</a:t>
              </a:r>
            </a:p>
          </p:txBody>
        </p:sp>
        <p:sp>
          <p:nvSpPr>
            <p:cNvPr id="33" name="TextBox 32">
              <a:extLst>
                <a:ext uri="{FF2B5EF4-FFF2-40B4-BE49-F238E27FC236}">
                  <a16:creationId xmlns:a16="http://schemas.microsoft.com/office/drawing/2014/main" id="{829E2451-5528-E30E-E084-F2585E9792A1}"/>
                </a:ext>
              </a:extLst>
            </p:cNvPr>
            <p:cNvSpPr txBox="1"/>
            <p:nvPr/>
          </p:nvSpPr>
          <p:spPr>
            <a:xfrm>
              <a:off x="1634335" y="3206448"/>
              <a:ext cx="1746568" cy="369332"/>
            </a:xfrm>
            <a:prstGeom prst="rect">
              <a:avLst/>
            </a:prstGeom>
            <a:noFill/>
          </p:spPr>
          <p:txBody>
            <a:bodyPr wrap="none" rtlCol="0">
              <a:spAutoFit/>
            </a:bodyPr>
            <a:lstStyle/>
            <a:p>
              <a:pPr algn="ctr"/>
              <a:r>
                <a:rPr lang="en-US" b="1" dirty="0"/>
                <a:t>DU-5 (A,B,C,D,E)</a:t>
              </a:r>
            </a:p>
          </p:txBody>
        </p:sp>
        <p:sp>
          <p:nvSpPr>
            <p:cNvPr id="34" name="TextBox 33">
              <a:extLst>
                <a:ext uri="{FF2B5EF4-FFF2-40B4-BE49-F238E27FC236}">
                  <a16:creationId xmlns:a16="http://schemas.microsoft.com/office/drawing/2014/main" id="{3E21D7DA-DE7F-36C1-17B8-29C066972842}"/>
                </a:ext>
              </a:extLst>
            </p:cNvPr>
            <p:cNvSpPr txBox="1"/>
            <p:nvPr/>
          </p:nvSpPr>
          <p:spPr>
            <a:xfrm rot="16200000">
              <a:off x="230828" y="2363345"/>
              <a:ext cx="1746568" cy="369332"/>
            </a:xfrm>
            <a:prstGeom prst="rect">
              <a:avLst/>
            </a:prstGeom>
            <a:noFill/>
          </p:spPr>
          <p:txBody>
            <a:bodyPr wrap="none" rtlCol="0">
              <a:spAutoFit/>
            </a:bodyPr>
            <a:lstStyle/>
            <a:p>
              <a:pPr algn="ctr"/>
              <a:r>
                <a:rPr lang="en-US" b="1" dirty="0"/>
                <a:t>DU-2 (A,B,C,D,E)</a:t>
              </a:r>
            </a:p>
          </p:txBody>
        </p:sp>
        <p:sp>
          <p:nvSpPr>
            <p:cNvPr id="35" name="TextBox 34">
              <a:extLst>
                <a:ext uri="{FF2B5EF4-FFF2-40B4-BE49-F238E27FC236}">
                  <a16:creationId xmlns:a16="http://schemas.microsoft.com/office/drawing/2014/main" id="{F742AEF0-19B9-F777-27C3-EACFDECF0DB1}"/>
                </a:ext>
              </a:extLst>
            </p:cNvPr>
            <p:cNvSpPr txBox="1"/>
            <p:nvPr/>
          </p:nvSpPr>
          <p:spPr>
            <a:xfrm rot="5400000">
              <a:off x="2828249" y="2365018"/>
              <a:ext cx="1746568" cy="369332"/>
            </a:xfrm>
            <a:prstGeom prst="rect">
              <a:avLst/>
            </a:prstGeom>
            <a:noFill/>
          </p:spPr>
          <p:txBody>
            <a:bodyPr wrap="none" rtlCol="0">
              <a:spAutoFit/>
            </a:bodyPr>
            <a:lstStyle/>
            <a:p>
              <a:pPr algn="ctr"/>
              <a:r>
                <a:rPr lang="en-US" b="1" dirty="0"/>
                <a:t>DU-4 (A,B,C,D,E)</a:t>
              </a:r>
            </a:p>
          </p:txBody>
        </p:sp>
        <p:sp>
          <p:nvSpPr>
            <p:cNvPr id="36" name="TextBox 35">
              <a:extLst>
                <a:ext uri="{FF2B5EF4-FFF2-40B4-BE49-F238E27FC236}">
                  <a16:creationId xmlns:a16="http://schemas.microsoft.com/office/drawing/2014/main" id="{D202177D-EDE9-74D3-3160-5A2A3579CD6B}"/>
                </a:ext>
              </a:extLst>
            </p:cNvPr>
            <p:cNvSpPr txBox="1"/>
            <p:nvPr/>
          </p:nvSpPr>
          <p:spPr>
            <a:xfrm rot="16200000">
              <a:off x="-155217" y="2365018"/>
              <a:ext cx="1746568" cy="369332"/>
            </a:xfrm>
            <a:prstGeom prst="rect">
              <a:avLst/>
            </a:prstGeom>
            <a:noFill/>
          </p:spPr>
          <p:txBody>
            <a:bodyPr wrap="none" rtlCol="0">
              <a:spAutoFit/>
            </a:bodyPr>
            <a:lstStyle/>
            <a:p>
              <a:pPr algn="ctr"/>
              <a:r>
                <a:rPr lang="en-US" b="1" dirty="0"/>
                <a:t>DU-6 (A,B,C,D,E)</a:t>
              </a:r>
            </a:p>
          </p:txBody>
        </p:sp>
        <p:sp>
          <p:nvSpPr>
            <p:cNvPr id="37" name="TextBox 36">
              <a:extLst>
                <a:ext uri="{FF2B5EF4-FFF2-40B4-BE49-F238E27FC236}">
                  <a16:creationId xmlns:a16="http://schemas.microsoft.com/office/drawing/2014/main" id="{AB0A9482-A90D-EA7A-FC73-F1893D60FD3E}"/>
                </a:ext>
              </a:extLst>
            </p:cNvPr>
            <p:cNvSpPr txBox="1"/>
            <p:nvPr/>
          </p:nvSpPr>
          <p:spPr>
            <a:xfrm>
              <a:off x="1530032" y="1143000"/>
              <a:ext cx="1746568" cy="369332"/>
            </a:xfrm>
            <a:prstGeom prst="rect">
              <a:avLst/>
            </a:prstGeom>
            <a:noFill/>
          </p:spPr>
          <p:txBody>
            <a:bodyPr wrap="none" rtlCol="0">
              <a:spAutoFit/>
            </a:bodyPr>
            <a:lstStyle/>
            <a:p>
              <a:pPr algn="ctr"/>
              <a:r>
                <a:rPr lang="en-US" b="1" dirty="0"/>
                <a:t>DU-7 (A,B,C,D,E)</a:t>
              </a:r>
            </a:p>
          </p:txBody>
        </p:sp>
        <p:sp>
          <p:nvSpPr>
            <p:cNvPr id="38" name="TextBox 37">
              <a:extLst>
                <a:ext uri="{FF2B5EF4-FFF2-40B4-BE49-F238E27FC236}">
                  <a16:creationId xmlns:a16="http://schemas.microsoft.com/office/drawing/2014/main" id="{845043C7-6882-2437-6374-4202B518DA7E}"/>
                </a:ext>
              </a:extLst>
            </p:cNvPr>
            <p:cNvSpPr txBox="1"/>
            <p:nvPr/>
          </p:nvSpPr>
          <p:spPr>
            <a:xfrm rot="5400000">
              <a:off x="3273782" y="2365018"/>
              <a:ext cx="1746568" cy="369332"/>
            </a:xfrm>
            <a:prstGeom prst="rect">
              <a:avLst/>
            </a:prstGeom>
            <a:noFill/>
          </p:spPr>
          <p:txBody>
            <a:bodyPr wrap="none" rtlCol="0">
              <a:spAutoFit/>
            </a:bodyPr>
            <a:lstStyle/>
            <a:p>
              <a:pPr algn="ctr"/>
              <a:r>
                <a:rPr lang="en-US" b="1" dirty="0"/>
                <a:t>DU-8 (A,B,C,D,E)</a:t>
              </a:r>
            </a:p>
          </p:txBody>
        </p:sp>
        <p:sp>
          <p:nvSpPr>
            <p:cNvPr id="39" name="TextBox 38">
              <a:extLst>
                <a:ext uri="{FF2B5EF4-FFF2-40B4-BE49-F238E27FC236}">
                  <a16:creationId xmlns:a16="http://schemas.microsoft.com/office/drawing/2014/main" id="{313AA25D-B613-C30D-0894-34B5BAD18E3F}"/>
                </a:ext>
              </a:extLst>
            </p:cNvPr>
            <p:cNvSpPr txBox="1"/>
            <p:nvPr/>
          </p:nvSpPr>
          <p:spPr>
            <a:xfrm>
              <a:off x="1600200" y="3593068"/>
              <a:ext cx="1746568" cy="369332"/>
            </a:xfrm>
            <a:prstGeom prst="rect">
              <a:avLst/>
            </a:prstGeom>
            <a:noFill/>
          </p:spPr>
          <p:txBody>
            <a:bodyPr wrap="none" rtlCol="0">
              <a:spAutoFit/>
            </a:bodyPr>
            <a:lstStyle/>
            <a:p>
              <a:pPr algn="ctr"/>
              <a:r>
                <a:rPr lang="en-US" b="1" dirty="0"/>
                <a:t>DU-9 (A,B,C,D,E)</a:t>
              </a:r>
            </a:p>
          </p:txBody>
        </p:sp>
      </p:grpSp>
      <p:pic>
        <p:nvPicPr>
          <p:cNvPr id="48" name="Picture 47" descr="A person standing in front of a rock formation&#10;&#10;Description automatically generated">
            <a:extLst>
              <a:ext uri="{FF2B5EF4-FFF2-40B4-BE49-F238E27FC236}">
                <a16:creationId xmlns:a16="http://schemas.microsoft.com/office/drawing/2014/main" id="{E1DA0698-C277-3250-DD0E-2FB233A69E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08" r="387"/>
          <a:stretch/>
        </p:blipFill>
        <p:spPr>
          <a:xfrm>
            <a:off x="533400" y="1371600"/>
            <a:ext cx="3779394" cy="2800469"/>
          </a:xfrm>
          <a:prstGeom prst="rect">
            <a:avLst/>
          </a:prstGeom>
          <a:ln>
            <a:solidFill>
              <a:srgbClr val="000000"/>
            </a:solidFill>
          </a:ln>
        </p:spPr>
      </p:pic>
    </p:spTree>
    <p:extLst>
      <p:ext uri="{BB962C8B-B14F-4D97-AF65-F5344CB8AC3E}">
        <p14:creationId xmlns:p14="http://schemas.microsoft.com/office/powerpoint/2010/main" val="3295850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41" name="Text Box 109"/>
          <p:cNvSpPr txBox="1">
            <a:spLocks noChangeArrowheads="1"/>
          </p:cNvSpPr>
          <p:nvPr/>
        </p:nvSpPr>
        <p:spPr bwMode="auto">
          <a:xfrm>
            <a:off x="326008" y="5029200"/>
            <a:ext cx="8741792" cy="1754326"/>
          </a:xfrm>
          <a:prstGeom prst="rect">
            <a:avLst/>
          </a:prstGeom>
          <a:noFill/>
          <a:ln w="9525">
            <a:noFill/>
            <a:miter lim="800000"/>
            <a:headEnd/>
            <a:tailEnd/>
          </a:ln>
          <a:effectLst/>
        </p:spPr>
        <p:txBody>
          <a:bodyPr wrap="square">
            <a:spAutoFit/>
          </a:bodyPr>
          <a:lstStyle/>
          <a:p>
            <a:pPr marL="177404" indent="-177404">
              <a:buFontTx/>
              <a:buChar char="•"/>
            </a:pPr>
            <a:r>
              <a:rPr lang="en-US" b="1" i="1" dirty="0"/>
              <a:t>Maximum DU volume “resolution” 50 m</a:t>
            </a:r>
            <a:r>
              <a:rPr lang="en-US" b="1" i="1" baseline="30000" dirty="0"/>
              <a:t>3</a:t>
            </a:r>
            <a:r>
              <a:rPr lang="en-US" b="1" i="1" dirty="0"/>
              <a:t> </a:t>
            </a:r>
            <a:r>
              <a:rPr lang="en-US" b="1" dirty="0"/>
              <a:t>(input from remediation experts)</a:t>
            </a:r>
            <a:r>
              <a:rPr lang="en-US" b="1" i="1" dirty="0"/>
              <a:t>;</a:t>
            </a:r>
          </a:p>
          <a:p>
            <a:pPr marL="177404" indent="-177404">
              <a:buFontTx/>
              <a:buChar char="•"/>
            </a:pPr>
            <a:r>
              <a:rPr lang="en-US" b="1" dirty="0"/>
              <a:t>Targeted DU layers identified in each core (</a:t>
            </a:r>
            <a:r>
              <a:rPr lang="en-US" b="1" i="1" dirty="0"/>
              <a:t>thickness can vary </a:t>
            </a:r>
            <a:r>
              <a:rPr lang="en-US" b="1" dirty="0"/>
              <a:t>between cores);</a:t>
            </a:r>
          </a:p>
          <a:p>
            <a:pPr marL="177404" indent="-177404">
              <a:buFontTx/>
              <a:buChar char="•"/>
            </a:pPr>
            <a:r>
              <a:rPr lang="en-US" b="1" i="1" dirty="0"/>
              <a:t>Core increments subsampled </a:t>
            </a:r>
            <a:r>
              <a:rPr lang="en-US" b="1" dirty="0"/>
              <a:t>to prepare final sample for DU Layer (e.g., ten, 5-gram plugs collected from each increment and combined for 1.5 kg MI sample);</a:t>
            </a:r>
          </a:p>
          <a:p>
            <a:pPr marL="177404" indent="-177404">
              <a:buFontTx/>
              <a:buChar char="•"/>
            </a:pPr>
            <a:r>
              <a:rPr lang="en-US" b="1" dirty="0"/>
              <a:t>Separate samples to be tested for </a:t>
            </a:r>
            <a:r>
              <a:rPr lang="en-US" b="1" i="1" dirty="0"/>
              <a:t>VOCs placed in methanol </a:t>
            </a:r>
            <a:r>
              <a:rPr lang="en-US" b="1" dirty="0"/>
              <a:t>in the field;</a:t>
            </a:r>
          </a:p>
          <a:p>
            <a:pPr marL="177404" indent="-177404">
              <a:buFontTx/>
              <a:buChar char="•"/>
            </a:pPr>
            <a:r>
              <a:rPr lang="en-US" b="1" dirty="0"/>
              <a:t>Approach allows isolation of contamination and optimization of remediation.</a:t>
            </a:r>
          </a:p>
        </p:txBody>
      </p:sp>
      <p:sp>
        <p:nvSpPr>
          <p:cNvPr id="2" name="Slide Number Placeholder 1"/>
          <p:cNvSpPr>
            <a:spLocks noGrp="1"/>
          </p:cNvSpPr>
          <p:nvPr>
            <p:ph type="sldNum" sz="quarter" idx="12"/>
          </p:nvPr>
        </p:nvSpPr>
        <p:spPr/>
        <p:txBody>
          <a:bodyPr/>
          <a:lstStyle/>
          <a:p>
            <a:fld id="{110ED94C-71A0-46F1-9EE8-726904780E56}" type="slidenum">
              <a:rPr lang="en-US" smtClean="0"/>
              <a:pPr/>
              <a:t>43</a:t>
            </a:fld>
            <a:endParaRPr lang="en-US" dirty="0"/>
          </a:p>
        </p:txBody>
      </p:sp>
      <p:grpSp>
        <p:nvGrpSpPr>
          <p:cNvPr id="17" name="Group 16">
            <a:extLst>
              <a:ext uri="{FF2B5EF4-FFF2-40B4-BE49-F238E27FC236}">
                <a16:creationId xmlns:a16="http://schemas.microsoft.com/office/drawing/2014/main" id="{C917F89B-127D-B4D2-1EF2-42AEDD30A79B}"/>
              </a:ext>
            </a:extLst>
          </p:cNvPr>
          <p:cNvGrpSpPr/>
          <p:nvPr/>
        </p:nvGrpSpPr>
        <p:grpSpPr>
          <a:xfrm>
            <a:off x="228600" y="1013384"/>
            <a:ext cx="6126956" cy="3962400"/>
            <a:chOff x="228600" y="1013384"/>
            <a:chExt cx="6126956" cy="3962400"/>
          </a:xfrm>
        </p:grpSpPr>
        <p:sp>
          <p:nvSpPr>
            <p:cNvPr id="95236" name="Rectangle 112"/>
            <p:cNvSpPr>
              <a:spLocks noChangeArrowheads="1"/>
            </p:cNvSpPr>
            <p:nvPr/>
          </p:nvSpPr>
          <p:spPr bwMode="auto">
            <a:xfrm>
              <a:off x="1789510" y="2850713"/>
              <a:ext cx="1956196" cy="464796"/>
            </a:xfrm>
            <a:prstGeom prst="rect">
              <a:avLst/>
            </a:prstGeom>
            <a:solidFill>
              <a:srgbClr val="EAEAEA">
                <a:alpha val="50195"/>
              </a:srgbClr>
            </a:solidFill>
            <a:ln w="9525" algn="ctr">
              <a:noFill/>
              <a:miter lim="800000"/>
              <a:headEnd/>
              <a:tailEnd/>
            </a:ln>
          </p:spPr>
          <p:txBody>
            <a:bodyPr/>
            <a:lstStyle/>
            <a:p>
              <a:endParaRPr lang="en-US" sz="1350">
                <a:latin typeface="Calibri" pitchFamily="34" charset="0"/>
              </a:endParaRPr>
            </a:p>
          </p:txBody>
        </p:sp>
        <p:sp>
          <p:nvSpPr>
            <p:cNvPr id="95237" name="Freeform 113"/>
            <p:cNvSpPr>
              <a:spLocks/>
            </p:cNvSpPr>
            <p:nvPr/>
          </p:nvSpPr>
          <p:spPr bwMode="auto">
            <a:xfrm>
              <a:off x="1789510" y="2912912"/>
              <a:ext cx="391715" cy="813112"/>
            </a:xfrm>
            <a:custGeom>
              <a:avLst/>
              <a:gdLst>
                <a:gd name="T0" fmla="*/ 0 w 561"/>
                <a:gd name="T1" fmla="*/ 443137233 h 1260"/>
                <a:gd name="T2" fmla="*/ 486245378 w 561"/>
                <a:gd name="T3" fmla="*/ 0 h 1260"/>
                <a:gd name="T4" fmla="*/ 486245378 w 561"/>
                <a:gd name="T5" fmla="*/ 590849719 h 1260"/>
                <a:gd name="T6" fmla="*/ 0 w 561"/>
                <a:gd name="T7" fmla="*/ 1033987065 h 1260"/>
                <a:gd name="T8" fmla="*/ 0 w 561"/>
                <a:gd name="T9" fmla="*/ 443137233 h 1260"/>
                <a:gd name="T10" fmla="*/ 0 60000 65536"/>
                <a:gd name="T11" fmla="*/ 0 60000 65536"/>
                <a:gd name="T12" fmla="*/ 0 60000 65536"/>
                <a:gd name="T13" fmla="*/ 0 60000 65536"/>
                <a:gd name="T14" fmla="*/ 0 60000 65536"/>
                <a:gd name="T15" fmla="*/ 0 w 561"/>
                <a:gd name="T16" fmla="*/ 0 h 1260"/>
                <a:gd name="T17" fmla="*/ 561 w 561"/>
                <a:gd name="T18" fmla="*/ 1260 h 1260"/>
              </a:gdLst>
              <a:ahLst/>
              <a:cxnLst>
                <a:cxn ang="T10">
                  <a:pos x="T0" y="T1"/>
                </a:cxn>
                <a:cxn ang="T11">
                  <a:pos x="T2" y="T3"/>
                </a:cxn>
                <a:cxn ang="T12">
                  <a:pos x="T4" y="T5"/>
                </a:cxn>
                <a:cxn ang="T13">
                  <a:pos x="T6" y="T7"/>
                </a:cxn>
                <a:cxn ang="T14">
                  <a:pos x="T8" y="T9"/>
                </a:cxn>
              </a:cxnLst>
              <a:rect l="T15" t="T16" r="T17" b="T18"/>
              <a:pathLst>
                <a:path w="561" h="1260">
                  <a:moveTo>
                    <a:pt x="0" y="540"/>
                  </a:moveTo>
                  <a:lnTo>
                    <a:pt x="561" y="0"/>
                  </a:lnTo>
                  <a:lnTo>
                    <a:pt x="561" y="720"/>
                  </a:lnTo>
                  <a:lnTo>
                    <a:pt x="0" y="1260"/>
                  </a:lnTo>
                  <a:lnTo>
                    <a:pt x="0" y="540"/>
                  </a:lnTo>
                  <a:close/>
                </a:path>
              </a:pathLst>
            </a:custGeom>
            <a:solidFill>
              <a:srgbClr val="EAEAEA">
                <a:alpha val="50195"/>
              </a:srgbClr>
            </a:solidFill>
            <a:ln w="9525" cap="flat" cmpd="sng">
              <a:noFill/>
              <a:prstDash val="solid"/>
              <a:round/>
              <a:headEnd type="none" w="med" len="med"/>
              <a:tailEnd type="none" w="med" len="med"/>
            </a:ln>
          </p:spPr>
          <p:txBody>
            <a:bodyPr/>
            <a:lstStyle/>
            <a:p>
              <a:endParaRPr lang="en-US" sz="1350"/>
            </a:p>
          </p:txBody>
        </p:sp>
        <p:sp>
          <p:nvSpPr>
            <p:cNvPr id="95238" name="Freeform 114"/>
            <p:cNvSpPr>
              <a:spLocks/>
            </p:cNvSpPr>
            <p:nvPr/>
          </p:nvSpPr>
          <p:spPr bwMode="auto">
            <a:xfrm>
              <a:off x="1789510" y="2502399"/>
              <a:ext cx="391715" cy="813111"/>
            </a:xfrm>
            <a:custGeom>
              <a:avLst/>
              <a:gdLst>
                <a:gd name="T0" fmla="*/ 0 w 561"/>
                <a:gd name="T1" fmla="*/ 443136845 h 1260"/>
                <a:gd name="T2" fmla="*/ 486245378 w 561"/>
                <a:gd name="T3" fmla="*/ 0 h 1260"/>
                <a:gd name="T4" fmla="*/ 486245378 w 561"/>
                <a:gd name="T5" fmla="*/ 590848296 h 1260"/>
                <a:gd name="T6" fmla="*/ 0 w 561"/>
                <a:gd name="T7" fmla="*/ 1033985254 h 1260"/>
                <a:gd name="T8" fmla="*/ 0 w 561"/>
                <a:gd name="T9" fmla="*/ 443136845 h 1260"/>
                <a:gd name="T10" fmla="*/ 0 60000 65536"/>
                <a:gd name="T11" fmla="*/ 0 60000 65536"/>
                <a:gd name="T12" fmla="*/ 0 60000 65536"/>
                <a:gd name="T13" fmla="*/ 0 60000 65536"/>
                <a:gd name="T14" fmla="*/ 0 60000 65536"/>
                <a:gd name="T15" fmla="*/ 0 w 561"/>
                <a:gd name="T16" fmla="*/ 0 h 1260"/>
                <a:gd name="T17" fmla="*/ 561 w 561"/>
                <a:gd name="T18" fmla="*/ 1260 h 1260"/>
              </a:gdLst>
              <a:ahLst/>
              <a:cxnLst>
                <a:cxn ang="T10">
                  <a:pos x="T0" y="T1"/>
                </a:cxn>
                <a:cxn ang="T11">
                  <a:pos x="T2" y="T3"/>
                </a:cxn>
                <a:cxn ang="T12">
                  <a:pos x="T4" y="T5"/>
                </a:cxn>
                <a:cxn ang="T13">
                  <a:pos x="T6" y="T7"/>
                </a:cxn>
                <a:cxn ang="T14">
                  <a:pos x="T8" y="T9"/>
                </a:cxn>
              </a:cxnLst>
              <a:rect l="T15" t="T16" r="T17" b="T18"/>
              <a:pathLst>
                <a:path w="561" h="1260">
                  <a:moveTo>
                    <a:pt x="0" y="540"/>
                  </a:moveTo>
                  <a:lnTo>
                    <a:pt x="561" y="0"/>
                  </a:lnTo>
                  <a:lnTo>
                    <a:pt x="561" y="720"/>
                  </a:lnTo>
                  <a:lnTo>
                    <a:pt x="0" y="1260"/>
                  </a:lnTo>
                  <a:lnTo>
                    <a:pt x="0" y="540"/>
                  </a:lnTo>
                  <a:close/>
                </a:path>
              </a:pathLst>
            </a:custGeom>
            <a:solidFill>
              <a:srgbClr val="B2B2B2">
                <a:alpha val="50195"/>
              </a:srgbClr>
            </a:solidFill>
            <a:ln w="9525" cap="flat" cmpd="sng">
              <a:noFill/>
              <a:prstDash val="solid"/>
              <a:round/>
              <a:headEnd type="none" w="med" len="med"/>
              <a:tailEnd type="none" w="med" len="med"/>
            </a:ln>
          </p:spPr>
          <p:txBody>
            <a:bodyPr/>
            <a:lstStyle/>
            <a:p>
              <a:endParaRPr lang="en-US" sz="1350"/>
            </a:p>
          </p:txBody>
        </p:sp>
        <p:sp>
          <p:nvSpPr>
            <p:cNvPr id="95239" name="Line 115"/>
            <p:cNvSpPr>
              <a:spLocks noChangeShapeType="1"/>
            </p:cNvSpPr>
            <p:nvPr/>
          </p:nvSpPr>
          <p:spPr bwMode="auto">
            <a:xfrm>
              <a:off x="6355556" y="1456323"/>
              <a:ext cx="0" cy="2555817"/>
            </a:xfrm>
            <a:prstGeom prst="line">
              <a:avLst/>
            </a:prstGeom>
            <a:noFill/>
            <a:ln w="9525">
              <a:solidFill>
                <a:srgbClr val="000000"/>
              </a:solidFill>
              <a:round/>
              <a:headEnd/>
              <a:tailEnd/>
            </a:ln>
          </p:spPr>
          <p:txBody>
            <a:bodyPr/>
            <a:lstStyle/>
            <a:p>
              <a:endParaRPr lang="en-US" sz="1350"/>
            </a:p>
          </p:txBody>
        </p:sp>
        <p:sp>
          <p:nvSpPr>
            <p:cNvPr id="95240" name="Rectangle 116"/>
            <p:cNvSpPr>
              <a:spLocks noChangeArrowheads="1"/>
            </p:cNvSpPr>
            <p:nvPr/>
          </p:nvSpPr>
          <p:spPr bwMode="auto">
            <a:xfrm>
              <a:off x="484585" y="2385916"/>
              <a:ext cx="4827984" cy="2555817"/>
            </a:xfrm>
            <a:prstGeom prst="rect">
              <a:avLst/>
            </a:prstGeom>
            <a:noFill/>
            <a:ln w="9525" algn="ctr">
              <a:solidFill>
                <a:srgbClr val="000000"/>
              </a:solidFill>
              <a:miter lim="800000"/>
              <a:headEnd/>
              <a:tailEnd/>
            </a:ln>
          </p:spPr>
          <p:txBody>
            <a:bodyPr/>
            <a:lstStyle/>
            <a:p>
              <a:endParaRPr lang="en-US" sz="1350">
                <a:latin typeface="Calibri" pitchFamily="34" charset="0"/>
              </a:endParaRPr>
            </a:p>
          </p:txBody>
        </p:sp>
        <p:sp>
          <p:nvSpPr>
            <p:cNvPr id="95241" name="Freeform 117"/>
            <p:cNvSpPr>
              <a:spLocks/>
            </p:cNvSpPr>
            <p:nvPr/>
          </p:nvSpPr>
          <p:spPr bwMode="auto">
            <a:xfrm>
              <a:off x="484585" y="4046190"/>
              <a:ext cx="5870971" cy="929594"/>
            </a:xfrm>
            <a:custGeom>
              <a:avLst/>
              <a:gdLst>
                <a:gd name="T0" fmla="*/ 0 w 8415"/>
                <a:gd name="T1" fmla="*/ 1182520369 h 1440"/>
                <a:gd name="T2" fmla="*/ 1294555010 w 8415"/>
                <a:gd name="T3" fmla="*/ 0 h 1440"/>
                <a:gd name="T4" fmla="*/ 2147483647 w 8415"/>
                <a:gd name="T5" fmla="*/ 0 h 1440"/>
                <a:gd name="T6" fmla="*/ 2147483647 w 8415"/>
                <a:gd name="T7" fmla="*/ 1182520369 h 1440"/>
                <a:gd name="T8" fmla="*/ 0 w 8415"/>
                <a:gd name="T9" fmla="*/ 1182520369 h 1440"/>
                <a:gd name="T10" fmla="*/ 0 60000 65536"/>
                <a:gd name="T11" fmla="*/ 0 60000 65536"/>
                <a:gd name="T12" fmla="*/ 0 60000 65536"/>
                <a:gd name="T13" fmla="*/ 0 60000 65536"/>
                <a:gd name="T14" fmla="*/ 0 60000 65536"/>
                <a:gd name="T15" fmla="*/ 0 w 8415"/>
                <a:gd name="T16" fmla="*/ 0 h 1440"/>
                <a:gd name="T17" fmla="*/ 8415 w 8415"/>
                <a:gd name="T18" fmla="*/ 1440 h 1440"/>
              </a:gdLst>
              <a:ahLst/>
              <a:cxnLst>
                <a:cxn ang="T10">
                  <a:pos x="T0" y="T1"/>
                </a:cxn>
                <a:cxn ang="T11">
                  <a:pos x="T2" y="T3"/>
                </a:cxn>
                <a:cxn ang="T12">
                  <a:pos x="T4" y="T5"/>
                </a:cxn>
                <a:cxn ang="T13">
                  <a:pos x="T6" y="T7"/>
                </a:cxn>
                <a:cxn ang="T14">
                  <a:pos x="T8" y="T9"/>
                </a:cxn>
              </a:cxnLst>
              <a:rect l="T15" t="T16" r="T17" b="T18"/>
              <a:pathLst>
                <a:path w="8415" h="1440">
                  <a:moveTo>
                    <a:pt x="0" y="1440"/>
                  </a:moveTo>
                  <a:lnTo>
                    <a:pt x="1496" y="0"/>
                  </a:lnTo>
                  <a:lnTo>
                    <a:pt x="8415" y="0"/>
                  </a:lnTo>
                  <a:lnTo>
                    <a:pt x="6919" y="1440"/>
                  </a:lnTo>
                  <a:lnTo>
                    <a:pt x="0" y="1440"/>
                  </a:lnTo>
                  <a:close/>
                </a:path>
              </a:pathLst>
            </a:custGeom>
            <a:solidFill>
              <a:srgbClr val="FFFFFF">
                <a:alpha val="50195"/>
              </a:srgbClr>
            </a:solidFill>
            <a:ln w="9525" cap="flat" cmpd="sng">
              <a:solidFill>
                <a:srgbClr val="C0C0C0"/>
              </a:solidFill>
              <a:prstDash val="solid"/>
              <a:round/>
              <a:headEnd type="none" w="med" len="med"/>
              <a:tailEnd type="none" w="med" len="med"/>
            </a:ln>
          </p:spPr>
          <p:txBody>
            <a:bodyPr/>
            <a:lstStyle/>
            <a:p>
              <a:endParaRPr lang="en-US" sz="1350" dirty="0"/>
            </a:p>
          </p:txBody>
        </p:sp>
        <p:sp>
          <p:nvSpPr>
            <p:cNvPr id="95242" name="Rectangle 118"/>
            <p:cNvSpPr>
              <a:spLocks noChangeArrowheads="1"/>
            </p:cNvSpPr>
            <p:nvPr/>
          </p:nvSpPr>
          <p:spPr bwMode="auto">
            <a:xfrm>
              <a:off x="2181225" y="2064743"/>
              <a:ext cx="1957387" cy="464797"/>
            </a:xfrm>
            <a:prstGeom prst="rect">
              <a:avLst/>
            </a:prstGeom>
            <a:solidFill>
              <a:srgbClr val="808080">
                <a:alpha val="50195"/>
              </a:srgbClr>
            </a:solidFill>
            <a:ln w="9525" algn="ctr">
              <a:solidFill>
                <a:srgbClr val="000000"/>
              </a:solidFill>
              <a:miter lim="800000"/>
              <a:headEnd/>
              <a:tailEnd/>
            </a:ln>
          </p:spPr>
          <p:txBody>
            <a:bodyPr/>
            <a:lstStyle/>
            <a:p>
              <a:endParaRPr lang="en-US" sz="1350">
                <a:latin typeface="Calibri" pitchFamily="34" charset="0"/>
              </a:endParaRPr>
            </a:p>
          </p:txBody>
        </p:sp>
        <p:sp>
          <p:nvSpPr>
            <p:cNvPr id="95243" name="Line 119"/>
            <p:cNvSpPr>
              <a:spLocks noChangeShapeType="1"/>
            </p:cNvSpPr>
            <p:nvPr/>
          </p:nvSpPr>
          <p:spPr bwMode="auto">
            <a:xfrm>
              <a:off x="1528762" y="1456323"/>
              <a:ext cx="0" cy="2555817"/>
            </a:xfrm>
            <a:prstGeom prst="line">
              <a:avLst/>
            </a:prstGeom>
            <a:noFill/>
            <a:ln w="9525">
              <a:solidFill>
                <a:srgbClr val="C0C0C0"/>
              </a:solidFill>
              <a:round/>
              <a:headEnd/>
              <a:tailEnd/>
            </a:ln>
          </p:spPr>
          <p:txBody>
            <a:bodyPr/>
            <a:lstStyle/>
            <a:p>
              <a:endParaRPr lang="en-US" sz="1350"/>
            </a:p>
          </p:txBody>
        </p:sp>
        <p:sp>
          <p:nvSpPr>
            <p:cNvPr id="95244" name="Freeform 120"/>
            <p:cNvSpPr>
              <a:spLocks/>
            </p:cNvSpPr>
            <p:nvPr/>
          </p:nvSpPr>
          <p:spPr bwMode="auto">
            <a:xfrm>
              <a:off x="1789510" y="2967195"/>
              <a:ext cx="2349103" cy="348315"/>
            </a:xfrm>
            <a:custGeom>
              <a:avLst/>
              <a:gdLst>
                <a:gd name="T0" fmla="*/ 0 w 3366"/>
                <a:gd name="T1" fmla="*/ 442726029 h 540"/>
                <a:gd name="T2" fmla="*/ 485753853 w 3366"/>
                <a:gd name="T3" fmla="*/ 0 h 540"/>
                <a:gd name="T4" fmla="*/ 2147483647 w 3366"/>
                <a:gd name="T5" fmla="*/ 0 h 540"/>
                <a:gd name="T6" fmla="*/ 2147483647 w 3366"/>
                <a:gd name="T7" fmla="*/ 442726029 h 540"/>
                <a:gd name="T8" fmla="*/ 0 w 3366"/>
                <a:gd name="T9" fmla="*/ 442726029 h 540"/>
                <a:gd name="T10" fmla="*/ 0 60000 65536"/>
                <a:gd name="T11" fmla="*/ 0 60000 65536"/>
                <a:gd name="T12" fmla="*/ 0 60000 65536"/>
                <a:gd name="T13" fmla="*/ 0 60000 65536"/>
                <a:gd name="T14" fmla="*/ 0 60000 65536"/>
                <a:gd name="T15" fmla="*/ 0 w 3366"/>
                <a:gd name="T16" fmla="*/ 0 h 540"/>
                <a:gd name="T17" fmla="*/ 3366 w 3366"/>
                <a:gd name="T18" fmla="*/ 540 h 540"/>
              </a:gdLst>
              <a:ahLst/>
              <a:cxnLst>
                <a:cxn ang="T10">
                  <a:pos x="T0" y="T1"/>
                </a:cxn>
                <a:cxn ang="T11">
                  <a:pos x="T2" y="T3"/>
                </a:cxn>
                <a:cxn ang="T12">
                  <a:pos x="T4" y="T5"/>
                </a:cxn>
                <a:cxn ang="T13">
                  <a:pos x="T6" y="T7"/>
                </a:cxn>
                <a:cxn ang="T14">
                  <a:pos x="T8" y="T9"/>
                </a:cxn>
              </a:cxnLst>
              <a:rect l="T15" t="T16" r="T17" b="T18"/>
              <a:pathLst>
                <a:path w="3366" h="540">
                  <a:moveTo>
                    <a:pt x="0" y="540"/>
                  </a:moveTo>
                  <a:lnTo>
                    <a:pt x="561" y="0"/>
                  </a:lnTo>
                  <a:lnTo>
                    <a:pt x="3366" y="0"/>
                  </a:lnTo>
                  <a:lnTo>
                    <a:pt x="2805" y="540"/>
                  </a:lnTo>
                  <a:lnTo>
                    <a:pt x="0" y="540"/>
                  </a:lnTo>
                  <a:close/>
                </a:path>
              </a:pathLst>
            </a:custGeom>
            <a:solidFill>
              <a:srgbClr val="EAEAEA"/>
            </a:solidFill>
            <a:ln w="9525" cap="flat" cmpd="sng">
              <a:solidFill>
                <a:srgbClr val="000000"/>
              </a:solidFill>
              <a:prstDash val="solid"/>
              <a:round/>
              <a:headEnd type="none" w="med" len="med"/>
              <a:tailEnd type="none" w="med" len="med"/>
            </a:ln>
          </p:spPr>
          <p:txBody>
            <a:bodyPr/>
            <a:lstStyle/>
            <a:p>
              <a:endParaRPr lang="en-US" sz="1350"/>
            </a:p>
          </p:txBody>
        </p:sp>
        <p:sp>
          <p:nvSpPr>
            <p:cNvPr id="95245" name="Freeform 121"/>
            <p:cNvSpPr>
              <a:spLocks/>
            </p:cNvSpPr>
            <p:nvPr/>
          </p:nvSpPr>
          <p:spPr bwMode="auto">
            <a:xfrm>
              <a:off x="1789510" y="3431992"/>
              <a:ext cx="2349103" cy="347184"/>
            </a:xfrm>
            <a:custGeom>
              <a:avLst/>
              <a:gdLst>
                <a:gd name="T0" fmla="*/ 0 w 3366"/>
                <a:gd name="T1" fmla="*/ 439854949 h 540"/>
                <a:gd name="T2" fmla="*/ 485753853 w 3366"/>
                <a:gd name="T3" fmla="*/ 0 h 540"/>
                <a:gd name="T4" fmla="*/ 2147483647 w 3366"/>
                <a:gd name="T5" fmla="*/ 0 h 540"/>
                <a:gd name="T6" fmla="*/ 2147483647 w 3366"/>
                <a:gd name="T7" fmla="*/ 439854949 h 540"/>
                <a:gd name="T8" fmla="*/ 0 w 3366"/>
                <a:gd name="T9" fmla="*/ 439854949 h 540"/>
                <a:gd name="T10" fmla="*/ 0 60000 65536"/>
                <a:gd name="T11" fmla="*/ 0 60000 65536"/>
                <a:gd name="T12" fmla="*/ 0 60000 65536"/>
                <a:gd name="T13" fmla="*/ 0 60000 65536"/>
                <a:gd name="T14" fmla="*/ 0 60000 65536"/>
                <a:gd name="T15" fmla="*/ 0 w 3366"/>
                <a:gd name="T16" fmla="*/ 0 h 540"/>
                <a:gd name="T17" fmla="*/ 3366 w 3366"/>
                <a:gd name="T18" fmla="*/ 540 h 540"/>
              </a:gdLst>
              <a:ahLst/>
              <a:cxnLst>
                <a:cxn ang="T10">
                  <a:pos x="T0" y="T1"/>
                </a:cxn>
                <a:cxn ang="T11">
                  <a:pos x="T2" y="T3"/>
                </a:cxn>
                <a:cxn ang="T12">
                  <a:pos x="T4" y="T5"/>
                </a:cxn>
                <a:cxn ang="T13">
                  <a:pos x="T6" y="T7"/>
                </a:cxn>
                <a:cxn ang="T14">
                  <a:pos x="T8" y="T9"/>
                </a:cxn>
              </a:cxnLst>
              <a:rect l="T15" t="T16" r="T17" b="T18"/>
              <a:pathLst>
                <a:path w="3366" h="540">
                  <a:moveTo>
                    <a:pt x="0" y="540"/>
                  </a:moveTo>
                  <a:lnTo>
                    <a:pt x="561" y="0"/>
                  </a:lnTo>
                  <a:lnTo>
                    <a:pt x="3366" y="0"/>
                  </a:lnTo>
                  <a:lnTo>
                    <a:pt x="2805" y="540"/>
                  </a:lnTo>
                  <a:lnTo>
                    <a:pt x="0" y="540"/>
                  </a:lnTo>
                  <a:close/>
                </a:path>
              </a:pathLst>
            </a:custGeom>
            <a:solidFill>
              <a:srgbClr val="EAEAEA"/>
            </a:solidFill>
            <a:ln w="9525" cap="flat" cmpd="sng">
              <a:solidFill>
                <a:srgbClr val="000000"/>
              </a:solidFill>
              <a:prstDash val="solid"/>
              <a:round/>
              <a:headEnd type="none" w="med" len="med"/>
              <a:tailEnd type="none" w="med" len="med"/>
            </a:ln>
          </p:spPr>
          <p:txBody>
            <a:bodyPr/>
            <a:lstStyle/>
            <a:p>
              <a:endParaRPr lang="en-US" sz="1350"/>
            </a:p>
          </p:txBody>
        </p:sp>
        <p:sp>
          <p:nvSpPr>
            <p:cNvPr id="95246" name="Rectangle 122"/>
            <p:cNvSpPr>
              <a:spLocks noChangeArrowheads="1"/>
            </p:cNvSpPr>
            <p:nvPr/>
          </p:nvSpPr>
          <p:spPr bwMode="auto">
            <a:xfrm>
              <a:off x="1789510" y="2868808"/>
              <a:ext cx="1956196" cy="463666"/>
            </a:xfrm>
            <a:prstGeom prst="rect">
              <a:avLst/>
            </a:prstGeom>
            <a:solidFill>
              <a:srgbClr val="B2B2B2">
                <a:alpha val="74901"/>
              </a:srgbClr>
            </a:solidFill>
            <a:ln w="9525" algn="ctr">
              <a:solidFill>
                <a:srgbClr val="000000"/>
              </a:solidFill>
              <a:miter lim="800000"/>
              <a:headEnd/>
              <a:tailEnd/>
            </a:ln>
          </p:spPr>
          <p:txBody>
            <a:bodyPr/>
            <a:lstStyle/>
            <a:p>
              <a:endParaRPr lang="en-US" sz="1350">
                <a:latin typeface="Calibri" pitchFamily="34" charset="0"/>
              </a:endParaRPr>
            </a:p>
          </p:txBody>
        </p:sp>
        <p:sp>
          <p:nvSpPr>
            <p:cNvPr id="95247" name="Rectangle 123"/>
            <p:cNvSpPr>
              <a:spLocks noChangeArrowheads="1"/>
            </p:cNvSpPr>
            <p:nvPr/>
          </p:nvSpPr>
          <p:spPr bwMode="auto">
            <a:xfrm>
              <a:off x="1789510" y="3779176"/>
              <a:ext cx="1956196" cy="464797"/>
            </a:xfrm>
            <a:prstGeom prst="rect">
              <a:avLst/>
            </a:prstGeom>
            <a:noFill/>
            <a:ln w="9525" algn="ctr">
              <a:solidFill>
                <a:srgbClr val="000000"/>
              </a:solidFill>
              <a:miter lim="800000"/>
              <a:headEnd/>
              <a:tailEnd/>
            </a:ln>
          </p:spPr>
          <p:txBody>
            <a:bodyPr/>
            <a:lstStyle/>
            <a:p>
              <a:endParaRPr lang="en-US" sz="1350">
                <a:latin typeface="Calibri" pitchFamily="34" charset="0"/>
              </a:endParaRPr>
            </a:p>
          </p:txBody>
        </p:sp>
        <p:sp>
          <p:nvSpPr>
            <p:cNvPr id="95248" name="Line 124"/>
            <p:cNvSpPr>
              <a:spLocks noChangeShapeType="1"/>
            </p:cNvSpPr>
            <p:nvPr/>
          </p:nvSpPr>
          <p:spPr bwMode="auto">
            <a:xfrm>
              <a:off x="2181225" y="2331633"/>
              <a:ext cx="0" cy="116482"/>
            </a:xfrm>
            <a:prstGeom prst="line">
              <a:avLst/>
            </a:prstGeom>
            <a:noFill/>
            <a:ln w="9525">
              <a:solidFill>
                <a:srgbClr val="000000"/>
              </a:solidFill>
              <a:round/>
              <a:headEnd/>
              <a:tailEnd/>
            </a:ln>
          </p:spPr>
          <p:txBody>
            <a:bodyPr/>
            <a:lstStyle/>
            <a:p>
              <a:endParaRPr lang="en-US" sz="1350"/>
            </a:p>
          </p:txBody>
        </p:sp>
        <p:sp>
          <p:nvSpPr>
            <p:cNvPr id="95249" name="Freeform 125"/>
            <p:cNvSpPr>
              <a:spLocks/>
            </p:cNvSpPr>
            <p:nvPr/>
          </p:nvSpPr>
          <p:spPr bwMode="auto">
            <a:xfrm>
              <a:off x="1789510" y="2055696"/>
              <a:ext cx="391715" cy="813112"/>
            </a:xfrm>
            <a:custGeom>
              <a:avLst/>
              <a:gdLst>
                <a:gd name="T0" fmla="*/ 0 w 561"/>
                <a:gd name="T1" fmla="*/ 443137233 h 1260"/>
                <a:gd name="T2" fmla="*/ 486245378 w 561"/>
                <a:gd name="T3" fmla="*/ 0 h 1260"/>
                <a:gd name="T4" fmla="*/ 486245378 w 561"/>
                <a:gd name="T5" fmla="*/ 590849719 h 1260"/>
                <a:gd name="T6" fmla="*/ 0 w 561"/>
                <a:gd name="T7" fmla="*/ 1033987065 h 1260"/>
                <a:gd name="T8" fmla="*/ 0 w 561"/>
                <a:gd name="T9" fmla="*/ 443137233 h 1260"/>
                <a:gd name="T10" fmla="*/ 0 60000 65536"/>
                <a:gd name="T11" fmla="*/ 0 60000 65536"/>
                <a:gd name="T12" fmla="*/ 0 60000 65536"/>
                <a:gd name="T13" fmla="*/ 0 60000 65536"/>
                <a:gd name="T14" fmla="*/ 0 60000 65536"/>
                <a:gd name="T15" fmla="*/ 0 w 561"/>
                <a:gd name="T16" fmla="*/ 0 h 1260"/>
                <a:gd name="T17" fmla="*/ 561 w 561"/>
                <a:gd name="T18" fmla="*/ 1260 h 1260"/>
              </a:gdLst>
              <a:ahLst/>
              <a:cxnLst>
                <a:cxn ang="T10">
                  <a:pos x="T0" y="T1"/>
                </a:cxn>
                <a:cxn ang="T11">
                  <a:pos x="T2" y="T3"/>
                </a:cxn>
                <a:cxn ang="T12">
                  <a:pos x="T4" y="T5"/>
                </a:cxn>
                <a:cxn ang="T13">
                  <a:pos x="T6" y="T7"/>
                </a:cxn>
                <a:cxn ang="T14">
                  <a:pos x="T8" y="T9"/>
                </a:cxn>
              </a:cxnLst>
              <a:rect l="T15" t="T16" r="T17" b="T18"/>
              <a:pathLst>
                <a:path w="561" h="1260">
                  <a:moveTo>
                    <a:pt x="0" y="540"/>
                  </a:moveTo>
                  <a:lnTo>
                    <a:pt x="561" y="0"/>
                  </a:lnTo>
                  <a:lnTo>
                    <a:pt x="561" y="720"/>
                  </a:lnTo>
                  <a:lnTo>
                    <a:pt x="0" y="1260"/>
                  </a:lnTo>
                  <a:lnTo>
                    <a:pt x="0" y="540"/>
                  </a:lnTo>
                  <a:close/>
                </a:path>
              </a:pathLst>
            </a:custGeom>
            <a:solidFill>
              <a:srgbClr val="808080">
                <a:alpha val="50195"/>
              </a:srgbClr>
            </a:solidFill>
            <a:ln w="9525" cap="flat" cmpd="sng">
              <a:noFill/>
              <a:prstDash val="solid"/>
              <a:round/>
              <a:headEnd type="none" w="med" len="med"/>
              <a:tailEnd type="none" w="med" len="med"/>
            </a:ln>
          </p:spPr>
          <p:txBody>
            <a:bodyPr/>
            <a:lstStyle/>
            <a:p>
              <a:endParaRPr lang="en-US" sz="1350"/>
            </a:p>
          </p:txBody>
        </p:sp>
        <p:sp>
          <p:nvSpPr>
            <p:cNvPr id="95250" name="Freeform 126"/>
            <p:cNvSpPr>
              <a:spLocks/>
            </p:cNvSpPr>
            <p:nvPr/>
          </p:nvSpPr>
          <p:spPr bwMode="auto">
            <a:xfrm>
              <a:off x="1789510" y="2520493"/>
              <a:ext cx="2349103" cy="348315"/>
            </a:xfrm>
            <a:custGeom>
              <a:avLst/>
              <a:gdLst>
                <a:gd name="T0" fmla="*/ 0 w 3366"/>
                <a:gd name="T1" fmla="*/ 442726029 h 540"/>
                <a:gd name="T2" fmla="*/ 485753853 w 3366"/>
                <a:gd name="T3" fmla="*/ 0 h 540"/>
                <a:gd name="T4" fmla="*/ 2147483647 w 3366"/>
                <a:gd name="T5" fmla="*/ 0 h 540"/>
                <a:gd name="T6" fmla="*/ 2147483647 w 3366"/>
                <a:gd name="T7" fmla="*/ 442726029 h 540"/>
                <a:gd name="T8" fmla="*/ 0 w 3366"/>
                <a:gd name="T9" fmla="*/ 442726029 h 540"/>
                <a:gd name="T10" fmla="*/ 0 60000 65536"/>
                <a:gd name="T11" fmla="*/ 0 60000 65536"/>
                <a:gd name="T12" fmla="*/ 0 60000 65536"/>
                <a:gd name="T13" fmla="*/ 0 60000 65536"/>
                <a:gd name="T14" fmla="*/ 0 60000 65536"/>
                <a:gd name="T15" fmla="*/ 0 w 3366"/>
                <a:gd name="T16" fmla="*/ 0 h 540"/>
                <a:gd name="T17" fmla="*/ 3366 w 3366"/>
                <a:gd name="T18" fmla="*/ 540 h 540"/>
              </a:gdLst>
              <a:ahLst/>
              <a:cxnLst>
                <a:cxn ang="T10">
                  <a:pos x="T0" y="T1"/>
                </a:cxn>
                <a:cxn ang="T11">
                  <a:pos x="T2" y="T3"/>
                </a:cxn>
                <a:cxn ang="T12">
                  <a:pos x="T4" y="T5"/>
                </a:cxn>
                <a:cxn ang="T13">
                  <a:pos x="T6" y="T7"/>
                </a:cxn>
                <a:cxn ang="T14">
                  <a:pos x="T8" y="T9"/>
                </a:cxn>
              </a:cxnLst>
              <a:rect l="T15" t="T16" r="T17" b="T18"/>
              <a:pathLst>
                <a:path w="3366" h="540">
                  <a:moveTo>
                    <a:pt x="0" y="540"/>
                  </a:moveTo>
                  <a:lnTo>
                    <a:pt x="561" y="0"/>
                  </a:lnTo>
                  <a:lnTo>
                    <a:pt x="3366" y="0"/>
                  </a:lnTo>
                  <a:lnTo>
                    <a:pt x="2805" y="540"/>
                  </a:lnTo>
                  <a:lnTo>
                    <a:pt x="0" y="540"/>
                  </a:lnTo>
                  <a:close/>
                </a:path>
              </a:pathLst>
            </a:custGeom>
            <a:solidFill>
              <a:srgbClr val="808080"/>
            </a:solidFill>
            <a:ln w="9525" cap="flat" cmpd="sng">
              <a:solidFill>
                <a:srgbClr val="000000"/>
              </a:solidFill>
              <a:prstDash val="solid"/>
              <a:round/>
              <a:headEnd type="none" w="med" len="med"/>
              <a:tailEnd type="none" w="med" len="med"/>
            </a:ln>
          </p:spPr>
          <p:txBody>
            <a:bodyPr/>
            <a:lstStyle/>
            <a:p>
              <a:endParaRPr lang="en-US" sz="1350"/>
            </a:p>
          </p:txBody>
        </p:sp>
        <p:sp>
          <p:nvSpPr>
            <p:cNvPr id="95251" name="Freeform 127"/>
            <p:cNvSpPr>
              <a:spLocks/>
            </p:cNvSpPr>
            <p:nvPr/>
          </p:nvSpPr>
          <p:spPr bwMode="auto">
            <a:xfrm>
              <a:off x="3746897" y="2054565"/>
              <a:ext cx="392906" cy="814243"/>
            </a:xfrm>
            <a:custGeom>
              <a:avLst/>
              <a:gdLst>
                <a:gd name="T0" fmla="*/ 0 w 561"/>
                <a:gd name="T1" fmla="*/ 444370220 h 1260"/>
                <a:gd name="T2" fmla="*/ 489206705 w 561"/>
                <a:gd name="T3" fmla="*/ 0 h 1260"/>
                <a:gd name="T4" fmla="*/ 489206705 w 561"/>
                <a:gd name="T5" fmla="*/ 592494004 h 1260"/>
                <a:gd name="T6" fmla="*/ 0 w 561"/>
                <a:gd name="T7" fmla="*/ 1036864337 h 1260"/>
                <a:gd name="T8" fmla="*/ 0 w 561"/>
                <a:gd name="T9" fmla="*/ 444370220 h 1260"/>
                <a:gd name="T10" fmla="*/ 0 60000 65536"/>
                <a:gd name="T11" fmla="*/ 0 60000 65536"/>
                <a:gd name="T12" fmla="*/ 0 60000 65536"/>
                <a:gd name="T13" fmla="*/ 0 60000 65536"/>
                <a:gd name="T14" fmla="*/ 0 60000 65536"/>
                <a:gd name="T15" fmla="*/ 0 w 561"/>
                <a:gd name="T16" fmla="*/ 0 h 1260"/>
                <a:gd name="T17" fmla="*/ 561 w 561"/>
                <a:gd name="T18" fmla="*/ 1260 h 1260"/>
              </a:gdLst>
              <a:ahLst/>
              <a:cxnLst>
                <a:cxn ang="T10">
                  <a:pos x="T0" y="T1"/>
                </a:cxn>
                <a:cxn ang="T11">
                  <a:pos x="T2" y="T3"/>
                </a:cxn>
                <a:cxn ang="T12">
                  <a:pos x="T4" y="T5"/>
                </a:cxn>
                <a:cxn ang="T13">
                  <a:pos x="T6" y="T7"/>
                </a:cxn>
                <a:cxn ang="T14">
                  <a:pos x="T8" y="T9"/>
                </a:cxn>
              </a:cxnLst>
              <a:rect l="T15" t="T16" r="T17" b="T18"/>
              <a:pathLst>
                <a:path w="561" h="1260">
                  <a:moveTo>
                    <a:pt x="0" y="540"/>
                  </a:moveTo>
                  <a:lnTo>
                    <a:pt x="561" y="0"/>
                  </a:lnTo>
                  <a:lnTo>
                    <a:pt x="561" y="720"/>
                  </a:lnTo>
                  <a:lnTo>
                    <a:pt x="0" y="1260"/>
                  </a:lnTo>
                  <a:lnTo>
                    <a:pt x="0" y="540"/>
                  </a:lnTo>
                  <a:close/>
                </a:path>
              </a:pathLst>
            </a:custGeom>
            <a:solidFill>
              <a:srgbClr val="808080">
                <a:alpha val="74901"/>
              </a:srgbClr>
            </a:solidFill>
            <a:ln w="9525" cap="flat" cmpd="sng">
              <a:solidFill>
                <a:srgbClr val="000000"/>
              </a:solidFill>
              <a:prstDash val="solid"/>
              <a:round/>
              <a:headEnd type="none" w="med" len="med"/>
              <a:tailEnd type="none" w="med" len="med"/>
            </a:ln>
          </p:spPr>
          <p:txBody>
            <a:bodyPr/>
            <a:lstStyle/>
            <a:p>
              <a:endParaRPr lang="en-US" sz="1350"/>
            </a:p>
          </p:txBody>
        </p:sp>
        <p:sp>
          <p:nvSpPr>
            <p:cNvPr id="95252" name="Freeform 128"/>
            <p:cNvSpPr>
              <a:spLocks/>
            </p:cNvSpPr>
            <p:nvPr/>
          </p:nvSpPr>
          <p:spPr bwMode="auto">
            <a:xfrm>
              <a:off x="3745706" y="2502399"/>
              <a:ext cx="392906" cy="813111"/>
            </a:xfrm>
            <a:custGeom>
              <a:avLst/>
              <a:gdLst>
                <a:gd name="T0" fmla="*/ 0 w 561"/>
                <a:gd name="T1" fmla="*/ 443136845 h 1260"/>
                <a:gd name="T2" fmla="*/ 489206705 w 561"/>
                <a:gd name="T3" fmla="*/ 0 h 1260"/>
                <a:gd name="T4" fmla="*/ 489206705 w 561"/>
                <a:gd name="T5" fmla="*/ 590848296 h 1260"/>
                <a:gd name="T6" fmla="*/ 0 w 561"/>
                <a:gd name="T7" fmla="*/ 1033985254 h 1260"/>
                <a:gd name="T8" fmla="*/ 0 w 561"/>
                <a:gd name="T9" fmla="*/ 443136845 h 1260"/>
                <a:gd name="T10" fmla="*/ 0 60000 65536"/>
                <a:gd name="T11" fmla="*/ 0 60000 65536"/>
                <a:gd name="T12" fmla="*/ 0 60000 65536"/>
                <a:gd name="T13" fmla="*/ 0 60000 65536"/>
                <a:gd name="T14" fmla="*/ 0 60000 65536"/>
                <a:gd name="T15" fmla="*/ 0 w 561"/>
                <a:gd name="T16" fmla="*/ 0 h 1260"/>
                <a:gd name="T17" fmla="*/ 561 w 561"/>
                <a:gd name="T18" fmla="*/ 1260 h 1260"/>
              </a:gdLst>
              <a:ahLst/>
              <a:cxnLst>
                <a:cxn ang="T10">
                  <a:pos x="T0" y="T1"/>
                </a:cxn>
                <a:cxn ang="T11">
                  <a:pos x="T2" y="T3"/>
                </a:cxn>
                <a:cxn ang="T12">
                  <a:pos x="T4" y="T5"/>
                </a:cxn>
                <a:cxn ang="T13">
                  <a:pos x="T6" y="T7"/>
                </a:cxn>
                <a:cxn ang="T14">
                  <a:pos x="T8" y="T9"/>
                </a:cxn>
              </a:cxnLst>
              <a:rect l="T15" t="T16" r="T17" b="T18"/>
              <a:pathLst>
                <a:path w="561" h="1260">
                  <a:moveTo>
                    <a:pt x="0" y="540"/>
                  </a:moveTo>
                  <a:lnTo>
                    <a:pt x="561" y="0"/>
                  </a:lnTo>
                  <a:lnTo>
                    <a:pt x="561" y="720"/>
                  </a:lnTo>
                  <a:lnTo>
                    <a:pt x="0" y="1260"/>
                  </a:lnTo>
                  <a:lnTo>
                    <a:pt x="0" y="540"/>
                  </a:lnTo>
                  <a:close/>
                </a:path>
              </a:pathLst>
            </a:custGeom>
            <a:solidFill>
              <a:srgbClr val="B2B2B2">
                <a:alpha val="74901"/>
              </a:srgbClr>
            </a:solidFill>
            <a:ln w="9525" cap="flat" cmpd="sng">
              <a:solidFill>
                <a:srgbClr val="000000"/>
              </a:solidFill>
              <a:prstDash val="solid"/>
              <a:round/>
              <a:headEnd type="none" w="med" len="med"/>
              <a:tailEnd type="none" w="med" len="med"/>
            </a:ln>
          </p:spPr>
          <p:txBody>
            <a:bodyPr/>
            <a:lstStyle/>
            <a:p>
              <a:endParaRPr lang="en-US" sz="1350"/>
            </a:p>
          </p:txBody>
        </p:sp>
        <p:sp>
          <p:nvSpPr>
            <p:cNvPr id="95253" name="Line 129"/>
            <p:cNvSpPr>
              <a:spLocks noChangeShapeType="1"/>
            </p:cNvSpPr>
            <p:nvPr/>
          </p:nvSpPr>
          <p:spPr bwMode="auto">
            <a:xfrm>
              <a:off x="2181225" y="2850713"/>
              <a:ext cx="0" cy="116482"/>
            </a:xfrm>
            <a:prstGeom prst="line">
              <a:avLst/>
            </a:prstGeom>
            <a:noFill/>
            <a:ln w="9525">
              <a:solidFill>
                <a:srgbClr val="969696"/>
              </a:solidFill>
              <a:round/>
              <a:headEnd/>
              <a:tailEnd/>
            </a:ln>
          </p:spPr>
          <p:txBody>
            <a:bodyPr/>
            <a:lstStyle/>
            <a:p>
              <a:endParaRPr lang="en-US" sz="1350"/>
            </a:p>
          </p:txBody>
        </p:sp>
        <p:sp>
          <p:nvSpPr>
            <p:cNvPr id="95254" name="Line 130"/>
            <p:cNvSpPr>
              <a:spLocks noChangeShapeType="1"/>
            </p:cNvSpPr>
            <p:nvPr/>
          </p:nvSpPr>
          <p:spPr bwMode="auto">
            <a:xfrm>
              <a:off x="2181225" y="3315510"/>
              <a:ext cx="0" cy="116482"/>
            </a:xfrm>
            <a:prstGeom prst="line">
              <a:avLst/>
            </a:prstGeom>
            <a:noFill/>
            <a:ln w="9525">
              <a:solidFill>
                <a:srgbClr val="C0C0C0"/>
              </a:solidFill>
              <a:round/>
              <a:headEnd/>
              <a:tailEnd/>
            </a:ln>
          </p:spPr>
          <p:txBody>
            <a:bodyPr/>
            <a:lstStyle/>
            <a:p>
              <a:endParaRPr lang="en-US" sz="1350"/>
            </a:p>
          </p:txBody>
        </p:sp>
        <p:sp>
          <p:nvSpPr>
            <p:cNvPr id="95255" name="Freeform 131"/>
            <p:cNvSpPr>
              <a:spLocks/>
            </p:cNvSpPr>
            <p:nvPr/>
          </p:nvSpPr>
          <p:spPr bwMode="auto">
            <a:xfrm>
              <a:off x="3745706" y="2967195"/>
              <a:ext cx="392906" cy="811981"/>
            </a:xfrm>
            <a:custGeom>
              <a:avLst/>
              <a:gdLst>
                <a:gd name="T0" fmla="*/ 0 w 561"/>
                <a:gd name="T1" fmla="*/ 441904667 h 1260"/>
                <a:gd name="T2" fmla="*/ 489206705 w 561"/>
                <a:gd name="T3" fmla="*/ 0 h 1260"/>
                <a:gd name="T4" fmla="*/ 489206705 w 561"/>
                <a:gd name="T5" fmla="*/ 589207202 h 1260"/>
                <a:gd name="T6" fmla="*/ 0 w 561"/>
                <a:gd name="T7" fmla="*/ 1031111982 h 1260"/>
                <a:gd name="T8" fmla="*/ 0 w 561"/>
                <a:gd name="T9" fmla="*/ 441904667 h 1260"/>
                <a:gd name="T10" fmla="*/ 0 60000 65536"/>
                <a:gd name="T11" fmla="*/ 0 60000 65536"/>
                <a:gd name="T12" fmla="*/ 0 60000 65536"/>
                <a:gd name="T13" fmla="*/ 0 60000 65536"/>
                <a:gd name="T14" fmla="*/ 0 60000 65536"/>
                <a:gd name="T15" fmla="*/ 0 w 561"/>
                <a:gd name="T16" fmla="*/ 0 h 1260"/>
                <a:gd name="T17" fmla="*/ 561 w 561"/>
                <a:gd name="T18" fmla="*/ 1260 h 1260"/>
              </a:gdLst>
              <a:ahLst/>
              <a:cxnLst>
                <a:cxn ang="T10">
                  <a:pos x="T0" y="T1"/>
                </a:cxn>
                <a:cxn ang="T11">
                  <a:pos x="T2" y="T3"/>
                </a:cxn>
                <a:cxn ang="T12">
                  <a:pos x="T4" y="T5"/>
                </a:cxn>
                <a:cxn ang="T13">
                  <a:pos x="T6" y="T7"/>
                </a:cxn>
                <a:cxn ang="T14">
                  <a:pos x="T8" y="T9"/>
                </a:cxn>
              </a:cxnLst>
              <a:rect l="T15" t="T16" r="T17" b="T18"/>
              <a:pathLst>
                <a:path w="561" h="1260">
                  <a:moveTo>
                    <a:pt x="0" y="540"/>
                  </a:moveTo>
                  <a:lnTo>
                    <a:pt x="561" y="0"/>
                  </a:lnTo>
                  <a:lnTo>
                    <a:pt x="561" y="720"/>
                  </a:lnTo>
                  <a:lnTo>
                    <a:pt x="0" y="1260"/>
                  </a:lnTo>
                  <a:lnTo>
                    <a:pt x="0" y="540"/>
                  </a:lnTo>
                  <a:close/>
                </a:path>
              </a:pathLst>
            </a:custGeom>
            <a:solidFill>
              <a:srgbClr val="EAEAEA">
                <a:alpha val="74901"/>
              </a:srgbClr>
            </a:solidFill>
            <a:ln w="9525" cap="flat" cmpd="sng">
              <a:solidFill>
                <a:srgbClr val="000000"/>
              </a:solidFill>
              <a:prstDash val="solid"/>
              <a:round/>
              <a:headEnd type="none" w="med" len="med"/>
              <a:tailEnd type="none" w="med" len="med"/>
            </a:ln>
          </p:spPr>
          <p:txBody>
            <a:bodyPr/>
            <a:lstStyle/>
            <a:p>
              <a:endParaRPr lang="en-US" sz="1350"/>
            </a:p>
          </p:txBody>
        </p:sp>
        <p:sp>
          <p:nvSpPr>
            <p:cNvPr id="95256" name="Rectangle 132"/>
            <p:cNvSpPr>
              <a:spLocks noChangeArrowheads="1"/>
            </p:cNvSpPr>
            <p:nvPr/>
          </p:nvSpPr>
          <p:spPr bwMode="auto">
            <a:xfrm>
              <a:off x="1790700" y="2387048"/>
              <a:ext cx="1956197" cy="481760"/>
            </a:xfrm>
            <a:prstGeom prst="rect">
              <a:avLst/>
            </a:prstGeom>
            <a:noFill/>
            <a:ln w="9525" algn="ctr">
              <a:solidFill>
                <a:srgbClr val="000000"/>
              </a:solidFill>
              <a:miter lim="800000"/>
              <a:headEnd/>
              <a:tailEnd/>
            </a:ln>
          </p:spPr>
          <p:txBody>
            <a:bodyPr/>
            <a:lstStyle/>
            <a:p>
              <a:endParaRPr lang="en-US" sz="1350">
                <a:latin typeface="Calibri" pitchFamily="34" charset="0"/>
              </a:endParaRPr>
            </a:p>
          </p:txBody>
        </p:sp>
        <p:sp>
          <p:nvSpPr>
            <p:cNvPr id="95257" name="Line 133"/>
            <p:cNvSpPr>
              <a:spLocks noChangeShapeType="1"/>
            </p:cNvSpPr>
            <p:nvPr/>
          </p:nvSpPr>
          <p:spPr bwMode="auto">
            <a:xfrm flipH="1">
              <a:off x="5312569" y="4012140"/>
              <a:ext cx="1042987" cy="929594"/>
            </a:xfrm>
            <a:prstGeom prst="line">
              <a:avLst/>
            </a:prstGeom>
            <a:noFill/>
            <a:ln w="9525">
              <a:solidFill>
                <a:srgbClr val="000000"/>
              </a:solidFill>
              <a:round/>
              <a:headEnd/>
              <a:tailEnd/>
            </a:ln>
          </p:spPr>
          <p:txBody>
            <a:bodyPr/>
            <a:lstStyle/>
            <a:p>
              <a:endParaRPr lang="en-US" sz="1350"/>
            </a:p>
          </p:txBody>
        </p:sp>
        <p:sp>
          <p:nvSpPr>
            <p:cNvPr id="95262" name="Rectangle 140"/>
            <p:cNvSpPr>
              <a:spLocks noChangeArrowheads="1"/>
            </p:cNvSpPr>
            <p:nvPr/>
          </p:nvSpPr>
          <p:spPr bwMode="auto">
            <a:xfrm>
              <a:off x="1789510" y="3779176"/>
              <a:ext cx="1956196" cy="464797"/>
            </a:xfrm>
            <a:prstGeom prst="rect">
              <a:avLst/>
            </a:prstGeom>
            <a:noFill/>
            <a:ln w="9525" algn="ctr">
              <a:solidFill>
                <a:srgbClr val="000000"/>
              </a:solidFill>
              <a:miter lim="800000"/>
              <a:headEnd/>
              <a:tailEnd/>
            </a:ln>
          </p:spPr>
          <p:txBody>
            <a:bodyPr/>
            <a:lstStyle/>
            <a:p>
              <a:endParaRPr lang="en-US" sz="1350">
                <a:latin typeface="Calibri" pitchFamily="34" charset="0"/>
              </a:endParaRPr>
            </a:p>
          </p:txBody>
        </p:sp>
        <p:sp>
          <p:nvSpPr>
            <p:cNvPr id="95263" name="Freeform 141"/>
            <p:cNvSpPr>
              <a:spLocks/>
            </p:cNvSpPr>
            <p:nvPr/>
          </p:nvSpPr>
          <p:spPr bwMode="auto">
            <a:xfrm>
              <a:off x="1789510" y="3896789"/>
              <a:ext cx="2349103" cy="347184"/>
            </a:xfrm>
            <a:custGeom>
              <a:avLst/>
              <a:gdLst>
                <a:gd name="T0" fmla="*/ 0 w 3366"/>
                <a:gd name="T1" fmla="*/ 439856754 h 540"/>
                <a:gd name="T2" fmla="*/ 485753853 w 3366"/>
                <a:gd name="T3" fmla="*/ 0 h 540"/>
                <a:gd name="T4" fmla="*/ 2147483647 w 3366"/>
                <a:gd name="T5" fmla="*/ 0 h 540"/>
                <a:gd name="T6" fmla="*/ 2147483647 w 3366"/>
                <a:gd name="T7" fmla="*/ 439856754 h 540"/>
                <a:gd name="T8" fmla="*/ 0 w 3366"/>
                <a:gd name="T9" fmla="*/ 439856754 h 540"/>
                <a:gd name="T10" fmla="*/ 0 60000 65536"/>
                <a:gd name="T11" fmla="*/ 0 60000 65536"/>
                <a:gd name="T12" fmla="*/ 0 60000 65536"/>
                <a:gd name="T13" fmla="*/ 0 60000 65536"/>
                <a:gd name="T14" fmla="*/ 0 60000 65536"/>
                <a:gd name="T15" fmla="*/ 0 w 3366"/>
                <a:gd name="T16" fmla="*/ 0 h 540"/>
                <a:gd name="T17" fmla="*/ 3366 w 3366"/>
                <a:gd name="T18" fmla="*/ 540 h 540"/>
              </a:gdLst>
              <a:ahLst/>
              <a:cxnLst>
                <a:cxn ang="T10">
                  <a:pos x="T0" y="T1"/>
                </a:cxn>
                <a:cxn ang="T11">
                  <a:pos x="T2" y="T3"/>
                </a:cxn>
                <a:cxn ang="T12">
                  <a:pos x="T4" y="T5"/>
                </a:cxn>
                <a:cxn ang="T13">
                  <a:pos x="T6" y="T7"/>
                </a:cxn>
                <a:cxn ang="T14">
                  <a:pos x="T8" y="T9"/>
                </a:cxn>
              </a:cxnLst>
              <a:rect l="T15" t="T16" r="T17" b="T18"/>
              <a:pathLst>
                <a:path w="3366" h="540">
                  <a:moveTo>
                    <a:pt x="0" y="540"/>
                  </a:moveTo>
                  <a:lnTo>
                    <a:pt x="561" y="0"/>
                  </a:lnTo>
                  <a:lnTo>
                    <a:pt x="3366" y="0"/>
                  </a:lnTo>
                  <a:lnTo>
                    <a:pt x="2805" y="540"/>
                  </a:lnTo>
                  <a:lnTo>
                    <a:pt x="0" y="540"/>
                  </a:lnTo>
                  <a:close/>
                </a:path>
              </a:pathLst>
            </a:custGeom>
            <a:noFill/>
            <a:ln w="9525" cap="flat" cmpd="sng">
              <a:solidFill>
                <a:srgbClr val="000000"/>
              </a:solidFill>
              <a:prstDash val="solid"/>
              <a:round/>
              <a:headEnd type="none" w="med" len="med"/>
              <a:tailEnd type="none" w="med" len="med"/>
            </a:ln>
          </p:spPr>
          <p:txBody>
            <a:bodyPr/>
            <a:lstStyle/>
            <a:p>
              <a:endParaRPr lang="en-US" sz="1350"/>
            </a:p>
          </p:txBody>
        </p:sp>
        <p:sp>
          <p:nvSpPr>
            <p:cNvPr id="95264" name="Rectangle 142"/>
            <p:cNvSpPr>
              <a:spLocks noChangeArrowheads="1"/>
            </p:cNvSpPr>
            <p:nvPr/>
          </p:nvSpPr>
          <p:spPr bwMode="auto">
            <a:xfrm>
              <a:off x="1789510" y="3779176"/>
              <a:ext cx="1956196" cy="464797"/>
            </a:xfrm>
            <a:prstGeom prst="rect">
              <a:avLst/>
            </a:prstGeom>
            <a:noFill/>
            <a:ln w="9525" algn="ctr">
              <a:solidFill>
                <a:srgbClr val="000000"/>
              </a:solidFill>
              <a:miter lim="800000"/>
              <a:headEnd/>
              <a:tailEnd/>
            </a:ln>
          </p:spPr>
          <p:txBody>
            <a:bodyPr/>
            <a:lstStyle/>
            <a:p>
              <a:endParaRPr lang="en-US" sz="1350">
                <a:latin typeface="Calibri" pitchFamily="34" charset="0"/>
              </a:endParaRPr>
            </a:p>
          </p:txBody>
        </p:sp>
        <p:sp>
          <p:nvSpPr>
            <p:cNvPr id="95265" name="Rectangle 143"/>
            <p:cNvSpPr>
              <a:spLocks noChangeArrowheads="1"/>
            </p:cNvSpPr>
            <p:nvPr/>
          </p:nvSpPr>
          <p:spPr bwMode="auto">
            <a:xfrm>
              <a:off x="1789510" y="3315510"/>
              <a:ext cx="1956196" cy="463666"/>
            </a:xfrm>
            <a:prstGeom prst="rect">
              <a:avLst/>
            </a:prstGeom>
            <a:solidFill>
              <a:srgbClr val="C0C0C0">
                <a:alpha val="50195"/>
              </a:srgbClr>
            </a:solidFill>
            <a:ln w="9525" algn="ctr">
              <a:solidFill>
                <a:srgbClr val="000000"/>
              </a:solidFill>
              <a:miter lim="800000"/>
              <a:headEnd/>
              <a:tailEnd/>
            </a:ln>
          </p:spPr>
          <p:txBody>
            <a:bodyPr/>
            <a:lstStyle/>
            <a:p>
              <a:endParaRPr lang="en-US" sz="1350">
                <a:latin typeface="Calibri" pitchFamily="34" charset="0"/>
              </a:endParaRPr>
            </a:p>
          </p:txBody>
        </p:sp>
        <p:sp>
          <p:nvSpPr>
            <p:cNvPr id="95266" name="Line 144"/>
            <p:cNvSpPr>
              <a:spLocks noChangeShapeType="1"/>
            </p:cNvSpPr>
            <p:nvPr/>
          </p:nvSpPr>
          <p:spPr bwMode="auto">
            <a:xfrm flipV="1">
              <a:off x="2181225" y="3779176"/>
              <a:ext cx="0" cy="117613"/>
            </a:xfrm>
            <a:prstGeom prst="line">
              <a:avLst/>
            </a:prstGeom>
            <a:noFill/>
            <a:ln w="9525">
              <a:solidFill>
                <a:srgbClr val="000000"/>
              </a:solidFill>
              <a:round/>
              <a:headEnd/>
              <a:tailEnd/>
            </a:ln>
          </p:spPr>
          <p:txBody>
            <a:bodyPr/>
            <a:lstStyle/>
            <a:p>
              <a:endParaRPr lang="en-US" sz="1350"/>
            </a:p>
          </p:txBody>
        </p:sp>
        <p:sp>
          <p:nvSpPr>
            <p:cNvPr id="95267" name="Freeform 145"/>
            <p:cNvSpPr>
              <a:spLocks/>
            </p:cNvSpPr>
            <p:nvPr/>
          </p:nvSpPr>
          <p:spPr bwMode="auto">
            <a:xfrm>
              <a:off x="3745706" y="3431992"/>
              <a:ext cx="392906" cy="811981"/>
            </a:xfrm>
            <a:custGeom>
              <a:avLst/>
              <a:gdLst>
                <a:gd name="T0" fmla="*/ 0 w 561"/>
                <a:gd name="T1" fmla="*/ 441904667 h 1260"/>
                <a:gd name="T2" fmla="*/ 489206705 w 561"/>
                <a:gd name="T3" fmla="*/ 0 h 1260"/>
                <a:gd name="T4" fmla="*/ 489206705 w 561"/>
                <a:gd name="T5" fmla="*/ 589207202 h 1260"/>
                <a:gd name="T6" fmla="*/ 0 w 561"/>
                <a:gd name="T7" fmla="*/ 1031111982 h 1260"/>
                <a:gd name="T8" fmla="*/ 0 w 561"/>
                <a:gd name="T9" fmla="*/ 441904667 h 1260"/>
                <a:gd name="T10" fmla="*/ 0 60000 65536"/>
                <a:gd name="T11" fmla="*/ 0 60000 65536"/>
                <a:gd name="T12" fmla="*/ 0 60000 65536"/>
                <a:gd name="T13" fmla="*/ 0 60000 65536"/>
                <a:gd name="T14" fmla="*/ 0 60000 65536"/>
                <a:gd name="T15" fmla="*/ 0 w 561"/>
                <a:gd name="T16" fmla="*/ 0 h 1260"/>
                <a:gd name="T17" fmla="*/ 561 w 561"/>
                <a:gd name="T18" fmla="*/ 1260 h 1260"/>
              </a:gdLst>
              <a:ahLst/>
              <a:cxnLst>
                <a:cxn ang="T10">
                  <a:pos x="T0" y="T1"/>
                </a:cxn>
                <a:cxn ang="T11">
                  <a:pos x="T2" y="T3"/>
                </a:cxn>
                <a:cxn ang="T12">
                  <a:pos x="T4" y="T5"/>
                </a:cxn>
                <a:cxn ang="T13">
                  <a:pos x="T6" y="T7"/>
                </a:cxn>
                <a:cxn ang="T14">
                  <a:pos x="T8" y="T9"/>
                </a:cxn>
              </a:cxnLst>
              <a:rect l="T15" t="T16" r="T17" b="T18"/>
              <a:pathLst>
                <a:path w="561" h="1260">
                  <a:moveTo>
                    <a:pt x="0" y="540"/>
                  </a:moveTo>
                  <a:lnTo>
                    <a:pt x="561" y="0"/>
                  </a:lnTo>
                  <a:lnTo>
                    <a:pt x="561" y="720"/>
                  </a:lnTo>
                  <a:lnTo>
                    <a:pt x="0" y="1260"/>
                  </a:lnTo>
                  <a:lnTo>
                    <a:pt x="0" y="540"/>
                  </a:lnTo>
                  <a:close/>
                </a:path>
              </a:pathLst>
            </a:custGeom>
            <a:noFill/>
            <a:ln w="9525" cap="flat" cmpd="sng">
              <a:solidFill>
                <a:srgbClr val="000000"/>
              </a:solidFill>
              <a:prstDash val="solid"/>
              <a:round/>
              <a:headEnd type="none" w="med" len="med"/>
              <a:tailEnd type="none" w="med" len="med"/>
            </a:ln>
          </p:spPr>
          <p:txBody>
            <a:bodyPr/>
            <a:lstStyle/>
            <a:p>
              <a:endParaRPr lang="en-US" sz="1350"/>
            </a:p>
          </p:txBody>
        </p:sp>
        <p:sp>
          <p:nvSpPr>
            <p:cNvPr id="95269" name="Line 148"/>
            <p:cNvSpPr>
              <a:spLocks noChangeShapeType="1"/>
            </p:cNvSpPr>
            <p:nvPr/>
          </p:nvSpPr>
          <p:spPr bwMode="auto">
            <a:xfrm flipV="1">
              <a:off x="1813322" y="2078314"/>
              <a:ext cx="344090" cy="307603"/>
            </a:xfrm>
            <a:prstGeom prst="line">
              <a:avLst/>
            </a:prstGeom>
            <a:noFill/>
            <a:ln w="9525">
              <a:solidFill>
                <a:srgbClr val="000000"/>
              </a:solidFill>
              <a:round/>
              <a:headEnd/>
              <a:tailEnd/>
            </a:ln>
          </p:spPr>
          <p:txBody>
            <a:bodyPr/>
            <a:lstStyle/>
            <a:p>
              <a:endParaRPr lang="en-US" sz="1350"/>
            </a:p>
          </p:txBody>
        </p:sp>
        <p:grpSp>
          <p:nvGrpSpPr>
            <p:cNvPr id="95270" name="Group 149"/>
            <p:cNvGrpSpPr>
              <a:grpSpLocks/>
            </p:cNvGrpSpPr>
            <p:nvPr/>
          </p:nvGrpSpPr>
          <p:grpSpPr bwMode="auto">
            <a:xfrm>
              <a:off x="1966912" y="2134858"/>
              <a:ext cx="1716881" cy="620860"/>
              <a:chOff x="1968" y="1248"/>
              <a:chExt cx="1296" cy="528"/>
            </a:xfrm>
          </p:grpSpPr>
          <p:sp>
            <p:nvSpPr>
              <p:cNvPr id="95333" name="AutoShape 150"/>
              <p:cNvSpPr>
                <a:spLocks noChangeArrowheads="1"/>
              </p:cNvSpPr>
              <p:nvPr/>
            </p:nvSpPr>
            <p:spPr bwMode="auto">
              <a:xfrm>
                <a:off x="2496" y="1392"/>
                <a:ext cx="96" cy="384"/>
              </a:xfrm>
              <a:prstGeom prst="can">
                <a:avLst>
                  <a:gd name="adj" fmla="val 18611"/>
                </a:avLst>
              </a:prstGeom>
              <a:solidFill>
                <a:srgbClr val="333333"/>
              </a:solidFill>
              <a:ln w="9525">
                <a:solidFill>
                  <a:srgbClr val="000000"/>
                </a:solidFill>
                <a:round/>
                <a:headEnd/>
                <a:tailEnd/>
              </a:ln>
            </p:spPr>
            <p:txBody>
              <a:bodyPr anchor="ctr"/>
              <a:lstStyle/>
              <a:p>
                <a:endParaRPr lang="en-US" sz="1350">
                  <a:latin typeface="Calibri" pitchFamily="34" charset="0"/>
                </a:endParaRPr>
              </a:p>
            </p:txBody>
          </p:sp>
          <p:grpSp>
            <p:nvGrpSpPr>
              <p:cNvPr id="95334" name="Group 151"/>
              <p:cNvGrpSpPr>
                <a:grpSpLocks/>
              </p:cNvGrpSpPr>
              <p:nvPr/>
            </p:nvGrpSpPr>
            <p:grpSpPr bwMode="auto">
              <a:xfrm>
                <a:off x="1968" y="1248"/>
                <a:ext cx="1296" cy="528"/>
                <a:chOff x="1968" y="1248"/>
                <a:chExt cx="1296" cy="528"/>
              </a:xfrm>
            </p:grpSpPr>
            <p:sp>
              <p:nvSpPr>
                <p:cNvPr id="95335" name="AutoShape 152"/>
                <p:cNvSpPr>
                  <a:spLocks noChangeArrowheads="1"/>
                </p:cNvSpPr>
                <p:nvPr/>
              </p:nvSpPr>
              <p:spPr bwMode="auto">
                <a:xfrm>
                  <a:off x="2784" y="1248"/>
                  <a:ext cx="96" cy="384"/>
                </a:xfrm>
                <a:prstGeom prst="can">
                  <a:avLst>
                    <a:gd name="adj" fmla="val 18611"/>
                  </a:avLst>
                </a:prstGeom>
                <a:solidFill>
                  <a:srgbClr val="333333"/>
                </a:solidFill>
                <a:ln w="9525">
                  <a:solidFill>
                    <a:srgbClr val="000000"/>
                  </a:solidFill>
                  <a:round/>
                  <a:headEnd/>
                  <a:tailEnd/>
                </a:ln>
              </p:spPr>
              <p:txBody>
                <a:bodyPr anchor="ctr"/>
                <a:lstStyle/>
                <a:p>
                  <a:endParaRPr lang="en-US" sz="1350">
                    <a:latin typeface="Calibri" pitchFamily="34" charset="0"/>
                  </a:endParaRPr>
                </a:p>
              </p:txBody>
            </p:sp>
            <p:sp>
              <p:nvSpPr>
                <p:cNvPr id="95336" name="AutoShape 153"/>
                <p:cNvSpPr>
                  <a:spLocks noChangeArrowheads="1"/>
                </p:cNvSpPr>
                <p:nvPr/>
              </p:nvSpPr>
              <p:spPr bwMode="auto">
                <a:xfrm>
                  <a:off x="2976" y="1392"/>
                  <a:ext cx="96" cy="384"/>
                </a:xfrm>
                <a:prstGeom prst="can">
                  <a:avLst>
                    <a:gd name="adj" fmla="val 18611"/>
                  </a:avLst>
                </a:prstGeom>
                <a:solidFill>
                  <a:srgbClr val="333333"/>
                </a:solidFill>
                <a:ln w="9525">
                  <a:solidFill>
                    <a:srgbClr val="000000"/>
                  </a:solidFill>
                  <a:round/>
                  <a:headEnd/>
                  <a:tailEnd/>
                </a:ln>
              </p:spPr>
              <p:txBody>
                <a:bodyPr anchor="ctr"/>
                <a:lstStyle/>
                <a:p>
                  <a:endParaRPr lang="en-US" sz="1350">
                    <a:latin typeface="Calibri" pitchFamily="34" charset="0"/>
                  </a:endParaRPr>
                </a:p>
              </p:txBody>
            </p:sp>
            <p:sp>
              <p:nvSpPr>
                <p:cNvPr id="95337" name="AutoShape 154"/>
                <p:cNvSpPr>
                  <a:spLocks noChangeArrowheads="1"/>
                </p:cNvSpPr>
                <p:nvPr/>
              </p:nvSpPr>
              <p:spPr bwMode="auto">
                <a:xfrm>
                  <a:off x="3168" y="1248"/>
                  <a:ext cx="96" cy="384"/>
                </a:xfrm>
                <a:prstGeom prst="can">
                  <a:avLst>
                    <a:gd name="adj" fmla="val 18611"/>
                  </a:avLst>
                </a:prstGeom>
                <a:solidFill>
                  <a:srgbClr val="333333"/>
                </a:solidFill>
                <a:ln w="9525">
                  <a:solidFill>
                    <a:srgbClr val="000000"/>
                  </a:solidFill>
                  <a:round/>
                  <a:headEnd/>
                  <a:tailEnd/>
                </a:ln>
              </p:spPr>
              <p:txBody>
                <a:bodyPr anchor="ctr"/>
                <a:lstStyle/>
                <a:p>
                  <a:endParaRPr lang="en-US" sz="1350">
                    <a:latin typeface="Calibri" pitchFamily="34" charset="0"/>
                  </a:endParaRPr>
                </a:p>
              </p:txBody>
            </p:sp>
            <p:sp>
              <p:nvSpPr>
                <p:cNvPr id="95338" name="AutoShape 155"/>
                <p:cNvSpPr>
                  <a:spLocks noChangeArrowheads="1"/>
                </p:cNvSpPr>
                <p:nvPr/>
              </p:nvSpPr>
              <p:spPr bwMode="auto">
                <a:xfrm>
                  <a:off x="1968" y="1374"/>
                  <a:ext cx="96" cy="402"/>
                </a:xfrm>
                <a:prstGeom prst="can">
                  <a:avLst>
                    <a:gd name="adj" fmla="val 19484"/>
                  </a:avLst>
                </a:prstGeom>
                <a:solidFill>
                  <a:srgbClr val="333333"/>
                </a:solidFill>
                <a:ln w="9525">
                  <a:solidFill>
                    <a:srgbClr val="000000"/>
                  </a:solidFill>
                  <a:round/>
                  <a:headEnd/>
                  <a:tailEnd/>
                </a:ln>
              </p:spPr>
              <p:txBody>
                <a:bodyPr anchor="ctr"/>
                <a:lstStyle/>
                <a:p>
                  <a:endParaRPr lang="en-US" sz="1350">
                    <a:latin typeface="Calibri" pitchFamily="34" charset="0"/>
                  </a:endParaRPr>
                </a:p>
              </p:txBody>
            </p:sp>
            <p:sp>
              <p:nvSpPr>
                <p:cNvPr id="95339" name="AutoShape 156"/>
                <p:cNvSpPr>
                  <a:spLocks noChangeArrowheads="1"/>
                </p:cNvSpPr>
                <p:nvPr/>
              </p:nvSpPr>
              <p:spPr bwMode="auto">
                <a:xfrm>
                  <a:off x="2256" y="1248"/>
                  <a:ext cx="96" cy="384"/>
                </a:xfrm>
                <a:prstGeom prst="can">
                  <a:avLst>
                    <a:gd name="adj" fmla="val 18611"/>
                  </a:avLst>
                </a:prstGeom>
                <a:solidFill>
                  <a:srgbClr val="333333"/>
                </a:solidFill>
                <a:ln w="9525">
                  <a:solidFill>
                    <a:srgbClr val="000000"/>
                  </a:solidFill>
                  <a:round/>
                  <a:headEnd/>
                  <a:tailEnd/>
                </a:ln>
              </p:spPr>
              <p:txBody>
                <a:bodyPr anchor="ctr"/>
                <a:lstStyle/>
                <a:p>
                  <a:endParaRPr lang="en-US" sz="1350">
                    <a:latin typeface="Calibri" pitchFamily="34" charset="0"/>
                  </a:endParaRPr>
                </a:p>
              </p:txBody>
            </p:sp>
          </p:grpSp>
        </p:grpSp>
        <p:sp>
          <p:nvSpPr>
            <p:cNvPr id="95271" name="Freeform 176"/>
            <p:cNvSpPr>
              <a:spLocks/>
            </p:cNvSpPr>
            <p:nvPr/>
          </p:nvSpPr>
          <p:spPr bwMode="auto">
            <a:xfrm>
              <a:off x="484585" y="1456323"/>
              <a:ext cx="5870971" cy="929594"/>
            </a:xfrm>
            <a:custGeom>
              <a:avLst/>
              <a:gdLst>
                <a:gd name="T0" fmla="*/ 0 w 8415"/>
                <a:gd name="T1" fmla="*/ 1182520369 h 1440"/>
                <a:gd name="T2" fmla="*/ 1294555010 w 8415"/>
                <a:gd name="T3" fmla="*/ 0 h 1440"/>
                <a:gd name="T4" fmla="*/ 2147483647 w 8415"/>
                <a:gd name="T5" fmla="*/ 0 h 1440"/>
                <a:gd name="T6" fmla="*/ 2147483647 w 8415"/>
                <a:gd name="T7" fmla="*/ 1182520369 h 1440"/>
                <a:gd name="T8" fmla="*/ 0 w 8415"/>
                <a:gd name="T9" fmla="*/ 1182520369 h 1440"/>
                <a:gd name="T10" fmla="*/ 0 60000 65536"/>
                <a:gd name="T11" fmla="*/ 0 60000 65536"/>
                <a:gd name="T12" fmla="*/ 0 60000 65536"/>
                <a:gd name="T13" fmla="*/ 0 60000 65536"/>
                <a:gd name="T14" fmla="*/ 0 60000 65536"/>
                <a:gd name="T15" fmla="*/ 0 w 8415"/>
                <a:gd name="T16" fmla="*/ 0 h 1440"/>
                <a:gd name="T17" fmla="*/ 8415 w 8415"/>
                <a:gd name="T18" fmla="*/ 1440 h 1440"/>
              </a:gdLst>
              <a:ahLst/>
              <a:cxnLst>
                <a:cxn ang="T10">
                  <a:pos x="T0" y="T1"/>
                </a:cxn>
                <a:cxn ang="T11">
                  <a:pos x="T2" y="T3"/>
                </a:cxn>
                <a:cxn ang="T12">
                  <a:pos x="T4" y="T5"/>
                </a:cxn>
                <a:cxn ang="T13">
                  <a:pos x="T6" y="T7"/>
                </a:cxn>
                <a:cxn ang="T14">
                  <a:pos x="T8" y="T9"/>
                </a:cxn>
              </a:cxnLst>
              <a:rect l="T15" t="T16" r="T17" b="T18"/>
              <a:pathLst>
                <a:path w="8415" h="1440">
                  <a:moveTo>
                    <a:pt x="0" y="1440"/>
                  </a:moveTo>
                  <a:lnTo>
                    <a:pt x="1496" y="0"/>
                  </a:lnTo>
                  <a:lnTo>
                    <a:pt x="8415" y="0"/>
                  </a:lnTo>
                  <a:lnTo>
                    <a:pt x="6919" y="1440"/>
                  </a:lnTo>
                  <a:lnTo>
                    <a:pt x="0" y="1440"/>
                  </a:lnTo>
                  <a:close/>
                </a:path>
              </a:pathLst>
            </a:custGeom>
            <a:noFill/>
            <a:ln w="9525" cap="flat" cmpd="sng">
              <a:solidFill>
                <a:srgbClr val="000000"/>
              </a:solidFill>
              <a:prstDash val="solid"/>
              <a:round/>
              <a:headEnd type="none" w="med" len="med"/>
              <a:tailEnd type="none" w="med" len="med"/>
            </a:ln>
          </p:spPr>
          <p:txBody>
            <a:bodyPr/>
            <a:lstStyle/>
            <a:p>
              <a:endParaRPr lang="en-US" sz="1350"/>
            </a:p>
          </p:txBody>
        </p:sp>
        <p:sp>
          <p:nvSpPr>
            <p:cNvPr id="95272" name="Line 177"/>
            <p:cNvSpPr>
              <a:spLocks noChangeShapeType="1"/>
            </p:cNvSpPr>
            <p:nvPr/>
          </p:nvSpPr>
          <p:spPr bwMode="auto">
            <a:xfrm flipV="1">
              <a:off x="3736181" y="2518231"/>
              <a:ext cx="381000" cy="339268"/>
            </a:xfrm>
            <a:prstGeom prst="line">
              <a:avLst/>
            </a:prstGeom>
            <a:noFill/>
            <a:ln w="25400">
              <a:solidFill>
                <a:srgbClr val="000000"/>
              </a:solidFill>
              <a:round/>
              <a:headEnd/>
              <a:tailEnd/>
            </a:ln>
          </p:spPr>
          <p:txBody>
            <a:bodyPr/>
            <a:lstStyle/>
            <a:p>
              <a:endParaRPr lang="en-US" sz="1350"/>
            </a:p>
          </p:txBody>
        </p:sp>
        <p:sp>
          <p:nvSpPr>
            <p:cNvPr id="95273" name="Line 178"/>
            <p:cNvSpPr>
              <a:spLocks noChangeShapeType="1"/>
            </p:cNvSpPr>
            <p:nvPr/>
          </p:nvSpPr>
          <p:spPr bwMode="auto">
            <a:xfrm flipV="1">
              <a:off x="3754041" y="2951363"/>
              <a:ext cx="392906" cy="357362"/>
            </a:xfrm>
            <a:prstGeom prst="line">
              <a:avLst/>
            </a:prstGeom>
            <a:noFill/>
            <a:ln w="25400">
              <a:solidFill>
                <a:srgbClr val="000000"/>
              </a:solidFill>
              <a:round/>
              <a:headEnd/>
              <a:tailEnd/>
            </a:ln>
          </p:spPr>
          <p:txBody>
            <a:bodyPr/>
            <a:lstStyle/>
            <a:p>
              <a:endParaRPr lang="en-US" sz="1350"/>
            </a:p>
          </p:txBody>
        </p:sp>
        <p:sp>
          <p:nvSpPr>
            <p:cNvPr id="95274" name="Line 179"/>
            <p:cNvSpPr>
              <a:spLocks noChangeShapeType="1"/>
            </p:cNvSpPr>
            <p:nvPr/>
          </p:nvSpPr>
          <p:spPr bwMode="auto">
            <a:xfrm flipV="1">
              <a:off x="3737372" y="3403720"/>
              <a:ext cx="415528" cy="367540"/>
            </a:xfrm>
            <a:prstGeom prst="line">
              <a:avLst/>
            </a:prstGeom>
            <a:noFill/>
            <a:ln w="25400">
              <a:solidFill>
                <a:srgbClr val="000000"/>
              </a:solidFill>
              <a:round/>
              <a:headEnd/>
              <a:tailEnd/>
            </a:ln>
          </p:spPr>
          <p:txBody>
            <a:bodyPr/>
            <a:lstStyle/>
            <a:p>
              <a:endParaRPr lang="en-US" sz="1350"/>
            </a:p>
          </p:txBody>
        </p:sp>
        <p:grpSp>
          <p:nvGrpSpPr>
            <p:cNvPr id="95275" name="Group 180"/>
            <p:cNvGrpSpPr>
              <a:grpSpLocks/>
            </p:cNvGrpSpPr>
            <p:nvPr/>
          </p:nvGrpSpPr>
          <p:grpSpPr bwMode="auto">
            <a:xfrm>
              <a:off x="1965722" y="2854106"/>
              <a:ext cx="1718071" cy="368671"/>
              <a:chOff x="1967" y="1860"/>
              <a:chExt cx="1297" cy="313"/>
            </a:xfrm>
          </p:grpSpPr>
          <p:sp>
            <p:nvSpPr>
              <p:cNvPr id="95327" name="AutoShape 181"/>
              <p:cNvSpPr>
                <a:spLocks noChangeArrowheads="1"/>
              </p:cNvSpPr>
              <p:nvPr/>
            </p:nvSpPr>
            <p:spPr bwMode="auto">
              <a:xfrm>
                <a:off x="2495" y="1860"/>
                <a:ext cx="97" cy="313"/>
              </a:xfrm>
              <a:prstGeom prst="can">
                <a:avLst>
                  <a:gd name="adj" fmla="val 15014"/>
                </a:avLst>
              </a:prstGeom>
              <a:solidFill>
                <a:srgbClr val="800000"/>
              </a:solidFill>
              <a:ln w="9525">
                <a:solidFill>
                  <a:srgbClr val="000000"/>
                </a:solidFill>
                <a:round/>
                <a:headEnd/>
                <a:tailEnd/>
              </a:ln>
            </p:spPr>
            <p:txBody>
              <a:bodyPr anchor="ctr"/>
              <a:lstStyle/>
              <a:p>
                <a:endParaRPr lang="en-US" sz="1350">
                  <a:latin typeface="Calibri" pitchFamily="34" charset="0"/>
                </a:endParaRPr>
              </a:p>
            </p:txBody>
          </p:sp>
          <p:sp>
            <p:nvSpPr>
              <p:cNvPr id="95328" name="AutoShape 182"/>
              <p:cNvSpPr>
                <a:spLocks noChangeArrowheads="1"/>
              </p:cNvSpPr>
              <p:nvPr/>
            </p:nvSpPr>
            <p:spPr bwMode="auto">
              <a:xfrm>
                <a:off x="2784" y="1874"/>
                <a:ext cx="96" cy="149"/>
              </a:xfrm>
              <a:prstGeom prst="can">
                <a:avLst>
                  <a:gd name="adj" fmla="val 7221"/>
                </a:avLst>
              </a:prstGeom>
              <a:solidFill>
                <a:srgbClr val="800000"/>
              </a:solidFill>
              <a:ln w="9525">
                <a:solidFill>
                  <a:srgbClr val="000000"/>
                </a:solidFill>
                <a:round/>
                <a:headEnd/>
                <a:tailEnd/>
              </a:ln>
            </p:spPr>
            <p:txBody>
              <a:bodyPr anchor="ctr"/>
              <a:lstStyle/>
              <a:p>
                <a:endParaRPr lang="en-US" sz="1350">
                  <a:latin typeface="Calibri" pitchFamily="34" charset="0"/>
                </a:endParaRPr>
              </a:p>
            </p:txBody>
          </p:sp>
          <p:sp>
            <p:nvSpPr>
              <p:cNvPr id="95329" name="AutoShape 183"/>
              <p:cNvSpPr>
                <a:spLocks noChangeArrowheads="1"/>
              </p:cNvSpPr>
              <p:nvPr/>
            </p:nvSpPr>
            <p:spPr bwMode="auto">
              <a:xfrm>
                <a:off x="2976" y="1860"/>
                <a:ext cx="96" cy="308"/>
              </a:xfrm>
              <a:prstGeom prst="can">
                <a:avLst>
                  <a:gd name="adj" fmla="val 14928"/>
                </a:avLst>
              </a:prstGeom>
              <a:solidFill>
                <a:srgbClr val="800000"/>
              </a:solidFill>
              <a:ln w="9525">
                <a:solidFill>
                  <a:srgbClr val="000000"/>
                </a:solidFill>
                <a:round/>
                <a:headEnd/>
                <a:tailEnd/>
              </a:ln>
            </p:spPr>
            <p:txBody>
              <a:bodyPr anchor="ctr"/>
              <a:lstStyle/>
              <a:p>
                <a:endParaRPr lang="en-US" sz="1350">
                  <a:latin typeface="Calibri" pitchFamily="34" charset="0"/>
                </a:endParaRPr>
              </a:p>
            </p:txBody>
          </p:sp>
          <p:sp>
            <p:nvSpPr>
              <p:cNvPr id="95330" name="AutoShape 184"/>
              <p:cNvSpPr>
                <a:spLocks noChangeArrowheads="1"/>
              </p:cNvSpPr>
              <p:nvPr/>
            </p:nvSpPr>
            <p:spPr bwMode="auto">
              <a:xfrm>
                <a:off x="3168" y="1874"/>
                <a:ext cx="96" cy="149"/>
              </a:xfrm>
              <a:prstGeom prst="can">
                <a:avLst>
                  <a:gd name="adj" fmla="val 7221"/>
                </a:avLst>
              </a:prstGeom>
              <a:solidFill>
                <a:srgbClr val="800000"/>
              </a:solidFill>
              <a:ln w="9525">
                <a:solidFill>
                  <a:srgbClr val="000000"/>
                </a:solidFill>
                <a:round/>
                <a:headEnd/>
                <a:tailEnd/>
              </a:ln>
            </p:spPr>
            <p:txBody>
              <a:bodyPr anchor="ctr"/>
              <a:lstStyle/>
              <a:p>
                <a:endParaRPr lang="en-US" sz="1350">
                  <a:latin typeface="Calibri" pitchFamily="34" charset="0"/>
                </a:endParaRPr>
              </a:p>
            </p:txBody>
          </p:sp>
          <p:sp>
            <p:nvSpPr>
              <p:cNvPr id="95331" name="AutoShape 185"/>
              <p:cNvSpPr>
                <a:spLocks noChangeArrowheads="1"/>
              </p:cNvSpPr>
              <p:nvPr/>
            </p:nvSpPr>
            <p:spPr bwMode="auto">
              <a:xfrm>
                <a:off x="1967" y="1867"/>
                <a:ext cx="103" cy="306"/>
              </a:xfrm>
              <a:prstGeom prst="can">
                <a:avLst>
                  <a:gd name="adj" fmla="val 13823"/>
                </a:avLst>
              </a:prstGeom>
              <a:solidFill>
                <a:srgbClr val="800000"/>
              </a:solidFill>
              <a:ln w="9525">
                <a:solidFill>
                  <a:srgbClr val="000000"/>
                </a:solidFill>
                <a:round/>
                <a:headEnd/>
                <a:tailEnd/>
              </a:ln>
            </p:spPr>
            <p:txBody>
              <a:bodyPr anchor="ctr"/>
              <a:lstStyle/>
              <a:p>
                <a:endParaRPr lang="en-US" sz="1350">
                  <a:latin typeface="Calibri" pitchFamily="34" charset="0"/>
                </a:endParaRPr>
              </a:p>
            </p:txBody>
          </p:sp>
          <p:sp>
            <p:nvSpPr>
              <p:cNvPr id="95332" name="AutoShape 186"/>
              <p:cNvSpPr>
                <a:spLocks noChangeArrowheads="1"/>
              </p:cNvSpPr>
              <p:nvPr/>
            </p:nvSpPr>
            <p:spPr bwMode="auto">
              <a:xfrm>
                <a:off x="2255" y="1874"/>
                <a:ext cx="96" cy="149"/>
              </a:xfrm>
              <a:prstGeom prst="can">
                <a:avLst>
                  <a:gd name="adj" fmla="val 7221"/>
                </a:avLst>
              </a:prstGeom>
              <a:solidFill>
                <a:srgbClr val="800000"/>
              </a:solidFill>
              <a:ln w="9525">
                <a:solidFill>
                  <a:srgbClr val="000000"/>
                </a:solidFill>
                <a:round/>
                <a:headEnd/>
                <a:tailEnd/>
              </a:ln>
            </p:spPr>
            <p:txBody>
              <a:bodyPr anchor="ctr"/>
              <a:lstStyle/>
              <a:p>
                <a:endParaRPr lang="en-US" sz="1350">
                  <a:latin typeface="Calibri" pitchFamily="34" charset="0"/>
                </a:endParaRPr>
              </a:p>
            </p:txBody>
          </p:sp>
        </p:grpSp>
        <p:grpSp>
          <p:nvGrpSpPr>
            <p:cNvPr id="95276" name="Group 187"/>
            <p:cNvGrpSpPr>
              <a:grpSpLocks/>
            </p:cNvGrpSpPr>
            <p:nvPr/>
          </p:nvGrpSpPr>
          <p:grpSpPr bwMode="auto">
            <a:xfrm>
              <a:off x="1966912" y="3304201"/>
              <a:ext cx="1716881" cy="353970"/>
              <a:chOff x="1968" y="2243"/>
              <a:chExt cx="1296" cy="301"/>
            </a:xfrm>
          </p:grpSpPr>
          <p:sp>
            <p:nvSpPr>
              <p:cNvPr id="95321" name="AutoShape 188"/>
              <p:cNvSpPr>
                <a:spLocks noChangeArrowheads="1"/>
              </p:cNvSpPr>
              <p:nvPr/>
            </p:nvSpPr>
            <p:spPr bwMode="auto">
              <a:xfrm>
                <a:off x="2496" y="2243"/>
                <a:ext cx="96" cy="301"/>
              </a:xfrm>
              <a:prstGeom prst="can">
                <a:avLst>
                  <a:gd name="adj" fmla="val 14588"/>
                </a:avLst>
              </a:prstGeom>
              <a:solidFill>
                <a:srgbClr val="FF0000"/>
              </a:solidFill>
              <a:ln w="9525">
                <a:solidFill>
                  <a:srgbClr val="000000"/>
                </a:solidFill>
                <a:round/>
                <a:headEnd/>
                <a:tailEnd/>
              </a:ln>
            </p:spPr>
            <p:txBody>
              <a:bodyPr anchor="ctr"/>
              <a:lstStyle/>
              <a:p>
                <a:endParaRPr lang="en-US" sz="1350">
                  <a:latin typeface="Calibri" pitchFamily="34" charset="0"/>
                </a:endParaRPr>
              </a:p>
            </p:txBody>
          </p:sp>
          <p:sp>
            <p:nvSpPr>
              <p:cNvPr id="95322" name="AutoShape 189"/>
              <p:cNvSpPr>
                <a:spLocks noChangeArrowheads="1"/>
              </p:cNvSpPr>
              <p:nvPr/>
            </p:nvSpPr>
            <p:spPr bwMode="auto">
              <a:xfrm>
                <a:off x="2784" y="2256"/>
                <a:ext cx="96" cy="144"/>
              </a:xfrm>
              <a:prstGeom prst="can">
                <a:avLst>
                  <a:gd name="adj" fmla="val 6979"/>
                </a:avLst>
              </a:prstGeom>
              <a:solidFill>
                <a:srgbClr val="FF0000"/>
              </a:solidFill>
              <a:ln w="9525">
                <a:solidFill>
                  <a:srgbClr val="000000"/>
                </a:solidFill>
                <a:round/>
                <a:headEnd/>
                <a:tailEnd/>
              </a:ln>
            </p:spPr>
            <p:txBody>
              <a:bodyPr anchor="ctr"/>
              <a:lstStyle/>
              <a:p>
                <a:endParaRPr lang="en-US" sz="1350">
                  <a:latin typeface="Calibri" pitchFamily="34" charset="0"/>
                </a:endParaRPr>
              </a:p>
            </p:txBody>
          </p:sp>
          <p:sp>
            <p:nvSpPr>
              <p:cNvPr id="95323" name="AutoShape 190"/>
              <p:cNvSpPr>
                <a:spLocks noChangeArrowheads="1"/>
              </p:cNvSpPr>
              <p:nvPr/>
            </p:nvSpPr>
            <p:spPr bwMode="auto">
              <a:xfrm>
                <a:off x="2976" y="2248"/>
                <a:ext cx="96" cy="296"/>
              </a:xfrm>
              <a:prstGeom prst="can">
                <a:avLst>
                  <a:gd name="adj" fmla="val 14346"/>
                </a:avLst>
              </a:prstGeom>
              <a:solidFill>
                <a:srgbClr val="FF0000"/>
              </a:solidFill>
              <a:ln w="9525">
                <a:solidFill>
                  <a:srgbClr val="000000"/>
                </a:solidFill>
                <a:round/>
                <a:headEnd/>
                <a:tailEnd/>
              </a:ln>
            </p:spPr>
            <p:txBody>
              <a:bodyPr anchor="ctr"/>
              <a:lstStyle/>
              <a:p>
                <a:endParaRPr lang="en-US" sz="1350">
                  <a:latin typeface="Calibri" pitchFamily="34" charset="0"/>
                </a:endParaRPr>
              </a:p>
            </p:txBody>
          </p:sp>
          <p:sp>
            <p:nvSpPr>
              <p:cNvPr id="95324" name="AutoShape 191"/>
              <p:cNvSpPr>
                <a:spLocks noChangeArrowheads="1"/>
              </p:cNvSpPr>
              <p:nvPr/>
            </p:nvSpPr>
            <p:spPr bwMode="auto">
              <a:xfrm>
                <a:off x="3168" y="2256"/>
                <a:ext cx="96" cy="144"/>
              </a:xfrm>
              <a:prstGeom prst="can">
                <a:avLst>
                  <a:gd name="adj" fmla="val 6979"/>
                </a:avLst>
              </a:prstGeom>
              <a:solidFill>
                <a:srgbClr val="FF0000"/>
              </a:solidFill>
              <a:ln w="9525">
                <a:solidFill>
                  <a:srgbClr val="000000"/>
                </a:solidFill>
                <a:round/>
                <a:headEnd/>
                <a:tailEnd/>
              </a:ln>
            </p:spPr>
            <p:txBody>
              <a:bodyPr anchor="ctr"/>
              <a:lstStyle/>
              <a:p>
                <a:endParaRPr lang="en-US" sz="1350">
                  <a:latin typeface="Calibri" pitchFamily="34" charset="0"/>
                </a:endParaRPr>
              </a:p>
            </p:txBody>
          </p:sp>
          <p:sp>
            <p:nvSpPr>
              <p:cNvPr id="95325" name="AutoShape 192"/>
              <p:cNvSpPr>
                <a:spLocks noChangeArrowheads="1"/>
              </p:cNvSpPr>
              <p:nvPr/>
            </p:nvSpPr>
            <p:spPr bwMode="auto">
              <a:xfrm>
                <a:off x="1968" y="2249"/>
                <a:ext cx="96" cy="295"/>
              </a:xfrm>
              <a:prstGeom prst="can">
                <a:avLst>
                  <a:gd name="adj" fmla="val 14298"/>
                </a:avLst>
              </a:prstGeom>
              <a:solidFill>
                <a:srgbClr val="FF0000"/>
              </a:solidFill>
              <a:ln w="9525">
                <a:solidFill>
                  <a:srgbClr val="000000"/>
                </a:solidFill>
                <a:round/>
                <a:headEnd/>
                <a:tailEnd/>
              </a:ln>
            </p:spPr>
            <p:txBody>
              <a:bodyPr anchor="ctr"/>
              <a:lstStyle/>
              <a:p>
                <a:endParaRPr lang="en-US" sz="1350">
                  <a:latin typeface="Calibri" pitchFamily="34" charset="0"/>
                </a:endParaRPr>
              </a:p>
            </p:txBody>
          </p:sp>
          <p:sp>
            <p:nvSpPr>
              <p:cNvPr id="95326" name="AutoShape 193"/>
              <p:cNvSpPr>
                <a:spLocks noChangeArrowheads="1"/>
              </p:cNvSpPr>
              <p:nvPr/>
            </p:nvSpPr>
            <p:spPr bwMode="auto">
              <a:xfrm>
                <a:off x="2256" y="2256"/>
                <a:ext cx="96" cy="144"/>
              </a:xfrm>
              <a:prstGeom prst="can">
                <a:avLst>
                  <a:gd name="adj" fmla="val 6979"/>
                </a:avLst>
              </a:prstGeom>
              <a:solidFill>
                <a:srgbClr val="FF0000"/>
              </a:solidFill>
              <a:ln w="9525">
                <a:solidFill>
                  <a:srgbClr val="000000"/>
                </a:solidFill>
                <a:round/>
                <a:headEnd/>
                <a:tailEnd/>
              </a:ln>
            </p:spPr>
            <p:txBody>
              <a:bodyPr anchor="ctr"/>
              <a:lstStyle/>
              <a:p>
                <a:endParaRPr lang="en-US" sz="1350">
                  <a:latin typeface="Calibri" pitchFamily="34" charset="0"/>
                </a:endParaRPr>
              </a:p>
            </p:txBody>
          </p:sp>
        </p:grpSp>
        <p:grpSp>
          <p:nvGrpSpPr>
            <p:cNvPr id="95277" name="Group 194"/>
            <p:cNvGrpSpPr>
              <a:grpSpLocks/>
            </p:cNvGrpSpPr>
            <p:nvPr/>
          </p:nvGrpSpPr>
          <p:grpSpPr bwMode="auto">
            <a:xfrm>
              <a:off x="1966912" y="3762213"/>
              <a:ext cx="1716881" cy="404860"/>
              <a:chOff x="1968" y="2632"/>
              <a:chExt cx="1296" cy="344"/>
            </a:xfrm>
          </p:grpSpPr>
          <p:sp>
            <p:nvSpPr>
              <p:cNvPr id="95315" name="AutoShape 195"/>
              <p:cNvSpPr>
                <a:spLocks noChangeArrowheads="1"/>
              </p:cNvSpPr>
              <p:nvPr/>
            </p:nvSpPr>
            <p:spPr bwMode="auto">
              <a:xfrm>
                <a:off x="2496" y="2632"/>
                <a:ext cx="96" cy="344"/>
              </a:xfrm>
              <a:prstGeom prst="can">
                <a:avLst>
                  <a:gd name="adj" fmla="val 16672"/>
                </a:avLst>
              </a:prstGeom>
              <a:solidFill>
                <a:srgbClr val="FF99CC"/>
              </a:solidFill>
              <a:ln w="9525">
                <a:solidFill>
                  <a:srgbClr val="000000"/>
                </a:solidFill>
                <a:round/>
                <a:headEnd/>
                <a:tailEnd/>
              </a:ln>
            </p:spPr>
            <p:txBody>
              <a:bodyPr anchor="ctr"/>
              <a:lstStyle/>
              <a:p>
                <a:endParaRPr lang="en-US" sz="1350">
                  <a:latin typeface="Calibri" pitchFamily="34" charset="0"/>
                </a:endParaRPr>
              </a:p>
            </p:txBody>
          </p:sp>
          <p:sp>
            <p:nvSpPr>
              <p:cNvPr id="95316" name="AutoShape 196"/>
              <p:cNvSpPr>
                <a:spLocks noChangeArrowheads="1"/>
              </p:cNvSpPr>
              <p:nvPr/>
            </p:nvSpPr>
            <p:spPr bwMode="auto">
              <a:xfrm>
                <a:off x="2784" y="2647"/>
                <a:ext cx="96" cy="164"/>
              </a:xfrm>
              <a:prstGeom prst="can">
                <a:avLst>
                  <a:gd name="adj" fmla="val 7948"/>
                </a:avLst>
              </a:prstGeom>
              <a:solidFill>
                <a:srgbClr val="FF99CC"/>
              </a:solidFill>
              <a:ln w="9525">
                <a:solidFill>
                  <a:srgbClr val="000000"/>
                </a:solidFill>
                <a:round/>
                <a:headEnd/>
                <a:tailEnd/>
              </a:ln>
            </p:spPr>
            <p:txBody>
              <a:bodyPr anchor="ctr"/>
              <a:lstStyle/>
              <a:p>
                <a:endParaRPr lang="en-US" sz="1350">
                  <a:latin typeface="Calibri" pitchFamily="34" charset="0"/>
                </a:endParaRPr>
              </a:p>
            </p:txBody>
          </p:sp>
          <p:sp>
            <p:nvSpPr>
              <p:cNvPr id="95317" name="AutoShape 197"/>
              <p:cNvSpPr>
                <a:spLocks noChangeArrowheads="1"/>
              </p:cNvSpPr>
              <p:nvPr/>
            </p:nvSpPr>
            <p:spPr bwMode="auto">
              <a:xfrm>
                <a:off x="2976" y="2638"/>
                <a:ext cx="96" cy="338"/>
              </a:xfrm>
              <a:prstGeom prst="can">
                <a:avLst>
                  <a:gd name="adj" fmla="val 16382"/>
                </a:avLst>
              </a:prstGeom>
              <a:solidFill>
                <a:srgbClr val="FF99CC"/>
              </a:solidFill>
              <a:ln w="9525">
                <a:solidFill>
                  <a:srgbClr val="000000"/>
                </a:solidFill>
                <a:round/>
                <a:headEnd/>
                <a:tailEnd/>
              </a:ln>
            </p:spPr>
            <p:txBody>
              <a:bodyPr anchor="ctr"/>
              <a:lstStyle/>
              <a:p>
                <a:endParaRPr lang="en-US" sz="1350">
                  <a:latin typeface="Calibri" pitchFamily="34" charset="0"/>
                </a:endParaRPr>
              </a:p>
            </p:txBody>
          </p:sp>
          <p:sp>
            <p:nvSpPr>
              <p:cNvPr id="95318" name="AutoShape 198"/>
              <p:cNvSpPr>
                <a:spLocks noChangeArrowheads="1"/>
              </p:cNvSpPr>
              <p:nvPr/>
            </p:nvSpPr>
            <p:spPr bwMode="auto">
              <a:xfrm>
                <a:off x="3168" y="2647"/>
                <a:ext cx="96" cy="164"/>
              </a:xfrm>
              <a:prstGeom prst="can">
                <a:avLst>
                  <a:gd name="adj" fmla="val 7948"/>
                </a:avLst>
              </a:prstGeom>
              <a:solidFill>
                <a:srgbClr val="FF99CC"/>
              </a:solidFill>
              <a:ln w="9525">
                <a:solidFill>
                  <a:srgbClr val="000000"/>
                </a:solidFill>
                <a:round/>
                <a:headEnd/>
                <a:tailEnd/>
              </a:ln>
            </p:spPr>
            <p:txBody>
              <a:bodyPr anchor="ctr"/>
              <a:lstStyle/>
              <a:p>
                <a:endParaRPr lang="en-US" sz="1350">
                  <a:latin typeface="Calibri" pitchFamily="34" charset="0"/>
                </a:endParaRPr>
              </a:p>
            </p:txBody>
          </p:sp>
          <p:sp>
            <p:nvSpPr>
              <p:cNvPr id="95319" name="AutoShape 199"/>
              <p:cNvSpPr>
                <a:spLocks noChangeArrowheads="1"/>
              </p:cNvSpPr>
              <p:nvPr/>
            </p:nvSpPr>
            <p:spPr bwMode="auto">
              <a:xfrm>
                <a:off x="1968" y="2637"/>
                <a:ext cx="86" cy="339"/>
              </a:xfrm>
              <a:prstGeom prst="can">
                <a:avLst>
                  <a:gd name="adj" fmla="val 18341"/>
                </a:avLst>
              </a:prstGeom>
              <a:solidFill>
                <a:srgbClr val="FF99CC"/>
              </a:solidFill>
              <a:ln w="9525">
                <a:solidFill>
                  <a:srgbClr val="000000"/>
                </a:solidFill>
                <a:round/>
                <a:headEnd/>
                <a:tailEnd/>
              </a:ln>
            </p:spPr>
            <p:txBody>
              <a:bodyPr anchor="ctr"/>
              <a:lstStyle/>
              <a:p>
                <a:endParaRPr lang="en-US" sz="1350">
                  <a:latin typeface="Calibri" pitchFamily="34" charset="0"/>
                </a:endParaRPr>
              </a:p>
            </p:txBody>
          </p:sp>
          <p:sp>
            <p:nvSpPr>
              <p:cNvPr id="95320" name="AutoShape 200"/>
              <p:cNvSpPr>
                <a:spLocks noChangeArrowheads="1"/>
              </p:cNvSpPr>
              <p:nvPr/>
            </p:nvSpPr>
            <p:spPr bwMode="auto">
              <a:xfrm>
                <a:off x="2256" y="2647"/>
                <a:ext cx="96" cy="164"/>
              </a:xfrm>
              <a:prstGeom prst="can">
                <a:avLst>
                  <a:gd name="adj" fmla="val 7948"/>
                </a:avLst>
              </a:prstGeom>
              <a:solidFill>
                <a:srgbClr val="FF99CC"/>
              </a:solidFill>
              <a:ln w="9525">
                <a:solidFill>
                  <a:srgbClr val="000000"/>
                </a:solidFill>
                <a:round/>
                <a:headEnd/>
                <a:tailEnd/>
              </a:ln>
            </p:spPr>
            <p:txBody>
              <a:bodyPr anchor="ctr"/>
              <a:lstStyle/>
              <a:p>
                <a:endParaRPr lang="en-US" sz="1350">
                  <a:latin typeface="Calibri" pitchFamily="34" charset="0"/>
                </a:endParaRPr>
              </a:p>
            </p:txBody>
          </p:sp>
        </p:grpSp>
        <p:sp>
          <p:nvSpPr>
            <p:cNvPr id="95278" name="Line 201"/>
            <p:cNvSpPr>
              <a:spLocks noChangeShapeType="1"/>
            </p:cNvSpPr>
            <p:nvPr/>
          </p:nvSpPr>
          <p:spPr bwMode="auto">
            <a:xfrm>
              <a:off x="1775222" y="3320033"/>
              <a:ext cx="1971675" cy="0"/>
            </a:xfrm>
            <a:prstGeom prst="line">
              <a:avLst/>
            </a:prstGeom>
            <a:noFill/>
            <a:ln w="25400">
              <a:solidFill>
                <a:srgbClr val="000000"/>
              </a:solidFill>
              <a:round/>
              <a:headEnd/>
              <a:tailEnd/>
            </a:ln>
          </p:spPr>
          <p:txBody>
            <a:bodyPr/>
            <a:lstStyle/>
            <a:p>
              <a:endParaRPr lang="en-US" sz="1350"/>
            </a:p>
          </p:txBody>
        </p:sp>
        <p:sp>
          <p:nvSpPr>
            <p:cNvPr id="95279" name="Line 202"/>
            <p:cNvSpPr>
              <a:spLocks noChangeShapeType="1"/>
            </p:cNvSpPr>
            <p:nvPr/>
          </p:nvSpPr>
          <p:spPr bwMode="auto">
            <a:xfrm>
              <a:off x="1775222" y="2868808"/>
              <a:ext cx="1971675" cy="0"/>
            </a:xfrm>
            <a:prstGeom prst="line">
              <a:avLst/>
            </a:prstGeom>
            <a:noFill/>
            <a:ln w="25400">
              <a:solidFill>
                <a:srgbClr val="000000"/>
              </a:solidFill>
              <a:round/>
              <a:headEnd/>
              <a:tailEnd/>
            </a:ln>
          </p:spPr>
          <p:txBody>
            <a:bodyPr/>
            <a:lstStyle/>
            <a:p>
              <a:endParaRPr lang="en-US" sz="1350"/>
            </a:p>
          </p:txBody>
        </p:sp>
        <p:sp>
          <p:nvSpPr>
            <p:cNvPr id="95280" name="Line 203"/>
            <p:cNvSpPr>
              <a:spLocks noChangeShapeType="1"/>
            </p:cNvSpPr>
            <p:nvPr/>
          </p:nvSpPr>
          <p:spPr bwMode="auto">
            <a:xfrm>
              <a:off x="1775222" y="3771260"/>
              <a:ext cx="1971675" cy="0"/>
            </a:xfrm>
            <a:prstGeom prst="line">
              <a:avLst/>
            </a:prstGeom>
            <a:noFill/>
            <a:ln w="25400">
              <a:solidFill>
                <a:srgbClr val="000000"/>
              </a:solidFill>
              <a:round/>
              <a:headEnd/>
              <a:tailEnd/>
            </a:ln>
          </p:spPr>
          <p:txBody>
            <a:bodyPr/>
            <a:lstStyle/>
            <a:p>
              <a:endParaRPr lang="en-US" sz="1350"/>
            </a:p>
          </p:txBody>
        </p:sp>
        <p:sp>
          <p:nvSpPr>
            <p:cNvPr id="95281" name="Line 204"/>
            <p:cNvSpPr>
              <a:spLocks noChangeShapeType="1"/>
            </p:cNvSpPr>
            <p:nvPr/>
          </p:nvSpPr>
          <p:spPr bwMode="auto">
            <a:xfrm flipH="1">
              <a:off x="2869406" y="1707381"/>
              <a:ext cx="503635" cy="271414"/>
            </a:xfrm>
            <a:prstGeom prst="line">
              <a:avLst/>
            </a:prstGeom>
            <a:noFill/>
            <a:ln w="38100">
              <a:solidFill>
                <a:srgbClr val="000000"/>
              </a:solidFill>
              <a:round/>
              <a:headEnd/>
              <a:tailEnd type="triangle" w="med" len="med"/>
            </a:ln>
          </p:spPr>
          <p:txBody>
            <a:bodyPr/>
            <a:lstStyle/>
            <a:p>
              <a:endParaRPr lang="en-US" sz="1350"/>
            </a:p>
          </p:txBody>
        </p:sp>
        <p:sp>
          <p:nvSpPr>
            <p:cNvPr id="95282" name="Text Box 205"/>
            <p:cNvSpPr txBox="1">
              <a:spLocks noChangeArrowheads="1"/>
            </p:cNvSpPr>
            <p:nvPr/>
          </p:nvSpPr>
          <p:spPr bwMode="auto">
            <a:xfrm>
              <a:off x="4413646" y="2312951"/>
              <a:ext cx="1485900" cy="273442"/>
            </a:xfrm>
            <a:prstGeom prst="rect">
              <a:avLst/>
            </a:prstGeom>
            <a:noFill/>
            <a:ln w="9525" algn="ctr">
              <a:noFill/>
              <a:miter lim="800000"/>
              <a:headEnd/>
              <a:tailEnd/>
            </a:ln>
          </p:spPr>
          <p:txBody>
            <a:bodyPr/>
            <a:lstStyle/>
            <a:p>
              <a:pPr algn="ctr"/>
              <a:r>
                <a:rPr lang="en-US" b="1" dirty="0">
                  <a:solidFill>
                    <a:srgbClr val="000000"/>
                  </a:solidFill>
                  <a:latin typeface="Calibri" pitchFamily="34" charset="0"/>
                </a:rPr>
                <a:t>DU-X Layer A</a:t>
              </a:r>
              <a:endParaRPr lang="en-US" dirty="0"/>
            </a:p>
          </p:txBody>
        </p:sp>
        <p:sp>
          <p:nvSpPr>
            <p:cNvPr id="95283" name="Text Box 206"/>
            <p:cNvSpPr txBox="1">
              <a:spLocks noChangeArrowheads="1"/>
            </p:cNvSpPr>
            <p:nvPr/>
          </p:nvSpPr>
          <p:spPr bwMode="auto">
            <a:xfrm>
              <a:off x="4413646" y="2769289"/>
              <a:ext cx="1440671" cy="281286"/>
            </a:xfrm>
            <a:prstGeom prst="rect">
              <a:avLst/>
            </a:prstGeom>
            <a:noFill/>
            <a:ln w="9525" algn="ctr">
              <a:noFill/>
              <a:miter lim="800000"/>
              <a:headEnd/>
              <a:tailEnd/>
            </a:ln>
          </p:spPr>
          <p:txBody>
            <a:bodyPr/>
            <a:lstStyle/>
            <a:p>
              <a:pPr algn="ctr"/>
              <a:r>
                <a:rPr lang="en-US" b="1" dirty="0">
                  <a:solidFill>
                    <a:srgbClr val="000000"/>
                  </a:solidFill>
                  <a:latin typeface="Calibri" pitchFamily="34" charset="0"/>
                </a:rPr>
                <a:t>DU-X Layer B</a:t>
              </a:r>
              <a:endParaRPr lang="en-US" dirty="0"/>
            </a:p>
          </p:txBody>
        </p:sp>
        <p:sp>
          <p:nvSpPr>
            <p:cNvPr id="95284" name="Text Box 207"/>
            <p:cNvSpPr txBox="1">
              <a:spLocks noChangeArrowheads="1"/>
            </p:cNvSpPr>
            <p:nvPr/>
          </p:nvSpPr>
          <p:spPr bwMode="auto">
            <a:xfrm>
              <a:off x="4413646" y="3234086"/>
              <a:ext cx="1422047" cy="258153"/>
            </a:xfrm>
            <a:prstGeom prst="rect">
              <a:avLst/>
            </a:prstGeom>
            <a:noFill/>
            <a:ln w="9525" algn="ctr">
              <a:noFill/>
              <a:miter lim="800000"/>
              <a:headEnd/>
              <a:tailEnd/>
            </a:ln>
          </p:spPr>
          <p:txBody>
            <a:bodyPr/>
            <a:lstStyle/>
            <a:p>
              <a:pPr algn="ctr"/>
              <a:r>
                <a:rPr lang="en-US" b="1" dirty="0">
                  <a:solidFill>
                    <a:srgbClr val="000000"/>
                  </a:solidFill>
                  <a:latin typeface="Calibri" pitchFamily="34" charset="0"/>
                </a:rPr>
                <a:t>DU-X Layer C</a:t>
              </a:r>
              <a:endParaRPr lang="en-US" dirty="0"/>
            </a:p>
          </p:txBody>
        </p:sp>
        <p:sp>
          <p:nvSpPr>
            <p:cNvPr id="95285" name="Text Box 208"/>
            <p:cNvSpPr txBox="1">
              <a:spLocks noChangeArrowheads="1"/>
            </p:cNvSpPr>
            <p:nvPr/>
          </p:nvSpPr>
          <p:spPr bwMode="auto">
            <a:xfrm>
              <a:off x="4431506" y="3606148"/>
              <a:ext cx="1466604" cy="337659"/>
            </a:xfrm>
            <a:prstGeom prst="rect">
              <a:avLst/>
            </a:prstGeom>
            <a:noFill/>
            <a:ln w="9525" algn="ctr">
              <a:noFill/>
              <a:miter lim="800000"/>
              <a:headEnd/>
              <a:tailEnd/>
            </a:ln>
          </p:spPr>
          <p:txBody>
            <a:bodyPr/>
            <a:lstStyle/>
            <a:p>
              <a:pPr algn="ctr"/>
              <a:r>
                <a:rPr lang="en-US" b="1" dirty="0">
                  <a:solidFill>
                    <a:srgbClr val="000000"/>
                  </a:solidFill>
                  <a:latin typeface="Calibri" pitchFamily="34" charset="0"/>
                </a:rPr>
                <a:t>DU-X Layer D</a:t>
              </a:r>
              <a:endParaRPr lang="en-US" dirty="0"/>
            </a:p>
          </p:txBody>
        </p:sp>
        <p:sp>
          <p:nvSpPr>
            <p:cNvPr id="95286" name="Line 209"/>
            <p:cNvSpPr>
              <a:spLocks noChangeShapeType="1"/>
            </p:cNvSpPr>
            <p:nvPr/>
          </p:nvSpPr>
          <p:spPr bwMode="auto">
            <a:xfrm>
              <a:off x="3498056" y="1707381"/>
              <a:ext cx="34528" cy="352838"/>
            </a:xfrm>
            <a:prstGeom prst="line">
              <a:avLst/>
            </a:prstGeom>
            <a:noFill/>
            <a:ln w="38100">
              <a:solidFill>
                <a:srgbClr val="000000"/>
              </a:solidFill>
              <a:round/>
              <a:headEnd/>
              <a:tailEnd type="triangle" w="med" len="med"/>
            </a:ln>
          </p:spPr>
          <p:txBody>
            <a:bodyPr/>
            <a:lstStyle/>
            <a:p>
              <a:endParaRPr lang="en-US" sz="1350"/>
            </a:p>
          </p:txBody>
        </p:sp>
        <p:grpSp>
          <p:nvGrpSpPr>
            <p:cNvPr id="95287" name="Group 210"/>
            <p:cNvGrpSpPr>
              <a:grpSpLocks/>
            </p:cNvGrpSpPr>
            <p:nvPr/>
          </p:nvGrpSpPr>
          <p:grpSpPr bwMode="auto">
            <a:xfrm>
              <a:off x="3938587" y="2472995"/>
              <a:ext cx="572691" cy="1298265"/>
              <a:chOff x="3456" y="1536"/>
              <a:chExt cx="336" cy="1104"/>
            </a:xfrm>
          </p:grpSpPr>
          <p:sp>
            <p:nvSpPr>
              <p:cNvPr id="95311" name="Line 211"/>
              <p:cNvSpPr>
                <a:spLocks noChangeShapeType="1"/>
              </p:cNvSpPr>
              <p:nvPr/>
            </p:nvSpPr>
            <p:spPr bwMode="auto">
              <a:xfrm flipH="1" flipV="1">
                <a:off x="3456" y="1536"/>
                <a:ext cx="336" cy="0"/>
              </a:xfrm>
              <a:prstGeom prst="line">
                <a:avLst/>
              </a:prstGeom>
              <a:noFill/>
              <a:ln w="38100">
                <a:solidFill>
                  <a:srgbClr val="000000"/>
                </a:solidFill>
                <a:round/>
                <a:headEnd/>
                <a:tailEnd type="triangle" w="med" len="med"/>
              </a:ln>
            </p:spPr>
            <p:txBody>
              <a:bodyPr/>
              <a:lstStyle/>
              <a:p>
                <a:endParaRPr lang="en-US" sz="1350"/>
              </a:p>
            </p:txBody>
          </p:sp>
          <p:sp>
            <p:nvSpPr>
              <p:cNvPr id="95312" name="Line 212"/>
              <p:cNvSpPr>
                <a:spLocks noChangeShapeType="1"/>
              </p:cNvSpPr>
              <p:nvPr/>
            </p:nvSpPr>
            <p:spPr bwMode="auto">
              <a:xfrm flipH="1" flipV="1">
                <a:off x="3456" y="1920"/>
                <a:ext cx="336" cy="0"/>
              </a:xfrm>
              <a:prstGeom prst="line">
                <a:avLst/>
              </a:prstGeom>
              <a:noFill/>
              <a:ln w="38100">
                <a:solidFill>
                  <a:srgbClr val="000000"/>
                </a:solidFill>
                <a:round/>
                <a:headEnd/>
                <a:tailEnd type="triangle" w="med" len="med"/>
              </a:ln>
            </p:spPr>
            <p:txBody>
              <a:bodyPr/>
              <a:lstStyle/>
              <a:p>
                <a:endParaRPr lang="en-US" sz="1350"/>
              </a:p>
            </p:txBody>
          </p:sp>
          <p:sp>
            <p:nvSpPr>
              <p:cNvPr id="95313" name="Line 213"/>
              <p:cNvSpPr>
                <a:spLocks noChangeShapeType="1"/>
              </p:cNvSpPr>
              <p:nvPr/>
            </p:nvSpPr>
            <p:spPr bwMode="auto">
              <a:xfrm flipH="1" flipV="1">
                <a:off x="3456" y="2304"/>
                <a:ext cx="336" cy="0"/>
              </a:xfrm>
              <a:prstGeom prst="line">
                <a:avLst/>
              </a:prstGeom>
              <a:noFill/>
              <a:ln w="38100">
                <a:solidFill>
                  <a:srgbClr val="000000"/>
                </a:solidFill>
                <a:round/>
                <a:headEnd/>
                <a:tailEnd type="triangle" w="med" len="med"/>
              </a:ln>
            </p:spPr>
            <p:txBody>
              <a:bodyPr/>
              <a:lstStyle/>
              <a:p>
                <a:endParaRPr lang="en-US" sz="1350"/>
              </a:p>
            </p:txBody>
          </p:sp>
          <p:sp>
            <p:nvSpPr>
              <p:cNvPr id="95314" name="Line 214"/>
              <p:cNvSpPr>
                <a:spLocks noChangeShapeType="1"/>
              </p:cNvSpPr>
              <p:nvPr/>
            </p:nvSpPr>
            <p:spPr bwMode="auto">
              <a:xfrm flipH="1" flipV="1">
                <a:off x="3456" y="2640"/>
                <a:ext cx="336" cy="0"/>
              </a:xfrm>
              <a:prstGeom prst="line">
                <a:avLst/>
              </a:prstGeom>
              <a:noFill/>
              <a:ln w="38100">
                <a:solidFill>
                  <a:srgbClr val="000000"/>
                </a:solidFill>
                <a:round/>
                <a:headEnd/>
                <a:tailEnd type="triangle" w="med" len="med"/>
              </a:ln>
            </p:spPr>
            <p:txBody>
              <a:bodyPr/>
              <a:lstStyle/>
              <a:p>
                <a:endParaRPr lang="en-US" sz="1350"/>
              </a:p>
            </p:txBody>
          </p:sp>
        </p:grpSp>
        <p:sp>
          <p:nvSpPr>
            <p:cNvPr id="95288" name="Text Box 147"/>
            <p:cNvSpPr txBox="1">
              <a:spLocks noChangeArrowheads="1"/>
            </p:cNvSpPr>
            <p:nvPr/>
          </p:nvSpPr>
          <p:spPr bwMode="auto">
            <a:xfrm>
              <a:off x="2729364" y="1013384"/>
              <a:ext cx="2657473" cy="688171"/>
            </a:xfrm>
            <a:prstGeom prst="rect">
              <a:avLst/>
            </a:prstGeom>
            <a:noFill/>
            <a:ln w="9525" algn="ctr">
              <a:noFill/>
              <a:miter lim="800000"/>
              <a:headEnd/>
              <a:tailEnd/>
            </a:ln>
          </p:spPr>
          <p:txBody>
            <a:bodyPr/>
            <a:lstStyle/>
            <a:p>
              <a:pPr algn="ctr"/>
              <a:r>
                <a:rPr lang="en-US" sz="2100" b="1" dirty="0">
                  <a:solidFill>
                    <a:srgbClr val="000000"/>
                  </a:solidFill>
                  <a:latin typeface="Calibri" pitchFamily="34" charset="0"/>
                </a:rPr>
                <a:t>Minimum 30 Core Increments per DU</a:t>
              </a:r>
              <a:endParaRPr lang="en-US" sz="2100" b="1" dirty="0">
                <a:latin typeface="Calibri" pitchFamily="34" charset="0"/>
              </a:endParaRPr>
            </a:p>
          </p:txBody>
        </p:sp>
        <p:grpSp>
          <p:nvGrpSpPr>
            <p:cNvPr id="95289" name="Group 157"/>
            <p:cNvGrpSpPr>
              <a:grpSpLocks/>
            </p:cNvGrpSpPr>
            <p:nvPr/>
          </p:nvGrpSpPr>
          <p:grpSpPr bwMode="auto">
            <a:xfrm>
              <a:off x="1902619" y="2078314"/>
              <a:ext cx="1844278" cy="281593"/>
              <a:chOff x="1920" y="1200"/>
              <a:chExt cx="1392" cy="240"/>
            </a:xfrm>
          </p:grpSpPr>
          <p:grpSp>
            <p:nvGrpSpPr>
              <p:cNvPr id="95293" name="Group 158"/>
              <p:cNvGrpSpPr>
                <a:grpSpLocks/>
              </p:cNvGrpSpPr>
              <p:nvPr/>
            </p:nvGrpSpPr>
            <p:grpSpPr bwMode="auto">
              <a:xfrm>
                <a:off x="2448" y="1344"/>
                <a:ext cx="192" cy="96"/>
                <a:chOff x="480" y="1680"/>
                <a:chExt cx="192" cy="96"/>
              </a:xfrm>
            </p:grpSpPr>
            <p:sp>
              <p:nvSpPr>
                <p:cNvPr id="95309" name="Line 159"/>
                <p:cNvSpPr>
                  <a:spLocks noChangeShapeType="1"/>
                </p:cNvSpPr>
                <p:nvPr/>
              </p:nvSpPr>
              <p:spPr bwMode="auto">
                <a:xfrm flipV="1">
                  <a:off x="528" y="1680"/>
                  <a:ext cx="96" cy="96"/>
                </a:xfrm>
                <a:prstGeom prst="line">
                  <a:avLst/>
                </a:prstGeom>
                <a:noFill/>
                <a:ln w="25400">
                  <a:solidFill>
                    <a:srgbClr val="000000"/>
                  </a:solidFill>
                  <a:round/>
                  <a:headEnd/>
                  <a:tailEnd/>
                </a:ln>
              </p:spPr>
              <p:txBody>
                <a:bodyPr/>
                <a:lstStyle/>
                <a:p>
                  <a:endParaRPr lang="en-US" sz="1350"/>
                </a:p>
              </p:txBody>
            </p:sp>
            <p:sp>
              <p:nvSpPr>
                <p:cNvPr id="95310" name="Line 160"/>
                <p:cNvSpPr>
                  <a:spLocks noChangeShapeType="1"/>
                </p:cNvSpPr>
                <p:nvPr/>
              </p:nvSpPr>
              <p:spPr bwMode="auto">
                <a:xfrm>
                  <a:off x="480" y="1728"/>
                  <a:ext cx="192" cy="0"/>
                </a:xfrm>
                <a:prstGeom prst="line">
                  <a:avLst/>
                </a:prstGeom>
                <a:noFill/>
                <a:ln w="25400">
                  <a:solidFill>
                    <a:srgbClr val="000000"/>
                  </a:solidFill>
                  <a:round/>
                  <a:headEnd/>
                  <a:tailEnd/>
                </a:ln>
              </p:spPr>
              <p:txBody>
                <a:bodyPr/>
                <a:lstStyle/>
                <a:p>
                  <a:endParaRPr lang="en-US" sz="1350"/>
                </a:p>
              </p:txBody>
            </p:sp>
          </p:grpSp>
          <p:grpSp>
            <p:nvGrpSpPr>
              <p:cNvPr id="95294" name="Group 161"/>
              <p:cNvGrpSpPr>
                <a:grpSpLocks/>
              </p:cNvGrpSpPr>
              <p:nvPr/>
            </p:nvGrpSpPr>
            <p:grpSpPr bwMode="auto">
              <a:xfrm>
                <a:off x="2736" y="1200"/>
                <a:ext cx="192" cy="96"/>
                <a:chOff x="480" y="1680"/>
                <a:chExt cx="192" cy="96"/>
              </a:xfrm>
            </p:grpSpPr>
            <p:sp>
              <p:nvSpPr>
                <p:cNvPr id="95307" name="Line 162"/>
                <p:cNvSpPr>
                  <a:spLocks noChangeShapeType="1"/>
                </p:cNvSpPr>
                <p:nvPr/>
              </p:nvSpPr>
              <p:spPr bwMode="auto">
                <a:xfrm flipV="1">
                  <a:off x="528" y="1680"/>
                  <a:ext cx="96" cy="96"/>
                </a:xfrm>
                <a:prstGeom prst="line">
                  <a:avLst/>
                </a:prstGeom>
                <a:noFill/>
                <a:ln w="25400">
                  <a:solidFill>
                    <a:srgbClr val="000000"/>
                  </a:solidFill>
                  <a:round/>
                  <a:headEnd/>
                  <a:tailEnd/>
                </a:ln>
              </p:spPr>
              <p:txBody>
                <a:bodyPr/>
                <a:lstStyle/>
                <a:p>
                  <a:endParaRPr lang="en-US" sz="1350"/>
                </a:p>
              </p:txBody>
            </p:sp>
            <p:sp>
              <p:nvSpPr>
                <p:cNvPr id="95308" name="Line 163"/>
                <p:cNvSpPr>
                  <a:spLocks noChangeShapeType="1"/>
                </p:cNvSpPr>
                <p:nvPr/>
              </p:nvSpPr>
              <p:spPr bwMode="auto">
                <a:xfrm>
                  <a:off x="480" y="1728"/>
                  <a:ext cx="192" cy="0"/>
                </a:xfrm>
                <a:prstGeom prst="line">
                  <a:avLst/>
                </a:prstGeom>
                <a:noFill/>
                <a:ln w="25400">
                  <a:solidFill>
                    <a:srgbClr val="000000"/>
                  </a:solidFill>
                  <a:round/>
                  <a:headEnd/>
                  <a:tailEnd/>
                </a:ln>
              </p:spPr>
              <p:txBody>
                <a:bodyPr/>
                <a:lstStyle/>
                <a:p>
                  <a:endParaRPr lang="en-US" sz="1350"/>
                </a:p>
              </p:txBody>
            </p:sp>
          </p:grpSp>
          <p:grpSp>
            <p:nvGrpSpPr>
              <p:cNvPr id="95295" name="Group 164"/>
              <p:cNvGrpSpPr>
                <a:grpSpLocks/>
              </p:cNvGrpSpPr>
              <p:nvPr/>
            </p:nvGrpSpPr>
            <p:grpSpPr bwMode="auto">
              <a:xfrm>
                <a:off x="1920" y="1344"/>
                <a:ext cx="192" cy="96"/>
                <a:chOff x="480" y="1680"/>
                <a:chExt cx="192" cy="96"/>
              </a:xfrm>
            </p:grpSpPr>
            <p:sp>
              <p:nvSpPr>
                <p:cNvPr id="95305" name="Line 165"/>
                <p:cNvSpPr>
                  <a:spLocks noChangeShapeType="1"/>
                </p:cNvSpPr>
                <p:nvPr/>
              </p:nvSpPr>
              <p:spPr bwMode="auto">
                <a:xfrm flipV="1">
                  <a:off x="528" y="1680"/>
                  <a:ext cx="96" cy="96"/>
                </a:xfrm>
                <a:prstGeom prst="line">
                  <a:avLst/>
                </a:prstGeom>
                <a:noFill/>
                <a:ln w="25400">
                  <a:solidFill>
                    <a:srgbClr val="000000"/>
                  </a:solidFill>
                  <a:round/>
                  <a:headEnd/>
                  <a:tailEnd/>
                </a:ln>
              </p:spPr>
              <p:txBody>
                <a:bodyPr/>
                <a:lstStyle/>
                <a:p>
                  <a:endParaRPr lang="en-US" sz="1350"/>
                </a:p>
              </p:txBody>
            </p:sp>
            <p:sp>
              <p:nvSpPr>
                <p:cNvPr id="95306" name="Line 166"/>
                <p:cNvSpPr>
                  <a:spLocks noChangeShapeType="1"/>
                </p:cNvSpPr>
                <p:nvPr/>
              </p:nvSpPr>
              <p:spPr bwMode="auto">
                <a:xfrm>
                  <a:off x="480" y="1728"/>
                  <a:ext cx="192" cy="0"/>
                </a:xfrm>
                <a:prstGeom prst="line">
                  <a:avLst/>
                </a:prstGeom>
                <a:noFill/>
                <a:ln w="25400">
                  <a:solidFill>
                    <a:srgbClr val="000000"/>
                  </a:solidFill>
                  <a:round/>
                  <a:headEnd/>
                  <a:tailEnd/>
                </a:ln>
              </p:spPr>
              <p:txBody>
                <a:bodyPr/>
                <a:lstStyle/>
                <a:p>
                  <a:endParaRPr lang="en-US" sz="1350"/>
                </a:p>
              </p:txBody>
            </p:sp>
          </p:grpSp>
          <p:grpSp>
            <p:nvGrpSpPr>
              <p:cNvPr id="95296" name="Group 167"/>
              <p:cNvGrpSpPr>
                <a:grpSpLocks/>
              </p:cNvGrpSpPr>
              <p:nvPr/>
            </p:nvGrpSpPr>
            <p:grpSpPr bwMode="auto">
              <a:xfrm>
                <a:off x="2208" y="1200"/>
                <a:ext cx="192" cy="96"/>
                <a:chOff x="480" y="1680"/>
                <a:chExt cx="192" cy="96"/>
              </a:xfrm>
            </p:grpSpPr>
            <p:sp>
              <p:nvSpPr>
                <p:cNvPr id="95303" name="Line 168"/>
                <p:cNvSpPr>
                  <a:spLocks noChangeShapeType="1"/>
                </p:cNvSpPr>
                <p:nvPr/>
              </p:nvSpPr>
              <p:spPr bwMode="auto">
                <a:xfrm flipV="1">
                  <a:off x="528" y="1680"/>
                  <a:ext cx="96" cy="96"/>
                </a:xfrm>
                <a:prstGeom prst="line">
                  <a:avLst/>
                </a:prstGeom>
                <a:noFill/>
                <a:ln w="25400">
                  <a:solidFill>
                    <a:srgbClr val="000000"/>
                  </a:solidFill>
                  <a:round/>
                  <a:headEnd/>
                  <a:tailEnd/>
                </a:ln>
              </p:spPr>
              <p:txBody>
                <a:bodyPr/>
                <a:lstStyle/>
                <a:p>
                  <a:endParaRPr lang="en-US" sz="1350"/>
                </a:p>
              </p:txBody>
            </p:sp>
            <p:sp>
              <p:nvSpPr>
                <p:cNvPr id="95304" name="Line 169"/>
                <p:cNvSpPr>
                  <a:spLocks noChangeShapeType="1"/>
                </p:cNvSpPr>
                <p:nvPr/>
              </p:nvSpPr>
              <p:spPr bwMode="auto">
                <a:xfrm>
                  <a:off x="480" y="1728"/>
                  <a:ext cx="192" cy="0"/>
                </a:xfrm>
                <a:prstGeom prst="line">
                  <a:avLst/>
                </a:prstGeom>
                <a:noFill/>
                <a:ln w="25400">
                  <a:solidFill>
                    <a:srgbClr val="000000"/>
                  </a:solidFill>
                  <a:round/>
                  <a:headEnd/>
                  <a:tailEnd/>
                </a:ln>
              </p:spPr>
              <p:txBody>
                <a:bodyPr/>
                <a:lstStyle/>
                <a:p>
                  <a:endParaRPr lang="en-US" sz="1350"/>
                </a:p>
              </p:txBody>
            </p:sp>
          </p:grpSp>
          <p:grpSp>
            <p:nvGrpSpPr>
              <p:cNvPr id="95297" name="Group 170"/>
              <p:cNvGrpSpPr>
                <a:grpSpLocks/>
              </p:cNvGrpSpPr>
              <p:nvPr/>
            </p:nvGrpSpPr>
            <p:grpSpPr bwMode="auto">
              <a:xfrm>
                <a:off x="2928" y="1344"/>
                <a:ext cx="192" cy="96"/>
                <a:chOff x="480" y="1680"/>
                <a:chExt cx="192" cy="96"/>
              </a:xfrm>
            </p:grpSpPr>
            <p:sp>
              <p:nvSpPr>
                <p:cNvPr id="95301" name="Line 171"/>
                <p:cNvSpPr>
                  <a:spLocks noChangeShapeType="1"/>
                </p:cNvSpPr>
                <p:nvPr/>
              </p:nvSpPr>
              <p:spPr bwMode="auto">
                <a:xfrm flipV="1">
                  <a:off x="528" y="1680"/>
                  <a:ext cx="96" cy="96"/>
                </a:xfrm>
                <a:prstGeom prst="line">
                  <a:avLst/>
                </a:prstGeom>
                <a:noFill/>
                <a:ln w="25400">
                  <a:solidFill>
                    <a:srgbClr val="000000"/>
                  </a:solidFill>
                  <a:round/>
                  <a:headEnd/>
                  <a:tailEnd/>
                </a:ln>
              </p:spPr>
              <p:txBody>
                <a:bodyPr/>
                <a:lstStyle/>
                <a:p>
                  <a:endParaRPr lang="en-US" sz="1350"/>
                </a:p>
              </p:txBody>
            </p:sp>
            <p:sp>
              <p:nvSpPr>
                <p:cNvPr id="95302" name="Line 172"/>
                <p:cNvSpPr>
                  <a:spLocks noChangeShapeType="1"/>
                </p:cNvSpPr>
                <p:nvPr/>
              </p:nvSpPr>
              <p:spPr bwMode="auto">
                <a:xfrm>
                  <a:off x="480" y="1728"/>
                  <a:ext cx="192" cy="0"/>
                </a:xfrm>
                <a:prstGeom prst="line">
                  <a:avLst/>
                </a:prstGeom>
                <a:noFill/>
                <a:ln w="25400">
                  <a:solidFill>
                    <a:srgbClr val="000000"/>
                  </a:solidFill>
                  <a:round/>
                  <a:headEnd/>
                  <a:tailEnd/>
                </a:ln>
              </p:spPr>
              <p:txBody>
                <a:bodyPr/>
                <a:lstStyle/>
                <a:p>
                  <a:endParaRPr lang="en-US" sz="1350"/>
                </a:p>
              </p:txBody>
            </p:sp>
          </p:grpSp>
          <p:grpSp>
            <p:nvGrpSpPr>
              <p:cNvPr id="95298" name="Group 173"/>
              <p:cNvGrpSpPr>
                <a:grpSpLocks/>
              </p:cNvGrpSpPr>
              <p:nvPr/>
            </p:nvGrpSpPr>
            <p:grpSpPr bwMode="auto">
              <a:xfrm>
                <a:off x="3120" y="1200"/>
                <a:ext cx="192" cy="96"/>
                <a:chOff x="480" y="1680"/>
                <a:chExt cx="192" cy="96"/>
              </a:xfrm>
            </p:grpSpPr>
            <p:sp>
              <p:nvSpPr>
                <p:cNvPr id="95299" name="Line 174"/>
                <p:cNvSpPr>
                  <a:spLocks noChangeShapeType="1"/>
                </p:cNvSpPr>
                <p:nvPr/>
              </p:nvSpPr>
              <p:spPr bwMode="auto">
                <a:xfrm flipV="1">
                  <a:off x="528" y="1680"/>
                  <a:ext cx="96" cy="96"/>
                </a:xfrm>
                <a:prstGeom prst="line">
                  <a:avLst/>
                </a:prstGeom>
                <a:noFill/>
                <a:ln w="25400">
                  <a:solidFill>
                    <a:srgbClr val="000000"/>
                  </a:solidFill>
                  <a:round/>
                  <a:headEnd/>
                  <a:tailEnd/>
                </a:ln>
              </p:spPr>
              <p:txBody>
                <a:bodyPr/>
                <a:lstStyle/>
                <a:p>
                  <a:endParaRPr lang="en-US" sz="1350"/>
                </a:p>
              </p:txBody>
            </p:sp>
            <p:sp>
              <p:nvSpPr>
                <p:cNvPr id="95300" name="Line 175"/>
                <p:cNvSpPr>
                  <a:spLocks noChangeShapeType="1"/>
                </p:cNvSpPr>
                <p:nvPr/>
              </p:nvSpPr>
              <p:spPr bwMode="auto">
                <a:xfrm>
                  <a:off x="480" y="1728"/>
                  <a:ext cx="192" cy="0"/>
                </a:xfrm>
                <a:prstGeom prst="line">
                  <a:avLst/>
                </a:prstGeom>
                <a:noFill/>
                <a:ln w="25400">
                  <a:solidFill>
                    <a:srgbClr val="000000"/>
                  </a:solidFill>
                  <a:round/>
                  <a:headEnd/>
                  <a:tailEnd/>
                </a:ln>
              </p:spPr>
              <p:txBody>
                <a:bodyPr/>
                <a:lstStyle/>
                <a:p>
                  <a:endParaRPr lang="en-US" sz="1350"/>
                </a:p>
              </p:txBody>
            </p:sp>
          </p:grpSp>
        </p:grpSp>
        <p:sp>
          <p:nvSpPr>
            <p:cNvPr id="95290" name="Oval 220"/>
            <p:cNvSpPr>
              <a:spLocks noChangeArrowheads="1"/>
            </p:cNvSpPr>
            <p:nvPr/>
          </p:nvSpPr>
          <p:spPr bwMode="auto">
            <a:xfrm>
              <a:off x="1831181" y="2173309"/>
              <a:ext cx="400050" cy="705677"/>
            </a:xfrm>
            <a:prstGeom prst="ellipse">
              <a:avLst/>
            </a:prstGeom>
            <a:noFill/>
            <a:ln w="63500">
              <a:solidFill>
                <a:srgbClr val="00FFFF"/>
              </a:solidFill>
              <a:round/>
              <a:headEnd/>
              <a:tailEnd/>
            </a:ln>
          </p:spPr>
          <p:txBody>
            <a:bodyPr wrap="none" anchor="ctr"/>
            <a:lstStyle/>
            <a:p>
              <a:endParaRPr lang="en-US" sz="1350">
                <a:latin typeface="Calibri" pitchFamily="34" charset="0"/>
              </a:endParaRPr>
            </a:p>
          </p:txBody>
        </p:sp>
        <p:sp>
          <p:nvSpPr>
            <p:cNvPr id="95291" name="Text Box 221"/>
            <p:cNvSpPr txBox="1">
              <a:spLocks noChangeArrowheads="1"/>
            </p:cNvSpPr>
            <p:nvPr/>
          </p:nvSpPr>
          <p:spPr bwMode="auto">
            <a:xfrm>
              <a:off x="228600" y="1515128"/>
              <a:ext cx="1910588" cy="415498"/>
            </a:xfrm>
            <a:prstGeom prst="rect">
              <a:avLst/>
            </a:prstGeom>
            <a:noFill/>
            <a:ln w="9525">
              <a:noFill/>
              <a:miter lim="800000"/>
              <a:headEnd/>
              <a:tailEnd/>
            </a:ln>
          </p:spPr>
          <p:txBody>
            <a:bodyPr wrap="none">
              <a:spAutoFit/>
            </a:bodyPr>
            <a:lstStyle/>
            <a:p>
              <a:r>
                <a:rPr lang="en-US" sz="2100" b="1">
                  <a:latin typeface="Calibri" pitchFamily="34" charset="0"/>
                </a:rPr>
                <a:t>Core Increment</a:t>
              </a:r>
            </a:p>
          </p:txBody>
        </p:sp>
        <p:sp>
          <p:nvSpPr>
            <p:cNvPr id="95292" name="Line 222"/>
            <p:cNvSpPr>
              <a:spLocks noChangeShapeType="1"/>
            </p:cNvSpPr>
            <p:nvPr/>
          </p:nvSpPr>
          <p:spPr bwMode="auto">
            <a:xfrm>
              <a:off x="1097756" y="1847611"/>
              <a:ext cx="742950" cy="434263"/>
            </a:xfrm>
            <a:prstGeom prst="line">
              <a:avLst/>
            </a:prstGeom>
            <a:noFill/>
            <a:ln w="63500">
              <a:solidFill>
                <a:schemeClr val="tx1"/>
              </a:solidFill>
              <a:round/>
              <a:headEnd/>
              <a:tailEnd type="triangle" w="med" len="med"/>
            </a:ln>
          </p:spPr>
          <p:txBody>
            <a:bodyPr/>
            <a:lstStyle/>
            <a:p>
              <a:endParaRPr lang="en-US" sz="1350"/>
            </a:p>
          </p:txBody>
        </p:sp>
        <p:grpSp>
          <p:nvGrpSpPr>
            <p:cNvPr id="12" name="Group 11">
              <a:extLst>
                <a:ext uri="{FF2B5EF4-FFF2-40B4-BE49-F238E27FC236}">
                  <a16:creationId xmlns:a16="http://schemas.microsoft.com/office/drawing/2014/main" id="{EEEBB6ED-3701-AB44-4E2E-2FE269B9890E}"/>
                </a:ext>
              </a:extLst>
            </p:cNvPr>
            <p:cNvGrpSpPr/>
            <p:nvPr/>
          </p:nvGrpSpPr>
          <p:grpSpPr>
            <a:xfrm>
              <a:off x="1797290" y="3888443"/>
              <a:ext cx="2349102" cy="838200"/>
              <a:chOff x="3061098" y="4038600"/>
              <a:chExt cx="2349102" cy="838200"/>
            </a:xfrm>
          </p:grpSpPr>
          <p:sp>
            <p:nvSpPr>
              <p:cNvPr id="4" name="Rectangle 142">
                <a:extLst>
                  <a:ext uri="{FF2B5EF4-FFF2-40B4-BE49-F238E27FC236}">
                    <a16:creationId xmlns:a16="http://schemas.microsoft.com/office/drawing/2014/main" id="{64786EC2-7D9A-A09F-C0A0-14C4C0F50E6B}"/>
                  </a:ext>
                </a:extLst>
              </p:cNvPr>
              <p:cNvSpPr>
                <a:spLocks noChangeArrowheads="1"/>
              </p:cNvSpPr>
              <p:nvPr/>
            </p:nvSpPr>
            <p:spPr bwMode="auto">
              <a:xfrm>
                <a:off x="3061098" y="4412003"/>
                <a:ext cx="1956196" cy="464797"/>
              </a:xfrm>
              <a:prstGeom prst="rect">
                <a:avLst/>
              </a:prstGeom>
              <a:noFill/>
              <a:ln w="9525" algn="ctr">
                <a:solidFill>
                  <a:srgbClr val="000000"/>
                </a:solidFill>
                <a:miter lim="800000"/>
                <a:headEnd/>
                <a:tailEnd/>
              </a:ln>
            </p:spPr>
            <p:txBody>
              <a:bodyPr/>
              <a:lstStyle/>
              <a:p>
                <a:endParaRPr lang="en-US" sz="1350" dirty="0">
                  <a:latin typeface="Calibri" pitchFamily="34" charset="0"/>
                </a:endParaRPr>
              </a:p>
            </p:txBody>
          </p:sp>
          <p:sp>
            <p:nvSpPr>
              <p:cNvPr id="5" name="Freeform 145">
                <a:extLst>
                  <a:ext uri="{FF2B5EF4-FFF2-40B4-BE49-F238E27FC236}">
                    <a16:creationId xmlns:a16="http://schemas.microsoft.com/office/drawing/2014/main" id="{63050E40-E43D-BC36-695D-DC378AE5F8EA}"/>
                  </a:ext>
                </a:extLst>
              </p:cNvPr>
              <p:cNvSpPr>
                <a:spLocks/>
              </p:cNvSpPr>
              <p:nvPr/>
            </p:nvSpPr>
            <p:spPr bwMode="auto">
              <a:xfrm>
                <a:off x="5017294" y="4038600"/>
                <a:ext cx="392906" cy="811981"/>
              </a:xfrm>
              <a:custGeom>
                <a:avLst/>
                <a:gdLst>
                  <a:gd name="T0" fmla="*/ 0 w 561"/>
                  <a:gd name="T1" fmla="*/ 441904667 h 1260"/>
                  <a:gd name="T2" fmla="*/ 489206705 w 561"/>
                  <a:gd name="T3" fmla="*/ 0 h 1260"/>
                  <a:gd name="T4" fmla="*/ 489206705 w 561"/>
                  <a:gd name="T5" fmla="*/ 589207202 h 1260"/>
                  <a:gd name="T6" fmla="*/ 0 w 561"/>
                  <a:gd name="T7" fmla="*/ 1031111982 h 1260"/>
                  <a:gd name="T8" fmla="*/ 0 w 561"/>
                  <a:gd name="T9" fmla="*/ 441904667 h 1260"/>
                  <a:gd name="T10" fmla="*/ 0 60000 65536"/>
                  <a:gd name="T11" fmla="*/ 0 60000 65536"/>
                  <a:gd name="T12" fmla="*/ 0 60000 65536"/>
                  <a:gd name="T13" fmla="*/ 0 60000 65536"/>
                  <a:gd name="T14" fmla="*/ 0 60000 65536"/>
                  <a:gd name="T15" fmla="*/ 0 w 561"/>
                  <a:gd name="T16" fmla="*/ 0 h 1260"/>
                  <a:gd name="T17" fmla="*/ 561 w 561"/>
                  <a:gd name="T18" fmla="*/ 1260 h 1260"/>
                </a:gdLst>
                <a:ahLst/>
                <a:cxnLst>
                  <a:cxn ang="T10">
                    <a:pos x="T0" y="T1"/>
                  </a:cxn>
                  <a:cxn ang="T11">
                    <a:pos x="T2" y="T3"/>
                  </a:cxn>
                  <a:cxn ang="T12">
                    <a:pos x="T4" y="T5"/>
                  </a:cxn>
                  <a:cxn ang="T13">
                    <a:pos x="T6" y="T7"/>
                  </a:cxn>
                  <a:cxn ang="T14">
                    <a:pos x="T8" y="T9"/>
                  </a:cxn>
                </a:cxnLst>
                <a:rect l="T15" t="T16" r="T17" b="T18"/>
                <a:pathLst>
                  <a:path w="561" h="1260">
                    <a:moveTo>
                      <a:pt x="0" y="540"/>
                    </a:moveTo>
                    <a:lnTo>
                      <a:pt x="561" y="0"/>
                    </a:lnTo>
                    <a:lnTo>
                      <a:pt x="561" y="720"/>
                    </a:lnTo>
                    <a:lnTo>
                      <a:pt x="0" y="1260"/>
                    </a:lnTo>
                    <a:lnTo>
                      <a:pt x="0" y="540"/>
                    </a:lnTo>
                    <a:close/>
                  </a:path>
                </a:pathLst>
              </a:custGeom>
              <a:noFill/>
              <a:ln w="9525" cap="flat" cmpd="sng">
                <a:solidFill>
                  <a:srgbClr val="000000"/>
                </a:solidFill>
                <a:prstDash val="solid"/>
                <a:round/>
                <a:headEnd type="none" w="med" len="med"/>
                <a:tailEnd type="none" w="med" len="med"/>
              </a:ln>
            </p:spPr>
            <p:txBody>
              <a:bodyPr/>
              <a:lstStyle/>
              <a:p>
                <a:endParaRPr lang="en-US" sz="1350"/>
              </a:p>
            </p:txBody>
          </p:sp>
          <p:sp>
            <p:nvSpPr>
              <p:cNvPr id="6" name="AutoShape 195">
                <a:extLst>
                  <a:ext uri="{FF2B5EF4-FFF2-40B4-BE49-F238E27FC236}">
                    <a16:creationId xmlns:a16="http://schemas.microsoft.com/office/drawing/2014/main" id="{A2AF89B5-4215-A81B-419E-9E544B3C4755}"/>
                  </a:ext>
                </a:extLst>
              </p:cNvPr>
              <p:cNvSpPr>
                <a:spLocks noChangeArrowheads="1"/>
              </p:cNvSpPr>
              <p:nvPr/>
            </p:nvSpPr>
            <p:spPr bwMode="auto">
              <a:xfrm>
                <a:off x="3937970" y="4401959"/>
                <a:ext cx="127176" cy="404860"/>
              </a:xfrm>
              <a:prstGeom prst="can">
                <a:avLst>
                  <a:gd name="adj" fmla="val 16672"/>
                </a:avLst>
              </a:prstGeom>
              <a:solidFill>
                <a:srgbClr val="92D050"/>
              </a:solidFill>
              <a:ln w="9525">
                <a:solidFill>
                  <a:srgbClr val="000000"/>
                </a:solidFill>
                <a:round/>
                <a:headEnd/>
                <a:tailEnd/>
              </a:ln>
            </p:spPr>
            <p:txBody>
              <a:bodyPr anchor="ctr"/>
              <a:lstStyle/>
              <a:p>
                <a:endParaRPr lang="en-US" sz="1350">
                  <a:latin typeface="Calibri" pitchFamily="34" charset="0"/>
                </a:endParaRPr>
              </a:p>
            </p:txBody>
          </p:sp>
          <p:sp>
            <p:nvSpPr>
              <p:cNvPr id="7" name="AutoShape 196">
                <a:extLst>
                  <a:ext uri="{FF2B5EF4-FFF2-40B4-BE49-F238E27FC236}">
                    <a16:creationId xmlns:a16="http://schemas.microsoft.com/office/drawing/2014/main" id="{FE106350-1352-2BF5-431D-B7F375C27AB3}"/>
                  </a:ext>
                </a:extLst>
              </p:cNvPr>
              <p:cNvSpPr>
                <a:spLocks noChangeArrowheads="1"/>
              </p:cNvSpPr>
              <p:nvPr/>
            </p:nvSpPr>
            <p:spPr bwMode="auto">
              <a:xfrm>
                <a:off x="4319499" y="4419613"/>
                <a:ext cx="127176" cy="193015"/>
              </a:xfrm>
              <a:prstGeom prst="can">
                <a:avLst>
                  <a:gd name="adj" fmla="val 7948"/>
                </a:avLst>
              </a:prstGeom>
              <a:solidFill>
                <a:srgbClr val="92D050"/>
              </a:solidFill>
              <a:ln w="9525">
                <a:solidFill>
                  <a:srgbClr val="000000"/>
                </a:solidFill>
                <a:round/>
                <a:headEnd/>
                <a:tailEnd/>
              </a:ln>
            </p:spPr>
            <p:txBody>
              <a:bodyPr anchor="ctr"/>
              <a:lstStyle/>
              <a:p>
                <a:endParaRPr lang="en-US" sz="1350">
                  <a:latin typeface="Calibri" pitchFamily="34" charset="0"/>
                </a:endParaRPr>
              </a:p>
            </p:txBody>
          </p:sp>
          <p:sp>
            <p:nvSpPr>
              <p:cNvPr id="8" name="AutoShape 197">
                <a:extLst>
                  <a:ext uri="{FF2B5EF4-FFF2-40B4-BE49-F238E27FC236}">
                    <a16:creationId xmlns:a16="http://schemas.microsoft.com/office/drawing/2014/main" id="{709FEBCF-C9E4-5902-B320-EC67D5FA91E2}"/>
                  </a:ext>
                </a:extLst>
              </p:cNvPr>
              <p:cNvSpPr>
                <a:spLocks noChangeArrowheads="1"/>
              </p:cNvSpPr>
              <p:nvPr/>
            </p:nvSpPr>
            <p:spPr bwMode="auto">
              <a:xfrm>
                <a:off x="4573852" y="4409021"/>
                <a:ext cx="127176" cy="397798"/>
              </a:xfrm>
              <a:prstGeom prst="can">
                <a:avLst>
                  <a:gd name="adj" fmla="val 16382"/>
                </a:avLst>
              </a:prstGeom>
              <a:solidFill>
                <a:srgbClr val="92D050"/>
              </a:solidFill>
              <a:ln w="9525">
                <a:solidFill>
                  <a:srgbClr val="000000"/>
                </a:solidFill>
                <a:round/>
                <a:headEnd/>
                <a:tailEnd/>
              </a:ln>
            </p:spPr>
            <p:txBody>
              <a:bodyPr anchor="ctr"/>
              <a:lstStyle/>
              <a:p>
                <a:endParaRPr lang="en-US" sz="1350">
                  <a:latin typeface="Calibri" pitchFamily="34" charset="0"/>
                </a:endParaRPr>
              </a:p>
            </p:txBody>
          </p:sp>
          <p:sp>
            <p:nvSpPr>
              <p:cNvPr id="9" name="AutoShape 198">
                <a:extLst>
                  <a:ext uri="{FF2B5EF4-FFF2-40B4-BE49-F238E27FC236}">
                    <a16:creationId xmlns:a16="http://schemas.microsoft.com/office/drawing/2014/main" id="{774B4F8C-FCB7-646E-DA30-992C0687D5D3}"/>
                  </a:ext>
                </a:extLst>
              </p:cNvPr>
              <p:cNvSpPr>
                <a:spLocks noChangeArrowheads="1"/>
              </p:cNvSpPr>
              <p:nvPr/>
            </p:nvSpPr>
            <p:spPr bwMode="auto">
              <a:xfrm>
                <a:off x="4828205" y="4419613"/>
                <a:ext cx="127176" cy="193015"/>
              </a:xfrm>
              <a:prstGeom prst="can">
                <a:avLst>
                  <a:gd name="adj" fmla="val 7948"/>
                </a:avLst>
              </a:prstGeom>
              <a:solidFill>
                <a:srgbClr val="92D050"/>
              </a:solidFill>
              <a:ln w="9525">
                <a:solidFill>
                  <a:srgbClr val="000000"/>
                </a:solidFill>
                <a:round/>
                <a:headEnd/>
                <a:tailEnd/>
              </a:ln>
            </p:spPr>
            <p:txBody>
              <a:bodyPr anchor="ctr"/>
              <a:lstStyle/>
              <a:p>
                <a:endParaRPr lang="en-US" sz="1350">
                  <a:latin typeface="Calibri" pitchFamily="34" charset="0"/>
                </a:endParaRPr>
              </a:p>
            </p:txBody>
          </p:sp>
          <p:sp>
            <p:nvSpPr>
              <p:cNvPr id="10" name="AutoShape 199">
                <a:extLst>
                  <a:ext uri="{FF2B5EF4-FFF2-40B4-BE49-F238E27FC236}">
                    <a16:creationId xmlns:a16="http://schemas.microsoft.com/office/drawing/2014/main" id="{A8CDD483-10BB-2312-2673-865D52C22E28}"/>
                  </a:ext>
                </a:extLst>
              </p:cNvPr>
              <p:cNvSpPr>
                <a:spLocks noChangeArrowheads="1"/>
              </p:cNvSpPr>
              <p:nvPr/>
            </p:nvSpPr>
            <p:spPr bwMode="auto">
              <a:xfrm>
                <a:off x="3238500" y="4407844"/>
                <a:ext cx="113929" cy="398975"/>
              </a:xfrm>
              <a:prstGeom prst="can">
                <a:avLst>
                  <a:gd name="adj" fmla="val 18341"/>
                </a:avLst>
              </a:prstGeom>
              <a:solidFill>
                <a:srgbClr val="92D050"/>
              </a:solidFill>
              <a:ln w="9525">
                <a:solidFill>
                  <a:srgbClr val="000000"/>
                </a:solidFill>
                <a:round/>
                <a:headEnd/>
                <a:tailEnd/>
              </a:ln>
            </p:spPr>
            <p:txBody>
              <a:bodyPr anchor="ctr"/>
              <a:lstStyle/>
              <a:p>
                <a:endParaRPr lang="en-US" sz="1350">
                  <a:latin typeface="Calibri" pitchFamily="34" charset="0"/>
                </a:endParaRPr>
              </a:p>
            </p:txBody>
          </p:sp>
          <p:sp>
            <p:nvSpPr>
              <p:cNvPr id="11" name="AutoShape 200">
                <a:extLst>
                  <a:ext uri="{FF2B5EF4-FFF2-40B4-BE49-F238E27FC236}">
                    <a16:creationId xmlns:a16="http://schemas.microsoft.com/office/drawing/2014/main" id="{919D48F2-6B7E-8267-450F-3312FD440464}"/>
                  </a:ext>
                </a:extLst>
              </p:cNvPr>
              <p:cNvSpPr>
                <a:spLocks noChangeArrowheads="1"/>
              </p:cNvSpPr>
              <p:nvPr/>
            </p:nvSpPr>
            <p:spPr bwMode="auto">
              <a:xfrm>
                <a:off x="3620029" y="4419613"/>
                <a:ext cx="127176" cy="193015"/>
              </a:xfrm>
              <a:prstGeom prst="can">
                <a:avLst>
                  <a:gd name="adj" fmla="val 7948"/>
                </a:avLst>
              </a:prstGeom>
              <a:solidFill>
                <a:srgbClr val="92D050"/>
              </a:solidFill>
              <a:ln w="9525">
                <a:solidFill>
                  <a:srgbClr val="000000"/>
                </a:solidFill>
                <a:round/>
                <a:headEnd/>
                <a:tailEnd/>
              </a:ln>
            </p:spPr>
            <p:txBody>
              <a:bodyPr anchor="ctr"/>
              <a:lstStyle/>
              <a:p>
                <a:endParaRPr lang="en-US" sz="1350">
                  <a:latin typeface="Calibri" pitchFamily="34" charset="0"/>
                </a:endParaRPr>
              </a:p>
            </p:txBody>
          </p:sp>
        </p:grpSp>
        <p:sp>
          <p:nvSpPr>
            <p:cNvPr id="13" name="Text Box 208">
              <a:extLst>
                <a:ext uri="{FF2B5EF4-FFF2-40B4-BE49-F238E27FC236}">
                  <a16:creationId xmlns:a16="http://schemas.microsoft.com/office/drawing/2014/main" id="{50521F18-802F-544E-6A7B-AB54CE4064B0}"/>
                </a:ext>
              </a:extLst>
            </p:cNvPr>
            <p:cNvSpPr txBox="1">
              <a:spLocks noChangeArrowheads="1"/>
            </p:cNvSpPr>
            <p:nvPr/>
          </p:nvSpPr>
          <p:spPr bwMode="auto">
            <a:xfrm>
              <a:off x="4463057" y="4104725"/>
              <a:ext cx="1466604" cy="337659"/>
            </a:xfrm>
            <a:prstGeom prst="rect">
              <a:avLst/>
            </a:prstGeom>
            <a:noFill/>
            <a:ln w="9525" algn="ctr">
              <a:noFill/>
              <a:miter lim="800000"/>
              <a:headEnd/>
              <a:tailEnd/>
            </a:ln>
          </p:spPr>
          <p:txBody>
            <a:bodyPr/>
            <a:lstStyle/>
            <a:p>
              <a:pPr algn="ctr"/>
              <a:r>
                <a:rPr lang="en-US" b="1" dirty="0">
                  <a:solidFill>
                    <a:srgbClr val="000000"/>
                  </a:solidFill>
                  <a:latin typeface="Calibri" pitchFamily="34" charset="0"/>
                </a:rPr>
                <a:t>DU-X Layer E</a:t>
              </a:r>
              <a:endParaRPr lang="en-US" dirty="0"/>
            </a:p>
          </p:txBody>
        </p:sp>
        <p:sp>
          <p:nvSpPr>
            <p:cNvPr id="14" name="Line 214">
              <a:extLst>
                <a:ext uri="{FF2B5EF4-FFF2-40B4-BE49-F238E27FC236}">
                  <a16:creationId xmlns:a16="http://schemas.microsoft.com/office/drawing/2014/main" id="{CBE17DD1-D676-EDB5-DE8C-A14F6C90DDBB}"/>
                </a:ext>
              </a:extLst>
            </p:cNvPr>
            <p:cNvSpPr>
              <a:spLocks noChangeShapeType="1"/>
            </p:cNvSpPr>
            <p:nvPr/>
          </p:nvSpPr>
          <p:spPr bwMode="auto">
            <a:xfrm flipH="1" flipV="1">
              <a:off x="3970138" y="4269837"/>
              <a:ext cx="572691" cy="0"/>
            </a:xfrm>
            <a:prstGeom prst="line">
              <a:avLst/>
            </a:prstGeom>
            <a:noFill/>
            <a:ln w="38100">
              <a:solidFill>
                <a:srgbClr val="000000"/>
              </a:solidFill>
              <a:round/>
              <a:headEnd/>
              <a:tailEnd type="triangle" w="med" len="med"/>
            </a:ln>
          </p:spPr>
          <p:txBody>
            <a:bodyPr/>
            <a:lstStyle/>
            <a:p>
              <a:endParaRPr lang="en-US" sz="1350"/>
            </a:p>
          </p:txBody>
        </p:sp>
      </p:grpSp>
      <p:sp>
        <p:nvSpPr>
          <p:cNvPr id="21" name="TextBox 20">
            <a:extLst>
              <a:ext uri="{FF2B5EF4-FFF2-40B4-BE49-F238E27FC236}">
                <a16:creationId xmlns:a16="http://schemas.microsoft.com/office/drawing/2014/main" id="{E125EA62-900D-FDB0-5351-9ED6E91BDE46}"/>
              </a:ext>
            </a:extLst>
          </p:cNvPr>
          <p:cNvSpPr txBox="1"/>
          <p:nvPr/>
        </p:nvSpPr>
        <p:spPr>
          <a:xfrm>
            <a:off x="1592953" y="21722"/>
            <a:ext cx="6896390" cy="923330"/>
          </a:xfrm>
          <a:prstGeom prst="rect">
            <a:avLst/>
          </a:prstGeom>
          <a:noFill/>
        </p:spPr>
        <p:txBody>
          <a:bodyPr wrap="square" rtlCol="0">
            <a:spAutoFit/>
          </a:bodyPr>
          <a:lstStyle/>
          <a:p>
            <a:pPr algn="ctr"/>
            <a:r>
              <a:rPr lang="en-US" sz="3000" b="1" dirty="0">
                <a:cs typeface="Calibri" panose="020F0502020204030204" pitchFamily="34" charset="0"/>
              </a:rPr>
              <a:t>Buried Waste Pit</a:t>
            </a:r>
          </a:p>
          <a:p>
            <a:pPr algn="ctr">
              <a:spcAft>
                <a:spcPts val="1200"/>
              </a:spcAft>
            </a:pPr>
            <a:r>
              <a:rPr lang="en-US" sz="2400" b="1" dirty="0">
                <a:cs typeface="Calibri" panose="020F0502020204030204" pitchFamily="34" charset="0"/>
              </a:rPr>
              <a:t>(</a:t>
            </a:r>
            <a:r>
              <a:rPr lang="en-US" sz="2400" b="1" dirty="0">
                <a:ea typeface="+mj-ea"/>
                <a:cs typeface="+mj-cs"/>
              </a:rPr>
              <a:t>Subsurface Decision Unit Layers</a:t>
            </a:r>
            <a:r>
              <a:rPr lang="en-US" sz="2400" b="1" dirty="0">
                <a:cs typeface="Calibri" panose="020F0502020204030204" pitchFamily="34" charset="0"/>
              </a:rPr>
              <a:t>)</a:t>
            </a:r>
          </a:p>
        </p:txBody>
      </p:sp>
      <p:pic>
        <p:nvPicPr>
          <p:cNvPr id="22" name="Picture 21">
            <a:extLst>
              <a:ext uri="{FF2B5EF4-FFF2-40B4-BE49-F238E27FC236}">
                <a16:creationId xmlns:a16="http://schemas.microsoft.com/office/drawing/2014/main" id="{2179ED62-2A6A-381B-43D4-02928DA5F1C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55936" y="2667000"/>
            <a:ext cx="2459464" cy="18437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1804FB-21E9-2DEE-3636-2B114AB4DC5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605" y="200388"/>
            <a:ext cx="1675775" cy="1150543"/>
          </a:xfrm>
          <a:prstGeom prst="rect">
            <a:avLst/>
          </a:prstGeom>
          <a:noFill/>
          <a:ln>
            <a:noFill/>
          </a:ln>
        </p:spPr>
      </p:pic>
      <p:pic>
        <p:nvPicPr>
          <p:cNvPr id="15" name="Picture 14">
            <a:extLst>
              <a:ext uri="{FF2B5EF4-FFF2-40B4-BE49-F238E27FC236}">
                <a16:creationId xmlns:a16="http://schemas.microsoft.com/office/drawing/2014/main" id="{1BA76DC6-4925-1593-2D4E-29B0D1339C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009329" y="1523859"/>
            <a:ext cx="1371273" cy="1066941"/>
          </a:xfrm>
          <a:prstGeom prst="rect">
            <a:avLst/>
          </a:prstGeom>
          <a:noFill/>
          <a:ln>
            <a:solidFill>
              <a:schemeClr val="tx1"/>
            </a:solidFill>
          </a:ln>
        </p:spPr>
      </p:pic>
    </p:spTree>
    <p:extLst>
      <p:ext uri="{BB962C8B-B14F-4D97-AF65-F5344CB8AC3E}">
        <p14:creationId xmlns:p14="http://schemas.microsoft.com/office/powerpoint/2010/main" val="3943665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D1FC0129-1A79-4FD9-B560-E8ABD97B3C6D}"/>
              </a:ext>
            </a:extLst>
          </p:cNvPr>
          <p:cNvSpPr txBox="1">
            <a:spLocks noChangeArrowheads="1"/>
          </p:cNvSpPr>
          <p:nvPr/>
        </p:nvSpPr>
        <p:spPr>
          <a:xfrm>
            <a:off x="228600" y="119495"/>
            <a:ext cx="8611565" cy="884895"/>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cs typeface="Times New Roman" panose="02020603050405020304" pitchFamily="18" charset="0"/>
              </a:rPr>
              <a:t>Mega Industrial Complex: Where to Start???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prstClr val="black"/>
                </a:solidFill>
                <a:cs typeface="Times New Roman" panose="02020603050405020304" pitchFamily="18" charset="0"/>
              </a:rPr>
              <a:t>Start with </a:t>
            </a:r>
            <a:r>
              <a:rPr lang="en-US" sz="3200" b="1" u="sng" dirty="0">
                <a:solidFill>
                  <a:prstClr val="black"/>
                </a:solidFill>
                <a:cs typeface="Times New Roman" panose="02020603050405020304" pitchFamily="18" charset="0"/>
              </a:rPr>
              <a:t>ONE</a:t>
            </a:r>
            <a:r>
              <a:rPr lang="en-US" sz="3200" b="1" dirty="0">
                <a:solidFill>
                  <a:prstClr val="black"/>
                </a:solidFill>
                <a:cs typeface="Times New Roman" panose="02020603050405020304" pitchFamily="18" charset="0"/>
              </a:rPr>
              <a:t> DU</a:t>
            </a:r>
          </a:p>
        </p:txBody>
      </p:sp>
      <p:sp>
        <p:nvSpPr>
          <p:cNvPr id="7" name="TextBox 6">
            <a:extLst>
              <a:ext uri="{FF2B5EF4-FFF2-40B4-BE49-F238E27FC236}">
                <a16:creationId xmlns:a16="http://schemas.microsoft.com/office/drawing/2014/main" id="{D24E976C-9F07-481F-8F21-96C0E43C0639}"/>
              </a:ext>
            </a:extLst>
          </p:cNvPr>
          <p:cNvSpPr txBox="1"/>
          <p:nvPr/>
        </p:nvSpPr>
        <p:spPr>
          <a:xfrm>
            <a:off x="242587" y="5689937"/>
            <a:ext cx="8763000" cy="1015663"/>
          </a:xfrm>
          <a:prstGeom prst="rect">
            <a:avLst/>
          </a:prstGeom>
          <a:solidFill>
            <a:schemeClr val="bg1"/>
          </a:solidFill>
          <a:ln>
            <a:noFill/>
          </a:ln>
        </p:spPr>
        <p:txBody>
          <a:bodyPr wrap="square" rtlCol="0">
            <a:spAutoFit/>
          </a:bodyPr>
          <a:lstStyle/>
          <a:p>
            <a:pPr marL="342900" indent="-342900">
              <a:buFont typeface="Arial" panose="020B0604020202020204" pitchFamily="34" charset="0"/>
              <a:buChar char="•"/>
            </a:pPr>
            <a:r>
              <a:rPr lang="en-US" sz="2000" b="1" dirty="0">
                <a:solidFill>
                  <a:srgbClr val="FF0000"/>
                </a:solidFill>
                <a:ea typeface="宋体" panose="02010600030101010101" pitchFamily="2" charset="-122"/>
                <a:cs typeface="Times New Roman" panose="02020603050405020304" pitchFamily="18" charset="0"/>
              </a:rPr>
              <a:t>Not acceptable for redevelopment or remediation (too large);</a:t>
            </a:r>
          </a:p>
          <a:p>
            <a:pPr marL="342900" indent="-342900">
              <a:buFont typeface="Arial" panose="020B0604020202020204" pitchFamily="34" charset="0"/>
              <a:buChar char="•"/>
            </a:pPr>
            <a:r>
              <a:rPr lang="en-US" sz="2000" b="1" dirty="0">
                <a:solidFill>
                  <a:prstClr val="black"/>
                </a:solidFill>
                <a:ea typeface="宋体" panose="02010600030101010101" pitchFamily="2" charset="-122"/>
                <a:cs typeface="Times New Roman" panose="02020603050405020304" pitchFamily="18" charset="0"/>
              </a:rPr>
              <a:t>Progressively subdivide site into smaller DUs until resulting sample data will meet all site investigation questions and objectives.</a:t>
            </a:r>
          </a:p>
        </p:txBody>
      </p:sp>
      <p:grpSp>
        <p:nvGrpSpPr>
          <p:cNvPr id="2" name="Group 1">
            <a:extLst>
              <a:ext uri="{FF2B5EF4-FFF2-40B4-BE49-F238E27FC236}">
                <a16:creationId xmlns:a16="http://schemas.microsoft.com/office/drawing/2014/main" id="{E91632C3-FD66-8178-25B4-65E217BAFE6D}"/>
              </a:ext>
            </a:extLst>
          </p:cNvPr>
          <p:cNvGrpSpPr/>
          <p:nvPr/>
        </p:nvGrpSpPr>
        <p:grpSpPr>
          <a:xfrm>
            <a:off x="1219200" y="1156672"/>
            <a:ext cx="6301213" cy="4481272"/>
            <a:chOff x="1219200" y="1156672"/>
            <a:chExt cx="6301213" cy="4481272"/>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19200" y="1156672"/>
              <a:ext cx="6301213" cy="4481272"/>
            </a:xfrm>
            <a:prstGeom prst="rect">
              <a:avLst/>
            </a:prstGeom>
            <a:ln>
              <a:solidFill>
                <a:schemeClr val="tx1"/>
              </a:solidFill>
            </a:ln>
          </p:spPr>
        </p:pic>
        <p:sp>
          <p:nvSpPr>
            <p:cNvPr id="6" name="Freeform 5"/>
            <p:cNvSpPr/>
            <p:nvPr/>
          </p:nvSpPr>
          <p:spPr>
            <a:xfrm>
              <a:off x="1981200" y="2162432"/>
              <a:ext cx="5025081" cy="3237471"/>
            </a:xfrm>
            <a:custGeom>
              <a:avLst/>
              <a:gdLst>
                <a:gd name="connsiteX0" fmla="*/ 461727 w 5088048"/>
                <a:gd name="connsiteY0" fmla="*/ 0 h 3395049"/>
                <a:gd name="connsiteX1" fmla="*/ 0 w 5088048"/>
                <a:gd name="connsiteY1" fmla="*/ 3385996 h 3395049"/>
                <a:gd name="connsiteX2" fmla="*/ 4309450 w 5088048"/>
                <a:gd name="connsiteY2" fmla="*/ 3395049 h 3395049"/>
                <a:gd name="connsiteX3" fmla="*/ 5088048 w 5088048"/>
                <a:gd name="connsiteY3" fmla="*/ 27160 h 3395049"/>
                <a:gd name="connsiteX4" fmla="*/ 461727 w 5088048"/>
                <a:gd name="connsiteY4" fmla="*/ 0 h 339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048" h="3395049">
                  <a:moveTo>
                    <a:pt x="461727" y="0"/>
                  </a:moveTo>
                  <a:lnTo>
                    <a:pt x="0" y="3385996"/>
                  </a:lnTo>
                  <a:lnTo>
                    <a:pt x="4309450" y="3395049"/>
                  </a:lnTo>
                  <a:lnTo>
                    <a:pt x="5088048" y="27160"/>
                  </a:lnTo>
                  <a:lnTo>
                    <a:pt x="461727" y="0"/>
                  </a:lnTo>
                  <a:close/>
                </a:path>
              </a:pathLst>
            </a:custGeom>
            <a:noFill/>
            <a:ln w="1016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14A67AA3-E0CC-4147-A565-CD7BE43581AC}"/>
              </a:ext>
            </a:extLst>
          </p:cNvPr>
          <p:cNvSpPr txBox="1"/>
          <p:nvPr/>
        </p:nvSpPr>
        <p:spPr>
          <a:xfrm>
            <a:off x="1462139" y="1193347"/>
            <a:ext cx="5855064" cy="430887"/>
          </a:xfrm>
          <a:prstGeom prst="rect">
            <a:avLst/>
          </a:prstGeom>
          <a:solidFill>
            <a:schemeClr val="bg1"/>
          </a:solidFill>
          <a:ln>
            <a:solidFill>
              <a:schemeClr val="tx1"/>
            </a:solidFill>
          </a:ln>
        </p:spPr>
        <p:txBody>
          <a:bodyPr wrap="none" rtlCol="0">
            <a:spAutoFit/>
          </a:bodyPr>
          <a:lstStyle/>
          <a:p>
            <a:pPr lvl="0" algn="ctr">
              <a:spcBef>
                <a:spcPct val="0"/>
              </a:spcBef>
              <a:defRPr/>
            </a:pPr>
            <a:r>
              <a:rPr lang="en-US" sz="2200" b="1" dirty="0">
                <a:solidFill>
                  <a:prstClr val="black"/>
                </a:solidFill>
                <a:cs typeface="Times New Roman" panose="02020603050405020304" pitchFamily="18" charset="0"/>
              </a:rPr>
              <a:t>Hypothetical Industrial Complex Redevelopment</a:t>
            </a:r>
          </a:p>
        </p:txBody>
      </p:sp>
      <p:cxnSp>
        <p:nvCxnSpPr>
          <p:cNvPr id="25" name="Straight Connector 24">
            <a:extLst>
              <a:ext uri="{FF2B5EF4-FFF2-40B4-BE49-F238E27FC236}">
                <a16:creationId xmlns:a16="http://schemas.microsoft.com/office/drawing/2014/main" id="{A3493B02-D53A-46D3-8729-BE4614B3E298}"/>
              </a:ext>
            </a:extLst>
          </p:cNvPr>
          <p:cNvCxnSpPr/>
          <p:nvPr/>
        </p:nvCxnSpPr>
        <p:spPr>
          <a:xfrm>
            <a:off x="65358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B71E1D9-796A-4F4F-A11E-B6610783484A}"/>
              </a:ext>
            </a:extLst>
          </p:cNvPr>
          <p:cNvSpPr txBox="1"/>
          <p:nvPr/>
        </p:nvSpPr>
        <p:spPr>
          <a:xfrm>
            <a:off x="64173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sp>
        <p:nvSpPr>
          <p:cNvPr id="15" name="TextBox 14">
            <a:extLst>
              <a:ext uri="{FF2B5EF4-FFF2-40B4-BE49-F238E27FC236}">
                <a16:creationId xmlns:a16="http://schemas.microsoft.com/office/drawing/2014/main" id="{14A67AA3-E0CC-4147-A565-CD7BE43581AC}"/>
              </a:ext>
            </a:extLst>
          </p:cNvPr>
          <p:cNvSpPr txBox="1"/>
          <p:nvPr/>
        </p:nvSpPr>
        <p:spPr>
          <a:xfrm>
            <a:off x="2971800" y="2667000"/>
            <a:ext cx="3124083" cy="1446550"/>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200" b="1" dirty="0">
                <a:solidFill>
                  <a:prstClr val="black"/>
                </a:solidFill>
                <a:cs typeface="Times New Roman" panose="02020603050405020304" pitchFamily="18" charset="0"/>
              </a:rPr>
              <a:t>Is the </a:t>
            </a:r>
            <a:r>
              <a:rPr lang="en-US" sz="2200" b="1" u="sng" dirty="0">
                <a:solidFill>
                  <a:prstClr val="black"/>
                </a:solidFill>
                <a:cs typeface="Times New Roman" panose="02020603050405020304" pitchFamily="18" charset="0"/>
              </a:rPr>
              <a:t>50-acre area </a:t>
            </a:r>
            <a:r>
              <a:rPr lang="en-US" sz="2200" b="1" dirty="0">
                <a:solidFill>
                  <a:prstClr val="black"/>
                </a:solidFill>
                <a:cs typeface="Times New Roman" panose="02020603050405020304" pitchFamily="18" charset="0"/>
              </a:rPr>
              <a:t>as a whole contaminated above risk-based screening levels?</a:t>
            </a:r>
          </a:p>
        </p:txBody>
      </p:sp>
    </p:spTree>
    <p:extLst>
      <p:ext uri="{BB962C8B-B14F-4D97-AF65-F5344CB8AC3E}">
        <p14:creationId xmlns:p14="http://schemas.microsoft.com/office/powerpoint/2010/main" val="2313957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74784A3E-57B1-42E7-96B4-125DA815F926}"/>
              </a:ext>
            </a:extLst>
          </p:cNvPr>
          <p:cNvSpPr txBox="1">
            <a:spLocks noChangeArrowheads="1"/>
          </p:cNvSpPr>
          <p:nvPr/>
        </p:nvSpPr>
        <p:spPr>
          <a:xfrm>
            <a:off x="1231740" y="96345"/>
            <a:ext cx="6769260" cy="968665"/>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prstClr val="black"/>
                </a:solidFill>
                <a:cs typeface="Times New Roman" panose="02020603050405020304" pitchFamily="18" charset="0"/>
              </a:rPr>
              <a:t>Subdivide Site Based on </a:t>
            </a:r>
            <a:r>
              <a:rPr kumimoji="0" lang="en-US" sz="3200" b="1" i="0" u="none" strike="noStrike" kern="1200" cap="none" spc="0" normalizeH="0" baseline="0" noProof="0" dirty="0">
                <a:ln>
                  <a:noFill/>
                </a:ln>
                <a:solidFill>
                  <a:prstClr val="black"/>
                </a:solidFill>
                <a:effectLst/>
                <a:uLnTx/>
                <a:uFillTx/>
                <a:cs typeface="Times New Roman" panose="02020603050405020304" pitchFamily="18" charset="0"/>
              </a:rPr>
              <a:t>Past Use</a:t>
            </a:r>
          </a:p>
        </p:txBody>
      </p:sp>
      <p:grpSp>
        <p:nvGrpSpPr>
          <p:cNvPr id="3" name="Group 2">
            <a:extLst>
              <a:ext uri="{FF2B5EF4-FFF2-40B4-BE49-F238E27FC236}">
                <a16:creationId xmlns:a16="http://schemas.microsoft.com/office/drawing/2014/main" id="{E8B9E451-F1B1-4F47-858A-F02B7F39E3E2}"/>
              </a:ext>
            </a:extLst>
          </p:cNvPr>
          <p:cNvGrpSpPr/>
          <p:nvPr/>
        </p:nvGrpSpPr>
        <p:grpSpPr>
          <a:xfrm>
            <a:off x="1205976" y="1157528"/>
            <a:ext cx="6414024" cy="4481272"/>
            <a:chOff x="1205976" y="1157528"/>
            <a:chExt cx="6414024" cy="4481272"/>
          </a:xfrm>
        </p:grpSpPr>
        <p:grpSp>
          <p:nvGrpSpPr>
            <p:cNvPr id="2" name="Group 1"/>
            <p:cNvGrpSpPr/>
            <p:nvPr/>
          </p:nvGrpSpPr>
          <p:grpSpPr>
            <a:xfrm>
              <a:off x="1205976" y="1157528"/>
              <a:ext cx="6414024" cy="4481272"/>
              <a:chOff x="1176947" y="1122176"/>
              <a:chExt cx="6414024" cy="4481272"/>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17" r="8927" b="15422"/>
              <a:stretch/>
            </p:blipFill>
            <p:spPr>
              <a:xfrm>
                <a:off x="1176947" y="1122176"/>
                <a:ext cx="6301213" cy="4481272"/>
              </a:xfrm>
              <a:prstGeom prst="rect">
                <a:avLst/>
              </a:prstGeom>
              <a:ln>
                <a:solidFill>
                  <a:schemeClr val="tx1"/>
                </a:solidFill>
              </a:ln>
            </p:spPr>
          </p:pic>
          <p:sp>
            <p:nvSpPr>
              <p:cNvPr id="9" name="Freeform 8"/>
              <p:cNvSpPr/>
              <p:nvPr/>
            </p:nvSpPr>
            <p:spPr>
              <a:xfrm>
                <a:off x="2180771" y="2046514"/>
                <a:ext cx="4855028" cy="1567543"/>
              </a:xfrm>
              <a:custGeom>
                <a:avLst/>
                <a:gdLst>
                  <a:gd name="connsiteX0" fmla="*/ 0 w 4855028"/>
                  <a:gd name="connsiteY0" fmla="*/ 1487715 h 1567543"/>
                  <a:gd name="connsiteX1" fmla="*/ 1814285 w 4855028"/>
                  <a:gd name="connsiteY1" fmla="*/ 1567543 h 1567543"/>
                  <a:gd name="connsiteX2" fmla="*/ 1821542 w 4855028"/>
                  <a:gd name="connsiteY2" fmla="*/ 718457 h 1567543"/>
                  <a:gd name="connsiteX3" fmla="*/ 3033485 w 4855028"/>
                  <a:gd name="connsiteY3" fmla="*/ 703943 h 1567543"/>
                  <a:gd name="connsiteX4" fmla="*/ 3817257 w 4855028"/>
                  <a:gd name="connsiteY4" fmla="*/ 841829 h 1567543"/>
                  <a:gd name="connsiteX5" fmla="*/ 3751942 w 4855028"/>
                  <a:gd name="connsiteY5" fmla="*/ 1016000 h 1567543"/>
                  <a:gd name="connsiteX6" fmla="*/ 4608285 w 4855028"/>
                  <a:gd name="connsiteY6" fmla="*/ 1008743 h 1567543"/>
                  <a:gd name="connsiteX7" fmla="*/ 4855028 w 4855028"/>
                  <a:gd name="connsiteY7" fmla="*/ 29029 h 1567543"/>
                  <a:gd name="connsiteX8" fmla="*/ 239485 w 4855028"/>
                  <a:gd name="connsiteY8" fmla="*/ 0 h 1567543"/>
                  <a:gd name="connsiteX9" fmla="*/ 0 w 4855028"/>
                  <a:gd name="connsiteY9" fmla="*/ 1487715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028" h="1567543">
                    <a:moveTo>
                      <a:pt x="0" y="1487715"/>
                    </a:moveTo>
                    <a:lnTo>
                      <a:pt x="1814285" y="1567543"/>
                    </a:lnTo>
                    <a:lnTo>
                      <a:pt x="1821542" y="718457"/>
                    </a:lnTo>
                    <a:lnTo>
                      <a:pt x="3033485" y="703943"/>
                    </a:lnTo>
                    <a:lnTo>
                      <a:pt x="3817257" y="841829"/>
                    </a:lnTo>
                    <a:lnTo>
                      <a:pt x="3751942" y="1016000"/>
                    </a:lnTo>
                    <a:lnTo>
                      <a:pt x="4608285" y="1008743"/>
                    </a:lnTo>
                    <a:lnTo>
                      <a:pt x="4855028" y="29029"/>
                    </a:lnTo>
                    <a:lnTo>
                      <a:pt x="239485" y="0"/>
                    </a:lnTo>
                    <a:lnTo>
                      <a:pt x="0" y="1487715"/>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984171" y="2721429"/>
                <a:ext cx="1226458" cy="957942"/>
              </a:xfrm>
              <a:custGeom>
                <a:avLst/>
                <a:gdLst>
                  <a:gd name="connsiteX0" fmla="*/ 1190172 w 1226458"/>
                  <a:gd name="connsiteY0" fmla="*/ 79828 h 957942"/>
                  <a:gd name="connsiteX1" fmla="*/ 972458 w 1226458"/>
                  <a:gd name="connsiteY1" fmla="*/ 957942 h 957942"/>
                  <a:gd name="connsiteX2" fmla="*/ 0 w 1226458"/>
                  <a:gd name="connsiteY2" fmla="*/ 907142 h 957942"/>
                  <a:gd name="connsiteX3" fmla="*/ 29029 w 1226458"/>
                  <a:gd name="connsiteY3" fmla="*/ 65314 h 957942"/>
                  <a:gd name="connsiteX4" fmla="*/ 1226458 w 1226458"/>
                  <a:gd name="connsiteY4" fmla="*/ 0 h 957942"/>
                  <a:gd name="connsiteX5" fmla="*/ 1190172 w 1226458"/>
                  <a:gd name="connsiteY5" fmla="*/ 79828 h 9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458" h="957942">
                    <a:moveTo>
                      <a:pt x="1190172" y="79828"/>
                    </a:moveTo>
                    <a:lnTo>
                      <a:pt x="972458" y="957942"/>
                    </a:lnTo>
                    <a:lnTo>
                      <a:pt x="0" y="907142"/>
                    </a:lnTo>
                    <a:lnTo>
                      <a:pt x="29029" y="65314"/>
                    </a:lnTo>
                    <a:lnTo>
                      <a:pt x="1226458" y="0"/>
                    </a:lnTo>
                    <a:lnTo>
                      <a:pt x="1190172" y="79828"/>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6480629" y="4419600"/>
                <a:ext cx="1110342"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9" idx="6"/>
              </p:cNvCxnSpPr>
              <p:nvPr/>
            </p:nvCxnSpPr>
            <p:spPr>
              <a:xfrm flipH="1">
                <a:off x="6130810" y="3055257"/>
                <a:ext cx="658246" cy="2385229"/>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flipH="1">
                <a:off x="1919332" y="3556000"/>
                <a:ext cx="259930" cy="187543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flipH="1" flipV="1">
                <a:off x="1919332" y="5431433"/>
                <a:ext cx="4309450" cy="905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9" name="TextBox 38"/>
              <p:cNvSpPr txBox="1"/>
              <p:nvPr/>
            </p:nvSpPr>
            <p:spPr>
              <a:xfrm>
                <a:off x="3009063" y="2133561"/>
                <a:ext cx="3336939" cy="523220"/>
              </a:xfrm>
              <a:prstGeom prst="rect">
                <a:avLst/>
              </a:prstGeom>
              <a:solidFill>
                <a:schemeClr val="tx1">
                  <a:lumMod val="50000"/>
                  <a:lumOff val="50000"/>
                  <a:alpha val="50000"/>
                </a:schemeClr>
              </a:solidFill>
            </p:spPr>
            <p:txBody>
              <a:bodyPr wrap="none" rtlCol="0">
                <a:spAutoFit/>
              </a:bodyPr>
              <a:lstStyle/>
              <a:p>
                <a:r>
                  <a:rPr lang="en-US" sz="2800" b="1" dirty="0"/>
                  <a:t>Industrial Operations</a:t>
                </a:r>
              </a:p>
            </p:txBody>
          </p:sp>
          <p:sp>
            <p:nvSpPr>
              <p:cNvPr id="40" name="TextBox 39"/>
              <p:cNvSpPr txBox="1"/>
              <p:nvPr/>
            </p:nvSpPr>
            <p:spPr>
              <a:xfrm>
                <a:off x="2964916" y="4446583"/>
                <a:ext cx="3120791" cy="523220"/>
              </a:xfrm>
              <a:prstGeom prst="rect">
                <a:avLst/>
              </a:prstGeom>
              <a:solidFill>
                <a:schemeClr val="tx1">
                  <a:lumMod val="50000"/>
                  <a:lumOff val="50000"/>
                  <a:alpha val="50000"/>
                </a:schemeClr>
              </a:solidFill>
            </p:spPr>
            <p:txBody>
              <a:bodyPr wrap="none" rtlCol="0">
                <a:spAutoFit/>
              </a:bodyPr>
              <a:lstStyle/>
              <a:p>
                <a:r>
                  <a:rPr lang="en-US" sz="2800" b="1" dirty="0"/>
                  <a:t>Residential Housing</a:t>
                </a:r>
              </a:p>
            </p:txBody>
          </p:sp>
          <p:sp>
            <p:nvSpPr>
              <p:cNvPr id="41" name="TextBox 40"/>
              <p:cNvSpPr txBox="1"/>
              <p:nvPr/>
            </p:nvSpPr>
            <p:spPr>
              <a:xfrm>
                <a:off x="2351203" y="3736703"/>
                <a:ext cx="2512226" cy="523220"/>
              </a:xfrm>
              <a:prstGeom prst="rect">
                <a:avLst/>
              </a:prstGeom>
              <a:solidFill>
                <a:schemeClr val="tx1">
                  <a:lumMod val="50000"/>
                  <a:lumOff val="50000"/>
                  <a:alpha val="50000"/>
                </a:schemeClr>
              </a:solidFill>
            </p:spPr>
            <p:txBody>
              <a:bodyPr wrap="none" rtlCol="0">
                <a:spAutoFit/>
              </a:bodyPr>
              <a:lstStyle/>
              <a:p>
                <a:r>
                  <a:rPr lang="en-US" sz="2800" b="1" dirty="0"/>
                  <a:t>Office Buildings</a:t>
                </a:r>
              </a:p>
            </p:txBody>
          </p:sp>
          <p:cxnSp>
            <p:nvCxnSpPr>
              <p:cNvPr id="43" name="Straight Arrow Connector 42"/>
              <p:cNvCxnSpPr>
                <a:stCxn id="41" idx="0"/>
              </p:cNvCxnSpPr>
              <p:nvPr/>
            </p:nvCxnSpPr>
            <p:spPr>
              <a:xfrm flipV="1">
                <a:off x="3607316" y="3264836"/>
                <a:ext cx="982827" cy="4718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FBEF4527-A645-451E-8A88-F2D386E43E98}"/>
                </a:ext>
              </a:extLst>
            </p:cNvPr>
            <p:cNvCxnSpPr/>
            <p:nvPr/>
          </p:nvCxnSpPr>
          <p:spPr>
            <a:xfrm>
              <a:off x="65358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79DA579-8948-4C75-88C6-33F24E00E94A}"/>
                </a:ext>
              </a:extLst>
            </p:cNvPr>
            <p:cNvSpPr txBox="1"/>
            <p:nvPr/>
          </p:nvSpPr>
          <p:spPr>
            <a:xfrm>
              <a:off x="64173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grpSp>
      <p:sp>
        <p:nvSpPr>
          <p:cNvPr id="22" name="TextBox 21">
            <a:extLst>
              <a:ext uri="{FF2B5EF4-FFF2-40B4-BE49-F238E27FC236}">
                <a16:creationId xmlns:a16="http://schemas.microsoft.com/office/drawing/2014/main" id="{13F432C6-5CC6-4D4D-BCDE-F98D274C417E}"/>
              </a:ext>
            </a:extLst>
          </p:cNvPr>
          <p:cNvSpPr txBox="1"/>
          <p:nvPr/>
        </p:nvSpPr>
        <p:spPr>
          <a:xfrm>
            <a:off x="228600" y="5534561"/>
            <a:ext cx="8763000" cy="1323439"/>
          </a:xfrm>
          <a:prstGeom prst="rect">
            <a:avLst/>
          </a:prstGeom>
          <a:solidFill>
            <a:schemeClr val="bg1"/>
          </a:solidFill>
          <a:ln>
            <a:noFill/>
          </a:ln>
        </p:spPr>
        <p:txBody>
          <a:bodyPr wrap="square" rtlCol="0">
            <a:spAutoFit/>
          </a:bodyPr>
          <a:lstStyle/>
          <a:p>
            <a:pPr marL="342900" indent="-342900">
              <a:buFont typeface="Arial" panose="020B0604020202020204" pitchFamily="34" charset="0"/>
              <a:buChar char="•"/>
            </a:pPr>
            <a:r>
              <a:rPr lang="en-US" sz="2000" b="1" dirty="0">
                <a:solidFill>
                  <a:prstClr val="black"/>
                </a:solidFill>
                <a:ea typeface="宋体" panose="02010600030101010101" pitchFamily="2" charset="-122"/>
                <a:cs typeface="Times New Roman" panose="02020603050405020304" pitchFamily="18" charset="0"/>
              </a:rPr>
              <a:t>Site subdivided into three areas based on historical land use;</a:t>
            </a:r>
          </a:p>
          <a:p>
            <a:pPr marL="342900" indent="-342900">
              <a:buFont typeface="Arial" panose="020B0604020202020204" pitchFamily="34" charset="0"/>
              <a:buChar char="•"/>
            </a:pPr>
            <a:r>
              <a:rPr lang="en-US" sz="2000" b="1" dirty="0">
                <a:solidFill>
                  <a:prstClr val="black"/>
                </a:solidFill>
                <a:ea typeface="宋体" panose="02010600030101010101" pitchFamily="2" charset="-122"/>
                <a:cs typeface="Times New Roman" panose="02020603050405020304" pitchFamily="18" charset="0"/>
              </a:rPr>
              <a:t>Testing of former office building area as a single, Exposure Area DU might be acceptable (assumed clean);</a:t>
            </a:r>
          </a:p>
          <a:p>
            <a:pPr marL="342900" indent="-342900">
              <a:buFont typeface="Arial" panose="020B0604020202020204" pitchFamily="34" charset="0"/>
              <a:buChar char="•"/>
            </a:pPr>
            <a:r>
              <a:rPr lang="en-US" sz="2000" b="1" dirty="0">
                <a:solidFill>
                  <a:srgbClr val="FF0000"/>
                </a:solidFill>
                <a:ea typeface="宋体" panose="02010600030101010101" pitchFamily="2" charset="-122"/>
                <a:cs typeface="Times New Roman" panose="02020603050405020304" pitchFamily="18" charset="0"/>
              </a:rPr>
              <a:t>Further subdivision of housing and industrial operations areas required</a:t>
            </a:r>
            <a:r>
              <a:rPr lang="en-US" sz="2000" b="1" dirty="0">
                <a:solidFill>
                  <a:prstClr val="black"/>
                </a:solidFill>
                <a:ea typeface="宋体" panose="02010600030101010101" pitchFamily="2" charset="-122"/>
                <a:cs typeface="Times New Roman" panose="02020603050405020304" pitchFamily="18" charset="0"/>
              </a:rPr>
              <a:t>.</a:t>
            </a:r>
          </a:p>
        </p:txBody>
      </p:sp>
      <p:sp>
        <p:nvSpPr>
          <p:cNvPr id="21" name="TextBox 20">
            <a:extLst>
              <a:ext uri="{FF2B5EF4-FFF2-40B4-BE49-F238E27FC236}">
                <a16:creationId xmlns:a16="http://schemas.microsoft.com/office/drawing/2014/main" id="{14A67AA3-E0CC-4147-A565-CD7BE43581AC}"/>
              </a:ext>
            </a:extLst>
          </p:cNvPr>
          <p:cNvSpPr txBox="1"/>
          <p:nvPr/>
        </p:nvSpPr>
        <p:spPr>
          <a:xfrm>
            <a:off x="1854569" y="1193347"/>
            <a:ext cx="4927231" cy="76944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200" b="1" dirty="0">
                <a:solidFill>
                  <a:prstClr val="black"/>
                </a:solidFill>
                <a:cs typeface="Times New Roman" panose="02020603050405020304" pitchFamily="18" charset="0"/>
              </a:rPr>
              <a:t>Are the individual, past use areas as a whole impacted above screening levels?</a:t>
            </a:r>
          </a:p>
        </p:txBody>
      </p:sp>
    </p:spTree>
    <p:extLst>
      <p:ext uri="{BB962C8B-B14F-4D97-AF65-F5344CB8AC3E}">
        <p14:creationId xmlns:p14="http://schemas.microsoft.com/office/powerpoint/2010/main" val="3014159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a:extLst>
              <a:ext uri="{FF2B5EF4-FFF2-40B4-BE49-F238E27FC236}">
                <a16:creationId xmlns:a16="http://schemas.microsoft.com/office/drawing/2014/main" id="{CED0EFDD-4E88-43C3-9A0B-E3A47B31F5DD}"/>
              </a:ext>
            </a:extLst>
          </p:cNvPr>
          <p:cNvSpPr txBox="1">
            <a:spLocks noChangeArrowheads="1"/>
          </p:cNvSpPr>
          <p:nvPr/>
        </p:nvSpPr>
        <p:spPr>
          <a:xfrm>
            <a:off x="196771" y="73195"/>
            <a:ext cx="8727311" cy="947155"/>
          </a:xfrm>
          <a:prstGeom prst="rect">
            <a:avLst/>
          </a:prstGeom>
          <a:ln/>
        </p:spPr>
        <p:txBody>
          <a:bodyPr vert="horz" lIns="91440" tIns="45720" rIns="91440" bIns="45720" rtlCol="0" anchor="ctr">
            <a:noAutofit/>
          </a:bodyPr>
          <a:lstStyle/>
          <a:p>
            <a:pPr lvl="0" algn="ctr">
              <a:spcBef>
                <a:spcPct val="0"/>
              </a:spcBef>
              <a:defRPr/>
            </a:pPr>
            <a:r>
              <a:rPr lang="en-US" sz="3200" b="1" dirty="0">
                <a:solidFill>
                  <a:prstClr val="black"/>
                </a:solidFill>
                <a:cs typeface="Times New Roman" panose="02020603050405020304" pitchFamily="18" charset="0"/>
              </a:rPr>
              <a:t>Subdivide Based on</a:t>
            </a:r>
            <a:r>
              <a:rPr kumimoji="0" lang="en-US" sz="3200" b="1" i="0" u="none" strike="noStrike" kern="1200" cap="none" spc="0" normalizeH="0" baseline="0" noProof="0" dirty="0">
                <a:ln>
                  <a:noFill/>
                </a:ln>
                <a:solidFill>
                  <a:prstClr val="black"/>
                </a:solidFill>
                <a:effectLst/>
                <a:uLnTx/>
                <a:uFillTx/>
                <a:cs typeface="Times New Roman" panose="02020603050405020304" pitchFamily="18" charset="0"/>
              </a:rPr>
              <a:t> Age of Housing and</a:t>
            </a:r>
          </a:p>
          <a:p>
            <a:pPr lvl="0" algn="ctr">
              <a:spcBef>
                <a:spcPct val="0"/>
              </a:spcBef>
              <a:defRPr/>
            </a:pPr>
            <a:r>
              <a:rPr kumimoji="0" lang="en-US" sz="3200" b="1" i="0" u="none" strike="noStrike" kern="1200" cap="none" spc="0" normalizeH="0" baseline="0" noProof="0" dirty="0">
                <a:ln>
                  <a:noFill/>
                </a:ln>
                <a:solidFill>
                  <a:prstClr val="black"/>
                </a:solidFill>
                <a:effectLst/>
                <a:uLnTx/>
                <a:uFillTx/>
                <a:cs typeface="Times New Roman" panose="02020603050405020304" pitchFamily="18" charset="0"/>
              </a:rPr>
              <a:t>Individual Factory Areas</a:t>
            </a:r>
          </a:p>
        </p:txBody>
      </p:sp>
      <p:grpSp>
        <p:nvGrpSpPr>
          <p:cNvPr id="2" name="Group 1">
            <a:extLst>
              <a:ext uri="{FF2B5EF4-FFF2-40B4-BE49-F238E27FC236}">
                <a16:creationId xmlns:a16="http://schemas.microsoft.com/office/drawing/2014/main" id="{A5AB941D-17D8-4A98-A15C-75A3E2BC2167}"/>
              </a:ext>
            </a:extLst>
          </p:cNvPr>
          <p:cNvGrpSpPr/>
          <p:nvPr/>
        </p:nvGrpSpPr>
        <p:grpSpPr>
          <a:xfrm>
            <a:off x="1205976" y="1157528"/>
            <a:ext cx="6414024" cy="4481272"/>
            <a:chOff x="1205976" y="1157528"/>
            <a:chExt cx="6414024" cy="4481272"/>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17" r="8927" b="15422"/>
            <a:stretch/>
          </p:blipFill>
          <p:spPr>
            <a:xfrm>
              <a:off x="1205976" y="1157528"/>
              <a:ext cx="6301213" cy="4481272"/>
            </a:xfrm>
            <a:prstGeom prst="rect">
              <a:avLst/>
            </a:prstGeom>
            <a:ln w="12700">
              <a:solidFill>
                <a:schemeClr val="tx1"/>
              </a:solidFill>
            </a:ln>
          </p:spPr>
        </p:pic>
        <p:sp>
          <p:nvSpPr>
            <p:cNvPr id="9" name="Freeform 8"/>
            <p:cNvSpPr/>
            <p:nvPr/>
          </p:nvSpPr>
          <p:spPr>
            <a:xfrm>
              <a:off x="2209800" y="2081866"/>
              <a:ext cx="4855028" cy="1567543"/>
            </a:xfrm>
            <a:custGeom>
              <a:avLst/>
              <a:gdLst>
                <a:gd name="connsiteX0" fmla="*/ 0 w 4855028"/>
                <a:gd name="connsiteY0" fmla="*/ 1487715 h 1567543"/>
                <a:gd name="connsiteX1" fmla="*/ 1814285 w 4855028"/>
                <a:gd name="connsiteY1" fmla="*/ 1567543 h 1567543"/>
                <a:gd name="connsiteX2" fmla="*/ 1821542 w 4855028"/>
                <a:gd name="connsiteY2" fmla="*/ 718457 h 1567543"/>
                <a:gd name="connsiteX3" fmla="*/ 3033485 w 4855028"/>
                <a:gd name="connsiteY3" fmla="*/ 703943 h 1567543"/>
                <a:gd name="connsiteX4" fmla="*/ 3817257 w 4855028"/>
                <a:gd name="connsiteY4" fmla="*/ 841829 h 1567543"/>
                <a:gd name="connsiteX5" fmla="*/ 3751942 w 4855028"/>
                <a:gd name="connsiteY5" fmla="*/ 1016000 h 1567543"/>
                <a:gd name="connsiteX6" fmla="*/ 4608285 w 4855028"/>
                <a:gd name="connsiteY6" fmla="*/ 1008743 h 1567543"/>
                <a:gd name="connsiteX7" fmla="*/ 4855028 w 4855028"/>
                <a:gd name="connsiteY7" fmla="*/ 29029 h 1567543"/>
                <a:gd name="connsiteX8" fmla="*/ 239485 w 4855028"/>
                <a:gd name="connsiteY8" fmla="*/ 0 h 1567543"/>
                <a:gd name="connsiteX9" fmla="*/ 0 w 4855028"/>
                <a:gd name="connsiteY9" fmla="*/ 1487715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028" h="1567543">
                  <a:moveTo>
                    <a:pt x="0" y="1487715"/>
                  </a:moveTo>
                  <a:lnTo>
                    <a:pt x="1814285" y="1567543"/>
                  </a:lnTo>
                  <a:lnTo>
                    <a:pt x="1821542" y="718457"/>
                  </a:lnTo>
                  <a:lnTo>
                    <a:pt x="3033485" y="703943"/>
                  </a:lnTo>
                  <a:lnTo>
                    <a:pt x="3817257" y="841829"/>
                  </a:lnTo>
                  <a:lnTo>
                    <a:pt x="3751942" y="1016000"/>
                  </a:lnTo>
                  <a:lnTo>
                    <a:pt x="4608285" y="1008743"/>
                  </a:lnTo>
                  <a:lnTo>
                    <a:pt x="4855028" y="29029"/>
                  </a:lnTo>
                  <a:lnTo>
                    <a:pt x="239485" y="0"/>
                  </a:lnTo>
                  <a:lnTo>
                    <a:pt x="0" y="1487715"/>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013200" y="2756781"/>
              <a:ext cx="1226458" cy="957942"/>
            </a:xfrm>
            <a:custGeom>
              <a:avLst/>
              <a:gdLst>
                <a:gd name="connsiteX0" fmla="*/ 1190172 w 1226458"/>
                <a:gd name="connsiteY0" fmla="*/ 79828 h 957942"/>
                <a:gd name="connsiteX1" fmla="*/ 972458 w 1226458"/>
                <a:gd name="connsiteY1" fmla="*/ 957942 h 957942"/>
                <a:gd name="connsiteX2" fmla="*/ 0 w 1226458"/>
                <a:gd name="connsiteY2" fmla="*/ 907142 h 957942"/>
                <a:gd name="connsiteX3" fmla="*/ 29029 w 1226458"/>
                <a:gd name="connsiteY3" fmla="*/ 65314 h 957942"/>
                <a:gd name="connsiteX4" fmla="*/ 1226458 w 1226458"/>
                <a:gd name="connsiteY4" fmla="*/ 0 h 957942"/>
                <a:gd name="connsiteX5" fmla="*/ 1190172 w 1226458"/>
                <a:gd name="connsiteY5" fmla="*/ 79828 h 9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458" h="957942">
                  <a:moveTo>
                    <a:pt x="1190172" y="79828"/>
                  </a:moveTo>
                  <a:lnTo>
                    <a:pt x="972458" y="957942"/>
                  </a:lnTo>
                  <a:lnTo>
                    <a:pt x="0" y="907142"/>
                  </a:lnTo>
                  <a:lnTo>
                    <a:pt x="29029" y="65314"/>
                  </a:lnTo>
                  <a:lnTo>
                    <a:pt x="1226458" y="0"/>
                  </a:lnTo>
                  <a:lnTo>
                    <a:pt x="1190172" y="79828"/>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098800" y="3707466"/>
              <a:ext cx="3410858" cy="1785257"/>
            </a:xfrm>
            <a:custGeom>
              <a:avLst/>
              <a:gdLst>
                <a:gd name="connsiteX0" fmla="*/ 921658 w 3410858"/>
                <a:gd name="connsiteY0" fmla="*/ 0 h 1785257"/>
                <a:gd name="connsiteX1" fmla="*/ 907143 w 3410858"/>
                <a:gd name="connsiteY1" fmla="*/ 362857 h 1785257"/>
                <a:gd name="connsiteX2" fmla="*/ 616858 w 3410858"/>
                <a:gd name="connsiteY2" fmla="*/ 348343 h 1785257"/>
                <a:gd name="connsiteX3" fmla="*/ 616858 w 3410858"/>
                <a:gd name="connsiteY3" fmla="*/ 413657 h 1785257"/>
                <a:gd name="connsiteX4" fmla="*/ 72572 w 3410858"/>
                <a:gd name="connsiteY4" fmla="*/ 399143 h 1785257"/>
                <a:gd name="connsiteX5" fmla="*/ 0 w 3410858"/>
                <a:gd name="connsiteY5" fmla="*/ 1211943 h 1785257"/>
                <a:gd name="connsiteX6" fmla="*/ 2351315 w 3410858"/>
                <a:gd name="connsiteY6" fmla="*/ 1371600 h 1785257"/>
                <a:gd name="connsiteX7" fmla="*/ 2315029 w 3410858"/>
                <a:gd name="connsiteY7" fmla="*/ 1553029 h 1785257"/>
                <a:gd name="connsiteX8" fmla="*/ 2474686 w 3410858"/>
                <a:gd name="connsiteY8" fmla="*/ 1553029 h 1785257"/>
                <a:gd name="connsiteX9" fmla="*/ 2467429 w 3410858"/>
                <a:gd name="connsiteY9" fmla="*/ 1770743 h 1785257"/>
                <a:gd name="connsiteX10" fmla="*/ 3193143 w 3410858"/>
                <a:gd name="connsiteY10" fmla="*/ 1785257 h 1785257"/>
                <a:gd name="connsiteX11" fmla="*/ 3410858 w 3410858"/>
                <a:gd name="connsiteY11" fmla="*/ 747486 h 1785257"/>
                <a:gd name="connsiteX12" fmla="*/ 2510972 w 3410858"/>
                <a:gd name="connsiteY12" fmla="*/ 783772 h 1785257"/>
                <a:gd name="connsiteX13" fmla="*/ 2510972 w 3410858"/>
                <a:gd name="connsiteY13" fmla="*/ 551543 h 1785257"/>
                <a:gd name="connsiteX14" fmla="*/ 2140858 w 3410858"/>
                <a:gd name="connsiteY14" fmla="*/ 522515 h 1785257"/>
                <a:gd name="connsiteX15" fmla="*/ 2213429 w 3410858"/>
                <a:gd name="connsiteY15" fmla="*/ 101600 h 1785257"/>
                <a:gd name="connsiteX16" fmla="*/ 1879600 w 3410858"/>
                <a:gd name="connsiteY16" fmla="*/ 43543 h 1785257"/>
                <a:gd name="connsiteX17" fmla="*/ 921658 w 3410858"/>
                <a:gd name="connsiteY17" fmla="*/ 0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0858" h="1785257">
                  <a:moveTo>
                    <a:pt x="921658" y="0"/>
                  </a:moveTo>
                  <a:lnTo>
                    <a:pt x="907143" y="362857"/>
                  </a:lnTo>
                  <a:lnTo>
                    <a:pt x="616858" y="348343"/>
                  </a:lnTo>
                  <a:lnTo>
                    <a:pt x="616858" y="413657"/>
                  </a:lnTo>
                  <a:lnTo>
                    <a:pt x="72572" y="399143"/>
                  </a:lnTo>
                  <a:lnTo>
                    <a:pt x="0" y="1211943"/>
                  </a:lnTo>
                  <a:lnTo>
                    <a:pt x="2351315" y="1371600"/>
                  </a:lnTo>
                  <a:lnTo>
                    <a:pt x="2315029" y="1553029"/>
                  </a:lnTo>
                  <a:lnTo>
                    <a:pt x="2474686" y="1553029"/>
                  </a:lnTo>
                  <a:lnTo>
                    <a:pt x="2467429" y="1770743"/>
                  </a:lnTo>
                  <a:lnTo>
                    <a:pt x="3193143" y="1785257"/>
                  </a:lnTo>
                  <a:lnTo>
                    <a:pt x="3410858" y="747486"/>
                  </a:lnTo>
                  <a:lnTo>
                    <a:pt x="2510972" y="783772"/>
                  </a:lnTo>
                  <a:lnTo>
                    <a:pt x="2510972" y="551543"/>
                  </a:lnTo>
                  <a:lnTo>
                    <a:pt x="2140858" y="522515"/>
                  </a:lnTo>
                  <a:lnTo>
                    <a:pt x="2213429" y="101600"/>
                  </a:lnTo>
                  <a:lnTo>
                    <a:pt x="1879600" y="43543"/>
                  </a:lnTo>
                  <a:lnTo>
                    <a:pt x="921658" y="0"/>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080000" y="2756781"/>
              <a:ext cx="1748972" cy="834571"/>
            </a:xfrm>
            <a:custGeom>
              <a:avLst/>
              <a:gdLst>
                <a:gd name="connsiteX0" fmla="*/ 1748972 w 1748972"/>
                <a:gd name="connsiteY0" fmla="*/ 348342 h 834571"/>
                <a:gd name="connsiteX1" fmla="*/ 1611086 w 1748972"/>
                <a:gd name="connsiteY1" fmla="*/ 834571 h 834571"/>
                <a:gd name="connsiteX2" fmla="*/ 747486 w 1748972"/>
                <a:gd name="connsiteY2" fmla="*/ 834571 h 834571"/>
                <a:gd name="connsiteX3" fmla="*/ 776515 w 1748972"/>
                <a:gd name="connsiteY3" fmla="*/ 638628 h 834571"/>
                <a:gd name="connsiteX4" fmla="*/ 0 w 1748972"/>
                <a:gd name="connsiteY4" fmla="*/ 573314 h 834571"/>
                <a:gd name="connsiteX5" fmla="*/ 152400 w 1748972"/>
                <a:gd name="connsiteY5" fmla="*/ 0 h 834571"/>
                <a:gd name="connsiteX6" fmla="*/ 936172 w 1748972"/>
                <a:gd name="connsiteY6" fmla="*/ 152400 h 834571"/>
                <a:gd name="connsiteX7" fmla="*/ 885372 w 1748972"/>
                <a:gd name="connsiteY7" fmla="*/ 333828 h 834571"/>
                <a:gd name="connsiteX8" fmla="*/ 1748972 w 1748972"/>
                <a:gd name="connsiteY8" fmla="*/ 348342 h 83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972" h="834571">
                  <a:moveTo>
                    <a:pt x="1748972" y="348342"/>
                  </a:moveTo>
                  <a:lnTo>
                    <a:pt x="1611086" y="834571"/>
                  </a:lnTo>
                  <a:lnTo>
                    <a:pt x="747486" y="834571"/>
                  </a:lnTo>
                  <a:lnTo>
                    <a:pt x="776515" y="638628"/>
                  </a:lnTo>
                  <a:lnTo>
                    <a:pt x="0" y="573314"/>
                  </a:lnTo>
                  <a:lnTo>
                    <a:pt x="152400" y="0"/>
                  </a:lnTo>
                  <a:lnTo>
                    <a:pt x="936172" y="152400"/>
                  </a:lnTo>
                  <a:lnTo>
                    <a:pt x="885372" y="333828"/>
                  </a:lnTo>
                  <a:lnTo>
                    <a:pt x="1748972" y="348342"/>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18" idx="11"/>
            </p:cNvCxnSpPr>
            <p:nvPr/>
          </p:nvCxnSpPr>
          <p:spPr>
            <a:xfrm>
              <a:off x="6509658" y="4454952"/>
              <a:ext cx="1110342"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8" idx="10"/>
            </p:cNvCxnSpPr>
            <p:nvPr/>
          </p:nvCxnSpPr>
          <p:spPr>
            <a:xfrm flipH="1">
              <a:off x="6291943" y="3616752"/>
              <a:ext cx="399143" cy="1875971"/>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a:cxnSpLocks/>
            </p:cNvCxnSpPr>
            <p:nvPr/>
          </p:nvCxnSpPr>
          <p:spPr>
            <a:xfrm flipH="1">
              <a:off x="1948361" y="3591352"/>
              <a:ext cx="259930" cy="187543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a:cxnSpLocks/>
            </p:cNvCxnSpPr>
            <p:nvPr/>
          </p:nvCxnSpPr>
          <p:spPr>
            <a:xfrm flipH="1" flipV="1">
              <a:off x="1948361" y="5466785"/>
              <a:ext cx="4343582" cy="7868"/>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a:stCxn id="18" idx="5"/>
            </p:cNvCxnSpPr>
            <p:nvPr/>
          </p:nvCxnSpPr>
          <p:spPr>
            <a:xfrm flipH="1">
              <a:off x="3050119" y="4919409"/>
              <a:ext cx="48681" cy="637910"/>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 name="Straight Connector 2"/>
            <p:cNvCxnSpPr/>
            <p:nvPr/>
          </p:nvCxnSpPr>
          <p:spPr>
            <a:xfrm flipH="1">
              <a:off x="3098800" y="2078418"/>
              <a:ext cx="116115" cy="151293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a:endCxn id="19" idx="5"/>
            </p:cNvCxnSpPr>
            <p:nvPr/>
          </p:nvCxnSpPr>
          <p:spPr>
            <a:xfrm flipH="1">
              <a:off x="5232400" y="2078418"/>
              <a:ext cx="211285" cy="678363"/>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flipH="1">
              <a:off x="6048416" y="2078418"/>
              <a:ext cx="243527" cy="828236"/>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flipH="1">
              <a:off x="4365354" y="2052838"/>
              <a:ext cx="32475" cy="77208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15" name="TextBox 14"/>
            <p:cNvSpPr txBox="1"/>
            <p:nvPr/>
          </p:nvSpPr>
          <p:spPr>
            <a:xfrm>
              <a:off x="2237121" y="4157987"/>
              <a:ext cx="787395" cy="400110"/>
            </a:xfrm>
            <a:prstGeom prst="rect">
              <a:avLst/>
            </a:prstGeom>
            <a:solidFill>
              <a:schemeClr val="tx1">
                <a:lumMod val="50000"/>
                <a:lumOff val="50000"/>
                <a:alpha val="50000"/>
              </a:schemeClr>
            </a:solidFill>
          </p:spPr>
          <p:txBody>
            <a:bodyPr wrap="none" rtlCol="0">
              <a:spAutoFit/>
            </a:bodyPr>
            <a:lstStyle/>
            <a:p>
              <a:r>
                <a:rPr lang="en-US" sz="2000" b="1" dirty="0"/>
                <a:t>WH-1</a:t>
              </a:r>
            </a:p>
          </p:txBody>
        </p:sp>
        <p:sp>
          <p:nvSpPr>
            <p:cNvPr id="21" name="TextBox 20"/>
            <p:cNvSpPr txBox="1"/>
            <p:nvPr/>
          </p:nvSpPr>
          <p:spPr>
            <a:xfrm>
              <a:off x="3658736" y="5037647"/>
              <a:ext cx="787395" cy="400110"/>
            </a:xfrm>
            <a:prstGeom prst="rect">
              <a:avLst/>
            </a:prstGeom>
            <a:solidFill>
              <a:schemeClr val="tx1">
                <a:lumMod val="50000"/>
                <a:lumOff val="50000"/>
                <a:alpha val="50000"/>
              </a:schemeClr>
            </a:solidFill>
          </p:spPr>
          <p:txBody>
            <a:bodyPr wrap="none" rtlCol="0">
              <a:spAutoFit/>
            </a:bodyPr>
            <a:lstStyle/>
            <a:p>
              <a:r>
                <a:rPr lang="en-US" sz="2000" b="1" dirty="0"/>
                <a:t>WH-2</a:t>
              </a:r>
            </a:p>
          </p:txBody>
        </p:sp>
        <p:sp>
          <p:nvSpPr>
            <p:cNvPr id="38" name="TextBox 37"/>
            <p:cNvSpPr txBox="1"/>
            <p:nvPr/>
          </p:nvSpPr>
          <p:spPr>
            <a:xfrm>
              <a:off x="5563956" y="3812631"/>
              <a:ext cx="787395" cy="400110"/>
            </a:xfrm>
            <a:prstGeom prst="rect">
              <a:avLst/>
            </a:prstGeom>
            <a:solidFill>
              <a:schemeClr val="tx1">
                <a:lumMod val="50000"/>
                <a:lumOff val="50000"/>
                <a:alpha val="50000"/>
              </a:schemeClr>
            </a:solidFill>
          </p:spPr>
          <p:txBody>
            <a:bodyPr wrap="none" rtlCol="0">
              <a:spAutoFit/>
            </a:bodyPr>
            <a:lstStyle/>
            <a:p>
              <a:r>
                <a:rPr lang="en-US" sz="2000" b="1" dirty="0"/>
                <a:t>WH-3</a:t>
              </a:r>
            </a:p>
          </p:txBody>
        </p:sp>
        <p:sp>
          <p:nvSpPr>
            <p:cNvPr id="39" name="TextBox 38"/>
            <p:cNvSpPr txBox="1"/>
            <p:nvPr/>
          </p:nvSpPr>
          <p:spPr>
            <a:xfrm>
              <a:off x="5443144" y="3031586"/>
              <a:ext cx="787395" cy="400110"/>
            </a:xfrm>
            <a:prstGeom prst="rect">
              <a:avLst/>
            </a:prstGeom>
            <a:solidFill>
              <a:schemeClr val="tx1">
                <a:lumMod val="50000"/>
                <a:lumOff val="50000"/>
                <a:alpha val="50000"/>
              </a:schemeClr>
            </a:solidFill>
          </p:spPr>
          <p:txBody>
            <a:bodyPr wrap="none" rtlCol="0">
              <a:spAutoFit/>
            </a:bodyPr>
            <a:lstStyle/>
            <a:p>
              <a:r>
                <a:rPr lang="en-US" sz="2000" b="1" dirty="0"/>
                <a:t>WH-4</a:t>
              </a:r>
            </a:p>
          </p:txBody>
        </p:sp>
        <p:sp>
          <p:nvSpPr>
            <p:cNvPr id="40" name="TextBox 39"/>
            <p:cNvSpPr txBox="1"/>
            <p:nvPr/>
          </p:nvSpPr>
          <p:spPr>
            <a:xfrm>
              <a:off x="4138478" y="4262099"/>
              <a:ext cx="787395" cy="400110"/>
            </a:xfrm>
            <a:prstGeom prst="rect">
              <a:avLst/>
            </a:prstGeom>
            <a:solidFill>
              <a:schemeClr val="tx1">
                <a:lumMod val="50000"/>
                <a:lumOff val="50000"/>
                <a:alpha val="50000"/>
              </a:schemeClr>
            </a:solidFill>
          </p:spPr>
          <p:txBody>
            <a:bodyPr wrap="none" rtlCol="0">
              <a:spAutoFit/>
            </a:bodyPr>
            <a:lstStyle/>
            <a:p>
              <a:r>
                <a:rPr lang="en-US" sz="2000" b="1" dirty="0"/>
                <a:t>WH-5</a:t>
              </a:r>
            </a:p>
          </p:txBody>
        </p:sp>
        <p:sp>
          <p:nvSpPr>
            <p:cNvPr id="41" name="TextBox 40"/>
            <p:cNvSpPr txBox="1"/>
            <p:nvPr/>
          </p:nvSpPr>
          <p:spPr>
            <a:xfrm>
              <a:off x="4179120" y="3057413"/>
              <a:ext cx="710451" cy="400110"/>
            </a:xfrm>
            <a:prstGeom prst="rect">
              <a:avLst/>
            </a:prstGeom>
            <a:solidFill>
              <a:schemeClr val="tx1">
                <a:lumMod val="50000"/>
                <a:lumOff val="50000"/>
                <a:alpha val="50000"/>
              </a:schemeClr>
            </a:solidFill>
          </p:spPr>
          <p:txBody>
            <a:bodyPr wrap="none" rtlCol="0">
              <a:spAutoFit/>
            </a:bodyPr>
            <a:lstStyle/>
            <a:p>
              <a:r>
                <a:rPr lang="en-US" sz="2000" b="1" dirty="0"/>
                <a:t>OB-1</a:t>
              </a:r>
            </a:p>
          </p:txBody>
        </p:sp>
        <p:sp>
          <p:nvSpPr>
            <p:cNvPr id="42" name="TextBox 41"/>
            <p:cNvSpPr txBox="1"/>
            <p:nvPr/>
          </p:nvSpPr>
          <p:spPr>
            <a:xfrm>
              <a:off x="2410589"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FA-1</a:t>
              </a:r>
            </a:p>
          </p:txBody>
        </p:sp>
        <p:sp>
          <p:nvSpPr>
            <p:cNvPr id="43" name="TextBox 42"/>
            <p:cNvSpPr txBox="1"/>
            <p:nvPr/>
          </p:nvSpPr>
          <p:spPr>
            <a:xfrm>
              <a:off x="3294764"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FA-2</a:t>
              </a:r>
            </a:p>
          </p:txBody>
        </p:sp>
        <p:sp>
          <p:nvSpPr>
            <p:cNvPr id="44" name="TextBox 43"/>
            <p:cNvSpPr txBox="1"/>
            <p:nvPr/>
          </p:nvSpPr>
          <p:spPr>
            <a:xfrm>
              <a:off x="4572983" y="2216218"/>
              <a:ext cx="651012" cy="400110"/>
            </a:xfrm>
            <a:prstGeom prst="rect">
              <a:avLst/>
            </a:prstGeom>
            <a:solidFill>
              <a:schemeClr val="tx1">
                <a:lumMod val="50000"/>
                <a:lumOff val="50000"/>
                <a:alpha val="50000"/>
              </a:schemeClr>
            </a:solidFill>
          </p:spPr>
          <p:txBody>
            <a:bodyPr wrap="none" rtlCol="0">
              <a:spAutoFit/>
            </a:bodyPr>
            <a:lstStyle/>
            <a:p>
              <a:r>
                <a:rPr lang="en-US" sz="2000" b="1" dirty="0"/>
                <a:t>FA-3</a:t>
              </a:r>
            </a:p>
          </p:txBody>
        </p:sp>
        <p:sp>
          <p:nvSpPr>
            <p:cNvPr id="45" name="TextBox 44"/>
            <p:cNvSpPr txBox="1"/>
            <p:nvPr/>
          </p:nvSpPr>
          <p:spPr>
            <a:xfrm>
              <a:off x="5420545" y="2230249"/>
              <a:ext cx="651012" cy="400110"/>
            </a:xfrm>
            <a:prstGeom prst="rect">
              <a:avLst/>
            </a:prstGeom>
            <a:solidFill>
              <a:schemeClr val="tx1">
                <a:lumMod val="50000"/>
                <a:lumOff val="50000"/>
                <a:alpha val="50000"/>
              </a:schemeClr>
            </a:solidFill>
          </p:spPr>
          <p:txBody>
            <a:bodyPr wrap="none" rtlCol="0">
              <a:spAutoFit/>
            </a:bodyPr>
            <a:lstStyle/>
            <a:p>
              <a:r>
                <a:rPr lang="en-US" sz="2000" b="1" dirty="0"/>
                <a:t>FA-4</a:t>
              </a:r>
            </a:p>
          </p:txBody>
        </p:sp>
        <p:sp>
          <p:nvSpPr>
            <p:cNvPr id="46" name="TextBox 45"/>
            <p:cNvSpPr txBox="1"/>
            <p:nvPr/>
          </p:nvSpPr>
          <p:spPr>
            <a:xfrm>
              <a:off x="6145956" y="2416999"/>
              <a:ext cx="651012" cy="400110"/>
            </a:xfrm>
            <a:prstGeom prst="rect">
              <a:avLst/>
            </a:prstGeom>
            <a:solidFill>
              <a:schemeClr val="tx1">
                <a:lumMod val="50000"/>
                <a:lumOff val="50000"/>
                <a:alpha val="50000"/>
              </a:schemeClr>
            </a:solidFill>
          </p:spPr>
          <p:txBody>
            <a:bodyPr wrap="none" rtlCol="0">
              <a:spAutoFit/>
            </a:bodyPr>
            <a:lstStyle/>
            <a:p>
              <a:r>
                <a:rPr lang="en-US" sz="2000" b="1" dirty="0"/>
                <a:t>FA-5</a:t>
              </a:r>
            </a:p>
          </p:txBody>
        </p:sp>
        <p:cxnSp>
          <p:nvCxnSpPr>
            <p:cNvPr id="48" name="Straight Connector 47">
              <a:extLst>
                <a:ext uri="{FF2B5EF4-FFF2-40B4-BE49-F238E27FC236}">
                  <a16:creationId xmlns:a16="http://schemas.microsoft.com/office/drawing/2014/main" id="{CFF698FC-2348-4531-AAD6-50C21545FE9C}"/>
                </a:ext>
              </a:extLst>
            </p:cNvPr>
            <p:cNvCxnSpPr/>
            <p:nvPr/>
          </p:nvCxnSpPr>
          <p:spPr>
            <a:xfrm>
              <a:off x="65358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1B979CA-259E-4227-991E-734DA1ADB799}"/>
                </a:ext>
              </a:extLst>
            </p:cNvPr>
            <p:cNvSpPr txBox="1"/>
            <p:nvPr/>
          </p:nvSpPr>
          <p:spPr>
            <a:xfrm>
              <a:off x="64173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grpSp>
      <p:sp>
        <p:nvSpPr>
          <p:cNvPr id="36" name="Rectangle 2">
            <a:extLst>
              <a:ext uri="{FF2B5EF4-FFF2-40B4-BE49-F238E27FC236}">
                <a16:creationId xmlns:a16="http://schemas.microsoft.com/office/drawing/2014/main" id="{AE710B12-12FB-4377-AC32-CE46D649B2FF}"/>
              </a:ext>
            </a:extLst>
          </p:cNvPr>
          <p:cNvSpPr txBox="1">
            <a:spLocks noChangeArrowheads="1"/>
          </p:cNvSpPr>
          <p:nvPr/>
        </p:nvSpPr>
        <p:spPr>
          <a:xfrm>
            <a:off x="304800" y="5597888"/>
            <a:ext cx="8619282" cy="1225016"/>
          </a:xfrm>
          <a:prstGeom prst="rect">
            <a:avLst/>
          </a:prstGeom>
          <a:solidFill>
            <a:schemeClr val="bg1"/>
          </a:solidFill>
          <a:ln/>
        </p:spPr>
        <p:txBody>
          <a:bodyPr vert="horz" lIns="91440" tIns="45720" rIns="91440" bIns="45720" rtlCol="0" anchor="ctr">
            <a:noAutofit/>
          </a:bodyPr>
          <a:lstStyle/>
          <a:p>
            <a:pPr marL="234950" marR="0" lvl="0" indent="-22225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1" dirty="0">
                <a:solidFill>
                  <a:prstClr val="black"/>
                </a:solidFill>
                <a:cs typeface="Times New Roman" panose="02020603050405020304" pitchFamily="18" charset="0"/>
              </a:rPr>
              <a:t>Four housing areas defined (based on construction time) and five factory areas defined (based on past operations);</a:t>
            </a:r>
          </a:p>
          <a:p>
            <a:pPr marL="234950" indent="-222250">
              <a:spcBef>
                <a:spcPct val="0"/>
              </a:spcBef>
              <a:buFont typeface="Arial" panose="020B0604020202020204" pitchFamily="34" charset="0"/>
              <a:buChar char="•"/>
              <a:defRPr/>
            </a:pPr>
            <a:r>
              <a:rPr lang="en-US" sz="2000" b="1" i="1" dirty="0">
                <a:solidFill>
                  <a:srgbClr val="FF0000"/>
                </a:solidFill>
                <a:cs typeface="Times New Roman" panose="02020603050405020304" pitchFamily="18" charset="0"/>
              </a:rPr>
              <a:t>Still too larg</a:t>
            </a:r>
            <a:r>
              <a:rPr lang="en-US" sz="2000" b="1" dirty="0">
                <a:solidFill>
                  <a:srgbClr val="FF0000"/>
                </a:solidFill>
                <a:cs typeface="Times New Roman" panose="02020603050405020304" pitchFamily="18" charset="0"/>
              </a:rPr>
              <a:t>e to designate as exposure area DUs and assess risk</a:t>
            </a:r>
            <a:r>
              <a:rPr lang="en-US" sz="2000" b="1" dirty="0">
                <a:solidFill>
                  <a:prstClr val="black"/>
                </a:solidFill>
                <a:cs typeface="Times New Roman" panose="02020603050405020304" pitchFamily="18" charset="0"/>
              </a:rPr>
              <a:t>;</a:t>
            </a:r>
          </a:p>
          <a:p>
            <a:pPr marL="234950" marR="0" lvl="0" indent="-22225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1" dirty="0">
                <a:solidFill>
                  <a:srgbClr val="FF0000"/>
                </a:solidFill>
                <a:cs typeface="Times New Roman" panose="02020603050405020304" pitchFamily="18" charset="0"/>
              </a:rPr>
              <a:t>Factory areas known to be </a:t>
            </a:r>
            <a:r>
              <a:rPr lang="en-US" sz="2000" b="1" i="1" dirty="0">
                <a:solidFill>
                  <a:srgbClr val="FF0000"/>
                </a:solidFill>
                <a:cs typeface="Times New Roman" panose="02020603050405020304" pitchFamily="18" charset="0"/>
              </a:rPr>
              <a:t>heavily contaminated (optimize remediation).</a:t>
            </a:r>
            <a:endParaRPr lang="en-US" sz="2000" b="1" dirty="0">
              <a:solidFill>
                <a:prstClr val="black"/>
              </a:solidFill>
              <a:cs typeface="Times New Roman" panose="02020603050405020304" pitchFamily="18" charset="0"/>
            </a:endParaRPr>
          </a:p>
        </p:txBody>
      </p:sp>
      <p:sp>
        <p:nvSpPr>
          <p:cNvPr id="33" name="TextBox 32">
            <a:extLst>
              <a:ext uri="{FF2B5EF4-FFF2-40B4-BE49-F238E27FC236}">
                <a16:creationId xmlns:a16="http://schemas.microsoft.com/office/drawing/2014/main" id="{14A67AA3-E0CC-4147-A565-CD7BE43581AC}"/>
              </a:ext>
            </a:extLst>
          </p:cNvPr>
          <p:cNvSpPr txBox="1"/>
          <p:nvPr/>
        </p:nvSpPr>
        <p:spPr>
          <a:xfrm>
            <a:off x="1403332" y="1193347"/>
            <a:ext cx="5911868" cy="76944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200" b="1" dirty="0">
                <a:solidFill>
                  <a:prstClr val="black"/>
                </a:solidFill>
                <a:cs typeface="Times New Roman" panose="02020603050405020304" pitchFamily="18" charset="0"/>
              </a:rPr>
              <a:t>Are the </a:t>
            </a:r>
            <a:r>
              <a:rPr lang="en-US" sz="2200" b="1" i="1" dirty="0">
                <a:solidFill>
                  <a:prstClr val="black"/>
                </a:solidFill>
                <a:cs typeface="Times New Roman" panose="02020603050405020304" pitchFamily="18" charset="0"/>
              </a:rPr>
              <a:t>individual neighbor</a:t>
            </a:r>
            <a:r>
              <a:rPr lang="en-US" sz="2200" b="1" dirty="0">
                <a:solidFill>
                  <a:prstClr val="black"/>
                </a:solidFill>
                <a:cs typeface="Times New Roman" panose="02020603050405020304" pitchFamily="18" charset="0"/>
              </a:rPr>
              <a:t>hoods and </a:t>
            </a:r>
            <a:r>
              <a:rPr lang="en-US" sz="2200" b="1" i="1" dirty="0">
                <a:solidFill>
                  <a:prstClr val="black"/>
                </a:solidFill>
                <a:cs typeface="Times New Roman" panose="02020603050405020304" pitchFamily="18" charset="0"/>
              </a:rPr>
              <a:t>factory areas</a:t>
            </a:r>
            <a:r>
              <a:rPr lang="en-US" sz="2200" b="1" dirty="0">
                <a:solidFill>
                  <a:prstClr val="black"/>
                </a:solidFill>
                <a:cs typeface="Times New Roman" panose="02020603050405020304" pitchFamily="18" charset="0"/>
              </a:rPr>
              <a:t> impacted above screening levels?</a:t>
            </a:r>
          </a:p>
        </p:txBody>
      </p:sp>
      <p:sp>
        <p:nvSpPr>
          <p:cNvPr id="37" name="TextBox 36">
            <a:extLst>
              <a:ext uri="{FF2B5EF4-FFF2-40B4-BE49-F238E27FC236}">
                <a16:creationId xmlns:a16="http://schemas.microsoft.com/office/drawing/2014/main" id="{955DD417-CE26-4CB9-8133-4F08BC0F5EA6}"/>
              </a:ext>
            </a:extLst>
          </p:cNvPr>
          <p:cNvSpPr txBox="1"/>
          <p:nvPr/>
        </p:nvSpPr>
        <p:spPr>
          <a:xfrm>
            <a:off x="282890" y="2438400"/>
            <a:ext cx="1278607" cy="64633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b="1" dirty="0">
                <a:solidFill>
                  <a:prstClr val="black"/>
                </a:solidFill>
                <a:cs typeface="Times New Roman" panose="02020603050405020304" pitchFamily="18" charset="0"/>
              </a:rPr>
              <a:t>Multiple Chemicals</a:t>
            </a:r>
          </a:p>
        </p:txBody>
      </p:sp>
      <p:cxnSp>
        <p:nvCxnSpPr>
          <p:cNvPr id="6" name="Straight Arrow Connector 5">
            <a:extLst>
              <a:ext uri="{FF2B5EF4-FFF2-40B4-BE49-F238E27FC236}">
                <a16:creationId xmlns:a16="http://schemas.microsoft.com/office/drawing/2014/main" id="{B0144248-F07D-43B0-A51D-B9CC70CBE330}"/>
              </a:ext>
            </a:extLst>
          </p:cNvPr>
          <p:cNvCxnSpPr>
            <a:cxnSpLocks/>
            <a:stCxn id="37" idx="3"/>
          </p:cNvCxnSpPr>
          <p:nvPr/>
        </p:nvCxnSpPr>
        <p:spPr>
          <a:xfrm>
            <a:off x="1561497" y="2761566"/>
            <a:ext cx="626533" cy="40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80BD582-9081-4389-B56B-AC6A6CA00512}"/>
              </a:ext>
            </a:extLst>
          </p:cNvPr>
          <p:cNvSpPr txBox="1"/>
          <p:nvPr/>
        </p:nvSpPr>
        <p:spPr>
          <a:xfrm>
            <a:off x="76200" y="3985883"/>
            <a:ext cx="1509485" cy="64633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b="1" dirty="0">
                <a:solidFill>
                  <a:prstClr val="black"/>
                </a:solidFill>
                <a:cs typeface="Times New Roman" panose="02020603050405020304" pitchFamily="18" charset="0"/>
              </a:rPr>
              <a:t>Lead Paint, Termiticides?</a:t>
            </a:r>
          </a:p>
        </p:txBody>
      </p:sp>
      <p:cxnSp>
        <p:nvCxnSpPr>
          <p:cNvPr id="49" name="Straight Arrow Connector 48">
            <a:extLst>
              <a:ext uri="{FF2B5EF4-FFF2-40B4-BE49-F238E27FC236}">
                <a16:creationId xmlns:a16="http://schemas.microsoft.com/office/drawing/2014/main" id="{25AFF716-D466-4CEB-888A-90DFFCCC3826}"/>
              </a:ext>
            </a:extLst>
          </p:cNvPr>
          <p:cNvCxnSpPr>
            <a:cxnSpLocks/>
            <a:stCxn id="47" idx="3"/>
          </p:cNvCxnSpPr>
          <p:nvPr/>
        </p:nvCxnSpPr>
        <p:spPr>
          <a:xfrm>
            <a:off x="1585685" y="4309049"/>
            <a:ext cx="470008" cy="22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6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a:extLst>
              <a:ext uri="{FF2B5EF4-FFF2-40B4-BE49-F238E27FC236}">
                <a16:creationId xmlns:a16="http://schemas.microsoft.com/office/drawing/2014/main" id="{CED0EFDD-4E88-43C3-9A0B-E3A47B31F5DD}"/>
              </a:ext>
            </a:extLst>
          </p:cNvPr>
          <p:cNvSpPr txBox="1">
            <a:spLocks noChangeArrowheads="1"/>
          </p:cNvSpPr>
          <p:nvPr/>
        </p:nvSpPr>
        <p:spPr>
          <a:xfrm>
            <a:off x="196771" y="73195"/>
            <a:ext cx="8727311" cy="947155"/>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prstClr val="black"/>
                </a:solidFill>
                <a:cs typeface="Times New Roman" panose="02020603050405020304" pitchFamily="18" charset="0"/>
              </a:rPr>
              <a:t>Worker Housing: What’s Your Question?</a:t>
            </a:r>
          </a:p>
        </p:txBody>
      </p:sp>
      <p:sp>
        <p:nvSpPr>
          <p:cNvPr id="36" name="Rectangle 2">
            <a:extLst>
              <a:ext uri="{FF2B5EF4-FFF2-40B4-BE49-F238E27FC236}">
                <a16:creationId xmlns:a16="http://schemas.microsoft.com/office/drawing/2014/main" id="{AE710B12-12FB-4377-AC32-CE46D649B2FF}"/>
              </a:ext>
            </a:extLst>
          </p:cNvPr>
          <p:cNvSpPr txBox="1">
            <a:spLocks noChangeArrowheads="1"/>
          </p:cNvSpPr>
          <p:nvPr/>
        </p:nvSpPr>
        <p:spPr>
          <a:xfrm>
            <a:off x="342900" y="5562600"/>
            <a:ext cx="8581182" cy="1236900"/>
          </a:xfrm>
          <a:prstGeom prst="rect">
            <a:avLst/>
          </a:prstGeom>
          <a:solidFill>
            <a:schemeClr val="bg1"/>
          </a:solidFill>
          <a:ln/>
        </p:spPr>
        <p:txBody>
          <a:bodyPr vert="horz" lIns="91440" tIns="45720" rIns="91440" bIns="45720" rtlCol="0" anchor="ctr">
            <a:noAutofit/>
          </a:bodyPr>
          <a:lstStyle/>
          <a:p>
            <a:pPr marL="234950" lvl="0" indent="-222250">
              <a:spcBef>
                <a:spcPct val="0"/>
              </a:spcBef>
              <a:buFont typeface="Arial" panose="020B0604020202020204" pitchFamily="34" charset="0"/>
              <a:buChar char="•"/>
              <a:defRPr/>
            </a:pPr>
            <a:r>
              <a:rPr lang="en-US" sz="2000" b="1" dirty="0">
                <a:solidFill>
                  <a:prstClr val="black"/>
                </a:solidFill>
                <a:cs typeface="Times New Roman" panose="02020603050405020304" pitchFamily="18" charset="0"/>
              </a:rPr>
              <a:t>Half-acre areas designated </a:t>
            </a:r>
            <a:r>
              <a:rPr lang="en-US" sz="2000" b="1" i="1" dirty="0">
                <a:solidFill>
                  <a:prstClr val="black"/>
                </a:solidFill>
                <a:cs typeface="Times New Roman" panose="02020603050405020304" pitchFamily="18" charset="0"/>
              </a:rPr>
              <a:t>as Exposure Area DUs </a:t>
            </a:r>
            <a:r>
              <a:rPr lang="en-US" sz="2000" b="1" dirty="0">
                <a:solidFill>
                  <a:prstClr val="black"/>
                </a:solidFill>
                <a:cs typeface="Times New Roman" panose="02020603050405020304" pitchFamily="18" charset="0"/>
              </a:rPr>
              <a:t>(e.g., </a:t>
            </a:r>
            <a:r>
              <a:rPr lang="en-US" sz="2000" b="1" i="1" dirty="0">
                <a:solidFill>
                  <a:prstClr val="black"/>
                </a:solidFill>
                <a:cs typeface="Times New Roman" panose="02020603050405020304" pitchFamily="18" charset="0"/>
              </a:rPr>
              <a:t>risk-based resolution</a:t>
            </a:r>
            <a:r>
              <a:rPr lang="en-US" sz="2000" b="1" dirty="0">
                <a:solidFill>
                  <a:prstClr val="black"/>
                </a:solidFill>
                <a:cs typeface="Times New Roman" panose="02020603050405020304" pitchFamily="18" charset="0"/>
              </a:rPr>
              <a:t> </a:t>
            </a:r>
            <a:r>
              <a:rPr lang="en-US" sz="2000" b="1" i="1" dirty="0">
                <a:solidFill>
                  <a:prstClr val="black"/>
                </a:solidFill>
                <a:cs typeface="Times New Roman" panose="02020603050405020304" pitchFamily="18" charset="0"/>
              </a:rPr>
              <a:t>of data </a:t>
            </a:r>
            <a:r>
              <a:rPr lang="en-US" sz="2000" b="1" dirty="0">
                <a:solidFill>
                  <a:prstClr val="black"/>
                </a:solidFill>
                <a:cs typeface="Times New Roman" panose="02020603050405020304" pitchFamily="18" charset="0"/>
              </a:rPr>
              <a:t>required for redevelopment by overseeing regulatory agency).</a:t>
            </a:r>
          </a:p>
          <a:p>
            <a:pPr marL="234950" marR="0" lvl="0" indent="-22225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1" i="1" dirty="0">
                <a:solidFill>
                  <a:prstClr val="black"/>
                </a:solidFill>
                <a:cs typeface="Times New Roman" panose="02020603050405020304" pitchFamily="18" charset="0"/>
              </a:rPr>
              <a:t>Entire former worker housing area </a:t>
            </a:r>
            <a:r>
              <a:rPr lang="en-US" sz="2000" b="1" dirty="0">
                <a:solidFill>
                  <a:prstClr val="black"/>
                </a:solidFill>
                <a:cs typeface="Times New Roman" panose="02020603050405020304" pitchFamily="18" charset="0"/>
              </a:rPr>
              <a:t>ultimately tested (total 36 DUs).</a:t>
            </a:r>
            <a:endParaRPr kumimoji="0" lang="en-US" sz="2000" b="1" i="0" u="none" strike="noStrike" kern="1200" cap="none" spc="0" normalizeH="0" baseline="0" noProof="0" dirty="0">
              <a:ln>
                <a:noFill/>
              </a:ln>
              <a:solidFill>
                <a:prstClr val="black"/>
              </a:solidFill>
              <a:effectLst/>
              <a:uLnTx/>
              <a:uFillTx/>
              <a:cs typeface="Times New Roman" panose="02020603050405020304" pitchFamily="18" charset="0"/>
            </a:endParaRPr>
          </a:p>
        </p:txBody>
      </p:sp>
      <p:pic>
        <p:nvPicPr>
          <p:cNvPr id="86" name="Picture 85"/>
          <p:cNvPicPr>
            <a:picLocks noChangeAspect="1"/>
          </p:cNvPicPr>
          <p:nvPr/>
        </p:nvPicPr>
        <p:blipFill rotWithShape="1">
          <a:blip r:embed="rId3">
            <a:extLst>
              <a:ext uri="{28A0092B-C50C-407E-A947-70E740481C1C}">
                <a14:useLocalDpi xmlns:a14="http://schemas.microsoft.com/office/drawing/2010/main" val="0"/>
              </a:ext>
            </a:extLst>
          </a:blip>
          <a:srcRect l="7117" r="8927" b="15422"/>
          <a:stretch/>
        </p:blipFill>
        <p:spPr>
          <a:xfrm>
            <a:off x="1205976" y="1157528"/>
            <a:ext cx="6301213" cy="4481272"/>
          </a:xfrm>
          <a:prstGeom prst="rect">
            <a:avLst/>
          </a:prstGeom>
          <a:ln w="12700">
            <a:solidFill>
              <a:schemeClr val="tx1"/>
            </a:solidFill>
          </a:ln>
        </p:spPr>
      </p:pic>
      <p:sp>
        <p:nvSpPr>
          <p:cNvPr id="87" name="Freeform 86"/>
          <p:cNvSpPr/>
          <p:nvPr/>
        </p:nvSpPr>
        <p:spPr>
          <a:xfrm>
            <a:off x="2209800" y="2081866"/>
            <a:ext cx="4855028" cy="1567543"/>
          </a:xfrm>
          <a:custGeom>
            <a:avLst/>
            <a:gdLst>
              <a:gd name="connsiteX0" fmla="*/ 0 w 4855028"/>
              <a:gd name="connsiteY0" fmla="*/ 1487715 h 1567543"/>
              <a:gd name="connsiteX1" fmla="*/ 1814285 w 4855028"/>
              <a:gd name="connsiteY1" fmla="*/ 1567543 h 1567543"/>
              <a:gd name="connsiteX2" fmla="*/ 1821542 w 4855028"/>
              <a:gd name="connsiteY2" fmla="*/ 718457 h 1567543"/>
              <a:gd name="connsiteX3" fmla="*/ 3033485 w 4855028"/>
              <a:gd name="connsiteY3" fmla="*/ 703943 h 1567543"/>
              <a:gd name="connsiteX4" fmla="*/ 3817257 w 4855028"/>
              <a:gd name="connsiteY4" fmla="*/ 841829 h 1567543"/>
              <a:gd name="connsiteX5" fmla="*/ 3751942 w 4855028"/>
              <a:gd name="connsiteY5" fmla="*/ 1016000 h 1567543"/>
              <a:gd name="connsiteX6" fmla="*/ 4608285 w 4855028"/>
              <a:gd name="connsiteY6" fmla="*/ 1008743 h 1567543"/>
              <a:gd name="connsiteX7" fmla="*/ 4855028 w 4855028"/>
              <a:gd name="connsiteY7" fmla="*/ 29029 h 1567543"/>
              <a:gd name="connsiteX8" fmla="*/ 239485 w 4855028"/>
              <a:gd name="connsiteY8" fmla="*/ 0 h 1567543"/>
              <a:gd name="connsiteX9" fmla="*/ 0 w 4855028"/>
              <a:gd name="connsiteY9" fmla="*/ 1487715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028" h="1567543">
                <a:moveTo>
                  <a:pt x="0" y="1487715"/>
                </a:moveTo>
                <a:lnTo>
                  <a:pt x="1814285" y="1567543"/>
                </a:lnTo>
                <a:lnTo>
                  <a:pt x="1821542" y="718457"/>
                </a:lnTo>
                <a:lnTo>
                  <a:pt x="3033485" y="703943"/>
                </a:lnTo>
                <a:lnTo>
                  <a:pt x="3817257" y="841829"/>
                </a:lnTo>
                <a:lnTo>
                  <a:pt x="3751942" y="1016000"/>
                </a:lnTo>
                <a:lnTo>
                  <a:pt x="4608285" y="1008743"/>
                </a:lnTo>
                <a:lnTo>
                  <a:pt x="4855028" y="29029"/>
                </a:lnTo>
                <a:lnTo>
                  <a:pt x="239485" y="0"/>
                </a:lnTo>
                <a:lnTo>
                  <a:pt x="0" y="1487715"/>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013200" y="2756781"/>
            <a:ext cx="1226458" cy="957942"/>
          </a:xfrm>
          <a:custGeom>
            <a:avLst/>
            <a:gdLst>
              <a:gd name="connsiteX0" fmla="*/ 1190172 w 1226458"/>
              <a:gd name="connsiteY0" fmla="*/ 79828 h 957942"/>
              <a:gd name="connsiteX1" fmla="*/ 972458 w 1226458"/>
              <a:gd name="connsiteY1" fmla="*/ 957942 h 957942"/>
              <a:gd name="connsiteX2" fmla="*/ 0 w 1226458"/>
              <a:gd name="connsiteY2" fmla="*/ 907142 h 957942"/>
              <a:gd name="connsiteX3" fmla="*/ 29029 w 1226458"/>
              <a:gd name="connsiteY3" fmla="*/ 65314 h 957942"/>
              <a:gd name="connsiteX4" fmla="*/ 1226458 w 1226458"/>
              <a:gd name="connsiteY4" fmla="*/ 0 h 957942"/>
              <a:gd name="connsiteX5" fmla="*/ 1190172 w 1226458"/>
              <a:gd name="connsiteY5" fmla="*/ 79828 h 9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458" h="957942">
                <a:moveTo>
                  <a:pt x="1190172" y="79828"/>
                </a:moveTo>
                <a:lnTo>
                  <a:pt x="972458" y="957942"/>
                </a:lnTo>
                <a:lnTo>
                  <a:pt x="0" y="907142"/>
                </a:lnTo>
                <a:lnTo>
                  <a:pt x="29029" y="65314"/>
                </a:lnTo>
                <a:lnTo>
                  <a:pt x="1226458" y="0"/>
                </a:lnTo>
                <a:lnTo>
                  <a:pt x="1190172" y="79828"/>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3098800" y="3707466"/>
            <a:ext cx="3410858" cy="1785257"/>
          </a:xfrm>
          <a:custGeom>
            <a:avLst/>
            <a:gdLst>
              <a:gd name="connsiteX0" fmla="*/ 921658 w 3410858"/>
              <a:gd name="connsiteY0" fmla="*/ 0 h 1785257"/>
              <a:gd name="connsiteX1" fmla="*/ 907143 w 3410858"/>
              <a:gd name="connsiteY1" fmla="*/ 362857 h 1785257"/>
              <a:gd name="connsiteX2" fmla="*/ 616858 w 3410858"/>
              <a:gd name="connsiteY2" fmla="*/ 348343 h 1785257"/>
              <a:gd name="connsiteX3" fmla="*/ 616858 w 3410858"/>
              <a:gd name="connsiteY3" fmla="*/ 413657 h 1785257"/>
              <a:gd name="connsiteX4" fmla="*/ 72572 w 3410858"/>
              <a:gd name="connsiteY4" fmla="*/ 399143 h 1785257"/>
              <a:gd name="connsiteX5" fmla="*/ 0 w 3410858"/>
              <a:gd name="connsiteY5" fmla="*/ 1211943 h 1785257"/>
              <a:gd name="connsiteX6" fmla="*/ 2351315 w 3410858"/>
              <a:gd name="connsiteY6" fmla="*/ 1371600 h 1785257"/>
              <a:gd name="connsiteX7" fmla="*/ 2315029 w 3410858"/>
              <a:gd name="connsiteY7" fmla="*/ 1553029 h 1785257"/>
              <a:gd name="connsiteX8" fmla="*/ 2474686 w 3410858"/>
              <a:gd name="connsiteY8" fmla="*/ 1553029 h 1785257"/>
              <a:gd name="connsiteX9" fmla="*/ 2467429 w 3410858"/>
              <a:gd name="connsiteY9" fmla="*/ 1770743 h 1785257"/>
              <a:gd name="connsiteX10" fmla="*/ 3193143 w 3410858"/>
              <a:gd name="connsiteY10" fmla="*/ 1785257 h 1785257"/>
              <a:gd name="connsiteX11" fmla="*/ 3410858 w 3410858"/>
              <a:gd name="connsiteY11" fmla="*/ 747486 h 1785257"/>
              <a:gd name="connsiteX12" fmla="*/ 2510972 w 3410858"/>
              <a:gd name="connsiteY12" fmla="*/ 783772 h 1785257"/>
              <a:gd name="connsiteX13" fmla="*/ 2510972 w 3410858"/>
              <a:gd name="connsiteY13" fmla="*/ 551543 h 1785257"/>
              <a:gd name="connsiteX14" fmla="*/ 2140858 w 3410858"/>
              <a:gd name="connsiteY14" fmla="*/ 522515 h 1785257"/>
              <a:gd name="connsiteX15" fmla="*/ 2213429 w 3410858"/>
              <a:gd name="connsiteY15" fmla="*/ 101600 h 1785257"/>
              <a:gd name="connsiteX16" fmla="*/ 1879600 w 3410858"/>
              <a:gd name="connsiteY16" fmla="*/ 43543 h 1785257"/>
              <a:gd name="connsiteX17" fmla="*/ 921658 w 3410858"/>
              <a:gd name="connsiteY17" fmla="*/ 0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0858" h="1785257">
                <a:moveTo>
                  <a:pt x="921658" y="0"/>
                </a:moveTo>
                <a:lnTo>
                  <a:pt x="907143" y="362857"/>
                </a:lnTo>
                <a:lnTo>
                  <a:pt x="616858" y="348343"/>
                </a:lnTo>
                <a:lnTo>
                  <a:pt x="616858" y="413657"/>
                </a:lnTo>
                <a:lnTo>
                  <a:pt x="72572" y="399143"/>
                </a:lnTo>
                <a:lnTo>
                  <a:pt x="0" y="1211943"/>
                </a:lnTo>
                <a:lnTo>
                  <a:pt x="2351315" y="1371600"/>
                </a:lnTo>
                <a:lnTo>
                  <a:pt x="2315029" y="1553029"/>
                </a:lnTo>
                <a:lnTo>
                  <a:pt x="2474686" y="1553029"/>
                </a:lnTo>
                <a:lnTo>
                  <a:pt x="2467429" y="1770743"/>
                </a:lnTo>
                <a:lnTo>
                  <a:pt x="3193143" y="1785257"/>
                </a:lnTo>
                <a:lnTo>
                  <a:pt x="3410858" y="747486"/>
                </a:lnTo>
                <a:lnTo>
                  <a:pt x="2510972" y="783772"/>
                </a:lnTo>
                <a:lnTo>
                  <a:pt x="2510972" y="551543"/>
                </a:lnTo>
                <a:lnTo>
                  <a:pt x="2140858" y="522515"/>
                </a:lnTo>
                <a:lnTo>
                  <a:pt x="2213429" y="101600"/>
                </a:lnTo>
                <a:lnTo>
                  <a:pt x="1879600" y="43543"/>
                </a:lnTo>
                <a:lnTo>
                  <a:pt x="921658" y="0"/>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080000" y="2756781"/>
            <a:ext cx="1748972" cy="834571"/>
          </a:xfrm>
          <a:custGeom>
            <a:avLst/>
            <a:gdLst>
              <a:gd name="connsiteX0" fmla="*/ 1748972 w 1748972"/>
              <a:gd name="connsiteY0" fmla="*/ 348342 h 834571"/>
              <a:gd name="connsiteX1" fmla="*/ 1611086 w 1748972"/>
              <a:gd name="connsiteY1" fmla="*/ 834571 h 834571"/>
              <a:gd name="connsiteX2" fmla="*/ 747486 w 1748972"/>
              <a:gd name="connsiteY2" fmla="*/ 834571 h 834571"/>
              <a:gd name="connsiteX3" fmla="*/ 776515 w 1748972"/>
              <a:gd name="connsiteY3" fmla="*/ 638628 h 834571"/>
              <a:gd name="connsiteX4" fmla="*/ 0 w 1748972"/>
              <a:gd name="connsiteY4" fmla="*/ 573314 h 834571"/>
              <a:gd name="connsiteX5" fmla="*/ 152400 w 1748972"/>
              <a:gd name="connsiteY5" fmla="*/ 0 h 834571"/>
              <a:gd name="connsiteX6" fmla="*/ 936172 w 1748972"/>
              <a:gd name="connsiteY6" fmla="*/ 152400 h 834571"/>
              <a:gd name="connsiteX7" fmla="*/ 885372 w 1748972"/>
              <a:gd name="connsiteY7" fmla="*/ 333828 h 834571"/>
              <a:gd name="connsiteX8" fmla="*/ 1748972 w 1748972"/>
              <a:gd name="connsiteY8" fmla="*/ 348342 h 83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972" h="834571">
                <a:moveTo>
                  <a:pt x="1748972" y="348342"/>
                </a:moveTo>
                <a:lnTo>
                  <a:pt x="1611086" y="834571"/>
                </a:lnTo>
                <a:lnTo>
                  <a:pt x="747486" y="834571"/>
                </a:lnTo>
                <a:lnTo>
                  <a:pt x="776515" y="638628"/>
                </a:lnTo>
                <a:lnTo>
                  <a:pt x="0" y="573314"/>
                </a:lnTo>
                <a:lnTo>
                  <a:pt x="152400" y="0"/>
                </a:lnTo>
                <a:lnTo>
                  <a:pt x="936172" y="152400"/>
                </a:lnTo>
                <a:lnTo>
                  <a:pt x="885372" y="333828"/>
                </a:lnTo>
                <a:lnTo>
                  <a:pt x="1748972" y="348342"/>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a:stCxn id="89" idx="11"/>
          </p:cNvCxnSpPr>
          <p:nvPr/>
        </p:nvCxnSpPr>
        <p:spPr>
          <a:xfrm>
            <a:off x="6509658" y="4454952"/>
            <a:ext cx="1110342"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6291943" y="3616752"/>
            <a:ext cx="399143" cy="1875971"/>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Connector 92"/>
          <p:cNvCxnSpPr>
            <a:cxnSpLocks/>
          </p:cNvCxnSpPr>
          <p:nvPr/>
        </p:nvCxnSpPr>
        <p:spPr>
          <a:xfrm flipH="1">
            <a:off x="1948361" y="3591352"/>
            <a:ext cx="259930" cy="187543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p:cNvCxnSpPr>
            <a:cxnSpLocks/>
          </p:cNvCxnSpPr>
          <p:nvPr/>
        </p:nvCxnSpPr>
        <p:spPr>
          <a:xfrm flipH="1" flipV="1">
            <a:off x="1948361" y="5466785"/>
            <a:ext cx="4343582" cy="7868"/>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p:cNvCxnSpPr>
            <a:stCxn id="89" idx="5"/>
          </p:cNvCxnSpPr>
          <p:nvPr/>
        </p:nvCxnSpPr>
        <p:spPr>
          <a:xfrm flipH="1">
            <a:off x="3050119" y="4919409"/>
            <a:ext cx="48681" cy="637910"/>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6" name="Straight Connector 95"/>
          <p:cNvCxnSpPr/>
          <p:nvPr/>
        </p:nvCxnSpPr>
        <p:spPr>
          <a:xfrm flipH="1">
            <a:off x="3098800" y="2078418"/>
            <a:ext cx="116115" cy="151293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p:cNvCxnSpPr>
            <a:endCxn id="90" idx="5"/>
          </p:cNvCxnSpPr>
          <p:nvPr/>
        </p:nvCxnSpPr>
        <p:spPr>
          <a:xfrm flipH="1">
            <a:off x="5232400" y="2078418"/>
            <a:ext cx="211285" cy="678363"/>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flipH="1">
            <a:off x="6048416" y="2078418"/>
            <a:ext cx="243527" cy="828236"/>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flipH="1">
            <a:off x="4365354" y="2052838"/>
            <a:ext cx="32475" cy="77208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100" name="TextBox 99"/>
          <p:cNvSpPr txBox="1"/>
          <p:nvPr/>
        </p:nvSpPr>
        <p:spPr>
          <a:xfrm>
            <a:off x="2237121" y="4157987"/>
            <a:ext cx="787395" cy="400110"/>
          </a:xfrm>
          <a:prstGeom prst="rect">
            <a:avLst/>
          </a:prstGeom>
          <a:solidFill>
            <a:schemeClr val="tx1">
              <a:lumMod val="50000"/>
              <a:lumOff val="50000"/>
              <a:alpha val="50000"/>
            </a:schemeClr>
          </a:solidFill>
        </p:spPr>
        <p:txBody>
          <a:bodyPr wrap="none" rtlCol="0">
            <a:spAutoFit/>
          </a:bodyPr>
          <a:lstStyle/>
          <a:p>
            <a:r>
              <a:rPr lang="en-US" sz="2000" b="1" dirty="0"/>
              <a:t>WH-1</a:t>
            </a:r>
          </a:p>
        </p:txBody>
      </p:sp>
      <p:sp>
        <p:nvSpPr>
          <p:cNvPr id="101" name="TextBox 100"/>
          <p:cNvSpPr txBox="1"/>
          <p:nvPr/>
        </p:nvSpPr>
        <p:spPr>
          <a:xfrm>
            <a:off x="5563956" y="3812631"/>
            <a:ext cx="787395" cy="400110"/>
          </a:xfrm>
          <a:prstGeom prst="rect">
            <a:avLst/>
          </a:prstGeom>
          <a:solidFill>
            <a:schemeClr val="tx1">
              <a:lumMod val="50000"/>
              <a:lumOff val="50000"/>
              <a:alpha val="50000"/>
            </a:schemeClr>
          </a:solidFill>
        </p:spPr>
        <p:txBody>
          <a:bodyPr wrap="none" rtlCol="0">
            <a:spAutoFit/>
          </a:bodyPr>
          <a:lstStyle/>
          <a:p>
            <a:r>
              <a:rPr lang="en-US" sz="2000" b="1" dirty="0"/>
              <a:t>WH-3</a:t>
            </a:r>
          </a:p>
        </p:txBody>
      </p:sp>
      <p:sp>
        <p:nvSpPr>
          <p:cNvPr id="102" name="TextBox 101"/>
          <p:cNvSpPr txBox="1"/>
          <p:nvPr/>
        </p:nvSpPr>
        <p:spPr>
          <a:xfrm>
            <a:off x="4138478" y="4262099"/>
            <a:ext cx="787395" cy="400110"/>
          </a:xfrm>
          <a:prstGeom prst="rect">
            <a:avLst/>
          </a:prstGeom>
          <a:solidFill>
            <a:schemeClr val="tx1">
              <a:lumMod val="50000"/>
              <a:lumOff val="50000"/>
              <a:alpha val="50000"/>
            </a:schemeClr>
          </a:solidFill>
        </p:spPr>
        <p:txBody>
          <a:bodyPr wrap="none" rtlCol="0">
            <a:spAutoFit/>
          </a:bodyPr>
          <a:lstStyle/>
          <a:p>
            <a:r>
              <a:rPr lang="en-US" sz="2000" b="1" dirty="0"/>
              <a:t>WH-5</a:t>
            </a:r>
          </a:p>
        </p:txBody>
      </p:sp>
      <p:sp>
        <p:nvSpPr>
          <p:cNvPr id="103" name="TextBox 102"/>
          <p:cNvSpPr txBox="1"/>
          <p:nvPr/>
        </p:nvSpPr>
        <p:spPr>
          <a:xfrm>
            <a:off x="4179120" y="3057413"/>
            <a:ext cx="710451" cy="400110"/>
          </a:xfrm>
          <a:prstGeom prst="rect">
            <a:avLst/>
          </a:prstGeom>
          <a:solidFill>
            <a:schemeClr val="tx1">
              <a:lumMod val="50000"/>
              <a:lumOff val="50000"/>
              <a:alpha val="50000"/>
            </a:schemeClr>
          </a:solidFill>
        </p:spPr>
        <p:txBody>
          <a:bodyPr wrap="none" rtlCol="0">
            <a:spAutoFit/>
          </a:bodyPr>
          <a:lstStyle/>
          <a:p>
            <a:r>
              <a:rPr lang="en-US" sz="2000" b="1" dirty="0"/>
              <a:t>OB-1</a:t>
            </a:r>
          </a:p>
        </p:txBody>
      </p:sp>
      <p:sp>
        <p:nvSpPr>
          <p:cNvPr id="104" name="TextBox 103"/>
          <p:cNvSpPr txBox="1"/>
          <p:nvPr/>
        </p:nvSpPr>
        <p:spPr>
          <a:xfrm>
            <a:off x="2410589"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FA-1</a:t>
            </a:r>
          </a:p>
        </p:txBody>
      </p:sp>
      <p:sp>
        <p:nvSpPr>
          <p:cNvPr id="105" name="TextBox 104"/>
          <p:cNvSpPr txBox="1"/>
          <p:nvPr/>
        </p:nvSpPr>
        <p:spPr>
          <a:xfrm>
            <a:off x="3294764"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FA-2</a:t>
            </a:r>
          </a:p>
        </p:txBody>
      </p:sp>
      <p:sp>
        <p:nvSpPr>
          <p:cNvPr id="106" name="TextBox 105"/>
          <p:cNvSpPr txBox="1"/>
          <p:nvPr/>
        </p:nvSpPr>
        <p:spPr>
          <a:xfrm>
            <a:off x="4572983" y="2216218"/>
            <a:ext cx="651012" cy="400110"/>
          </a:xfrm>
          <a:prstGeom prst="rect">
            <a:avLst/>
          </a:prstGeom>
          <a:solidFill>
            <a:schemeClr val="tx1">
              <a:lumMod val="50000"/>
              <a:lumOff val="50000"/>
              <a:alpha val="50000"/>
            </a:schemeClr>
          </a:solidFill>
        </p:spPr>
        <p:txBody>
          <a:bodyPr wrap="none" rtlCol="0">
            <a:spAutoFit/>
          </a:bodyPr>
          <a:lstStyle/>
          <a:p>
            <a:r>
              <a:rPr lang="en-US" sz="2000" b="1" dirty="0"/>
              <a:t>FA-3</a:t>
            </a:r>
          </a:p>
        </p:txBody>
      </p:sp>
      <p:sp>
        <p:nvSpPr>
          <p:cNvPr id="107" name="TextBox 106"/>
          <p:cNvSpPr txBox="1"/>
          <p:nvPr/>
        </p:nvSpPr>
        <p:spPr>
          <a:xfrm>
            <a:off x="5420545" y="2230249"/>
            <a:ext cx="651012" cy="400110"/>
          </a:xfrm>
          <a:prstGeom prst="rect">
            <a:avLst/>
          </a:prstGeom>
          <a:solidFill>
            <a:schemeClr val="tx1">
              <a:lumMod val="50000"/>
              <a:lumOff val="50000"/>
              <a:alpha val="50000"/>
            </a:schemeClr>
          </a:solidFill>
        </p:spPr>
        <p:txBody>
          <a:bodyPr wrap="none" rtlCol="0">
            <a:spAutoFit/>
          </a:bodyPr>
          <a:lstStyle/>
          <a:p>
            <a:r>
              <a:rPr lang="en-US" sz="2000" b="1" dirty="0"/>
              <a:t>FA-4</a:t>
            </a:r>
          </a:p>
        </p:txBody>
      </p:sp>
      <p:sp>
        <p:nvSpPr>
          <p:cNvPr id="108" name="TextBox 107"/>
          <p:cNvSpPr txBox="1"/>
          <p:nvPr/>
        </p:nvSpPr>
        <p:spPr>
          <a:xfrm>
            <a:off x="6145956" y="2416999"/>
            <a:ext cx="651012" cy="400110"/>
          </a:xfrm>
          <a:prstGeom prst="rect">
            <a:avLst/>
          </a:prstGeom>
          <a:solidFill>
            <a:schemeClr val="tx1">
              <a:lumMod val="50000"/>
              <a:lumOff val="50000"/>
              <a:alpha val="50000"/>
            </a:schemeClr>
          </a:solidFill>
        </p:spPr>
        <p:txBody>
          <a:bodyPr wrap="none" rtlCol="0">
            <a:spAutoFit/>
          </a:bodyPr>
          <a:lstStyle/>
          <a:p>
            <a:r>
              <a:rPr lang="en-US" sz="2000" b="1" dirty="0"/>
              <a:t>FA-5</a:t>
            </a:r>
          </a:p>
        </p:txBody>
      </p:sp>
      <p:cxnSp>
        <p:nvCxnSpPr>
          <p:cNvPr id="110" name="Straight Connector 109">
            <a:extLst>
              <a:ext uri="{FF2B5EF4-FFF2-40B4-BE49-F238E27FC236}">
                <a16:creationId xmlns:a16="http://schemas.microsoft.com/office/drawing/2014/main" id="{CFF698FC-2348-4531-AAD6-50C21545FE9C}"/>
              </a:ext>
            </a:extLst>
          </p:cNvPr>
          <p:cNvCxnSpPr/>
          <p:nvPr/>
        </p:nvCxnSpPr>
        <p:spPr>
          <a:xfrm>
            <a:off x="65358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51B979CA-259E-4227-991E-734DA1ADB799}"/>
              </a:ext>
            </a:extLst>
          </p:cNvPr>
          <p:cNvSpPr txBox="1"/>
          <p:nvPr/>
        </p:nvSpPr>
        <p:spPr>
          <a:xfrm>
            <a:off x="64173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sp>
        <p:nvSpPr>
          <p:cNvPr id="130" name="Rectangle 129"/>
          <p:cNvSpPr/>
          <p:nvPr/>
        </p:nvSpPr>
        <p:spPr>
          <a:xfrm rot="303413">
            <a:off x="3943809" y="5266013"/>
            <a:ext cx="320708" cy="75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rot="1292844">
            <a:off x="5827462" y="3214948"/>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p:cNvSpPr txBox="1"/>
          <p:nvPr/>
        </p:nvSpPr>
        <p:spPr>
          <a:xfrm>
            <a:off x="5443144" y="3031586"/>
            <a:ext cx="787395" cy="400110"/>
          </a:xfrm>
          <a:prstGeom prst="rect">
            <a:avLst/>
          </a:prstGeom>
          <a:solidFill>
            <a:schemeClr val="tx1">
              <a:lumMod val="50000"/>
              <a:lumOff val="50000"/>
              <a:alpha val="50000"/>
            </a:schemeClr>
          </a:solidFill>
        </p:spPr>
        <p:txBody>
          <a:bodyPr wrap="none" rtlCol="0">
            <a:spAutoFit/>
          </a:bodyPr>
          <a:lstStyle/>
          <a:p>
            <a:r>
              <a:rPr lang="en-US" sz="2000" b="1" dirty="0"/>
              <a:t>WH-4</a:t>
            </a:r>
          </a:p>
        </p:txBody>
      </p:sp>
      <p:sp>
        <p:nvSpPr>
          <p:cNvPr id="148" name="TextBox 147"/>
          <p:cNvSpPr txBox="1"/>
          <p:nvPr/>
        </p:nvSpPr>
        <p:spPr>
          <a:xfrm>
            <a:off x="3658736" y="5037647"/>
            <a:ext cx="787395" cy="400110"/>
          </a:xfrm>
          <a:prstGeom prst="rect">
            <a:avLst/>
          </a:prstGeom>
          <a:solidFill>
            <a:schemeClr val="tx1">
              <a:lumMod val="50000"/>
              <a:lumOff val="50000"/>
              <a:alpha val="50000"/>
            </a:schemeClr>
          </a:solidFill>
        </p:spPr>
        <p:txBody>
          <a:bodyPr wrap="none" rtlCol="0">
            <a:spAutoFit/>
          </a:bodyPr>
          <a:lstStyle/>
          <a:p>
            <a:r>
              <a:rPr lang="en-US" sz="2000" b="1" dirty="0"/>
              <a:t>WH-2</a:t>
            </a:r>
          </a:p>
        </p:txBody>
      </p:sp>
      <p:sp>
        <p:nvSpPr>
          <p:cNvPr id="150" name="TextBox 149">
            <a:extLst>
              <a:ext uri="{FF2B5EF4-FFF2-40B4-BE49-F238E27FC236}">
                <a16:creationId xmlns:a16="http://schemas.microsoft.com/office/drawing/2014/main" id="{14A67AA3-E0CC-4147-A565-CD7BE43581AC}"/>
              </a:ext>
            </a:extLst>
          </p:cNvPr>
          <p:cNvSpPr txBox="1"/>
          <p:nvPr/>
        </p:nvSpPr>
        <p:spPr>
          <a:xfrm>
            <a:off x="1295399" y="1193347"/>
            <a:ext cx="6211789" cy="830997"/>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400" b="1" dirty="0">
                <a:solidFill>
                  <a:prstClr val="black"/>
                </a:solidFill>
                <a:cs typeface="Times New Roman" panose="02020603050405020304" pitchFamily="18" charset="0"/>
              </a:rPr>
              <a:t>Do half-acre DU areas within the former worker housing areas exceed screening levels?</a:t>
            </a:r>
            <a:endParaRPr lang="en-US" sz="2200" b="1" dirty="0">
              <a:solidFill>
                <a:prstClr val="black"/>
              </a:solidFill>
              <a:cs typeface="Times New Roman" panose="02020603050405020304" pitchFamily="18" charset="0"/>
            </a:endParaRPr>
          </a:p>
        </p:txBody>
      </p:sp>
      <p:cxnSp>
        <p:nvCxnSpPr>
          <p:cNvPr id="8" name="Straight Connector 7"/>
          <p:cNvCxnSpPr/>
          <p:nvPr/>
        </p:nvCxnSpPr>
        <p:spPr>
          <a:xfrm>
            <a:off x="2141327" y="4082354"/>
            <a:ext cx="1123198" cy="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552444" y="3616753"/>
            <a:ext cx="183651" cy="184800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552958" y="2237892"/>
            <a:ext cx="442686" cy="43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2069219" y="4919409"/>
            <a:ext cx="987490" cy="7931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125825" y="4470918"/>
            <a:ext cx="987490" cy="7931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3294591" y="3660487"/>
            <a:ext cx="58209" cy="47192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3566641" y="4101737"/>
            <a:ext cx="73542" cy="137485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166499" y="4553649"/>
            <a:ext cx="3295261" cy="23606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4119635" y="4036423"/>
            <a:ext cx="73542" cy="137485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4058196" y="4058195"/>
            <a:ext cx="1193073" cy="8708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4659086" y="4131637"/>
            <a:ext cx="69013" cy="124155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5190309" y="4131637"/>
            <a:ext cx="38822" cy="1337346"/>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475840" y="5083450"/>
            <a:ext cx="908967" cy="11121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5788949" y="4449837"/>
            <a:ext cx="46565" cy="63361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flipV="1">
            <a:off x="5190309" y="3822138"/>
            <a:ext cx="1355635" cy="7431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5832182" y="3549351"/>
            <a:ext cx="40682" cy="279097"/>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flipV="1">
            <a:off x="5623361" y="4228736"/>
            <a:ext cx="886298" cy="40349"/>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5838167" y="3731806"/>
            <a:ext cx="27488" cy="49052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44" idx="2"/>
          </p:cNvCxnSpPr>
          <p:nvPr/>
        </p:nvCxnSpPr>
        <p:spPr>
          <a:xfrm flipV="1">
            <a:off x="5836842" y="3083151"/>
            <a:ext cx="105845" cy="34854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581273" y="3753394"/>
            <a:ext cx="69104" cy="36408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7F37F5C-439B-4767-836E-BE1E282A4E5E}"/>
              </a:ext>
            </a:extLst>
          </p:cNvPr>
          <p:cNvSpPr txBox="1"/>
          <p:nvPr/>
        </p:nvSpPr>
        <p:spPr>
          <a:xfrm>
            <a:off x="76200" y="3985883"/>
            <a:ext cx="1509485" cy="64633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b="1" dirty="0">
                <a:solidFill>
                  <a:prstClr val="black"/>
                </a:solidFill>
                <a:cs typeface="Times New Roman" panose="02020603050405020304" pitchFamily="18" charset="0"/>
              </a:rPr>
              <a:t>Lead Paint, Termiticides?</a:t>
            </a:r>
          </a:p>
        </p:txBody>
      </p:sp>
      <p:cxnSp>
        <p:nvCxnSpPr>
          <p:cNvPr id="55" name="Straight Arrow Connector 54">
            <a:extLst>
              <a:ext uri="{FF2B5EF4-FFF2-40B4-BE49-F238E27FC236}">
                <a16:creationId xmlns:a16="http://schemas.microsoft.com/office/drawing/2014/main" id="{280FF146-310A-4AD2-B878-1C77A13C3B5B}"/>
              </a:ext>
            </a:extLst>
          </p:cNvPr>
          <p:cNvCxnSpPr>
            <a:cxnSpLocks/>
            <a:stCxn id="54" idx="3"/>
          </p:cNvCxnSpPr>
          <p:nvPr/>
        </p:nvCxnSpPr>
        <p:spPr>
          <a:xfrm>
            <a:off x="1585685" y="4309049"/>
            <a:ext cx="470008" cy="22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724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a:extLst>
              <a:ext uri="{FF2B5EF4-FFF2-40B4-BE49-F238E27FC236}">
                <a16:creationId xmlns:a16="http://schemas.microsoft.com/office/drawing/2014/main" id="{EC14B018-EEB6-46AF-9D9C-CEC947523216}"/>
              </a:ext>
            </a:extLst>
          </p:cNvPr>
          <p:cNvSpPr txBox="1">
            <a:spLocks noChangeArrowheads="1"/>
          </p:cNvSpPr>
          <p:nvPr/>
        </p:nvSpPr>
        <p:spPr>
          <a:xfrm>
            <a:off x="34726" y="84771"/>
            <a:ext cx="9097700" cy="864352"/>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cs typeface="Times New Roman" panose="02020603050405020304" pitchFamily="18" charset="0"/>
              </a:rPr>
              <a:t>Individual Factory Areas: Remediation Required</a:t>
            </a:r>
          </a:p>
        </p:txBody>
      </p:sp>
      <p:grpSp>
        <p:nvGrpSpPr>
          <p:cNvPr id="6" name="Group 5"/>
          <p:cNvGrpSpPr/>
          <p:nvPr/>
        </p:nvGrpSpPr>
        <p:grpSpPr>
          <a:xfrm>
            <a:off x="990600" y="866029"/>
            <a:ext cx="6934200" cy="4239371"/>
            <a:chOff x="584194" y="1981200"/>
            <a:chExt cx="7202056" cy="4624312"/>
          </a:xfrm>
        </p:grpSpPr>
        <p:pic>
          <p:nvPicPr>
            <p:cNvPr id="24" name="Picture 23">
              <a:extLst>
                <a:ext uri="{FF2B5EF4-FFF2-40B4-BE49-F238E27FC236}">
                  <a16:creationId xmlns:a16="http://schemas.microsoft.com/office/drawing/2014/main" id="{1BF0F64A-C906-4C65-AC20-51E788ADD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912" y="2084158"/>
              <a:ext cx="5217338" cy="452135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94" y="1981200"/>
              <a:ext cx="2657365" cy="1903153"/>
            </a:xfrm>
            <a:prstGeom prst="rect">
              <a:avLst/>
            </a:prstGeom>
          </p:spPr>
        </p:pic>
      </p:grpSp>
      <p:sp>
        <p:nvSpPr>
          <p:cNvPr id="7" name="Text Box 3">
            <a:extLst>
              <a:ext uri="{FF2B5EF4-FFF2-40B4-BE49-F238E27FC236}">
                <a16:creationId xmlns:a16="http://schemas.microsoft.com/office/drawing/2014/main" id="{3F5FEB06-1B92-4421-8C15-804527713836}"/>
              </a:ext>
            </a:extLst>
          </p:cNvPr>
          <p:cNvSpPr txBox="1">
            <a:spLocks noChangeArrowheads="1"/>
          </p:cNvSpPr>
          <p:nvPr/>
        </p:nvSpPr>
        <p:spPr bwMode="auto">
          <a:xfrm>
            <a:off x="381000" y="4876800"/>
            <a:ext cx="8534400" cy="1938992"/>
          </a:xfrm>
          <a:prstGeom prst="rect">
            <a:avLst/>
          </a:prstGeom>
          <a:solidFill>
            <a:schemeClr val="bg1"/>
          </a:solidFill>
          <a:ln>
            <a:noFill/>
          </a:ln>
        </p:spPr>
        <p:txBody>
          <a:bodyPr wrap="square">
            <a:spAutoFit/>
          </a:bodyPr>
          <a:lstStyle>
            <a:lvl1pPr marL="7938" indent="-793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28600" indent="-228600" eaLnBrk="1" fontAlgn="base" hangingPunct="1">
              <a:spcBef>
                <a:spcPct val="0"/>
              </a:spcBef>
              <a:spcAft>
                <a:spcPct val="0"/>
              </a:spcAft>
              <a:buFont typeface="Arial" panose="020B0604020202020204" pitchFamily="34" charset="0"/>
              <a:buChar char="•"/>
            </a:pPr>
            <a:r>
              <a:rPr lang="en-US" sz="2000" b="1" i="1" dirty="0">
                <a:solidFill>
                  <a:prstClr val="black"/>
                </a:solidFill>
                <a:latin typeface="+mn-lt"/>
                <a:cs typeface="Times New Roman" panose="02020603050405020304" pitchFamily="18" charset="0"/>
              </a:rPr>
              <a:t>Designate DUs </a:t>
            </a:r>
            <a:r>
              <a:rPr lang="en-US" sz="2000" b="1" dirty="0">
                <a:solidFill>
                  <a:prstClr val="black"/>
                </a:solidFill>
                <a:latin typeface="+mn-lt"/>
                <a:cs typeface="Times New Roman" panose="02020603050405020304" pitchFamily="18" charset="0"/>
              </a:rPr>
              <a:t>based on known/suspect spills, tanks, dumps, storage areas, assumed clean areas, etc.;</a:t>
            </a:r>
          </a:p>
          <a:p>
            <a:pPr marL="228600" indent="-228600" eaLnBrk="1" fontAlgn="base" hangingPunct="1">
              <a:spcBef>
                <a:spcPct val="0"/>
              </a:spcBef>
              <a:spcAft>
                <a:spcPct val="0"/>
              </a:spcAft>
              <a:buFont typeface="Arial" panose="020B0604020202020204" pitchFamily="34" charset="0"/>
              <a:buChar char="•"/>
            </a:pPr>
            <a:r>
              <a:rPr lang="en-US" sz="2000" b="1" dirty="0">
                <a:solidFill>
                  <a:prstClr val="black"/>
                </a:solidFill>
                <a:latin typeface="+mn-lt"/>
                <a:cs typeface="Times New Roman" panose="02020603050405020304" pitchFamily="18" charset="0"/>
              </a:rPr>
              <a:t>Small DUs used to </a:t>
            </a:r>
            <a:r>
              <a:rPr lang="en-US" sz="2000" b="1" i="1" dirty="0">
                <a:solidFill>
                  <a:prstClr val="black"/>
                </a:solidFill>
                <a:latin typeface="+mn-lt"/>
                <a:cs typeface="Times New Roman" panose="02020603050405020304" pitchFamily="18" charset="0"/>
              </a:rPr>
              <a:t>isolate contaminated soil</a:t>
            </a:r>
            <a:r>
              <a:rPr lang="en-US" sz="2000" b="1" dirty="0">
                <a:solidFill>
                  <a:prstClr val="black"/>
                </a:solidFill>
                <a:latin typeface="+mn-lt"/>
                <a:cs typeface="Times New Roman" panose="02020603050405020304" pitchFamily="18" charset="0"/>
              </a:rPr>
              <a:t> and optimize remediation;</a:t>
            </a:r>
          </a:p>
          <a:p>
            <a:pPr marL="228600" indent="-228600" eaLnBrk="1" fontAlgn="base" hangingPunct="1">
              <a:spcBef>
                <a:spcPct val="0"/>
              </a:spcBef>
              <a:spcAft>
                <a:spcPct val="0"/>
              </a:spcAft>
              <a:buFont typeface="Arial" panose="020B0604020202020204" pitchFamily="34" charset="0"/>
              <a:buChar char="•"/>
            </a:pPr>
            <a:r>
              <a:rPr lang="en-US" sz="2000" b="1" i="1" dirty="0">
                <a:solidFill>
                  <a:prstClr val="black"/>
                </a:solidFill>
                <a:latin typeface="+mn-lt"/>
                <a:cs typeface="Times New Roman" panose="02020603050405020304" pitchFamily="18" charset="0"/>
              </a:rPr>
              <a:t>Max DU size </a:t>
            </a:r>
            <a:r>
              <a:rPr lang="en-US" sz="2000" b="1" dirty="0">
                <a:solidFill>
                  <a:prstClr val="black"/>
                </a:solidFill>
                <a:latin typeface="+mn-lt"/>
                <a:cs typeface="Times New Roman" panose="02020603050405020304" pitchFamily="18" charset="0"/>
              </a:rPr>
              <a:t>= default, ½ acre exposure area (agency required resolution);</a:t>
            </a:r>
          </a:p>
          <a:p>
            <a:pPr marL="228600" indent="-228600" eaLnBrk="1" fontAlgn="base" hangingPunct="1">
              <a:spcBef>
                <a:spcPct val="0"/>
              </a:spcBef>
              <a:spcAft>
                <a:spcPct val="0"/>
              </a:spcAft>
              <a:buFont typeface="Arial" panose="020B0604020202020204" pitchFamily="34" charset="0"/>
              <a:buChar char="•"/>
            </a:pPr>
            <a:r>
              <a:rPr lang="en-US" altLang="en-US" sz="2000" b="1" dirty="0">
                <a:latin typeface="+mn-lt"/>
                <a:cs typeface="Times New Roman" pitchFamily="18" charset="0"/>
              </a:rPr>
              <a:t>Concurrent testing of </a:t>
            </a:r>
            <a:r>
              <a:rPr lang="en-US" altLang="en-US" sz="2000" b="1" i="1" dirty="0">
                <a:latin typeface="+mn-lt"/>
                <a:cs typeface="Times New Roman" pitchFamily="18" charset="0"/>
              </a:rPr>
              <a:t>surface and subsurface </a:t>
            </a:r>
            <a:r>
              <a:rPr lang="en-US" altLang="en-US" sz="2000" b="1" dirty="0">
                <a:latin typeface="+mn-lt"/>
                <a:cs typeface="Times New Roman" pitchFamily="18" charset="0"/>
              </a:rPr>
              <a:t>soils DUs;</a:t>
            </a:r>
          </a:p>
          <a:p>
            <a:pPr marL="228600" indent="-228600" eaLnBrk="1" fontAlgn="base" hangingPunct="1">
              <a:spcBef>
                <a:spcPct val="0"/>
              </a:spcBef>
              <a:spcAft>
                <a:spcPct val="0"/>
              </a:spcAft>
              <a:buFont typeface="Arial" panose="020B0604020202020204" pitchFamily="34" charset="0"/>
              <a:buChar char="•"/>
            </a:pPr>
            <a:r>
              <a:rPr lang="en-US" altLang="en-US" sz="2000" b="1" dirty="0">
                <a:latin typeface="+mn-lt"/>
                <a:cs typeface="Times New Roman" pitchFamily="18" charset="0"/>
              </a:rPr>
              <a:t>Data use to </a:t>
            </a:r>
            <a:r>
              <a:rPr lang="en-US" altLang="en-US" sz="2000" b="1" i="1" dirty="0">
                <a:latin typeface="+mn-lt"/>
                <a:cs typeface="Times New Roman" pitchFamily="18" charset="0"/>
              </a:rPr>
              <a:t>prepare remedial action plan</a:t>
            </a:r>
            <a:r>
              <a:rPr lang="en-US" altLang="en-US" sz="2000" b="1" dirty="0">
                <a:latin typeface="+mn-lt"/>
                <a:cs typeface="Times New Roman" pitchFamily="18" charset="0"/>
              </a:rPr>
              <a:t>.</a:t>
            </a:r>
          </a:p>
        </p:txBody>
      </p:sp>
    </p:spTree>
    <p:extLst>
      <p:ext uri="{BB962C8B-B14F-4D97-AF65-F5344CB8AC3E}">
        <p14:creationId xmlns:p14="http://schemas.microsoft.com/office/powerpoint/2010/main" val="2434004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D4F9E6-4FF9-46AA-9D30-14AC51346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112974"/>
            <a:ext cx="5943600" cy="3723290"/>
          </a:xfrm>
          <a:prstGeom prst="rect">
            <a:avLst/>
          </a:prstGeom>
        </p:spPr>
      </p:pic>
      <p:sp>
        <p:nvSpPr>
          <p:cNvPr id="6" name="TextBox 5"/>
          <p:cNvSpPr txBox="1"/>
          <p:nvPr/>
        </p:nvSpPr>
        <p:spPr>
          <a:xfrm>
            <a:off x="364787" y="4876800"/>
            <a:ext cx="8703013"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1" u="none" strike="noStrike" kern="1200" cap="none" spc="0" normalizeH="0" baseline="0" noProof="0" dirty="0">
                <a:ln>
                  <a:noFill/>
                </a:ln>
                <a:solidFill>
                  <a:prstClr val="black"/>
                </a:solidFill>
                <a:effectLst/>
                <a:uLnTx/>
                <a:uFillTx/>
                <a:ea typeface="宋体" pitchFamily="2" charset="-122"/>
                <a:cs typeface="Times New Roman" panose="02020603050405020304" pitchFamily="18" charset="0"/>
              </a:rPr>
              <a:t>Entire site subdivided and tested </a:t>
            </a:r>
            <a:r>
              <a:rPr kumimoji="0" lang="en-US" altLang="zh-CN" sz="2000" b="1" i="0" u="none" strike="noStrike" kern="1200" cap="none" spc="0" normalizeH="0" baseline="0" noProof="0" dirty="0">
                <a:ln>
                  <a:noFill/>
                </a:ln>
                <a:solidFill>
                  <a:prstClr val="black"/>
                </a:solidFill>
                <a:effectLst/>
                <a:uLnTx/>
                <a:uFillTx/>
                <a:ea typeface="宋体" pitchFamily="2" charset="-122"/>
                <a:cs typeface="Times New Roman" panose="02020603050405020304" pitchFamily="18" charset="0"/>
              </a:rPr>
              <a:t>based on needs for risk assessment and optimization of remedial actions;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b="1" i="1" dirty="0">
                <a:solidFill>
                  <a:prstClr val="black"/>
                </a:solidFill>
                <a:ea typeface="宋体" pitchFamily="2" charset="-122"/>
                <a:cs typeface="Times New Roman" panose="02020603050405020304" pitchFamily="18" charset="0"/>
              </a:rPr>
              <a:t>Minimized need for retesting </a:t>
            </a:r>
            <a:r>
              <a:rPr lang="en-US" altLang="zh-CN" sz="2000" b="1" dirty="0">
                <a:solidFill>
                  <a:prstClr val="black"/>
                </a:solidFill>
                <a:ea typeface="宋体" pitchFamily="2" charset="-122"/>
                <a:cs typeface="Times New Roman" panose="02020603050405020304" pitchFamily="18" charset="0"/>
              </a:rPr>
              <a:t>after one or two mobilizations for sample collection;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b="1" i="1" dirty="0">
                <a:solidFill>
                  <a:prstClr val="black"/>
                </a:solidFill>
                <a:ea typeface="宋体" pitchFamily="2" charset="-122"/>
                <a:cs typeface="Times New Roman" panose="02020603050405020304" pitchFamily="18" charset="0"/>
              </a:rPr>
              <a:t>Initial soil removal confirmed with </a:t>
            </a:r>
            <a:r>
              <a:rPr lang="en-US" altLang="zh-CN" sz="2000" b="1" dirty="0">
                <a:solidFill>
                  <a:prstClr val="black"/>
                </a:solidFill>
                <a:ea typeface="宋体" pitchFamily="2" charset="-122"/>
                <a:cs typeface="Times New Roman" panose="02020603050405020304" pitchFamily="18" charset="0"/>
              </a:rPr>
              <a:t>DU-MIS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ea typeface="宋体" pitchFamily="2" charset="-122"/>
                <a:cs typeface="Times New Roman" panose="02020603050405020304" pitchFamily="18" charset="0"/>
              </a:rPr>
              <a:t>Require</a:t>
            </a:r>
            <a:r>
              <a:rPr lang="en-US" altLang="zh-CN" sz="2000" b="1" dirty="0">
                <a:solidFill>
                  <a:prstClr val="black"/>
                </a:solidFill>
                <a:ea typeface="宋体" pitchFamily="2" charset="-122"/>
                <a:cs typeface="Times New Roman" panose="02020603050405020304" pitchFamily="18" charset="0"/>
              </a:rPr>
              <a:t>s more time upfront but </a:t>
            </a:r>
            <a:r>
              <a:rPr lang="en-US" altLang="zh-CN" sz="2000" b="1" i="1" dirty="0">
                <a:solidFill>
                  <a:prstClr val="black"/>
                </a:solidFill>
                <a:ea typeface="宋体" pitchFamily="2" charset="-122"/>
                <a:cs typeface="Times New Roman" panose="02020603050405020304" pitchFamily="18" charset="0"/>
              </a:rPr>
              <a:t>expedites reliable completion </a:t>
            </a:r>
            <a:r>
              <a:rPr lang="en-US" altLang="zh-CN" sz="2000" b="1" dirty="0">
                <a:solidFill>
                  <a:prstClr val="black"/>
                </a:solidFill>
                <a:ea typeface="宋体" pitchFamily="2" charset="-122"/>
                <a:cs typeface="Times New Roman" panose="02020603050405020304" pitchFamily="18" charset="0"/>
              </a:rPr>
              <a:t>of project.</a:t>
            </a:r>
            <a:r>
              <a:rPr kumimoji="0" lang="en-US" altLang="zh-CN" sz="2000" b="1" i="0" u="none" strike="noStrike" kern="1200" cap="none" spc="0" normalizeH="0" baseline="0" noProof="0" dirty="0">
                <a:ln>
                  <a:noFill/>
                </a:ln>
                <a:solidFill>
                  <a:prstClr val="black"/>
                </a:solidFill>
                <a:effectLst/>
                <a:uLnTx/>
                <a:uFillTx/>
                <a:ea typeface="宋体" pitchFamily="2" charset="-122"/>
                <a:cs typeface="Times New Roman" panose="02020603050405020304" pitchFamily="18" charset="0"/>
              </a:rPr>
              <a:t> </a:t>
            </a:r>
          </a:p>
        </p:txBody>
      </p:sp>
      <p:sp>
        <p:nvSpPr>
          <p:cNvPr id="50" name="Rectangle 2">
            <a:extLst>
              <a:ext uri="{FF2B5EF4-FFF2-40B4-BE49-F238E27FC236}">
                <a16:creationId xmlns:a16="http://schemas.microsoft.com/office/drawing/2014/main" id="{A466A37E-9851-483C-9CF6-87A6B1482075}"/>
              </a:ext>
            </a:extLst>
          </p:cNvPr>
          <p:cNvSpPr txBox="1">
            <a:spLocks noChangeArrowheads="1"/>
          </p:cNvSpPr>
          <p:nvPr/>
        </p:nvSpPr>
        <p:spPr>
          <a:xfrm>
            <a:off x="34726" y="84771"/>
            <a:ext cx="9097700" cy="864352"/>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cs typeface="Times New Roman" panose="02020603050405020304" pitchFamily="18" charset="0"/>
              </a:rPr>
              <a:t>Complex Sites – But a Clear End Point</a:t>
            </a:r>
          </a:p>
        </p:txBody>
      </p:sp>
    </p:spTree>
    <p:extLst>
      <p:ext uri="{BB962C8B-B14F-4D97-AF65-F5344CB8AC3E}">
        <p14:creationId xmlns:p14="http://schemas.microsoft.com/office/powerpoint/2010/main" val="3555440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4725" y="151582"/>
            <a:ext cx="2114550" cy="609600"/>
          </a:xfrm>
        </p:spPr>
        <p:txBody>
          <a:bodyPr>
            <a:normAutofit fontScale="90000"/>
          </a:bodyPr>
          <a:lstStyle/>
          <a:p>
            <a:r>
              <a:rPr lang="en-US" sz="3200" b="1" dirty="0">
                <a:latin typeface="Times New Roman" panose="02020603050405020304" pitchFamily="18" charset="0"/>
                <a:cs typeface="Times New Roman" panose="02020603050405020304" pitchFamily="18" charset="0"/>
              </a:rPr>
              <a:t>Outline</a:t>
            </a:r>
          </a:p>
        </p:txBody>
      </p:sp>
      <p:sp>
        <p:nvSpPr>
          <p:cNvPr id="7" name="TextBox 6"/>
          <p:cNvSpPr txBox="1"/>
          <p:nvPr/>
        </p:nvSpPr>
        <p:spPr>
          <a:xfrm>
            <a:off x="1066800" y="1410831"/>
            <a:ext cx="7162800" cy="2246769"/>
          </a:xfrm>
          <a:prstGeom prst="rect">
            <a:avLst/>
          </a:prstGeom>
          <a:noFill/>
        </p:spPr>
        <p:txBody>
          <a:bodyPr wrap="square" rtlCol="0">
            <a:spAutoFit/>
          </a:bodyPr>
          <a:lstStyle/>
          <a:p>
            <a:pPr marL="457200" lvl="0" indent="-457200">
              <a:spcAft>
                <a:spcPts val="600"/>
              </a:spcAft>
              <a:buFont typeface="+mj-lt"/>
              <a:buAutoNum type="arabicPeriod"/>
            </a:pPr>
            <a:r>
              <a:rPr lang="en-US" sz="2400" b="1" dirty="0">
                <a:ea typeface="SimSun" panose="02010600030101010101" pitchFamily="2" charset="-122"/>
                <a:cs typeface="Times New Roman" panose="02020603050405020304" pitchFamily="18" charset="0"/>
              </a:rPr>
              <a:t>Still living in the 1980s</a:t>
            </a:r>
          </a:p>
          <a:p>
            <a:pPr marL="457200" lvl="0" indent="-457200">
              <a:spcAft>
                <a:spcPts val="600"/>
              </a:spcAft>
              <a:buFont typeface="+mj-lt"/>
              <a:buAutoNum type="arabicPeriod"/>
            </a:pPr>
            <a:r>
              <a:rPr lang="en-US" sz="2400" b="1" dirty="0">
                <a:ea typeface="SimSun" panose="02010600030101010101" pitchFamily="2" charset="-122"/>
                <a:cs typeface="Times New Roman" panose="02020603050405020304" pitchFamily="18" charset="0"/>
              </a:rPr>
              <a:t>The problem with discrete samples</a:t>
            </a:r>
          </a:p>
          <a:p>
            <a:pPr marL="457200" lvl="0" indent="-457200">
              <a:spcAft>
                <a:spcPts val="600"/>
              </a:spcAft>
              <a:buFont typeface="+mj-lt"/>
              <a:buAutoNum type="arabicPeriod"/>
            </a:pPr>
            <a:r>
              <a:rPr lang="en-US" sz="2400" b="1" dirty="0">
                <a:ea typeface="SimSun" panose="02010600030101010101" pitchFamily="2" charset="-122"/>
                <a:cs typeface="Times New Roman" panose="02020603050405020304" pitchFamily="18" charset="0"/>
              </a:rPr>
              <a:t>“TOS” &amp; catching up with the commodity industries</a:t>
            </a:r>
          </a:p>
          <a:p>
            <a:pPr marL="457200" lvl="0" indent="-457200">
              <a:spcAft>
                <a:spcPts val="600"/>
              </a:spcAft>
              <a:buFont typeface="+mj-lt"/>
              <a:buAutoNum type="arabicPeriod"/>
            </a:pPr>
            <a:r>
              <a:rPr lang="en-US" sz="2400" b="1" dirty="0">
                <a:ea typeface="SimSun" panose="02010600030101010101" pitchFamily="2" charset="-122"/>
                <a:cs typeface="Times New Roman" panose="02020603050405020304" pitchFamily="18" charset="0"/>
              </a:rPr>
              <a:t>Case examples</a:t>
            </a:r>
          </a:p>
          <a:p>
            <a:pPr marL="457200" lvl="0" indent="-457200">
              <a:spcAft>
                <a:spcPts val="600"/>
              </a:spcAft>
              <a:buFont typeface="+mj-lt"/>
              <a:buAutoNum type="arabicPeriod"/>
            </a:pPr>
            <a:r>
              <a:rPr lang="en-US" sz="2400" b="1" dirty="0">
                <a:ea typeface="SimSun" panose="02010600030101010101" pitchFamily="2" charset="-122"/>
                <a:cs typeface="Times New Roman" panose="02020603050405020304" pitchFamily="18" charset="0"/>
              </a:rPr>
              <a:t>Implementing the transition</a:t>
            </a:r>
          </a:p>
        </p:txBody>
      </p:sp>
      <p:sp>
        <p:nvSpPr>
          <p:cNvPr id="5" name="Slide Number Placeholder 4"/>
          <p:cNvSpPr>
            <a:spLocks noGrp="1"/>
          </p:cNvSpPr>
          <p:nvPr>
            <p:ph type="sldNum" sz="quarter" idx="12"/>
          </p:nvPr>
        </p:nvSpPr>
        <p:spPr>
          <a:xfrm>
            <a:off x="7010400" y="6492875"/>
            <a:ext cx="2133600" cy="365125"/>
          </a:xfrm>
        </p:spPr>
        <p:txBody>
          <a:bodyPr/>
          <a:lstStyle/>
          <a:p>
            <a:fld id="{27EB08C4-B206-4098-98C3-6DC2CE1146B4}" type="slidenum">
              <a:rPr lang="en-US" smtClean="0"/>
              <a:pPr/>
              <a:t>5</a:t>
            </a:fld>
            <a:endParaRPr lang="en-US" dirty="0"/>
          </a:p>
        </p:txBody>
      </p:sp>
      <p:grpSp>
        <p:nvGrpSpPr>
          <p:cNvPr id="10" name="Group 9">
            <a:extLst>
              <a:ext uri="{FF2B5EF4-FFF2-40B4-BE49-F238E27FC236}">
                <a16:creationId xmlns:a16="http://schemas.microsoft.com/office/drawing/2014/main" id="{2A6C33D7-4DDA-D6C8-1222-F9E6D32F72EE}"/>
              </a:ext>
            </a:extLst>
          </p:cNvPr>
          <p:cNvGrpSpPr/>
          <p:nvPr/>
        </p:nvGrpSpPr>
        <p:grpSpPr>
          <a:xfrm>
            <a:off x="199292" y="4191000"/>
            <a:ext cx="8915400" cy="2154436"/>
            <a:chOff x="228600" y="4627364"/>
            <a:chExt cx="8915400" cy="2154436"/>
          </a:xfrm>
        </p:grpSpPr>
        <p:sp>
          <p:nvSpPr>
            <p:cNvPr id="11" name="TextBox 10">
              <a:extLst>
                <a:ext uri="{FF2B5EF4-FFF2-40B4-BE49-F238E27FC236}">
                  <a16:creationId xmlns:a16="http://schemas.microsoft.com/office/drawing/2014/main" id="{9B127CF2-6A42-90E8-9459-9030FC3524DE}"/>
                </a:ext>
              </a:extLst>
            </p:cNvPr>
            <p:cNvSpPr txBox="1"/>
            <p:nvPr/>
          </p:nvSpPr>
          <p:spPr>
            <a:xfrm>
              <a:off x="2209800" y="4627364"/>
              <a:ext cx="6934200" cy="2154436"/>
            </a:xfrm>
            <a:prstGeom prst="rect">
              <a:avLst/>
            </a:prstGeom>
            <a:noFill/>
          </p:spPr>
          <p:txBody>
            <a:bodyPr wrap="square" rtlCol="0">
              <a:spAutoFit/>
            </a:bodyPr>
            <a:lstStyle/>
            <a:p>
              <a:r>
                <a:rPr lang="en-US" sz="2000" b="1" i="1" dirty="0"/>
                <a:t>Let me tell you why you’re here. You’re here because you know something. What you know you can’t explain. But you felt it. You felt it your entire life. That there’s something wrong with the world.  You don’t know what it is, but it’s there. Like a splinter in your mind – driving you mad.</a:t>
              </a:r>
            </a:p>
            <a:p>
              <a:endParaRPr lang="en-US" sz="1400" b="1" i="1" dirty="0"/>
            </a:p>
            <a:p>
              <a:r>
                <a:rPr lang="en-US" sz="2000" b="1" dirty="0"/>
                <a:t>Morpheus (The Matrix</a:t>
              </a:r>
              <a:r>
                <a:rPr lang="en-US" sz="2000" b="1" i="1" dirty="0"/>
                <a:t> </a:t>
              </a:r>
              <a:r>
                <a:rPr lang="en-US" sz="2000" b="1" dirty="0"/>
                <a:t>)</a:t>
              </a:r>
            </a:p>
          </p:txBody>
        </p:sp>
        <p:pic>
          <p:nvPicPr>
            <p:cNvPr id="12" name="Picture 2">
              <a:extLst>
                <a:ext uri="{FF2B5EF4-FFF2-40B4-BE49-F238E27FC236}">
                  <a16:creationId xmlns:a16="http://schemas.microsoft.com/office/drawing/2014/main" id="{4108BA2A-8F5C-14DB-287A-2B9F1E07324B}"/>
                </a:ext>
              </a:extLst>
            </p:cNvPr>
            <p:cNvPicPr>
              <a:picLocks noChangeAspect="1" noChangeArrowheads="1"/>
            </p:cNvPicPr>
            <p:nvPr/>
          </p:nvPicPr>
          <p:blipFill rotWithShape="1">
            <a:blip r:embed="rId2"/>
            <a:srcRect l="8311" r="5263"/>
            <a:stretch/>
          </p:blipFill>
          <p:spPr bwMode="auto">
            <a:xfrm>
              <a:off x="228600" y="4777412"/>
              <a:ext cx="1845833" cy="1242388"/>
            </a:xfrm>
            <a:prstGeom prst="rect">
              <a:avLst/>
            </a:prstGeom>
            <a:noFill/>
            <a:ln w="9525">
              <a:solidFill>
                <a:schemeClr val="tx1"/>
              </a:solidFill>
              <a:miter lim="800000"/>
              <a:headEnd/>
              <a:tailEnd/>
            </a:ln>
            <a:effectLst/>
          </p:spPr>
        </p:pic>
      </p:grpSp>
      <p:grpSp>
        <p:nvGrpSpPr>
          <p:cNvPr id="3" name="Group 2">
            <a:extLst>
              <a:ext uri="{FF2B5EF4-FFF2-40B4-BE49-F238E27FC236}">
                <a16:creationId xmlns:a16="http://schemas.microsoft.com/office/drawing/2014/main" id="{8B1397E8-8708-8C8B-2D17-2906A63649CE}"/>
              </a:ext>
            </a:extLst>
          </p:cNvPr>
          <p:cNvGrpSpPr/>
          <p:nvPr/>
        </p:nvGrpSpPr>
        <p:grpSpPr>
          <a:xfrm>
            <a:off x="7010400" y="270183"/>
            <a:ext cx="1467197" cy="1589350"/>
            <a:chOff x="7010400" y="270183"/>
            <a:chExt cx="1467197" cy="1589350"/>
          </a:xfrm>
        </p:grpSpPr>
        <p:pic>
          <p:nvPicPr>
            <p:cNvPr id="6" name="Picture 5">
              <a:extLst>
                <a:ext uri="{FF2B5EF4-FFF2-40B4-BE49-F238E27FC236}">
                  <a16:creationId xmlns:a16="http://schemas.microsoft.com/office/drawing/2014/main" id="{53BDF085-236A-6E31-00D2-C56EBBAF2D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0555" y="270183"/>
              <a:ext cx="1223689" cy="1220018"/>
            </a:xfrm>
            <a:prstGeom prst="rect">
              <a:avLst/>
            </a:prstGeom>
            <a:ln>
              <a:solidFill>
                <a:schemeClr val="tx1"/>
              </a:solidFill>
            </a:ln>
          </p:spPr>
        </p:pic>
        <p:sp>
          <p:nvSpPr>
            <p:cNvPr id="8" name="TextBox 7">
              <a:extLst>
                <a:ext uri="{FF2B5EF4-FFF2-40B4-BE49-F238E27FC236}">
                  <a16:creationId xmlns:a16="http://schemas.microsoft.com/office/drawing/2014/main" id="{0CB801FC-66D4-4110-36AA-C643BC59E0E7}"/>
                </a:ext>
              </a:extLst>
            </p:cNvPr>
            <p:cNvSpPr txBox="1"/>
            <p:nvPr/>
          </p:nvSpPr>
          <p:spPr>
            <a:xfrm>
              <a:off x="7010400" y="1490201"/>
              <a:ext cx="1467197" cy="369332"/>
            </a:xfrm>
            <a:prstGeom prst="rect">
              <a:avLst/>
            </a:prstGeom>
            <a:noFill/>
          </p:spPr>
          <p:txBody>
            <a:bodyPr wrap="none" rtlCol="0">
              <a:spAutoFit/>
            </a:bodyPr>
            <a:lstStyle/>
            <a:p>
              <a:r>
                <a:rPr lang="en-US" b="1" dirty="0"/>
                <a:t>Famous Band</a:t>
              </a:r>
            </a:p>
          </p:txBody>
        </p:sp>
      </p:grpSp>
    </p:spTree>
    <p:extLst>
      <p:ext uri="{BB962C8B-B14F-4D97-AF65-F5344CB8AC3E}">
        <p14:creationId xmlns:p14="http://schemas.microsoft.com/office/powerpoint/2010/main" val="3253712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92075"/>
            <a:ext cx="8458200" cy="898525"/>
          </a:xfrm>
        </p:spPr>
        <p:txBody>
          <a:bodyPr>
            <a:normAutofit/>
          </a:bodyPr>
          <a:lstStyle/>
          <a:p>
            <a:r>
              <a:rPr lang="en-US" sz="3200" b="1" dirty="0">
                <a:latin typeface="+mn-lt"/>
                <a:cs typeface="Times New Roman" pitchFamily="18" charset="0"/>
              </a:rPr>
              <a:t>Hawaii’s Transition from Discretes to DU-MIS</a:t>
            </a:r>
            <a:br>
              <a:rPr lang="en-US" sz="3200" b="1" dirty="0">
                <a:latin typeface="+mn-lt"/>
                <a:cs typeface="Times New Roman" pitchFamily="18" charset="0"/>
              </a:rPr>
            </a:br>
            <a:r>
              <a:rPr lang="en-US" sz="3200" b="1" dirty="0">
                <a:latin typeface="+mn-lt"/>
                <a:cs typeface="Times New Roman" pitchFamily="18" charset="0"/>
              </a:rPr>
              <a:t>(2005-2009)</a:t>
            </a:r>
          </a:p>
        </p:txBody>
      </p:sp>
      <p:sp>
        <p:nvSpPr>
          <p:cNvPr id="2" name="Slide Number Placeholder 1"/>
          <p:cNvSpPr>
            <a:spLocks noGrp="1"/>
          </p:cNvSpPr>
          <p:nvPr>
            <p:ph type="sldNum" sz="quarter" idx="12"/>
          </p:nvPr>
        </p:nvSpPr>
        <p:spPr/>
        <p:txBody>
          <a:bodyPr/>
          <a:lstStyle/>
          <a:p>
            <a:fld id="{27EB08C4-B206-4098-98C3-6DC2CE1146B4}" type="slidenum">
              <a:rPr lang="en-US" smtClean="0"/>
              <a:pPr/>
              <a:t>50</a:t>
            </a:fld>
            <a:endParaRPr lang="en-US"/>
          </a:p>
        </p:txBody>
      </p:sp>
      <p:sp>
        <p:nvSpPr>
          <p:cNvPr id="7" name="TextBox 6">
            <a:extLst>
              <a:ext uri="{FF2B5EF4-FFF2-40B4-BE49-F238E27FC236}">
                <a16:creationId xmlns:a16="http://schemas.microsoft.com/office/drawing/2014/main" id="{BDB87875-FB61-41E3-ABCB-C335309E2E66}"/>
              </a:ext>
            </a:extLst>
          </p:cNvPr>
          <p:cNvSpPr txBox="1"/>
          <p:nvPr/>
        </p:nvSpPr>
        <p:spPr>
          <a:xfrm>
            <a:off x="685800" y="990600"/>
            <a:ext cx="7924800" cy="5632311"/>
          </a:xfrm>
          <a:prstGeom prst="rect">
            <a:avLst/>
          </a:prstGeom>
          <a:noFill/>
        </p:spPr>
        <p:txBody>
          <a:bodyPr wrap="square" rtlCol="0">
            <a:spAutoFit/>
          </a:bodyPr>
          <a:lstStyle/>
          <a:p>
            <a:pPr marL="0" lvl="1"/>
            <a:r>
              <a:rPr lang="en-US" sz="2400" b="1" u="sng" dirty="0">
                <a:cs typeface="Times New Roman" panose="02020603050405020304" pitchFamily="18" charset="0"/>
              </a:rPr>
              <a:t>Completed Projects:</a:t>
            </a:r>
          </a:p>
          <a:p>
            <a:pPr marL="688975" lvl="1" indent="-231775">
              <a:buFont typeface="Arial" panose="020B0604020202020204" pitchFamily="34" charset="0"/>
              <a:buChar char="•"/>
            </a:pPr>
            <a:r>
              <a:rPr lang="en-US" sz="2400" b="1" dirty="0">
                <a:cs typeface="Times New Roman" panose="02020603050405020304" pitchFamily="18" charset="0"/>
              </a:rPr>
              <a:t>Retesting of past, completed investigations </a:t>
            </a:r>
            <a:r>
              <a:rPr lang="en-US" sz="2400" b="1" i="1" dirty="0">
                <a:cs typeface="Times New Roman" panose="02020603050405020304" pitchFamily="18" charset="0"/>
              </a:rPr>
              <a:t>not required</a:t>
            </a:r>
            <a:r>
              <a:rPr lang="en-US" sz="2400" b="1" dirty="0">
                <a:cs typeface="Times New Roman" panose="02020603050405020304" pitchFamily="18" charset="0"/>
              </a:rPr>
              <a:t>;</a:t>
            </a:r>
          </a:p>
          <a:p>
            <a:pPr marL="688975" lvl="1" indent="-231775">
              <a:buFont typeface="Arial" panose="020B0604020202020204" pitchFamily="34" charset="0"/>
              <a:buChar char="•"/>
            </a:pPr>
            <a:r>
              <a:rPr lang="en-US" sz="2400" b="1" dirty="0">
                <a:cs typeface="Times New Roman" panose="02020603050405020304" pitchFamily="18" charset="0"/>
              </a:rPr>
              <a:t>Some properties being retested as part of </a:t>
            </a:r>
            <a:r>
              <a:rPr lang="en-US" sz="2400" b="1" i="1" dirty="0">
                <a:cs typeface="Times New Roman" panose="02020603050405020304" pitchFamily="18" charset="0"/>
              </a:rPr>
              <a:t>new property transactions</a:t>
            </a:r>
            <a:r>
              <a:rPr lang="en-US" sz="2400" b="1" dirty="0">
                <a:cs typeface="Times New Roman" panose="02020603050405020304" pitchFamily="18" charset="0"/>
              </a:rPr>
              <a:t>.</a:t>
            </a:r>
          </a:p>
          <a:p>
            <a:pPr marL="0" lvl="1"/>
            <a:r>
              <a:rPr lang="en-US" sz="2400" b="1" u="sng" dirty="0">
                <a:cs typeface="Times New Roman" panose="02020603050405020304" pitchFamily="18" charset="0"/>
              </a:rPr>
              <a:t>Currently Active Projects:</a:t>
            </a:r>
          </a:p>
          <a:p>
            <a:pPr marL="688975" lvl="1" indent="-231775">
              <a:buFont typeface="Arial" panose="020B0604020202020204" pitchFamily="34" charset="0"/>
              <a:buChar char="•"/>
            </a:pPr>
            <a:r>
              <a:rPr lang="en-US" sz="2400" b="1" dirty="0">
                <a:cs typeface="Times New Roman" panose="02020603050405020304" pitchFamily="18" charset="0"/>
              </a:rPr>
              <a:t>Existing discrete sample can be used for </a:t>
            </a:r>
            <a:r>
              <a:rPr lang="en-US" sz="2400" b="1" i="1" dirty="0">
                <a:cs typeface="Times New Roman" panose="02020603050405020304" pitchFamily="18" charset="0"/>
              </a:rPr>
              <a:t>initial remedial actions</a:t>
            </a:r>
            <a:r>
              <a:rPr lang="en-US" sz="2400" b="1" dirty="0">
                <a:cs typeface="Times New Roman" panose="02020603050405020304" pitchFamily="18" charset="0"/>
              </a:rPr>
              <a:t>;</a:t>
            </a:r>
          </a:p>
          <a:p>
            <a:pPr marL="688975" lvl="1" indent="-231775">
              <a:buFont typeface="Arial" panose="020B0604020202020204" pitchFamily="34" charset="0"/>
              <a:buChar char="•"/>
            </a:pPr>
            <a:r>
              <a:rPr lang="en-US" sz="2400" b="1" dirty="0">
                <a:cs typeface="Times New Roman" panose="02020603050405020304" pitchFamily="18" charset="0"/>
              </a:rPr>
              <a:t>DU-MIS data </a:t>
            </a:r>
            <a:r>
              <a:rPr lang="en-US" sz="2400" b="1" i="1" dirty="0">
                <a:cs typeface="Times New Roman" panose="02020603050405020304" pitchFamily="18" charset="0"/>
              </a:rPr>
              <a:t>required for confirmation</a:t>
            </a:r>
            <a:r>
              <a:rPr lang="en-US" sz="2400" b="1" dirty="0">
                <a:cs typeface="Times New Roman" panose="02020603050405020304" pitchFamily="18" charset="0"/>
              </a:rPr>
              <a:t>.</a:t>
            </a:r>
          </a:p>
          <a:p>
            <a:pPr marL="0" lvl="1"/>
            <a:r>
              <a:rPr lang="en-US" sz="2400" b="1" u="sng" dirty="0">
                <a:cs typeface="Times New Roman" panose="02020603050405020304" pitchFamily="18" charset="0"/>
              </a:rPr>
              <a:t>New Projects:</a:t>
            </a:r>
          </a:p>
          <a:p>
            <a:pPr marL="688975" lvl="1" indent="-231775">
              <a:buFont typeface="Arial" panose="020B0604020202020204" pitchFamily="34" charset="0"/>
              <a:buChar char="•"/>
            </a:pPr>
            <a:r>
              <a:rPr lang="en-US" sz="2400" b="1" dirty="0">
                <a:cs typeface="Times New Roman" panose="02020603050405020304" pitchFamily="18" charset="0"/>
              </a:rPr>
              <a:t>Discrete sample data sometimes used for </a:t>
            </a:r>
            <a:r>
              <a:rPr lang="en-US" sz="2400" b="1" i="1" dirty="0">
                <a:cs typeface="Times New Roman" panose="02020603050405020304" pitchFamily="18" charset="0"/>
              </a:rPr>
              <a:t>screening and DU designation</a:t>
            </a:r>
            <a:r>
              <a:rPr lang="en-US" sz="2400" b="1" dirty="0">
                <a:cs typeface="Times New Roman" panose="02020603050405020304" pitchFamily="18" charset="0"/>
              </a:rPr>
              <a:t> (e.g., metals and portable XRF);</a:t>
            </a:r>
          </a:p>
          <a:p>
            <a:pPr marL="688975" lvl="1" indent="-231775">
              <a:buFont typeface="Arial" panose="020B0604020202020204" pitchFamily="34" charset="0"/>
              <a:buChar char="•"/>
            </a:pPr>
            <a:r>
              <a:rPr lang="en-US" sz="2400" b="1" dirty="0">
                <a:cs typeface="Times New Roman" panose="02020603050405020304" pitchFamily="18" charset="0"/>
              </a:rPr>
              <a:t>DU-MIS data normally used to </a:t>
            </a:r>
            <a:r>
              <a:rPr lang="en-US" sz="2400" b="1" i="1" dirty="0">
                <a:cs typeface="Times New Roman" panose="02020603050405020304" pitchFamily="18" charset="0"/>
              </a:rPr>
              <a:t>complete investigation </a:t>
            </a:r>
            <a:r>
              <a:rPr lang="en-US" sz="2400" b="1" dirty="0">
                <a:cs typeface="Times New Roman" panose="02020603050405020304" pitchFamily="18" charset="0"/>
              </a:rPr>
              <a:t>and </a:t>
            </a:r>
            <a:r>
              <a:rPr lang="en-US" sz="2400" b="1" i="1" dirty="0">
                <a:cs typeface="Times New Roman" panose="02020603050405020304" pitchFamily="18" charset="0"/>
              </a:rPr>
              <a:t>design final remedial actions</a:t>
            </a:r>
            <a:r>
              <a:rPr lang="en-US" sz="2400" b="1" dirty="0">
                <a:cs typeface="Times New Roman" panose="02020603050405020304" pitchFamily="18" charset="0"/>
              </a:rPr>
              <a:t>;</a:t>
            </a:r>
          </a:p>
          <a:p>
            <a:pPr marL="688975" lvl="1" indent="-231775">
              <a:buFont typeface="Arial" panose="020B0604020202020204" pitchFamily="34" charset="0"/>
              <a:buChar char="•"/>
            </a:pPr>
            <a:r>
              <a:rPr lang="en-US" sz="2400" b="1" dirty="0">
                <a:cs typeface="Times New Roman" panose="02020603050405020304" pitchFamily="18" charset="0"/>
              </a:rPr>
              <a:t>DU-MIS data </a:t>
            </a:r>
            <a:r>
              <a:rPr lang="en-US" sz="2400" b="1" i="1" dirty="0">
                <a:cs typeface="Times New Roman" panose="02020603050405020304" pitchFamily="18" charset="0"/>
              </a:rPr>
              <a:t>required for confirmation</a:t>
            </a:r>
            <a:r>
              <a:rPr lang="en-US" sz="2400" b="1" dirty="0">
                <a:cs typeface="Times New Roman" panose="02020603050405020304" pitchFamily="18" charset="0"/>
              </a:rPr>
              <a:t>.</a:t>
            </a:r>
          </a:p>
        </p:txBody>
      </p:sp>
    </p:spTree>
    <p:extLst>
      <p:ext uri="{BB962C8B-B14F-4D97-AF65-F5344CB8AC3E}">
        <p14:creationId xmlns:p14="http://schemas.microsoft.com/office/powerpoint/2010/main" val="2093033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E560FA-5A16-724E-129D-55F6DB03A748}"/>
              </a:ext>
            </a:extLst>
          </p:cNvPr>
          <p:cNvSpPr>
            <a:spLocks noGrp="1"/>
          </p:cNvSpPr>
          <p:nvPr>
            <p:ph type="sldNum" sz="quarter" idx="12"/>
          </p:nvPr>
        </p:nvSpPr>
        <p:spPr/>
        <p:txBody>
          <a:bodyPr/>
          <a:lstStyle/>
          <a:p>
            <a:fld id="{27EB08C4-B206-4098-98C3-6DC2CE1146B4}" type="slidenum">
              <a:rPr lang="en-US" smtClean="0"/>
              <a:pPr/>
              <a:t>51</a:t>
            </a:fld>
            <a:endParaRPr lang="en-US"/>
          </a:p>
        </p:txBody>
      </p:sp>
      <p:sp>
        <p:nvSpPr>
          <p:cNvPr id="6" name="TextBox 5">
            <a:extLst>
              <a:ext uri="{FF2B5EF4-FFF2-40B4-BE49-F238E27FC236}">
                <a16:creationId xmlns:a16="http://schemas.microsoft.com/office/drawing/2014/main" id="{8340D1EC-FD78-9C17-40CB-83FC6AD52EE3}"/>
              </a:ext>
            </a:extLst>
          </p:cNvPr>
          <p:cNvSpPr txBox="1"/>
          <p:nvPr/>
        </p:nvSpPr>
        <p:spPr>
          <a:xfrm>
            <a:off x="3010709" y="304800"/>
            <a:ext cx="3129896" cy="584775"/>
          </a:xfrm>
          <a:prstGeom prst="rect">
            <a:avLst/>
          </a:prstGeom>
          <a:noFill/>
        </p:spPr>
        <p:txBody>
          <a:bodyPr wrap="none" rtlCol="0">
            <a:spAutoFit/>
          </a:bodyPr>
          <a:lstStyle/>
          <a:p>
            <a:pPr algn="ctr"/>
            <a:r>
              <a:rPr lang="en-US" sz="3000" b="1" dirty="0"/>
              <a:t>Questions? </a:t>
            </a:r>
            <a:r>
              <a:rPr lang="en-US" sz="3200" b="1" dirty="0"/>
              <a:t>Ideas</a:t>
            </a:r>
            <a:r>
              <a:rPr lang="en-US" sz="3000" b="1" dirty="0"/>
              <a:t>?</a:t>
            </a:r>
            <a:endParaRPr lang="en-US" sz="2400" b="1" dirty="0"/>
          </a:p>
        </p:txBody>
      </p:sp>
      <p:sp>
        <p:nvSpPr>
          <p:cNvPr id="7" name="TextBox 6">
            <a:extLst>
              <a:ext uri="{FF2B5EF4-FFF2-40B4-BE49-F238E27FC236}">
                <a16:creationId xmlns:a16="http://schemas.microsoft.com/office/drawing/2014/main" id="{F41B2B34-27CE-7B14-686E-FC972FB8A015}"/>
              </a:ext>
            </a:extLst>
          </p:cNvPr>
          <p:cNvSpPr txBox="1"/>
          <p:nvPr/>
        </p:nvSpPr>
        <p:spPr>
          <a:xfrm>
            <a:off x="457200" y="1314033"/>
            <a:ext cx="8467511" cy="2800767"/>
          </a:xfrm>
          <a:prstGeom prst="rect">
            <a:avLst/>
          </a:prstGeom>
          <a:noFill/>
        </p:spPr>
        <p:txBody>
          <a:bodyPr wrap="none" rtlCol="0">
            <a:spAutoFit/>
          </a:bodyPr>
          <a:lstStyle/>
          <a:p>
            <a:r>
              <a:rPr lang="en-US" sz="2200" b="1" dirty="0"/>
              <a:t>Why We Bother:</a:t>
            </a:r>
          </a:p>
          <a:p>
            <a:pPr marL="285750" indent="-285750">
              <a:buFont typeface="Arial" panose="020B0604020202020204" pitchFamily="34" charset="0"/>
              <a:buChar char="•"/>
            </a:pPr>
            <a:r>
              <a:rPr lang="en-US" sz="2200" b="1" dirty="0"/>
              <a:t>Good science</a:t>
            </a:r>
          </a:p>
          <a:p>
            <a:pPr marL="285750" indent="-285750">
              <a:buFont typeface="Arial" panose="020B0604020202020204" pitchFamily="34" charset="0"/>
              <a:buChar char="•"/>
            </a:pPr>
            <a:r>
              <a:rPr lang="en-US" sz="2200" b="1" dirty="0"/>
              <a:t>Fairness to regulated public (time, money, clear endpoint)</a:t>
            </a:r>
          </a:p>
          <a:p>
            <a:pPr marL="285750" indent="-285750">
              <a:buFont typeface="Arial" panose="020B0604020202020204" pitchFamily="34" charset="0"/>
              <a:buChar char="•"/>
            </a:pPr>
            <a:r>
              <a:rPr lang="en-US" sz="2200" b="1" dirty="0"/>
              <a:t>Unforeseen liability of stakeholders and consultants (and regulators)</a:t>
            </a:r>
          </a:p>
          <a:p>
            <a:pPr marL="285750" indent="-285750">
              <a:buFont typeface="Arial" panose="020B0604020202020204" pitchFamily="34" charset="0"/>
              <a:buChar char="•"/>
            </a:pPr>
            <a:r>
              <a:rPr lang="en-US" sz="2200" b="1" dirty="0"/>
              <a:t>Competition with other consultants (Get In. Get Out. Get it Right)</a:t>
            </a:r>
          </a:p>
          <a:p>
            <a:pPr marL="285750" indent="-285750">
              <a:buFont typeface="Arial" panose="020B0604020202020204" pitchFamily="34" charset="0"/>
              <a:buChar char="•"/>
            </a:pPr>
            <a:r>
              <a:rPr lang="en-US" sz="2200" b="1" dirty="0"/>
              <a:t>Regulatory requirement:</a:t>
            </a:r>
          </a:p>
          <a:p>
            <a:pPr marL="742950" lvl="1" indent="-285750">
              <a:buFont typeface="Arial" panose="020B0604020202020204" pitchFamily="34" charset="0"/>
              <a:buChar char="•"/>
            </a:pPr>
            <a:r>
              <a:rPr lang="en-US" sz="2200" b="1" dirty="0"/>
              <a:t>Laboratory data must be representative of the sample provided</a:t>
            </a:r>
          </a:p>
          <a:p>
            <a:pPr marL="742950" lvl="1" indent="-285750">
              <a:buFont typeface="Arial" panose="020B0604020202020204" pitchFamily="34" charset="0"/>
              <a:buChar char="•"/>
            </a:pPr>
            <a:r>
              <a:rPr lang="en-US" sz="2200" b="1" dirty="0"/>
              <a:t>Sample provided must be representative of area of collection</a:t>
            </a:r>
          </a:p>
        </p:txBody>
      </p:sp>
      <p:sp>
        <p:nvSpPr>
          <p:cNvPr id="8" name="Rectangle 7">
            <a:extLst>
              <a:ext uri="{FF2B5EF4-FFF2-40B4-BE49-F238E27FC236}">
                <a16:creationId xmlns:a16="http://schemas.microsoft.com/office/drawing/2014/main" id="{350CC15A-FB7E-8789-4CC2-91146856F3B3}"/>
              </a:ext>
            </a:extLst>
          </p:cNvPr>
          <p:cNvSpPr>
            <a:spLocks noChangeArrowheads="1"/>
          </p:cNvSpPr>
          <p:nvPr/>
        </p:nvSpPr>
        <p:spPr bwMode="auto">
          <a:xfrm>
            <a:off x="762000" y="4190182"/>
            <a:ext cx="7772400" cy="1220018"/>
          </a:xfrm>
          <a:prstGeom prst="rect">
            <a:avLst/>
          </a:prstGeom>
          <a:noFill/>
          <a:ln w="9525">
            <a:solidFill>
              <a:schemeClr val="tx1"/>
            </a:solidFill>
            <a:miter lim="800000"/>
            <a:headEnd/>
            <a:tailEnd/>
          </a:ln>
        </p:spPr>
        <p:txBody>
          <a:bodyPr lIns="91435" tIns="45718" rIns="91435" bIns="45718" anchor="ctr"/>
          <a:lstStyle/>
          <a:p>
            <a:pPr marL="1878013" indent="-1878013"/>
            <a:r>
              <a:rPr lang="en-US" sz="2000" b="1" u="sng" dirty="0">
                <a:cs typeface="Times New Roman" panose="02020603050405020304" pitchFamily="18" charset="0"/>
              </a:rPr>
              <a:t>Wrong Question:</a:t>
            </a:r>
            <a:r>
              <a:rPr lang="en-US" sz="2000" b="1" dirty="0">
                <a:cs typeface="Times New Roman" panose="02020603050405020304" pitchFamily="18" charset="0"/>
              </a:rPr>
              <a:t> 	“When are DU-MIS methods applicable?”</a:t>
            </a:r>
          </a:p>
          <a:p>
            <a:pPr marL="2339975" indent="-2339975"/>
            <a:endParaRPr lang="en-US" sz="2000" b="1" dirty="0">
              <a:cs typeface="Times New Roman" panose="02020603050405020304" pitchFamily="18" charset="0"/>
            </a:endParaRPr>
          </a:p>
          <a:p>
            <a:pPr marL="1878013" indent="-1878013"/>
            <a:r>
              <a:rPr lang="en-US" sz="2000" b="1" u="sng" dirty="0">
                <a:cs typeface="Times New Roman" panose="02020603050405020304" pitchFamily="18" charset="0"/>
              </a:rPr>
              <a:t>Right Question: </a:t>
            </a:r>
            <a:r>
              <a:rPr lang="en-US" sz="2000" b="1" dirty="0">
                <a:cs typeface="Times New Roman" panose="02020603050405020304" pitchFamily="18" charset="0"/>
              </a:rPr>
              <a:t>	“Knowing what we now know, when (if ever) are </a:t>
            </a:r>
            <a:r>
              <a:rPr lang="en-US" sz="2000" b="1" i="1" dirty="0">
                <a:cs typeface="Times New Roman" panose="02020603050405020304" pitchFamily="18" charset="0"/>
              </a:rPr>
              <a:t>discrete sampling methods </a:t>
            </a:r>
            <a:r>
              <a:rPr lang="en-US" sz="2000" b="1" dirty="0">
                <a:cs typeface="Times New Roman" panose="02020603050405020304" pitchFamily="18" charset="0"/>
              </a:rPr>
              <a:t>still acceptable?”</a:t>
            </a:r>
          </a:p>
        </p:txBody>
      </p:sp>
      <p:pic>
        <p:nvPicPr>
          <p:cNvPr id="9" name="Picture 8">
            <a:extLst>
              <a:ext uri="{FF2B5EF4-FFF2-40B4-BE49-F238E27FC236}">
                <a16:creationId xmlns:a16="http://schemas.microsoft.com/office/drawing/2014/main" id="{C5EF2CE0-3503-AD78-D30E-134BC03394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1" y="5620166"/>
            <a:ext cx="838864" cy="1089587"/>
          </a:xfrm>
          <a:prstGeom prst="rect">
            <a:avLst/>
          </a:prstGeom>
          <a:ln>
            <a:solidFill>
              <a:schemeClr val="tx1"/>
            </a:solidFill>
          </a:ln>
        </p:spPr>
      </p:pic>
      <p:sp>
        <p:nvSpPr>
          <p:cNvPr id="10" name="Rectangle 7">
            <a:extLst>
              <a:ext uri="{FF2B5EF4-FFF2-40B4-BE49-F238E27FC236}">
                <a16:creationId xmlns:a16="http://schemas.microsoft.com/office/drawing/2014/main" id="{715B3966-7147-406F-1B98-7FAFEC7308E5}"/>
              </a:ext>
            </a:extLst>
          </p:cNvPr>
          <p:cNvSpPr>
            <a:spLocks noChangeArrowheads="1"/>
          </p:cNvSpPr>
          <p:nvPr/>
        </p:nvSpPr>
        <p:spPr bwMode="auto">
          <a:xfrm>
            <a:off x="1752600" y="5741472"/>
            <a:ext cx="6553200" cy="964128"/>
          </a:xfrm>
          <a:prstGeom prst="rect">
            <a:avLst/>
          </a:prstGeom>
          <a:noFill/>
          <a:ln w="9525">
            <a:noFill/>
            <a:miter lim="800000"/>
            <a:headEnd/>
            <a:tailEnd/>
          </a:ln>
        </p:spPr>
        <p:txBody>
          <a:bodyPr lIns="91435" tIns="45718" rIns="91435" bIns="45718" anchor="ctr"/>
          <a:lstStyle/>
          <a:p>
            <a:pPr>
              <a:spcAft>
                <a:spcPts val="600"/>
              </a:spcAft>
            </a:pPr>
            <a:r>
              <a:rPr lang="en-US" sz="2000" b="1" i="1" dirty="0">
                <a:cs typeface="Times New Roman" panose="02020603050405020304" pitchFamily="18" charset="0"/>
              </a:rPr>
              <a:t>The future is already here – It’s just unevenly distributed.</a:t>
            </a:r>
          </a:p>
          <a:p>
            <a:r>
              <a:rPr lang="en-US" sz="2000" b="1" dirty="0">
                <a:cs typeface="Times New Roman" panose="02020603050405020304" pitchFamily="18" charset="0"/>
              </a:rPr>
              <a:t>William Gibson (</a:t>
            </a:r>
            <a:r>
              <a:rPr lang="en-US" sz="2000" b="1" i="1" dirty="0">
                <a:cs typeface="Times New Roman" panose="02020603050405020304" pitchFamily="18" charset="0"/>
              </a:rPr>
              <a:t>Neuromancer</a:t>
            </a:r>
            <a:r>
              <a:rPr lang="en-US" sz="2000" b="1" dirty="0">
                <a:cs typeface="Times New Roman" panose="02020603050405020304" pitchFamily="18" charset="0"/>
              </a:rPr>
              <a:t>)</a:t>
            </a:r>
          </a:p>
        </p:txBody>
      </p:sp>
      <p:grpSp>
        <p:nvGrpSpPr>
          <p:cNvPr id="5" name="Group 4">
            <a:extLst>
              <a:ext uri="{FF2B5EF4-FFF2-40B4-BE49-F238E27FC236}">
                <a16:creationId xmlns:a16="http://schemas.microsoft.com/office/drawing/2014/main" id="{BBA7981C-9754-03E7-EA82-27AA53B23D92}"/>
              </a:ext>
            </a:extLst>
          </p:cNvPr>
          <p:cNvGrpSpPr/>
          <p:nvPr/>
        </p:nvGrpSpPr>
        <p:grpSpPr>
          <a:xfrm>
            <a:off x="7160555" y="270183"/>
            <a:ext cx="1223689" cy="1589350"/>
            <a:chOff x="7160555" y="270183"/>
            <a:chExt cx="1223689" cy="1589350"/>
          </a:xfrm>
        </p:grpSpPr>
        <p:pic>
          <p:nvPicPr>
            <p:cNvPr id="2" name="Picture 1">
              <a:extLst>
                <a:ext uri="{FF2B5EF4-FFF2-40B4-BE49-F238E27FC236}">
                  <a16:creationId xmlns:a16="http://schemas.microsoft.com/office/drawing/2014/main" id="{0148DB79-E3AA-03FF-B878-299F94471A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0555" y="270183"/>
              <a:ext cx="1223689" cy="1220018"/>
            </a:xfrm>
            <a:prstGeom prst="rect">
              <a:avLst/>
            </a:prstGeom>
            <a:ln>
              <a:solidFill>
                <a:schemeClr val="tx1"/>
              </a:solidFill>
            </a:ln>
          </p:spPr>
        </p:pic>
        <p:sp>
          <p:nvSpPr>
            <p:cNvPr id="3" name="TextBox 2">
              <a:extLst>
                <a:ext uri="{FF2B5EF4-FFF2-40B4-BE49-F238E27FC236}">
                  <a16:creationId xmlns:a16="http://schemas.microsoft.com/office/drawing/2014/main" id="{58EE0AB5-DA97-A16E-A65F-280FE3729266}"/>
                </a:ext>
              </a:extLst>
            </p:cNvPr>
            <p:cNvSpPr txBox="1"/>
            <p:nvPr/>
          </p:nvSpPr>
          <p:spPr>
            <a:xfrm>
              <a:off x="7205577" y="1490201"/>
              <a:ext cx="1152944" cy="369332"/>
            </a:xfrm>
            <a:prstGeom prst="rect">
              <a:avLst/>
            </a:prstGeom>
            <a:noFill/>
          </p:spPr>
          <p:txBody>
            <a:bodyPr wrap="none" rtlCol="0">
              <a:spAutoFit/>
            </a:bodyPr>
            <a:lstStyle/>
            <a:p>
              <a:r>
                <a:rPr lang="en-US" b="1" dirty="0"/>
                <a:t>Van Halen</a:t>
              </a:r>
            </a:p>
          </p:txBody>
        </p:sp>
      </p:grpSp>
    </p:spTree>
    <p:extLst>
      <p:ext uri="{BB962C8B-B14F-4D97-AF65-F5344CB8AC3E}">
        <p14:creationId xmlns:p14="http://schemas.microsoft.com/office/powerpoint/2010/main" val="372489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1887F8-8D8A-C8C5-4B92-8FF778680ECE}"/>
              </a:ext>
            </a:extLst>
          </p:cNvPr>
          <p:cNvSpPr>
            <a:spLocks noGrp="1"/>
          </p:cNvSpPr>
          <p:nvPr>
            <p:ph type="sldNum" sz="quarter" idx="12"/>
          </p:nvPr>
        </p:nvSpPr>
        <p:spPr/>
        <p:txBody>
          <a:bodyPr/>
          <a:lstStyle/>
          <a:p>
            <a:fld id="{27EB08C4-B206-4098-98C3-6DC2CE1146B4}" type="slidenum">
              <a:rPr lang="en-US" smtClean="0"/>
              <a:pPr/>
              <a:t>6</a:t>
            </a:fld>
            <a:endParaRPr lang="en-US"/>
          </a:p>
        </p:txBody>
      </p:sp>
      <p:sp>
        <p:nvSpPr>
          <p:cNvPr id="5" name="Rectangle 2">
            <a:extLst>
              <a:ext uri="{FF2B5EF4-FFF2-40B4-BE49-F238E27FC236}">
                <a16:creationId xmlns:a16="http://schemas.microsoft.com/office/drawing/2014/main" id="{613C5F4E-B221-008E-1E9C-36B261EF5217}"/>
              </a:ext>
            </a:extLst>
          </p:cNvPr>
          <p:cNvSpPr txBox="1">
            <a:spLocks noChangeArrowheads="1"/>
          </p:cNvSpPr>
          <p:nvPr/>
        </p:nvSpPr>
        <p:spPr>
          <a:xfrm>
            <a:off x="398462" y="76200"/>
            <a:ext cx="8347075" cy="609599"/>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Doing Our Own Things Since the 1980s…</a:t>
            </a:r>
          </a:p>
        </p:txBody>
      </p:sp>
      <p:grpSp>
        <p:nvGrpSpPr>
          <p:cNvPr id="75" name="Group 74">
            <a:extLst>
              <a:ext uri="{FF2B5EF4-FFF2-40B4-BE49-F238E27FC236}">
                <a16:creationId xmlns:a16="http://schemas.microsoft.com/office/drawing/2014/main" id="{16DEDA22-70A5-74D5-C53C-C6AA5F0FC585}"/>
              </a:ext>
            </a:extLst>
          </p:cNvPr>
          <p:cNvGrpSpPr/>
          <p:nvPr/>
        </p:nvGrpSpPr>
        <p:grpSpPr>
          <a:xfrm>
            <a:off x="3505200" y="3188908"/>
            <a:ext cx="2286000" cy="3438775"/>
            <a:chOff x="3505200" y="3352800"/>
            <a:chExt cx="2286000" cy="3438775"/>
          </a:xfrm>
        </p:grpSpPr>
        <p:pic>
          <p:nvPicPr>
            <p:cNvPr id="10" name="Picture 9">
              <a:extLst>
                <a:ext uri="{FF2B5EF4-FFF2-40B4-BE49-F238E27FC236}">
                  <a16:creationId xmlns:a16="http://schemas.microsoft.com/office/drawing/2014/main" id="{E8319346-2CBB-E00D-728A-CBE72F7284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05200" y="4536020"/>
              <a:ext cx="2143742" cy="1830110"/>
            </a:xfrm>
            <a:prstGeom prst="rect">
              <a:avLst/>
            </a:prstGeom>
            <a:ln>
              <a:solidFill>
                <a:schemeClr val="tx1"/>
              </a:solidFill>
            </a:ln>
          </p:spPr>
        </p:pic>
        <p:sp>
          <p:nvSpPr>
            <p:cNvPr id="13" name="TextBox 12">
              <a:extLst>
                <a:ext uri="{FF2B5EF4-FFF2-40B4-BE49-F238E27FC236}">
                  <a16:creationId xmlns:a16="http://schemas.microsoft.com/office/drawing/2014/main" id="{BF1C1402-9851-D563-137C-D570B5727FF3}"/>
                </a:ext>
              </a:extLst>
            </p:cNvPr>
            <p:cNvSpPr txBox="1"/>
            <p:nvPr/>
          </p:nvSpPr>
          <p:spPr>
            <a:xfrm>
              <a:off x="3601946" y="6391465"/>
              <a:ext cx="2189254" cy="400110"/>
            </a:xfrm>
            <a:prstGeom prst="rect">
              <a:avLst/>
            </a:prstGeom>
            <a:noFill/>
          </p:spPr>
          <p:txBody>
            <a:bodyPr wrap="none" rtlCol="0">
              <a:spAutoFit/>
            </a:bodyPr>
            <a:lstStyle/>
            <a:p>
              <a:r>
                <a:rPr lang="en-US" sz="2000" b="1" dirty="0">
                  <a:solidFill>
                    <a:srgbClr val="FF0000"/>
                  </a:solidFill>
                  <a:latin typeface="Arial Narrow" panose="020B0606020202030204" pitchFamily="34" charset="0"/>
                </a:rPr>
                <a:t>3. Risk Assessment</a:t>
              </a:r>
            </a:p>
          </p:txBody>
        </p:sp>
        <p:grpSp>
          <p:nvGrpSpPr>
            <p:cNvPr id="41" name="Group 40">
              <a:extLst>
                <a:ext uri="{FF2B5EF4-FFF2-40B4-BE49-F238E27FC236}">
                  <a16:creationId xmlns:a16="http://schemas.microsoft.com/office/drawing/2014/main" id="{62E60173-AB4E-0FF4-0576-CD031F7F5D39}"/>
                </a:ext>
              </a:extLst>
            </p:cNvPr>
            <p:cNvGrpSpPr/>
            <p:nvPr/>
          </p:nvGrpSpPr>
          <p:grpSpPr>
            <a:xfrm>
              <a:off x="3810000" y="3352800"/>
              <a:ext cx="1752600" cy="1105686"/>
              <a:chOff x="2782082" y="3542514"/>
              <a:chExt cx="1752600" cy="1105686"/>
            </a:xfrm>
          </p:grpSpPr>
          <p:sp>
            <p:nvSpPr>
              <p:cNvPr id="15" name="Thought Bubble: Cloud 14">
                <a:extLst>
                  <a:ext uri="{FF2B5EF4-FFF2-40B4-BE49-F238E27FC236}">
                    <a16:creationId xmlns:a16="http://schemas.microsoft.com/office/drawing/2014/main" id="{60B7C3FF-7FB9-6E7C-5A9A-37C219EF3597}"/>
                  </a:ext>
                </a:extLst>
              </p:cNvPr>
              <p:cNvSpPr/>
              <p:nvPr/>
            </p:nvSpPr>
            <p:spPr>
              <a:xfrm>
                <a:off x="2782082" y="3542514"/>
                <a:ext cx="1752600" cy="1105686"/>
              </a:xfrm>
              <a:prstGeom prst="cloudCallout">
                <a:avLst>
                  <a:gd name="adj1" fmla="val -38040"/>
                  <a:gd name="adj2" fmla="val 7498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16" name="TextBox 15">
                <a:extLst>
                  <a:ext uri="{FF2B5EF4-FFF2-40B4-BE49-F238E27FC236}">
                    <a16:creationId xmlns:a16="http://schemas.microsoft.com/office/drawing/2014/main" id="{F59A3456-C26E-26C6-F4BB-617A545BF782}"/>
                  </a:ext>
                </a:extLst>
              </p:cNvPr>
              <p:cNvSpPr txBox="1"/>
              <p:nvPr/>
            </p:nvSpPr>
            <p:spPr>
              <a:xfrm>
                <a:off x="2926461" y="3755649"/>
                <a:ext cx="1455821" cy="646331"/>
              </a:xfrm>
              <a:prstGeom prst="rect">
                <a:avLst/>
              </a:prstGeom>
              <a:noFill/>
            </p:spPr>
            <p:txBody>
              <a:bodyPr wrap="square" rtlCol="0">
                <a:spAutoFit/>
              </a:bodyPr>
              <a:lstStyle/>
              <a:p>
                <a:pPr algn="ctr"/>
                <a:r>
                  <a:rPr lang="en-US" b="1" dirty="0">
                    <a:solidFill>
                      <a:srgbClr val="FF0000"/>
                    </a:solidFill>
                    <a:latin typeface="Arial Narrow" panose="020B0606020202030204" pitchFamily="34" charset="0"/>
                  </a:rPr>
                  <a:t>I need more numbers…</a:t>
                </a:r>
              </a:p>
            </p:txBody>
          </p:sp>
        </p:grpSp>
      </p:grpSp>
      <p:cxnSp>
        <p:nvCxnSpPr>
          <p:cNvPr id="30" name="Straight Arrow Connector 29">
            <a:extLst>
              <a:ext uri="{FF2B5EF4-FFF2-40B4-BE49-F238E27FC236}">
                <a16:creationId xmlns:a16="http://schemas.microsoft.com/office/drawing/2014/main" id="{A7AC54D0-A384-44E1-0A40-43548C1B23DD}"/>
              </a:ext>
            </a:extLst>
          </p:cNvPr>
          <p:cNvCxnSpPr>
            <a:cxnSpLocks/>
          </p:cNvCxnSpPr>
          <p:nvPr/>
        </p:nvCxnSpPr>
        <p:spPr>
          <a:xfrm flipH="1">
            <a:off x="5862090" y="3732260"/>
            <a:ext cx="795607" cy="83974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8D2CCBA-380A-192E-5B3F-520E3436A28C}"/>
              </a:ext>
            </a:extLst>
          </p:cNvPr>
          <p:cNvCxnSpPr>
            <a:cxnSpLocks/>
          </p:cNvCxnSpPr>
          <p:nvPr/>
        </p:nvCxnSpPr>
        <p:spPr>
          <a:xfrm flipH="1">
            <a:off x="3536076" y="1334697"/>
            <a:ext cx="1645524" cy="0"/>
          </a:xfrm>
          <a:prstGeom prst="straightConnector1">
            <a:avLst/>
          </a:prstGeom>
          <a:ln w="666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58B9D02-1694-A26A-894C-127F5D978146}"/>
              </a:ext>
            </a:extLst>
          </p:cNvPr>
          <p:cNvCxnSpPr>
            <a:cxnSpLocks/>
          </p:cNvCxnSpPr>
          <p:nvPr/>
        </p:nvCxnSpPr>
        <p:spPr>
          <a:xfrm flipH="1" flipV="1">
            <a:off x="2286000" y="3864343"/>
            <a:ext cx="1098333" cy="65231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BEE345B-D3C0-9CC2-5CFE-C93FFA7B8088}"/>
              </a:ext>
            </a:extLst>
          </p:cNvPr>
          <p:cNvGrpSpPr/>
          <p:nvPr/>
        </p:nvGrpSpPr>
        <p:grpSpPr>
          <a:xfrm>
            <a:off x="3735126" y="1637369"/>
            <a:ext cx="1645524" cy="1485114"/>
            <a:chOff x="3907971" y="4382286"/>
            <a:chExt cx="1645524" cy="1485114"/>
          </a:xfrm>
        </p:grpSpPr>
        <p:pic>
          <p:nvPicPr>
            <p:cNvPr id="37" name="Picture 36" descr="Dog chasing tail main.jpg">
              <a:extLst>
                <a:ext uri="{FF2B5EF4-FFF2-40B4-BE49-F238E27FC236}">
                  <a16:creationId xmlns:a16="http://schemas.microsoft.com/office/drawing/2014/main" id="{1A49CE3B-5766-6BCC-2050-407E2CE798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7971" y="4382286"/>
              <a:ext cx="1645524" cy="1087414"/>
            </a:xfrm>
            <a:prstGeom prst="rect">
              <a:avLst/>
            </a:prstGeom>
            <a:ln>
              <a:noFill/>
            </a:ln>
          </p:spPr>
        </p:pic>
        <p:sp>
          <p:nvSpPr>
            <p:cNvPr id="23" name="TextBox 22">
              <a:extLst>
                <a:ext uri="{FF2B5EF4-FFF2-40B4-BE49-F238E27FC236}">
                  <a16:creationId xmlns:a16="http://schemas.microsoft.com/office/drawing/2014/main" id="{FC496A48-BE25-89DC-1E93-E69A504DFF03}"/>
                </a:ext>
              </a:extLst>
            </p:cNvPr>
            <p:cNvSpPr txBox="1"/>
            <p:nvPr/>
          </p:nvSpPr>
          <p:spPr>
            <a:xfrm>
              <a:off x="4244496" y="5467290"/>
              <a:ext cx="1165704" cy="400110"/>
            </a:xfrm>
            <a:prstGeom prst="rect">
              <a:avLst/>
            </a:prstGeom>
            <a:noFill/>
          </p:spPr>
          <p:txBody>
            <a:bodyPr wrap="none" rtlCol="0">
              <a:spAutoFit/>
            </a:bodyPr>
            <a:lstStyle/>
            <a:p>
              <a:r>
                <a:rPr lang="en-US" sz="2000" b="1" dirty="0">
                  <a:solidFill>
                    <a:srgbClr val="00B0F0"/>
                  </a:solidFill>
                  <a:latin typeface="Arial Narrow" panose="020B0606020202030204" pitchFamily="34" charset="0"/>
                </a:rPr>
                <a:t>Regulator</a:t>
              </a:r>
            </a:p>
          </p:txBody>
        </p:sp>
      </p:grpSp>
      <p:grpSp>
        <p:nvGrpSpPr>
          <p:cNvPr id="14" name="Group 13">
            <a:extLst>
              <a:ext uri="{FF2B5EF4-FFF2-40B4-BE49-F238E27FC236}">
                <a16:creationId xmlns:a16="http://schemas.microsoft.com/office/drawing/2014/main" id="{5404C72D-8038-DC25-4951-F49F38558E7B}"/>
              </a:ext>
            </a:extLst>
          </p:cNvPr>
          <p:cNvGrpSpPr/>
          <p:nvPr/>
        </p:nvGrpSpPr>
        <p:grpSpPr>
          <a:xfrm>
            <a:off x="48538" y="685800"/>
            <a:ext cx="3462399" cy="3022495"/>
            <a:chOff x="2873675" y="806615"/>
            <a:chExt cx="3462399" cy="3022495"/>
          </a:xfrm>
        </p:grpSpPr>
        <p:grpSp>
          <p:nvGrpSpPr>
            <p:cNvPr id="20" name="Group 19">
              <a:extLst>
                <a:ext uri="{FF2B5EF4-FFF2-40B4-BE49-F238E27FC236}">
                  <a16:creationId xmlns:a16="http://schemas.microsoft.com/office/drawing/2014/main" id="{5E0050C9-8DAD-BE41-FBC8-AA3BE9288FD2}"/>
                </a:ext>
              </a:extLst>
            </p:cNvPr>
            <p:cNvGrpSpPr/>
            <p:nvPr/>
          </p:nvGrpSpPr>
          <p:grpSpPr>
            <a:xfrm>
              <a:off x="2873675" y="806615"/>
              <a:ext cx="2694662" cy="2622385"/>
              <a:chOff x="2718750" y="806615"/>
              <a:chExt cx="2694662" cy="2622385"/>
            </a:xfrm>
          </p:grpSpPr>
          <p:pic>
            <p:nvPicPr>
              <p:cNvPr id="6" name="Picture 5">
                <a:extLst>
                  <a:ext uri="{FF2B5EF4-FFF2-40B4-BE49-F238E27FC236}">
                    <a16:creationId xmlns:a16="http://schemas.microsoft.com/office/drawing/2014/main" id="{821416D1-11F1-7016-7414-85B3E08B09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92479" y="1502175"/>
                <a:ext cx="2120933" cy="1926825"/>
              </a:xfrm>
              <a:prstGeom prst="rect">
                <a:avLst/>
              </a:prstGeom>
              <a:ln>
                <a:solidFill>
                  <a:schemeClr val="tx1"/>
                </a:solidFill>
              </a:ln>
            </p:spPr>
          </p:pic>
          <p:sp>
            <p:nvSpPr>
              <p:cNvPr id="18" name="Speech Bubble: Rectangle with Corners Rounded 17">
                <a:extLst>
                  <a:ext uri="{FF2B5EF4-FFF2-40B4-BE49-F238E27FC236}">
                    <a16:creationId xmlns:a16="http://schemas.microsoft.com/office/drawing/2014/main" id="{4D9EECEF-9424-4847-2882-C85854758368}"/>
                  </a:ext>
                </a:extLst>
              </p:cNvPr>
              <p:cNvSpPr/>
              <p:nvPr/>
            </p:nvSpPr>
            <p:spPr>
              <a:xfrm>
                <a:off x="2794950" y="806615"/>
                <a:ext cx="1773288" cy="999426"/>
              </a:xfrm>
              <a:prstGeom prst="wedgeRoundRectCallout">
                <a:avLst>
                  <a:gd name="adj1" fmla="val 40928"/>
                  <a:gd name="adj2" fmla="val 6880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19" name="TextBox 18">
                <a:extLst>
                  <a:ext uri="{FF2B5EF4-FFF2-40B4-BE49-F238E27FC236}">
                    <a16:creationId xmlns:a16="http://schemas.microsoft.com/office/drawing/2014/main" id="{6910C7C8-A86B-2F2E-4AC1-3ECE36D1D5DC}"/>
                  </a:ext>
                </a:extLst>
              </p:cNvPr>
              <p:cNvSpPr txBox="1"/>
              <p:nvPr/>
            </p:nvSpPr>
            <p:spPr>
              <a:xfrm>
                <a:off x="2718750" y="843209"/>
                <a:ext cx="1849488" cy="923330"/>
              </a:xfrm>
              <a:prstGeom prst="rect">
                <a:avLst/>
              </a:prstGeom>
              <a:noFill/>
            </p:spPr>
            <p:txBody>
              <a:bodyPr wrap="square" rtlCol="0">
                <a:spAutoFit/>
              </a:bodyPr>
              <a:lstStyle/>
              <a:p>
                <a:pPr algn="ctr"/>
                <a:r>
                  <a:rPr lang="en-US" b="1" dirty="0">
                    <a:solidFill>
                      <a:srgbClr val="FF0000"/>
                    </a:solidFill>
                    <a:latin typeface="Arial Narrow" panose="020B0606020202030204" pitchFamily="34" charset="0"/>
                  </a:rPr>
                  <a:t># Samples = </a:t>
                </a:r>
              </a:p>
              <a:p>
                <a:pPr algn="ctr"/>
                <a:r>
                  <a:rPr lang="en-US" b="1" dirty="0">
                    <a:solidFill>
                      <a:srgbClr val="FF0000"/>
                    </a:solidFill>
                    <a:latin typeface="Arial Narrow" panose="020B0606020202030204" pitchFamily="34" charset="0"/>
                  </a:rPr>
                  <a:t>Lab Budget/Cost per Sample</a:t>
                </a:r>
              </a:p>
            </p:txBody>
          </p:sp>
        </p:grpSp>
        <p:sp>
          <p:nvSpPr>
            <p:cNvPr id="8" name="Thought Bubble: Cloud 7">
              <a:extLst>
                <a:ext uri="{FF2B5EF4-FFF2-40B4-BE49-F238E27FC236}">
                  <a16:creationId xmlns:a16="http://schemas.microsoft.com/office/drawing/2014/main" id="{ABE0EE83-6666-207B-3EED-BDDE17A7C869}"/>
                </a:ext>
              </a:extLst>
            </p:cNvPr>
            <p:cNvSpPr/>
            <p:nvPr/>
          </p:nvSpPr>
          <p:spPr>
            <a:xfrm>
              <a:off x="4653937" y="2252698"/>
              <a:ext cx="1682137" cy="1184625"/>
            </a:xfrm>
            <a:prstGeom prst="cloudCallout">
              <a:avLst>
                <a:gd name="adj1" fmla="val -96923"/>
                <a:gd name="adj2" fmla="val -2640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7" name="TextBox 6">
              <a:extLst>
                <a:ext uri="{FF2B5EF4-FFF2-40B4-BE49-F238E27FC236}">
                  <a16:creationId xmlns:a16="http://schemas.microsoft.com/office/drawing/2014/main" id="{199B132A-21D0-FC7C-BD6E-4FB4A0969E64}"/>
                </a:ext>
              </a:extLst>
            </p:cNvPr>
            <p:cNvSpPr txBox="1"/>
            <p:nvPr/>
          </p:nvSpPr>
          <p:spPr>
            <a:xfrm>
              <a:off x="4735874" y="2334619"/>
              <a:ext cx="1370245" cy="923330"/>
            </a:xfrm>
            <a:prstGeom prst="rect">
              <a:avLst/>
            </a:prstGeom>
            <a:noFill/>
          </p:spPr>
          <p:txBody>
            <a:bodyPr wrap="square" rtlCol="0">
              <a:spAutoFit/>
            </a:bodyPr>
            <a:lstStyle/>
            <a:p>
              <a:pPr algn="ctr"/>
              <a:r>
                <a:rPr lang="en-US" b="1" dirty="0">
                  <a:solidFill>
                    <a:srgbClr val="FF0000"/>
                  </a:solidFill>
                  <a:latin typeface="Arial Narrow" panose="020B0606020202030204" pitchFamily="34" charset="0"/>
                </a:rPr>
                <a:t>What if we moved it over a foot?</a:t>
              </a:r>
            </a:p>
          </p:txBody>
        </p:sp>
        <p:sp>
          <p:nvSpPr>
            <p:cNvPr id="11" name="TextBox 10">
              <a:extLst>
                <a:ext uri="{FF2B5EF4-FFF2-40B4-BE49-F238E27FC236}">
                  <a16:creationId xmlns:a16="http://schemas.microsoft.com/office/drawing/2014/main" id="{6AAE490B-8EDC-A68E-33DC-5966EA0C9FDD}"/>
                </a:ext>
              </a:extLst>
            </p:cNvPr>
            <p:cNvSpPr txBox="1"/>
            <p:nvPr/>
          </p:nvSpPr>
          <p:spPr>
            <a:xfrm>
              <a:off x="3358537" y="3429000"/>
              <a:ext cx="2238113" cy="400110"/>
            </a:xfrm>
            <a:prstGeom prst="rect">
              <a:avLst/>
            </a:prstGeom>
            <a:noFill/>
          </p:spPr>
          <p:txBody>
            <a:bodyPr wrap="none" rtlCol="0">
              <a:spAutoFit/>
            </a:bodyPr>
            <a:lstStyle/>
            <a:p>
              <a:r>
                <a:rPr lang="en-US" sz="2000" b="1" dirty="0">
                  <a:solidFill>
                    <a:srgbClr val="FF0000"/>
                  </a:solidFill>
                  <a:latin typeface="Arial Narrow" panose="020B0606020202030204" pitchFamily="34" charset="0"/>
                </a:rPr>
                <a:t>1. Sample Collection</a:t>
              </a:r>
            </a:p>
          </p:txBody>
        </p:sp>
      </p:grpSp>
      <p:grpSp>
        <p:nvGrpSpPr>
          <p:cNvPr id="39" name="Group 38">
            <a:extLst>
              <a:ext uri="{FF2B5EF4-FFF2-40B4-BE49-F238E27FC236}">
                <a16:creationId xmlns:a16="http://schemas.microsoft.com/office/drawing/2014/main" id="{50C8A4D7-E387-E31C-26C1-31CED6C4B57D}"/>
              </a:ext>
            </a:extLst>
          </p:cNvPr>
          <p:cNvGrpSpPr/>
          <p:nvPr/>
        </p:nvGrpSpPr>
        <p:grpSpPr>
          <a:xfrm>
            <a:off x="5785890" y="746478"/>
            <a:ext cx="3281910" cy="2942319"/>
            <a:chOff x="5100090" y="900595"/>
            <a:chExt cx="3281910" cy="2942319"/>
          </a:xfrm>
        </p:grpSpPr>
        <p:pic>
          <p:nvPicPr>
            <p:cNvPr id="9" name="Picture 8">
              <a:extLst>
                <a:ext uri="{FF2B5EF4-FFF2-40B4-BE49-F238E27FC236}">
                  <a16:creationId xmlns:a16="http://schemas.microsoft.com/office/drawing/2014/main" id="{9E428414-7808-4A57-2B51-58F6988F7E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00090" y="1581090"/>
              <a:ext cx="2143742" cy="1850625"/>
            </a:xfrm>
            <a:prstGeom prst="rect">
              <a:avLst/>
            </a:prstGeom>
            <a:ln>
              <a:solidFill>
                <a:schemeClr val="tx1"/>
              </a:solidFill>
            </a:ln>
          </p:spPr>
        </p:pic>
        <p:sp>
          <p:nvSpPr>
            <p:cNvPr id="12" name="TextBox 11">
              <a:extLst>
                <a:ext uri="{FF2B5EF4-FFF2-40B4-BE49-F238E27FC236}">
                  <a16:creationId xmlns:a16="http://schemas.microsoft.com/office/drawing/2014/main" id="{1C16C1E3-6AB4-1686-5F40-4A9F1FCF9D10}"/>
                </a:ext>
              </a:extLst>
            </p:cNvPr>
            <p:cNvSpPr txBox="1"/>
            <p:nvPr/>
          </p:nvSpPr>
          <p:spPr>
            <a:xfrm>
              <a:off x="5328690" y="3442804"/>
              <a:ext cx="1742785" cy="400110"/>
            </a:xfrm>
            <a:prstGeom prst="rect">
              <a:avLst/>
            </a:prstGeom>
            <a:noFill/>
          </p:spPr>
          <p:txBody>
            <a:bodyPr wrap="none" rtlCol="0">
              <a:spAutoFit/>
            </a:bodyPr>
            <a:lstStyle/>
            <a:p>
              <a:r>
                <a:rPr lang="en-US" sz="2000" b="1" dirty="0">
                  <a:solidFill>
                    <a:srgbClr val="FF0000"/>
                  </a:solidFill>
                  <a:latin typeface="Arial Narrow" panose="020B0606020202030204" pitchFamily="34" charset="0"/>
                </a:rPr>
                <a:t>2. Lab Analysis</a:t>
              </a:r>
            </a:p>
          </p:txBody>
        </p:sp>
        <p:grpSp>
          <p:nvGrpSpPr>
            <p:cNvPr id="38" name="Group 37">
              <a:extLst>
                <a:ext uri="{FF2B5EF4-FFF2-40B4-BE49-F238E27FC236}">
                  <a16:creationId xmlns:a16="http://schemas.microsoft.com/office/drawing/2014/main" id="{F30C2E31-8882-91F2-9B68-B0F9A45AB19D}"/>
                </a:ext>
              </a:extLst>
            </p:cNvPr>
            <p:cNvGrpSpPr/>
            <p:nvPr/>
          </p:nvGrpSpPr>
          <p:grpSpPr>
            <a:xfrm>
              <a:off x="6400800" y="900595"/>
              <a:ext cx="1455821" cy="750643"/>
              <a:chOff x="6206289" y="668752"/>
              <a:chExt cx="1455821" cy="750643"/>
            </a:xfrm>
          </p:grpSpPr>
          <p:sp>
            <p:nvSpPr>
              <p:cNvPr id="36" name="Speech Bubble: Rectangle with Corners Rounded 35">
                <a:extLst>
                  <a:ext uri="{FF2B5EF4-FFF2-40B4-BE49-F238E27FC236}">
                    <a16:creationId xmlns:a16="http://schemas.microsoft.com/office/drawing/2014/main" id="{41C2DE04-E0EE-6160-B35A-68DB50277F1C}"/>
                  </a:ext>
                </a:extLst>
              </p:cNvPr>
              <p:cNvSpPr/>
              <p:nvPr/>
            </p:nvSpPr>
            <p:spPr>
              <a:xfrm>
                <a:off x="6357188" y="668752"/>
                <a:ext cx="1186612" cy="750643"/>
              </a:xfrm>
              <a:prstGeom prst="wedgeRoundRectCallout">
                <a:avLst>
                  <a:gd name="adj1" fmla="val -41395"/>
                  <a:gd name="adj2" fmla="val 5757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22" name="TextBox 21">
                <a:extLst>
                  <a:ext uri="{FF2B5EF4-FFF2-40B4-BE49-F238E27FC236}">
                    <a16:creationId xmlns:a16="http://schemas.microsoft.com/office/drawing/2014/main" id="{173AF7A7-9959-6F92-F56E-F597DF089224}"/>
                  </a:ext>
                </a:extLst>
              </p:cNvPr>
              <p:cNvSpPr txBox="1"/>
              <p:nvPr/>
            </p:nvSpPr>
            <p:spPr>
              <a:xfrm>
                <a:off x="6206289" y="682540"/>
                <a:ext cx="1455821" cy="646331"/>
              </a:xfrm>
              <a:prstGeom prst="rect">
                <a:avLst/>
              </a:prstGeom>
              <a:noFill/>
            </p:spPr>
            <p:txBody>
              <a:bodyPr wrap="square" rtlCol="0">
                <a:spAutoFit/>
              </a:bodyPr>
              <a:lstStyle/>
              <a:p>
                <a:pPr algn="ctr"/>
                <a:r>
                  <a:rPr lang="en-US" b="1" dirty="0">
                    <a:solidFill>
                      <a:srgbClr val="FF0000"/>
                    </a:solidFill>
                    <a:latin typeface="Arial Narrow" panose="020B0606020202030204" pitchFamily="34" charset="0"/>
                  </a:rPr>
                  <a:t>Smaller = Cheaper</a:t>
                </a:r>
              </a:p>
            </p:txBody>
          </p:sp>
        </p:grpSp>
        <p:sp>
          <p:nvSpPr>
            <p:cNvPr id="2" name="Thought Bubble: Cloud 1">
              <a:extLst>
                <a:ext uri="{FF2B5EF4-FFF2-40B4-BE49-F238E27FC236}">
                  <a16:creationId xmlns:a16="http://schemas.microsoft.com/office/drawing/2014/main" id="{F177E790-CD0C-7904-A42E-9E60304C2C67}"/>
                </a:ext>
              </a:extLst>
            </p:cNvPr>
            <p:cNvSpPr/>
            <p:nvPr/>
          </p:nvSpPr>
          <p:spPr>
            <a:xfrm>
              <a:off x="6323523" y="2363917"/>
              <a:ext cx="2058477" cy="1184625"/>
            </a:xfrm>
            <a:prstGeom prst="cloudCallout">
              <a:avLst>
                <a:gd name="adj1" fmla="val -74500"/>
                <a:gd name="adj2" fmla="val -4531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3" name="TextBox 2">
              <a:extLst>
                <a:ext uri="{FF2B5EF4-FFF2-40B4-BE49-F238E27FC236}">
                  <a16:creationId xmlns:a16="http://schemas.microsoft.com/office/drawing/2014/main" id="{6711952C-B669-5F55-5422-71E1A93DD1E6}"/>
                </a:ext>
              </a:extLst>
            </p:cNvPr>
            <p:cNvSpPr txBox="1"/>
            <p:nvPr/>
          </p:nvSpPr>
          <p:spPr>
            <a:xfrm>
              <a:off x="6524321" y="2463517"/>
              <a:ext cx="1742784" cy="923330"/>
            </a:xfrm>
            <a:prstGeom prst="rect">
              <a:avLst/>
            </a:prstGeom>
            <a:noFill/>
          </p:spPr>
          <p:txBody>
            <a:bodyPr wrap="square" rtlCol="0">
              <a:spAutoFit/>
            </a:bodyPr>
            <a:lstStyle/>
            <a:p>
              <a:pPr algn="ctr"/>
              <a:r>
                <a:rPr lang="en-US" b="1" dirty="0">
                  <a:solidFill>
                    <a:srgbClr val="FF0000"/>
                  </a:solidFill>
                  <a:latin typeface="Arial Narrow" panose="020B0606020202030204" pitchFamily="34" charset="0"/>
                </a:rPr>
                <a:t>What if I tested a different pinch of dirt?</a:t>
              </a:r>
            </a:p>
          </p:txBody>
        </p:sp>
      </p:grpSp>
      <p:grpSp>
        <p:nvGrpSpPr>
          <p:cNvPr id="56" name="Group 55">
            <a:extLst>
              <a:ext uri="{FF2B5EF4-FFF2-40B4-BE49-F238E27FC236}">
                <a16:creationId xmlns:a16="http://schemas.microsoft.com/office/drawing/2014/main" id="{38AD9EBC-3BA0-F258-72E7-612FB4A0638E}"/>
              </a:ext>
            </a:extLst>
          </p:cNvPr>
          <p:cNvGrpSpPr/>
          <p:nvPr/>
        </p:nvGrpSpPr>
        <p:grpSpPr>
          <a:xfrm>
            <a:off x="73336" y="4469885"/>
            <a:ext cx="2651406" cy="2397973"/>
            <a:chOff x="5991502" y="288137"/>
            <a:chExt cx="2651406" cy="2397973"/>
          </a:xfrm>
        </p:grpSpPr>
        <p:grpSp>
          <p:nvGrpSpPr>
            <p:cNvPr id="57" name="Group 56">
              <a:extLst>
                <a:ext uri="{FF2B5EF4-FFF2-40B4-BE49-F238E27FC236}">
                  <a16:creationId xmlns:a16="http://schemas.microsoft.com/office/drawing/2014/main" id="{F216BC2A-5D13-3541-37D7-9D208AF0D1CE}"/>
                </a:ext>
              </a:extLst>
            </p:cNvPr>
            <p:cNvGrpSpPr/>
            <p:nvPr/>
          </p:nvGrpSpPr>
          <p:grpSpPr>
            <a:xfrm>
              <a:off x="6553200" y="1076052"/>
              <a:ext cx="2089708" cy="1610058"/>
              <a:chOff x="6553200" y="1076052"/>
              <a:chExt cx="2089708" cy="1610058"/>
            </a:xfrm>
          </p:grpSpPr>
          <p:pic>
            <p:nvPicPr>
              <p:cNvPr id="60" name="Picture 59">
                <a:extLst>
                  <a:ext uri="{FF2B5EF4-FFF2-40B4-BE49-F238E27FC236}">
                    <a16:creationId xmlns:a16="http://schemas.microsoft.com/office/drawing/2014/main" id="{BCA008AB-60FB-E78E-8A0C-427B895F6D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53200" y="1076052"/>
                <a:ext cx="2089708" cy="1249645"/>
              </a:xfrm>
              <a:prstGeom prst="rect">
                <a:avLst/>
              </a:prstGeom>
              <a:ln>
                <a:solidFill>
                  <a:schemeClr val="tx1"/>
                </a:solidFill>
              </a:ln>
            </p:spPr>
          </p:pic>
          <p:sp>
            <p:nvSpPr>
              <p:cNvPr id="61" name="TextBox 60">
                <a:extLst>
                  <a:ext uri="{FF2B5EF4-FFF2-40B4-BE49-F238E27FC236}">
                    <a16:creationId xmlns:a16="http://schemas.microsoft.com/office/drawing/2014/main" id="{46F87987-5FF5-6094-73E7-308C6CA7A27D}"/>
                  </a:ext>
                </a:extLst>
              </p:cNvPr>
              <p:cNvSpPr txBox="1"/>
              <p:nvPr/>
            </p:nvSpPr>
            <p:spPr>
              <a:xfrm>
                <a:off x="6756366" y="2286000"/>
                <a:ext cx="1678665" cy="400110"/>
              </a:xfrm>
              <a:prstGeom prst="rect">
                <a:avLst/>
              </a:prstGeom>
              <a:noFill/>
            </p:spPr>
            <p:txBody>
              <a:bodyPr wrap="none" rtlCol="0">
                <a:spAutoFit/>
              </a:bodyPr>
              <a:lstStyle/>
              <a:p>
                <a:r>
                  <a:rPr lang="en-US" sz="2000" b="1" dirty="0">
                    <a:latin typeface="Arial Narrow" panose="020B0606020202030204" pitchFamily="34" charset="0"/>
                  </a:rPr>
                  <a:t>4. Remediation</a:t>
                </a:r>
              </a:p>
            </p:txBody>
          </p:sp>
        </p:grpSp>
        <p:sp>
          <p:nvSpPr>
            <p:cNvPr id="58" name="Thought Bubble: Cloud 57">
              <a:extLst>
                <a:ext uri="{FF2B5EF4-FFF2-40B4-BE49-F238E27FC236}">
                  <a16:creationId xmlns:a16="http://schemas.microsoft.com/office/drawing/2014/main" id="{7D250A08-1FBF-538D-A03D-EF17D553F2C9}"/>
                </a:ext>
              </a:extLst>
            </p:cNvPr>
            <p:cNvSpPr/>
            <p:nvPr/>
          </p:nvSpPr>
          <p:spPr>
            <a:xfrm>
              <a:off x="5991502" y="288137"/>
              <a:ext cx="2089708" cy="1190965"/>
            </a:xfrm>
            <a:prstGeom prst="cloudCallout">
              <a:avLst>
                <a:gd name="adj1" fmla="val 41955"/>
                <a:gd name="adj2" fmla="val 8200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59" name="TextBox 58">
              <a:extLst>
                <a:ext uri="{FF2B5EF4-FFF2-40B4-BE49-F238E27FC236}">
                  <a16:creationId xmlns:a16="http://schemas.microsoft.com/office/drawing/2014/main" id="{62629981-8D72-B3AA-CB1B-82B2BE711CC1}"/>
                </a:ext>
              </a:extLst>
            </p:cNvPr>
            <p:cNvSpPr txBox="1"/>
            <p:nvPr/>
          </p:nvSpPr>
          <p:spPr>
            <a:xfrm>
              <a:off x="6143902" y="457522"/>
              <a:ext cx="1828800" cy="923330"/>
            </a:xfrm>
            <a:prstGeom prst="rect">
              <a:avLst/>
            </a:prstGeom>
            <a:noFill/>
          </p:spPr>
          <p:txBody>
            <a:bodyPr wrap="square" rtlCol="0">
              <a:spAutoFit/>
            </a:bodyPr>
            <a:lstStyle/>
            <a:p>
              <a:pPr algn="ctr"/>
              <a:r>
                <a:rPr lang="en-US" b="1" dirty="0">
                  <a:latin typeface="Arial Narrow" panose="020B0606020202030204" pitchFamily="34" charset="0"/>
                </a:rPr>
                <a:t>There’s a lot more here than they told us…</a:t>
              </a:r>
            </a:p>
          </p:txBody>
        </p:sp>
      </p:grpSp>
      <p:grpSp>
        <p:nvGrpSpPr>
          <p:cNvPr id="74" name="Group 73">
            <a:extLst>
              <a:ext uri="{FF2B5EF4-FFF2-40B4-BE49-F238E27FC236}">
                <a16:creationId xmlns:a16="http://schemas.microsoft.com/office/drawing/2014/main" id="{3FD50FD9-0153-A8C4-DFE2-248DA2D71652}"/>
              </a:ext>
            </a:extLst>
          </p:cNvPr>
          <p:cNvGrpSpPr/>
          <p:nvPr/>
        </p:nvGrpSpPr>
        <p:grpSpPr>
          <a:xfrm>
            <a:off x="6096001" y="4267200"/>
            <a:ext cx="2971799" cy="2536685"/>
            <a:chOff x="6096001" y="4267200"/>
            <a:chExt cx="2971799" cy="2536685"/>
          </a:xfrm>
        </p:grpSpPr>
        <p:grpSp>
          <p:nvGrpSpPr>
            <p:cNvPr id="73" name="Group 72">
              <a:extLst>
                <a:ext uri="{FF2B5EF4-FFF2-40B4-BE49-F238E27FC236}">
                  <a16:creationId xmlns:a16="http://schemas.microsoft.com/office/drawing/2014/main" id="{436FF83D-C4A7-C9C0-2725-2DBF6A1D1057}"/>
                </a:ext>
              </a:extLst>
            </p:cNvPr>
            <p:cNvGrpSpPr/>
            <p:nvPr/>
          </p:nvGrpSpPr>
          <p:grpSpPr>
            <a:xfrm>
              <a:off x="6096001" y="4724400"/>
              <a:ext cx="1981199" cy="2079485"/>
              <a:chOff x="6096001" y="4724400"/>
              <a:chExt cx="1981199" cy="2079485"/>
            </a:xfrm>
          </p:grpSpPr>
          <p:pic>
            <p:nvPicPr>
              <p:cNvPr id="63" name="Picture 62">
                <a:extLst>
                  <a:ext uri="{FF2B5EF4-FFF2-40B4-BE49-F238E27FC236}">
                    <a16:creationId xmlns:a16="http://schemas.microsoft.com/office/drawing/2014/main" id="{2A95BBC3-9266-DC40-DD66-05A4AE69967C}"/>
                  </a:ext>
                </a:extLst>
              </p:cNvPr>
              <p:cNvPicPr>
                <a:picLocks noChangeAspect="1"/>
              </p:cNvPicPr>
              <p:nvPr/>
            </p:nvPicPr>
            <p:blipFill>
              <a:blip r:embed="rId7"/>
              <a:stretch>
                <a:fillRect/>
              </a:stretch>
            </p:blipFill>
            <p:spPr>
              <a:xfrm>
                <a:off x="6553200" y="4724400"/>
                <a:ext cx="1072537" cy="1381298"/>
              </a:xfrm>
              <a:prstGeom prst="rect">
                <a:avLst/>
              </a:prstGeom>
            </p:spPr>
          </p:pic>
          <p:sp>
            <p:nvSpPr>
              <p:cNvPr id="64" name="TextBox 63">
                <a:extLst>
                  <a:ext uri="{FF2B5EF4-FFF2-40B4-BE49-F238E27FC236}">
                    <a16:creationId xmlns:a16="http://schemas.microsoft.com/office/drawing/2014/main" id="{73C0CD6B-A090-8C5C-1EBD-A779701544B3}"/>
                  </a:ext>
                </a:extLst>
              </p:cNvPr>
              <p:cNvSpPr txBox="1"/>
              <p:nvPr/>
            </p:nvSpPr>
            <p:spPr>
              <a:xfrm>
                <a:off x="6096001" y="6095999"/>
                <a:ext cx="1981199" cy="707886"/>
              </a:xfrm>
              <a:prstGeom prst="rect">
                <a:avLst/>
              </a:prstGeom>
              <a:noFill/>
            </p:spPr>
            <p:txBody>
              <a:bodyPr wrap="square" rtlCol="0">
                <a:spAutoFit/>
              </a:bodyPr>
              <a:lstStyle/>
              <a:p>
                <a:pPr algn="ctr"/>
                <a:r>
                  <a:rPr lang="en-US" sz="2000" b="1" dirty="0">
                    <a:latin typeface="Arial Narrow" panose="020B0606020202030204" pitchFamily="34" charset="0"/>
                  </a:rPr>
                  <a:t>5. RPs, Lawyers, Bankers, Insurers</a:t>
                </a:r>
              </a:p>
            </p:txBody>
          </p:sp>
        </p:grpSp>
        <p:grpSp>
          <p:nvGrpSpPr>
            <p:cNvPr id="72" name="Group 71">
              <a:extLst>
                <a:ext uri="{FF2B5EF4-FFF2-40B4-BE49-F238E27FC236}">
                  <a16:creationId xmlns:a16="http://schemas.microsoft.com/office/drawing/2014/main" id="{3A769282-90AA-D9D2-64F5-5B740DDDAB1E}"/>
                </a:ext>
              </a:extLst>
            </p:cNvPr>
            <p:cNvGrpSpPr/>
            <p:nvPr/>
          </p:nvGrpSpPr>
          <p:grpSpPr>
            <a:xfrm>
              <a:off x="7459579" y="4267200"/>
              <a:ext cx="1608221" cy="1213435"/>
              <a:chOff x="5925015" y="4357955"/>
              <a:chExt cx="1608221" cy="1213435"/>
            </a:xfrm>
          </p:grpSpPr>
          <p:sp>
            <p:nvSpPr>
              <p:cNvPr id="65" name="Speech Bubble: Rectangle with Corners Rounded 64">
                <a:extLst>
                  <a:ext uri="{FF2B5EF4-FFF2-40B4-BE49-F238E27FC236}">
                    <a16:creationId xmlns:a16="http://schemas.microsoft.com/office/drawing/2014/main" id="{3D49B0AC-AB3F-AE3D-A63F-B5F6C8223E82}"/>
                  </a:ext>
                </a:extLst>
              </p:cNvPr>
              <p:cNvSpPr/>
              <p:nvPr/>
            </p:nvSpPr>
            <p:spPr>
              <a:xfrm>
                <a:off x="6009236" y="4371062"/>
                <a:ext cx="1490764" cy="1200328"/>
              </a:xfrm>
              <a:prstGeom prst="wedgeRoundRectCallout">
                <a:avLst>
                  <a:gd name="adj1" fmla="val -48875"/>
                  <a:gd name="adj2" fmla="val 74564"/>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6020202030204" pitchFamily="34" charset="0"/>
                </a:endParaRPr>
              </a:p>
            </p:txBody>
          </p:sp>
          <p:sp>
            <p:nvSpPr>
              <p:cNvPr id="66" name="TextBox 65">
                <a:extLst>
                  <a:ext uri="{FF2B5EF4-FFF2-40B4-BE49-F238E27FC236}">
                    <a16:creationId xmlns:a16="http://schemas.microsoft.com/office/drawing/2014/main" id="{E79F1821-C073-7551-D80C-5FD13FB30E7D}"/>
                  </a:ext>
                </a:extLst>
              </p:cNvPr>
              <p:cNvSpPr txBox="1"/>
              <p:nvPr/>
            </p:nvSpPr>
            <p:spPr>
              <a:xfrm>
                <a:off x="5925015" y="4357955"/>
                <a:ext cx="1608221" cy="1200329"/>
              </a:xfrm>
              <a:prstGeom prst="rect">
                <a:avLst/>
              </a:prstGeom>
              <a:noFill/>
            </p:spPr>
            <p:txBody>
              <a:bodyPr wrap="square" rtlCol="0">
                <a:spAutoFit/>
              </a:bodyPr>
              <a:lstStyle/>
              <a:p>
                <a:pPr algn="ctr"/>
                <a:r>
                  <a:rPr lang="en-US" b="1" dirty="0">
                    <a:latin typeface="Arial Narrow" panose="020B0606020202030204" pitchFamily="34" charset="0"/>
                  </a:rPr>
                  <a:t>What’s the endpoint? Are you sure it’s clean?</a:t>
                </a:r>
              </a:p>
            </p:txBody>
          </p:sp>
        </p:grpSp>
      </p:grpSp>
      <p:sp>
        <p:nvSpPr>
          <p:cNvPr id="17" name="Freeform: Shape 16">
            <a:extLst>
              <a:ext uri="{FF2B5EF4-FFF2-40B4-BE49-F238E27FC236}">
                <a16:creationId xmlns:a16="http://schemas.microsoft.com/office/drawing/2014/main" id="{18B19E40-2CDB-44F0-AA92-1B7F5F22ACF5}"/>
              </a:ext>
            </a:extLst>
          </p:cNvPr>
          <p:cNvSpPr/>
          <p:nvPr/>
        </p:nvSpPr>
        <p:spPr>
          <a:xfrm>
            <a:off x="1" y="3970041"/>
            <a:ext cx="3220278" cy="2923740"/>
          </a:xfrm>
          <a:custGeom>
            <a:avLst/>
            <a:gdLst>
              <a:gd name="connsiteX0" fmla="*/ 0 w 3116911"/>
              <a:gd name="connsiteY0" fmla="*/ 140783 h 2923740"/>
              <a:gd name="connsiteX1" fmla="*/ 2321781 w 3116911"/>
              <a:gd name="connsiteY1" fmla="*/ 315712 h 2923740"/>
              <a:gd name="connsiteX2" fmla="*/ 3116911 w 3116911"/>
              <a:gd name="connsiteY2" fmla="*/ 2923740 h 2923740"/>
              <a:gd name="connsiteX3" fmla="*/ 3116911 w 3116911"/>
              <a:gd name="connsiteY3" fmla="*/ 2923740 h 2923740"/>
            </a:gdLst>
            <a:ahLst/>
            <a:cxnLst>
              <a:cxn ang="0">
                <a:pos x="connsiteX0" y="connsiteY0"/>
              </a:cxn>
              <a:cxn ang="0">
                <a:pos x="connsiteX1" y="connsiteY1"/>
              </a:cxn>
              <a:cxn ang="0">
                <a:pos x="connsiteX2" y="connsiteY2"/>
              </a:cxn>
              <a:cxn ang="0">
                <a:pos x="connsiteX3" y="connsiteY3"/>
              </a:cxn>
            </a:cxnLst>
            <a:rect l="l" t="t" r="r" b="b"/>
            <a:pathLst>
              <a:path w="3116911" h="2923740">
                <a:moveTo>
                  <a:pt x="0" y="140783"/>
                </a:moveTo>
                <a:cubicBezTo>
                  <a:pt x="901148" y="-3666"/>
                  <a:pt x="1802296" y="-148114"/>
                  <a:pt x="2321781" y="315712"/>
                </a:cubicBezTo>
                <a:cubicBezTo>
                  <a:pt x="2841266" y="779538"/>
                  <a:pt x="3116911" y="2923740"/>
                  <a:pt x="3116911" y="2923740"/>
                </a:cubicBezTo>
                <a:lnTo>
                  <a:pt x="3116911" y="2923740"/>
                </a:lnTo>
              </a:path>
            </a:pathLst>
          </a:cu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21C6F2A-3870-3C61-D3C3-E2D0FEBD1E13}"/>
              </a:ext>
            </a:extLst>
          </p:cNvPr>
          <p:cNvSpPr/>
          <p:nvPr/>
        </p:nvSpPr>
        <p:spPr>
          <a:xfrm flipH="1">
            <a:off x="5950700" y="3917238"/>
            <a:ext cx="3185348" cy="2923740"/>
          </a:xfrm>
          <a:custGeom>
            <a:avLst/>
            <a:gdLst>
              <a:gd name="connsiteX0" fmla="*/ 0 w 3116911"/>
              <a:gd name="connsiteY0" fmla="*/ 140783 h 2923740"/>
              <a:gd name="connsiteX1" fmla="*/ 2321781 w 3116911"/>
              <a:gd name="connsiteY1" fmla="*/ 315712 h 2923740"/>
              <a:gd name="connsiteX2" fmla="*/ 3116911 w 3116911"/>
              <a:gd name="connsiteY2" fmla="*/ 2923740 h 2923740"/>
              <a:gd name="connsiteX3" fmla="*/ 3116911 w 3116911"/>
              <a:gd name="connsiteY3" fmla="*/ 2923740 h 2923740"/>
            </a:gdLst>
            <a:ahLst/>
            <a:cxnLst>
              <a:cxn ang="0">
                <a:pos x="connsiteX0" y="connsiteY0"/>
              </a:cxn>
              <a:cxn ang="0">
                <a:pos x="connsiteX1" y="connsiteY1"/>
              </a:cxn>
              <a:cxn ang="0">
                <a:pos x="connsiteX2" y="connsiteY2"/>
              </a:cxn>
              <a:cxn ang="0">
                <a:pos x="connsiteX3" y="connsiteY3"/>
              </a:cxn>
            </a:cxnLst>
            <a:rect l="l" t="t" r="r" b="b"/>
            <a:pathLst>
              <a:path w="3116911" h="2923740">
                <a:moveTo>
                  <a:pt x="0" y="140783"/>
                </a:moveTo>
                <a:cubicBezTo>
                  <a:pt x="901148" y="-3666"/>
                  <a:pt x="1802296" y="-148114"/>
                  <a:pt x="2321781" y="315712"/>
                </a:cubicBezTo>
                <a:cubicBezTo>
                  <a:pt x="2841266" y="779538"/>
                  <a:pt x="3116911" y="2923740"/>
                  <a:pt x="3116911" y="2923740"/>
                </a:cubicBezTo>
                <a:lnTo>
                  <a:pt x="3116911" y="2923740"/>
                </a:lnTo>
              </a:path>
            </a:pathLst>
          </a:cu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28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2019300" y="323461"/>
            <a:ext cx="5867399" cy="584775"/>
          </a:xfrm>
          <a:prstGeom prst="rect">
            <a:avLst/>
          </a:prstGeom>
          <a:noFill/>
        </p:spPr>
        <p:txBody>
          <a:bodyPr wrap="square" rtlCol="0">
            <a:spAutoFit/>
          </a:bodyPr>
          <a:lstStyle/>
          <a:p>
            <a:pPr algn="ctr"/>
            <a:r>
              <a:rPr lang="en-US" sz="3200" b="1" dirty="0">
                <a:cs typeface="Times New Roman" pitchFamily="18" charset="0"/>
              </a:rPr>
              <a:t>“How’s that working for you?”</a:t>
            </a:r>
            <a:endParaRPr lang="en-US" sz="2800" b="1" dirty="0">
              <a:cs typeface="Times New Roman" pitchFamily="18" charset="0"/>
            </a:endParaRPr>
          </a:p>
        </p:txBody>
      </p:sp>
      <p:sp>
        <p:nvSpPr>
          <p:cNvPr id="28" name="TextBox 27"/>
          <p:cNvSpPr txBox="1"/>
          <p:nvPr/>
        </p:nvSpPr>
        <p:spPr>
          <a:xfrm>
            <a:off x="381000" y="3200400"/>
            <a:ext cx="8534400" cy="461665"/>
          </a:xfrm>
          <a:prstGeom prst="rect">
            <a:avLst/>
          </a:prstGeom>
          <a:noFill/>
        </p:spPr>
        <p:txBody>
          <a:bodyPr wrap="square" rtlCol="0">
            <a:spAutoFit/>
          </a:bodyPr>
          <a:lstStyle/>
          <a:p>
            <a:pPr algn="ctr"/>
            <a:r>
              <a:rPr lang="en-US" sz="2400" b="1" dirty="0">
                <a:cs typeface="Times New Roman" pitchFamily="18" charset="0"/>
              </a:rPr>
              <a:t>“Highly variable” data and failed confirmation samples</a:t>
            </a:r>
          </a:p>
        </p:txBody>
      </p:sp>
      <p:cxnSp>
        <p:nvCxnSpPr>
          <p:cNvPr id="31" name="Straight Arrow Connector 30"/>
          <p:cNvCxnSpPr/>
          <p:nvPr/>
        </p:nvCxnSpPr>
        <p:spPr>
          <a:xfrm>
            <a:off x="3962400" y="4045288"/>
            <a:ext cx="609600" cy="158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800" y="5029200"/>
            <a:ext cx="8534400" cy="461665"/>
          </a:xfrm>
          <a:prstGeom prst="rect">
            <a:avLst/>
          </a:prstGeom>
          <a:noFill/>
        </p:spPr>
        <p:txBody>
          <a:bodyPr wrap="square" rtlCol="0">
            <a:spAutoFit/>
          </a:bodyPr>
          <a:lstStyle/>
          <a:p>
            <a:pPr algn="ctr"/>
            <a:r>
              <a:rPr lang="en-US" sz="2400" b="1" dirty="0">
                <a:cs typeface="Times New Roman" pitchFamily="18" charset="0"/>
              </a:rPr>
              <a:t>Remediated sites later found to still be contaminated</a:t>
            </a:r>
          </a:p>
        </p:txBody>
      </p:sp>
      <p:cxnSp>
        <p:nvCxnSpPr>
          <p:cNvPr id="13" name="Straight Arrow Connector 12"/>
          <p:cNvCxnSpPr/>
          <p:nvPr/>
        </p:nvCxnSpPr>
        <p:spPr>
          <a:xfrm>
            <a:off x="4038600" y="6148414"/>
            <a:ext cx="609600" cy="158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 y="1367135"/>
            <a:ext cx="8534400" cy="461665"/>
          </a:xfrm>
          <a:prstGeom prst="rect">
            <a:avLst/>
          </a:prstGeom>
          <a:noFill/>
        </p:spPr>
        <p:txBody>
          <a:bodyPr wrap="square" rtlCol="0">
            <a:spAutoFit/>
          </a:bodyPr>
          <a:lstStyle/>
          <a:p>
            <a:pPr algn="ctr"/>
            <a:r>
              <a:rPr lang="en-US" sz="2400" b="1" dirty="0">
                <a:cs typeface="Times New Roman" pitchFamily="18" charset="0"/>
              </a:rPr>
              <a:t>Need for multiple remobilizations and “step-out” investigations</a:t>
            </a:r>
          </a:p>
        </p:txBody>
      </p:sp>
      <p:cxnSp>
        <p:nvCxnSpPr>
          <p:cNvPr id="22" name="Straight Arrow Connector 21"/>
          <p:cNvCxnSpPr/>
          <p:nvPr/>
        </p:nvCxnSpPr>
        <p:spPr>
          <a:xfrm>
            <a:off x="3962400" y="2436812"/>
            <a:ext cx="609600" cy="158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descr="Paauilo setup 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835049"/>
            <a:ext cx="1559859" cy="1188185"/>
          </a:xfrm>
          <a:prstGeom prst="rect">
            <a:avLst/>
          </a:prstGeom>
          <a:noFill/>
          <a:ln w="9525">
            <a:solidFill>
              <a:schemeClr val="tx1"/>
            </a:solidFill>
            <a:miter lim="800000"/>
            <a:headEnd/>
            <a:tailEnd/>
          </a:ln>
        </p:spPr>
      </p:pic>
      <p:pic>
        <p:nvPicPr>
          <p:cNvPr id="18" name="Picture 17" descr="open pit mine #2.JPG"/>
          <p:cNvPicPr/>
          <p:nvPr/>
        </p:nvPicPr>
        <p:blipFill>
          <a:blip r:embed="rId3" cstate="screen">
            <a:extLst>
              <a:ext uri="{28A0092B-C50C-407E-A947-70E740481C1C}">
                <a14:useLocalDpi xmlns:a14="http://schemas.microsoft.com/office/drawing/2010/main"/>
              </a:ext>
            </a:extLst>
          </a:blip>
          <a:stretch>
            <a:fillRect/>
          </a:stretch>
        </p:blipFill>
        <p:spPr>
          <a:xfrm>
            <a:off x="5009029" y="3738264"/>
            <a:ext cx="2534771" cy="1211559"/>
          </a:xfrm>
          <a:prstGeom prst="rect">
            <a:avLst/>
          </a:prstGeom>
          <a:ln>
            <a:solidFill>
              <a:schemeClr val="tx1"/>
            </a:solidFill>
          </a:ln>
        </p:spPr>
      </p:pic>
      <p:pic>
        <p:nvPicPr>
          <p:cNvPr id="19" name="Picture 18" descr="EK PMA Discretes.jpg"/>
          <p:cNvPicPr/>
          <p:nvPr/>
        </p:nvPicPr>
        <p:blipFill>
          <a:blip r:embed="rId4" cstate="screen">
            <a:extLst>
              <a:ext uri="{28A0092B-C50C-407E-A947-70E740481C1C}">
                <a14:useLocalDpi xmlns:a14="http://schemas.microsoft.com/office/drawing/2010/main"/>
              </a:ext>
            </a:extLst>
          </a:blip>
          <a:stretch>
            <a:fillRect/>
          </a:stretch>
        </p:blipFill>
        <p:spPr>
          <a:xfrm>
            <a:off x="5181600" y="1807845"/>
            <a:ext cx="2209800" cy="1316355"/>
          </a:xfrm>
          <a:prstGeom prst="rect">
            <a:avLst/>
          </a:prstGeom>
          <a:ln>
            <a:solidFill>
              <a:schemeClr val="tx1"/>
            </a:solidFill>
          </a:ln>
        </p:spPr>
      </p:pic>
      <p:pic>
        <p:nvPicPr>
          <p:cNvPr id="23" name="Picture 22"/>
          <p:cNvPicPr/>
          <p:nvPr/>
        </p:nvPicPr>
        <p:blipFill>
          <a:blip r:embed="rId5" cstate="screen">
            <a:extLst>
              <a:ext uri="{28A0092B-C50C-407E-A947-70E740481C1C}">
                <a14:useLocalDpi xmlns:a14="http://schemas.microsoft.com/office/drawing/2010/main"/>
              </a:ext>
            </a:extLst>
          </a:blip>
          <a:stretch>
            <a:fillRect/>
          </a:stretch>
        </p:blipFill>
        <p:spPr>
          <a:xfrm>
            <a:off x="1600200" y="5490554"/>
            <a:ext cx="1949824" cy="1269048"/>
          </a:xfrm>
          <a:prstGeom prst="rect">
            <a:avLst/>
          </a:prstGeom>
          <a:ln>
            <a:solidFill>
              <a:schemeClr val="tx1"/>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76200"/>
            <a:ext cx="1233457" cy="1250653"/>
          </a:xfrm>
          <a:prstGeom prst="rect">
            <a:avLst/>
          </a:prstGeom>
        </p:spPr>
      </p:pic>
      <p:pic>
        <p:nvPicPr>
          <p:cNvPr id="4" name="Picture 3">
            <a:extLst>
              <a:ext uri="{FF2B5EF4-FFF2-40B4-BE49-F238E27FC236}">
                <a16:creationId xmlns:a16="http://schemas.microsoft.com/office/drawing/2014/main" id="{01AE1C9D-3F39-4E5E-AC18-30A806C1FF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9176" y="5482624"/>
            <a:ext cx="1949824" cy="1299176"/>
          </a:xfrm>
          <a:prstGeom prst="rect">
            <a:avLst/>
          </a:prstGeom>
          <a:ln>
            <a:solidFill>
              <a:schemeClr val="tx1"/>
            </a:solidFill>
          </a:ln>
        </p:spPr>
      </p:pic>
      <p:pic>
        <p:nvPicPr>
          <p:cNvPr id="10" name="Picture 9">
            <a:extLst>
              <a:ext uri="{FF2B5EF4-FFF2-40B4-BE49-F238E27FC236}">
                <a16:creationId xmlns:a16="http://schemas.microsoft.com/office/drawing/2014/main" id="{8FA7471C-9358-4A2E-BCD3-F9F800E85B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400" y="3657920"/>
            <a:ext cx="1769235" cy="1295080"/>
          </a:xfrm>
          <a:prstGeom prst="rect">
            <a:avLst/>
          </a:prstGeom>
          <a:ln>
            <a:solidFill>
              <a:schemeClr val="tx1"/>
            </a:solidFill>
          </a:ln>
        </p:spPr>
      </p:pic>
    </p:spTree>
    <p:extLst>
      <p:ext uri="{BB962C8B-B14F-4D97-AF65-F5344CB8AC3E}">
        <p14:creationId xmlns:p14="http://schemas.microsoft.com/office/powerpoint/2010/main" val="182087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F4C84A3-D0DB-F161-B1F5-9C27F882D141}"/>
              </a:ext>
            </a:extLst>
          </p:cNvPr>
          <p:cNvGrpSpPr/>
          <p:nvPr/>
        </p:nvGrpSpPr>
        <p:grpSpPr>
          <a:xfrm>
            <a:off x="433137" y="1619857"/>
            <a:ext cx="2843463" cy="2290306"/>
            <a:chOff x="433137" y="1619857"/>
            <a:chExt cx="2843463" cy="2290306"/>
          </a:xfrm>
        </p:grpSpPr>
        <p:pic>
          <p:nvPicPr>
            <p:cNvPr id="5" name="Picture 4">
              <a:extLst>
                <a:ext uri="{FF2B5EF4-FFF2-40B4-BE49-F238E27FC236}">
                  <a16:creationId xmlns:a16="http://schemas.microsoft.com/office/drawing/2014/main" id="{D856D51D-7547-1C37-8435-61C75FF1AE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137" y="1619857"/>
              <a:ext cx="2692780" cy="1977510"/>
            </a:xfrm>
            <a:prstGeom prst="rect">
              <a:avLst/>
            </a:prstGeom>
          </p:spPr>
        </p:pic>
        <p:sp>
          <p:nvSpPr>
            <p:cNvPr id="9" name="TextBox 8">
              <a:extLst>
                <a:ext uri="{FF2B5EF4-FFF2-40B4-BE49-F238E27FC236}">
                  <a16:creationId xmlns:a16="http://schemas.microsoft.com/office/drawing/2014/main" id="{4A0F8D87-55FD-F31D-7443-D804BE95172D}"/>
                </a:ext>
              </a:extLst>
            </p:cNvPr>
            <p:cNvSpPr txBox="1"/>
            <p:nvPr/>
          </p:nvSpPr>
          <p:spPr>
            <a:xfrm>
              <a:off x="2284769" y="2852073"/>
              <a:ext cx="343364"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X</a:t>
              </a:r>
            </a:p>
          </p:txBody>
        </p:sp>
        <p:sp>
          <p:nvSpPr>
            <p:cNvPr id="10" name="TextBox 9">
              <a:extLst>
                <a:ext uri="{FF2B5EF4-FFF2-40B4-BE49-F238E27FC236}">
                  <a16:creationId xmlns:a16="http://schemas.microsoft.com/office/drawing/2014/main" id="{744FA9CA-A774-B96A-8618-56B586572131}"/>
                </a:ext>
              </a:extLst>
            </p:cNvPr>
            <p:cNvSpPr txBox="1"/>
            <p:nvPr/>
          </p:nvSpPr>
          <p:spPr>
            <a:xfrm>
              <a:off x="1042737" y="3540831"/>
              <a:ext cx="343364"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X</a:t>
              </a:r>
            </a:p>
          </p:txBody>
        </p:sp>
        <p:sp>
          <p:nvSpPr>
            <p:cNvPr id="11" name="TextBox 10">
              <a:extLst>
                <a:ext uri="{FF2B5EF4-FFF2-40B4-BE49-F238E27FC236}">
                  <a16:creationId xmlns:a16="http://schemas.microsoft.com/office/drawing/2014/main" id="{83559070-0F9A-B718-C57B-8E39B429A410}"/>
                </a:ext>
              </a:extLst>
            </p:cNvPr>
            <p:cNvSpPr txBox="1"/>
            <p:nvPr/>
          </p:nvSpPr>
          <p:spPr>
            <a:xfrm>
              <a:off x="1342156" y="2700537"/>
              <a:ext cx="343364"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X</a:t>
              </a:r>
            </a:p>
          </p:txBody>
        </p:sp>
        <p:sp>
          <p:nvSpPr>
            <p:cNvPr id="12" name="TextBox 11">
              <a:extLst>
                <a:ext uri="{FF2B5EF4-FFF2-40B4-BE49-F238E27FC236}">
                  <a16:creationId xmlns:a16="http://schemas.microsoft.com/office/drawing/2014/main" id="{4F709137-68AB-C73E-7839-841A9AB9F5FC}"/>
                </a:ext>
              </a:extLst>
            </p:cNvPr>
            <p:cNvSpPr txBox="1"/>
            <p:nvPr/>
          </p:nvSpPr>
          <p:spPr>
            <a:xfrm>
              <a:off x="2933236" y="3219820"/>
              <a:ext cx="343364"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X</a:t>
              </a:r>
            </a:p>
          </p:txBody>
        </p:sp>
        <p:sp>
          <p:nvSpPr>
            <p:cNvPr id="13" name="TextBox 12">
              <a:extLst>
                <a:ext uri="{FF2B5EF4-FFF2-40B4-BE49-F238E27FC236}">
                  <a16:creationId xmlns:a16="http://schemas.microsoft.com/office/drawing/2014/main" id="{61952E4E-ED1F-80DB-335C-4641FE315745}"/>
                </a:ext>
              </a:extLst>
            </p:cNvPr>
            <p:cNvSpPr txBox="1"/>
            <p:nvPr/>
          </p:nvSpPr>
          <p:spPr>
            <a:xfrm>
              <a:off x="2296800" y="2231513"/>
              <a:ext cx="343364"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X</a:t>
              </a:r>
            </a:p>
          </p:txBody>
        </p:sp>
      </p:grpSp>
      <p:sp>
        <p:nvSpPr>
          <p:cNvPr id="4" name="Content Placeholder 2"/>
          <p:cNvSpPr txBox="1">
            <a:spLocks/>
          </p:cNvSpPr>
          <p:nvPr/>
        </p:nvSpPr>
        <p:spPr>
          <a:xfrm>
            <a:off x="3776678" y="2895600"/>
            <a:ext cx="4965032" cy="1977510"/>
          </a:xfrm>
          <a:prstGeom prst="rect">
            <a:avLst/>
          </a:prstGeom>
          <a:ln>
            <a:solidFill>
              <a:schemeClr val="tx1"/>
            </a:solidFill>
          </a:ln>
        </p:spPr>
        <p:txBody>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000" b="1" i="1" u="none" strike="noStrike" kern="1200" cap="none" spc="0" normalizeH="0" baseline="0" noProof="0" dirty="0">
                <a:ln>
                  <a:noFill/>
                </a:ln>
                <a:solidFill>
                  <a:prstClr val="black"/>
                </a:solidFill>
                <a:effectLst/>
                <a:uLnTx/>
                <a:uFillTx/>
                <a:ea typeface="Times New Roman"/>
                <a:cs typeface="Times New Roman"/>
              </a:rPr>
              <a:t>“When there is little distance between points it is expected that there will be little variability between points.”</a:t>
            </a:r>
            <a:endParaRPr kumimoji="0" lang="en-US" sz="2000" b="1" i="1" u="none" strike="noStrike" kern="1200" cap="none" spc="0" normalizeH="0" baseline="0" noProof="0" dirty="0">
              <a:ln>
                <a:noFill/>
              </a:ln>
              <a:solidFill>
                <a:prstClr val="black"/>
              </a:solidFill>
              <a:effectLst/>
              <a:uLnTx/>
              <a:uFillTx/>
              <a:ea typeface="+mn-ea"/>
              <a:cs typeface="Times New Roman" pitchFamily="18" charset="0"/>
            </a:endParaRPr>
          </a:p>
          <a:p>
            <a:pPr marL="1588" marR="0" lvl="0" indent="-1588" algn="l" defTabSz="914400" rtl="0" eaLnBrk="1" fontAlgn="auto" latinLnBrk="0" hangingPunct="1">
              <a:lnSpc>
                <a:spcPct val="100000"/>
              </a:lnSpc>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USEPA 1989: Methods for Evaluating the Attainment of Cleanup Standards</a:t>
            </a:r>
          </a:p>
        </p:txBody>
      </p:sp>
      <p:sp>
        <p:nvSpPr>
          <p:cNvPr id="6" name="Content Placeholder 2"/>
          <p:cNvSpPr txBox="1">
            <a:spLocks/>
          </p:cNvSpPr>
          <p:nvPr/>
        </p:nvSpPr>
        <p:spPr>
          <a:xfrm>
            <a:off x="3788710" y="1388040"/>
            <a:ext cx="4974290" cy="1271730"/>
          </a:xfrm>
          <a:prstGeom prst="rect">
            <a:avLst/>
          </a:prstGeom>
          <a:ln>
            <a:solidFill>
              <a:schemeClr val="tx1"/>
            </a:solidFill>
          </a:ln>
        </p:spPr>
        <p:txBody>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000" b="1" i="1" u="none" strike="noStrike" kern="1200" cap="none" spc="0" normalizeH="0" baseline="0" noProof="0" dirty="0">
                <a:ln>
                  <a:noFill/>
                </a:ln>
                <a:solidFill>
                  <a:prstClr val="black"/>
                </a:solidFill>
                <a:effectLst/>
                <a:uLnTx/>
                <a:uFillTx/>
                <a:ea typeface="+mn-ea"/>
                <a:cs typeface="Times New Roman" pitchFamily="18" charset="0"/>
              </a:rPr>
              <a:t>“The… level is assumed to be uniform within (a contaminated area) and zero outside it.”</a:t>
            </a: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USEPA 1985:</a:t>
            </a:r>
            <a:r>
              <a:rPr kumimoji="0" lang="en-US" sz="2000" b="0" i="0" u="none" strike="noStrike" kern="1200" cap="none" spc="0" normalizeH="0" baseline="0" noProof="0" dirty="0">
                <a:ln>
                  <a:noFill/>
                </a:ln>
                <a:solidFill>
                  <a:prstClr val="black"/>
                </a:solidFill>
                <a:effectLst/>
                <a:uLnTx/>
                <a:uFillTx/>
                <a:ea typeface="+mn-ea"/>
                <a:cs typeface="Times New Roman" pitchFamily="18" charset="0"/>
              </a:rPr>
              <a:t> </a:t>
            </a: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Verification of PCB Spill Cleanup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B08C4-B206-4098-98C3-6DC2CE1146B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2"/>
          <p:cNvSpPr txBox="1">
            <a:spLocks noChangeArrowheads="1"/>
          </p:cNvSpPr>
          <p:nvPr/>
        </p:nvSpPr>
        <p:spPr>
          <a:xfrm>
            <a:off x="152400" y="152400"/>
            <a:ext cx="8839200" cy="8466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prstClr val="black"/>
                </a:solidFill>
                <a:latin typeface="+mn-lt"/>
                <a:cs typeface="Times New Roman" pitchFamily="18" charset="0"/>
              </a:rPr>
              <a:t>Origin of Discrete Sample Guidance (USEPA 1980s)</a:t>
            </a:r>
          </a:p>
        </p:txBody>
      </p:sp>
      <p:sp>
        <p:nvSpPr>
          <p:cNvPr id="3" name="TextBox 2">
            <a:extLst>
              <a:ext uri="{FF2B5EF4-FFF2-40B4-BE49-F238E27FC236}">
                <a16:creationId xmlns:a16="http://schemas.microsoft.com/office/drawing/2014/main" id="{E1545823-D4BF-4842-AA4A-972A01F9D35D}"/>
              </a:ext>
            </a:extLst>
          </p:cNvPr>
          <p:cNvSpPr txBox="1"/>
          <p:nvPr/>
        </p:nvSpPr>
        <p:spPr>
          <a:xfrm>
            <a:off x="381000" y="4876800"/>
            <a:ext cx="8513110" cy="1938992"/>
          </a:xfrm>
          <a:prstGeom prst="rect">
            <a:avLst/>
          </a:prstGeom>
          <a:noFill/>
        </p:spPr>
        <p:txBody>
          <a:bodyPr wrap="square" rtlCol="0">
            <a:spAutoFit/>
          </a:bodyPr>
          <a:lstStyle/>
          <a:p>
            <a:r>
              <a:rPr lang="en-US" sz="2000" b="1" dirty="0">
                <a:solidFill>
                  <a:prstClr val="black"/>
                </a:solidFill>
                <a:cs typeface="Times New Roman" pitchFamily="18" charset="0"/>
              </a:rPr>
              <a:t>If true:</a:t>
            </a:r>
          </a:p>
          <a:p>
            <a:pPr marL="285750" indent="-285750">
              <a:buFont typeface="Arial" panose="020B0604020202020204" pitchFamily="34" charset="0"/>
              <a:buChar char="•"/>
            </a:pPr>
            <a:r>
              <a:rPr lang="en-US" sz="2000" b="1" i="1" dirty="0">
                <a:solidFill>
                  <a:prstClr val="black"/>
                </a:solidFill>
                <a:cs typeface="Times New Roman" pitchFamily="18" charset="0"/>
              </a:rPr>
              <a:t>A few, small samples collected from single points </a:t>
            </a:r>
            <a:r>
              <a:rPr lang="en-US" sz="2000" b="1" dirty="0">
                <a:solidFill>
                  <a:prstClr val="black"/>
                </a:solidFill>
                <a:cs typeface="Times New Roman" pitchFamily="18" charset="0"/>
              </a:rPr>
              <a:t>across a site under investigation will be adequate to identify contamination and assess risk;</a:t>
            </a:r>
          </a:p>
          <a:p>
            <a:pPr marL="285750" indent="-285750">
              <a:buFont typeface="Arial" panose="020B0604020202020204" pitchFamily="34" charset="0"/>
              <a:buChar char="•"/>
            </a:pPr>
            <a:r>
              <a:rPr lang="en-US" sz="2000" b="1" dirty="0">
                <a:solidFill>
                  <a:prstClr val="black"/>
                </a:solidFill>
                <a:cs typeface="Times New Roman" pitchFamily="18" charset="0"/>
              </a:rPr>
              <a:t>Allows </a:t>
            </a:r>
            <a:r>
              <a:rPr lang="en-US" sz="2000" b="1" i="1" dirty="0">
                <a:solidFill>
                  <a:prstClr val="black"/>
                </a:solidFill>
                <a:cs typeface="Times New Roman" pitchFamily="18" charset="0"/>
              </a:rPr>
              <a:t>direct comparison </a:t>
            </a:r>
            <a:r>
              <a:rPr lang="en-US" sz="2000" b="1" dirty="0">
                <a:solidFill>
                  <a:prstClr val="black"/>
                </a:solidFill>
                <a:cs typeface="Times New Roman" pitchFamily="18" charset="0"/>
              </a:rPr>
              <a:t>of individual, discrete samples to risk-based screening levels;</a:t>
            </a:r>
          </a:p>
          <a:p>
            <a:pPr marL="285750" indent="-285750">
              <a:buFont typeface="Arial" panose="020B0604020202020204" pitchFamily="34" charset="0"/>
              <a:buChar char="•"/>
            </a:pPr>
            <a:r>
              <a:rPr lang="en-US" sz="2000" b="1" dirty="0">
                <a:solidFill>
                  <a:prstClr val="black"/>
                </a:solidFill>
                <a:cs typeface="Times New Roman" pitchFamily="18" charset="0"/>
              </a:rPr>
              <a:t>Not used in any other sampling intensive industry (mining, agriculture, etc.).</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1762" y="1524000"/>
            <a:ext cx="591179" cy="553523"/>
          </a:xfrm>
          <a:prstGeom prst="rect">
            <a:avLst/>
          </a:prstGeom>
          <a:ln>
            <a:solidFill>
              <a:schemeClr val="tx1"/>
            </a:solidFill>
          </a:ln>
        </p:spPr>
      </p:pic>
      <p:sp>
        <p:nvSpPr>
          <p:cNvPr id="15" name="TextBox 14">
            <a:extLst>
              <a:ext uri="{FF2B5EF4-FFF2-40B4-BE49-F238E27FC236}">
                <a16:creationId xmlns:a16="http://schemas.microsoft.com/office/drawing/2014/main" id="{7E381A43-C72B-5692-896D-77256DA53AD7}"/>
              </a:ext>
            </a:extLst>
          </p:cNvPr>
          <p:cNvSpPr txBox="1"/>
          <p:nvPr/>
        </p:nvSpPr>
        <p:spPr>
          <a:xfrm>
            <a:off x="432673" y="2548616"/>
            <a:ext cx="343364"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X</a:t>
            </a:r>
          </a:p>
        </p:txBody>
      </p:sp>
    </p:spTree>
    <p:extLst>
      <p:ext uri="{BB962C8B-B14F-4D97-AF65-F5344CB8AC3E}">
        <p14:creationId xmlns:p14="http://schemas.microsoft.com/office/powerpoint/2010/main" val="332482710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52400" y="152400"/>
            <a:ext cx="8915400" cy="954107"/>
          </a:xfrm>
          <a:prstGeom prst="rect">
            <a:avLst/>
          </a:prstGeom>
          <a:noFill/>
        </p:spPr>
        <p:txBody>
          <a:bodyPr wrap="square" rtlCol="0">
            <a:spAutoFit/>
          </a:bodyPr>
          <a:lstStyle/>
          <a:p>
            <a:pPr algn="ctr"/>
            <a:r>
              <a:rPr lang="en-US" sz="2800" b="1" dirty="0">
                <a:cs typeface="Times New Roman" pitchFamily="18" charset="0"/>
              </a:rPr>
              <a:t>HDOH 2014-2016</a:t>
            </a:r>
          </a:p>
          <a:p>
            <a:pPr algn="ctr"/>
            <a:r>
              <a:rPr lang="en-US" sz="2800" b="1" dirty="0">
                <a:cs typeface="Times New Roman" pitchFamily="18" charset="0"/>
              </a:rPr>
              <a:t>Discrete Soil Sample Variability Field Study</a:t>
            </a:r>
          </a:p>
        </p:txBody>
      </p:sp>
      <p:grpSp>
        <p:nvGrpSpPr>
          <p:cNvPr id="3" name="Group 2">
            <a:extLst>
              <a:ext uri="{FF2B5EF4-FFF2-40B4-BE49-F238E27FC236}">
                <a16:creationId xmlns:a16="http://schemas.microsoft.com/office/drawing/2014/main" id="{2549B8D2-90B9-1D7D-3E56-C25CA18748DE}"/>
              </a:ext>
            </a:extLst>
          </p:cNvPr>
          <p:cNvGrpSpPr/>
          <p:nvPr/>
        </p:nvGrpSpPr>
        <p:grpSpPr>
          <a:xfrm>
            <a:off x="304800" y="3390900"/>
            <a:ext cx="8534400" cy="2857500"/>
            <a:chOff x="304800" y="3009900"/>
            <a:chExt cx="8534400" cy="2857500"/>
          </a:xfrm>
        </p:grpSpPr>
        <p:pic>
          <p:nvPicPr>
            <p:cNvPr id="9" name="Picture 8"/>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90005" y="3720888"/>
              <a:ext cx="2207259" cy="1772358"/>
            </a:xfrm>
            <a:prstGeom prst="rect">
              <a:avLst/>
            </a:prstGeom>
            <a:noFill/>
            <a:ln w="9525">
              <a:solidFill>
                <a:schemeClr val="tx1"/>
              </a:solidFill>
              <a:miter lim="800000"/>
              <a:headEnd/>
              <a:tailEnd/>
            </a:ln>
            <a:effectLst/>
          </p:spPr>
        </p:pic>
        <p:pic>
          <p:nvPicPr>
            <p:cNvPr id="10" name="Picture 9"/>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655" y="3745326"/>
              <a:ext cx="2354336" cy="1740439"/>
            </a:xfrm>
            <a:prstGeom prst="rect">
              <a:avLst/>
            </a:prstGeom>
            <a:noFill/>
            <a:ln w="9525">
              <a:solidFill>
                <a:schemeClr val="tx1"/>
              </a:solidFill>
              <a:miter lim="800000"/>
              <a:headEnd/>
              <a:tailEnd/>
            </a:ln>
            <a:effectLst/>
          </p:spPr>
        </p:pic>
        <p:pic>
          <p:nvPicPr>
            <p:cNvPr id="11" name="Picture 10"/>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4565" y="3733800"/>
              <a:ext cx="2372995" cy="1754505"/>
            </a:xfrm>
            <a:prstGeom prst="rect">
              <a:avLst/>
            </a:prstGeom>
            <a:noFill/>
            <a:ln w="9525">
              <a:solidFill>
                <a:schemeClr val="tx1"/>
              </a:solidFill>
              <a:miter lim="800000"/>
              <a:headEnd/>
              <a:tailEnd/>
            </a:ln>
            <a:effectLst/>
          </p:spPr>
        </p:pic>
        <p:sp>
          <p:nvSpPr>
            <p:cNvPr id="6" name="TextBox 5"/>
            <p:cNvSpPr txBox="1"/>
            <p:nvPr/>
          </p:nvSpPr>
          <p:spPr>
            <a:xfrm>
              <a:off x="304800" y="3048000"/>
              <a:ext cx="2773680" cy="707886"/>
            </a:xfrm>
            <a:prstGeom prst="rect">
              <a:avLst/>
            </a:prstGeom>
            <a:noFill/>
          </p:spPr>
          <p:txBody>
            <a:bodyPr wrap="square" rtlCol="0">
              <a:spAutoFit/>
            </a:bodyPr>
            <a:lstStyle/>
            <a:p>
              <a:pPr algn="ctr"/>
              <a:r>
                <a:rPr lang="en-US" sz="2000" b="1" u="sng" dirty="0">
                  <a:cs typeface="Times New Roman" pitchFamily="18" charset="0"/>
                </a:rPr>
                <a:t>Study Site A</a:t>
              </a:r>
            </a:p>
            <a:p>
              <a:pPr algn="ctr"/>
              <a:r>
                <a:rPr lang="en-US" sz="2000" b="1" dirty="0">
                  <a:cs typeface="Times New Roman" pitchFamily="18" charset="0"/>
                </a:rPr>
                <a:t>(arsenic in wastewater)</a:t>
              </a:r>
            </a:p>
          </p:txBody>
        </p:sp>
        <p:sp>
          <p:nvSpPr>
            <p:cNvPr id="7" name="TextBox 6"/>
            <p:cNvSpPr txBox="1"/>
            <p:nvPr/>
          </p:nvSpPr>
          <p:spPr>
            <a:xfrm>
              <a:off x="3134360" y="3048000"/>
              <a:ext cx="3037840" cy="707886"/>
            </a:xfrm>
            <a:prstGeom prst="rect">
              <a:avLst/>
            </a:prstGeom>
            <a:noFill/>
          </p:spPr>
          <p:txBody>
            <a:bodyPr wrap="square" rtlCol="0">
              <a:spAutoFit/>
            </a:bodyPr>
            <a:lstStyle/>
            <a:p>
              <a:pPr algn="ctr"/>
              <a:r>
                <a:rPr lang="en-US" sz="2000" b="1" u="sng" dirty="0">
                  <a:cs typeface="Times New Roman" pitchFamily="18" charset="0"/>
                </a:rPr>
                <a:t>Study Site B</a:t>
              </a:r>
            </a:p>
            <a:p>
              <a:pPr algn="ctr"/>
              <a:r>
                <a:rPr lang="en-US" sz="2000" b="1" dirty="0">
                  <a:cs typeface="Times New Roman" pitchFamily="18" charset="0"/>
                </a:rPr>
                <a:t>(lead in incinerator ash)</a:t>
              </a:r>
            </a:p>
          </p:txBody>
        </p:sp>
        <p:sp>
          <p:nvSpPr>
            <p:cNvPr id="8" name="TextBox 7"/>
            <p:cNvSpPr txBox="1"/>
            <p:nvPr/>
          </p:nvSpPr>
          <p:spPr>
            <a:xfrm>
              <a:off x="6096000" y="3009900"/>
              <a:ext cx="2743200" cy="707886"/>
            </a:xfrm>
            <a:prstGeom prst="rect">
              <a:avLst/>
            </a:prstGeom>
            <a:noFill/>
          </p:spPr>
          <p:txBody>
            <a:bodyPr wrap="square" rtlCol="0">
              <a:spAutoFit/>
            </a:bodyPr>
            <a:lstStyle/>
            <a:p>
              <a:pPr algn="ctr"/>
              <a:r>
                <a:rPr lang="en-US" sz="2000" b="1" u="sng" dirty="0">
                  <a:cs typeface="Times New Roman" pitchFamily="18" charset="0"/>
                </a:rPr>
                <a:t>Study Site C</a:t>
              </a:r>
            </a:p>
            <a:p>
              <a:pPr algn="ctr"/>
              <a:r>
                <a:rPr lang="en-US" sz="2000" b="1" dirty="0">
                  <a:cs typeface="Times New Roman" pitchFamily="18" charset="0"/>
                </a:rPr>
                <a:t>(PCBs transformer oil)</a:t>
              </a:r>
            </a:p>
          </p:txBody>
        </p:sp>
        <p:sp>
          <p:nvSpPr>
            <p:cNvPr id="13" name="TextBox 12"/>
            <p:cNvSpPr txBox="1"/>
            <p:nvPr/>
          </p:nvSpPr>
          <p:spPr>
            <a:xfrm>
              <a:off x="3810000" y="5464314"/>
              <a:ext cx="1752600" cy="400110"/>
            </a:xfrm>
            <a:prstGeom prst="rect">
              <a:avLst/>
            </a:prstGeom>
            <a:noFill/>
          </p:spPr>
          <p:txBody>
            <a:bodyPr wrap="square" rtlCol="0">
              <a:spAutoFit/>
            </a:bodyPr>
            <a:lstStyle/>
            <a:p>
              <a:pPr algn="ctr"/>
              <a:r>
                <a:rPr lang="en-US" sz="2000" b="1" dirty="0">
                  <a:cs typeface="Times New Roman" pitchFamily="18" charset="0"/>
                </a:rPr>
                <a:t>1,500 ft</a:t>
              </a:r>
              <a:r>
                <a:rPr lang="en-US" sz="2000" b="1" baseline="30000" dirty="0">
                  <a:cs typeface="Times New Roman" pitchFamily="18" charset="0"/>
                </a:rPr>
                <a:t>2</a:t>
              </a:r>
              <a:r>
                <a:rPr lang="en-US" sz="2000" b="1" dirty="0">
                  <a:cs typeface="Times New Roman" pitchFamily="18" charset="0"/>
                </a:rPr>
                <a:t> area</a:t>
              </a:r>
            </a:p>
          </p:txBody>
        </p:sp>
        <p:sp>
          <p:nvSpPr>
            <p:cNvPr id="16" name="TextBox 15"/>
            <p:cNvSpPr txBox="1"/>
            <p:nvPr/>
          </p:nvSpPr>
          <p:spPr>
            <a:xfrm>
              <a:off x="838200" y="5467290"/>
              <a:ext cx="1752600" cy="400110"/>
            </a:xfrm>
            <a:prstGeom prst="rect">
              <a:avLst/>
            </a:prstGeom>
            <a:noFill/>
          </p:spPr>
          <p:txBody>
            <a:bodyPr wrap="square" rtlCol="0">
              <a:spAutoFit/>
            </a:bodyPr>
            <a:lstStyle/>
            <a:p>
              <a:pPr algn="ctr"/>
              <a:r>
                <a:rPr lang="en-US" sz="2000" b="1" dirty="0">
                  <a:cs typeface="Times New Roman" pitchFamily="18" charset="0"/>
                </a:rPr>
                <a:t>13,500 ft</a:t>
              </a:r>
              <a:r>
                <a:rPr lang="en-US" sz="2000" b="1" baseline="30000" dirty="0">
                  <a:cs typeface="Times New Roman" pitchFamily="18" charset="0"/>
                </a:rPr>
                <a:t>2</a:t>
              </a:r>
              <a:r>
                <a:rPr lang="en-US" sz="2000" b="1" dirty="0">
                  <a:cs typeface="Times New Roman" pitchFamily="18" charset="0"/>
                </a:rPr>
                <a:t> area</a:t>
              </a:r>
            </a:p>
          </p:txBody>
        </p:sp>
        <p:sp>
          <p:nvSpPr>
            <p:cNvPr id="17" name="TextBox 16"/>
            <p:cNvSpPr txBox="1"/>
            <p:nvPr/>
          </p:nvSpPr>
          <p:spPr>
            <a:xfrm>
              <a:off x="6629400" y="5467290"/>
              <a:ext cx="1752600" cy="400110"/>
            </a:xfrm>
            <a:prstGeom prst="rect">
              <a:avLst/>
            </a:prstGeom>
            <a:noFill/>
          </p:spPr>
          <p:txBody>
            <a:bodyPr wrap="square" rtlCol="0">
              <a:spAutoFit/>
            </a:bodyPr>
            <a:lstStyle/>
            <a:p>
              <a:pPr algn="ctr"/>
              <a:r>
                <a:rPr lang="en-US" sz="2000" b="1" dirty="0">
                  <a:cs typeface="Times New Roman" pitchFamily="18" charset="0"/>
                </a:rPr>
                <a:t>6,000 ft</a:t>
              </a:r>
              <a:r>
                <a:rPr lang="en-US" sz="2000" b="1" baseline="30000" dirty="0">
                  <a:cs typeface="Times New Roman" pitchFamily="18" charset="0"/>
                </a:rPr>
                <a:t>2</a:t>
              </a:r>
              <a:r>
                <a:rPr lang="en-US" sz="2000" b="1" dirty="0">
                  <a:cs typeface="Times New Roman" pitchFamily="18" charset="0"/>
                </a:rPr>
                <a:t> area</a:t>
              </a:r>
            </a:p>
          </p:txBody>
        </p:sp>
      </p:grpSp>
      <p:sp>
        <p:nvSpPr>
          <p:cNvPr id="14" name="TextBox 13"/>
          <p:cNvSpPr txBox="1"/>
          <p:nvPr/>
        </p:nvSpPr>
        <p:spPr>
          <a:xfrm>
            <a:off x="838200" y="1340584"/>
            <a:ext cx="5638800" cy="1631216"/>
          </a:xfrm>
          <a:prstGeom prst="rect">
            <a:avLst/>
          </a:prstGeom>
          <a:noFill/>
        </p:spPr>
        <p:txBody>
          <a:bodyPr wrap="square" rtlCol="0">
            <a:spAutoFit/>
          </a:bodyPr>
          <a:lstStyle/>
          <a:p>
            <a:pPr marL="342900" indent="-342900">
              <a:buFont typeface="Arial" panose="020B0604020202020204" pitchFamily="34" charset="0"/>
              <a:buChar char="•"/>
            </a:pPr>
            <a:r>
              <a:rPr lang="en-US" sz="2000" b="1" dirty="0">
                <a:cs typeface="Times New Roman" pitchFamily="18" charset="0"/>
              </a:rPr>
              <a:t>Three known-contaminated sites studied;</a:t>
            </a:r>
          </a:p>
          <a:p>
            <a:pPr marL="342900" indent="-342900">
              <a:buFont typeface="Arial" panose="020B0604020202020204" pitchFamily="34" charset="0"/>
              <a:buChar char="•"/>
            </a:pPr>
            <a:r>
              <a:rPr lang="en-US" sz="2000" b="1" dirty="0">
                <a:cs typeface="Times New Roman" pitchFamily="18" charset="0"/>
              </a:rPr>
              <a:t>24 grid points designated at each site;</a:t>
            </a:r>
          </a:p>
          <a:p>
            <a:pPr marL="342900" indent="-342900">
              <a:buFont typeface="Arial" panose="020B0604020202020204" pitchFamily="34" charset="0"/>
              <a:buChar char="•"/>
            </a:pPr>
            <a:r>
              <a:rPr lang="en-US" sz="2000" b="1" dirty="0">
                <a:cs typeface="Times New Roman" pitchFamily="18" charset="0"/>
              </a:rPr>
              <a:t>Hundreds of discrete samples collected;</a:t>
            </a:r>
          </a:p>
          <a:p>
            <a:pPr marL="342900" indent="-342900">
              <a:buFont typeface="Arial" panose="020B0604020202020204" pitchFamily="34" charset="0"/>
              <a:buChar char="•"/>
            </a:pPr>
            <a:r>
              <a:rPr lang="en-US" sz="2000" b="1" dirty="0">
                <a:cs typeface="Times New Roman" pitchFamily="18" charset="0"/>
              </a:rPr>
              <a:t>Multi Increment samples (triplicates) collected from same areas.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168978"/>
            <a:ext cx="1743456" cy="1936685"/>
          </a:xfrm>
          <a:prstGeom prst="rect">
            <a:avLst/>
          </a:prstGeom>
          <a:ln>
            <a:noFill/>
          </a:ln>
        </p:spPr>
      </p:pic>
    </p:spTree>
    <p:extLst>
      <p:ext uri="{BB962C8B-B14F-4D97-AF65-F5344CB8AC3E}">
        <p14:creationId xmlns:p14="http://schemas.microsoft.com/office/powerpoint/2010/main" val="3701936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ttelle-Monterey_PRESENTATION TEMPLATE_May2014">
  <a:themeElements>
    <a:clrScheme name="AECOM">
      <a:dk1>
        <a:srgbClr val="000000"/>
      </a:dk1>
      <a:lt1>
        <a:sysClr val="window" lastClr="FFFFFF"/>
      </a:lt1>
      <a:dk2>
        <a:srgbClr val="000000"/>
      </a:dk2>
      <a:lt2>
        <a:srgbClr val="FFFFFF"/>
      </a:lt2>
      <a:accent1>
        <a:srgbClr val="63C1DF"/>
      </a:accent1>
      <a:accent2>
        <a:srgbClr val="7DDC1E"/>
      </a:accent2>
      <a:accent3>
        <a:srgbClr val="FC9F1A"/>
      </a:accent3>
      <a:accent4>
        <a:srgbClr val="9C0880"/>
      </a:accent4>
      <a:accent5>
        <a:srgbClr val="988F86"/>
      </a:accent5>
      <a:accent6>
        <a:srgbClr val="000000"/>
      </a:accent6>
      <a:hlink>
        <a:srgbClr val="63C1DF"/>
      </a:hlink>
      <a:folHlink>
        <a:srgbClr val="988F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8982</TotalTime>
  <Words>4785</Words>
  <Application>Microsoft Office PowerPoint</Application>
  <PresentationFormat>On-screen Show (4:3)</PresentationFormat>
  <Paragraphs>856</Paragraphs>
  <Slides>51</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Arial</vt:lpstr>
      <vt:lpstr>Arial Narrow</vt:lpstr>
      <vt:lpstr>Arial Unicode MS</vt:lpstr>
      <vt:lpstr>Calibri</vt:lpstr>
      <vt:lpstr>Marlett</vt:lpstr>
      <vt:lpstr>Tahoma</vt:lpstr>
      <vt:lpstr>Times New Roman</vt:lpstr>
      <vt:lpstr>Office Theme</vt:lpstr>
      <vt:lpstr>Battelle-Monterey_PRESENTATION TEMPLATE_May2014</vt:lpstr>
      <vt:lpstr>Default Design</vt:lpstr>
      <vt:lpstr>Faster, Better, Cheaper: Incorporation of Theory of Sampling into Environmental Investigations </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Field Study Results</vt:lpstr>
      <vt:lpstr>PowerPoint Presentation</vt:lpstr>
      <vt:lpstr>PowerPoint Presentation</vt:lpstr>
      <vt:lpstr>PowerPoint Presentation</vt:lpstr>
      <vt:lpstr>PowerPoint Presentation</vt:lpstr>
      <vt:lpstr>PowerPoint Presentation</vt:lpstr>
      <vt:lpstr>Large-Scale Patterns Can Be Real</vt:lpstr>
      <vt:lpstr>PowerPoint Presentation</vt:lpstr>
      <vt:lpstr>PowerPoint Presentation</vt:lpstr>
      <vt:lpstr>Heterogeneity of Subslab Vapor Plumes  (Negates Scientific Validity of USEPA’s Default 0.03 SSAF)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Hawaii’s Transition from Discretes to DU-MIS (2005-2009)</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Brewer</dc:creator>
  <cp:lastModifiedBy>Brewer, Roger C</cp:lastModifiedBy>
  <cp:revision>1220</cp:revision>
  <cp:lastPrinted>2019-02-19T22:01:45Z</cp:lastPrinted>
  <dcterms:created xsi:type="dcterms:W3CDTF">2014-09-01T18:56:09Z</dcterms:created>
  <dcterms:modified xsi:type="dcterms:W3CDTF">2023-11-01T21:04:50Z</dcterms:modified>
</cp:coreProperties>
</file>