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1155" r:id="rId2"/>
    <p:sldId id="281" r:id="rId3"/>
    <p:sldId id="1153" r:id="rId4"/>
    <p:sldId id="1079" r:id="rId5"/>
    <p:sldId id="256" r:id="rId6"/>
    <p:sldId id="296" r:id="rId7"/>
    <p:sldId id="283" r:id="rId8"/>
    <p:sldId id="297" r:id="rId9"/>
    <p:sldId id="298" r:id="rId10"/>
    <p:sldId id="284" r:id="rId11"/>
    <p:sldId id="285" r:id="rId12"/>
    <p:sldId id="286" r:id="rId13"/>
    <p:sldId id="287" r:id="rId14"/>
    <p:sldId id="289" r:id="rId15"/>
    <p:sldId id="288" r:id="rId16"/>
    <p:sldId id="1080" r:id="rId17"/>
    <p:sldId id="290" r:id="rId18"/>
    <p:sldId id="282" r:id="rId19"/>
    <p:sldId id="1151" r:id="rId20"/>
    <p:sldId id="1092" r:id="rId21"/>
    <p:sldId id="1085" r:id="rId22"/>
    <p:sldId id="1093" r:id="rId23"/>
    <p:sldId id="1150" r:id="rId24"/>
    <p:sldId id="553" r:id="rId25"/>
    <p:sldId id="1154" r:id="rId26"/>
    <p:sldId id="1087" r:id="rId27"/>
    <p:sldId id="1083" r:id="rId28"/>
    <p:sldId id="258" r:id="rId29"/>
    <p:sldId id="1084" r:id="rId30"/>
    <p:sldId id="1094" r:id="rId31"/>
    <p:sldId id="1098" r:id="rId32"/>
    <p:sldId id="1095" r:id="rId33"/>
    <p:sldId id="1096" r:id="rId34"/>
    <p:sldId id="1097" r:id="rId35"/>
    <p:sldId id="1081" r:id="rId36"/>
    <p:sldId id="1088" r:id="rId37"/>
    <p:sldId id="1091" r:id="rId38"/>
    <p:sldId id="277" r:id="rId39"/>
    <p:sldId id="1086" r:id="rId40"/>
    <p:sldId id="292" r:id="rId4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94660"/>
  </p:normalViewPr>
  <p:slideViewPr>
    <p:cSldViewPr snapToGrid="0">
      <p:cViewPr varScale="1">
        <p:scale>
          <a:sx n="68" d="100"/>
          <a:sy n="68" d="100"/>
        </p:scale>
        <p:origin x="1070"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08526B1-53DF-4D82-AE07-FDD9707767BD}" type="datetimeFigureOut">
              <a:rPr lang="en-US" smtClean="0"/>
              <a:t>10/2/2023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F90372E-82D6-405A-9DBE-A9F230243FA8}" type="slidenum">
              <a:rPr lang="en-US" smtClean="0"/>
              <a:t>‹#›</a:t>
            </a:fld>
            <a:endParaRPr lang="en-US"/>
          </a:p>
        </p:txBody>
      </p:sp>
    </p:spTree>
    <p:extLst>
      <p:ext uri="{BB962C8B-B14F-4D97-AF65-F5344CB8AC3E}">
        <p14:creationId xmlns:p14="http://schemas.microsoft.com/office/powerpoint/2010/main" val="1407964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E4EF65-9FF7-4874-B46E-5775F1B01156}" type="slidenum">
              <a:rPr lang="en-US" smtClean="0"/>
              <a:pPr/>
              <a:t>2</a:t>
            </a:fld>
            <a:endParaRPr lang="en-US"/>
          </a:p>
        </p:txBody>
      </p:sp>
    </p:spTree>
    <p:extLst>
      <p:ext uri="{BB962C8B-B14F-4D97-AF65-F5344CB8AC3E}">
        <p14:creationId xmlns:p14="http://schemas.microsoft.com/office/powerpoint/2010/main" val="70609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r>
              <a:rPr lang="ja-JP" altLang="en-US" sz="1400" dirty="0"/>
              <a:t>土壤质量决策单元</a:t>
            </a:r>
            <a:r>
              <a:rPr lang="en-US" altLang="ja-JP" sz="1400" dirty="0"/>
              <a:t>-</a:t>
            </a:r>
            <a:r>
              <a:rPr lang="ja-JP" altLang="en-US" sz="1400" dirty="0"/>
              <a:t>多</a:t>
            </a:r>
            <a:r>
              <a:rPr lang="zh-CN" altLang="en-US" sz="1400" dirty="0"/>
              <a:t>点增量采样法</a:t>
            </a:r>
            <a:endParaRPr lang="en-US" altLang="zh-CN" sz="1400" dirty="0"/>
          </a:p>
          <a:p>
            <a:r>
              <a:rPr lang="en-US" sz="1400" dirty="0" err="1"/>
              <a:t>tǔrǎng</a:t>
            </a:r>
            <a:r>
              <a:rPr lang="en-US" sz="1400" dirty="0"/>
              <a:t> </a:t>
            </a:r>
            <a:r>
              <a:rPr lang="en-US" sz="1400" dirty="0" err="1"/>
              <a:t>zhìliàng</a:t>
            </a:r>
            <a:r>
              <a:rPr lang="en-US" sz="1400" dirty="0"/>
              <a:t> </a:t>
            </a:r>
            <a:r>
              <a:rPr lang="en-US" sz="1400" dirty="0" err="1"/>
              <a:t>juécè</a:t>
            </a:r>
            <a:r>
              <a:rPr lang="en-US" sz="1400" dirty="0"/>
              <a:t> </a:t>
            </a:r>
            <a:r>
              <a:rPr lang="en-US" sz="1400" dirty="0" err="1"/>
              <a:t>dānyuán-duō</a:t>
            </a:r>
            <a:r>
              <a:rPr lang="en-US" sz="1400" dirty="0"/>
              <a:t> </a:t>
            </a:r>
            <a:r>
              <a:rPr lang="en-US" sz="1400" dirty="0" err="1"/>
              <a:t>diǎn</a:t>
            </a:r>
            <a:r>
              <a:rPr lang="en-US" sz="1400" dirty="0"/>
              <a:t> </a:t>
            </a:r>
            <a:r>
              <a:rPr lang="en-US" sz="1400" dirty="0" err="1"/>
              <a:t>zēngliàng</a:t>
            </a:r>
            <a:r>
              <a:rPr lang="en-US" sz="1400" dirty="0"/>
              <a:t> </a:t>
            </a:r>
            <a:r>
              <a:rPr lang="en-US" sz="1400" dirty="0" err="1"/>
              <a:t>cǎiyàng</a:t>
            </a:r>
            <a:r>
              <a:rPr lang="en-US" sz="1400" dirty="0"/>
              <a:t> </a:t>
            </a:r>
            <a:r>
              <a:rPr lang="en-US" sz="1400" dirty="0" err="1"/>
              <a:t>fǎ</a:t>
            </a:r>
            <a:endParaRPr lang="en-US" sz="1400" dirty="0"/>
          </a:p>
        </p:txBody>
      </p:sp>
      <p:sp>
        <p:nvSpPr>
          <p:cNvPr id="4" name="Slide Number Placeholder 3"/>
          <p:cNvSpPr>
            <a:spLocks noGrp="1"/>
          </p:cNvSpPr>
          <p:nvPr>
            <p:ph type="sldNum" sz="quarter" idx="10"/>
          </p:nvPr>
        </p:nvSpPr>
        <p:spPr/>
        <p:txBody>
          <a:bodyPr/>
          <a:lstStyle/>
          <a:p>
            <a:fld id="{DE4EDD92-25BA-449A-BBBB-19EF6A76B55B}" type="slidenum">
              <a:rPr lang="en-US" smtClean="0"/>
              <a:pPr/>
              <a:t>3</a:t>
            </a:fld>
            <a:endParaRPr lang="en-US"/>
          </a:p>
        </p:txBody>
      </p:sp>
    </p:spTree>
    <p:extLst>
      <p:ext uri="{BB962C8B-B14F-4D97-AF65-F5344CB8AC3E}">
        <p14:creationId xmlns:p14="http://schemas.microsoft.com/office/powerpoint/2010/main" val="112766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r>
              <a:rPr lang="ja-JP" altLang="en-US" sz="1400" dirty="0"/>
              <a:t>土壤质量决策单元</a:t>
            </a:r>
            <a:r>
              <a:rPr lang="en-US" altLang="ja-JP" sz="1400" dirty="0"/>
              <a:t>-</a:t>
            </a:r>
            <a:r>
              <a:rPr lang="ja-JP" altLang="en-US" sz="1400" dirty="0"/>
              <a:t>多</a:t>
            </a:r>
            <a:r>
              <a:rPr lang="zh-CN" altLang="en-US" sz="1400" dirty="0"/>
              <a:t>点增量采样法</a:t>
            </a:r>
            <a:endParaRPr lang="en-US" altLang="zh-CN" sz="1400" dirty="0"/>
          </a:p>
          <a:p>
            <a:r>
              <a:rPr lang="en-US" sz="1400" dirty="0" err="1"/>
              <a:t>tǔrǎng</a:t>
            </a:r>
            <a:r>
              <a:rPr lang="en-US" sz="1400" dirty="0"/>
              <a:t> </a:t>
            </a:r>
            <a:r>
              <a:rPr lang="en-US" sz="1400" dirty="0" err="1"/>
              <a:t>zhìliàng</a:t>
            </a:r>
            <a:r>
              <a:rPr lang="en-US" sz="1400" dirty="0"/>
              <a:t> </a:t>
            </a:r>
            <a:r>
              <a:rPr lang="en-US" sz="1400" dirty="0" err="1"/>
              <a:t>juécè</a:t>
            </a:r>
            <a:r>
              <a:rPr lang="en-US" sz="1400" dirty="0"/>
              <a:t> </a:t>
            </a:r>
            <a:r>
              <a:rPr lang="en-US" sz="1400" dirty="0" err="1"/>
              <a:t>dānyuán-duō</a:t>
            </a:r>
            <a:r>
              <a:rPr lang="en-US" sz="1400" dirty="0"/>
              <a:t> </a:t>
            </a:r>
            <a:r>
              <a:rPr lang="en-US" sz="1400" dirty="0" err="1"/>
              <a:t>diǎn</a:t>
            </a:r>
            <a:r>
              <a:rPr lang="en-US" sz="1400" dirty="0"/>
              <a:t> </a:t>
            </a:r>
            <a:r>
              <a:rPr lang="en-US" sz="1400" dirty="0" err="1"/>
              <a:t>zēngliàng</a:t>
            </a:r>
            <a:r>
              <a:rPr lang="en-US" sz="1400" dirty="0"/>
              <a:t> </a:t>
            </a:r>
            <a:r>
              <a:rPr lang="en-US" sz="1400" dirty="0" err="1"/>
              <a:t>cǎiyàng</a:t>
            </a:r>
            <a:r>
              <a:rPr lang="en-US" sz="1400" dirty="0"/>
              <a:t> </a:t>
            </a:r>
            <a:r>
              <a:rPr lang="en-US" sz="1400" dirty="0" err="1"/>
              <a:t>fǎ</a:t>
            </a:r>
            <a:endParaRPr lang="en-US" sz="1400" dirty="0"/>
          </a:p>
        </p:txBody>
      </p:sp>
      <p:sp>
        <p:nvSpPr>
          <p:cNvPr id="4" name="Slide Number Placeholder 3"/>
          <p:cNvSpPr>
            <a:spLocks noGrp="1"/>
          </p:cNvSpPr>
          <p:nvPr>
            <p:ph type="sldNum" sz="quarter" idx="10"/>
          </p:nvPr>
        </p:nvSpPr>
        <p:spPr/>
        <p:txBody>
          <a:bodyPr/>
          <a:lstStyle/>
          <a:p>
            <a:fld id="{DE4EDD92-25BA-449A-BBBB-19EF6A76B55B}" type="slidenum">
              <a:rPr lang="en-US" smtClean="0"/>
              <a:pPr/>
              <a:t>4</a:t>
            </a:fld>
            <a:endParaRPr lang="en-US"/>
          </a:p>
        </p:txBody>
      </p:sp>
    </p:spTree>
    <p:extLst>
      <p:ext uri="{BB962C8B-B14F-4D97-AF65-F5344CB8AC3E}">
        <p14:creationId xmlns:p14="http://schemas.microsoft.com/office/powerpoint/2010/main" val="1861820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11</a:t>
            </a:fld>
            <a:endParaRPr lang="en-US"/>
          </a:p>
        </p:txBody>
      </p:sp>
    </p:spTree>
    <p:extLst>
      <p:ext uri="{BB962C8B-B14F-4D97-AF65-F5344CB8AC3E}">
        <p14:creationId xmlns:p14="http://schemas.microsoft.com/office/powerpoint/2010/main" val="248492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19</a:t>
            </a:fld>
            <a:endParaRPr lang="en-US"/>
          </a:p>
        </p:txBody>
      </p:sp>
    </p:spTree>
    <p:extLst>
      <p:ext uri="{BB962C8B-B14F-4D97-AF65-F5344CB8AC3E}">
        <p14:creationId xmlns:p14="http://schemas.microsoft.com/office/powerpoint/2010/main" val="225349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90372E-82D6-405A-9DBE-A9F230243FA8}" type="slidenum">
              <a:rPr lang="en-US" smtClean="0"/>
              <a:t>26</a:t>
            </a:fld>
            <a:endParaRPr lang="en-US"/>
          </a:p>
        </p:txBody>
      </p:sp>
    </p:spTree>
    <p:extLst>
      <p:ext uri="{BB962C8B-B14F-4D97-AF65-F5344CB8AC3E}">
        <p14:creationId xmlns:p14="http://schemas.microsoft.com/office/powerpoint/2010/main" val="59446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2F3EAF-5336-43DD-9807-2A1306E014B7}"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213732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F365B9-51DB-46E6-9515-F47DFA51131E}"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367173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06EE9-7624-4D72-A195-7386F92939CB}"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209660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7EB2FA-E336-47CA-8B5D-B46D7BCA7F32}"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381211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EF7E98-4C0B-4D53-B6A4-0379F465E281}" type="datetime1">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3571250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FF3C21-6A80-4E81-AF12-385BB12D3DC0}" type="datetime1">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221394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CFD5FA-B8DD-4C3B-B60D-8268BE9DA400}" type="datetime1">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155355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B4F9F9-5366-4F68-BF9C-BD38C7C63083}" type="datetime1">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4106579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6693D-A0F7-4786-9273-98F159E31A65}" type="datetime1">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298432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1033DD-B3FE-4AB7-9268-57913948F0D0}" type="datetime1">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391655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CFC769-A6E7-4B4E-9F11-3EAFE37F1AF3}" type="datetime1">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D8B552-EA96-4575-822E-7C0ECCCEE1F4}" type="slidenum">
              <a:rPr lang="en-US" smtClean="0"/>
              <a:t>‹#›</a:t>
            </a:fld>
            <a:endParaRPr lang="en-US"/>
          </a:p>
        </p:txBody>
      </p:sp>
    </p:spTree>
    <p:extLst>
      <p:ext uri="{BB962C8B-B14F-4D97-AF65-F5344CB8AC3E}">
        <p14:creationId xmlns:p14="http://schemas.microsoft.com/office/powerpoint/2010/main" val="71182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761F7-A748-40EE-BED8-98065809D88C}" type="datetime1">
              <a:rPr lang="en-US" smtClean="0"/>
              <a:t>10/2/2023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D8B552-EA96-4575-822E-7C0ECCCEE1F4}" type="slidenum">
              <a:rPr lang="en-US" smtClean="0"/>
              <a:t>‹#›</a:t>
            </a:fld>
            <a:endParaRPr lang="en-US"/>
          </a:p>
        </p:txBody>
      </p:sp>
    </p:spTree>
    <p:extLst>
      <p:ext uri="{BB962C8B-B14F-4D97-AF65-F5344CB8AC3E}">
        <p14:creationId xmlns:p14="http://schemas.microsoft.com/office/powerpoint/2010/main" val="2775503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openxmlformats.org/officeDocument/2006/relationships/hyperlink" Target="mailto:roger.brewer@doh.Hawaii.gov" TargetMode="External"/><Relationship Id="rId7" Type="http://schemas.openxmlformats.org/officeDocument/2006/relationships/image" Target="../media/image4.jpe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jpg"/><Relationship Id="rId10" Type="http://schemas.openxmlformats.org/officeDocument/2006/relationships/image" Target="../media/image7.jpeg"/><Relationship Id="rId4" Type="http://schemas.openxmlformats.org/officeDocument/2006/relationships/image" Target="../media/image1.jpg"/><Relationship Id="rId9" Type="http://schemas.openxmlformats.org/officeDocument/2006/relationships/image" Target="../media/image6.jpeg"/><Relationship Id="rId1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hyperlink" Target="#_Toc141456583"/><Relationship Id="rId13" Type="http://schemas.openxmlformats.org/officeDocument/2006/relationships/hyperlink" Target="#_Toc141456588"/><Relationship Id="rId3" Type="http://schemas.openxmlformats.org/officeDocument/2006/relationships/hyperlink" Target="#_Toc141456578"/><Relationship Id="rId7" Type="http://schemas.openxmlformats.org/officeDocument/2006/relationships/hyperlink" Target="#_Toc141456582"/><Relationship Id="rId12" Type="http://schemas.openxmlformats.org/officeDocument/2006/relationships/hyperlink" Target="#_Toc141456587"/><Relationship Id="rId2" Type="http://schemas.openxmlformats.org/officeDocument/2006/relationships/hyperlink" Target="#_Toc141456577"/><Relationship Id="rId1" Type="http://schemas.openxmlformats.org/officeDocument/2006/relationships/slideLayout" Target="../slideLayouts/slideLayout1.xml"/><Relationship Id="rId6" Type="http://schemas.openxmlformats.org/officeDocument/2006/relationships/hyperlink" Target="#_Toc141456581"/><Relationship Id="rId11" Type="http://schemas.openxmlformats.org/officeDocument/2006/relationships/hyperlink" Target="#_Toc141456586"/><Relationship Id="rId5" Type="http://schemas.openxmlformats.org/officeDocument/2006/relationships/hyperlink" Target="#_Toc141456580"/><Relationship Id="rId10" Type="http://schemas.openxmlformats.org/officeDocument/2006/relationships/hyperlink" Target="#_Toc141456585"/><Relationship Id="rId4" Type="http://schemas.openxmlformats.org/officeDocument/2006/relationships/hyperlink" Target="#_Toc141456579"/><Relationship Id="rId9" Type="http://schemas.openxmlformats.org/officeDocument/2006/relationships/hyperlink" Target="#_Toc141456584"/><Relationship Id="rId14" Type="http://schemas.openxmlformats.org/officeDocument/2006/relationships/hyperlink" Target="#_Toc141456589"/></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4.jpeg"/><Relationship Id="rId4" Type="http://schemas.openxmlformats.org/officeDocument/2006/relationships/image" Target="../media/image16.jpe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2A5C-4C8C-4BB1-A77C-09F52D76FB60}"/>
              </a:ext>
            </a:extLst>
          </p:cNvPr>
          <p:cNvSpPr>
            <a:spLocks noGrp="1"/>
          </p:cNvSpPr>
          <p:nvPr>
            <p:ph type="ctrTitle"/>
          </p:nvPr>
        </p:nvSpPr>
        <p:spPr>
          <a:xfrm>
            <a:off x="0" y="1046137"/>
            <a:ext cx="9144000" cy="2463827"/>
          </a:xfrm>
        </p:spPr>
        <p:txBody>
          <a:bodyPr>
            <a:normAutofit fontScale="90000"/>
          </a:bodyPr>
          <a:lstStyle/>
          <a:p>
            <a:r>
              <a:rPr lang="en-US" sz="4000" cap="small" dirty="0">
                <a:latin typeface="Calibri" panose="020F0502020204030204" pitchFamily="34" charset="0"/>
              </a:rPr>
              <a:t>Aloha,</a:t>
            </a:r>
            <a:br>
              <a:rPr lang="en-US" sz="3200" cap="small" dirty="0">
                <a:latin typeface="Calibri" panose="020F0502020204030204" pitchFamily="34" charset="0"/>
              </a:rPr>
            </a:br>
            <a:r>
              <a:rPr lang="en-US" sz="3200" cap="small" dirty="0">
                <a:latin typeface="Calibri" panose="020F0502020204030204" pitchFamily="34" charset="0"/>
              </a:rPr>
              <a:t>The </a:t>
            </a:r>
            <a:r>
              <a:rPr lang="fr-FR" sz="3200" cap="small" dirty="0">
                <a:latin typeface="Calibri" panose="020F0502020204030204" pitchFamily="34" charset="0"/>
              </a:rPr>
              <a:t>Hawaii DU-MIS Site Investigation Guidance Updates </a:t>
            </a:r>
            <a:r>
              <a:rPr lang="en-US" sz="3200" cap="small" dirty="0">
                <a:latin typeface="Calibri" panose="020F0502020204030204" pitchFamily="34" charset="0"/>
              </a:rPr>
              <a:t>on Monday, October 2nd, 2023.  Presented by Roger Brewer Hawaii Department of Health (HDOH) HEER Office.</a:t>
            </a:r>
            <a:br>
              <a:rPr lang="en-US" sz="3200" cap="small" dirty="0">
                <a:latin typeface="Calibri" panose="020F0502020204030204" pitchFamily="34" charset="0"/>
              </a:rPr>
            </a:br>
            <a:r>
              <a:rPr lang="en-US" sz="3200" cap="small" dirty="0">
                <a:latin typeface="Calibri" panose="020F0502020204030204" pitchFamily="34" charset="0"/>
              </a:rPr>
              <a:t>Will start at </a:t>
            </a:r>
            <a:r>
              <a:rPr lang="en-US" sz="3200" u="sng" cap="small" dirty="0">
                <a:latin typeface="Calibri" panose="020F0502020204030204" pitchFamily="34" charset="0"/>
              </a:rPr>
              <a:t>9:00 am</a:t>
            </a:r>
            <a:r>
              <a:rPr lang="en-US" sz="3200" cap="small" dirty="0">
                <a:latin typeface="Calibri" panose="020F0502020204030204" pitchFamily="34" charset="0"/>
              </a:rPr>
              <a:t>, Hawaii Standard time.</a:t>
            </a:r>
            <a:br>
              <a:rPr lang="en-US" sz="3200" dirty="0"/>
            </a:br>
            <a:endParaRPr lang="en-US" sz="3200" dirty="0"/>
          </a:p>
        </p:txBody>
      </p:sp>
      <p:sp>
        <p:nvSpPr>
          <p:cNvPr id="3" name="Subtitle 2">
            <a:extLst>
              <a:ext uri="{FF2B5EF4-FFF2-40B4-BE49-F238E27FC236}">
                <a16:creationId xmlns:a16="http://schemas.microsoft.com/office/drawing/2014/main" id="{849744C7-981E-46DC-95D3-A44D87F4E792}"/>
              </a:ext>
            </a:extLst>
          </p:cNvPr>
          <p:cNvSpPr>
            <a:spLocks noGrp="1"/>
          </p:cNvSpPr>
          <p:nvPr>
            <p:ph type="subTitle" idx="1"/>
          </p:nvPr>
        </p:nvSpPr>
        <p:spPr>
          <a:xfrm>
            <a:off x="0" y="3602038"/>
            <a:ext cx="9144000" cy="2133599"/>
          </a:xfrm>
        </p:spPr>
        <p:txBody>
          <a:bodyPr>
            <a:normAutofit fontScale="70000" lnSpcReduction="20000"/>
          </a:bodyPr>
          <a:lstStyle/>
          <a:p>
            <a:r>
              <a:rPr lang="en-US" cap="small" dirty="0">
                <a:solidFill>
                  <a:srgbClr val="C00000"/>
                </a:solidFill>
              </a:rPr>
              <a:t>REMINDER</a:t>
            </a:r>
            <a:r>
              <a:rPr lang="en-US" dirty="0"/>
              <a:t>:  Everyone will be </a:t>
            </a:r>
            <a:r>
              <a:rPr lang="en-US" u="sng" dirty="0"/>
              <a:t>muted</a:t>
            </a:r>
            <a:r>
              <a:rPr lang="en-US" dirty="0"/>
              <a:t> during the webinar except the presentation team. Please do not unmute your microphone if you join online or your phone if you call in. Background noise from unmuted mics and phones can disrupt the presentation.</a:t>
            </a:r>
          </a:p>
          <a:p>
            <a:r>
              <a:rPr lang="en-US" dirty="0"/>
              <a:t>There will be a Question &amp; Answer session via Instant Messaging (Chat) at the end of the presentation. There will not be an option to directly ask questions over the phone lines.</a:t>
            </a:r>
          </a:p>
          <a:p>
            <a:r>
              <a:rPr lang="en-US" dirty="0"/>
              <a:t> </a:t>
            </a:r>
            <a:r>
              <a:rPr lang="en-US" u="sng" dirty="0"/>
              <a:t>Questions posted during a presentation will be read by the moderator and discussed by the presenter.</a:t>
            </a:r>
          </a:p>
          <a:p>
            <a:r>
              <a:rPr lang="en-US" sz="3800" cap="small" dirty="0"/>
              <a:t>Mahalo!</a:t>
            </a:r>
          </a:p>
        </p:txBody>
      </p:sp>
    </p:spTree>
    <p:extLst>
      <p:ext uri="{BB962C8B-B14F-4D97-AF65-F5344CB8AC3E}">
        <p14:creationId xmlns:p14="http://schemas.microsoft.com/office/powerpoint/2010/main" val="2222204481"/>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10</a:t>
            </a:fld>
            <a:endParaRPr lang="en-US"/>
          </a:p>
        </p:txBody>
      </p:sp>
      <p:pic>
        <p:nvPicPr>
          <p:cNvPr id="6" name="Picture 5">
            <a:extLst>
              <a:ext uri="{FF2B5EF4-FFF2-40B4-BE49-F238E27FC236}">
                <a16:creationId xmlns:a16="http://schemas.microsoft.com/office/drawing/2014/main" id="{A10C2A36-8C9F-482A-9E12-3F7B08A30C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7405" y="530225"/>
            <a:ext cx="5962873" cy="6297733"/>
          </a:xfrm>
          <a:prstGeom prst="rect">
            <a:avLst/>
          </a:prstGeom>
          <a:noFill/>
          <a:ln>
            <a:noFill/>
          </a:ln>
        </p:spPr>
      </p:pic>
      <p:sp>
        <p:nvSpPr>
          <p:cNvPr id="8" name="TextBox 7">
            <a:extLst>
              <a:ext uri="{FF2B5EF4-FFF2-40B4-BE49-F238E27FC236}">
                <a16:creationId xmlns:a16="http://schemas.microsoft.com/office/drawing/2014/main" id="{B4AB34C1-C41C-4FD9-B941-AB2725EAA46B}"/>
              </a:ext>
            </a:extLst>
          </p:cNvPr>
          <p:cNvSpPr txBox="1"/>
          <p:nvPr/>
        </p:nvSpPr>
        <p:spPr>
          <a:xfrm>
            <a:off x="1262202" y="98816"/>
            <a:ext cx="6678645"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Section 3.2: Systematic Planning (App B)</a:t>
            </a:r>
          </a:p>
        </p:txBody>
      </p:sp>
      <p:sp>
        <p:nvSpPr>
          <p:cNvPr id="9" name="Content Placeholder 2">
            <a:extLst>
              <a:ext uri="{FF2B5EF4-FFF2-40B4-BE49-F238E27FC236}">
                <a16:creationId xmlns:a16="http://schemas.microsoft.com/office/drawing/2014/main" id="{FC050D4E-1F8C-4079-AB1E-145F31927CAA}"/>
              </a:ext>
            </a:extLst>
          </p:cNvPr>
          <p:cNvSpPr>
            <a:spLocks noGrp="1"/>
          </p:cNvSpPr>
          <p:nvPr>
            <p:ph idx="1"/>
          </p:nvPr>
        </p:nvSpPr>
        <p:spPr>
          <a:xfrm>
            <a:off x="84932" y="2059279"/>
            <a:ext cx="4062862" cy="4033726"/>
          </a:xfrm>
        </p:spPr>
        <p:txBody>
          <a:bodyPr>
            <a:noAutofit/>
          </a:bodyPr>
          <a:lstStyle/>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State Problem (</a:t>
            </a:r>
            <a:r>
              <a:rPr lang="en-US" sz="1800" b="1" i="1" dirty="0">
                <a:latin typeface="Times New Roman" panose="02020603050405020304" pitchFamily="18" charset="0"/>
                <a:cs typeface="Times New Roman" panose="02020603050405020304" pitchFamily="18" charset="0"/>
              </a:rPr>
              <a:t>draft CSM, </a:t>
            </a:r>
            <a:r>
              <a:rPr lang="en-US" sz="1800" b="1" dirty="0">
                <a:latin typeface="Times New Roman" panose="02020603050405020304" pitchFamily="18" charset="0"/>
                <a:cs typeface="Times New Roman" panose="02020603050405020304" pitchFamily="18" charset="0"/>
              </a:rPr>
              <a:t>(</a:t>
            </a:r>
            <a:r>
              <a:rPr lang="en-US" sz="1800" b="1" i="1" dirty="0">
                <a:latin typeface="Times New Roman" panose="02020603050405020304" pitchFamily="18" charset="0"/>
                <a:cs typeface="Times New Roman" panose="02020603050405020304" pitchFamily="18" charset="0"/>
              </a:rPr>
              <a:t>Investigation Question(s)</a:t>
            </a:r>
            <a:r>
              <a:rPr lang="en-US" sz="1800" b="1" dirty="0">
                <a:latin typeface="Times New Roman" panose="02020603050405020304" pitchFamily="18" charset="0"/>
                <a:cs typeface="Times New Roman" panose="02020603050405020304" pitchFamily="18" charset="0"/>
              </a:rPr>
              <a:t>); </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Identify </a:t>
            </a:r>
            <a:r>
              <a:rPr lang="en-US" sz="1800" b="1" i="1" dirty="0">
                <a:latin typeface="Times New Roman" panose="02020603050405020304" pitchFamily="18" charset="0"/>
                <a:cs typeface="Times New Roman" panose="02020603050405020304" pitchFamily="18" charset="0"/>
              </a:rPr>
              <a:t>Objectives and COPCs</a:t>
            </a:r>
            <a:r>
              <a:rPr lang="en-US" sz="1800" b="1" dirty="0">
                <a:latin typeface="Times New Roman" panose="02020603050405020304" pitchFamily="18" charset="0"/>
                <a:cs typeface="Times New Roman" panose="02020603050405020304" pitchFamily="18" charset="0"/>
              </a:rPr>
              <a:t>;</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Identify </a:t>
            </a:r>
            <a:r>
              <a:rPr lang="en-US" sz="1800" b="1" i="1" dirty="0">
                <a:latin typeface="Times New Roman" panose="02020603050405020304" pitchFamily="18" charset="0"/>
                <a:cs typeface="Times New Roman" panose="02020603050405020304" pitchFamily="18" charset="0"/>
              </a:rPr>
              <a:t>Data Needs &amp; Uses</a:t>
            </a:r>
            <a:r>
              <a:rPr lang="en-US" sz="1800" b="1" dirty="0">
                <a:latin typeface="Times New Roman" panose="02020603050405020304" pitchFamily="18" charset="0"/>
                <a:cs typeface="Times New Roman" panose="02020603050405020304" pitchFamily="18" charset="0"/>
              </a:rPr>
              <a:t>;</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Define </a:t>
            </a:r>
            <a:r>
              <a:rPr lang="en-US" sz="1800" b="1" i="1" dirty="0">
                <a:latin typeface="Times New Roman" panose="02020603050405020304" pitchFamily="18" charset="0"/>
                <a:cs typeface="Times New Roman" panose="02020603050405020304" pitchFamily="18" charset="0"/>
              </a:rPr>
              <a:t>Decision Units </a:t>
            </a:r>
            <a:r>
              <a:rPr lang="en-US" sz="1800" b="1" dirty="0">
                <a:latin typeface="Times New Roman" panose="02020603050405020304" pitchFamily="18" charset="0"/>
                <a:cs typeface="Times New Roman" panose="02020603050405020304" pitchFamily="18" charset="0"/>
              </a:rPr>
              <a:t>(DUs);</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Develop </a:t>
            </a:r>
            <a:r>
              <a:rPr lang="en-US" sz="1800" b="1" i="1" dirty="0">
                <a:latin typeface="Times New Roman" panose="02020603050405020304" pitchFamily="18" charset="0"/>
                <a:cs typeface="Times New Roman" panose="02020603050405020304" pitchFamily="18" charset="0"/>
              </a:rPr>
              <a:t>Decision Statements</a:t>
            </a:r>
            <a:r>
              <a:rPr lang="en-US" sz="1800" b="1" dirty="0">
                <a:latin typeface="Times New Roman" panose="02020603050405020304" pitchFamily="18" charset="0"/>
                <a:cs typeface="Times New Roman" panose="02020603050405020304" pitchFamily="18" charset="0"/>
              </a:rPr>
              <a:t>;</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Develop SAP and </a:t>
            </a:r>
            <a:r>
              <a:rPr lang="en-US" sz="1800" b="1" i="1" dirty="0">
                <a:latin typeface="Times New Roman" panose="02020603050405020304" pitchFamily="18" charset="0"/>
                <a:cs typeface="Times New Roman" panose="02020603050405020304" pitchFamily="18" charset="0"/>
              </a:rPr>
              <a:t>Collect Samples</a:t>
            </a:r>
            <a:r>
              <a:rPr lang="en-US" sz="1800" b="1" dirty="0">
                <a:latin typeface="Times New Roman" panose="02020603050405020304" pitchFamily="18" charset="0"/>
                <a:cs typeface="Times New Roman" panose="02020603050405020304" pitchFamily="18" charset="0"/>
              </a:rPr>
              <a:t>;</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Evaluate </a:t>
            </a:r>
            <a:r>
              <a:rPr lang="en-US" sz="1800" b="1" i="1" dirty="0">
                <a:latin typeface="Times New Roman" panose="02020603050405020304" pitchFamily="18" charset="0"/>
                <a:cs typeface="Times New Roman" panose="02020603050405020304" pitchFamily="18" charset="0"/>
              </a:rPr>
              <a:t>Data Quality/Usability</a:t>
            </a:r>
            <a:r>
              <a:rPr lang="en-US" sz="1800" b="1" dirty="0">
                <a:latin typeface="Times New Roman" panose="02020603050405020304" pitchFamily="18" charset="0"/>
                <a:cs typeface="Times New Roman" panose="02020603050405020304" pitchFamily="18" charset="0"/>
              </a:rPr>
              <a:t>;</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Identify </a:t>
            </a:r>
            <a:r>
              <a:rPr lang="en-US" sz="1800" b="1" i="1" dirty="0">
                <a:latin typeface="Times New Roman" panose="02020603050405020304" pitchFamily="18" charset="0"/>
                <a:cs typeface="Times New Roman" panose="02020603050405020304" pitchFamily="18" charset="0"/>
              </a:rPr>
              <a:t>Potential Environmental Hazards </a:t>
            </a:r>
            <a:r>
              <a:rPr lang="en-US" sz="1800" b="1" dirty="0">
                <a:latin typeface="Times New Roman" panose="02020603050405020304" pitchFamily="18" charset="0"/>
                <a:cs typeface="Times New Roman" panose="02020603050405020304" pitchFamily="18" charset="0"/>
              </a:rPr>
              <a:t>(e.g., using EALs)</a:t>
            </a:r>
          </a:p>
          <a:p>
            <a:pPr marL="282575" indent="-273050">
              <a:spcBef>
                <a:spcPct val="0"/>
              </a:spcBef>
              <a:spcAft>
                <a:spcPts val="400"/>
              </a:spcAft>
              <a:buFont typeface="+mj-lt"/>
              <a:buAutoNum type="arabicPeriod"/>
            </a:pPr>
            <a:r>
              <a:rPr lang="en-US" sz="1800" b="1" i="1" dirty="0">
                <a:latin typeface="Times New Roman" panose="02020603050405020304" pitchFamily="18" charset="0"/>
                <a:cs typeface="Times New Roman" panose="02020603050405020304" pitchFamily="18" charset="0"/>
              </a:rPr>
              <a:t>Refine CSM </a:t>
            </a:r>
            <a:r>
              <a:rPr lang="en-US" sz="1800" b="1" dirty="0">
                <a:latin typeface="Times New Roman" panose="02020603050405020304" pitchFamily="18" charset="0"/>
                <a:cs typeface="Times New Roman" panose="02020603050405020304" pitchFamily="18" charset="0"/>
              </a:rPr>
              <a:t>and/or Recommend Additional Actions</a:t>
            </a:r>
          </a:p>
          <a:p>
            <a:pPr marL="282575" indent="-273050">
              <a:spcBef>
                <a:spcPct val="0"/>
              </a:spcBef>
              <a:spcAft>
                <a:spcPts val="400"/>
              </a:spcAft>
              <a:buFont typeface="+mj-lt"/>
              <a:buAutoNum type="arabicPeriod"/>
            </a:pPr>
            <a:r>
              <a:rPr lang="en-US" sz="1800" b="1" dirty="0">
                <a:latin typeface="Times New Roman" panose="02020603050405020304" pitchFamily="18" charset="0"/>
                <a:cs typeface="Times New Roman" panose="02020603050405020304" pitchFamily="18" charset="0"/>
              </a:rPr>
              <a:t>Prepare an </a:t>
            </a:r>
            <a:r>
              <a:rPr lang="en-US" sz="1800" b="1" i="1" dirty="0">
                <a:latin typeface="Times New Roman" panose="02020603050405020304" pitchFamily="18" charset="0"/>
                <a:cs typeface="Times New Roman" panose="02020603050405020304" pitchFamily="18" charset="0"/>
              </a:rPr>
              <a:t>Environmental Hazard Evaluation</a:t>
            </a:r>
            <a:endParaRPr lang="en-US" sz="1800" b="1" dirty="0">
              <a:latin typeface="Times New Roman" panose="02020603050405020304" pitchFamily="18" charset="0"/>
              <a:cs typeface="Times New Roman" panose="02020603050405020304" pitchFamily="18" charset="0"/>
            </a:endParaRPr>
          </a:p>
          <a:p>
            <a:pPr marL="385763" indent="-385763">
              <a:lnSpc>
                <a:spcPct val="150000"/>
              </a:lnSpc>
              <a:spcBef>
                <a:spcPct val="0"/>
              </a:spcBef>
              <a:buFont typeface="+mj-lt"/>
              <a:buAutoNum type="arabicPeriod"/>
            </a:pPr>
            <a:endParaRPr lang="en-US" sz="1800" b="1" dirty="0">
              <a:latin typeface="Times New Roman" panose="02020603050405020304" pitchFamily="18" charset="0"/>
              <a:cs typeface="Times New Roman" panose="02020603050405020304" pitchFamily="18" charset="0"/>
            </a:endParaRPr>
          </a:p>
          <a:p>
            <a:pPr>
              <a:lnSpc>
                <a:spcPct val="150000"/>
              </a:lnSpc>
              <a:spcBef>
                <a:spcPct val="0"/>
              </a:spcBef>
            </a:pPr>
            <a:endParaRPr lang="en-US" sz="1800" b="1"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00622CE8-9C85-4CD4-8EC7-629B8DF21DF1}"/>
              </a:ext>
            </a:extLst>
          </p:cNvPr>
          <p:cNvCxnSpPr>
            <a:cxnSpLocks/>
            <a:stCxn id="5" idx="2"/>
            <a:endCxn id="9" idx="0"/>
          </p:cNvCxnSpPr>
          <p:nvPr/>
        </p:nvCxnSpPr>
        <p:spPr>
          <a:xfrm flipH="1">
            <a:off x="2116363" y="1863878"/>
            <a:ext cx="510552" cy="1954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8D6F140-579C-44BF-A253-045A9756771E}"/>
              </a:ext>
            </a:extLst>
          </p:cNvPr>
          <p:cNvGrpSpPr/>
          <p:nvPr/>
        </p:nvGrpSpPr>
        <p:grpSpPr>
          <a:xfrm>
            <a:off x="343661" y="848215"/>
            <a:ext cx="5444397" cy="1015663"/>
            <a:chOff x="343661" y="848215"/>
            <a:chExt cx="5444397" cy="1015663"/>
          </a:xfrm>
        </p:grpSpPr>
        <p:cxnSp>
          <p:nvCxnSpPr>
            <p:cNvPr id="3" name="Straight Arrow Connector 2">
              <a:extLst>
                <a:ext uri="{FF2B5EF4-FFF2-40B4-BE49-F238E27FC236}">
                  <a16:creationId xmlns:a16="http://schemas.microsoft.com/office/drawing/2014/main" id="{05842E17-22E4-4524-944B-102FF6F1FB63}"/>
                </a:ext>
              </a:extLst>
            </p:cNvPr>
            <p:cNvCxnSpPr/>
            <p:nvPr/>
          </p:nvCxnSpPr>
          <p:spPr>
            <a:xfrm flipV="1">
              <a:off x="4910168" y="980388"/>
              <a:ext cx="877890" cy="3959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149BDDF-74B0-4ABF-8934-74B9563A8168}"/>
                </a:ext>
              </a:extLst>
            </p:cNvPr>
            <p:cNvSpPr txBox="1"/>
            <p:nvPr/>
          </p:nvSpPr>
          <p:spPr>
            <a:xfrm>
              <a:off x="343661" y="848215"/>
              <a:ext cx="4566507" cy="1015663"/>
            </a:xfrm>
            <a:prstGeom prst="rect">
              <a:avLst/>
            </a:prstGeom>
            <a:solidFill>
              <a:schemeClr val="bg1"/>
            </a:solidFill>
            <a:ln>
              <a:solidFill>
                <a:schemeClr val="tx1"/>
              </a:solidFill>
            </a:ln>
          </p:spPr>
          <p:txBody>
            <a:bodyPr wrap="none" rtlCol="0">
              <a:spAutoFit/>
            </a:bodyPr>
            <a:lstStyle/>
            <a:p>
              <a:r>
                <a:rPr lang="en-US" sz="2000" b="1" dirty="0"/>
                <a:t>The only two reasons to collect a sample:</a:t>
              </a:r>
            </a:p>
            <a:p>
              <a:pPr marL="687388" lvl="1" indent="-342900">
                <a:buFont typeface="+mj-lt"/>
                <a:buAutoNum type="arabicPeriod"/>
              </a:pPr>
              <a:r>
                <a:rPr lang="en-US" sz="2000" b="1" dirty="0"/>
                <a:t>Assess risk.</a:t>
              </a:r>
            </a:p>
            <a:p>
              <a:pPr marL="687388" lvl="1" indent="-342900">
                <a:buFont typeface="+mj-lt"/>
                <a:buAutoNum type="arabicPeriod"/>
              </a:pPr>
              <a:r>
                <a:rPr lang="en-US" sz="2000" b="1" dirty="0"/>
                <a:t>Optimize remediation.</a:t>
              </a:r>
            </a:p>
          </p:txBody>
        </p:sp>
      </p:grpSp>
    </p:spTree>
    <p:extLst>
      <p:ext uri="{BB962C8B-B14F-4D97-AF65-F5344CB8AC3E}">
        <p14:creationId xmlns:p14="http://schemas.microsoft.com/office/powerpoint/2010/main" val="367875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11</a:t>
            </a:fld>
            <a:endParaRPr lang="en-US"/>
          </a:p>
        </p:txBody>
      </p:sp>
      <p:sp>
        <p:nvSpPr>
          <p:cNvPr id="12" name="TextBox 11">
            <a:extLst>
              <a:ext uri="{FF2B5EF4-FFF2-40B4-BE49-F238E27FC236}">
                <a16:creationId xmlns:a16="http://schemas.microsoft.com/office/drawing/2014/main" id="{2BBF9A77-21B5-4165-BEED-E5E4073CD90D}"/>
              </a:ext>
            </a:extLst>
          </p:cNvPr>
          <p:cNvSpPr txBox="1"/>
          <p:nvPr/>
        </p:nvSpPr>
        <p:spPr>
          <a:xfrm>
            <a:off x="834192" y="91720"/>
            <a:ext cx="7478172" cy="923330"/>
          </a:xfrm>
          <a:prstGeom prst="rect">
            <a:avLst/>
          </a:prstGeom>
          <a:noFill/>
        </p:spPr>
        <p:txBody>
          <a:bodyPr wrap="square" rtlCol="0">
            <a:spAutoFit/>
          </a:bodyPr>
          <a:lstStyle/>
          <a:p>
            <a:pPr algn="ctr"/>
            <a:r>
              <a:rPr lang="en-US" sz="3000" b="1" dirty="0">
                <a:cs typeface="Times New Roman" panose="02020603050405020304" pitchFamily="18" charset="0"/>
              </a:rPr>
              <a:t>Section 3.3: Decision Unit Designation (App C)</a:t>
            </a:r>
          </a:p>
          <a:p>
            <a:pPr algn="ctr">
              <a:spcAft>
                <a:spcPts val="1200"/>
              </a:spcAft>
            </a:pPr>
            <a:r>
              <a:rPr lang="en-US" sz="2400" b="1" dirty="0">
                <a:cs typeface="Times New Roman" panose="02020603050405020304" pitchFamily="18" charset="0"/>
              </a:rPr>
              <a:t>(area and volume of soil, etc., in question)</a:t>
            </a:r>
          </a:p>
        </p:txBody>
      </p:sp>
      <p:grpSp>
        <p:nvGrpSpPr>
          <p:cNvPr id="22" name="Group 21">
            <a:extLst>
              <a:ext uri="{FF2B5EF4-FFF2-40B4-BE49-F238E27FC236}">
                <a16:creationId xmlns:a16="http://schemas.microsoft.com/office/drawing/2014/main" id="{D1E7600E-3838-44E6-B121-B54EEC4A8A84}"/>
              </a:ext>
            </a:extLst>
          </p:cNvPr>
          <p:cNvGrpSpPr/>
          <p:nvPr/>
        </p:nvGrpSpPr>
        <p:grpSpPr>
          <a:xfrm>
            <a:off x="277734" y="4161720"/>
            <a:ext cx="2548198" cy="2278883"/>
            <a:chOff x="3943656" y="3771032"/>
            <a:chExt cx="2548198" cy="2278883"/>
          </a:xfrm>
        </p:grpSpPr>
        <p:pic>
          <p:nvPicPr>
            <p:cNvPr id="7" name="Picture 6">
              <a:extLst>
                <a:ext uri="{FF2B5EF4-FFF2-40B4-BE49-F238E27FC236}">
                  <a16:creationId xmlns:a16="http://schemas.microsoft.com/office/drawing/2014/main" id="{00A6B1C2-214D-4BF6-90E7-7A1BCCC36D2B}"/>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106876" y="4133485"/>
              <a:ext cx="2116455" cy="1916430"/>
            </a:xfrm>
            <a:prstGeom prst="rect">
              <a:avLst/>
            </a:prstGeom>
            <a:noFill/>
            <a:ln>
              <a:noFill/>
            </a:ln>
          </p:spPr>
        </p:pic>
        <p:sp>
          <p:nvSpPr>
            <p:cNvPr id="19" name="TextBox 18">
              <a:extLst>
                <a:ext uri="{FF2B5EF4-FFF2-40B4-BE49-F238E27FC236}">
                  <a16:creationId xmlns:a16="http://schemas.microsoft.com/office/drawing/2014/main" id="{390AFA8B-CB4B-45AB-977D-01C67B8BAADF}"/>
                </a:ext>
              </a:extLst>
            </p:cNvPr>
            <p:cNvSpPr txBox="1"/>
            <p:nvPr/>
          </p:nvSpPr>
          <p:spPr>
            <a:xfrm>
              <a:off x="3943656" y="3771032"/>
              <a:ext cx="2548198" cy="400110"/>
            </a:xfrm>
            <a:prstGeom prst="rect">
              <a:avLst/>
            </a:prstGeom>
            <a:noFill/>
          </p:spPr>
          <p:txBody>
            <a:bodyPr wrap="none" rtlCol="0">
              <a:spAutoFit/>
            </a:bodyPr>
            <a:lstStyle/>
            <a:p>
              <a:pPr algn="ctr"/>
              <a:r>
                <a:rPr lang="en-US" sz="2000" b="1" dirty="0"/>
                <a:t>Source Boundary DUs</a:t>
              </a:r>
            </a:p>
          </p:txBody>
        </p:sp>
      </p:grpSp>
      <p:grpSp>
        <p:nvGrpSpPr>
          <p:cNvPr id="21" name="Group 20">
            <a:extLst>
              <a:ext uri="{FF2B5EF4-FFF2-40B4-BE49-F238E27FC236}">
                <a16:creationId xmlns:a16="http://schemas.microsoft.com/office/drawing/2014/main" id="{E771D382-89D5-4829-B7DD-27B811F1239D}"/>
              </a:ext>
            </a:extLst>
          </p:cNvPr>
          <p:cNvGrpSpPr/>
          <p:nvPr/>
        </p:nvGrpSpPr>
        <p:grpSpPr>
          <a:xfrm>
            <a:off x="2909783" y="4184344"/>
            <a:ext cx="2490788" cy="1918603"/>
            <a:chOff x="228617" y="3641147"/>
            <a:chExt cx="2490788" cy="1918603"/>
          </a:xfrm>
        </p:grpSpPr>
        <p:pic>
          <p:nvPicPr>
            <p:cNvPr id="6" name="Picture 5">
              <a:extLst>
                <a:ext uri="{FF2B5EF4-FFF2-40B4-BE49-F238E27FC236}">
                  <a16:creationId xmlns:a16="http://schemas.microsoft.com/office/drawing/2014/main" id="{4812F0E6-EFAD-4674-BE46-4B7CB946258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17" y="3984318"/>
              <a:ext cx="2490788" cy="1575432"/>
            </a:xfrm>
            <a:prstGeom prst="rect">
              <a:avLst/>
            </a:prstGeom>
            <a:noFill/>
            <a:ln>
              <a:noFill/>
            </a:ln>
          </p:spPr>
        </p:pic>
        <p:sp>
          <p:nvSpPr>
            <p:cNvPr id="20" name="TextBox 19">
              <a:extLst>
                <a:ext uri="{FF2B5EF4-FFF2-40B4-BE49-F238E27FC236}">
                  <a16:creationId xmlns:a16="http://schemas.microsoft.com/office/drawing/2014/main" id="{5E64051D-49B4-422A-970A-7138792E1460}"/>
                </a:ext>
              </a:extLst>
            </p:cNvPr>
            <p:cNvSpPr txBox="1"/>
            <p:nvPr/>
          </p:nvSpPr>
          <p:spPr>
            <a:xfrm>
              <a:off x="706523" y="3641147"/>
              <a:ext cx="1843197" cy="400110"/>
            </a:xfrm>
            <a:prstGeom prst="rect">
              <a:avLst/>
            </a:prstGeom>
            <a:noFill/>
          </p:spPr>
          <p:txBody>
            <a:bodyPr wrap="none" rtlCol="0">
              <a:spAutoFit/>
            </a:bodyPr>
            <a:lstStyle/>
            <a:p>
              <a:r>
                <a:rPr lang="en-US" sz="2000" b="1" dirty="0"/>
                <a:t>Subsurface DUs</a:t>
              </a:r>
            </a:p>
          </p:txBody>
        </p:sp>
      </p:grpSp>
      <p:grpSp>
        <p:nvGrpSpPr>
          <p:cNvPr id="24" name="Group 23">
            <a:extLst>
              <a:ext uri="{FF2B5EF4-FFF2-40B4-BE49-F238E27FC236}">
                <a16:creationId xmlns:a16="http://schemas.microsoft.com/office/drawing/2014/main" id="{600BF293-4F7B-471C-A726-9D4AD6601274}"/>
              </a:ext>
            </a:extLst>
          </p:cNvPr>
          <p:cNvGrpSpPr/>
          <p:nvPr/>
        </p:nvGrpSpPr>
        <p:grpSpPr>
          <a:xfrm>
            <a:off x="5545560" y="4106315"/>
            <a:ext cx="3313127" cy="2615329"/>
            <a:chOff x="817378" y="967555"/>
            <a:chExt cx="3679832" cy="2879246"/>
          </a:xfrm>
        </p:grpSpPr>
        <p:pic>
          <p:nvPicPr>
            <p:cNvPr id="25" name="Picture 24">
              <a:extLst>
                <a:ext uri="{FF2B5EF4-FFF2-40B4-BE49-F238E27FC236}">
                  <a16:creationId xmlns:a16="http://schemas.microsoft.com/office/drawing/2014/main" id="{EFFF200C-6EF3-41E8-BF44-83FD0459A228}"/>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817378" y="1603259"/>
              <a:ext cx="3439429" cy="2243542"/>
            </a:xfrm>
            <a:prstGeom prst="rect">
              <a:avLst/>
            </a:prstGeom>
            <a:noFill/>
            <a:ln>
              <a:noFill/>
            </a:ln>
          </p:spPr>
        </p:pic>
        <p:sp>
          <p:nvSpPr>
            <p:cNvPr id="26" name="TextBox 25">
              <a:extLst>
                <a:ext uri="{FF2B5EF4-FFF2-40B4-BE49-F238E27FC236}">
                  <a16:creationId xmlns:a16="http://schemas.microsoft.com/office/drawing/2014/main" id="{A278D067-2BF4-4BD1-9938-06A94D56AB85}"/>
                </a:ext>
              </a:extLst>
            </p:cNvPr>
            <p:cNvSpPr txBox="1"/>
            <p:nvPr/>
          </p:nvSpPr>
          <p:spPr>
            <a:xfrm>
              <a:off x="1240168" y="967555"/>
              <a:ext cx="3257042" cy="779321"/>
            </a:xfrm>
            <a:prstGeom prst="rect">
              <a:avLst/>
            </a:prstGeom>
            <a:noFill/>
          </p:spPr>
          <p:txBody>
            <a:bodyPr wrap="none" rtlCol="0">
              <a:spAutoFit/>
            </a:bodyPr>
            <a:lstStyle>
              <a:defPPr>
                <a:defRPr lang="en-US"/>
              </a:defPPr>
              <a:lvl1pPr>
                <a:defRPr b="1"/>
              </a:lvl1pPr>
            </a:lstStyle>
            <a:p>
              <a:pPr algn="ctr"/>
              <a:r>
                <a:rPr lang="en-US" sz="2000" dirty="0"/>
                <a:t>Exploratory Pits, Trenches</a:t>
              </a:r>
            </a:p>
            <a:p>
              <a:pPr algn="ctr"/>
              <a:r>
                <a:rPr lang="en-US" sz="2000" dirty="0"/>
                <a:t>and Borings DUs </a:t>
              </a:r>
            </a:p>
          </p:txBody>
        </p:sp>
      </p:grpSp>
      <p:grpSp>
        <p:nvGrpSpPr>
          <p:cNvPr id="2" name="Group 1">
            <a:extLst>
              <a:ext uri="{FF2B5EF4-FFF2-40B4-BE49-F238E27FC236}">
                <a16:creationId xmlns:a16="http://schemas.microsoft.com/office/drawing/2014/main" id="{0C112263-9A4C-7EC9-B896-3083ED9FDDD7}"/>
              </a:ext>
            </a:extLst>
          </p:cNvPr>
          <p:cNvGrpSpPr/>
          <p:nvPr/>
        </p:nvGrpSpPr>
        <p:grpSpPr>
          <a:xfrm>
            <a:off x="565287" y="1082083"/>
            <a:ext cx="7598325" cy="3011433"/>
            <a:chOff x="565287" y="753222"/>
            <a:chExt cx="7598325" cy="3011433"/>
          </a:xfrm>
        </p:grpSpPr>
        <p:grpSp>
          <p:nvGrpSpPr>
            <p:cNvPr id="23" name="Group 22">
              <a:extLst>
                <a:ext uri="{FF2B5EF4-FFF2-40B4-BE49-F238E27FC236}">
                  <a16:creationId xmlns:a16="http://schemas.microsoft.com/office/drawing/2014/main" id="{15639BB7-023B-4CC4-AB6A-6254D5548832}"/>
                </a:ext>
              </a:extLst>
            </p:cNvPr>
            <p:cNvGrpSpPr/>
            <p:nvPr/>
          </p:nvGrpSpPr>
          <p:grpSpPr>
            <a:xfrm>
              <a:off x="565287" y="1143348"/>
              <a:ext cx="3871595" cy="2584959"/>
              <a:chOff x="659557" y="606016"/>
              <a:chExt cx="3871595" cy="2584959"/>
            </a:xfrm>
          </p:grpSpPr>
          <p:pic>
            <p:nvPicPr>
              <p:cNvPr id="3" name="Picture 2">
                <a:extLst>
                  <a:ext uri="{FF2B5EF4-FFF2-40B4-BE49-F238E27FC236}">
                    <a16:creationId xmlns:a16="http://schemas.microsoft.com/office/drawing/2014/main" id="{8ADB2EBC-BB96-4E71-A377-F9DF6873E01D}"/>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659557" y="957680"/>
                <a:ext cx="3871595" cy="2233295"/>
              </a:xfrm>
              <a:prstGeom prst="rect">
                <a:avLst/>
              </a:prstGeom>
              <a:noFill/>
              <a:ln>
                <a:noFill/>
              </a:ln>
            </p:spPr>
          </p:pic>
          <p:sp>
            <p:nvSpPr>
              <p:cNvPr id="16" name="TextBox 15">
                <a:extLst>
                  <a:ext uri="{FF2B5EF4-FFF2-40B4-BE49-F238E27FC236}">
                    <a16:creationId xmlns:a16="http://schemas.microsoft.com/office/drawing/2014/main" id="{A4B024B8-9FD8-4899-AC09-E1350FFE0837}"/>
                  </a:ext>
                </a:extLst>
              </p:cNvPr>
              <p:cNvSpPr txBox="1"/>
              <p:nvPr/>
            </p:nvSpPr>
            <p:spPr>
              <a:xfrm>
                <a:off x="1333370" y="606016"/>
                <a:ext cx="2209900" cy="400110"/>
              </a:xfrm>
              <a:prstGeom prst="rect">
                <a:avLst/>
              </a:prstGeom>
              <a:noFill/>
            </p:spPr>
            <p:txBody>
              <a:bodyPr wrap="none" rtlCol="0">
                <a:spAutoFit/>
              </a:bodyPr>
              <a:lstStyle/>
              <a:p>
                <a:r>
                  <a:rPr lang="en-US" sz="2000" b="1" dirty="0"/>
                  <a:t>Exposure Area DUs</a:t>
                </a:r>
              </a:p>
            </p:txBody>
          </p:sp>
        </p:grpSp>
        <p:grpSp>
          <p:nvGrpSpPr>
            <p:cNvPr id="18" name="Group 17">
              <a:extLst>
                <a:ext uri="{FF2B5EF4-FFF2-40B4-BE49-F238E27FC236}">
                  <a16:creationId xmlns:a16="http://schemas.microsoft.com/office/drawing/2014/main" id="{42C6B65A-D84B-440F-81E3-BF12665CB0A5}"/>
                </a:ext>
              </a:extLst>
            </p:cNvPr>
            <p:cNvGrpSpPr/>
            <p:nvPr/>
          </p:nvGrpSpPr>
          <p:grpSpPr>
            <a:xfrm>
              <a:off x="4861805" y="1153845"/>
              <a:ext cx="3301807" cy="2610810"/>
              <a:chOff x="4861805" y="531671"/>
              <a:chExt cx="3301807" cy="2610810"/>
            </a:xfrm>
          </p:grpSpPr>
          <p:pic>
            <p:nvPicPr>
              <p:cNvPr id="5" name="Picture 4">
                <a:extLst>
                  <a:ext uri="{FF2B5EF4-FFF2-40B4-BE49-F238E27FC236}">
                    <a16:creationId xmlns:a16="http://schemas.microsoft.com/office/drawing/2014/main" id="{ACDE3993-B231-4DB1-9EA7-11429A48E2DB}"/>
                  </a:ext>
                </a:extLst>
              </p:cNvPr>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1805" y="879721"/>
                <a:ext cx="3301807" cy="2262760"/>
              </a:xfrm>
              <a:prstGeom prst="rect">
                <a:avLst/>
              </a:prstGeom>
              <a:noFill/>
              <a:ln>
                <a:noFill/>
              </a:ln>
            </p:spPr>
          </p:pic>
          <p:sp>
            <p:nvSpPr>
              <p:cNvPr id="17" name="TextBox 16">
                <a:extLst>
                  <a:ext uri="{FF2B5EF4-FFF2-40B4-BE49-F238E27FC236}">
                    <a16:creationId xmlns:a16="http://schemas.microsoft.com/office/drawing/2014/main" id="{750CBF95-ABCB-4A15-802F-DAA0E33CB400}"/>
                  </a:ext>
                </a:extLst>
              </p:cNvPr>
              <p:cNvSpPr txBox="1"/>
              <p:nvPr/>
            </p:nvSpPr>
            <p:spPr>
              <a:xfrm>
                <a:off x="5647898" y="531671"/>
                <a:ext cx="1954253" cy="400110"/>
              </a:xfrm>
              <a:prstGeom prst="rect">
                <a:avLst/>
              </a:prstGeom>
              <a:noFill/>
            </p:spPr>
            <p:txBody>
              <a:bodyPr wrap="none" rtlCol="0">
                <a:spAutoFit/>
              </a:bodyPr>
              <a:lstStyle/>
              <a:p>
                <a:r>
                  <a:rPr lang="en-US" sz="2000" b="1" dirty="0"/>
                  <a:t>Source Area DUs</a:t>
                </a:r>
              </a:p>
            </p:txBody>
          </p:sp>
        </p:grpSp>
        <p:sp>
          <p:nvSpPr>
            <p:cNvPr id="27" name="TextBox 26">
              <a:extLst>
                <a:ext uri="{FF2B5EF4-FFF2-40B4-BE49-F238E27FC236}">
                  <a16:creationId xmlns:a16="http://schemas.microsoft.com/office/drawing/2014/main" id="{D22C7AC9-8FE0-4340-A13E-A3B57662A57A}"/>
                </a:ext>
              </a:extLst>
            </p:cNvPr>
            <p:cNvSpPr txBox="1"/>
            <p:nvPr/>
          </p:nvSpPr>
          <p:spPr>
            <a:xfrm>
              <a:off x="1658606" y="817016"/>
              <a:ext cx="1370888" cy="400110"/>
            </a:xfrm>
            <a:prstGeom prst="rect">
              <a:avLst/>
            </a:prstGeom>
            <a:noFill/>
          </p:spPr>
          <p:txBody>
            <a:bodyPr wrap="none" rtlCol="0">
              <a:spAutoFit/>
            </a:bodyPr>
            <a:lstStyle/>
            <a:p>
              <a:r>
                <a:rPr lang="en-US" sz="2000" b="1" u="sng" dirty="0"/>
                <a:t>Assess Risk</a:t>
              </a:r>
            </a:p>
          </p:txBody>
        </p:sp>
        <p:sp>
          <p:nvSpPr>
            <p:cNvPr id="28" name="TextBox 27">
              <a:extLst>
                <a:ext uri="{FF2B5EF4-FFF2-40B4-BE49-F238E27FC236}">
                  <a16:creationId xmlns:a16="http://schemas.microsoft.com/office/drawing/2014/main" id="{C2195B5E-1C48-459E-8ABF-65936051B015}"/>
                </a:ext>
              </a:extLst>
            </p:cNvPr>
            <p:cNvSpPr txBox="1"/>
            <p:nvPr/>
          </p:nvSpPr>
          <p:spPr>
            <a:xfrm>
              <a:off x="5355126" y="753222"/>
              <a:ext cx="2561214" cy="400110"/>
            </a:xfrm>
            <a:prstGeom prst="rect">
              <a:avLst/>
            </a:prstGeom>
            <a:noFill/>
          </p:spPr>
          <p:txBody>
            <a:bodyPr wrap="none" rtlCol="0">
              <a:spAutoFit/>
            </a:bodyPr>
            <a:lstStyle/>
            <a:p>
              <a:r>
                <a:rPr lang="en-US" sz="2000" b="1" u="sng" dirty="0"/>
                <a:t>Optimize Remediation</a:t>
              </a:r>
            </a:p>
          </p:txBody>
        </p:sp>
      </p:grpSp>
    </p:spTree>
    <p:extLst>
      <p:ext uri="{BB962C8B-B14F-4D97-AF65-F5344CB8AC3E}">
        <p14:creationId xmlns:p14="http://schemas.microsoft.com/office/powerpoint/2010/main" val="2210712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12</a:t>
            </a:fld>
            <a:endParaRPr lang="en-US"/>
          </a:p>
        </p:txBody>
      </p:sp>
      <p:grpSp>
        <p:nvGrpSpPr>
          <p:cNvPr id="10" name="Group 9">
            <a:extLst>
              <a:ext uri="{FF2B5EF4-FFF2-40B4-BE49-F238E27FC236}">
                <a16:creationId xmlns:a16="http://schemas.microsoft.com/office/drawing/2014/main" id="{76ED6E7E-B18E-4268-9E03-E30929307890}"/>
              </a:ext>
            </a:extLst>
          </p:cNvPr>
          <p:cNvGrpSpPr/>
          <p:nvPr/>
        </p:nvGrpSpPr>
        <p:grpSpPr>
          <a:xfrm>
            <a:off x="399248" y="1223445"/>
            <a:ext cx="3852242" cy="2339885"/>
            <a:chOff x="399248" y="1506251"/>
            <a:chExt cx="3852242" cy="2339885"/>
          </a:xfrm>
        </p:grpSpPr>
        <p:pic>
          <p:nvPicPr>
            <p:cNvPr id="5" name="Picture 4">
              <a:extLst>
                <a:ext uri="{FF2B5EF4-FFF2-40B4-BE49-F238E27FC236}">
                  <a16:creationId xmlns:a16="http://schemas.microsoft.com/office/drawing/2014/main" id="{858E702C-69F1-4D7E-82B9-DAD21D420032}"/>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99248" y="1906361"/>
              <a:ext cx="3852242" cy="1939775"/>
            </a:xfrm>
            <a:prstGeom prst="rect">
              <a:avLst/>
            </a:prstGeom>
            <a:noFill/>
            <a:ln>
              <a:noFill/>
            </a:ln>
          </p:spPr>
        </p:pic>
        <p:sp>
          <p:nvSpPr>
            <p:cNvPr id="7" name="TextBox 6">
              <a:extLst>
                <a:ext uri="{FF2B5EF4-FFF2-40B4-BE49-F238E27FC236}">
                  <a16:creationId xmlns:a16="http://schemas.microsoft.com/office/drawing/2014/main" id="{25BA866A-718D-4FCC-B972-FF8257D50FF2}"/>
                </a:ext>
              </a:extLst>
            </p:cNvPr>
            <p:cNvSpPr txBox="1"/>
            <p:nvPr/>
          </p:nvSpPr>
          <p:spPr>
            <a:xfrm>
              <a:off x="2115796" y="1506251"/>
              <a:ext cx="1808957" cy="400110"/>
            </a:xfrm>
            <a:prstGeom prst="rect">
              <a:avLst/>
            </a:prstGeom>
            <a:noFill/>
          </p:spPr>
          <p:txBody>
            <a:bodyPr wrap="none" rtlCol="0">
              <a:spAutoFit/>
            </a:bodyPr>
            <a:lstStyle/>
            <a:p>
              <a:r>
                <a:rPr lang="en-US" sz="2000" b="1" dirty="0"/>
                <a:t>Excavation DUs</a:t>
              </a:r>
            </a:p>
          </p:txBody>
        </p:sp>
      </p:grpSp>
      <p:grpSp>
        <p:nvGrpSpPr>
          <p:cNvPr id="9" name="Group 8">
            <a:extLst>
              <a:ext uri="{FF2B5EF4-FFF2-40B4-BE49-F238E27FC236}">
                <a16:creationId xmlns:a16="http://schemas.microsoft.com/office/drawing/2014/main" id="{F2F06591-F187-4832-8D74-62E84450F222}"/>
              </a:ext>
            </a:extLst>
          </p:cNvPr>
          <p:cNvGrpSpPr/>
          <p:nvPr/>
        </p:nvGrpSpPr>
        <p:grpSpPr>
          <a:xfrm>
            <a:off x="4452772" y="1226314"/>
            <a:ext cx="3733014" cy="2337016"/>
            <a:chOff x="4452772" y="1509120"/>
            <a:chExt cx="3733014" cy="2337016"/>
          </a:xfrm>
        </p:grpSpPr>
        <p:pic>
          <p:nvPicPr>
            <p:cNvPr id="3" name="Picture 2">
              <a:extLst>
                <a:ext uri="{FF2B5EF4-FFF2-40B4-BE49-F238E27FC236}">
                  <a16:creationId xmlns:a16="http://schemas.microsoft.com/office/drawing/2014/main" id="{E546398E-1A2A-470D-977B-6C3FB345ADC1}"/>
                </a:ext>
              </a:extLst>
            </p:cNvPr>
            <p:cNvPicPr/>
            <p:nvPr/>
          </p:nvPicPr>
          <p:blipFill>
            <a:blip r:embed="rId3"/>
            <a:stretch>
              <a:fillRect/>
            </a:stretch>
          </p:blipFill>
          <p:spPr>
            <a:xfrm>
              <a:off x="4452772" y="1805897"/>
              <a:ext cx="3733014" cy="2040239"/>
            </a:xfrm>
            <a:prstGeom prst="rect">
              <a:avLst/>
            </a:prstGeom>
            <a:ln>
              <a:noFill/>
            </a:ln>
          </p:spPr>
        </p:pic>
        <p:sp>
          <p:nvSpPr>
            <p:cNvPr id="8" name="TextBox 7">
              <a:extLst>
                <a:ext uri="{FF2B5EF4-FFF2-40B4-BE49-F238E27FC236}">
                  <a16:creationId xmlns:a16="http://schemas.microsoft.com/office/drawing/2014/main" id="{C1130B5E-0B10-4AE3-BFF7-CA2B6490ADDF}"/>
                </a:ext>
              </a:extLst>
            </p:cNvPr>
            <p:cNvSpPr txBox="1"/>
            <p:nvPr/>
          </p:nvSpPr>
          <p:spPr>
            <a:xfrm>
              <a:off x="4775726" y="1509120"/>
              <a:ext cx="1642501" cy="400110"/>
            </a:xfrm>
            <a:prstGeom prst="rect">
              <a:avLst/>
            </a:prstGeom>
            <a:noFill/>
          </p:spPr>
          <p:txBody>
            <a:bodyPr wrap="none" rtlCol="0">
              <a:spAutoFit/>
            </a:bodyPr>
            <a:lstStyle/>
            <a:p>
              <a:r>
                <a:rPr lang="en-US" sz="2000" b="1" dirty="0"/>
                <a:t>Stockpile DUs</a:t>
              </a:r>
            </a:p>
          </p:txBody>
        </p:sp>
      </p:grpSp>
      <p:grpSp>
        <p:nvGrpSpPr>
          <p:cNvPr id="14" name="Group 13">
            <a:extLst>
              <a:ext uri="{FF2B5EF4-FFF2-40B4-BE49-F238E27FC236}">
                <a16:creationId xmlns:a16="http://schemas.microsoft.com/office/drawing/2014/main" id="{3EEF460D-F090-484A-9934-50F88C8E7A7E}"/>
              </a:ext>
            </a:extLst>
          </p:cNvPr>
          <p:cNvGrpSpPr/>
          <p:nvPr/>
        </p:nvGrpSpPr>
        <p:grpSpPr>
          <a:xfrm>
            <a:off x="2012367" y="4068128"/>
            <a:ext cx="5202640" cy="2207075"/>
            <a:chOff x="1804978" y="4360360"/>
            <a:chExt cx="5202640" cy="2207075"/>
          </a:xfrm>
        </p:grpSpPr>
        <p:pic>
          <p:nvPicPr>
            <p:cNvPr id="11" name="Picture 10" descr="A picture containing text, electronics&#10;&#10;Description automatically generated">
              <a:extLst>
                <a:ext uri="{FF2B5EF4-FFF2-40B4-BE49-F238E27FC236}">
                  <a16:creationId xmlns:a16="http://schemas.microsoft.com/office/drawing/2014/main" id="{55D2CE32-7931-4BCF-922F-B2620CB9745B}"/>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4572000" y="4744744"/>
              <a:ext cx="2435618" cy="1822691"/>
            </a:xfrm>
            <a:prstGeom prst="rect">
              <a:avLst/>
            </a:prstGeom>
            <a:noFill/>
            <a:ln>
              <a:noFill/>
            </a:ln>
          </p:spPr>
        </p:pic>
        <p:pic>
          <p:nvPicPr>
            <p:cNvPr id="12" name="Picture 11">
              <a:extLst>
                <a:ext uri="{FF2B5EF4-FFF2-40B4-BE49-F238E27FC236}">
                  <a16:creationId xmlns:a16="http://schemas.microsoft.com/office/drawing/2014/main" id="{C2C67BBC-BDA8-4BAE-B612-D1C18E440CA3}"/>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1804978" y="4744744"/>
              <a:ext cx="2446512" cy="1822691"/>
            </a:xfrm>
            <a:prstGeom prst="rect">
              <a:avLst/>
            </a:prstGeom>
            <a:noFill/>
            <a:ln>
              <a:noFill/>
            </a:ln>
          </p:spPr>
        </p:pic>
        <p:sp>
          <p:nvSpPr>
            <p:cNvPr id="13" name="TextBox 12">
              <a:extLst>
                <a:ext uri="{FF2B5EF4-FFF2-40B4-BE49-F238E27FC236}">
                  <a16:creationId xmlns:a16="http://schemas.microsoft.com/office/drawing/2014/main" id="{AB7FCC5D-AAC5-4A08-8419-E04113E98CEB}"/>
                </a:ext>
              </a:extLst>
            </p:cNvPr>
            <p:cNvSpPr txBox="1"/>
            <p:nvPr/>
          </p:nvSpPr>
          <p:spPr>
            <a:xfrm>
              <a:off x="3570158" y="4360360"/>
              <a:ext cx="1687513" cy="400110"/>
            </a:xfrm>
            <a:prstGeom prst="rect">
              <a:avLst/>
            </a:prstGeom>
            <a:noFill/>
          </p:spPr>
          <p:txBody>
            <a:bodyPr wrap="none" rtlCol="0">
              <a:spAutoFit/>
            </a:bodyPr>
            <a:lstStyle/>
            <a:p>
              <a:r>
                <a:rPr lang="en-US" sz="2000" b="1" dirty="0"/>
                <a:t>Sediment DUs</a:t>
              </a:r>
            </a:p>
          </p:txBody>
        </p:sp>
      </p:grpSp>
      <p:sp>
        <p:nvSpPr>
          <p:cNvPr id="15" name="TextBox 14">
            <a:extLst>
              <a:ext uri="{FF2B5EF4-FFF2-40B4-BE49-F238E27FC236}">
                <a16:creationId xmlns:a16="http://schemas.microsoft.com/office/drawing/2014/main" id="{360C8D50-4191-4FD3-B0A9-09C03A36300A}"/>
              </a:ext>
            </a:extLst>
          </p:cNvPr>
          <p:cNvSpPr txBox="1"/>
          <p:nvPr/>
        </p:nvSpPr>
        <p:spPr>
          <a:xfrm>
            <a:off x="761999" y="155033"/>
            <a:ext cx="7700211"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Section 3.3: Decision Unit Designation (App C)</a:t>
            </a:r>
          </a:p>
        </p:txBody>
      </p:sp>
    </p:spTree>
    <p:extLst>
      <p:ext uri="{BB962C8B-B14F-4D97-AF65-F5344CB8AC3E}">
        <p14:creationId xmlns:p14="http://schemas.microsoft.com/office/powerpoint/2010/main" val="2078746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13</a:t>
            </a:fld>
            <a:endParaRPr lang="en-US"/>
          </a:p>
        </p:txBody>
      </p:sp>
      <p:grpSp>
        <p:nvGrpSpPr>
          <p:cNvPr id="15" name="Group 14">
            <a:extLst>
              <a:ext uri="{FF2B5EF4-FFF2-40B4-BE49-F238E27FC236}">
                <a16:creationId xmlns:a16="http://schemas.microsoft.com/office/drawing/2014/main" id="{2B6D4076-DA1F-49D7-A483-4905C6407182}"/>
              </a:ext>
            </a:extLst>
          </p:cNvPr>
          <p:cNvGrpSpPr/>
          <p:nvPr/>
        </p:nvGrpSpPr>
        <p:grpSpPr>
          <a:xfrm>
            <a:off x="3694638" y="1706504"/>
            <a:ext cx="5098493" cy="1500954"/>
            <a:chOff x="1410012" y="2906916"/>
            <a:chExt cx="5098493" cy="1500954"/>
          </a:xfrm>
        </p:grpSpPr>
        <p:pic>
          <p:nvPicPr>
            <p:cNvPr id="5" name="Picture 4">
              <a:extLst>
                <a:ext uri="{FF2B5EF4-FFF2-40B4-BE49-F238E27FC236}">
                  <a16:creationId xmlns:a16="http://schemas.microsoft.com/office/drawing/2014/main" id="{8839C359-330A-4838-BFE4-8EAFAF2D5E9B}"/>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410012" y="3316047"/>
              <a:ext cx="5098493" cy="1091823"/>
            </a:xfrm>
            <a:prstGeom prst="rect">
              <a:avLst/>
            </a:prstGeom>
            <a:noFill/>
            <a:ln>
              <a:noFill/>
            </a:ln>
          </p:spPr>
        </p:pic>
        <p:sp>
          <p:nvSpPr>
            <p:cNvPr id="11" name="TextBox 10">
              <a:extLst>
                <a:ext uri="{FF2B5EF4-FFF2-40B4-BE49-F238E27FC236}">
                  <a16:creationId xmlns:a16="http://schemas.microsoft.com/office/drawing/2014/main" id="{239075B9-370F-48CD-85A9-EB8920604829}"/>
                </a:ext>
              </a:extLst>
            </p:cNvPr>
            <p:cNvSpPr txBox="1"/>
            <p:nvPr/>
          </p:nvSpPr>
          <p:spPr>
            <a:xfrm>
              <a:off x="2856718" y="2906916"/>
              <a:ext cx="2243628" cy="400110"/>
            </a:xfrm>
            <a:prstGeom prst="rect">
              <a:avLst/>
            </a:prstGeom>
            <a:noFill/>
          </p:spPr>
          <p:txBody>
            <a:bodyPr wrap="none" rtlCol="0">
              <a:spAutoFit/>
            </a:bodyPr>
            <a:lstStyle/>
            <a:p>
              <a:r>
                <a:rPr lang="en-US" sz="2000" b="1" dirty="0"/>
                <a:t>Surface Soil (App F)</a:t>
              </a:r>
            </a:p>
          </p:txBody>
        </p:sp>
      </p:grpSp>
      <p:grpSp>
        <p:nvGrpSpPr>
          <p:cNvPr id="20" name="Group 19">
            <a:extLst>
              <a:ext uri="{FF2B5EF4-FFF2-40B4-BE49-F238E27FC236}">
                <a16:creationId xmlns:a16="http://schemas.microsoft.com/office/drawing/2014/main" id="{48C73FEB-AF60-4A88-8923-0E02D13427F6}"/>
              </a:ext>
            </a:extLst>
          </p:cNvPr>
          <p:cNvGrpSpPr/>
          <p:nvPr/>
        </p:nvGrpSpPr>
        <p:grpSpPr>
          <a:xfrm>
            <a:off x="4554184" y="3464190"/>
            <a:ext cx="3333648" cy="3179570"/>
            <a:chOff x="285576" y="3541906"/>
            <a:chExt cx="3333648" cy="3179570"/>
          </a:xfrm>
        </p:grpSpPr>
        <p:grpSp>
          <p:nvGrpSpPr>
            <p:cNvPr id="18" name="Group 17">
              <a:extLst>
                <a:ext uri="{FF2B5EF4-FFF2-40B4-BE49-F238E27FC236}">
                  <a16:creationId xmlns:a16="http://schemas.microsoft.com/office/drawing/2014/main" id="{A6936ACF-4E26-415A-9418-47ABA18E3EE9}"/>
                </a:ext>
              </a:extLst>
            </p:cNvPr>
            <p:cNvGrpSpPr/>
            <p:nvPr/>
          </p:nvGrpSpPr>
          <p:grpSpPr>
            <a:xfrm>
              <a:off x="285576" y="3541906"/>
              <a:ext cx="3333648" cy="1897525"/>
              <a:chOff x="426283" y="4823951"/>
              <a:chExt cx="3333648" cy="1897525"/>
            </a:xfrm>
          </p:grpSpPr>
          <p:pic>
            <p:nvPicPr>
              <p:cNvPr id="12" name="Picture 11">
                <a:extLst>
                  <a:ext uri="{FF2B5EF4-FFF2-40B4-BE49-F238E27FC236}">
                    <a16:creationId xmlns:a16="http://schemas.microsoft.com/office/drawing/2014/main" id="{677751D5-43A5-47E7-95A9-B672E3464B3C}"/>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283" y="5241409"/>
                <a:ext cx="3333648" cy="1480067"/>
              </a:xfrm>
              <a:prstGeom prst="rect">
                <a:avLst/>
              </a:prstGeom>
              <a:noFill/>
              <a:ln>
                <a:noFill/>
              </a:ln>
            </p:spPr>
          </p:pic>
          <p:sp>
            <p:nvSpPr>
              <p:cNvPr id="14" name="TextBox 13">
                <a:extLst>
                  <a:ext uri="{FF2B5EF4-FFF2-40B4-BE49-F238E27FC236}">
                    <a16:creationId xmlns:a16="http://schemas.microsoft.com/office/drawing/2014/main" id="{FC94F24D-B35C-41D5-B501-115B89A75855}"/>
                  </a:ext>
                </a:extLst>
              </p:cNvPr>
              <p:cNvSpPr txBox="1"/>
              <p:nvPr/>
            </p:nvSpPr>
            <p:spPr>
              <a:xfrm>
                <a:off x="707260" y="4823951"/>
                <a:ext cx="2844124" cy="400110"/>
              </a:xfrm>
              <a:prstGeom prst="rect">
                <a:avLst/>
              </a:prstGeom>
              <a:noFill/>
            </p:spPr>
            <p:txBody>
              <a:bodyPr wrap="square" rtlCol="0">
                <a:spAutoFit/>
              </a:bodyPr>
              <a:lstStyle/>
              <a:p>
                <a:r>
                  <a:rPr lang="en-US" sz="2000" b="1" dirty="0"/>
                  <a:t>Subsurface Soil (App G)</a:t>
                </a:r>
              </a:p>
            </p:txBody>
          </p:sp>
        </p:grpSp>
        <p:pic>
          <p:nvPicPr>
            <p:cNvPr id="13" name="Picture 12">
              <a:extLst>
                <a:ext uri="{FF2B5EF4-FFF2-40B4-BE49-F238E27FC236}">
                  <a16:creationId xmlns:a16="http://schemas.microsoft.com/office/drawing/2014/main" id="{41CF380A-8752-422A-97F5-FF6720F222D5}"/>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439398" y="5489601"/>
              <a:ext cx="3026004" cy="1231875"/>
            </a:xfrm>
            <a:prstGeom prst="rect">
              <a:avLst/>
            </a:prstGeom>
            <a:noFill/>
            <a:ln>
              <a:noFill/>
            </a:ln>
          </p:spPr>
        </p:pic>
      </p:grpSp>
      <p:sp>
        <p:nvSpPr>
          <p:cNvPr id="19" name="TextBox 18">
            <a:extLst>
              <a:ext uri="{FF2B5EF4-FFF2-40B4-BE49-F238E27FC236}">
                <a16:creationId xmlns:a16="http://schemas.microsoft.com/office/drawing/2014/main" id="{0256ECD9-49C9-469D-88DE-813CEBE18699}"/>
              </a:ext>
            </a:extLst>
          </p:cNvPr>
          <p:cNvSpPr txBox="1"/>
          <p:nvPr/>
        </p:nvSpPr>
        <p:spPr>
          <a:xfrm>
            <a:off x="426283" y="98816"/>
            <a:ext cx="8255803" cy="1015663"/>
          </a:xfrm>
          <a:prstGeom prst="rect">
            <a:avLst/>
          </a:prstGeom>
          <a:noFill/>
        </p:spPr>
        <p:txBody>
          <a:bodyPr wrap="square" rtlCol="0">
            <a:spAutoFit/>
          </a:bodyPr>
          <a:lstStyle/>
          <a:p>
            <a:pPr algn="ctr"/>
            <a:r>
              <a:rPr lang="en-US" sz="3000" b="1" dirty="0">
                <a:cs typeface="Times New Roman" panose="02020603050405020304" pitchFamily="18" charset="0"/>
              </a:rPr>
              <a:t>Section 3.6: Decision Unit Characterization</a:t>
            </a:r>
          </a:p>
          <a:p>
            <a:pPr algn="ctr"/>
            <a:r>
              <a:rPr lang="en-US" sz="2800" b="1" dirty="0">
                <a:cs typeface="Times New Roman" panose="02020603050405020304" pitchFamily="18" charset="0"/>
              </a:rPr>
              <a:t>(App D and topic-specific appendices)</a:t>
            </a:r>
          </a:p>
        </p:txBody>
      </p:sp>
      <p:grpSp>
        <p:nvGrpSpPr>
          <p:cNvPr id="2" name="Group 1">
            <a:extLst>
              <a:ext uri="{FF2B5EF4-FFF2-40B4-BE49-F238E27FC236}">
                <a16:creationId xmlns:a16="http://schemas.microsoft.com/office/drawing/2014/main" id="{2D6AF6DD-32FB-463B-8B31-885B5FF86E86}"/>
              </a:ext>
            </a:extLst>
          </p:cNvPr>
          <p:cNvGrpSpPr/>
          <p:nvPr/>
        </p:nvGrpSpPr>
        <p:grpSpPr>
          <a:xfrm>
            <a:off x="380404" y="1437526"/>
            <a:ext cx="3028543" cy="2444122"/>
            <a:chOff x="380404" y="1437526"/>
            <a:chExt cx="3028543" cy="2444122"/>
          </a:xfrm>
        </p:grpSpPr>
        <p:pic>
          <p:nvPicPr>
            <p:cNvPr id="3" name="Picture 2">
              <a:extLst>
                <a:ext uri="{FF2B5EF4-FFF2-40B4-BE49-F238E27FC236}">
                  <a16:creationId xmlns:a16="http://schemas.microsoft.com/office/drawing/2014/main" id="{F8C03A65-53AD-4935-9B1F-99DD24161240}"/>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380404" y="2148281"/>
              <a:ext cx="2844124" cy="1733367"/>
            </a:xfrm>
            <a:prstGeom prst="rect">
              <a:avLst/>
            </a:prstGeom>
            <a:noFill/>
            <a:ln>
              <a:noFill/>
            </a:ln>
          </p:spPr>
        </p:pic>
        <p:sp>
          <p:nvSpPr>
            <p:cNvPr id="24" name="TextBox 23">
              <a:extLst>
                <a:ext uri="{FF2B5EF4-FFF2-40B4-BE49-F238E27FC236}">
                  <a16:creationId xmlns:a16="http://schemas.microsoft.com/office/drawing/2014/main" id="{CFAA1D2F-CDE8-47DE-8A37-86B96A896651}"/>
                </a:ext>
              </a:extLst>
            </p:cNvPr>
            <p:cNvSpPr txBox="1"/>
            <p:nvPr/>
          </p:nvSpPr>
          <p:spPr>
            <a:xfrm>
              <a:off x="402305" y="1437526"/>
              <a:ext cx="3006642" cy="707886"/>
            </a:xfrm>
            <a:prstGeom prst="rect">
              <a:avLst/>
            </a:prstGeom>
            <a:noFill/>
          </p:spPr>
          <p:txBody>
            <a:bodyPr wrap="square" rtlCol="0">
              <a:spAutoFit/>
            </a:bodyPr>
            <a:lstStyle/>
            <a:p>
              <a:pPr algn="ctr"/>
              <a:r>
                <a:rPr lang="en-US" sz="2000" b="1" dirty="0">
                  <a:cs typeface="Times New Roman" panose="02020603050405020304" pitchFamily="18" charset="0"/>
                </a:rPr>
                <a:t>Multi Increment Samples</a:t>
              </a:r>
            </a:p>
            <a:p>
              <a:pPr algn="ctr"/>
              <a:r>
                <a:rPr lang="en-US" sz="2000" b="1" dirty="0">
                  <a:cs typeface="Times New Roman" panose="02020603050405020304" pitchFamily="18" charset="0"/>
                </a:rPr>
                <a:t>(App D)</a:t>
              </a:r>
            </a:p>
          </p:txBody>
        </p:sp>
      </p:grpSp>
    </p:spTree>
    <p:extLst>
      <p:ext uri="{BB962C8B-B14F-4D97-AF65-F5344CB8AC3E}">
        <p14:creationId xmlns:p14="http://schemas.microsoft.com/office/powerpoint/2010/main" val="3923393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14</a:t>
            </a:fld>
            <a:endParaRPr lang="en-US"/>
          </a:p>
        </p:txBody>
      </p:sp>
      <p:grpSp>
        <p:nvGrpSpPr>
          <p:cNvPr id="11" name="Group 10">
            <a:extLst>
              <a:ext uri="{FF2B5EF4-FFF2-40B4-BE49-F238E27FC236}">
                <a16:creationId xmlns:a16="http://schemas.microsoft.com/office/drawing/2014/main" id="{125DD83D-F931-4700-9FD6-EDB30AD61BFB}"/>
              </a:ext>
            </a:extLst>
          </p:cNvPr>
          <p:cNvGrpSpPr/>
          <p:nvPr/>
        </p:nvGrpSpPr>
        <p:grpSpPr>
          <a:xfrm>
            <a:off x="559490" y="1402973"/>
            <a:ext cx="3889962" cy="2146217"/>
            <a:chOff x="528529" y="955199"/>
            <a:chExt cx="3947795" cy="2155666"/>
          </a:xfrm>
        </p:grpSpPr>
        <p:pic>
          <p:nvPicPr>
            <p:cNvPr id="5" name="Picture 4">
              <a:extLst>
                <a:ext uri="{FF2B5EF4-FFF2-40B4-BE49-F238E27FC236}">
                  <a16:creationId xmlns:a16="http://schemas.microsoft.com/office/drawing/2014/main" id="{5E4DD5A7-91CD-4273-AEF8-C76978C6CED7}"/>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28529" y="1398270"/>
              <a:ext cx="3947795" cy="1712595"/>
            </a:xfrm>
            <a:prstGeom prst="rect">
              <a:avLst/>
            </a:prstGeom>
            <a:noFill/>
            <a:ln>
              <a:noFill/>
            </a:ln>
          </p:spPr>
        </p:pic>
        <p:sp>
          <p:nvSpPr>
            <p:cNvPr id="8" name="TextBox 7">
              <a:extLst>
                <a:ext uri="{FF2B5EF4-FFF2-40B4-BE49-F238E27FC236}">
                  <a16:creationId xmlns:a16="http://schemas.microsoft.com/office/drawing/2014/main" id="{E6FAC18C-9306-4414-B28D-27118DF41611}"/>
                </a:ext>
              </a:extLst>
            </p:cNvPr>
            <p:cNvSpPr txBox="1"/>
            <p:nvPr/>
          </p:nvSpPr>
          <p:spPr>
            <a:xfrm>
              <a:off x="1209464" y="955199"/>
              <a:ext cx="2583078" cy="401872"/>
            </a:xfrm>
            <a:prstGeom prst="rect">
              <a:avLst/>
            </a:prstGeom>
            <a:noFill/>
          </p:spPr>
          <p:txBody>
            <a:bodyPr wrap="square" rtlCol="0">
              <a:spAutoFit/>
            </a:bodyPr>
            <a:lstStyle/>
            <a:p>
              <a:pPr algn="ctr"/>
              <a:r>
                <a:rPr lang="en-US" sz="2000" b="1" dirty="0"/>
                <a:t>Excavations (App H)</a:t>
              </a:r>
            </a:p>
          </p:txBody>
        </p:sp>
      </p:grpSp>
      <p:grpSp>
        <p:nvGrpSpPr>
          <p:cNvPr id="12" name="Group 11">
            <a:extLst>
              <a:ext uri="{FF2B5EF4-FFF2-40B4-BE49-F238E27FC236}">
                <a16:creationId xmlns:a16="http://schemas.microsoft.com/office/drawing/2014/main" id="{0778786F-29AB-4B21-A5AA-D899EA73B8AC}"/>
              </a:ext>
            </a:extLst>
          </p:cNvPr>
          <p:cNvGrpSpPr/>
          <p:nvPr/>
        </p:nvGrpSpPr>
        <p:grpSpPr>
          <a:xfrm>
            <a:off x="753979" y="3978646"/>
            <a:ext cx="3338834" cy="2658097"/>
            <a:chOff x="4969560" y="3701607"/>
            <a:chExt cx="3338834" cy="2658097"/>
          </a:xfrm>
        </p:grpSpPr>
        <p:pic>
          <p:nvPicPr>
            <p:cNvPr id="7" name="Picture 6">
              <a:extLst>
                <a:ext uri="{FF2B5EF4-FFF2-40B4-BE49-F238E27FC236}">
                  <a16:creationId xmlns:a16="http://schemas.microsoft.com/office/drawing/2014/main" id="{41E3AB59-2CD2-4DBE-8E8C-E598DA3CD7C8}"/>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9965" y="4052338"/>
              <a:ext cx="2946760" cy="2307366"/>
            </a:xfrm>
            <a:prstGeom prst="rect">
              <a:avLst/>
            </a:prstGeom>
            <a:noFill/>
            <a:ln>
              <a:noFill/>
            </a:ln>
          </p:spPr>
        </p:pic>
        <p:sp>
          <p:nvSpPr>
            <p:cNvPr id="9" name="TextBox 8">
              <a:extLst>
                <a:ext uri="{FF2B5EF4-FFF2-40B4-BE49-F238E27FC236}">
                  <a16:creationId xmlns:a16="http://schemas.microsoft.com/office/drawing/2014/main" id="{01A049F6-D166-4747-BF66-5F55E64A70AA}"/>
                </a:ext>
              </a:extLst>
            </p:cNvPr>
            <p:cNvSpPr txBox="1"/>
            <p:nvPr/>
          </p:nvSpPr>
          <p:spPr>
            <a:xfrm>
              <a:off x="4969560" y="3701607"/>
              <a:ext cx="3338834" cy="400110"/>
            </a:xfrm>
            <a:prstGeom prst="rect">
              <a:avLst/>
            </a:prstGeom>
            <a:noFill/>
          </p:spPr>
          <p:txBody>
            <a:bodyPr wrap="square" rtlCol="0">
              <a:spAutoFit/>
            </a:bodyPr>
            <a:lstStyle/>
            <a:p>
              <a:pPr algn="ctr"/>
              <a:r>
                <a:rPr lang="en-US" sz="2000" b="1" dirty="0"/>
                <a:t>Volatile Contaminants (App I)</a:t>
              </a:r>
            </a:p>
          </p:txBody>
        </p:sp>
      </p:grpSp>
      <p:grpSp>
        <p:nvGrpSpPr>
          <p:cNvPr id="17" name="Group 16">
            <a:extLst>
              <a:ext uri="{FF2B5EF4-FFF2-40B4-BE49-F238E27FC236}">
                <a16:creationId xmlns:a16="http://schemas.microsoft.com/office/drawing/2014/main" id="{70531B90-4AE7-4733-91AC-8DEB0C7B87DE}"/>
              </a:ext>
            </a:extLst>
          </p:cNvPr>
          <p:cNvGrpSpPr/>
          <p:nvPr/>
        </p:nvGrpSpPr>
        <p:grpSpPr>
          <a:xfrm>
            <a:off x="4694550" y="1439291"/>
            <a:ext cx="3733013" cy="2272517"/>
            <a:chOff x="4694550" y="1156484"/>
            <a:chExt cx="3733013" cy="2272517"/>
          </a:xfrm>
        </p:grpSpPr>
        <p:pic>
          <p:nvPicPr>
            <p:cNvPr id="16" name="Picture 15">
              <a:extLst>
                <a:ext uri="{FF2B5EF4-FFF2-40B4-BE49-F238E27FC236}">
                  <a16:creationId xmlns:a16="http://schemas.microsoft.com/office/drawing/2014/main" id="{62483412-C0B8-452C-BCB6-81C11909E44D}"/>
                </a:ext>
              </a:extLst>
            </p:cNvPr>
            <p:cNvPicPr/>
            <p:nvPr/>
          </p:nvPicPr>
          <p:blipFill>
            <a:blip r:embed="rId4"/>
            <a:stretch>
              <a:fillRect/>
            </a:stretch>
          </p:blipFill>
          <p:spPr>
            <a:xfrm>
              <a:off x="4694550" y="1402905"/>
              <a:ext cx="3733013" cy="2026096"/>
            </a:xfrm>
            <a:prstGeom prst="rect">
              <a:avLst/>
            </a:prstGeom>
            <a:ln>
              <a:noFill/>
            </a:ln>
          </p:spPr>
        </p:pic>
        <p:sp>
          <p:nvSpPr>
            <p:cNvPr id="10" name="TextBox 9">
              <a:extLst>
                <a:ext uri="{FF2B5EF4-FFF2-40B4-BE49-F238E27FC236}">
                  <a16:creationId xmlns:a16="http://schemas.microsoft.com/office/drawing/2014/main" id="{232BB8BD-DB6B-432F-8CED-8E24AA4C3BC2}"/>
                </a:ext>
              </a:extLst>
            </p:cNvPr>
            <p:cNvSpPr txBox="1"/>
            <p:nvPr/>
          </p:nvSpPr>
          <p:spPr>
            <a:xfrm>
              <a:off x="4924620" y="1156484"/>
              <a:ext cx="1297069" cy="707886"/>
            </a:xfrm>
            <a:prstGeom prst="rect">
              <a:avLst/>
            </a:prstGeom>
            <a:solidFill>
              <a:schemeClr val="bg1"/>
            </a:solidFill>
          </p:spPr>
          <p:txBody>
            <a:bodyPr wrap="square" rtlCol="0">
              <a:spAutoFit/>
            </a:bodyPr>
            <a:lstStyle/>
            <a:p>
              <a:pPr algn="ctr"/>
              <a:r>
                <a:rPr lang="en-US" sz="2000" b="1" dirty="0"/>
                <a:t>Stockpiles</a:t>
              </a:r>
            </a:p>
            <a:p>
              <a:pPr algn="ctr"/>
              <a:r>
                <a:rPr lang="en-US" sz="2000" b="1" dirty="0"/>
                <a:t>(App H)</a:t>
              </a:r>
            </a:p>
          </p:txBody>
        </p:sp>
      </p:grpSp>
      <p:grpSp>
        <p:nvGrpSpPr>
          <p:cNvPr id="13" name="Group 12">
            <a:extLst>
              <a:ext uri="{FF2B5EF4-FFF2-40B4-BE49-F238E27FC236}">
                <a16:creationId xmlns:a16="http://schemas.microsoft.com/office/drawing/2014/main" id="{6274A614-77F0-4DFD-9280-CF52298387D8}"/>
              </a:ext>
            </a:extLst>
          </p:cNvPr>
          <p:cNvGrpSpPr/>
          <p:nvPr/>
        </p:nvGrpSpPr>
        <p:grpSpPr>
          <a:xfrm>
            <a:off x="4912401" y="3978646"/>
            <a:ext cx="3037971" cy="2676698"/>
            <a:chOff x="4957726" y="678346"/>
            <a:chExt cx="3037971" cy="2676698"/>
          </a:xfrm>
        </p:grpSpPr>
        <p:pic>
          <p:nvPicPr>
            <p:cNvPr id="14" name="Picture 13">
              <a:extLst>
                <a:ext uri="{FF2B5EF4-FFF2-40B4-BE49-F238E27FC236}">
                  <a16:creationId xmlns:a16="http://schemas.microsoft.com/office/drawing/2014/main" id="{9EF1DD41-B5D8-4189-850A-038869DE770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957726" y="1047678"/>
              <a:ext cx="3037971" cy="2307366"/>
            </a:xfrm>
            <a:prstGeom prst="rect">
              <a:avLst/>
            </a:prstGeom>
            <a:noFill/>
            <a:ln>
              <a:noFill/>
            </a:ln>
          </p:spPr>
        </p:pic>
        <p:sp>
          <p:nvSpPr>
            <p:cNvPr id="15" name="TextBox 14">
              <a:extLst>
                <a:ext uri="{FF2B5EF4-FFF2-40B4-BE49-F238E27FC236}">
                  <a16:creationId xmlns:a16="http://schemas.microsoft.com/office/drawing/2014/main" id="{637386D0-D2E1-44BD-9BF7-FCB4F546A679}"/>
                </a:ext>
              </a:extLst>
            </p:cNvPr>
            <p:cNvSpPr txBox="1"/>
            <p:nvPr/>
          </p:nvSpPr>
          <p:spPr>
            <a:xfrm>
              <a:off x="5022076" y="678346"/>
              <a:ext cx="2937856" cy="400110"/>
            </a:xfrm>
            <a:prstGeom prst="rect">
              <a:avLst/>
            </a:prstGeom>
            <a:noFill/>
          </p:spPr>
          <p:txBody>
            <a:bodyPr wrap="none" rtlCol="0">
              <a:spAutoFit/>
            </a:bodyPr>
            <a:lstStyle/>
            <a:p>
              <a:pPr algn="ctr"/>
              <a:r>
                <a:rPr lang="en-US" sz="2000" b="1" dirty="0"/>
                <a:t>Sediment Samples (App J)</a:t>
              </a:r>
            </a:p>
          </p:txBody>
        </p:sp>
      </p:grpSp>
      <p:sp>
        <p:nvSpPr>
          <p:cNvPr id="19" name="TextBox 18">
            <a:extLst>
              <a:ext uri="{FF2B5EF4-FFF2-40B4-BE49-F238E27FC236}">
                <a16:creationId xmlns:a16="http://schemas.microsoft.com/office/drawing/2014/main" id="{EBFB275A-1104-4375-A348-08B9C69364B8}"/>
              </a:ext>
            </a:extLst>
          </p:cNvPr>
          <p:cNvSpPr txBox="1"/>
          <p:nvPr/>
        </p:nvSpPr>
        <p:spPr>
          <a:xfrm>
            <a:off x="426283" y="98816"/>
            <a:ext cx="8255803" cy="1015663"/>
          </a:xfrm>
          <a:prstGeom prst="rect">
            <a:avLst/>
          </a:prstGeom>
          <a:noFill/>
        </p:spPr>
        <p:txBody>
          <a:bodyPr wrap="square" rtlCol="0">
            <a:spAutoFit/>
          </a:bodyPr>
          <a:lstStyle/>
          <a:p>
            <a:pPr algn="ctr"/>
            <a:r>
              <a:rPr lang="en-US" sz="3000" b="1" dirty="0">
                <a:cs typeface="Times New Roman" panose="02020603050405020304" pitchFamily="18" charset="0"/>
              </a:rPr>
              <a:t>Section 3.6: Decision Unit Characterization</a:t>
            </a:r>
          </a:p>
          <a:p>
            <a:pPr algn="ctr"/>
            <a:r>
              <a:rPr lang="en-US" sz="3000" b="1" dirty="0">
                <a:cs typeface="Times New Roman" panose="02020603050405020304" pitchFamily="18" charset="0"/>
              </a:rPr>
              <a:t>(App D and topic-specific appendices)</a:t>
            </a:r>
          </a:p>
        </p:txBody>
      </p:sp>
    </p:spTree>
    <p:extLst>
      <p:ext uri="{BB962C8B-B14F-4D97-AF65-F5344CB8AC3E}">
        <p14:creationId xmlns:p14="http://schemas.microsoft.com/office/powerpoint/2010/main" val="3012166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15</a:t>
            </a:fld>
            <a:endParaRPr lang="en-US"/>
          </a:p>
        </p:txBody>
      </p:sp>
      <p:sp>
        <p:nvSpPr>
          <p:cNvPr id="16" name="TextBox 15">
            <a:extLst>
              <a:ext uri="{FF2B5EF4-FFF2-40B4-BE49-F238E27FC236}">
                <a16:creationId xmlns:a16="http://schemas.microsoft.com/office/drawing/2014/main" id="{D2D9BB0F-7389-434C-B0B3-929DE344C15F}"/>
              </a:ext>
            </a:extLst>
          </p:cNvPr>
          <p:cNvSpPr txBox="1"/>
          <p:nvPr/>
        </p:nvSpPr>
        <p:spPr>
          <a:xfrm>
            <a:off x="426283" y="98816"/>
            <a:ext cx="8255803" cy="984885"/>
          </a:xfrm>
          <a:prstGeom prst="rect">
            <a:avLst/>
          </a:prstGeom>
          <a:noFill/>
        </p:spPr>
        <p:txBody>
          <a:bodyPr wrap="square" rtlCol="0">
            <a:spAutoFit/>
          </a:bodyPr>
          <a:lstStyle/>
          <a:p>
            <a:pPr algn="ctr"/>
            <a:r>
              <a:rPr lang="en-US" sz="3000" b="1" dirty="0">
                <a:cs typeface="Times New Roman" panose="02020603050405020304" pitchFamily="18" charset="0"/>
              </a:rPr>
              <a:t>Section 3.6: Field Sampling Quality Control</a:t>
            </a:r>
          </a:p>
          <a:p>
            <a:pPr algn="ctr"/>
            <a:r>
              <a:rPr lang="en-US" sz="2800" b="1" dirty="0">
                <a:cs typeface="Times New Roman" panose="02020603050405020304" pitchFamily="18" charset="0"/>
              </a:rPr>
              <a:t>(Appendix L)</a:t>
            </a:r>
          </a:p>
        </p:txBody>
      </p:sp>
      <p:grpSp>
        <p:nvGrpSpPr>
          <p:cNvPr id="20" name="Group 19">
            <a:extLst>
              <a:ext uri="{FF2B5EF4-FFF2-40B4-BE49-F238E27FC236}">
                <a16:creationId xmlns:a16="http://schemas.microsoft.com/office/drawing/2014/main" id="{64623D71-32D6-4017-A38D-F548A965C174}"/>
              </a:ext>
            </a:extLst>
          </p:cNvPr>
          <p:cNvGrpSpPr/>
          <p:nvPr/>
        </p:nvGrpSpPr>
        <p:grpSpPr>
          <a:xfrm>
            <a:off x="666641" y="1647380"/>
            <a:ext cx="8015445" cy="2292378"/>
            <a:chOff x="666641" y="1647380"/>
            <a:chExt cx="8015445" cy="2292378"/>
          </a:xfrm>
        </p:grpSpPr>
        <p:grpSp>
          <p:nvGrpSpPr>
            <p:cNvPr id="13" name="Group 12">
              <a:extLst>
                <a:ext uri="{FF2B5EF4-FFF2-40B4-BE49-F238E27FC236}">
                  <a16:creationId xmlns:a16="http://schemas.microsoft.com/office/drawing/2014/main" id="{BB09FB92-8725-4184-82BE-D4A803F4E23D}"/>
                </a:ext>
              </a:extLst>
            </p:cNvPr>
            <p:cNvGrpSpPr/>
            <p:nvPr/>
          </p:nvGrpSpPr>
          <p:grpSpPr>
            <a:xfrm>
              <a:off x="4813066" y="1647380"/>
              <a:ext cx="3869020" cy="2083277"/>
              <a:chOff x="2037753" y="3445497"/>
              <a:chExt cx="3869020" cy="2083277"/>
            </a:xfrm>
          </p:grpSpPr>
          <p:pic>
            <p:nvPicPr>
              <p:cNvPr id="6" name="Picture 5">
                <a:extLst>
                  <a:ext uri="{FF2B5EF4-FFF2-40B4-BE49-F238E27FC236}">
                    <a16:creationId xmlns:a16="http://schemas.microsoft.com/office/drawing/2014/main" id="{CE972DC2-E1C7-4CDE-8603-B9E6E5EA7F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753" y="3814830"/>
                <a:ext cx="3869020" cy="1713944"/>
              </a:xfrm>
              <a:prstGeom prst="rect">
                <a:avLst/>
              </a:prstGeom>
              <a:noFill/>
              <a:ln>
                <a:noFill/>
              </a:ln>
            </p:spPr>
          </p:pic>
          <p:sp>
            <p:nvSpPr>
              <p:cNvPr id="12" name="TextBox 11">
                <a:extLst>
                  <a:ext uri="{FF2B5EF4-FFF2-40B4-BE49-F238E27FC236}">
                    <a16:creationId xmlns:a16="http://schemas.microsoft.com/office/drawing/2014/main" id="{A0278BD8-FC56-4574-931B-15615BC1B895}"/>
                  </a:ext>
                </a:extLst>
              </p:cNvPr>
              <p:cNvSpPr txBox="1"/>
              <p:nvPr/>
            </p:nvSpPr>
            <p:spPr>
              <a:xfrm>
                <a:off x="2273426" y="3445497"/>
                <a:ext cx="3343031" cy="400110"/>
              </a:xfrm>
              <a:prstGeom prst="rect">
                <a:avLst/>
              </a:prstGeom>
              <a:noFill/>
            </p:spPr>
            <p:txBody>
              <a:bodyPr wrap="none" rtlCol="0">
                <a:spAutoFit/>
              </a:bodyPr>
              <a:lstStyle>
                <a:defPPr>
                  <a:defRPr lang="en-US"/>
                </a:defPPr>
                <a:lvl1pPr>
                  <a:defRPr b="1"/>
                </a:lvl1pPr>
              </a:lstStyle>
              <a:p>
                <a:r>
                  <a:rPr lang="en-US" sz="2000" dirty="0"/>
                  <a:t>Field Replicate Samples (10%)</a:t>
                </a:r>
              </a:p>
            </p:txBody>
          </p:sp>
        </p:grpSp>
        <p:pic>
          <p:nvPicPr>
            <p:cNvPr id="17" name="Picture 16">
              <a:extLst>
                <a:ext uri="{FF2B5EF4-FFF2-40B4-BE49-F238E27FC236}">
                  <a16:creationId xmlns:a16="http://schemas.microsoft.com/office/drawing/2014/main" id="{6B1AAFF2-2000-4D07-A3F7-8DB2E41E134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641" y="1745833"/>
              <a:ext cx="3625215" cy="2193925"/>
            </a:xfrm>
            <a:prstGeom prst="rect">
              <a:avLst/>
            </a:prstGeom>
            <a:noFill/>
            <a:ln>
              <a:noFill/>
            </a:ln>
          </p:spPr>
        </p:pic>
        <p:cxnSp>
          <p:nvCxnSpPr>
            <p:cNvPr id="10" name="Straight Arrow Connector 9">
              <a:extLst>
                <a:ext uri="{FF2B5EF4-FFF2-40B4-BE49-F238E27FC236}">
                  <a16:creationId xmlns:a16="http://schemas.microsoft.com/office/drawing/2014/main" id="{62FB99D6-BE69-47B4-9783-01C75A9BC69B}"/>
                </a:ext>
              </a:extLst>
            </p:cNvPr>
            <p:cNvCxnSpPr/>
            <p:nvPr/>
          </p:nvCxnSpPr>
          <p:spPr>
            <a:xfrm>
              <a:off x="3299381" y="2842795"/>
              <a:ext cx="1753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7347E086-4035-18DE-6CD1-CC2A5A73F9FF}"/>
              </a:ext>
            </a:extLst>
          </p:cNvPr>
          <p:cNvGrpSpPr/>
          <p:nvPr/>
        </p:nvGrpSpPr>
        <p:grpSpPr>
          <a:xfrm>
            <a:off x="2730745" y="4321470"/>
            <a:ext cx="4164642" cy="2197241"/>
            <a:chOff x="-699240" y="4524235"/>
            <a:chExt cx="4164642" cy="2197241"/>
          </a:xfrm>
        </p:grpSpPr>
        <p:pic>
          <p:nvPicPr>
            <p:cNvPr id="5" name="Picture 4">
              <a:extLst>
                <a:ext uri="{FF2B5EF4-FFF2-40B4-BE49-F238E27FC236}">
                  <a16:creationId xmlns:a16="http://schemas.microsoft.com/office/drawing/2014/main" id="{6C3FB5A8-42D1-73C8-69F6-CEA0E76D7E57}"/>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699240" y="4970059"/>
              <a:ext cx="4164642" cy="1751417"/>
            </a:xfrm>
            <a:prstGeom prst="rect">
              <a:avLst/>
            </a:prstGeom>
            <a:noFill/>
            <a:ln>
              <a:noFill/>
            </a:ln>
          </p:spPr>
        </p:pic>
        <p:sp>
          <p:nvSpPr>
            <p:cNvPr id="8" name="TextBox 7">
              <a:extLst>
                <a:ext uri="{FF2B5EF4-FFF2-40B4-BE49-F238E27FC236}">
                  <a16:creationId xmlns:a16="http://schemas.microsoft.com/office/drawing/2014/main" id="{4C0AACF3-CFDE-B06A-4FCB-A351A102E4A7}"/>
                </a:ext>
              </a:extLst>
            </p:cNvPr>
            <p:cNvSpPr txBox="1"/>
            <p:nvPr/>
          </p:nvSpPr>
          <p:spPr>
            <a:xfrm>
              <a:off x="-161828" y="4524235"/>
              <a:ext cx="3258096" cy="400110"/>
            </a:xfrm>
            <a:prstGeom prst="rect">
              <a:avLst/>
            </a:prstGeom>
            <a:noFill/>
          </p:spPr>
          <p:txBody>
            <a:bodyPr wrap="square" rtlCol="0">
              <a:spAutoFit/>
            </a:bodyPr>
            <a:lstStyle/>
            <a:p>
              <a:pPr algn="ctr"/>
              <a:r>
                <a:rPr lang="en-US" sz="2000" b="1" dirty="0"/>
                <a:t>Subsample Replicates (10%)</a:t>
              </a:r>
            </a:p>
          </p:txBody>
        </p:sp>
      </p:grpSp>
    </p:spTree>
    <p:extLst>
      <p:ext uri="{BB962C8B-B14F-4D97-AF65-F5344CB8AC3E}">
        <p14:creationId xmlns:p14="http://schemas.microsoft.com/office/powerpoint/2010/main" val="902161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16</a:t>
            </a:fld>
            <a:endParaRPr lang="en-US"/>
          </a:p>
        </p:txBody>
      </p:sp>
      <p:sp>
        <p:nvSpPr>
          <p:cNvPr id="16" name="TextBox 15">
            <a:extLst>
              <a:ext uri="{FF2B5EF4-FFF2-40B4-BE49-F238E27FC236}">
                <a16:creationId xmlns:a16="http://schemas.microsoft.com/office/drawing/2014/main" id="{D2D9BB0F-7389-434C-B0B3-929DE344C15F}"/>
              </a:ext>
            </a:extLst>
          </p:cNvPr>
          <p:cNvSpPr txBox="1"/>
          <p:nvPr/>
        </p:nvSpPr>
        <p:spPr>
          <a:xfrm>
            <a:off x="1" y="122879"/>
            <a:ext cx="9144000" cy="984885"/>
          </a:xfrm>
          <a:prstGeom prst="rect">
            <a:avLst/>
          </a:prstGeom>
          <a:noFill/>
        </p:spPr>
        <p:txBody>
          <a:bodyPr wrap="square" rtlCol="0">
            <a:spAutoFit/>
          </a:bodyPr>
          <a:lstStyle/>
          <a:p>
            <a:pPr algn="ctr"/>
            <a:r>
              <a:rPr lang="en-US" sz="3000" b="1" dirty="0"/>
              <a:t>Section 3.7: Laboratory Sample Processing and Analysis</a:t>
            </a:r>
          </a:p>
          <a:p>
            <a:pPr algn="ctr"/>
            <a:r>
              <a:rPr lang="en-US" sz="2800" b="1" dirty="0"/>
              <a:t>(Appendix K)</a:t>
            </a:r>
          </a:p>
        </p:txBody>
      </p:sp>
      <p:graphicFrame>
        <p:nvGraphicFramePr>
          <p:cNvPr id="18" name="Table 17">
            <a:extLst>
              <a:ext uri="{FF2B5EF4-FFF2-40B4-BE49-F238E27FC236}">
                <a16:creationId xmlns:a16="http://schemas.microsoft.com/office/drawing/2014/main" id="{C8718BDC-D38F-41D7-9B36-4D4C152E2211}"/>
              </a:ext>
            </a:extLst>
          </p:cNvPr>
          <p:cNvGraphicFramePr>
            <a:graphicFrameLocks noGrp="1"/>
          </p:cNvGraphicFramePr>
          <p:nvPr>
            <p:extLst>
              <p:ext uri="{D42A27DB-BD31-4B8C-83A1-F6EECF244321}">
                <p14:modId xmlns:p14="http://schemas.microsoft.com/office/powerpoint/2010/main" val="286305763"/>
              </p:ext>
            </p:extLst>
          </p:nvPr>
        </p:nvGraphicFramePr>
        <p:xfrm>
          <a:off x="2839095" y="3101875"/>
          <a:ext cx="3618855" cy="1635125"/>
        </p:xfrm>
        <a:graphic>
          <a:graphicData uri="http://schemas.openxmlformats.org/drawingml/2006/table">
            <a:tbl>
              <a:tblPr firstRow="1" firstCol="1" bandRow="1">
                <a:tableStyleId>{5C22544A-7EE6-4342-B048-85BDC9FD1C3A}</a:tableStyleId>
              </a:tblPr>
              <a:tblGrid>
                <a:gridCol w="1771202">
                  <a:extLst>
                    <a:ext uri="{9D8B030D-6E8A-4147-A177-3AD203B41FA5}">
                      <a16:colId xmlns:a16="http://schemas.microsoft.com/office/drawing/2014/main" val="1938081013"/>
                    </a:ext>
                  </a:extLst>
                </a:gridCol>
                <a:gridCol w="868303">
                  <a:extLst>
                    <a:ext uri="{9D8B030D-6E8A-4147-A177-3AD203B41FA5}">
                      <a16:colId xmlns:a16="http://schemas.microsoft.com/office/drawing/2014/main" val="1501100647"/>
                    </a:ext>
                  </a:extLst>
                </a:gridCol>
                <a:gridCol w="979350">
                  <a:extLst>
                    <a:ext uri="{9D8B030D-6E8A-4147-A177-3AD203B41FA5}">
                      <a16:colId xmlns:a16="http://schemas.microsoft.com/office/drawing/2014/main" val="1541198820"/>
                    </a:ext>
                  </a:extLst>
                </a:gridCol>
              </a:tblGrid>
              <a:tr h="0">
                <a:tc rowSpan="2">
                  <a:txBody>
                    <a:bodyPr/>
                    <a:lstStyle/>
                    <a:p>
                      <a:pPr marL="0" marR="0" algn="ctr">
                        <a:spcBef>
                          <a:spcPts val="1200"/>
                        </a:spcBef>
                        <a:spcAft>
                          <a:spcPts val="0"/>
                        </a:spcAft>
                      </a:pPr>
                      <a:r>
                        <a:rPr lang="en-US" sz="1600" dirty="0">
                          <a:solidFill>
                            <a:schemeClr val="tx1"/>
                          </a:solidFill>
                          <a:effectLst/>
                        </a:rPr>
                        <a:t>Sample Preparation Method</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1200"/>
                        </a:spcBef>
                        <a:spcAft>
                          <a:spcPts val="0"/>
                        </a:spcAft>
                      </a:pPr>
                      <a:r>
                        <a:rPr lang="en-US" sz="1600" dirty="0">
                          <a:solidFill>
                            <a:schemeClr val="tx1"/>
                          </a:solidFill>
                          <a:effectLst/>
                        </a:rPr>
                        <a:t>*Subsample Collection Method</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02733499"/>
                  </a:ext>
                </a:extLst>
              </a:tr>
              <a:tr h="0">
                <a:tc vMerge="1">
                  <a:txBody>
                    <a:bodyPr/>
                    <a:lstStyle/>
                    <a:p>
                      <a:endParaRPr lang="en-US"/>
                    </a:p>
                  </a:txBody>
                  <a:tcPr/>
                </a:tc>
                <a:tc>
                  <a:txBody>
                    <a:bodyPr/>
                    <a:lstStyle/>
                    <a:p>
                      <a:pPr marL="0" marR="0" algn="ctr">
                        <a:spcBef>
                          <a:spcPts val="1200"/>
                        </a:spcBef>
                        <a:spcAft>
                          <a:spcPts val="0"/>
                        </a:spcAft>
                      </a:pPr>
                      <a:r>
                        <a:rPr lang="en-US" sz="1600" b="1" dirty="0">
                          <a:solidFill>
                            <a:schemeClr val="tx1"/>
                          </a:solidFill>
                          <a:effectLst/>
                        </a:rPr>
                        <a:t>Sectoral Splitter</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0"/>
                        </a:spcAft>
                      </a:pPr>
                      <a:r>
                        <a:rPr lang="en-US" sz="1600" b="1" dirty="0">
                          <a:solidFill>
                            <a:srgbClr val="FF0000"/>
                          </a:solidFill>
                          <a:effectLst/>
                        </a:rPr>
                        <a:t>Manual</a:t>
                      </a:r>
                      <a:endParaRPr lang="en-US" sz="1600" b="1"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398414"/>
                  </a:ext>
                </a:extLst>
              </a:tr>
              <a:tr h="328930">
                <a:tc>
                  <a:txBody>
                    <a:bodyPr/>
                    <a:lstStyle/>
                    <a:p>
                      <a:pPr marL="0" marR="0">
                        <a:spcBef>
                          <a:spcPts val="1200"/>
                        </a:spcBef>
                        <a:spcAft>
                          <a:spcPts val="600"/>
                        </a:spcAft>
                      </a:pPr>
                      <a:r>
                        <a:rPr lang="en-US" sz="1600" dirty="0">
                          <a:solidFill>
                            <a:schemeClr val="tx1"/>
                          </a:solidFill>
                          <a:effectLst/>
                        </a:rPr>
                        <a:t>Unground (&lt;2mm)</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chemeClr val="tx1"/>
                          </a:solidFill>
                          <a:effectLst/>
                        </a:rPr>
                        <a:t>10g</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rgbClr val="FF0000"/>
                          </a:solidFill>
                          <a:effectLst/>
                        </a:rPr>
                        <a:t>*30g</a:t>
                      </a:r>
                      <a:endParaRPr lang="en-US" sz="1600" b="1"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954880"/>
                  </a:ext>
                </a:extLst>
              </a:tr>
              <a:tr h="330835">
                <a:tc>
                  <a:txBody>
                    <a:bodyPr/>
                    <a:lstStyle/>
                    <a:p>
                      <a:pPr marL="0" marR="0">
                        <a:spcBef>
                          <a:spcPts val="1200"/>
                        </a:spcBef>
                        <a:spcAft>
                          <a:spcPts val="600"/>
                        </a:spcAft>
                      </a:pPr>
                      <a:r>
                        <a:rPr lang="en-US" sz="1600" dirty="0">
                          <a:solidFill>
                            <a:schemeClr val="tx1"/>
                          </a:solidFill>
                          <a:effectLst/>
                        </a:rPr>
                        <a:t>Ground (</a:t>
                      </a:r>
                      <a:r>
                        <a:rPr lang="en-US" sz="1600" u="sng" dirty="0">
                          <a:solidFill>
                            <a:schemeClr val="tx1"/>
                          </a:solidFill>
                          <a:effectLst/>
                        </a:rPr>
                        <a:t>&lt;</a:t>
                      </a:r>
                      <a:r>
                        <a:rPr lang="en-US" sz="1600" dirty="0">
                          <a:solidFill>
                            <a:schemeClr val="tx1"/>
                          </a:solidFill>
                          <a:effectLst/>
                        </a:rPr>
                        <a:t>100 µm)</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a:solidFill>
                            <a:schemeClr val="tx1"/>
                          </a:solidFill>
                          <a:effectLst/>
                        </a:rPr>
                        <a:t>5g</a:t>
                      </a:r>
                      <a:endParaRPr lang="en-US"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chemeClr val="tx1"/>
                          </a:solidFill>
                          <a:effectLst/>
                        </a:rPr>
                        <a:t>5g</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486344"/>
                  </a:ext>
                </a:extLst>
              </a:tr>
            </a:tbl>
          </a:graphicData>
        </a:graphic>
      </p:graphicFrame>
      <p:sp>
        <p:nvSpPr>
          <p:cNvPr id="19" name="TextBox 18">
            <a:extLst>
              <a:ext uri="{FF2B5EF4-FFF2-40B4-BE49-F238E27FC236}">
                <a16:creationId xmlns:a16="http://schemas.microsoft.com/office/drawing/2014/main" id="{47B32C31-9FA0-4EC4-9941-845D77B82E06}"/>
              </a:ext>
            </a:extLst>
          </p:cNvPr>
          <p:cNvSpPr txBox="1"/>
          <p:nvPr/>
        </p:nvSpPr>
        <p:spPr>
          <a:xfrm>
            <a:off x="740415" y="3429000"/>
            <a:ext cx="1837338" cy="646331"/>
          </a:xfrm>
          <a:prstGeom prst="rect">
            <a:avLst/>
          </a:prstGeom>
          <a:noFill/>
        </p:spPr>
        <p:txBody>
          <a:bodyPr wrap="square" rtlCol="0">
            <a:spAutoFit/>
          </a:bodyPr>
          <a:lstStyle>
            <a:defPPr>
              <a:defRPr lang="en-US"/>
            </a:defPPr>
            <a:lvl1pPr>
              <a:defRPr b="1"/>
            </a:lvl1pPr>
          </a:lstStyle>
          <a:p>
            <a:pPr algn="ctr"/>
            <a:r>
              <a:rPr lang="en-US" i="1" dirty="0"/>
              <a:t>Ideal</a:t>
            </a:r>
            <a:r>
              <a:rPr lang="en-US" dirty="0"/>
              <a:t> Minimum Subsample Mass</a:t>
            </a:r>
          </a:p>
        </p:txBody>
      </p:sp>
      <p:sp>
        <p:nvSpPr>
          <p:cNvPr id="15" name="TextBox 14">
            <a:extLst>
              <a:ext uri="{FF2B5EF4-FFF2-40B4-BE49-F238E27FC236}">
                <a16:creationId xmlns:a16="http://schemas.microsoft.com/office/drawing/2014/main" id="{C424759C-DEE0-48D7-9A60-4696E8E01679}"/>
              </a:ext>
            </a:extLst>
          </p:cNvPr>
          <p:cNvSpPr txBox="1"/>
          <p:nvPr/>
        </p:nvSpPr>
        <p:spPr>
          <a:xfrm>
            <a:off x="1682207" y="4935585"/>
            <a:ext cx="5783822" cy="1477328"/>
          </a:xfrm>
          <a:prstGeom prst="rect">
            <a:avLst/>
          </a:prstGeom>
          <a:noFill/>
        </p:spPr>
        <p:txBody>
          <a:bodyPr wrap="square" rtlCol="0">
            <a:spAutoFit/>
          </a:bodyPr>
          <a:lstStyle>
            <a:defPPr>
              <a:defRPr lang="en-US"/>
            </a:defPPr>
            <a:lvl1pPr>
              <a:defRPr b="1"/>
            </a:lvl1pPr>
          </a:lstStyle>
          <a:p>
            <a:pPr marL="285750" indent="-285750">
              <a:buFont typeface="Arial" panose="020B0604020202020204" pitchFamily="34" charset="0"/>
              <a:buChar char="•"/>
            </a:pPr>
            <a:r>
              <a:rPr lang="en-US" dirty="0"/>
              <a:t>Recommended subsample masses based on discussions with sampling statisticians trained and experienced in Gy’s Theory of Sampling.</a:t>
            </a:r>
          </a:p>
          <a:p>
            <a:pPr marL="285750" indent="-285750">
              <a:buFont typeface="Arial" panose="020B0604020202020204" pitchFamily="34" charset="0"/>
              <a:buChar char="•"/>
            </a:pPr>
            <a:r>
              <a:rPr lang="en-US" dirty="0">
                <a:solidFill>
                  <a:srgbClr val="FF0000"/>
                </a:solidFill>
              </a:rPr>
              <a:t>*Minimum of 10g currently allowed </a:t>
            </a:r>
            <a:r>
              <a:rPr lang="en-US" dirty="0"/>
              <a:t>for unground soil if necessary but note in report (increases error in data).</a:t>
            </a:r>
          </a:p>
        </p:txBody>
      </p:sp>
      <p:grpSp>
        <p:nvGrpSpPr>
          <p:cNvPr id="5" name="Group 4">
            <a:extLst>
              <a:ext uri="{FF2B5EF4-FFF2-40B4-BE49-F238E27FC236}">
                <a16:creationId xmlns:a16="http://schemas.microsoft.com/office/drawing/2014/main" id="{2735CD5E-B127-4949-860D-30FA86C94AA3}"/>
              </a:ext>
            </a:extLst>
          </p:cNvPr>
          <p:cNvGrpSpPr/>
          <p:nvPr/>
        </p:nvGrpSpPr>
        <p:grpSpPr>
          <a:xfrm>
            <a:off x="2180203" y="1277742"/>
            <a:ext cx="6501883" cy="2298694"/>
            <a:chOff x="2180203" y="1277742"/>
            <a:chExt cx="6501883" cy="2298694"/>
          </a:xfrm>
        </p:grpSpPr>
        <p:grpSp>
          <p:nvGrpSpPr>
            <p:cNvPr id="14" name="Group 13">
              <a:extLst>
                <a:ext uri="{FF2B5EF4-FFF2-40B4-BE49-F238E27FC236}">
                  <a16:creationId xmlns:a16="http://schemas.microsoft.com/office/drawing/2014/main" id="{EA9951C7-8748-4BCB-92E7-6C18147F3158}"/>
                </a:ext>
              </a:extLst>
            </p:cNvPr>
            <p:cNvGrpSpPr/>
            <p:nvPr/>
          </p:nvGrpSpPr>
          <p:grpSpPr>
            <a:xfrm>
              <a:off x="2180203" y="1277742"/>
              <a:ext cx="4940179" cy="1393761"/>
              <a:chOff x="1128172" y="5439233"/>
              <a:chExt cx="4940179" cy="1393761"/>
            </a:xfrm>
          </p:grpSpPr>
          <p:pic>
            <p:nvPicPr>
              <p:cNvPr id="7" name="Picture 6">
                <a:extLst>
                  <a:ext uri="{FF2B5EF4-FFF2-40B4-BE49-F238E27FC236}">
                    <a16:creationId xmlns:a16="http://schemas.microsoft.com/office/drawing/2014/main" id="{47E60460-F7E2-41F6-AEBF-2036B0C1EDC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8172" y="5817331"/>
                <a:ext cx="4940179" cy="1015663"/>
              </a:xfrm>
              <a:prstGeom prst="rect">
                <a:avLst/>
              </a:prstGeom>
              <a:noFill/>
              <a:ln>
                <a:noFill/>
              </a:ln>
            </p:spPr>
          </p:pic>
          <p:sp>
            <p:nvSpPr>
              <p:cNvPr id="11" name="TextBox 10">
                <a:extLst>
                  <a:ext uri="{FF2B5EF4-FFF2-40B4-BE49-F238E27FC236}">
                    <a16:creationId xmlns:a16="http://schemas.microsoft.com/office/drawing/2014/main" id="{08C6BE56-2570-4911-8254-166C3B30B501}"/>
                  </a:ext>
                </a:extLst>
              </p:cNvPr>
              <p:cNvSpPr txBox="1"/>
              <p:nvPr/>
            </p:nvSpPr>
            <p:spPr>
              <a:xfrm>
                <a:off x="2356705" y="5439233"/>
                <a:ext cx="2607060" cy="369332"/>
              </a:xfrm>
              <a:prstGeom prst="rect">
                <a:avLst/>
              </a:prstGeom>
              <a:noFill/>
            </p:spPr>
            <p:txBody>
              <a:bodyPr wrap="none" rtlCol="0">
                <a:spAutoFit/>
              </a:bodyPr>
              <a:lstStyle>
                <a:defPPr>
                  <a:defRPr lang="en-US"/>
                </a:defPPr>
                <a:lvl1pPr>
                  <a:defRPr b="1"/>
                </a:lvl1pPr>
              </a:lstStyle>
              <a:p>
                <a:r>
                  <a:rPr lang="en-US" dirty="0"/>
                  <a:t>Air Dry, Sieve, Subsample</a:t>
                </a:r>
              </a:p>
            </p:txBody>
          </p:sp>
        </p:grpSp>
        <p:sp>
          <p:nvSpPr>
            <p:cNvPr id="10" name="TextBox 9">
              <a:extLst>
                <a:ext uri="{FF2B5EF4-FFF2-40B4-BE49-F238E27FC236}">
                  <a16:creationId xmlns:a16="http://schemas.microsoft.com/office/drawing/2014/main" id="{D7553F44-B7CF-477E-BD23-3DB635FDA8EA}"/>
                </a:ext>
              </a:extLst>
            </p:cNvPr>
            <p:cNvSpPr txBox="1"/>
            <p:nvPr/>
          </p:nvSpPr>
          <p:spPr>
            <a:xfrm>
              <a:off x="6904305" y="2653106"/>
              <a:ext cx="1777781" cy="923330"/>
            </a:xfrm>
            <a:prstGeom prst="rect">
              <a:avLst/>
            </a:prstGeom>
            <a:noFill/>
          </p:spPr>
          <p:txBody>
            <a:bodyPr wrap="square" rtlCol="0">
              <a:spAutoFit/>
            </a:bodyPr>
            <a:lstStyle>
              <a:defPPr>
                <a:defRPr lang="en-US"/>
              </a:defPPr>
              <a:lvl1pPr>
                <a:defRPr b="1"/>
              </a:lvl1pPr>
            </a:lstStyle>
            <a:p>
              <a:pPr algn="ctr"/>
              <a:r>
                <a:rPr lang="en-US" dirty="0"/>
                <a:t>Laboratory Subsample Replicates (10%)</a:t>
              </a:r>
            </a:p>
          </p:txBody>
        </p:sp>
        <p:cxnSp>
          <p:nvCxnSpPr>
            <p:cNvPr id="12" name="Straight Arrow Connector 11">
              <a:extLst>
                <a:ext uri="{FF2B5EF4-FFF2-40B4-BE49-F238E27FC236}">
                  <a16:creationId xmlns:a16="http://schemas.microsoft.com/office/drawing/2014/main" id="{A633F312-C347-4306-8841-28C6A6B2F6AA}"/>
                </a:ext>
              </a:extLst>
            </p:cNvPr>
            <p:cNvCxnSpPr>
              <a:cxnSpLocks/>
              <a:stCxn id="10" idx="0"/>
            </p:cNvCxnSpPr>
            <p:nvPr/>
          </p:nvCxnSpPr>
          <p:spPr>
            <a:xfrm flipH="1" flipV="1">
              <a:off x="6719292" y="2160920"/>
              <a:ext cx="1073904" cy="4921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8451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17</a:t>
            </a:fld>
            <a:endParaRPr lang="en-US"/>
          </a:p>
        </p:txBody>
      </p:sp>
      <p:sp>
        <p:nvSpPr>
          <p:cNvPr id="2" name="TextBox 1">
            <a:extLst>
              <a:ext uri="{FF2B5EF4-FFF2-40B4-BE49-F238E27FC236}">
                <a16:creationId xmlns:a16="http://schemas.microsoft.com/office/drawing/2014/main" id="{06C704F9-6679-4EFB-A110-3DA7BC6F2D21}"/>
              </a:ext>
            </a:extLst>
          </p:cNvPr>
          <p:cNvSpPr txBox="1"/>
          <p:nvPr/>
        </p:nvSpPr>
        <p:spPr>
          <a:xfrm>
            <a:off x="103696" y="185414"/>
            <a:ext cx="3129335" cy="1754326"/>
          </a:xfrm>
          <a:prstGeom prst="rect">
            <a:avLst/>
          </a:prstGeom>
          <a:noFill/>
        </p:spPr>
        <p:txBody>
          <a:bodyPr wrap="square" rtlCol="0">
            <a:spAutoFit/>
          </a:bodyPr>
          <a:lstStyle/>
          <a:p>
            <a:pPr algn="ctr"/>
            <a:r>
              <a:rPr lang="en-US" sz="2800" b="1" dirty="0"/>
              <a:t>Section 3.8:</a:t>
            </a:r>
          </a:p>
          <a:p>
            <a:pPr algn="ctr"/>
            <a:r>
              <a:rPr lang="en-US" sz="2800" b="1" dirty="0"/>
              <a:t>Data Quality Evaluation Process</a:t>
            </a:r>
          </a:p>
          <a:p>
            <a:pPr algn="ctr"/>
            <a:r>
              <a:rPr lang="en-US" sz="2400" b="1" dirty="0"/>
              <a:t>(</a:t>
            </a:r>
            <a:r>
              <a:rPr lang="en-US" sz="2400" b="1"/>
              <a:t>Appendix L)</a:t>
            </a:r>
            <a:endParaRPr lang="en-US" sz="2400" b="1" dirty="0"/>
          </a:p>
        </p:txBody>
      </p:sp>
      <p:sp>
        <p:nvSpPr>
          <p:cNvPr id="6" name="TextBox 5">
            <a:extLst>
              <a:ext uri="{FF2B5EF4-FFF2-40B4-BE49-F238E27FC236}">
                <a16:creationId xmlns:a16="http://schemas.microsoft.com/office/drawing/2014/main" id="{0D2E4DE7-EF37-428A-B0F1-A00C7359698E}"/>
              </a:ext>
            </a:extLst>
          </p:cNvPr>
          <p:cNvSpPr txBox="1"/>
          <p:nvPr/>
        </p:nvSpPr>
        <p:spPr>
          <a:xfrm>
            <a:off x="192358" y="4421114"/>
            <a:ext cx="2719283" cy="1323439"/>
          </a:xfrm>
          <a:prstGeom prst="rect">
            <a:avLst/>
          </a:prstGeom>
          <a:noFill/>
        </p:spPr>
        <p:txBody>
          <a:bodyPr wrap="square" rtlCol="0">
            <a:spAutoFit/>
          </a:bodyPr>
          <a:lstStyle/>
          <a:p>
            <a:pPr algn="ctr"/>
            <a:r>
              <a:rPr lang="en-US" sz="2000" b="1" dirty="0"/>
              <a:t>Laboratory</a:t>
            </a:r>
          </a:p>
          <a:p>
            <a:pPr algn="ctr"/>
            <a:r>
              <a:rPr lang="en-US" sz="2000" b="1" dirty="0"/>
              <a:t>“Data Validation”</a:t>
            </a:r>
          </a:p>
          <a:p>
            <a:pPr algn="ctr"/>
            <a:r>
              <a:rPr lang="en-US" sz="2000" b="1" dirty="0"/>
              <a:t>important but </a:t>
            </a:r>
            <a:r>
              <a:rPr lang="en-US" sz="2000" b="1" i="1" dirty="0"/>
              <a:t>rarely the main source of error</a:t>
            </a:r>
          </a:p>
        </p:txBody>
      </p:sp>
      <p:sp>
        <p:nvSpPr>
          <p:cNvPr id="7" name="TextBox 6">
            <a:extLst>
              <a:ext uri="{FF2B5EF4-FFF2-40B4-BE49-F238E27FC236}">
                <a16:creationId xmlns:a16="http://schemas.microsoft.com/office/drawing/2014/main" id="{A7CA752C-32CF-4450-B548-96280475D922}"/>
              </a:ext>
            </a:extLst>
          </p:cNvPr>
          <p:cNvSpPr txBox="1"/>
          <p:nvPr/>
        </p:nvSpPr>
        <p:spPr>
          <a:xfrm>
            <a:off x="59335" y="2288574"/>
            <a:ext cx="3098643" cy="1015663"/>
          </a:xfrm>
          <a:prstGeom prst="rect">
            <a:avLst/>
          </a:prstGeom>
          <a:noFill/>
        </p:spPr>
        <p:txBody>
          <a:bodyPr wrap="square" rtlCol="0">
            <a:spAutoFit/>
          </a:bodyPr>
          <a:lstStyle/>
          <a:p>
            <a:pPr algn="ctr"/>
            <a:r>
              <a:rPr lang="en-US" sz="2000" b="1" dirty="0">
                <a:cs typeface="Times New Roman" panose="02020603050405020304" pitchFamily="18" charset="0"/>
              </a:rPr>
              <a:t>Sample Data Quality and Usability Checklist</a:t>
            </a:r>
          </a:p>
          <a:p>
            <a:pPr algn="ctr">
              <a:spcAft>
                <a:spcPts val="1200"/>
              </a:spcAft>
            </a:pPr>
            <a:r>
              <a:rPr lang="en-US" sz="2000" b="1" dirty="0">
                <a:cs typeface="Times New Roman" panose="02020603050405020304" pitchFamily="18" charset="0"/>
              </a:rPr>
              <a:t>(</a:t>
            </a:r>
            <a:r>
              <a:rPr lang="en-US" sz="2000" b="1" i="1" dirty="0">
                <a:cs typeface="Times New Roman" panose="02020603050405020304" pitchFamily="18" charset="0"/>
              </a:rPr>
              <a:t>main sources of error</a:t>
            </a:r>
            <a:r>
              <a:rPr lang="en-US" sz="2000" b="1" dirty="0">
                <a:cs typeface="Times New Roman" panose="02020603050405020304" pitchFamily="18" charset="0"/>
              </a:rPr>
              <a:t>)</a:t>
            </a:r>
          </a:p>
        </p:txBody>
      </p:sp>
      <p:cxnSp>
        <p:nvCxnSpPr>
          <p:cNvPr id="11" name="Straight Arrow Connector 10">
            <a:extLst>
              <a:ext uri="{FF2B5EF4-FFF2-40B4-BE49-F238E27FC236}">
                <a16:creationId xmlns:a16="http://schemas.microsoft.com/office/drawing/2014/main" id="{23635A7D-F0B5-475E-8025-66F4959E16C9}"/>
              </a:ext>
            </a:extLst>
          </p:cNvPr>
          <p:cNvCxnSpPr>
            <a:cxnSpLocks/>
            <a:endCxn id="5" idx="2"/>
          </p:cNvCxnSpPr>
          <p:nvPr/>
        </p:nvCxnSpPr>
        <p:spPr>
          <a:xfrm>
            <a:off x="2865442" y="5133474"/>
            <a:ext cx="811010" cy="4896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3952E5CA-253F-433D-9AA6-420B88BF4B81}"/>
              </a:ext>
            </a:extLst>
          </p:cNvPr>
          <p:cNvGrpSpPr/>
          <p:nvPr/>
        </p:nvGrpSpPr>
        <p:grpSpPr>
          <a:xfrm>
            <a:off x="3233031" y="136524"/>
            <a:ext cx="5467911" cy="6674913"/>
            <a:chOff x="3233031" y="136524"/>
            <a:chExt cx="5467911" cy="6674913"/>
          </a:xfrm>
        </p:grpSpPr>
        <p:grpSp>
          <p:nvGrpSpPr>
            <p:cNvPr id="9" name="Group 8">
              <a:extLst>
                <a:ext uri="{FF2B5EF4-FFF2-40B4-BE49-F238E27FC236}">
                  <a16:creationId xmlns:a16="http://schemas.microsoft.com/office/drawing/2014/main" id="{A184EAC1-45CE-4157-A8E8-7EC678F9AA9D}"/>
                </a:ext>
              </a:extLst>
            </p:cNvPr>
            <p:cNvGrpSpPr/>
            <p:nvPr/>
          </p:nvGrpSpPr>
          <p:grpSpPr>
            <a:xfrm>
              <a:off x="3233031" y="136524"/>
              <a:ext cx="5467911" cy="6674913"/>
              <a:chOff x="3233031" y="136524"/>
              <a:chExt cx="5467911" cy="6674913"/>
            </a:xfrm>
          </p:grpSpPr>
          <p:pic>
            <p:nvPicPr>
              <p:cNvPr id="3" name="Picture 2">
                <a:extLst>
                  <a:ext uri="{FF2B5EF4-FFF2-40B4-BE49-F238E27FC236}">
                    <a16:creationId xmlns:a16="http://schemas.microsoft.com/office/drawing/2014/main" id="{2D81598F-807D-412B-8E31-0741975D3893}"/>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51506" y="136524"/>
                <a:ext cx="4949436" cy="6674913"/>
              </a:xfrm>
              <a:prstGeom prst="rect">
                <a:avLst/>
              </a:prstGeom>
              <a:noFill/>
              <a:ln>
                <a:noFill/>
              </a:ln>
            </p:spPr>
          </p:pic>
          <p:sp>
            <p:nvSpPr>
              <p:cNvPr id="5" name="Oval 4">
                <a:extLst>
                  <a:ext uri="{FF2B5EF4-FFF2-40B4-BE49-F238E27FC236}">
                    <a16:creationId xmlns:a16="http://schemas.microsoft.com/office/drawing/2014/main" id="{B4402A6C-93FF-45D7-8FFA-5CA6299CFF36}"/>
                  </a:ext>
                </a:extLst>
              </p:cNvPr>
              <p:cNvSpPr/>
              <p:nvPr/>
            </p:nvSpPr>
            <p:spPr>
              <a:xfrm>
                <a:off x="3676452" y="5316718"/>
                <a:ext cx="1668545" cy="6127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e 7">
                <a:extLst>
                  <a:ext uri="{FF2B5EF4-FFF2-40B4-BE49-F238E27FC236}">
                    <a16:creationId xmlns:a16="http://schemas.microsoft.com/office/drawing/2014/main" id="{60ABBA08-62CB-4A54-884A-EE6B171060EE}"/>
                  </a:ext>
                </a:extLst>
              </p:cNvPr>
              <p:cNvSpPr/>
              <p:nvPr/>
            </p:nvSpPr>
            <p:spPr>
              <a:xfrm>
                <a:off x="3233031" y="136524"/>
                <a:ext cx="396228" cy="5114206"/>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Oval 11">
              <a:extLst>
                <a:ext uri="{FF2B5EF4-FFF2-40B4-BE49-F238E27FC236}">
                  <a16:creationId xmlns:a16="http://schemas.microsoft.com/office/drawing/2014/main" id="{DF6C155C-8A72-4CF6-A80D-52F9F6BF50A9}"/>
                </a:ext>
              </a:extLst>
            </p:cNvPr>
            <p:cNvSpPr/>
            <p:nvPr/>
          </p:nvSpPr>
          <p:spPr>
            <a:xfrm>
              <a:off x="4345033" y="3574330"/>
              <a:ext cx="1668545"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C990779-6C0E-43AD-BA04-7C86C20013E1}"/>
                </a:ext>
              </a:extLst>
            </p:cNvPr>
            <p:cNvSpPr/>
            <p:nvPr/>
          </p:nvSpPr>
          <p:spPr>
            <a:xfrm>
              <a:off x="4214629" y="4434741"/>
              <a:ext cx="1668545"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D019966-FC06-4379-8194-5CA52A0190FF}"/>
                </a:ext>
              </a:extLst>
            </p:cNvPr>
            <p:cNvSpPr/>
            <p:nvPr/>
          </p:nvSpPr>
          <p:spPr>
            <a:xfrm>
              <a:off x="5883174" y="998317"/>
              <a:ext cx="2057401"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BDAC311-A0FD-4CDF-83C3-124E6D53891A}"/>
                </a:ext>
              </a:extLst>
            </p:cNvPr>
            <p:cNvSpPr/>
            <p:nvPr/>
          </p:nvSpPr>
          <p:spPr>
            <a:xfrm>
              <a:off x="6099142" y="329938"/>
              <a:ext cx="1593130" cy="4687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709C43A-A84E-4AB5-9457-E2C101FBD5C4}"/>
                </a:ext>
              </a:extLst>
            </p:cNvPr>
            <p:cNvSpPr/>
            <p:nvPr/>
          </p:nvSpPr>
          <p:spPr>
            <a:xfrm>
              <a:off x="4859581" y="1810738"/>
              <a:ext cx="1966996" cy="612742"/>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AC49F80-F035-4ECF-8ACE-8DCB3AE4E7B9}"/>
                </a:ext>
              </a:extLst>
            </p:cNvPr>
            <p:cNvSpPr/>
            <p:nvPr/>
          </p:nvSpPr>
          <p:spPr>
            <a:xfrm>
              <a:off x="4619260" y="2601448"/>
              <a:ext cx="1966996" cy="758977"/>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271A7AA-5B3E-4EE1-9B28-E7463E203FB0}"/>
                </a:ext>
              </a:extLst>
            </p:cNvPr>
            <p:cNvSpPr/>
            <p:nvPr/>
          </p:nvSpPr>
          <p:spPr>
            <a:xfrm>
              <a:off x="6992035" y="1792056"/>
              <a:ext cx="1523315" cy="680796"/>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B8CCF197-5D53-190A-1462-24D9FF3245F4}"/>
              </a:ext>
            </a:extLst>
          </p:cNvPr>
          <p:cNvSpPr txBox="1"/>
          <p:nvPr/>
        </p:nvSpPr>
        <p:spPr>
          <a:xfrm>
            <a:off x="443058" y="5929460"/>
            <a:ext cx="2623365" cy="830997"/>
          </a:xfrm>
          <a:prstGeom prst="rect">
            <a:avLst/>
          </a:prstGeom>
          <a:noFill/>
        </p:spPr>
        <p:txBody>
          <a:bodyPr wrap="square" rtlCol="0">
            <a:spAutoFit/>
          </a:bodyPr>
          <a:lstStyle/>
          <a:p>
            <a:pPr algn="ctr"/>
            <a:r>
              <a:rPr lang="en-US" sz="2400" b="1" dirty="0"/>
              <a:t>Section 3.9:</a:t>
            </a:r>
          </a:p>
          <a:p>
            <a:pPr algn="ctr"/>
            <a:r>
              <a:rPr lang="en-US" sz="2400" b="1" dirty="0"/>
              <a:t>Decision Making</a:t>
            </a:r>
          </a:p>
        </p:txBody>
      </p:sp>
      <p:sp>
        <p:nvSpPr>
          <p:cNvPr id="23" name="Rectangle 22">
            <a:extLst>
              <a:ext uri="{FF2B5EF4-FFF2-40B4-BE49-F238E27FC236}">
                <a16:creationId xmlns:a16="http://schemas.microsoft.com/office/drawing/2014/main" id="{4EBA6451-C682-BEC4-D7CD-A3CBB61D01A2}"/>
              </a:ext>
            </a:extLst>
          </p:cNvPr>
          <p:cNvSpPr/>
          <p:nvPr/>
        </p:nvSpPr>
        <p:spPr>
          <a:xfrm>
            <a:off x="3798699" y="6198695"/>
            <a:ext cx="1546298" cy="619200"/>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ECB3D9C8-2F2D-A15F-E44F-E7F3DD132565}"/>
              </a:ext>
            </a:extLst>
          </p:cNvPr>
          <p:cNvCxnSpPr>
            <a:cxnSpLocks/>
            <a:stCxn id="20" idx="3"/>
            <a:endCxn id="23" idx="1"/>
          </p:cNvCxnSpPr>
          <p:nvPr/>
        </p:nvCxnSpPr>
        <p:spPr>
          <a:xfrm>
            <a:off x="3066423" y="6344959"/>
            <a:ext cx="732276" cy="1633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580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48AB26-C097-FF5B-8C98-51D782602825}"/>
              </a:ext>
            </a:extLst>
          </p:cNvPr>
          <p:cNvSpPr txBox="1"/>
          <p:nvPr/>
        </p:nvSpPr>
        <p:spPr>
          <a:xfrm>
            <a:off x="731269" y="1214378"/>
            <a:ext cx="8268995" cy="5324535"/>
          </a:xfrm>
          <a:prstGeom prst="rect">
            <a:avLst/>
          </a:prstGeom>
          <a:noFill/>
        </p:spPr>
        <p:txBody>
          <a:bodyPr wrap="none" rtlCol="0">
            <a:spAutoFit/>
          </a:bodyPr>
          <a:lstStyle/>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Fact Sheets</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Conceptual Site Models</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Example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Decision Unit Designation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Schemes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Theory of Sampling for “Infinite Element” Particulate Matter</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Use and Misuse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Discrete Sample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(contamination zones: A, B, 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Surface Soil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(spacing, tools,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Subsurface Soil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(tools, subsamples,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Excavation and Stockpile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(methods, volumes,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Sample Collection for </a:t>
            </a:r>
            <a:r>
              <a:rPr lang="en-US" sz="2000" b="1" i="1" dirty="0">
                <a:effectLst/>
                <a:latin typeface="Calibri" panose="020F0502020204030204" pitchFamily="34" charset="0"/>
                <a:ea typeface="DengXian" panose="02010600030101010101" pitchFamily="2" charset="-122"/>
                <a:cs typeface="Calibri" panose="020F0502020204030204" pitchFamily="34" charset="0"/>
              </a:rPr>
              <a:t>Volatile Contaminants (methanol, alternatives,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Sediment Samples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Laboratory Processing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of Multi Increment Samples (subsample mass)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Replicate</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 Collection</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 and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Quality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Review</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General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Field Operations (field tips)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Common Investigation </a:t>
            </a:r>
            <a:r>
              <a:rPr lang="en-US" sz="2000" b="1" i="1" dirty="0">
                <a:effectLst/>
                <a:latin typeface="Calibri" panose="020F0502020204030204" pitchFamily="34" charset="0"/>
                <a:ea typeface="DengXian" panose="02010600030101010101" pitchFamily="2" charset="-122"/>
                <a:cs typeface="Calibri" panose="020F0502020204030204" pitchFamily="34" charset="0"/>
              </a:rPr>
              <a:t>Errors and Problems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DU-MIS Investigations Under </a:t>
            </a:r>
            <a:r>
              <a:rPr lang="en-US" sz="2000" b="1" i="1" dirty="0">
                <a:effectLst/>
                <a:latin typeface="Calibri" panose="020F0502020204030204" pitchFamily="34" charset="0"/>
                <a:ea typeface="DengXian" panose="02010600030101010101" pitchFamily="2" charset="-122"/>
                <a:cs typeface="Calibri" panose="020F0502020204030204" pitchFamily="34" charset="0"/>
              </a:rPr>
              <a:t>TSCA</a:t>
            </a:r>
          </a:p>
          <a:p>
            <a:pPr marL="342900" marR="0" lvl="0" indent="-342900">
              <a:buFont typeface="+mj-lt"/>
              <a:buAutoNum type="alphaUcPeriod"/>
            </a:pPr>
            <a:r>
              <a:rPr lang="en-US" sz="2000" b="1" i="1" dirty="0">
                <a:effectLst/>
                <a:latin typeface="Calibri" panose="020F0502020204030204" pitchFamily="34" charset="0"/>
                <a:ea typeface="DengXian" panose="02010600030101010101" pitchFamily="2" charset="-122"/>
                <a:cs typeface="Calibri" panose="020F0502020204030204" pitchFamily="34" charset="0"/>
              </a:rPr>
              <a:t>Clean Fill </a:t>
            </a:r>
            <a:r>
              <a:rPr lang="en-US" sz="2000" b="1" dirty="0">
                <a:effectLst/>
                <a:latin typeface="Calibri" panose="020F0502020204030204" pitchFamily="34" charset="0"/>
                <a:ea typeface="DengXian" panose="02010600030101010101" pitchFamily="2" charset="-122"/>
                <a:cs typeface="Calibri" panose="020F0502020204030204" pitchFamily="34" charset="0"/>
              </a:rPr>
              <a:t>Guidance</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References</a:t>
            </a:r>
            <a:endParaRPr lang="en-US" sz="2000" b="1" dirty="0"/>
          </a:p>
        </p:txBody>
      </p:sp>
      <p:sp>
        <p:nvSpPr>
          <p:cNvPr id="2" name="Slide Number Placeholder 1">
            <a:extLst>
              <a:ext uri="{FF2B5EF4-FFF2-40B4-BE49-F238E27FC236}">
                <a16:creationId xmlns:a16="http://schemas.microsoft.com/office/drawing/2014/main" id="{47A39D22-C154-81C2-8BCE-9AF045EEFE9C}"/>
              </a:ext>
            </a:extLst>
          </p:cNvPr>
          <p:cNvSpPr>
            <a:spLocks noGrp="1"/>
          </p:cNvSpPr>
          <p:nvPr>
            <p:ph type="sldNum" sz="quarter" idx="12"/>
          </p:nvPr>
        </p:nvSpPr>
        <p:spPr/>
        <p:txBody>
          <a:bodyPr/>
          <a:lstStyle/>
          <a:p>
            <a:fld id="{6DD8B552-EA96-4575-822E-7C0ECCCEE1F4}" type="slidenum">
              <a:rPr lang="en-US" smtClean="0"/>
              <a:t>18</a:t>
            </a:fld>
            <a:endParaRPr lang="en-US"/>
          </a:p>
        </p:txBody>
      </p:sp>
      <p:sp>
        <p:nvSpPr>
          <p:cNvPr id="6" name="TextBox 5">
            <a:extLst>
              <a:ext uri="{FF2B5EF4-FFF2-40B4-BE49-F238E27FC236}">
                <a16:creationId xmlns:a16="http://schemas.microsoft.com/office/drawing/2014/main" id="{42DAFC8E-0F38-48A2-92AE-BBE2C9E6CB88}"/>
              </a:ext>
            </a:extLst>
          </p:cNvPr>
          <p:cNvSpPr txBox="1"/>
          <p:nvPr/>
        </p:nvSpPr>
        <p:spPr>
          <a:xfrm>
            <a:off x="50242" y="100463"/>
            <a:ext cx="9053464" cy="1015663"/>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Section 4: </a:t>
            </a:r>
            <a:r>
              <a:rPr lang="en-US" sz="3000" b="1" dirty="0"/>
              <a:t>Site Investigation Design and Implementation: Appendices (17)</a:t>
            </a:r>
            <a:endParaRPr lang="en-US" sz="3000" b="1" dirty="0">
              <a:cs typeface="Times New Roman" panose="02020603050405020304" pitchFamily="18" charset="0"/>
            </a:endParaRPr>
          </a:p>
        </p:txBody>
      </p:sp>
    </p:spTree>
    <p:extLst>
      <p:ext uri="{BB962C8B-B14F-4D97-AF65-F5344CB8AC3E}">
        <p14:creationId xmlns:p14="http://schemas.microsoft.com/office/powerpoint/2010/main" val="1927272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5C001-31C4-B120-BBF9-08979D89EB65}"/>
              </a:ext>
            </a:extLst>
          </p:cNvPr>
          <p:cNvSpPr>
            <a:spLocks noGrp="1"/>
          </p:cNvSpPr>
          <p:nvPr>
            <p:ph type="sldNum" sz="quarter" idx="12"/>
          </p:nvPr>
        </p:nvSpPr>
        <p:spPr/>
        <p:txBody>
          <a:bodyPr/>
          <a:lstStyle/>
          <a:p>
            <a:fld id="{0966C622-0A8C-4F86-9457-BBDB38D3C123}" type="slidenum">
              <a:rPr lang="en-US" smtClean="0"/>
              <a:t>19</a:t>
            </a:fld>
            <a:endParaRPr lang="en-US"/>
          </a:p>
        </p:txBody>
      </p:sp>
      <p:sp>
        <p:nvSpPr>
          <p:cNvPr id="5" name="Rectangle 2">
            <a:extLst>
              <a:ext uri="{FF2B5EF4-FFF2-40B4-BE49-F238E27FC236}">
                <a16:creationId xmlns:a16="http://schemas.microsoft.com/office/drawing/2014/main" id="{1A635DAF-A68E-2946-1F79-7D6CDAA1E645}"/>
              </a:ext>
            </a:extLst>
          </p:cNvPr>
          <p:cNvSpPr txBox="1">
            <a:spLocks noChangeArrowheads="1"/>
          </p:cNvSpPr>
          <p:nvPr/>
        </p:nvSpPr>
        <p:spPr>
          <a:xfrm>
            <a:off x="577513" y="104155"/>
            <a:ext cx="8045120" cy="1064769"/>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Times New Roman" pitchFamily="18" charset="0"/>
              </a:rPr>
              <a:t>App B: Conceptual Site Models, Data Needs &amp;</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prstClr val="black"/>
                </a:solidFill>
                <a:cs typeface="Times New Roman" pitchFamily="18" charset="0"/>
              </a:rPr>
              <a:t>App C:</a:t>
            </a:r>
            <a:r>
              <a:rPr kumimoji="0" lang="en-US" sz="2800" b="1" i="0" u="none" strike="noStrike" kern="1200" cap="none" spc="0" normalizeH="0" baseline="0" noProof="0" dirty="0">
                <a:ln>
                  <a:noFill/>
                </a:ln>
                <a:solidFill>
                  <a:prstClr val="black"/>
                </a:solidFill>
                <a:effectLst/>
                <a:uLnTx/>
                <a:uFillTx/>
                <a:ea typeface="+mn-ea"/>
                <a:cs typeface="Times New Roman" pitchFamily="18" charset="0"/>
              </a:rPr>
              <a:t> Decision Units Designation</a:t>
            </a:r>
          </a:p>
        </p:txBody>
      </p:sp>
      <p:grpSp>
        <p:nvGrpSpPr>
          <p:cNvPr id="22" name="Group 21">
            <a:extLst>
              <a:ext uri="{FF2B5EF4-FFF2-40B4-BE49-F238E27FC236}">
                <a16:creationId xmlns:a16="http://schemas.microsoft.com/office/drawing/2014/main" id="{447AF023-0C9A-4C50-8317-2699ECF4573F}"/>
              </a:ext>
            </a:extLst>
          </p:cNvPr>
          <p:cNvGrpSpPr/>
          <p:nvPr/>
        </p:nvGrpSpPr>
        <p:grpSpPr>
          <a:xfrm>
            <a:off x="860407" y="1265670"/>
            <a:ext cx="7497455" cy="2294020"/>
            <a:chOff x="860407" y="1359940"/>
            <a:chExt cx="7497455" cy="2294020"/>
          </a:xfrm>
        </p:grpSpPr>
        <p:pic>
          <p:nvPicPr>
            <p:cNvPr id="1026" name="Picture 2" descr="Apple industry fends off pandemic, sees strong sales outlook for 2021 | The  Packer">
              <a:extLst>
                <a:ext uri="{FF2B5EF4-FFF2-40B4-BE49-F238E27FC236}">
                  <a16:creationId xmlns:a16="http://schemas.microsoft.com/office/drawing/2014/main" id="{C5456034-C805-DC27-84EB-88B925093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07" y="1359940"/>
              <a:ext cx="3481638" cy="2294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DU MIS Field Work">
              <a:extLst>
                <a:ext uri="{FF2B5EF4-FFF2-40B4-BE49-F238E27FC236}">
                  <a16:creationId xmlns:a16="http://schemas.microsoft.com/office/drawing/2014/main" id="{4E4AB268-962A-4CDC-817C-A4862FE8118D}"/>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4816583" y="1359940"/>
              <a:ext cx="3541279" cy="229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81BE8627-B5B3-4486-BF37-244F6BED3867}"/>
                </a:ext>
              </a:extLst>
            </p:cNvPr>
            <p:cNvGrpSpPr/>
            <p:nvPr/>
          </p:nvGrpSpPr>
          <p:grpSpPr>
            <a:xfrm>
              <a:off x="894929" y="2861338"/>
              <a:ext cx="3431356" cy="688157"/>
              <a:chOff x="894929" y="2861338"/>
              <a:chExt cx="3431356" cy="688157"/>
            </a:xfrm>
          </p:grpSpPr>
          <p:sp>
            <p:nvSpPr>
              <p:cNvPr id="10" name="Freeform: Shape 9">
                <a:extLst>
                  <a:ext uri="{FF2B5EF4-FFF2-40B4-BE49-F238E27FC236}">
                    <a16:creationId xmlns:a16="http://schemas.microsoft.com/office/drawing/2014/main" id="{433CEE02-491F-43C0-A089-96DCDD371ECF}"/>
                  </a:ext>
                </a:extLst>
              </p:cNvPr>
              <p:cNvSpPr/>
              <p:nvPr/>
            </p:nvSpPr>
            <p:spPr>
              <a:xfrm>
                <a:off x="894929" y="2861338"/>
                <a:ext cx="3431356" cy="688157"/>
              </a:xfrm>
              <a:custGeom>
                <a:avLst/>
                <a:gdLst>
                  <a:gd name="connsiteX0" fmla="*/ 207389 w 3431356"/>
                  <a:gd name="connsiteY0" fmla="*/ 18854 h 688157"/>
                  <a:gd name="connsiteX1" fmla="*/ 3431356 w 3431356"/>
                  <a:gd name="connsiteY1" fmla="*/ 0 h 688157"/>
                  <a:gd name="connsiteX2" fmla="*/ 3412503 w 3431356"/>
                  <a:gd name="connsiteY2" fmla="*/ 688157 h 688157"/>
                  <a:gd name="connsiteX3" fmla="*/ 18853 w 3431356"/>
                  <a:gd name="connsiteY3" fmla="*/ 688157 h 688157"/>
                  <a:gd name="connsiteX4" fmla="*/ 0 w 3431356"/>
                  <a:gd name="connsiteY4" fmla="*/ 377073 h 688157"/>
                  <a:gd name="connsiteX5" fmla="*/ 207389 w 3431356"/>
                  <a:gd name="connsiteY5" fmla="*/ 18854 h 6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1356" h="688157">
                    <a:moveTo>
                      <a:pt x="207389" y="18854"/>
                    </a:moveTo>
                    <a:lnTo>
                      <a:pt x="3431356" y="0"/>
                    </a:lnTo>
                    <a:lnTo>
                      <a:pt x="3412503" y="688157"/>
                    </a:lnTo>
                    <a:lnTo>
                      <a:pt x="18853" y="688157"/>
                    </a:lnTo>
                    <a:lnTo>
                      <a:pt x="0" y="377073"/>
                    </a:lnTo>
                    <a:lnTo>
                      <a:pt x="207389" y="18854"/>
                    </a:lnTo>
                    <a:close/>
                  </a:path>
                </a:pathLst>
              </a:cu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B4517B52-0DE2-4994-9EC1-B145ABE38F46}"/>
                  </a:ext>
                </a:extLst>
              </p:cNvPr>
              <p:cNvCxnSpPr/>
              <p:nvPr/>
            </p:nvCxnSpPr>
            <p:spPr>
              <a:xfrm flipH="1">
                <a:off x="1366887" y="2861338"/>
                <a:ext cx="320511" cy="68815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C7E8D8E-6707-49D7-AC69-FA63654214DF}"/>
                  </a:ext>
                </a:extLst>
              </p:cNvPr>
              <p:cNvCxnSpPr>
                <a:cxnSpLocks/>
              </p:cNvCxnSpPr>
              <p:nvPr/>
            </p:nvCxnSpPr>
            <p:spPr>
              <a:xfrm flipH="1">
                <a:off x="2159356" y="2861338"/>
                <a:ext cx="169065" cy="68815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1236D-4603-4ABC-8B4F-D902848E090C}"/>
                  </a:ext>
                </a:extLst>
              </p:cNvPr>
              <p:cNvCxnSpPr>
                <a:cxnSpLocks/>
              </p:cNvCxnSpPr>
              <p:nvPr/>
            </p:nvCxnSpPr>
            <p:spPr>
              <a:xfrm>
                <a:off x="3063711" y="2861338"/>
                <a:ext cx="94577" cy="641999"/>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366B3B3-7369-4AFE-BB93-60AFFE7D7C1B}"/>
                  </a:ext>
                </a:extLst>
              </p:cNvPr>
              <p:cNvCxnSpPr>
                <a:cxnSpLocks/>
              </p:cNvCxnSpPr>
              <p:nvPr/>
            </p:nvCxnSpPr>
            <p:spPr>
              <a:xfrm>
                <a:off x="3694998" y="2861338"/>
                <a:ext cx="388688" cy="66507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F9B64B8D-B2B7-4FA7-BDF9-27442EC1D0A3}"/>
              </a:ext>
            </a:extLst>
          </p:cNvPr>
          <p:cNvSpPr txBox="1"/>
          <p:nvPr/>
        </p:nvSpPr>
        <p:spPr>
          <a:xfrm>
            <a:off x="144378" y="3703380"/>
            <a:ext cx="8908329" cy="2539157"/>
          </a:xfrm>
          <a:prstGeom prst="rect">
            <a:avLst/>
          </a:prstGeom>
          <a:noFill/>
        </p:spPr>
        <p:txBody>
          <a:bodyPr wrap="square" rtlCol="0">
            <a:spAutoFit/>
          </a:bodyPr>
          <a:lstStyle/>
          <a:p>
            <a:pPr marL="858838" indent="-858838">
              <a:spcAft>
                <a:spcPts val="600"/>
              </a:spcAft>
              <a:tabLst>
                <a:tab pos="858838" algn="l"/>
              </a:tabLst>
            </a:pPr>
            <a:r>
              <a:rPr lang="en-US" b="1" u="sng" dirty="0"/>
              <a:t>Systematic Planning:</a:t>
            </a:r>
          </a:p>
          <a:p>
            <a:pPr marL="1254125" indent="-1196975">
              <a:spcAft>
                <a:spcPts val="600"/>
              </a:spcAft>
            </a:pPr>
            <a:r>
              <a:rPr lang="en-US" b="1" dirty="0"/>
              <a:t>Steps 1 &amp; 2: 	Prepare a </a:t>
            </a:r>
            <a:r>
              <a:rPr lang="en-US" b="1" u="sng" dirty="0"/>
              <a:t>draft CSM </a:t>
            </a:r>
            <a:r>
              <a:rPr lang="en-US" b="1" dirty="0"/>
              <a:t>and formulate a specific </a:t>
            </a:r>
            <a:r>
              <a:rPr lang="en-US" b="1" u="sng" dirty="0"/>
              <a:t>Investigation Question: </a:t>
            </a:r>
            <a:r>
              <a:rPr lang="en-US" b="1" dirty="0"/>
              <a:t>“Does the concentration of Contaminant X in apples/soil pose a potential long-term (chronic) health risk?”</a:t>
            </a:r>
          </a:p>
          <a:p>
            <a:pPr marL="1254125" indent="-1196975">
              <a:spcAft>
                <a:spcPts val="600"/>
              </a:spcAft>
            </a:pPr>
            <a:r>
              <a:rPr lang="en-US" b="1" dirty="0"/>
              <a:t>Step 3 &amp; 4: 	</a:t>
            </a:r>
            <a:r>
              <a:rPr lang="en-US" b="1" u="sng" dirty="0"/>
              <a:t>Identify Data Needs </a:t>
            </a:r>
            <a:r>
              <a:rPr lang="en-US" b="1" dirty="0"/>
              <a:t>and designate </a:t>
            </a:r>
            <a:r>
              <a:rPr lang="en-US" b="1" u="sng" dirty="0"/>
              <a:t>Decision Units</a:t>
            </a:r>
            <a:r>
              <a:rPr lang="en-US" b="1" dirty="0"/>
              <a:t> for sample collection: Obtain pesticide data for specified DU volume of apples/soil (edible parts only).</a:t>
            </a:r>
          </a:p>
          <a:p>
            <a:pPr marL="1254125" indent="-1196975">
              <a:spcAft>
                <a:spcPts val="600"/>
              </a:spcAft>
            </a:pPr>
            <a:r>
              <a:rPr lang="en-US" b="1" dirty="0"/>
              <a:t>Step 5:	</a:t>
            </a:r>
            <a:r>
              <a:rPr lang="en-US" b="1" dirty="0">
                <a:cs typeface="Times New Roman" panose="02020603050405020304" pitchFamily="18" charset="0"/>
              </a:rPr>
              <a:t>Develop the</a:t>
            </a:r>
            <a:r>
              <a:rPr lang="en-US" b="1" i="1" dirty="0">
                <a:cs typeface="Times New Roman" panose="02020603050405020304" pitchFamily="18" charset="0"/>
              </a:rPr>
              <a:t> </a:t>
            </a:r>
            <a:r>
              <a:rPr lang="en-US" b="1" u="sng" dirty="0">
                <a:cs typeface="Times New Roman" panose="02020603050405020304" pitchFamily="18" charset="0"/>
              </a:rPr>
              <a:t>Decision Statement</a:t>
            </a:r>
            <a:r>
              <a:rPr lang="en-US" b="1" dirty="0">
                <a:cs typeface="Times New Roman" panose="02020603050405020304" pitchFamily="18" charset="0"/>
              </a:rPr>
              <a:t>: “If the concentration of Contaminant X in the DU exceeds the action level, then the media must be disposed of.”</a:t>
            </a:r>
          </a:p>
        </p:txBody>
      </p:sp>
    </p:spTree>
    <p:extLst>
      <p:ext uri="{BB962C8B-B14F-4D97-AF65-F5344CB8AC3E}">
        <p14:creationId xmlns:p14="http://schemas.microsoft.com/office/powerpoint/2010/main" val="3929404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TextBox 256"/>
          <p:cNvSpPr txBox="1"/>
          <p:nvPr/>
        </p:nvSpPr>
        <p:spPr>
          <a:xfrm>
            <a:off x="50242" y="63887"/>
            <a:ext cx="9053464" cy="954107"/>
          </a:xfrm>
          <a:prstGeom prst="rect">
            <a:avLst/>
          </a:prstGeom>
          <a:noFill/>
        </p:spPr>
        <p:txBody>
          <a:bodyPr wrap="square" rtlCol="0">
            <a:spAutoFit/>
          </a:bodyPr>
          <a:lstStyle/>
          <a:p>
            <a:pPr algn="ctr"/>
            <a:r>
              <a:rPr lang="en-US" sz="2800" b="1" dirty="0">
                <a:cs typeface="Times New Roman" panose="02020603050405020304" pitchFamily="18" charset="0"/>
              </a:rPr>
              <a:t>Updates to Hawaii’s Site Investigation Design</a:t>
            </a:r>
          </a:p>
          <a:p>
            <a:pPr algn="ctr"/>
            <a:r>
              <a:rPr lang="en-US" sz="2800" b="1" dirty="0">
                <a:cs typeface="Times New Roman" panose="02020603050405020304" pitchFamily="18" charset="0"/>
              </a:rPr>
              <a:t>and Implementation Guidance</a:t>
            </a:r>
          </a:p>
        </p:txBody>
      </p:sp>
      <p:sp>
        <p:nvSpPr>
          <p:cNvPr id="3" name="Slide Number Placeholder 2"/>
          <p:cNvSpPr>
            <a:spLocks noGrp="1"/>
          </p:cNvSpPr>
          <p:nvPr>
            <p:ph type="sldNum" sz="quarter" idx="12"/>
          </p:nvPr>
        </p:nvSpPr>
        <p:spPr/>
        <p:txBody>
          <a:bodyPr/>
          <a:lstStyle/>
          <a:p>
            <a:fld id="{77CD6BDE-A700-4CC1-A8B9-DB2FE996EB9A}" type="slidenum">
              <a:rPr lang="en-US" smtClean="0"/>
              <a:pPr/>
              <a:t>2</a:t>
            </a:fld>
            <a:endParaRPr lang="en-US"/>
          </a:p>
        </p:txBody>
      </p:sp>
      <p:cxnSp>
        <p:nvCxnSpPr>
          <p:cNvPr id="5" name="Straight Connector 4">
            <a:extLst>
              <a:ext uri="{FF2B5EF4-FFF2-40B4-BE49-F238E27FC236}">
                <a16:creationId xmlns:a16="http://schemas.microsoft.com/office/drawing/2014/main" id="{E766C0A9-542D-1C54-1564-D2F6E9C684D7}"/>
              </a:ext>
            </a:extLst>
          </p:cNvPr>
          <p:cNvCxnSpPr>
            <a:cxnSpLocks/>
          </p:cNvCxnSpPr>
          <p:nvPr/>
        </p:nvCxnSpPr>
        <p:spPr>
          <a:xfrm>
            <a:off x="243191" y="6789911"/>
            <a:ext cx="8810274"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5F6817B-F01E-5295-839F-1525BC6C6DBF}"/>
              </a:ext>
            </a:extLst>
          </p:cNvPr>
          <p:cNvSpPr txBox="1"/>
          <p:nvPr/>
        </p:nvSpPr>
        <p:spPr>
          <a:xfrm>
            <a:off x="1960708" y="1014240"/>
            <a:ext cx="5273364" cy="1508105"/>
          </a:xfrm>
          <a:prstGeom prst="rect">
            <a:avLst/>
          </a:prstGeom>
          <a:noFill/>
        </p:spPr>
        <p:txBody>
          <a:bodyPr wrap="square" rtlCol="0">
            <a:spAutoFit/>
          </a:bodyPr>
          <a:lstStyle/>
          <a:p>
            <a:pPr algn="ctr"/>
            <a:r>
              <a:rPr lang="en-US" sz="2000" b="1" dirty="0">
                <a:cs typeface="Times New Roman" panose="02020603050405020304" pitchFamily="18" charset="0"/>
              </a:rPr>
              <a:t>Roger Brewer, PhD</a:t>
            </a:r>
          </a:p>
          <a:p>
            <a:pPr algn="ctr"/>
            <a:r>
              <a:rPr lang="en-US" b="1" dirty="0">
                <a:cs typeface="Times New Roman" panose="02020603050405020304" pitchFamily="18" charset="0"/>
              </a:rPr>
              <a:t>Hawai´i Department of Health</a:t>
            </a:r>
          </a:p>
          <a:p>
            <a:pPr algn="ctr"/>
            <a:r>
              <a:rPr lang="en-US" b="1" dirty="0">
                <a:cs typeface="Times New Roman" panose="02020603050405020304" pitchFamily="18" charset="0"/>
              </a:rPr>
              <a:t>Hazard Evaluation and Emergency Response</a:t>
            </a:r>
          </a:p>
          <a:p>
            <a:pPr algn="ctr"/>
            <a:r>
              <a:rPr lang="en-US" b="1" dirty="0">
                <a:cs typeface="Times New Roman" panose="02020603050405020304" pitchFamily="18" charset="0"/>
              </a:rPr>
              <a:t> (</a:t>
            </a:r>
            <a:r>
              <a:rPr lang="en-US" b="1" dirty="0">
                <a:cs typeface="Times New Roman" panose="02020603050405020304" pitchFamily="18" charset="0"/>
                <a:hlinkClick r:id="rId3"/>
              </a:rPr>
              <a:t>roger.brewer@doh.Hawaii.gov</a:t>
            </a:r>
            <a:r>
              <a:rPr lang="en-US" b="1" dirty="0">
                <a:cs typeface="Times New Roman" panose="02020603050405020304" pitchFamily="18" charset="0"/>
              </a:rPr>
              <a:t>)</a:t>
            </a:r>
          </a:p>
          <a:p>
            <a:pPr algn="ctr"/>
            <a:r>
              <a:rPr lang="en-US" b="1" dirty="0">
                <a:cs typeface="Times New Roman" panose="02020603050405020304" pitchFamily="18" charset="0"/>
              </a:rPr>
              <a:t>October 2, 2023</a:t>
            </a:r>
          </a:p>
        </p:txBody>
      </p:sp>
      <p:pic>
        <p:nvPicPr>
          <p:cNvPr id="8" name="Picture 7" descr="Aerial view of a city&#10;&#10;Description automatically generated">
            <a:extLst>
              <a:ext uri="{FF2B5EF4-FFF2-40B4-BE49-F238E27FC236}">
                <a16:creationId xmlns:a16="http://schemas.microsoft.com/office/drawing/2014/main" id="{4A092494-DE1A-8029-9B9C-5C820E048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895" y="2619594"/>
            <a:ext cx="2104084" cy="1477856"/>
          </a:xfrm>
          <a:prstGeom prst="rect">
            <a:avLst/>
          </a:prstGeom>
        </p:spPr>
      </p:pic>
      <p:pic>
        <p:nvPicPr>
          <p:cNvPr id="14" name="Picture 13" descr="A person standing in front of a rock formation&#10;&#10;Description automatically generated">
            <a:extLst>
              <a:ext uri="{FF2B5EF4-FFF2-40B4-BE49-F238E27FC236}">
                <a16:creationId xmlns:a16="http://schemas.microsoft.com/office/drawing/2014/main" id="{821F08AC-97D5-DB3C-5E5E-CB073BF890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177" y="2384465"/>
            <a:ext cx="2190533" cy="1590440"/>
          </a:xfrm>
          <a:prstGeom prst="rect">
            <a:avLst/>
          </a:prstGeom>
        </p:spPr>
      </p:pic>
      <p:pic>
        <p:nvPicPr>
          <p:cNvPr id="17" name="Picture 16" descr="DU MIS Field Work">
            <a:extLst>
              <a:ext uri="{FF2B5EF4-FFF2-40B4-BE49-F238E27FC236}">
                <a16:creationId xmlns:a16="http://schemas.microsoft.com/office/drawing/2014/main" id="{8BD7DFBB-4331-4182-A8BB-9491F9F17CB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58361" y="2112854"/>
            <a:ext cx="1771015" cy="197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6E4FC5BA-D82B-4936-A242-B4F9C20D16E2}"/>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181964" y="5867005"/>
            <a:ext cx="4930018" cy="826154"/>
          </a:xfrm>
          <a:prstGeom prst="rect">
            <a:avLst/>
          </a:prstGeom>
          <a:noFill/>
          <a:ln>
            <a:noFill/>
          </a:ln>
        </p:spPr>
      </p:pic>
      <p:pic>
        <p:nvPicPr>
          <p:cNvPr id="24" name="Picture 23">
            <a:extLst>
              <a:ext uri="{FF2B5EF4-FFF2-40B4-BE49-F238E27FC236}">
                <a16:creationId xmlns:a16="http://schemas.microsoft.com/office/drawing/2014/main" id="{60D89C11-ABB3-4CDD-A17C-EE7023E2AEAE}"/>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6001" y="4214410"/>
            <a:ext cx="1503266" cy="2458741"/>
          </a:xfrm>
          <a:prstGeom prst="rect">
            <a:avLst/>
          </a:prstGeom>
          <a:noFill/>
          <a:ln>
            <a:noFill/>
          </a:ln>
        </p:spPr>
      </p:pic>
      <p:pic>
        <p:nvPicPr>
          <p:cNvPr id="26" name="Picture 25" descr="DUs Subsurface">
            <a:extLst>
              <a:ext uri="{FF2B5EF4-FFF2-40B4-BE49-F238E27FC236}">
                <a16:creationId xmlns:a16="http://schemas.microsoft.com/office/drawing/2014/main" id="{4BF6B38A-92AE-4559-BD59-026BA77DC333}"/>
              </a:ext>
            </a:extLst>
          </p:cNvPr>
          <p:cNvPicPr/>
          <p:nvPr/>
        </p:nvPicPr>
        <p:blipFill rotWithShape="1">
          <a:blip r:embed="rId9">
            <a:extLst>
              <a:ext uri="{28A0092B-C50C-407E-A947-70E740481C1C}">
                <a14:useLocalDpi xmlns:a14="http://schemas.microsoft.com/office/drawing/2010/main" val="0"/>
              </a:ext>
            </a:extLst>
          </a:blip>
          <a:srcRect b="46232"/>
          <a:stretch/>
        </p:blipFill>
        <p:spPr bwMode="auto">
          <a:xfrm>
            <a:off x="3806723" y="4435193"/>
            <a:ext cx="1557655" cy="1161540"/>
          </a:xfrm>
          <a:prstGeom prst="rect">
            <a:avLst/>
          </a:prstGeom>
          <a:noFill/>
          <a:ln>
            <a:noFill/>
          </a:ln>
        </p:spPr>
      </p:pic>
      <p:pic>
        <p:nvPicPr>
          <p:cNvPr id="27" name="Picture 26" descr="Exploratory Boreholes Pits (english)">
            <a:extLst>
              <a:ext uri="{FF2B5EF4-FFF2-40B4-BE49-F238E27FC236}">
                <a16:creationId xmlns:a16="http://schemas.microsoft.com/office/drawing/2014/main" id="{DE24ED37-9269-41A8-AA31-29C5F53D6C4A}"/>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0196" y="4625833"/>
            <a:ext cx="1557656" cy="1022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descr="DUs Subsurface">
            <a:extLst>
              <a:ext uri="{FF2B5EF4-FFF2-40B4-BE49-F238E27FC236}">
                <a16:creationId xmlns:a16="http://schemas.microsoft.com/office/drawing/2014/main" id="{B44B0569-EA5D-4097-8644-C621794235FF}"/>
              </a:ext>
            </a:extLst>
          </p:cNvPr>
          <p:cNvPicPr/>
          <p:nvPr/>
        </p:nvPicPr>
        <p:blipFill rotWithShape="1">
          <a:blip r:embed="rId9">
            <a:extLst>
              <a:ext uri="{28A0092B-C50C-407E-A947-70E740481C1C}">
                <a14:useLocalDpi xmlns:a14="http://schemas.microsoft.com/office/drawing/2010/main" val="0"/>
              </a:ext>
            </a:extLst>
          </a:blip>
          <a:srcRect t="53489"/>
          <a:stretch/>
        </p:blipFill>
        <p:spPr bwMode="auto">
          <a:xfrm>
            <a:off x="2065738" y="4596362"/>
            <a:ext cx="1557655" cy="1004770"/>
          </a:xfrm>
          <a:prstGeom prst="rect">
            <a:avLst/>
          </a:prstGeom>
          <a:noFill/>
          <a:ln>
            <a:noFill/>
          </a:ln>
        </p:spPr>
      </p:pic>
      <p:pic>
        <p:nvPicPr>
          <p:cNvPr id="30" name="Picture 29">
            <a:extLst>
              <a:ext uri="{FF2B5EF4-FFF2-40B4-BE49-F238E27FC236}">
                <a16:creationId xmlns:a16="http://schemas.microsoft.com/office/drawing/2014/main" id="{A274E405-4B3B-48FC-AC00-671498D6BAE2}"/>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428" y="4166598"/>
            <a:ext cx="1404727" cy="1062191"/>
          </a:xfrm>
          <a:prstGeom prst="rect">
            <a:avLst/>
          </a:prstGeom>
          <a:noFill/>
        </p:spPr>
      </p:pic>
      <p:pic>
        <p:nvPicPr>
          <p:cNvPr id="4" name="Picture 3" descr="A picture containing text&#10;&#10;Description automatically generated">
            <a:extLst>
              <a:ext uri="{FF2B5EF4-FFF2-40B4-BE49-F238E27FC236}">
                <a16:creationId xmlns:a16="http://schemas.microsoft.com/office/drawing/2014/main" id="{13DF944E-91E0-44E8-AF2C-E24D94ACDF7C}"/>
              </a:ext>
            </a:extLst>
          </p:cNvPr>
          <p:cNvPicPr>
            <a:picLocks noChangeAspect="1"/>
          </p:cNvPicPr>
          <p:nvPr/>
        </p:nvPicPr>
        <p:blipFill rotWithShape="1">
          <a:blip r:embed="rId12">
            <a:extLst>
              <a:ext uri="{28A0092B-C50C-407E-A947-70E740481C1C}">
                <a14:useLocalDpi xmlns:a14="http://schemas.microsoft.com/office/drawing/2010/main" val="0"/>
              </a:ext>
            </a:extLst>
          </a:blip>
          <a:srcRect b="6167"/>
          <a:stretch/>
        </p:blipFill>
        <p:spPr>
          <a:xfrm>
            <a:off x="216178" y="5450955"/>
            <a:ext cx="1725401" cy="1161532"/>
          </a:xfrm>
          <a:prstGeom prst="rect">
            <a:avLst/>
          </a:prstGeom>
          <a:ln>
            <a:solidFill>
              <a:schemeClr val="tx1"/>
            </a:solidFill>
          </a:ln>
        </p:spPr>
      </p:pic>
      <p:pic>
        <p:nvPicPr>
          <p:cNvPr id="31" name="Picture 30">
            <a:extLst>
              <a:ext uri="{FF2B5EF4-FFF2-40B4-BE49-F238E27FC236}">
                <a16:creationId xmlns:a16="http://schemas.microsoft.com/office/drawing/2014/main" id="{BDA113F5-816F-41D4-A1B2-C3614B5C4DF9}"/>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4865164" y="2563032"/>
            <a:ext cx="1882143" cy="157918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ABF09BE1-D0D6-4F9D-B464-CB4DE19DEDCC}"/>
              </a:ext>
            </a:extLst>
          </p:cNvPr>
          <p:cNvPicPr/>
          <p:nvPr/>
        </p:nvPicPr>
        <p:blipFill rotWithShape="1">
          <a:blip r:embed="rId14" cstate="print">
            <a:extLst>
              <a:ext uri="{28A0092B-C50C-407E-A947-70E740481C1C}">
                <a14:useLocalDpi xmlns:a14="http://schemas.microsoft.com/office/drawing/2010/main" val="0"/>
              </a:ext>
            </a:extLst>
          </a:blip>
          <a:srcRect l="225" t="7335" r="66606" b="9536"/>
          <a:stretch/>
        </p:blipFill>
        <p:spPr bwMode="auto">
          <a:xfrm>
            <a:off x="377072" y="1159497"/>
            <a:ext cx="1470582" cy="999241"/>
          </a:xfrm>
          <a:prstGeom prst="rect">
            <a:avLst/>
          </a:prstGeom>
          <a:noFill/>
          <a:ln>
            <a:solidFill>
              <a:schemeClr val="tx1"/>
            </a:solidFill>
          </a:ln>
        </p:spPr>
      </p:pic>
      <p:pic>
        <p:nvPicPr>
          <p:cNvPr id="33" name="Picture 32">
            <a:extLst>
              <a:ext uri="{FF2B5EF4-FFF2-40B4-BE49-F238E27FC236}">
                <a16:creationId xmlns:a16="http://schemas.microsoft.com/office/drawing/2014/main" id="{10D9668C-BAD6-420D-A2AA-CA794AF0803E}"/>
              </a:ext>
            </a:extLst>
          </p:cNvPr>
          <p:cNvPicPr/>
          <p:nvPr/>
        </p:nvPicPr>
        <p:blipFill rotWithShape="1">
          <a:blip r:embed="rId14" cstate="print">
            <a:extLst>
              <a:ext uri="{28A0092B-C50C-407E-A947-70E740481C1C}">
                <a14:useLocalDpi xmlns:a14="http://schemas.microsoft.com/office/drawing/2010/main" val="0"/>
              </a:ext>
            </a:extLst>
          </a:blip>
          <a:srcRect l="66835" t="7606" b="8989"/>
          <a:stretch/>
        </p:blipFill>
        <p:spPr bwMode="auto">
          <a:xfrm>
            <a:off x="7151208" y="964710"/>
            <a:ext cx="1470372" cy="1002570"/>
          </a:xfrm>
          <a:prstGeom prst="rect">
            <a:avLst/>
          </a:prstGeom>
          <a:noFill/>
          <a:ln>
            <a:solidFill>
              <a:schemeClr val="tx1"/>
            </a:solidFill>
          </a:ln>
        </p:spPr>
      </p:pic>
    </p:spTree>
    <p:extLst>
      <p:ext uri="{BB962C8B-B14F-4D97-AF65-F5344CB8AC3E}">
        <p14:creationId xmlns:p14="http://schemas.microsoft.com/office/powerpoint/2010/main" val="79396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39D22-C154-81C2-8BCE-9AF045EEFE9C}"/>
              </a:ext>
            </a:extLst>
          </p:cNvPr>
          <p:cNvSpPr>
            <a:spLocks noGrp="1"/>
          </p:cNvSpPr>
          <p:nvPr>
            <p:ph type="sldNum" sz="quarter" idx="12"/>
          </p:nvPr>
        </p:nvSpPr>
        <p:spPr/>
        <p:txBody>
          <a:bodyPr/>
          <a:lstStyle/>
          <a:p>
            <a:fld id="{6DD8B552-EA96-4575-822E-7C0ECCCEE1F4}" type="slidenum">
              <a:rPr lang="en-US" smtClean="0"/>
              <a:t>20</a:t>
            </a:fld>
            <a:endParaRPr lang="en-US"/>
          </a:p>
        </p:txBody>
      </p:sp>
      <p:sp>
        <p:nvSpPr>
          <p:cNvPr id="6" name="TextBox 5">
            <a:extLst>
              <a:ext uri="{FF2B5EF4-FFF2-40B4-BE49-F238E27FC236}">
                <a16:creationId xmlns:a16="http://schemas.microsoft.com/office/drawing/2014/main" id="{42DAFC8E-0F38-48A2-92AE-BBE2C9E6CB88}"/>
              </a:ext>
            </a:extLst>
          </p:cNvPr>
          <p:cNvSpPr txBox="1"/>
          <p:nvPr/>
        </p:nvSpPr>
        <p:spPr>
          <a:xfrm>
            <a:off x="50242" y="100463"/>
            <a:ext cx="9053464"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App C: Example DU Designation Scheme </a:t>
            </a:r>
            <a:r>
              <a:rPr lang="en-US" sz="2800" b="1" dirty="0">
                <a:cs typeface="Times New Roman" panose="02020603050405020304" pitchFamily="18" charset="0"/>
              </a:rPr>
              <a:t>(case studies)</a:t>
            </a:r>
          </a:p>
        </p:txBody>
      </p:sp>
      <p:sp>
        <p:nvSpPr>
          <p:cNvPr id="4" name="Rectangle 2">
            <a:extLst>
              <a:ext uri="{FF2B5EF4-FFF2-40B4-BE49-F238E27FC236}">
                <a16:creationId xmlns:a16="http://schemas.microsoft.com/office/drawing/2014/main" id="{3708559A-6DD5-F45C-7C8C-C24EEAC7AFB0}"/>
              </a:ext>
            </a:extLst>
          </p:cNvPr>
          <p:cNvSpPr>
            <a:spLocks noChangeArrowheads="1"/>
          </p:cNvSpPr>
          <p:nvPr/>
        </p:nvSpPr>
        <p:spPr bwMode="auto">
          <a:xfrm>
            <a:off x="240631" y="859254"/>
            <a:ext cx="4211052" cy="4770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1pPr>
            <a:lvl2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2pPr>
            <a:lvl3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3pPr>
            <a:lvl4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4pPr>
            <a:lvl5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5pPr>
            <a:lvl6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6pPr>
            <a:lvl7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7pPr>
            <a:lvl8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8pPr>
            <a:lvl9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C.1 Commercial/Industrial Sites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Small Spills</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Former Power Plant</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Chemical Mixing and Storage</a:t>
            </a:r>
          </a:p>
          <a:p>
            <a:pPr marL="569913" marR="0" lvl="0" indent="-344488"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Hotel Redevelopment</a:t>
            </a:r>
            <a:endParaRPr kumimoji="0" lang="en-US" altLang="en-US"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3">
                  <a:extLst>
                    <a:ext uri="{A12FA001-AC4F-418D-AE19-62706E023703}">
                      <ahyp:hlinkClr xmlns:ahyp="http://schemas.microsoft.com/office/drawing/2018/hyperlinkcolor" val="tx"/>
                    </a:ext>
                  </a:extLst>
                </a:hlinkClick>
              </a:rPr>
              <a:t>C.2 Single-Family Homes</a:t>
            </a:r>
            <a:endParaRPr kumimoji="0" lang="en-US" altLang="en-US"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4">
                  <a:extLst>
                    <a:ext uri="{A12FA001-AC4F-418D-AE19-62706E023703}">
                      <ahyp:hlinkClr xmlns:ahyp="http://schemas.microsoft.com/office/drawing/2018/hyperlinkcolor" val="tx"/>
                    </a:ext>
                  </a:extLst>
                </a:hlinkClick>
              </a:rPr>
              <a:t>C.3 High-Density Housing</a:t>
            </a:r>
            <a:endParaRPr kumimoji="0" lang="en-US" altLang="en-US"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5">
                  <a:extLst>
                    <a:ext uri="{A12FA001-AC4F-418D-AE19-62706E023703}">
                      <ahyp:hlinkClr xmlns:ahyp="http://schemas.microsoft.com/office/drawing/2018/hyperlinkcolor" val="tx"/>
                    </a:ext>
                  </a:extLst>
                </a:hlinkClick>
              </a:rPr>
              <a:t>C.4 Schools</a:t>
            </a:r>
            <a:endParaRPr kumimoji="0" lang="en-US" altLang="en-US"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6">
                  <a:extLst>
                    <a:ext uri="{A12FA001-AC4F-418D-AE19-62706E023703}">
                      <ahyp:hlinkClr xmlns:ahyp="http://schemas.microsoft.com/office/drawing/2018/hyperlinkcolor" val="tx"/>
                    </a:ext>
                  </a:extLst>
                </a:hlinkClick>
              </a:rPr>
              <a:t>C.5 Large Single-Use Areas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Former Golf Course</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Former Agricultural Field</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7">
                  <a:extLst>
                    <a:ext uri="{A12FA001-AC4F-418D-AE19-62706E023703}">
                      <ahyp:hlinkClr xmlns:ahyp="http://schemas.microsoft.com/office/drawing/2018/hyperlinkcolor" val="tx"/>
                    </a:ext>
                  </a:extLst>
                </a:hlinkClick>
              </a:rPr>
              <a:t>C.6 Very Small Areas</a:t>
            </a:r>
            <a:endParaRPr kumimoji="0" lang="en-US" altLang="en-US"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8">
                  <a:extLst>
                    <a:ext uri="{A12FA001-AC4F-418D-AE19-62706E023703}">
                      <ahyp:hlinkClr xmlns:ahyp="http://schemas.microsoft.com/office/drawing/2018/hyperlinkcolor" val="tx"/>
                    </a:ext>
                  </a:extLst>
                </a:hlinkClick>
              </a:rPr>
              <a:t>C.7 Subsurface Decision Units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365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Buried Waste Pit</a:t>
            </a:r>
          </a:p>
          <a:p>
            <a:pPr marL="569913" marR="0" lvl="0" indent="-33655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Above Ground Storage Tanks</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9">
                  <a:extLst>
                    <a:ext uri="{A12FA001-AC4F-418D-AE19-62706E023703}">
                      <ahyp:hlinkClr xmlns:ahyp="http://schemas.microsoft.com/office/drawing/2018/hyperlinkcolor" val="tx"/>
                    </a:ext>
                  </a:extLst>
                </a:hlinkClick>
              </a:rPr>
              <a:t>C.8 Stockpiles</a:t>
            </a:r>
            <a:endParaRPr kumimoji="0" lang="en-US" altLang="en-US" sz="2000" b="1" i="0" u="none" strike="noStrike" cap="none" normalizeH="0" baseline="0" dirty="0">
              <a:ln>
                <a:noFill/>
              </a:ln>
              <a:solidFill>
                <a:srgbClr val="FF0000"/>
              </a:solidFill>
              <a:effectLst/>
            </a:endParaRPr>
          </a:p>
        </p:txBody>
      </p:sp>
      <p:sp>
        <p:nvSpPr>
          <p:cNvPr id="7" name="Rectangle 2">
            <a:extLst>
              <a:ext uri="{FF2B5EF4-FFF2-40B4-BE49-F238E27FC236}">
                <a16:creationId xmlns:a16="http://schemas.microsoft.com/office/drawing/2014/main" id="{C163F619-BABB-9023-D9C4-1813D78583D4}"/>
              </a:ext>
            </a:extLst>
          </p:cNvPr>
          <p:cNvSpPr>
            <a:spLocks noChangeArrowheads="1"/>
          </p:cNvSpPr>
          <p:nvPr/>
        </p:nvSpPr>
        <p:spPr bwMode="auto">
          <a:xfrm>
            <a:off x="4692318" y="847151"/>
            <a:ext cx="4211052" cy="5509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1pPr>
            <a:lvl2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2pPr>
            <a:lvl3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3pPr>
            <a:lvl4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4pPr>
            <a:lvl5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5pPr>
            <a:lvl6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6pPr>
            <a:lvl7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7pPr>
            <a:lvl8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8pPr>
            <a:lvl9pPr eaLnBrk="0" fontAlgn="base" hangingPunct="0">
              <a:spcBef>
                <a:spcPct val="0"/>
              </a:spcBef>
              <a:spcAft>
                <a:spcPct val="0"/>
              </a:spcAft>
              <a:tabLst>
                <a:tab pos="558800" algn="l"/>
                <a:tab pos="6858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10">
                  <a:extLst>
                    <a:ext uri="{A12FA001-AC4F-418D-AE19-62706E023703}">
                      <ahyp:hlinkClr xmlns:ahyp="http://schemas.microsoft.com/office/drawing/2018/hyperlinkcolor" val="tx"/>
                    </a:ext>
                  </a:extLst>
                </a:hlinkClick>
              </a:rPr>
              <a:t>C.9 Building Demolition</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lang="en-US" altLang="en-US" b="1" dirty="0"/>
              <a:t>Concrete </a:t>
            </a:r>
            <a:r>
              <a:rPr kumimoji="0" lang="en-US" altLang="en-US" b="1" i="0" u="none" strike="noStrike" cap="none" normalizeH="0" baseline="0" dirty="0">
                <a:ln>
                  <a:noFill/>
                </a:ln>
                <a:effectLst/>
              </a:rPr>
              <a:t>Structures</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Concrete and Asphalt Pavement</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Sweep Material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err="1">
                <a:ln>
                  <a:noFill/>
                </a:ln>
                <a:effectLst/>
              </a:rPr>
              <a:t>Subslab</a:t>
            </a:r>
            <a:r>
              <a:rPr kumimoji="0" lang="en-US" altLang="en-US" b="1" i="0" u="none" strike="noStrike" cap="none" normalizeH="0" baseline="0" dirty="0">
                <a:ln>
                  <a:noFill/>
                </a:ln>
                <a:effectLst/>
              </a:rPr>
              <a:t> Soil</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11">
                  <a:extLst>
                    <a:ext uri="{A12FA001-AC4F-418D-AE19-62706E023703}">
                      <ahyp:hlinkClr xmlns:ahyp="http://schemas.microsoft.com/office/drawing/2018/hyperlinkcolor" val="tx"/>
                    </a:ext>
                  </a:extLst>
                </a:hlinkClick>
              </a:rPr>
              <a:t>C.10 Large Industrial Complexes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Textile &amp; Alloy Manufacturing</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12">
                  <a:extLst>
                    <a:ext uri="{A12FA001-AC4F-418D-AE19-62706E023703}">
                      <ahyp:hlinkClr xmlns:ahyp="http://schemas.microsoft.com/office/drawing/2018/hyperlinkcolor" val="tx"/>
                    </a:ext>
                  </a:extLst>
                </a:hlinkClick>
              </a:rPr>
              <a:t>C.11 Petroleum Releases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indent="-342900" defTabSz="914400">
              <a:buFont typeface="Arial" panose="020B0604020202020204" pitchFamily="34" charset="0"/>
              <a:buChar char="•"/>
              <a:tabLst>
                <a:tab pos="6858000" algn="r"/>
              </a:tabLst>
            </a:pPr>
            <a:r>
              <a:rPr kumimoji="0" lang="en-US" altLang="en-US" b="1" i="0" u="none" strike="noStrike" cap="none" normalizeH="0" baseline="0" dirty="0">
                <a:ln>
                  <a:noFill/>
                </a:ln>
                <a:effectLst/>
              </a:rPr>
              <a:t>Crude Oil Pipeline</a:t>
            </a:r>
          </a:p>
          <a:p>
            <a:pPr marL="569913" indent="-342900" defTabSz="914400">
              <a:buFont typeface="Arial" panose="020B0604020202020204" pitchFamily="34" charset="0"/>
              <a:buChar char="•"/>
              <a:tabLst>
                <a:tab pos="6858000" algn="r"/>
              </a:tabLst>
            </a:pPr>
            <a:r>
              <a:rPr kumimoji="0" lang="en-US" altLang="en-US" b="1" i="0" u="none" strike="noStrike" cap="none" normalizeH="0" baseline="0" dirty="0">
                <a:ln>
                  <a:noFill/>
                </a:ln>
                <a:effectLst/>
              </a:rPr>
              <a:t>Active Gas Station</a:t>
            </a: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13">
                  <a:extLst>
                    <a:ext uri="{A12FA001-AC4F-418D-AE19-62706E023703}">
                      <ahyp:hlinkClr xmlns:ahyp="http://schemas.microsoft.com/office/drawing/2018/hyperlinkcolor" val="tx"/>
                    </a:ext>
                  </a:extLst>
                </a:hlinkClick>
              </a:rPr>
              <a:t>C.12 Gas Station Closure</a:t>
            </a:r>
            <a:endParaRPr kumimoji="0" lang="en-US" altLang="en-US" sz="2000" b="1" i="0" u="none" strike="noStrike" cap="none" normalizeH="0" baseline="0" dirty="0">
              <a:ln>
                <a:noFill/>
              </a:ln>
              <a:solidFill>
                <a:srgbClr val="FF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58800" algn="l"/>
                <a:tab pos="6858000" algn="r"/>
              </a:tabLst>
            </a:pPr>
            <a:r>
              <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hlinkClick r:id="rId14">
                  <a:extLst>
                    <a:ext uri="{A12FA001-AC4F-418D-AE19-62706E023703}">
                      <ahyp:hlinkClr xmlns:ahyp="http://schemas.microsoft.com/office/drawing/2018/hyperlinkcolor" val="tx"/>
                    </a:ext>
                  </a:extLst>
                </a:hlinkClick>
              </a:rPr>
              <a:t>C.13 Sediment Decision Units</a:t>
            </a:r>
            <a:endParaRPr kumimoji="0" lang="en-US" altLang="en-US" sz="2000" b="1" i="0" u="none" strike="noStrike" cap="none" normalizeH="0" baseline="0" dirty="0">
              <a:ln>
                <a:noFill/>
              </a:ln>
              <a:solidFill>
                <a:srgbClr val="FF0000"/>
              </a:solidFill>
              <a:effectLst/>
              <a:ea typeface="SimSun" panose="02010600030101010101" pitchFamily="2" charset="-122"/>
              <a:cs typeface="Arial" panose="020B0604020202020204" pitchFamily="34" charset="0"/>
            </a:endParaRP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Drainage Canal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Wastewater Outfall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Transformer Spill</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Estuary Wastewater Discharges</a:t>
            </a:r>
          </a:p>
          <a:p>
            <a:pPr marL="569913"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tab pos="558800" algn="l"/>
                <a:tab pos="6858000" algn="r"/>
              </a:tabLst>
            </a:pPr>
            <a:r>
              <a:rPr kumimoji="0" lang="en-US" altLang="en-US" b="1" i="0" u="none" strike="noStrike" cap="none" normalizeH="0" baseline="0" dirty="0">
                <a:ln>
                  <a:noFill/>
                </a:ln>
                <a:effectLst/>
              </a:rPr>
              <a:t>Harbor Dredging</a:t>
            </a:r>
          </a:p>
        </p:txBody>
      </p:sp>
      <p:sp>
        <p:nvSpPr>
          <p:cNvPr id="8" name="TextBox 7">
            <a:extLst>
              <a:ext uri="{FF2B5EF4-FFF2-40B4-BE49-F238E27FC236}">
                <a16:creationId xmlns:a16="http://schemas.microsoft.com/office/drawing/2014/main" id="{0FEDC5C8-5710-6EB8-5BA6-F95AF0EB5532}"/>
              </a:ext>
            </a:extLst>
          </p:cNvPr>
          <p:cNvSpPr txBox="1"/>
          <p:nvPr/>
        </p:nvSpPr>
        <p:spPr>
          <a:xfrm>
            <a:off x="264695" y="5714086"/>
            <a:ext cx="4186988" cy="1015663"/>
          </a:xfrm>
          <a:prstGeom prst="rect">
            <a:avLst/>
          </a:prstGeom>
          <a:noFill/>
          <a:ln>
            <a:solidFill>
              <a:srgbClr val="FF0000"/>
            </a:solidFill>
          </a:ln>
        </p:spPr>
        <p:txBody>
          <a:bodyPr wrap="square" rtlCol="0">
            <a:spAutoFit/>
          </a:bodyPr>
          <a:lstStyle/>
          <a:p>
            <a:r>
              <a:rPr lang="en-US" sz="2000" b="1" u="sng" dirty="0">
                <a:solidFill>
                  <a:srgbClr val="FF0000"/>
                </a:solidFill>
              </a:rPr>
              <a:t>Future Additions?</a:t>
            </a:r>
          </a:p>
          <a:p>
            <a:pPr marL="569913" indent="-342900">
              <a:buFont typeface="Arial" panose="020B0604020202020204" pitchFamily="34" charset="0"/>
              <a:buChar char="•"/>
            </a:pPr>
            <a:r>
              <a:rPr lang="en-US" sz="2000" b="1" dirty="0"/>
              <a:t>Excavations (e.g., USTs)</a:t>
            </a:r>
          </a:p>
          <a:p>
            <a:pPr marL="569913" indent="-342900">
              <a:buFont typeface="Arial" panose="020B0604020202020204" pitchFamily="34" charset="0"/>
              <a:buChar char="•"/>
            </a:pPr>
            <a:r>
              <a:rPr lang="en-US" sz="2000" b="1" dirty="0"/>
              <a:t>Fire-Impacted Urban Areas</a:t>
            </a:r>
          </a:p>
        </p:txBody>
      </p:sp>
    </p:spTree>
    <p:extLst>
      <p:ext uri="{BB962C8B-B14F-4D97-AF65-F5344CB8AC3E}">
        <p14:creationId xmlns:p14="http://schemas.microsoft.com/office/powerpoint/2010/main" val="2058109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21</a:t>
            </a:fld>
            <a:endParaRPr lang="en-US"/>
          </a:p>
        </p:txBody>
      </p:sp>
      <p:sp>
        <p:nvSpPr>
          <p:cNvPr id="2" name="TextBox 1">
            <a:extLst>
              <a:ext uri="{FF2B5EF4-FFF2-40B4-BE49-F238E27FC236}">
                <a16:creationId xmlns:a16="http://schemas.microsoft.com/office/drawing/2014/main" id="{463EDD02-F360-2EAF-0C3E-A9C09215B140}"/>
              </a:ext>
            </a:extLst>
          </p:cNvPr>
          <p:cNvSpPr txBox="1"/>
          <p:nvPr/>
        </p:nvSpPr>
        <p:spPr>
          <a:xfrm>
            <a:off x="2310065" y="116505"/>
            <a:ext cx="4531706"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App D: Theory of Sampling</a:t>
            </a:r>
            <a:endParaRPr lang="en-US" sz="2800" b="1" dirty="0">
              <a:cs typeface="Times New Roman" panose="02020603050405020304" pitchFamily="18" charset="0"/>
            </a:endParaRPr>
          </a:p>
        </p:txBody>
      </p:sp>
      <p:sp>
        <p:nvSpPr>
          <p:cNvPr id="3" name="TextBox 2">
            <a:extLst>
              <a:ext uri="{FF2B5EF4-FFF2-40B4-BE49-F238E27FC236}">
                <a16:creationId xmlns:a16="http://schemas.microsoft.com/office/drawing/2014/main" id="{5068E7FC-C55C-74AD-18B7-2AE91519BFC6}"/>
              </a:ext>
            </a:extLst>
          </p:cNvPr>
          <p:cNvSpPr txBox="1"/>
          <p:nvPr/>
        </p:nvSpPr>
        <p:spPr>
          <a:xfrm>
            <a:off x="1349078" y="762826"/>
            <a:ext cx="6526851" cy="1631216"/>
          </a:xfrm>
          <a:prstGeom prst="rect">
            <a:avLst/>
          </a:prstGeom>
          <a:noFill/>
        </p:spPr>
        <p:txBody>
          <a:bodyPr wrap="none" rtlCol="0">
            <a:spAutoFit/>
          </a:bodyPr>
          <a:lstStyle/>
          <a:p>
            <a:pPr marL="285750" indent="-285750">
              <a:buFont typeface="Arial" panose="020B0604020202020204" pitchFamily="34" charset="0"/>
              <a:buChar char="•"/>
            </a:pPr>
            <a:r>
              <a:rPr lang="en-US" sz="2000" b="1" dirty="0">
                <a:effectLst/>
                <a:ea typeface="SimSun" panose="02010600030101010101" pitchFamily="2" charset="-122"/>
                <a:cs typeface="Times New Roman" panose="02020603050405020304" pitchFamily="18" charset="0"/>
              </a:rPr>
              <a:t>Early Mineral Exploration Industry</a:t>
            </a:r>
          </a:p>
          <a:p>
            <a:pPr marL="285750" indent="-285750">
              <a:buFont typeface="Arial" panose="020B0604020202020204" pitchFamily="34" charset="0"/>
              <a:buChar char="•"/>
            </a:pPr>
            <a:r>
              <a:rPr lang="en-US" sz="2000" b="1" dirty="0"/>
              <a:t>Development of Gy’s Theory of Sampling</a:t>
            </a:r>
          </a:p>
          <a:p>
            <a:pPr marL="285750" indent="-285750">
              <a:buFont typeface="Arial" panose="020B0604020202020204" pitchFamily="34" charset="0"/>
              <a:buChar char="•"/>
            </a:pPr>
            <a:r>
              <a:rPr lang="en-US" sz="2000" b="1" dirty="0"/>
              <a:t>Sampling of “Finite” vs “Infinite Element” Media</a:t>
            </a:r>
          </a:p>
          <a:p>
            <a:pPr marL="285750" indent="-285750">
              <a:buFont typeface="Arial" panose="020B0604020202020204" pitchFamily="34" charset="0"/>
              <a:buChar char="•"/>
            </a:pPr>
            <a:r>
              <a:rPr lang="en-US" sz="2000" b="1" dirty="0"/>
              <a:t>Origin &amp; Nature of “Multi Increment” Sampling Methods</a:t>
            </a:r>
          </a:p>
          <a:p>
            <a:pPr marL="285750" indent="-285750">
              <a:buFont typeface="Arial" panose="020B0604020202020204" pitchFamily="34" charset="0"/>
              <a:buChar char="•"/>
            </a:pPr>
            <a:r>
              <a:rPr lang="en-US" sz="2000" b="1" dirty="0"/>
              <a:t>Application to Environmental Sampling</a:t>
            </a:r>
          </a:p>
        </p:txBody>
      </p:sp>
      <p:grpSp>
        <p:nvGrpSpPr>
          <p:cNvPr id="24" name="Group 23">
            <a:extLst>
              <a:ext uri="{FF2B5EF4-FFF2-40B4-BE49-F238E27FC236}">
                <a16:creationId xmlns:a16="http://schemas.microsoft.com/office/drawing/2014/main" id="{E8F6BB6F-C495-4284-800F-E4EA5DA0B68B}"/>
              </a:ext>
            </a:extLst>
          </p:cNvPr>
          <p:cNvGrpSpPr/>
          <p:nvPr/>
        </p:nvGrpSpPr>
        <p:grpSpPr>
          <a:xfrm>
            <a:off x="604976" y="4387748"/>
            <a:ext cx="8015148" cy="2323338"/>
            <a:chOff x="604976" y="4409645"/>
            <a:chExt cx="8015148" cy="2323338"/>
          </a:xfrm>
        </p:grpSpPr>
        <p:grpSp>
          <p:nvGrpSpPr>
            <p:cNvPr id="23" name="Group 22">
              <a:extLst>
                <a:ext uri="{FF2B5EF4-FFF2-40B4-BE49-F238E27FC236}">
                  <a16:creationId xmlns:a16="http://schemas.microsoft.com/office/drawing/2014/main" id="{51789854-AB84-4431-B34E-37D27756C705}"/>
                </a:ext>
              </a:extLst>
            </p:cNvPr>
            <p:cNvGrpSpPr/>
            <p:nvPr/>
          </p:nvGrpSpPr>
          <p:grpSpPr>
            <a:xfrm>
              <a:off x="4477571" y="4424140"/>
              <a:ext cx="4142553" cy="2308843"/>
              <a:chOff x="4448996" y="3890740"/>
              <a:chExt cx="4142553" cy="2308843"/>
            </a:xfrm>
          </p:grpSpPr>
          <p:sp>
            <p:nvSpPr>
              <p:cNvPr id="9" name="TextBox 8">
                <a:extLst>
                  <a:ext uri="{FF2B5EF4-FFF2-40B4-BE49-F238E27FC236}">
                    <a16:creationId xmlns:a16="http://schemas.microsoft.com/office/drawing/2014/main" id="{6D477437-3C4D-4A19-8DB7-D6795C6A61EA}"/>
                  </a:ext>
                </a:extLst>
              </p:cNvPr>
              <p:cNvSpPr txBox="1"/>
              <p:nvPr/>
            </p:nvSpPr>
            <p:spPr>
              <a:xfrm>
                <a:off x="4448996" y="3890740"/>
                <a:ext cx="4142553" cy="923330"/>
              </a:xfrm>
              <a:prstGeom prst="rect">
                <a:avLst/>
              </a:prstGeom>
              <a:noFill/>
            </p:spPr>
            <p:txBody>
              <a:bodyPr wrap="square" rtlCol="0">
                <a:spAutoFit/>
              </a:bodyPr>
              <a:lstStyle/>
              <a:p>
                <a:pPr algn="ctr"/>
                <a:r>
                  <a:rPr lang="en-US" b="1" dirty="0"/>
                  <a:t>“Distributional Heterogeneity”</a:t>
                </a:r>
              </a:p>
              <a:p>
                <a:pPr algn="ctr"/>
                <a:r>
                  <a:rPr lang="en-US" b="1" dirty="0"/>
                  <a:t>(Controls # of increments and designation of DUs to optimize remediation)</a:t>
                </a:r>
              </a:p>
            </p:txBody>
          </p:sp>
          <p:grpSp>
            <p:nvGrpSpPr>
              <p:cNvPr id="14" name="Group 13">
                <a:extLst>
                  <a:ext uri="{FF2B5EF4-FFF2-40B4-BE49-F238E27FC236}">
                    <a16:creationId xmlns:a16="http://schemas.microsoft.com/office/drawing/2014/main" id="{CD073D63-489E-4DA5-A603-005E54490DDB}"/>
                  </a:ext>
                </a:extLst>
              </p:cNvPr>
              <p:cNvGrpSpPr/>
              <p:nvPr/>
            </p:nvGrpSpPr>
            <p:grpSpPr>
              <a:xfrm>
                <a:off x="5573346" y="4802132"/>
                <a:ext cx="1901335" cy="1397451"/>
                <a:chOff x="5687646" y="5011682"/>
                <a:chExt cx="2455397" cy="1751068"/>
              </a:xfrm>
            </p:grpSpPr>
            <p:pic>
              <p:nvPicPr>
                <p:cNvPr id="8" name="Picture 7">
                  <a:extLst>
                    <a:ext uri="{FF2B5EF4-FFF2-40B4-BE49-F238E27FC236}">
                      <a16:creationId xmlns:a16="http://schemas.microsoft.com/office/drawing/2014/main" id="{9B567BA7-C4FA-4109-A063-C9F58ED2CA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5687646" y="5011682"/>
                  <a:ext cx="2455397" cy="1748863"/>
                </a:xfrm>
                <a:prstGeom prst="rect">
                  <a:avLst/>
                </a:prstGeom>
                <a:noFill/>
                <a:ln w="25400">
                  <a:solidFill>
                    <a:schemeClr val="tx1"/>
                  </a:solidFill>
                </a:ln>
              </p:spPr>
            </p:pic>
            <p:sp>
              <p:nvSpPr>
                <p:cNvPr id="13" name="Freeform: Shape 12">
                  <a:extLst>
                    <a:ext uri="{FF2B5EF4-FFF2-40B4-BE49-F238E27FC236}">
                      <a16:creationId xmlns:a16="http://schemas.microsoft.com/office/drawing/2014/main" id="{8E06D8C5-126F-46B7-AF9D-3B0B6B8A9CF2}"/>
                    </a:ext>
                  </a:extLst>
                </p:cNvPr>
                <p:cNvSpPr/>
                <p:nvPr/>
              </p:nvSpPr>
              <p:spPr>
                <a:xfrm>
                  <a:off x="5962650" y="5191125"/>
                  <a:ext cx="1809750" cy="1571625"/>
                </a:xfrm>
                <a:custGeom>
                  <a:avLst/>
                  <a:gdLst>
                    <a:gd name="connsiteX0" fmla="*/ 1809750 w 1809750"/>
                    <a:gd name="connsiteY0" fmla="*/ 647700 h 1571625"/>
                    <a:gd name="connsiteX1" fmla="*/ 1485900 w 1809750"/>
                    <a:gd name="connsiteY1" fmla="*/ 0 h 1571625"/>
                    <a:gd name="connsiteX2" fmla="*/ 1066800 w 1809750"/>
                    <a:gd name="connsiteY2" fmla="*/ 200025 h 1571625"/>
                    <a:gd name="connsiteX3" fmla="*/ 885825 w 1809750"/>
                    <a:gd name="connsiteY3" fmla="*/ 152400 h 1571625"/>
                    <a:gd name="connsiteX4" fmla="*/ 495300 w 1809750"/>
                    <a:gd name="connsiteY4" fmla="*/ 257175 h 1571625"/>
                    <a:gd name="connsiteX5" fmla="*/ 314325 w 1809750"/>
                    <a:gd name="connsiteY5" fmla="*/ 323850 h 1571625"/>
                    <a:gd name="connsiteX6" fmla="*/ 152400 w 1809750"/>
                    <a:gd name="connsiteY6" fmla="*/ 542925 h 1571625"/>
                    <a:gd name="connsiteX7" fmla="*/ 0 w 1809750"/>
                    <a:gd name="connsiteY7" fmla="*/ 895350 h 1571625"/>
                    <a:gd name="connsiteX8" fmla="*/ 733425 w 1809750"/>
                    <a:gd name="connsiteY8" fmla="*/ 1571625 h 1571625"/>
                    <a:gd name="connsiteX9" fmla="*/ 971550 w 1809750"/>
                    <a:gd name="connsiteY9" fmla="*/ 1495425 h 1571625"/>
                    <a:gd name="connsiteX10" fmla="*/ 1133475 w 1809750"/>
                    <a:gd name="connsiteY10" fmla="*/ 1457325 h 1571625"/>
                    <a:gd name="connsiteX11" fmla="*/ 1333500 w 1809750"/>
                    <a:gd name="connsiteY11" fmla="*/ 1381125 h 1571625"/>
                    <a:gd name="connsiteX12" fmla="*/ 1438275 w 1809750"/>
                    <a:gd name="connsiteY12" fmla="*/ 1304925 h 1571625"/>
                    <a:gd name="connsiteX13" fmla="*/ 1524000 w 1809750"/>
                    <a:gd name="connsiteY13" fmla="*/ 1152525 h 1571625"/>
                    <a:gd name="connsiteX14" fmla="*/ 1543050 w 1809750"/>
                    <a:gd name="connsiteY14" fmla="*/ 1038225 h 1571625"/>
                    <a:gd name="connsiteX15" fmla="*/ 1552575 w 1809750"/>
                    <a:gd name="connsiteY15" fmla="*/ 990600 h 1571625"/>
                    <a:gd name="connsiteX16" fmla="*/ 1552575 w 1809750"/>
                    <a:gd name="connsiteY16" fmla="*/ 885825 h 1571625"/>
                    <a:gd name="connsiteX17" fmla="*/ 1562100 w 1809750"/>
                    <a:gd name="connsiteY17" fmla="*/ 838200 h 1571625"/>
                    <a:gd name="connsiteX18" fmla="*/ 1809750 w 1809750"/>
                    <a:gd name="connsiteY18" fmla="*/ 64770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9750" h="1571625">
                      <a:moveTo>
                        <a:pt x="1809750" y="647700"/>
                      </a:moveTo>
                      <a:lnTo>
                        <a:pt x="1485900" y="0"/>
                      </a:lnTo>
                      <a:lnTo>
                        <a:pt x="1066800" y="200025"/>
                      </a:lnTo>
                      <a:lnTo>
                        <a:pt x="885825" y="152400"/>
                      </a:lnTo>
                      <a:lnTo>
                        <a:pt x="495300" y="257175"/>
                      </a:lnTo>
                      <a:lnTo>
                        <a:pt x="314325" y="323850"/>
                      </a:lnTo>
                      <a:lnTo>
                        <a:pt x="152400" y="542925"/>
                      </a:lnTo>
                      <a:lnTo>
                        <a:pt x="0" y="895350"/>
                      </a:lnTo>
                      <a:lnTo>
                        <a:pt x="733425" y="1571625"/>
                      </a:lnTo>
                      <a:lnTo>
                        <a:pt x="971550" y="1495425"/>
                      </a:lnTo>
                      <a:lnTo>
                        <a:pt x="1133475" y="1457325"/>
                      </a:lnTo>
                      <a:lnTo>
                        <a:pt x="1333500" y="1381125"/>
                      </a:lnTo>
                      <a:lnTo>
                        <a:pt x="1438275" y="1304925"/>
                      </a:lnTo>
                      <a:lnTo>
                        <a:pt x="1524000" y="1152525"/>
                      </a:lnTo>
                      <a:lnTo>
                        <a:pt x="1543050" y="1038225"/>
                      </a:lnTo>
                      <a:lnTo>
                        <a:pt x="1552575" y="990600"/>
                      </a:lnTo>
                      <a:lnTo>
                        <a:pt x="1552575" y="885825"/>
                      </a:lnTo>
                      <a:lnTo>
                        <a:pt x="1562100" y="838200"/>
                      </a:lnTo>
                      <a:lnTo>
                        <a:pt x="1809750" y="647700"/>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a:extLst>
                <a:ext uri="{FF2B5EF4-FFF2-40B4-BE49-F238E27FC236}">
                  <a16:creationId xmlns:a16="http://schemas.microsoft.com/office/drawing/2014/main" id="{9A432E9B-0494-4187-954C-D07DE37F7C5C}"/>
                </a:ext>
              </a:extLst>
            </p:cNvPr>
            <p:cNvGrpSpPr/>
            <p:nvPr/>
          </p:nvGrpSpPr>
          <p:grpSpPr>
            <a:xfrm>
              <a:off x="604976" y="4409645"/>
              <a:ext cx="3243123" cy="2313813"/>
              <a:chOff x="604976" y="3885770"/>
              <a:chExt cx="3243123" cy="2313813"/>
            </a:xfrm>
          </p:grpSpPr>
          <p:sp>
            <p:nvSpPr>
              <p:cNvPr id="7" name="TextBox 6">
                <a:extLst>
                  <a:ext uri="{FF2B5EF4-FFF2-40B4-BE49-F238E27FC236}">
                    <a16:creationId xmlns:a16="http://schemas.microsoft.com/office/drawing/2014/main" id="{55291274-1E8B-4E1E-B68A-CBAAFEF80573}"/>
                  </a:ext>
                </a:extLst>
              </p:cNvPr>
              <p:cNvSpPr txBox="1"/>
              <p:nvPr/>
            </p:nvSpPr>
            <p:spPr>
              <a:xfrm>
                <a:off x="604976" y="3885770"/>
                <a:ext cx="3243123" cy="923330"/>
              </a:xfrm>
              <a:prstGeom prst="rect">
                <a:avLst/>
              </a:prstGeom>
              <a:noFill/>
            </p:spPr>
            <p:txBody>
              <a:bodyPr wrap="square" rtlCol="0">
                <a:spAutoFit/>
              </a:bodyPr>
              <a:lstStyle/>
              <a:p>
                <a:pPr algn="ctr"/>
                <a:r>
                  <a:rPr lang="en-US" b="1" dirty="0"/>
                  <a:t>“Compositional Heterogeneity”</a:t>
                </a:r>
              </a:p>
              <a:p>
                <a:pPr algn="ctr"/>
                <a:r>
                  <a:rPr lang="en-US" b="1" dirty="0"/>
                  <a:t>(“Fundamental Error” - Controls sample &amp; subsample mass)</a:t>
                </a:r>
              </a:p>
            </p:txBody>
          </p:sp>
          <p:pic>
            <p:nvPicPr>
              <p:cNvPr id="5" name="Picture 4">
                <a:extLst>
                  <a:ext uri="{FF2B5EF4-FFF2-40B4-BE49-F238E27FC236}">
                    <a16:creationId xmlns:a16="http://schemas.microsoft.com/office/drawing/2014/main" id="{A8AA5EE6-B51B-3AE7-615D-2E57986ED8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87096" y="4808101"/>
                <a:ext cx="1901335" cy="1391482"/>
              </a:xfrm>
              <a:prstGeom prst="rect">
                <a:avLst/>
              </a:prstGeom>
              <a:noFill/>
              <a:ln w="25400">
                <a:solidFill>
                  <a:schemeClr val="tx1"/>
                </a:solidFill>
              </a:ln>
            </p:spPr>
          </p:pic>
        </p:grpSp>
      </p:grpSp>
      <p:grpSp>
        <p:nvGrpSpPr>
          <p:cNvPr id="11" name="Group 10">
            <a:extLst>
              <a:ext uri="{FF2B5EF4-FFF2-40B4-BE49-F238E27FC236}">
                <a16:creationId xmlns:a16="http://schemas.microsoft.com/office/drawing/2014/main" id="{9E8AAB23-5495-4664-8554-E1D1D234D7E6}"/>
              </a:ext>
            </a:extLst>
          </p:cNvPr>
          <p:cNvGrpSpPr/>
          <p:nvPr/>
        </p:nvGrpSpPr>
        <p:grpSpPr>
          <a:xfrm>
            <a:off x="1233751" y="2481938"/>
            <a:ext cx="6676499" cy="1755132"/>
            <a:chOff x="1233751" y="2481938"/>
            <a:chExt cx="6676499" cy="1755132"/>
          </a:xfrm>
        </p:grpSpPr>
        <p:grpSp>
          <p:nvGrpSpPr>
            <p:cNvPr id="19" name="Group 18">
              <a:extLst>
                <a:ext uri="{FF2B5EF4-FFF2-40B4-BE49-F238E27FC236}">
                  <a16:creationId xmlns:a16="http://schemas.microsoft.com/office/drawing/2014/main" id="{2BEDFAAD-74A8-467E-A364-6EA844A79007}"/>
                </a:ext>
              </a:extLst>
            </p:cNvPr>
            <p:cNvGrpSpPr/>
            <p:nvPr/>
          </p:nvGrpSpPr>
          <p:grpSpPr>
            <a:xfrm>
              <a:off x="1233751" y="2481938"/>
              <a:ext cx="6676499" cy="1755132"/>
              <a:chOff x="1233751" y="1991055"/>
              <a:chExt cx="6676499" cy="1755132"/>
            </a:xfrm>
          </p:grpSpPr>
          <p:pic>
            <p:nvPicPr>
              <p:cNvPr id="6" name="Picture 5">
                <a:extLst>
                  <a:ext uri="{FF2B5EF4-FFF2-40B4-BE49-F238E27FC236}">
                    <a16:creationId xmlns:a16="http://schemas.microsoft.com/office/drawing/2014/main" id="{37460CAF-C28B-4A27-9DC8-A9413BCB95A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3751" y="2545858"/>
                <a:ext cx="6676498" cy="1200329"/>
              </a:xfrm>
              <a:prstGeom prst="rect">
                <a:avLst/>
              </a:prstGeom>
              <a:noFill/>
              <a:ln>
                <a:noFill/>
              </a:ln>
            </p:spPr>
          </p:pic>
          <p:sp>
            <p:nvSpPr>
              <p:cNvPr id="18" name="TextBox 17">
                <a:extLst>
                  <a:ext uri="{FF2B5EF4-FFF2-40B4-BE49-F238E27FC236}">
                    <a16:creationId xmlns:a16="http://schemas.microsoft.com/office/drawing/2014/main" id="{15ED392F-8119-4FEA-9A13-D2ABFC1F26DE}"/>
                  </a:ext>
                </a:extLst>
              </p:cNvPr>
              <p:cNvSpPr txBox="1"/>
              <p:nvPr/>
            </p:nvSpPr>
            <p:spPr>
              <a:xfrm>
                <a:off x="1233752" y="1991055"/>
                <a:ext cx="6676498" cy="646331"/>
              </a:xfrm>
              <a:prstGeom prst="rect">
                <a:avLst/>
              </a:prstGeom>
              <a:noFill/>
            </p:spPr>
            <p:txBody>
              <a:bodyPr wrap="square" rtlCol="0">
                <a:spAutoFit/>
              </a:bodyPr>
              <a:lstStyle/>
              <a:p>
                <a:pPr algn="ctr"/>
                <a:r>
                  <a:rPr lang="en-US" b="1" dirty="0"/>
                  <a:t>Why the Mining, Recycling, Agriculture and Pharmaceutical Industries are </a:t>
                </a:r>
                <a:r>
                  <a:rPr lang="en-US" b="1" i="1" dirty="0"/>
                  <a:t>50+ years ahead </a:t>
                </a:r>
                <a:r>
                  <a:rPr lang="en-US" b="1" dirty="0"/>
                  <a:t>of the Environmental Industry</a:t>
                </a:r>
              </a:p>
            </p:txBody>
          </p:sp>
        </p:grpSp>
        <p:sp>
          <p:nvSpPr>
            <p:cNvPr id="10" name="TextBox 9">
              <a:extLst>
                <a:ext uri="{FF2B5EF4-FFF2-40B4-BE49-F238E27FC236}">
                  <a16:creationId xmlns:a16="http://schemas.microsoft.com/office/drawing/2014/main" id="{DB6BBC69-D49C-4A84-8269-C09E79D9ACB9}"/>
                </a:ext>
              </a:extLst>
            </p:cNvPr>
            <p:cNvSpPr txBox="1"/>
            <p:nvPr/>
          </p:nvSpPr>
          <p:spPr>
            <a:xfrm>
              <a:off x="6660067" y="3437183"/>
              <a:ext cx="966931" cy="461665"/>
            </a:xfrm>
            <a:prstGeom prst="rect">
              <a:avLst/>
            </a:prstGeom>
            <a:noFill/>
          </p:spPr>
          <p:txBody>
            <a:bodyPr wrap="none" rtlCol="0">
              <a:spAutoFit/>
            </a:bodyPr>
            <a:lstStyle/>
            <a:p>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grpSp>
    </p:spTree>
    <p:extLst>
      <p:ext uri="{BB962C8B-B14F-4D97-AF65-F5344CB8AC3E}">
        <p14:creationId xmlns:p14="http://schemas.microsoft.com/office/powerpoint/2010/main" val="599071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9CD453-7DDA-44D3-AA28-81F87EB7EF19}"/>
              </a:ext>
            </a:extLst>
          </p:cNvPr>
          <p:cNvSpPr>
            <a:spLocks noGrp="1"/>
          </p:cNvSpPr>
          <p:nvPr>
            <p:ph type="sldNum" sz="quarter" idx="12"/>
          </p:nvPr>
        </p:nvSpPr>
        <p:spPr/>
        <p:txBody>
          <a:bodyPr/>
          <a:lstStyle/>
          <a:p>
            <a:fld id="{6DD8B552-EA96-4575-822E-7C0ECCCEE1F4}" type="slidenum">
              <a:rPr lang="en-US" smtClean="0"/>
              <a:t>22</a:t>
            </a:fld>
            <a:endParaRPr lang="en-US"/>
          </a:p>
        </p:txBody>
      </p:sp>
      <p:pic>
        <p:nvPicPr>
          <p:cNvPr id="5" name="Picture 4">
            <a:extLst>
              <a:ext uri="{FF2B5EF4-FFF2-40B4-BE49-F238E27FC236}">
                <a16:creationId xmlns:a16="http://schemas.microsoft.com/office/drawing/2014/main" id="{57905368-7C74-4F8A-AB96-EE0A2EB3BB2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1243" y="4806587"/>
            <a:ext cx="4653907" cy="1914889"/>
          </a:xfrm>
          <a:prstGeom prst="rect">
            <a:avLst/>
          </a:prstGeom>
          <a:ln>
            <a:solidFill>
              <a:schemeClr val="tx1"/>
            </a:solidFill>
          </a:ln>
        </p:spPr>
      </p:pic>
      <p:sp>
        <p:nvSpPr>
          <p:cNvPr id="6" name="TextBox 5">
            <a:extLst>
              <a:ext uri="{FF2B5EF4-FFF2-40B4-BE49-F238E27FC236}">
                <a16:creationId xmlns:a16="http://schemas.microsoft.com/office/drawing/2014/main" id="{65FF41B0-B17B-4D73-9785-D2BEABB59A80}"/>
              </a:ext>
            </a:extLst>
          </p:cNvPr>
          <p:cNvSpPr txBox="1"/>
          <p:nvPr/>
        </p:nvSpPr>
        <p:spPr>
          <a:xfrm>
            <a:off x="700088" y="64165"/>
            <a:ext cx="7743824" cy="1015663"/>
          </a:xfrm>
          <a:prstGeom prst="rect">
            <a:avLst/>
          </a:prstGeom>
          <a:noFill/>
        </p:spPr>
        <p:txBody>
          <a:bodyPr wrap="square" rtlCol="0">
            <a:spAutoFit/>
          </a:bodyPr>
          <a:lstStyle/>
          <a:p>
            <a:pPr algn="ctr"/>
            <a:r>
              <a:rPr lang="en-US" sz="3000" b="1" dirty="0">
                <a:cs typeface="Times New Roman" panose="02020603050405020304" pitchFamily="18" charset="0"/>
              </a:rPr>
              <a:t>“World Conference on Sampling and Blending”</a:t>
            </a:r>
          </a:p>
          <a:p>
            <a:pPr algn="ctr">
              <a:spcAft>
                <a:spcPts val="1200"/>
              </a:spcAft>
            </a:pPr>
            <a:r>
              <a:rPr lang="en-US" sz="3000" b="1" dirty="0">
                <a:cs typeface="Times New Roman" panose="02020603050405020304" pitchFamily="18" charset="0"/>
              </a:rPr>
              <a:t>Johannesburg, South Africa (May 2024)</a:t>
            </a:r>
            <a:endParaRPr lang="en-US" sz="2800" b="1" dirty="0">
              <a:cs typeface="Times New Roman" panose="02020603050405020304" pitchFamily="18" charset="0"/>
            </a:endParaRPr>
          </a:p>
        </p:txBody>
      </p:sp>
      <p:grpSp>
        <p:nvGrpSpPr>
          <p:cNvPr id="7" name="Group 6">
            <a:extLst>
              <a:ext uri="{FF2B5EF4-FFF2-40B4-BE49-F238E27FC236}">
                <a16:creationId xmlns:a16="http://schemas.microsoft.com/office/drawing/2014/main" id="{1D5D17A1-06F7-4C87-97D4-D07B5E45B63D}"/>
              </a:ext>
            </a:extLst>
          </p:cNvPr>
          <p:cNvGrpSpPr/>
          <p:nvPr/>
        </p:nvGrpSpPr>
        <p:grpSpPr>
          <a:xfrm>
            <a:off x="2348789" y="1452292"/>
            <a:ext cx="4446421" cy="3072063"/>
            <a:chOff x="800099" y="851239"/>
            <a:chExt cx="7124701" cy="5778296"/>
          </a:xfrm>
        </p:grpSpPr>
        <p:pic>
          <p:nvPicPr>
            <p:cNvPr id="8" name="Picture 7">
              <a:extLst>
                <a:ext uri="{FF2B5EF4-FFF2-40B4-BE49-F238E27FC236}">
                  <a16:creationId xmlns:a16="http://schemas.microsoft.com/office/drawing/2014/main" id="{428A940E-73A2-4F83-99F0-7BFD1340BD4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95249" y="1670186"/>
              <a:ext cx="5638800" cy="4229100"/>
            </a:xfrm>
            <a:prstGeom prst="rect">
              <a:avLst/>
            </a:prstGeom>
          </p:spPr>
        </p:pic>
        <p:pic>
          <p:nvPicPr>
            <p:cNvPr id="9" name="Picture 8">
              <a:extLst>
                <a:ext uri="{FF2B5EF4-FFF2-40B4-BE49-F238E27FC236}">
                  <a16:creationId xmlns:a16="http://schemas.microsoft.com/office/drawing/2014/main" id="{C294383F-D444-4835-BA7E-16668E1E34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435600" y="4140336"/>
              <a:ext cx="2844799" cy="2133599"/>
            </a:xfrm>
            <a:prstGeom prst="rect">
              <a:avLst/>
            </a:prstGeom>
          </p:spPr>
        </p:pic>
        <p:pic>
          <p:nvPicPr>
            <p:cNvPr id="10" name="Picture 9">
              <a:extLst>
                <a:ext uri="{FF2B5EF4-FFF2-40B4-BE49-F238E27FC236}">
                  <a16:creationId xmlns:a16="http://schemas.microsoft.com/office/drawing/2014/main" id="{2F597805-A374-4D6F-A5F7-E9E9D606F38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5435600" y="1206839"/>
              <a:ext cx="2844800" cy="2133600"/>
            </a:xfrm>
            <a:prstGeom prst="rect">
              <a:avLst/>
            </a:prstGeom>
          </p:spPr>
        </p:pic>
      </p:grpSp>
    </p:spTree>
    <p:extLst>
      <p:ext uri="{BB962C8B-B14F-4D97-AF65-F5344CB8AC3E}">
        <p14:creationId xmlns:p14="http://schemas.microsoft.com/office/powerpoint/2010/main" val="2001238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05C001-31C4-B120-BBF9-08979D89EB65}"/>
              </a:ext>
            </a:extLst>
          </p:cNvPr>
          <p:cNvSpPr>
            <a:spLocks noGrp="1"/>
          </p:cNvSpPr>
          <p:nvPr>
            <p:ph type="sldNum" sz="quarter" idx="12"/>
          </p:nvPr>
        </p:nvSpPr>
        <p:spPr/>
        <p:txBody>
          <a:bodyPr/>
          <a:lstStyle/>
          <a:p>
            <a:fld id="{0966C622-0A8C-4F86-9457-BBDB38D3C123}" type="slidenum">
              <a:rPr lang="en-US" smtClean="0"/>
              <a:t>23</a:t>
            </a:fld>
            <a:endParaRPr lang="en-US"/>
          </a:p>
        </p:txBody>
      </p:sp>
      <p:grpSp>
        <p:nvGrpSpPr>
          <p:cNvPr id="2" name="Group 1">
            <a:extLst>
              <a:ext uri="{FF2B5EF4-FFF2-40B4-BE49-F238E27FC236}">
                <a16:creationId xmlns:a16="http://schemas.microsoft.com/office/drawing/2014/main" id="{9EFA6097-BE06-4F9B-A82D-D3436BBCD499}"/>
              </a:ext>
            </a:extLst>
          </p:cNvPr>
          <p:cNvGrpSpPr/>
          <p:nvPr/>
        </p:nvGrpSpPr>
        <p:grpSpPr>
          <a:xfrm>
            <a:off x="368261" y="1020742"/>
            <a:ext cx="8037802" cy="2596498"/>
            <a:chOff x="368261" y="689811"/>
            <a:chExt cx="8037802" cy="2596498"/>
          </a:xfrm>
        </p:grpSpPr>
        <p:grpSp>
          <p:nvGrpSpPr>
            <p:cNvPr id="29" name="Group 28">
              <a:extLst>
                <a:ext uri="{FF2B5EF4-FFF2-40B4-BE49-F238E27FC236}">
                  <a16:creationId xmlns:a16="http://schemas.microsoft.com/office/drawing/2014/main" id="{D4F05220-46BF-4553-A8C1-A2A8BBAA8907}"/>
                </a:ext>
              </a:extLst>
            </p:cNvPr>
            <p:cNvGrpSpPr/>
            <p:nvPr/>
          </p:nvGrpSpPr>
          <p:grpSpPr>
            <a:xfrm>
              <a:off x="860407" y="992289"/>
              <a:ext cx="7497455" cy="2294020"/>
              <a:chOff x="860407" y="1359940"/>
              <a:chExt cx="7497455" cy="2294020"/>
            </a:xfrm>
          </p:grpSpPr>
          <p:pic>
            <p:nvPicPr>
              <p:cNvPr id="30" name="Picture 2" descr="Apple industry fends off pandemic, sees strong sales outlook for 2021 | The  Packer">
                <a:extLst>
                  <a:ext uri="{FF2B5EF4-FFF2-40B4-BE49-F238E27FC236}">
                    <a16:creationId xmlns:a16="http://schemas.microsoft.com/office/drawing/2014/main" id="{2DA50BE7-2D24-4B59-BC32-E78A3034C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407" y="1359940"/>
                <a:ext cx="3481638" cy="2294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30" descr="DU MIS Field Work">
                <a:extLst>
                  <a:ext uri="{FF2B5EF4-FFF2-40B4-BE49-F238E27FC236}">
                    <a16:creationId xmlns:a16="http://schemas.microsoft.com/office/drawing/2014/main" id="{A8FBB204-9E8F-4B60-92E3-EF0D7960C195}"/>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4816583" y="1359940"/>
                <a:ext cx="3541279" cy="229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AAC1CE9B-51D0-4C74-9C17-9D3D838A4AAE}"/>
                  </a:ext>
                </a:extLst>
              </p:cNvPr>
              <p:cNvGrpSpPr/>
              <p:nvPr/>
            </p:nvGrpSpPr>
            <p:grpSpPr>
              <a:xfrm>
                <a:off x="894929" y="2861338"/>
                <a:ext cx="3431356" cy="688157"/>
                <a:chOff x="894929" y="2861338"/>
                <a:chExt cx="3431356" cy="688157"/>
              </a:xfrm>
            </p:grpSpPr>
            <p:sp>
              <p:nvSpPr>
                <p:cNvPr id="33" name="Freeform: Shape 32">
                  <a:extLst>
                    <a:ext uri="{FF2B5EF4-FFF2-40B4-BE49-F238E27FC236}">
                      <a16:creationId xmlns:a16="http://schemas.microsoft.com/office/drawing/2014/main" id="{68582CFA-9F73-4D7C-AE01-562F2D880962}"/>
                    </a:ext>
                  </a:extLst>
                </p:cNvPr>
                <p:cNvSpPr/>
                <p:nvPr/>
              </p:nvSpPr>
              <p:spPr>
                <a:xfrm>
                  <a:off x="894929" y="2861338"/>
                  <a:ext cx="3431356" cy="688157"/>
                </a:xfrm>
                <a:custGeom>
                  <a:avLst/>
                  <a:gdLst>
                    <a:gd name="connsiteX0" fmla="*/ 207389 w 3431356"/>
                    <a:gd name="connsiteY0" fmla="*/ 18854 h 688157"/>
                    <a:gd name="connsiteX1" fmla="*/ 3431356 w 3431356"/>
                    <a:gd name="connsiteY1" fmla="*/ 0 h 688157"/>
                    <a:gd name="connsiteX2" fmla="*/ 3412503 w 3431356"/>
                    <a:gd name="connsiteY2" fmla="*/ 688157 h 688157"/>
                    <a:gd name="connsiteX3" fmla="*/ 18853 w 3431356"/>
                    <a:gd name="connsiteY3" fmla="*/ 688157 h 688157"/>
                    <a:gd name="connsiteX4" fmla="*/ 0 w 3431356"/>
                    <a:gd name="connsiteY4" fmla="*/ 377073 h 688157"/>
                    <a:gd name="connsiteX5" fmla="*/ 207389 w 3431356"/>
                    <a:gd name="connsiteY5" fmla="*/ 18854 h 6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1356" h="688157">
                      <a:moveTo>
                        <a:pt x="207389" y="18854"/>
                      </a:moveTo>
                      <a:lnTo>
                        <a:pt x="3431356" y="0"/>
                      </a:lnTo>
                      <a:lnTo>
                        <a:pt x="3412503" y="688157"/>
                      </a:lnTo>
                      <a:lnTo>
                        <a:pt x="18853" y="688157"/>
                      </a:lnTo>
                      <a:lnTo>
                        <a:pt x="0" y="377073"/>
                      </a:lnTo>
                      <a:lnTo>
                        <a:pt x="207389" y="18854"/>
                      </a:lnTo>
                      <a:close/>
                    </a:path>
                  </a:pathLst>
                </a:custGeom>
                <a:noFill/>
                <a:ln w="38100">
                  <a:solidFill>
                    <a:srgbClr val="00B0F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4" name="Straight Connector 33">
                  <a:extLst>
                    <a:ext uri="{FF2B5EF4-FFF2-40B4-BE49-F238E27FC236}">
                      <a16:creationId xmlns:a16="http://schemas.microsoft.com/office/drawing/2014/main" id="{FB9A7E4B-1B3A-4B91-BC3D-E93FFA8F1E60}"/>
                    </a:ext>
                  </a:extLst>
                </p:cNvPr>
                <p:cNvCxnSpPr/>
                <p:nvPr/>
              </p:nvCxnSpPr>
              <p:spPr>
                <a:xfrm flipH="1">
                  <a:off x="1366887" y="2861338"/>
                  <a:ext cx="320511" cy="68815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6EADE24-93DA-45FC-A50D-33D337E6FB78}"/>
                    </a:ext>
                  </a:extLst>
                </p:cNvPr>
                <p:cNvCxnSpPr>
                  <a:cxnSpLocks/>
                </p:cNvCxnSpPr>
                <p:nvPr/>
              </p:nvCxnSpPr>
              <p:spPr>
                <a:xfrm flipH="1">
                  <a:off x="2159356" y="2861338"/>
                  <a:ext cx="169065" cy="68815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B609B4D-2414-42D2-AD00-FD06AB23DD31}"/>
                    </a:ext>
                  </a:extLst>
                </p:cNvPr>
                <p:cNvCxnSpPr>
                  <a:cxnSpLocks/>
                </p:cNvCxnSpPr>
                <p:nvPr/>
              </p:nvCxnSpPr>
              <p:spPr>
                <a:xfrm>
                  <a:off x="3063711" y="2861338"/>
                  <a:ext cx="94577" cy="641999"/>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C4E3539-4E8B-4883-BB39-0E40E67A9783}"/>
                    </a:ext>
                  </a:extLst>
                </p:cNvPr>
                <p:cNvCxnSpPr>
                  <a:cxnSpLocks/>
                </p:cNvCxnSpPr>
                <p:nvPr/>
              </p:nvCxnSpPr>
              <p:spPr>
                <a:xfrm>
                  <a:off x="3694998" y="2861338"/>
                  <a:ext cx="388688" cy="665077"/>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grpSp>
        <p:pic>
          <p:nvPicPr>
            <p:cNvPr id="9" name="Picture 8">
              <a:extLst>
                <a:ext uri="{FF2B5EF4-FFF2-40B4-BE49-F238E27FC236}">
                  <a16:creationId xmlns:a16="http://schemas.microsoft.com/office/drawing/2014/main" id="{428FBB13-651F-419E-83A4-AA70F95D50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341" y="723898"/>
              <a:ext cx="1109149" cy="1109149"/>
            </a:xfrm>
            <a:prstGeom prst="rect">
              <a:avLst/>
            </a:prstGeom>
            <a:ln>
              <a:solidFill>
                <a:schemeClr val="tx1"/>
              </a:solidFill>
            </a:ln>
          </p:spPr>
        </p:pic>
        <p:sp>
          <p:nvSpPr>
            <p:cNvPr id="10" name="TextBox 9">
              <a:extLst>
                <a:ext uri="{FF2B5EF4-FFF2-40B4-BE49-F238E27FC236}">
                  <a16:creationId xmlns:a16="http://schemas.microsoft.com/office/drawing/2014/main" id="{4C6C2B45-4D31-4812-B44E-4652DF5A2260}"/>
                </a:ext>
              </a:extLst>
            </p:cNvPr>
            <p:cNvSpPr txBox="1"/>
            <p:nvPr/>
          </p:nvSpPr>
          <p:spPr>
            <a:xfrm>
              <a:off x="368261" y="1463715"/>
              <a:ext cx="1167307" cy="369332"/>
            </a:xfrm>
            <a:prstGeom prst="rect">
              <a:avLst/>
            </a:prstGeom>
            <a:solidFill>
              <a:schemeClr val="bg1">
                <a:alpha val="50000"/>
              </a:schemeClr>
            </a:solidFill>
          </p:spPr>
          <p:txBody>
            <a:bodyPr wrap="none" rtlCol="0">
              <a:spAutoFit/>
            </a:bodyPr>
            <a:lstStyle/>
            <a:p>
              <a:r>
                <a:rPr lang="en-US" dirty="0"/>
                <a:t>MI sample</a:t>
              </a:r>
            </a:p>
          </p:txBody>
        </p:sp>
        <p:cxnSp>
          <p:nvCxnSpPr>
            <p:cNvPr id="14" name="Straight Arrow Connector 13">
              <a:extLst>
                <a:ext uri="{FF2B5EF4-FFF2-40B4-BE49-F238E27FC236}">
                  <a16:creationId xmlns:a16="http://schemas.microsoft.com/office/drawing/2014/main" id="{49F56259-3B37-464C-9D95-0FEAED93BD32}"/>
                </a:ext>
              </a:extLst>
            </p:cNvPr>
            <p:cNvCxnSpPr>
              <a:cxnSpLocks/>
            </p:cNvCxnSpPr>
            <p:nvPr/>
          </p:nvCxnSpPr>
          <p:spPr>
            <a:xfrm flipH="1" flipV="1">
              <a:off x="1326866" y="1463715"/>
              <a:ext cx="1783980" cy="10249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070DD4F-1563-4E94-FD92-36E262715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00555" y="707092"/>
              <a:ext cx="1274381" cy="838904"/>
            </a:xfrm>
            <a:prstGeom prst="rect">
              <a:avLst/>
            </a:prstGeom>
          </p:spPr>
        </p:pic>
        <p:pic>
          <p:nvPicPr>
            <p:cNvPr id="12" name="Picture 11" descr="A picture containing outdoor, person, ground, standing&#10;&#10;Description automatically generated">
              <a:extLst>
                <a:ext uri="{FF2B5EF4-FFF2-40B4-BE49-F238E27FC236}">
                  <a16:creationId xmlns:a16="http://schemas.microsoft.com/office/drawing/2014/main" id="{26C57DBC-EA5E-06F3-BA49-73543E5F68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0819" y="689811"/>
              <a:ext cx="1245244" cy="901871"/>
            </a:xfrm>
            <a:prstGeom prst="rect">
              <a:avLst/>
            </a:prstGeom>
            <a:ln>
              <a:solidFill>
                <a:schemeClr val="tx1"/>
              </a:solidFill>
            </a:ln>
          </p:spPr>
        </p:pic>
        <p:cxnSp>
          <p:nvCxnSpPr>
            <p:cNvPr id="19" name="Straight Arrow Connector 18">
              <a:extLst>
                <a:ext uri="{FF2B5EF4-FFF2-40B4-BE49-F238E27FC236}">
                  <a16:creationId xmlns:a16="http://schemas.microsoft.com/office/drawing/2014/main" id="{9FDDEC83-DC0B-417A-9F1B-F3CFE7A6EE38}"/>
                </a:ext>
              </a:extLst>
            </p:cNvPr>
            <p:cNvCxnSpPr>
              <a:cxnSpLocks/>
            </p:cNvCxnSpPr>
            <p:nvPr/>
          </p:nvCxnSpPr>
          <p:spPr>
            <a:xfrm flipV="1">
              <a:off x="5148898" y="1122561"/>
              <a:ext cx="2515094" cy="52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Rectangle 2">
            <a:extLst>
              <a:ext uri="{FF2B5EF4-FFF2-40B4-BE49-F238E27FC236}">
                <a16:creationId xmlns:a16="http://schemas.microsoft.com/office/drawing/2014/main" id="{5147FFC1-E284-413E-AB20-D41F0F032366}"/>
              </a:ext>
            </a:extLst>
          </p:cNvPr>
          <p:cNvSpPr txBox="1">
            <a:spLocks noChangeArrowheads="1"/>
          </p:cNvSpPr>
          <p:nvPr/>
        </p:nvSpPr>
        <p:spPr>
          <a:xfrm>
            <a:off x="0" y="16893"/>
            <a:ext cx="9144000" cy="1064769"/>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Times New Roman" pitchFamily="18" charset="0"/>
              </a:rPr>
              <a:t>APP D: DU Characterization</a:t>
            </a:r>
            <a:r>
              <a:rPr lang="en-US" sz="2800" b="1" dirty="0">
                <a:solidFill>
                  <a:prstClr val="black"/>
                </a:solidFill>
                <a:cs typeface="Times New Roman" pitchFamily="18" charset="0"/>
              </a:rPr>
              <a:t> &amp;</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prstClr val="black"/>
                </a:solidFill>
                <a:cs typeface="Times New Roman" pitchFamily="18" charset="0"/>
              </a:rPr>
              <a:t>Multi Increment Sample Collection</a:t>
            </a:r>
            <a:endParaRPr kumimoji="0" lang="en-US" sz="2400" b="1" i="0" u="none" strike="noStrike" kern="1200" cap="none" spc="0" normalizeH="0" baseline="0" noProof="0" dirty="0">
              <a:ln>
                <a:noFill/>
              </a:ln>
              <a:solidFill>
                <a:prstClr val="black"/>
              </a:solidFill>
              <a:effectLst/>
              <a:uLnTx/>
              <a:uFillTx/>
              <a:ea typeface="+mn-ea"/>
              <a:cs typeface="Times New Roman" pitchFamily="18" charset="0"/>
            </a:endParaRPr>
          </a:p>
        </p:txBody>
      </p:sp>
      <p:sp>
        <p:nvSpPr>
          <p:cNvPr id="40" name="TextBox 39">
            <a:extLst>
              <a:ext uri="{FF2B5EF4-FFF2-40B4-BE49-F238E27FC236}">
                <a16:creationId xmlns:a16="http://schemas.microsoft.com/office/drawing/2014/main" id="{468895D9-4F3D-4D8B-A8C1-3A93080C7397}"/>
              </a:ext>
            </a:extLst>
          </p:cNvPr>
          <p:cNvSpPr txBox="1"/>
          <p:nvPr/>
        </p:nvSpPr>
        <p:spPr>
          <a:xfrm>
            <a:off x="160256" y="3639212"/>
            <a:ext cx="8748073" cy="3170099"/>
          </a:xfrm>
          <a:prstGeom prst="rect">
            <a:avLst/>
          </a:prstGeom>
          <a:noFill/>
        </p:spPr>
        <p:txBody>
          <a:bodyPr wrap="square" rtlCol="0">
            <a:spAutoFit/>
          </a:bodyPr>
          <a:lstStyle/>
          <a:p>
            <a:pPr marL="858838" indent="-858838">
              <a:spcAft>
                <a:spcPts val="600"/>
              </a:spcAft>
              <a:tabLst>
                <a:tab pos="858838" algn="l"/>
              </a:tabLst>
            </a:pPr>
            <a:r>
              <a:rPr lang="en-US" b="1" u="sng" dirty="0"/>
              <a:t>Systematic Planning:</a:t>
            </a:r>
          </a:p>
          <a:p>
            <a:pPr marL="1254125" indent="-1196975">
              <a:spcAft>
                <a:spcPts val="600"/>
              </a:spcAft>
            </a:pPr>
            <a:r>
              <a:rPr lang="en-US" b="1" dirty="0"/>
              <a:t>Steps 1 &amp; 2: 	Prepare a draft CSM and formulate a specific </a:t>
            </a:r>
            <a:r>
              <a:rPr lang="en-US" b="1" u="sng" dirty="0"/>
              <a:t>Investigation Question: </a:t>
            </a:r>
            <a:r>
              <a:rPr lang="en-US" b="1" dirty="0"/>
              <a:t>“Does the concentration of Contaminant X in apples/soil pose a potential long-term health risk?”</a:t>
            </a:r>
          </a:p>
          <a:p>
            <a:pPr marL="1254125" indent="-1196975">
              <a:spcAft>
                <a:spcPts val="600"/>
              </a:spcAft>
            </a:pPr>
            <a:r>
              <a:rPr lang="en-US" b="1" dirty="0"/>
              <a:t>Step 3 &amp; 4: 	Designate </a:t>
            </a:r>
            <a:r>
              <a:rPr lang="en-US" b="1" u="sng" dirty="0"/>
              <a:t>Decision Units for Data Collection</a:t>
            </a:r>
            <a:r>
              <a:rPr lang="en-US" b="1" dirty="0"/>
              <a:t>: Specific volume of apples/soil in question (edible parts only).</a:t>
            </a:r>
          </a:p>
          <a:p>
            <a:pPr marL="1254125" indent="-1196975">
              <a:spcAft>
                <a:spcPts val="600"/>
              </a:spcAft>
            </a:pPr>
            <a:r>
              <a:rPr lang="en-US" b="1" dirty="0"/>
              <a:t>Step 5:	</a:t>
            </a:r>
            <a:r>
              <a:rPr lang="en-US" b="1" dirty="0">
                <a:cs typeface="Times New Roman" panose="02020603050405020304" pitchFamily="18" charset="0"/>
              </a:rPr>
              <a:t>Develop the</a:t>
            </a:r>
            <a:r>
              <a:rPr lang="en-US" b="1" i="1" dirty="0">
                <a:cs typeface="Times New Roman" panose="02020603050405020304" pitchFamily="18" charset="0"/>
              </a:rPr>
              <a:t> </a:t>
            </a:r>
            <a:r>
              <a:rPr lang="en-US" b="1" u="sng" dirty="0">
                <a:cs typeface="Times New Roman" panose="02020603050405020304" pitchFamily="18" charset="0"/>
              </a:rPr>
              <a:t>Decision Statement</a:t>
            </a:r>
            <a:r>
              <a:rPr lang="en-US" b="1" dirty="0">
                <a:cs typeface="Times New Roman" panose="02020603050405020304" pitchFamily="18" charset="0"/>
              </a:rPr>
              <a:t>: “If the concentration of Contaminant X in the DU exceeds the screening level then the media must be disposed of.”</a:t>
            </a:r>
          </a:p>
          <a:p>
            <a:pPr marL="1254125" indent="-1196975">
              <a:spcAft>
                <a:spcPts val="600"/>
              </a:spcAft>
            </a:pPr>
            <a:r>
              <a:rPr lang="en-US" b="1" dirty="0">
                <a:solidFill>
                  <a:srgbClr val="FF0000"/>
                </a:solidFill>
                <a:cs typeface="Times New Roman" panose="02020603050405020304" pitchFamily="18" charset="0"/>
              </a:rPr>
              <a:t>Step 6 &amp; 7:	Develop </a:t>
            </a:r>
            <a:r>
              <a:rPr lang="en-US" b="1" u="sng" dirty="0">
                <a:solidFill>
                  <a:srgbClr val="FF0000"/>
                </a:solidFill>
                <a:cs typeface="Times New Roman" panose="02020603050405020304" pitchFamily="18" charset="0"/>
              </a:rPr>
              <a:t>Sampling and Analysis Plan</a:t>
            </a:r>
            <a:r>
              <a:rPr lang="en-US" b="1" dirty="0">
                <a:solidFill>
                  <a:srgbClr val="FF0000"/>
                </a:solidFill>
                <a:cs typeface="Times New Roman" panose="02020603050405020304" pitchFamily="18" charset="0"/>
              </a:rPr>
              <a:t> and </a:t>
            </a:r>
            <a:r>
              <a:rPr lang="en-US" b="1" u="sng" dirty="0">
                <a:solidFill>
                  <a:srgbClr val="FF0000"/>
                </a:solidFill>
                <a:cs typeface="Times New Roman" panose="02020603050405020304" pitchFamily="18" charset="0"/>
              </a:rPr>
              <a:t>Collect a Sample</a:t>
            </a:r>
            <a:r>
              <a:rPr lang="en-US" b="1" dirty="0">
                <a:solidFill>
                  <a:srgbClr val="FF0000"/>
                </a:solidFill>
                <a:cs typeface="Times New Roman" panose="02020603050405020304" pitchFamily="18" charset="0"/>
              </a:rPr>
              <a:t> that is </a:t>
            </a:r>
            <a:r>
              <a:rPr lang="en-US" b="1" i="1" dirty="0">
                <a:solidFill>
                  <a:srgbClr val="FF0000"/>
                </a:solidFill>
                <a:cs typeface="Times New Roman" panose="02020603050405020304" pitchFamily="18" charset="0"/>
              </a:rPr>
              <a:t>representative of the DU and the Investigation Question being asked.</a:t>
            </a:r>
            <a:endParaRPr lang="en-US" b="1" dirty="0">
              <a:solidFill>
                <a:srgbClr val="FF0000"/>
              </a:solidFill>
            </a:endParaRPr>
          </a:p>
        </p:txBody>
      </p:sp>
    </p:spTree>
    <p:extLst>
      <p:ext uri="{BB962C8B-B14F-4D97-AF65-F5344CB8AC3E}">
        <p14:creationId xmlns:p14="http://schemas.microsoft.com/office/powerpoint/2010/main" val="2191569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8849" y="3936599"/>
            <a:ext cx="4528735" cy="2585323"/>
          </a:xfrm>
          <a:prstGeom prst="rect">
            <a:avLst/>
          </a:prstGeom>
          <a:noFill/>
        </p:spPr>
        <p:txBody>
          <a:bodyPr wrap="square" rtlCol="0">
            <a:spAutoFit/>
          </a:bodyPr>
          <a:lstStyle/>
          <a:p>
            <a:pPr marL="174625" marR="0" lvl="0" indent="-1746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1-200g of soil collected from single point;</a:t>
            </a:r>
          </a:p>
          <a:p>
            <a:pPr marL="174625" marR="0" lvl="0" indent="-1746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Samples not properly processed or tested;</a:t>
            </a:r>
          </a:p>
          <a:p>
            <a:pPr marL="174625" marR="0" lvl="0" indent="-1746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1" u="none" strike="noStrike" kern="0" cap="none" spc="0" normalizeH="0" baseline="0" noProof="0" dirty="0">
                <a:ln>
                  <a:noFill/>
                </a:ln>
                <a:solidFill>
                  <a:sysClr val="windowText" lastClr="000000"/>
                </a:solidFill>
                <a:effectLst/>
                <a:uLnTx/>
                <a:uFillTx/>
                <a:cs typeface="Times New Roman" pitchFamily="18" charset="0"/>
              </a:rPr>
              <a:t>Data not reliably representative </a:t>
            </a:r>
            <a:r>
              <a:rPr kumimoji="0" lang="en-US" b="1" i="0" u="none" strike="noStrike" kern="0" cap="none" spc="0" normalizeH="0" baseline="0" noProof="0" dirty="0">
                <a:ln>
                  <a:noFill/>
                </a:ln>
                <a:solidFill>
                  <a:sysClr val="windowText" lastClr="000000"/>
                </a:solidFill>
                <a:effectLst/>
                <a:uLnTx/>
                <a:uFillTx/>
                <a:cs typeface="Times New Roman" pitchFamily="18" charset="0"/>
              </a:rPr>
              <a:t>of sample;</a:t>
            </a:r>
          </a:p>
          <a:p>
            <a:pPr marL="174625" lvl="0" indent="-174625" defTabSz="914400">
              <a:buFont typeface="Arial" panose="020B0604020202020204" pitchFamily="34" charset="0"/>
              <a:buChar char="•"/>
              <a:defRPr/>
            </a:pPr>
            <a:r>
              <a:rPr lang="en-US" b="1" i="1" kern="0" dirty="0">
                <a:solidFill>
                  <a:sysClr val="windowText" lastClr="000000"/>
                </a:solidFill>
                <a:cs typeface="Times New Roman" pitchFamily="18" charset="0"/>
              </a:rPr>
              <a:t>S</a:t>
            </a:r>
            <a:r>
              <a:rPr kumimoji="0" lang="en-US" b="1" i="1" u="none" strike="noStrike" kern="0" cap="none" spc="0" normalizeH="0" baseline="0" noProof="0" dirty="0">
                <a:ln>
                  <a:noFill/>
                </a:ln>
                <a:solidFill>
                  <a:sysClr val="windowText" lastClr="000000"/>
                </a:solidFill>
                <a:effectLst/>
                <a:uLnTx/>
                <a:uFillTx/>
                <a:cs typeface="Times New Roman" pitchFamily="18" charset="0"/>
              </a:rPr>
              <a:t>ample not </a:t>
            </a:r>
            <a:r>
              <a:rPr lang="en-US" b="1" kern="0" dirty="0">
                <a:solidFill>
                  <a:sysClr val="windowText" lastClr="000000"/>
                </a:solidFill>
                <a:cs typeface="Times New Roman" pitchFamily="18" charset="0"/>
              </a:rPr>
              <a:t>reliably </a:t>
            </a:r>
            <a:r>
              <a:rPr kumimoji="0" lang="en-US" b="1" i="1" u="none" strike="noStrike" kern="0" cap="none" spc="0" normalizeH="0" baseline="0" noProof="0" dirty="0">
                <a:ln>
                  <a:noFill/>
                </a:ln>
                <a:solidFill>
                  <a:sysClr val="windowText" lastClr="000000"/>
                </a:solidFill>
                <a:effectLst/>
                <a:uLnTx/>
                <a:uFillTx/>
                <a:cs typeface="Times New Roman" pitchFamily="18" charset="0"/>
              </a:rPr>
              <a:t>representative </a:t>
            </a:r>
            <a:r>
              <a:rPr kumimoji="0" lang="en-US" b="1" i="0" u="none" strike="noStrike" kern="0" cap="none" spc="0" normalizeH="0" baseline="0" noProof="0" dirty="0">
                <a:ln>
                  <a:noFill/>
                </a:ln>
                <a:solidFill>
                  <a:sysClr val="windowText" lastClr="000000"/>
                </a:solidFill>
                <a:effectLst/>
                <a:uLnTx/>
                <a:uFillTx/>
                <a:cs typeface="Times New Roman" pitchFamily="18" charset="0"/>
              </a:rPr>
              <a:t>of collection area;</a:t>
            </a:r>
            <a:endParaRPr lang="en-US" b="1" kern="0" dirty="0">
              <a:solidFill>
                <a:sysClr val="windowText" lastClr="000000"/>
              </a:solidFill>
              <a:cs typeface="Times New Roman" pitchFamily="18" charset="0"/>
            </a:endParaRPr>
          </a:p>
          <a:p>
            <a:pPr marL="174625" indent="-174625" defTabSz="914400">
              <a:buFont typeface="Arial" panose="020B0604020202020204" pitchFamily="34" charset="0"/>
              <a:buChar char="•"/>
              <a:defRPr/>
            </a:pPr>
            <a:r>
              <a:rPr lang="en-US" b="1" i="1" kern="0" dirty="0">
                <a:solidFill>
                  <a:sysClr val="windowText" lastClr="000000"/>
                </a:solidFill>
                <a:cs typeface="Times New Roman" pitchFamily="18" charset="0"/>
              </a:rPr>
              <a:t>Mean of samples </a:t>
            </a:r>
            <a:r>
              <a:rPr lang="en-US" b="1" kern="0" dirty="0">
                <a:solidFill>
                  <a:sysClr val="windowText" lastClr="000000"/>
                </a:solidFill>
                <a:cs typeface="Times New Roman" pitchFamily="18" charset="0"/>
              </a:rPr>
              <a:t>for targeted area not reliably representative of true mean;</a:t>
            </a:r>
          </a:p>
          <a:p>
            <a:pPr marL="174625" indent="-174625" defTabSz="914400">
              <a:buFont typeface="Arial" panose="020B0604020202020204" pitchFamily="34" charset="0"/>
              <a:buChar char="•"/>
              <a:defRPr/>
            </a:pPr>
            <a:r>
              <a:rPr kumimoji="0" lang="en-US" b="1" i="0" u="none" strike="noStrike" kern="0" cap="none" spc="0" normalizeH="0" baseline="0" noProof="0" dirty="0">
                <a:ln>
                  <a:noFill/>
                </a:ln>
                <a:solidFill>
                  <a:sysClr val="windowText" lastClr="000000"/>
                </a:solidFill>
                <a:effectLst/>
                <a:uLnTx/>
                <a:uFillTx/>
                <a:cs typeface="Times New Roman" pitchFamily="18" charset="0"/>
              </a:rPr>
              <a:t>Cause of </a:t>
            </a:r>
            <a:r>
              <a:rPr kumimoji="0" lang="en-US" b="1" i="1" u="none" strike="noStrike" kern="0" cap="none" spc="0" normalizeH="0" baseline="0" noProof="0" dirty="0">
                <a:ln>
                  <a:noFill/>
                </a:ln>
                <a:solidFill>
                  <a:sysClr val="windowText" lastClr="000000"/>
                </a:solidFill>
                <a:effectLst/>
                <a:uLnTx/>
                <a:uFillTx/>
                <a:cs typeface="Times New Roman" pitchFamily="18" charset="0"/>
              </a:rPr>
              <a:t>repeated remobilizations</a:t>
            </a:r>
            <a:r>
              <a:rPr kumimoji="0" lang="en-US" b="1" i="0" u="none" strike="noStrike" kern="0" cap="none" spc="0" normalizeH="0" baseline="0" noProof="0" dirty="0">
                <a:ln>
                  <a:noFill/>
                </a:ln>
                <a:solidFill>
                  <a:sysClr val="windowText" lastClr="000000"/>
                </a:solidFill>
                <a:effectLst/>
                <a:uLnTx/>
                <a:uFillTx/>
                <a:cs typeface="Times New Roman" pitchFamily="18" charset="0"/>
              </a:rPr>
              <a:t>, </a:t>
            </a:r>
            <a:r>
              <a:rPr kumimoji="0" lang="en-US" b="1" i="1" u="none" strike="noStrike" kern="0" cap="none" spc="0" normalizeH="0" baseline="0" noProof="0" dirty="0">
                <a:ln>
                  <a:noFill/>
                </a:ln>
                <a:solidFill>
                  <a:sysClr val="windowText" lastClr="000000"/>
                </a:solidFill>
                <a:effectLst/>
                <a:uLnTx/>
                <a:uFillTx/>
                <a:cs typeface="Times New Roman" pitchFamily="18" charset="0"/>
              </a:rPr>
              <a:t>remediation delays </a:t>
            </a:r>
            <a:r>
              <a:rPr kumimoji="0" lang="en-US" b="1" i="0" u="none" strike="noStrike" kern="0" cap="none" spc="0" normalizeH="0" baseline="0" noProof="0" dirty="0">
                <a:ln>
                  <a:noFill/>
                </a:ln>
                <a:solidFill>
                  <a:sysClr val="windowText" lastClr="000000"/>
                </a:solidFill>
                <a:effectLst/>
                <a:uLnTx/>
                <a:uFillTx/>
                <a:cs typeface="Times New Roman" pitchFamily="18" charset="0"/>
              </a:rPr>
              <a:t>and </a:t>
            </a:r>
            <a:r>
              <a:rPr kumimoji="0" lang="en-US" b="1" i="1" u="none" strike="noStrike" kern="0" cap="none" spc="0" normalizeH="0" baseline="0" noProof="0" dirty="0">
                <a:ln>
                  <a:noFill/>
                </a:ln>
                <a:solidFill>
                  <a:sysClr val="windowText" lastClr="000000"/>
                </a:solidFill>
                <a:effectLst/>
                <a:uLnTx/>
                <a:uFillTx/>
                <a:cs typeface="Times New Roman" pitchFamily="18" charset="0"/>
              </a:rPr>
              <a:t>future liability</a:t>
            </a:r>
            <a:r>
              <a:rPr kumimoji="0" lang="en-US" b="1" i="0" u="none" strike="noStrike" kern="0" cap="none" spc="0" normalizeH="0" baseline="0" noProof="0" dirty="0">
                <a:ln>
                  <a:noFill/>
                </a:ln>
                <a:solidFill>
                  <a:sysClr val="windowText" lastClr="000000"/>
                </a:solidFill>
                <a:effectLst/>
                <a:uLnTx/>
                <a:uFillTx/>
                <a:cs typeface="Times New Roman" pitchFamily="18" charset="0"/>
              </a:rPr>
              <a:t>.</a:t>
            </a:r>
          </a:p>
        </p:txBody>
      </p:sp>
      <p:sp>
        <p:nvSpPr>
          <p:cNvPr id="3" name="TextBox 2"/>
          <p:cNvSpPr txBox="1"/>
          <p:nvPr/>
        </p:nvSpPr>
        <p:spPr>
          <a:xfrm>
            <a:off x="0" y="76200"/>
            <a:ext cx="9144000" cy="523220"/>
          </a:xfrm>
          <a:prstGeom prst="rect">
            <a:avLst/>
          </a:prstGeom>
          <a:noFill/>
        </p:spPr>
        <p:txBody>
          <a:bodyPr wrap="square" rtlCol="0">
            <a:spAutoFit/>
          </a:bodyPr>
          <a:lstStyle/>
          <a:p>
            <a:pPr lvl="0" algn="ctr" defTabSz="914400">
              <a:defRPr/>
            </a:pPr>
            <a:r>
              <a:rPr lang="en-US" sz="2800" b="1" kern="0" dirty="0">
                <a:solidFill>
                  <a:sysClr val="windowText" lastClr="000000"/>
                </a:solidFill>
                <a:cs typeface="Times New Roman" pitchFamily="18" charset="0"/>
              </a:rPr>
              <a:t>APP E: “Discrete” vs Multi Increment Sampling Methods</a:t>
            </a:r>
          </a:p>
        </p:txBody>
      </p:sp>
      <p:sp>
        <p:nvSpPr>
          <p:cNvPr id="22" name="Slide Number Placeholder 21"/>
          <p:cNvSpPr>
            <a:spLocks noGrp="1"/>
          </p:cNvSpPr>
          <p:nvPr>
            <p:ph type="sldNum" sz="quarter" idx="12"/>
          </p:nvPr>
        </p:nvSpPr>
        <p:spPr>
          <a:xfrm>
            <a:off x="6982126" y="6458066"/>
            <a:ext cx="2133600" cy="365125"/>
          </a:xfrm>
        </p:spPr>
        <p:txBody>
          <a:bodyPr vert="horz" lIns="91440" tIns="45720" rIns="91440" bIns="45720" rtlCol="0" anchor="ctr"/>
          <a:lstStyle/>
          <a:p>
            <a:fld id="{27EB08C4-B206-4098-98C3-6DC2CE1146B4}" type="slidenum">
              <a:rPr lang="en-US"/>
              <a:pPr/>
              <a:t>24</a:t>
            </a:fld>
            <a:endParaRPr lang="en-US" dirty="0"/>
          </a:p>
        </p:txBody>
      </p:sp>
      <p:sp>
        <p:nvSpPr>
          <p:cNvPr id="40" name="TextBox 39">
            <a:extLst>
              <a:ext uri="{FF2B5EF4-FFF2-40B4-BE49-F238E27FC236}">
                <a16:creationId xmlns:a16="http://schemas.microsoft.com/office/drawing/2014/main" id="{1AACA81D-B89E-36DF-0BD0-747D9326E362}"/>
              </a:ext>
            </a:extLst>
          </p:cNvPr>
          <p:cNvSpPr txBox="1"/>
          <p:nvPr/>
        </p:nvSpPr>
        <p:spPr>
          <a:xfrm>
            <a:off x="4637987" y="3935797"/>
            <a:ext cx="4439453" cy="2862322"/>
          </a:xfrm>
          <a:prstGeom prst="rect">
            <a:avLst/>
          </a:prstGeom>
          <a:noFill/>
        </p:spPr>
        <p:txBody>
          <a:bodyPr wrap="square" rtlCol="0">
            <a:spAutoFit/>
          </a:bodyPr>
          <a:lstStyle/>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Area divided into one or more DUs based on </a:t>
            </a:r>
            <a:r>
              <a:rPr lang="en-US" b="1" i="1" kern="0" dirty="0">
                <a:solidFill>
                  <a:sysClr val="windowText" lastClr="000000"/>
                </a:solidFill>
                <a:cs typeface="Times New Roman" pitchFamily="18" charset="0"/>
              </a:rPr>
              <a:t>risk &amp;/or remedial optimization</a:t>
            </a:r>
            <a:r>
              <a:rPr lang="en-US" b="1" kern="0" dirty="0">
                <a:solidFill>
                  <a:sysClr val="windowText" lastClr="000000"/>
                </a:solidFill>
                <a:cs typeface="Times New Roman" pitchFamily="18" charset="0"/>
              </a:rPr>
              <a:t>;</a:t>
            </a:r>
          </a:p>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Single </a:t>
            </a:r>
            <a:r>
              <a:rPr lang="en-US" b="1" i="1" kern="0" dirty="0">
                <a:solidFill>
                  <a:sysClr val="windowText" lastClr="000000"/>
                </a:solidFill>
                <a:cs typeface="Times New Roman" pitchFamily="18" charset="0"/>
              </a:rPr>
              <a:t>30- to 75-increment sample </a:t>
            </a:r>
            <a:r>
              <a:rPr lang="en-US" b="1" kern="0" dirty="0">
                <a:solidFill>
                  <a:sysClr val="windowText" lastClr="000000"/>
                </a:solidFill>
                <a:cs typeface="Times New Roman" pitchFamily="18" charset="0"/>
              </a:rPr>
              <a:t>collected from each “DU” (triplicates in one DU to test total precision);</a:t>
            </a:r>
          </a:p>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1" u="none" strike="noStrike" kern="0" cap="none" spc="0" normalizeH="0" baseline="0" noProof="0" dirty="0">
                <a:ln>
                  <a:noFill/>
                </a:ln>
                <a:solidFill>
                  <a:sysClr val="windowText" lastClr="000000"/>
                </a:solidFill>
                <a:effectLst/>
                <a:uLnTx/>
                <a:uFillTx/>
                <a:cs typeface="Times New Roman" pitchFamily="18" charset="0"/>
              </a:rPr>
              <a:t>Dried, sieved, subsampled </a:t>
            </a:r>
            <a:r>
              <a:rPr kumimoji="0" lang="en-US" b="1" i="0" u="none" strike="noStrike" kern="0" cap="none" spc="0" normalizeH="0" baseline="0" noProof="0" dirty="0">
                <a:ln>
                  <a:noFill/>
                </a:ln>
                <a:solidFill>
                  <a:sysClr val="windowText" lastClr="000000"/>
                </a:solidFill>
                <a:effectLst/>
                <a:uLnTx/>
                <a:uFillTx/>
                <a:cs typeface="Times New Roman" pitchFamily="18" charset="0"/>
              </a:rPr>
              <a:t>(+replicates)</a:t>
            </a:r>
            <a:r>
              <a:rPr lang="en-US" b="1" kern="0" dirty="0">
                <a:solidFill>
                  <a:sysClr val="windowText" lastClr="000000"/>
                </a:solidFill>
                <a:cs typeface="Times New Roman" pitchFamily="18" charset="0"/>
              </a:rPr>
              <a:t>;</a:t>
            </a:r>
          </a:p>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Data </a:t>
            </a:r>
            <a:r>
              <a:rPr lang="en-US" b="1" i="1" kern="0" dirty="0">
                <a:solidFill>
                  <a:sysClr val="windowText" lastClr="000000"/>
                </a:solidFill>
                <a:cs typeface="Times New Roman" pitchFamily="18" charset="0"/>
              </a:rPr>
              <a:t>representative of sample</a:t>
            </a:r>
            <a:r>
              <a:rPr lang="en-US" b="1" kern="0" dirty="0">
                <a:solidFill>
                  <a:sysClr val="windowText" lastClr="000000"/>
                </a:solidFill>
                <a:cs typeface="Times New Roman" pitchFamily="18" charset="0"/>
              </a:rPr>
              <a:t>;</a:t>
            </a:r>
          </a:p>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dirty="0">
                <a:solidFill>
                  <a:sysClr val="windowText" lastClr="000000"/>
                </a:solidFill>
                <a:cs typeface="Times New Roman" pitchFamily="18" charset="0"/>
              </a:rPr>
              <a:t>Sample </a:t>
            </a:r>
            <a:r>
              <a:rPr lang="en-US" b="1" i="1" kern="0" dirty="0">
                <a:solidFill>
                  <a:sysClr val="windowText" lastClr="000000"/>
                </a:solidFill>
                <a:cs typeface="Times New Roman" pitchFamily="18" charset="0"/>
              </a:rPr>
              <a:t>representative of DU area</a:t>
            </a:r>
            <a:r>
              <a:rPr lang="en-US" b="1" kern="0" dirty="0">
                <a:solidFill>
                  <a:sysClr val="windowText" lastClr="000000"/>
                </a:solidFill>
                <a:cs typeface="Times New Roman" pitchFamily="18" charset="0"/>
              </a:rPr>
              <a:t>.</a:t>
            </a:r>
          </a:p>
          <a:p>
            <a:pPr marL="109538" marR="0" lvl="0" indent="-1095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u="none" strike="noStrike" kern="0" cap="none" spc="0" normalizeH="0" baseline="0" noProof="0" dirty="0">
                <a:ln>
                  <a:noFill/>
                </a:ln>
                <a:solidFill>
                  <a:sysClr val="windowText" lastClr="000000"/>
                </a:solidFill>
                <a:effectLst/>
                <a:uLnTx/>
                <a:uFillTx/>
                <a:cs typeface="Times New Roman" pitchFamily="18" charset="0"/>
              </a:rPr>
              <a:t>Assessment of risk and project completion </a:t>
            </a:r>
            <a:r>
              <a:rPr kumimoji="0" lang="en-US" b="1" i="1" u="none" strike="noStrike" kern="0" cap="none" spc="0" normalizeH="0" baseline="0" noProof="0" dirty="0">
                <a:ln>
                  <a:noFill/>
                </a:ln>
                <a:solidFill>
                  <a:sysClr val="windowText" lastClr="000000"/>
                </a:solidFill>
                <a:effectLst/>
                <a:uLnTx/>
                <a:uFillTx/>
                <a:cs typeface="Times New Roman" pitchFamily="18" charset="0"/>
              </a:rPr>
              <a:t>significantly expedited</a:t>
            </a:r>
            <a:r>
              <a:rPr kumimoji="0" lang="en-US" b="1" i="0" u="none" strike="noStrike" kern="0" cap="none" spc="0" normalizeH="0" baseline="0" noProof="0" dirty="0">
                <a:ln>
                  <a:noFill/>
                </a:ln>
                <a:solidFill>
                  <a:sysClr val="windowText" lastClr="000000"/>
                </a:solidFill>
                <a:effectLst/>
                <a:uLnTx/>
                <a:uFillTx/>
                <a:cs typeface="Times New Roman" pitchFamily="18" charset="0"/>
              </a:rPr>
              <a:t>.</a:t>
            </a:r>
          </a:p>
        </p:txBody>
      </p:sp>
      <p:grpSp>
        <p:nvGrpSpPr>
          <p:cNvPr id="6" name="Group 5">
            <a:extLst>
              <a:ext uri="{FF2B5EF4-FFF2-40B4-BE49-F238E27FC236}">
                <a16:creationId xmlns:a16="http://schemas.microsoft.com/office/drawing/2014/main" id="{57779BC3-1B15-4B19-9C12-90080FF105DA}"/>
              </a:ext>
            </a:extLst>
          </p:cNvPr>
          <p:cNvGrpSpPr/>
          <p:nvPr/>
        </p:nvGrpSpPr>
        <p:grpSpPr>
          <a:xfrm>
            <a:off x="240180" y="806339"/>
            <a:ext cx="3942661" cy="3011513"/>
            <a:chOff x="240180" y="872328"/>
            <a:chExt cx="3942661" cy="3011513"/>
          </a:xfrm>
        </p:grpSpPr>
        <p:sp>
          <p:nvSpPr>
            <p:cNvPr id="13" name="TextBox 12"/>
            <p:cNvSpPr txBox="1"/>
            <p:nvPr/>
          </p:nvSpPr>
          <p:spPr>
            <a:xfrm>
              <a:off x="1034716" y="872328"/>
              <a:ext cx="2390523"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Discrete Sample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(example 9 samples)</a:t>
              </a:r>
            </a:p>
          </p:txBody>
        </p:sp>
        <p:grpSp>
          <p:nvGrpSpPr>
            <p:cNvPr id="5" name="Group 4">
              <a:extLst>
                <a:ext uri="{FF2B5EF4-FFF2-40B4-BE49-F238E27FC236}">
                  <a16:creationId xmlns:a16="http://schemas.microsoft.com/office/drawing/2014/main" id="{69260E90-F1ED-4535-A5F8-2586FD2FC77F}"/>
                </a:ext>
              </a:extLst>
            </p:cNvPr>
            <p:cNvGrpSpPr/>
            <p:nvPr/>
          </p:nvGrpSpPr>
          <p:grpSpPr>
            <a:xfrm>
              <a:off x="535019" y="1580214"/>
              <a:ext cx="3359736" cy="2303627"/>
              <a:chOff x="535019" y="1580214"/>
              <a:chExt cx="3359736" cy="2303627"/>
            </a:xfrm>
          </p:grpSpPr>
          <p:pic>
            <p:nvPicPr>
              <p:cNvPr id="8" name="Picture 7" descr="Spilled milk #3.jpg"/>
              <p:cNvPicPr/>
              <p:nvPr/>
            </p:nvPicPr>
            <p:blipFill>
              <a:blip r:embed="rId2" cstate="screen">
                <a:extLst>
                  <a:ext uri="{28A0092B-C50C-407E-A947-70E740481C1C}">
                    <a14:useLocalDpi xmlns:a14="http://schemas.microsoft.com/office/drawing/2010/main"/>
                  </a:ext>
                </a:extLst>
              </a:blip>
              <a:stretch>
                <a:fillRect/>
              </a:stretch>
            </p:blipFill>
            <p:spPr>
              <a:xfrm>
                <a:off x="535019" y="1580214"/>
                <a:ext cx="3359736" cy="2303627"/>
              </a:xfrm>
              <a:prstGeom prst="rect">
                <a:avLst/>
              </a:prstGeom>
              <a:ln w="25400">
                <a:solidFill>
                  <a:schemeClr val="tx1"/>
                </a:solidFill>
              </a:ln>
            </p:spPr>
          </p:pic>
          <p:sp>
            <p:nvSpPr>
              <p:cNvPr id="19" name="Oval 18">
                <a:extLst>
                  <a:ext uri="{FF2B5EF4-FFF2-40B4-BE49-F238E27FC236}">
                    <a16:creationId xmlns:a16="http://schemas.microsoft.com/office/drawing/2014/main" id="{4B86473C-149B-90EC-F087-FFB6E21C1805}"/>
                  </a:ext>
                </a:extLst>
              </p:cNvPr>
              <p:cNvSpPr/>
              <p:nvPr/>
            </p:nvSpPr>
            <p:spPr>
              <a:xfrm>
                <a:off x="1896781" y="2624570"/>
                <a:ext cx="119426" cy="1077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kern="0">
                  <a:solidFill>
                    <a:sysClr val="windowText" lastClr="000000"/>
                  </a:solidFill>
                </a:endParaRPr>
              </a:p>
            </p:txBody>
          </p:sp>
          <p:sp>
            <p:nvSpPr>
              <p:cNvPr id="20" name="Oval 19">
                <a:extLst>
                  <a:ext uri="{FF2B5EF4-FFF2-40B4-BE49-F238E27FC236}">
                    <a16:creationId xmlns:a16="http://schemas.microsoft.com/office/drawing/2014/main" id="{6FB6FE23-7F9C-1AA6-65F0-0A7E2F46B87F}"/>
                  </a:ext>
                </a:extLst>
              </p:cNvPr>
              <p:cNvSpPr/>
              <p:nvPr/>
            </p:nvSpPr>
            <p:spPr>
              <a:xfrm>
                <a:off x="2580176" y="2298108"/>
                <a:ext cx="119426" cy="1077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Oval 23">
                <a:extLst>
                  <a:ext uri="{FF2B5EF4-FFF2-40B4-BE49-F238E27FC236}">
                    <a16:creationId xmlns:a16="http://schemas.microsoft.com/office/drawing/2014/main" id="{C994C425-D414-8148-0822-B59E40F5355D}"/>
                  </a:ext>
                </a:extLst>
              </p:cNvPr>
              <p:cNvSpPr/>
              <p:nvPr/>
            </p:nvSpPr>
            <p:spPr>
              <a:xfrm>
                <a:off x="953989" y="2994579"/>
                <a:ext cx="119426" cy="1077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6" name="Oval 25">
                <a:extLst>
                  <a:ext uri="{FF2B5EF4-FFF2-40B4-BE49-F238E27FC236}">
                    <a16:creationId xmlns:a16="http://schemas.microsoft.com/office/drawing/2014/main" id="{D7EC39AC-676E-2A61-F620-60763FF1169C}"/>
                  </a:ext>
                </a:extLst>
              </p:cNvPr>
              <p:cNvSpPr/>
              <p:nvPr/>
            </p:nvSpPr>
            <p:spPr>
              <a:xfrm>
                <a:off x="2464005" y="3586790"/>
                <a:ext cx="119426" cy="1077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Oval 47">
                <a:extLst>
                  <a:ext uri="{FF2B5EF4-FFF2-40B4-BE49-F238E27FC236}">
                    <a16:creationId xmlns:a16="http://schemas.microsoft.com/office/drawing/2014/main" id="{DE5106A9-24B5-10BF-6601-101BD273444A}"/>
                  </a:ext>
                </a:extLst>
              </p:cNvPr>
              <p:cNvSpPr/>
              <p:nvPr/>
            </p:nvSpPr>
            <p:spPr>
              <a:xfrm>
                <a:off x="3617926" y="2401744"/>
                <a:ext cx="119426" cy="1077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Oval 49">
                <a:extLst>
                  <a:ext uri="{FF2B5EF4-FFF2-40B4-BE49-F238E27FC236}">
                    <a16:creationId xmlns:a16="http://schemas.microsoft.com/office/drawing/2014/main" id="{EE89FE93-C286-21F1-E5C3-FD857BE8976E}"/>
                  </a:ext>
                </a:extLst>
              </p:cNvPr>
              <p:cNvSpPr/>
              <p:nvPr/>
            </p:nvSpPr>
            <p:spPr>
              <a:xfrm>
                <a:off x="3076097" y="2969960"/>
                <a:ext cx="119426" cy="1077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Oval 24">
                <a:extLst>
                  <a:ext uri="{FF2B5EF4-FFF2-40B4-BE49-F238E27FC236}">
                    <a16:creationId xmlns:a16="http://schemas.microsoft.com/office/drawing/2014/main" id="{CF247697-942E-4DC9-9834-FAE1FD073ED9}"/>
                  </a:ext>
                </a:extLst>
              </p:cNvPr>
              <p:cNvSpPr/>
              <p:nvPr/>
            </p:nvSpPr>
            <p:spPr>
              <a:xfrm>
                <a:off x="786437" y="2359156"/>
                <a:ext cx="119426" cy="107781"/>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kern="0">
                  <a:solidFill>
                    <a:sysClr val="windowText" lastClr="000000"/>
                  </a:solidFill>
                </a:endParaRPr>
              </a:p>
            </p:txBody>
          </p:sp>
          <p:sp>
            <p:nvSpPr>
              <p:cNvPr id="28" name="Oval 27">
                <a:extLst>
                  <a:ext uri="{FF2B5EF4-FFF2-40B4-BE49-F238E27FC236}">
                    <a16:creationId xmlns:a16="http://schemas.microsoft.com/office/drawing/2014/main" id="{5E06C9EB-735D-4FF4-A5C8-ECD7C91AA835}"/>
                  </a:ext>
                </a:extLst>
              </p:cNvPr>
              <p:cNvSpPr/>
              <p:nvPr/>
            </p:nvSpPr>
            <p:spPr>
              <a:xfrm>
                <a:off x="1670336" y="2214390"/>
                <a:ext cx="119426" cy="10778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pic>
          <p:nvPicPr>
            <p:cNvPr id="30" name="Picture 29">
              <a:extLst>
                <a:ext uri="{FF2B5EF4-FFF2-40B4-BE49-F238E27FC236}">
                  <a16:creationId xmlns:a16="http://schemas.microsoft.com/office/drawing/2014/main" id="{7E913428-FCC6-4217-A6ED-E8AA0A9F9D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59248" y="1335587"/>
              <a:ext cx="823593" cy="644252"/>
            </a:xfrm>
            <a:prstGeom prst="rect">
              <a:avLst/>
            </a:prstGeom>
            <a:ln>
              <a:solidFill>
                <a:schemeClr val="tx1"/>
              </a:solidFill>
            </a:ln>
          </p:spPr>
        </p:pic>
        <p:pic>
          <p:nvPicPr>
            <p:cNvPr id="2" name="Picture 1">
              <a:extLst>
                <a:ext uri="{FF2B5EF4-FFF2-40B4-BE49-F238E27FC236}">
                  <a16:creationId xmlns:a16="http://schemas.microsoft.com/office/drawing/2014/main" id="{BEE33EAD-7C93-43AD-9B39-B6ED054075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180" y="1339395"/>
              <a:ext cx="823592" cy="663995"/>
            </a:xfrm>
            <a:prstGeom prst="rect">
              <a:avLst/>
            </a:prstGeom>
            <a:ln>
              <a:solidFill>
                <a:schemeClr val="tx1"/>
              </a:solidFill>
            </a:ln>
          </p:spPr>
        </p:pic>
      </p:grpSp>
      <p:grpSp>
        <p:nvGrpSpPr>
          <p:cNvPr id="4" name="Group 3">
            <a:extLst>
              <a:ext uri="{FF2B5EF4-FFF2-40B4-BE49-F238E27FC236}">
                <a16:creationId xmlns:a16="http://schemas.microsoft.com/office/drawing/2014/main" id="{F3FC4DFD-E7F4-45E3-9EEF-5DA8B3B3DB99}"/>
              </a:ext>
            </a:extLst>
          </p:cNvPr>
          <p:cNvGrpSpPr/>
          <p:nvPr/>
        </p:nvGrpSpPr>
        <p:grpSpPr>
          <a:xfrm>
            <a:off x="4727270" y="825106"/>
            <a:ext cx="4133664" cy="3101027"/>
            <a:chOff x="4661281" y="891095"/>
            <a:chExt cx="4133664" cy="3101027"/>
          </a:xfrm>
        </p:grpSpPr>
        <p:grpSp>
          <p:nvGrpSpPr>
            <p:cNvPr id="52" name="Group 51">
              <a:extLst>
                <a:ext uri="{FF2B5EF4-FFF2-40B4-BE49-F238E27FC236}">
                  <a16:creationId xmlns:a16="http://schemas.microsoft.com/office/drawing/2014/main" id="{86CE3647-B3C7-D952-90FA-641568DAD8F8}"/>
                </a:ext>
              </a:extLst>
            </p:cNvPr>
            <p:cNvGrpSpPr/>
            <p:nvPr/>
          </p:nvGrpSpPr>
          <p:grpSpPr>
            <a:xfrm>
              <a:off x="4881097" y="891095"/>
              <a:ext cx="3587658" cy="3101027"/>
              <a:chOff x="4711411" y="1619024"/>
              <a:chExt cx="3587658" cy="3101027"/>
            </a:xfrm>
          </p:grpSpPr>
          <p:sp>
            <p:nvSpPr>
              <p:cNvPr id="41" name="TextBox 40">
                <a:extLst>
                  <a:ext uri="{FF2B5EF4-FFF2-40B4-BE49-F238E27FC236}">
                    <a16:creationId xmlns:a16="http://schemas.microsoft.com/office/drawing/2014/main" id="{B41FE3A0-A625-7D89-CFAE-06C5DAD5E831}"/>
                  </a:ext>
                </a:extLst>
              </p:cNvPr>
              <p:cNvSpPr txBox="1"/>
              <p:nvPr/>
            </p:nvSpPr>
            <p:spPr>
              <a:xfrm>
                <a:off x="5190968" y="1619024"/>
                <a:ext cx="2681284" cy="70788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DU-MIS Investigation</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ysClr val="windowText" lastClr="000000"/>
                    </a:solidFill>
                    <a:latin typeface="Times New Roman" pitchFamily="18" charset="0"/>
                    <a:cs typeface="Times New Roman" pitchFamily="18" charset="0"/>
                  </a:rPr>
                  <a:t>(</a:t>
                </a: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example </a:t>
                </a:r>
                <a:r>
                  <a:rPr lang="en-US" sz="2000" b="1" kern="0" dirty="0">
                    <a:solidFill>
                      <a:sysClr val="windowText" lastClr="000000"/>
                    </a:solidFill>
                    <a:latin typeface="Times New Roman" pitchFamily="18" charset="0"/>
                    <a:cs typeface="Times New Roman" pitchFamily="18" charset="0"/>
                  </a:rPr>
                  <a:t>9 samples)</a:t>
                </a:r>
                <a:endPar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pic>
            <p:nvPicPr>
              <p:cNvPr id="46" name="Picture 45" descr="A picture containing text, outdoor&#10;&#10;Description automatically generated">
                <a:extLst>
                  <a:ext uri="{FF2B5EF4-FFF2-40B4-BE49-F238E27FC236}">
                    <a16:creationId xmlns:a16="http://schemas.microsoft.com/office/drawing/2014/main" id="{8FF43422-2B68-8221-A3E5-9C63DDA4A9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11411" y="2300123"/>
                <a:ext cx="3587658" cy="2419928"/>
              </a:xfrm>
              <a:prstGeom prst="rect">
                <a:avLst/>
              </a:prstGeom>
            </p:spPr>
          </p:pic>
        </p:grpSp>
        <p:pic>
          <p:nvPicPr>
            <p:cNvPr id="31" name="Picture 30">
              <a:extLst>
                <a:ext uri="{FF2B5EF4-FFF2-40B4-BE49-F238E27FC236}">
                  <a16:creationId xmlns:a16="http://schemas.microsoft.com/office/drawing/2014/main" id="{552BD946-A46A-426D-A19E-9B9783C454E9}"/>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7935170" y="1352517"/>
              <a:ext cx="859775" cy="650873"/>
            </a:xfrm>
            <a:prstGeom prst="rect">
              <a:avLst/>
            </a:prstGeom>
            <a:noFill/>
            <a:ln>
              <a:solidFill>
                <a:schemeClr val="tx1"/>
              </a:solidFill>
            </a:ln>
          </p:spPr>
        </p:pic>
        <p:pic>
          <p:nvPicPr>
            <p:cNvPr id="32" name="Picture 2" descr="Lable bag">
              <a:extLst>
                <a:ext uri="{FF2B5EF4-FFF2-40B4-BE49-F238E27FC236}">
                  <a16:creationId xmlns:a16="http://schemas.microsoft.com/office/drawing/2014/main" id="{159DFFD8-ED00-4CEF-A32F-22FA22864A2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661281" y="1302343"/>
              <a:ext cx="833087" cy="702870"/>
            </a:xfrm>
            <a:prstGeom prst="rect">
              <a:avLst/>
            </a:prstGeom>
            <a:noFill/>
            <a:ln w="9525">
              <a:solidFill>
                <a:schemeClr val="tx1"/>
              </a:solidFill>
              <a:miter lim="800000"/>
              <a:headEnd/>
              <a:tailEnd/>
            </a:ln>
          </p:spPr>
        </p:pic>
      </p:grpSp>
      <p:cxnSp>
        <p:nvCxnSpPr>
          <p:cNvPr id="9" name="Straight Connector 8">
            <a:extLst>
              <a:ext uri="{FF2B5EF4-FFF2-40B4-BE49-F238E27FC236}">
                <a16:creationId xmlns:a16="http://schemas.microsoft.com/office/drawing/2014/main" id="{9540C4FF-FA55-4E43-BAC6-F35CC0397671}"/>
              </a:ext>
            </a:extLst>
          </p:cNvPr>
          <p:cNvCxnSpPr>
            <a:cxnSpLocks/>
          </p:cNvCxnSpPr>
          <p:nvPr/>
        </p:nvCxnSpPr>
        <p:spPr>
          <a:xfrm>
            <a:off x="4510449" y="1168923"/>
            <a:ext cx="14414" cy="55977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713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48AB26-C097-FF5B-8C98-51D782602825}"/>
              </a:ext>
            </a:extLst>
          </p:cNvPr>
          <p:cNvSpPr txBox="1"/>
          <p:nvPr/>
        </p:nvSpPr>
        <p:spPr>
          <a:xfrm>
            <a:off x="731269" y="1214378"/>
            <a:ext cx="8268995" cy="5324535"/>
          </a:xfrm>
          <a:prstGeom prst="rect">
            <a:avLst/>
          </a:prstGeom>
          <a:noFill/>
        </p:spPr>
        <p:txBody>
          <a:bodyPr wrap="none" rtlCol="0">
            <a:spAutoFit/>
          </a:bodyPr>
          <a:lstStyle/>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Fact Sheets</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Conceptual Site Models</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Example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Decision Unit Designation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Schemes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Theory of Sampling for “Infinite Element” Particulate Matter</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Use and Misuse of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Discrete Sample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(contamination zones: A, B, 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Surface Soil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(spacing, tools,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Subsurface Soil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(tools, subsamples,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Excavation and Stockpile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(methods, volumes,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Sample Collection for </a:t>
            </a:r>
            <a:r>
              <a:rPr lang="en-US" sz="2000" b="1" i="1" dirty="0">
                <a:effectLst/>
                <a:latin typeface="Calibri" panose="020F0502020204030204" pitchFamily="34" charset="0"/>
                <a:ea typeface="DengXian" panose="02010600030101010101" pitchFamily="2" charset="-122"/>
                <a:cs typeface="Calibri" panose="020F0502020204030204" pitchFamily="34" charset="0"/>
              </a:rPr>
              <a:t>Volatile Contaminants (methanol, alternatives, etc.)</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Sediment Samples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Laboratory Processing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of Multi Increment Samples (subsample mass)</a:t>
            </a:r>
          </a:p>
          <a:p>
            <a:pPr marL="342900" marR="0" lvl="0" indent="-342900">
              <a:buFont typeface="+mj-lt"/>
              <a:buAutoNum type="alphaUcPeriod"/>
            </a:pP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Replicate</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Sample Collection</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 and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Data Quality </a:t>
            </a: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Review</a:t>
            </a:r>
          </a:p>
          <a:p>
            <a:pPr marL="342900" marR="0" lvl="0" indent="-342900">
              <a:buFont typeface="+mj-lt"/>
              <a:buAutoNum type="alphaUcPeriod"/>
            </a:pPr>
            <a:r>
              <a:rPr lang="en-US" sz="2000" b="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General </a:t>
            </a:r>
            <a:r>
              <a:rPr lang="en-US" sz="2000" b="1" i="1" dirty="0">
                <a:solidFill>
                  <a:srgbClr val="FF0000"/>
                </a:solidFill>
                <a:effectLst/>
                <a:latin typeface="Calibri" panose="020F0502020204030204" pitchFamily="34" charset="0"/>
                <a:ea typeface="DengXian" panose="02010600030101010101" pitchFamily="2" charset="-122"/>
                <a:cs typeface="Calibri" panose="020F0502020204030204" pitchFamily="34" charset="0"/>
              </a:rPr>
              <a:t>Field Operations (field tips)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Common Investigation </a:t>
            </a:r>
            <a:r>
              <a:rPr lang="en-US" sz="2000" b="1" i="1" dirty="0">
                <a:effectLst/>
                <a:latin typeface="Calibri" panose="020F0502020204030204" pitchFamily="34" charset="0"/>
                <a:ea typeface="DengXian" panose="02010600030101010101" pitchFamily="2" charset="-122"/>
                <a:cs typeface="Calibri" panose="020F0502020204030204" pitchFamily="34" charset="0"/>
              </a:rPr>
              <a:t>Errors and Problems</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DU-MIS Investigations Under </a:t>
            </a:r>
            <a:r>
              <a:rPr lang="en-US" sz="2000" b="1" i="1" dirty="0">
                <a:effectLst/>
                <a:latin typeface="Calibri" panose="020F0502020204030204" pitchFamily="34" charset="0"/>
                <a:ea typeface="DengXian" panose="02010600030101010101" pitchFamily="2" charset="-122"/>
                <a:cs typeface="Calibri" panose="020F0502020204030204" pitchFamily="34" charset="0"/>
              </a:rPr>
              <a:t>TSCA</a:t>
            </a:r>
          </a:p>
          <a:p>
            <a:pPr marL="342900" marR="0" lvl="0" indent="-342900">
              <a:buFont typeface="+mj-lt"/>
              <a:buAutoNum type="alphaUcPeriod"/>
            </a:pPr>
            <a:r>
              <a:rPr lang="en-US" sz="2000" b="1" i="1" dirty="0">
                <a:effectLst/>
                <a:latin typeface="Calibri" panose="020F0502020204030204" pitchFamily="34" charset="0"/>
                <a:ea typeface="DengXian" panose="02010600030101010101" pitchFamily="2" charset="-122"/>
                <a:cs typeface="Calibri" panose="020F0502020204030204" pitchFamily="34" charset="0"/>
              </a:rPr>
              <a:t>Clean Fill </a:t>
            </a:r>
            <a:r>
              <a:rPr lang="en-US" sz="2000" b="1" dirty="0">
                <a:effectLst/>
                <a:latin typeface="Calibri" panose="020F0502020204030204" pitchFamily="34" charset="0"/>
                <a:ea typeface="DengXian" panose="02010600030101010101" pitchFamily="2" charset="-122"/>
                <a:cs typeface="Calibri" panose="020F0502020204030204" pitchFamily="34" charset="0"/>
              </a:rPr>
              <a:t>Guidance</a:t>
            </a:r>
          </a:p>
          <a:p>
            <a:pPr marL="342900" marR="0" lvl="0" indent="-342900">
              <a:buFont typeface="+mj-lt"/>
              <a:buAutoNum type="alphaU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References</a:t>
            </a:r>
            <a:endParaRPr lang="en-US" sz="2000" b="1" dirty="0"/>
          </a:p>
        </p:txBody>
      </p:sp>
      <p:sp>
        <p:nvSpPr>
          <p:cNvPr id="2" name="Slide Number Placeholder 1">
            <a:extLst>
              <a:ext uri="{FF2B5EF4-FFF2-40B4-BE49-F238E27FC236}">
                <a16:creationId xmlns:a16="http://schemas.microsoft.com/office/drawing/2014/main" id="{47A39D22-C154-81C2-8BCE-9AF045EEFE9C}"/>
              </a:ext>
            </a:extLst>
          </p:cNvPr>
          <p:cNvSpPr>
            <a:spLocks noGrp="1"/>
          </p:cNvSpPr>
          <p:nvPr>
            <p:ph type="sldNum" sz="quarter" idx="12"/>
          </p:nvPr>
        </p:nvSpPr>
        <p:spPr/>
        <p:txBody>
          <a:bodyPr/>
          <a:lstStyle/>
          <a:p>
            <a:fld id="{6DD8B552-EA96-4575-822E-7C0ECCCEE1F4}" type="slidenum">
              <a:rPr lang="en-US" smtClean="0"/>
              <a:t>25</a:t>
            </a:fld>
            <a:endParaRPr lang="en-US"/>
          </a:p>
        </p:txBody>
      </p:sp>
      <p:sp>
        <p:nvSpPr>
          <p:cNvPr id="6" name="TextBox 5">
            <a:extLst>
              <a:ext uri="{FF2B5EF4-FFF2-40B4-BE49-F238E27FC236}">
                <a16:creationId xmlns:a16="http://schemas.microsoft.com/office/drawing/2014/main" id="{42DAFC8E-0F38-48A2-92AE-BBE2C9E6CB88}"/>
              </a:ext>
            </a:extLst>
          </p:cNvPr>
          <p:cNvSpPr txBox="1"/>
          <p:nvPr/>
        </p:nvSpPr>
        <p:spPr>
          <a:xfrm>
            <a:off x="50242" y="100463"/>
            <a:ext cx="9053464" cy="1015663"/>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Section 4: </a:t>
            </a:r>
            <a:r>
              <a:rPr lang="en-US" sz="3000" b="1" dirty="0"/>
              <a:t>Site Investigation Design and Implementation: Appendices (17)</a:t>
            </a:r>
            <a:endParaRPr lang="en-US" sz="3000" b="1" dirty="0">
              <a:cs typeface="Times New Roman" panose="02020603050405020304" pitchFamily="18" charset="0"/>
            </a:endParaRPr>
          </a:p>
        </p:txBody>
      </p:sp>
    </p:spTree>
    <p:extLst>
      <p:ext uri="{BB962C8B-B14F-4D97-AF65-F5344CB8AC3E}">
        <p14:creationId xmlns:p14="http://schemas.microsoft.com/office/powerpoint/2010/main" val="3123566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26</a:t>
            </a:fld>
            <a:endParaRPr lang="en-US"/>
          </a:p>
        </p:txBody>
      </p:sp>
      <p:sp>
        <p:nvSpPr>
          <p:cNvPr id="2" name="TextBox 1">
            <a:extLst>
              <a:ext uri="{FF2B5EF4-FFF2-40B4-BE49-F238E27FC236}">
                <a16:creationId xmlns:a16="http://schemas.microsoft.com/office/drawing/2014/main" id="{5D0EBD2C-BFC6-46C3-97A1-B299157A1C2B}"/>
              </a:ext>
            </a:extLst>
          </p:cNvPr>
          <p:cNvSpPr txBox="1"/>
          <p:nvPr/>
        </p:nvSpPr>
        <p:spPr>
          <a:xfrm>
            <a:off x="384879" y="4105870"/>
            <a:ext cx="8091438" cy="2369880"/>
          </a:xfrm>
          <a:prstGeom prst="rect">
            <a:avLst/>
          </a:prstGeom>
          <a:noFill/>
        </p:spPr>
        <p:txBody>
          <a:bodyPr wrap="square" rtlCol="0">
            <a:spAutoFit/>
          </a:bodyPr>
          <a:lstStyle/>
          <a:p>
            <a:pPr lvl="0">
              <a:spcAft>
                <a:spcPts val="1200"/>
              </a:spcAft>
            </a:pPr>
            <a:r>
              <a:rPr lang="en-US" sz="2000" b="1" u="sng" dirty="0"/>
              <a:t>Investigation Questions:</a:t>
            </a:r>
          </a:p>
          <a:p>
            <a:pPr marL="342900" lvl="0" indent="-342900">
              <a:spcAft>
                <a:spcPts val="1200"/>
              </a:spcAft>
              <a:buFont typeface="+mj-lt"/>
              <a:buAutoNum type="arabicPeriod"/>
            </a:pPr>
            <a:r>
              <a:rPr lang="en-US" b="1" dirty="0"/>
              <a:t>“Do contaminants in fine-grained ash and soot (“ash”) pose a potential health risk to workers clearing fire-related debris </a:t>
            </a:r>
            <a:r>
              <a:rPr lang="en-US" b="1" i="1" dirty="0"/>
              <a:t>throughout residential &amp; commercial areas</a:t>
            </a:r>
            <a:r>
              <a:rPr lang="en-US" b="1" dirty="0"/>
              <a:t>?”</a:t>
            </a:r>
          </a:p>
          <a:p>
            <a:pPr marL="342900" lvl="0" indent="-342900">
              <a:spcAft>
                <a:spcPts val="1200"/>
              </a:spcAft>
              <a:buFont typeface="+mj-lt"/>
              <a:buAutoNum type="arabicPeriod"/>
            </a:pPr>
            <a:r>
              <a:rPr lang="en-US" b="1" dirty="0"/>
              <a:t>“Do contaminants in </a:t>
            </a:r>
            <a:r>
              <a:rPr lang="en-US" b="1" i="1" dirty="0"/>
              <a:t>potential airborne dust from fire-impacted areas </a:t>
            </a:r>
            <a:r>
              <a:rPr lang="en-US" b="1" dirty="0"/>
              <a:t>pose a potential health risk to residents and school students and staff in surrounding areas?”</a:t>
            </a:r>
          </a:p>
        </p:txBody>
      </p:sp>
      <p:sp>
        <p:nvSpPr>
          <p:cNvPr id="5" name="TextBox 4">
            <a:extLst>
              <a:ext uri="{FF2B5EF4-FFF2-40B4-BE49-F238E27FC236}">
                <a16:creationId xmlns:a16="http://schemas.microsoft.com/office/drawing/2014/main" id="{4492C096-9C88-42F3-A84E-3169D6BFC346}"/>
              </a:ext>
            </a:extLst>
          </p:cNvPr>
          <p:cNvSpPr txBox="1"/>
          <p:nvPr/>
        </p:nvSpPr>
        <p:spPr>
          <a:xfrm>
            <a:off x="499621" y="61108"/>
            <a:ext cx="8144758" cy="1015663"/>
          </a:xfrm>
          <a:prstGeom prst="rect">
            <a:avLst/>
          </a:prstGeom>
          <a:noFill/>
        </p:spPr>
        <p:txBody>
          <a:bodyPr wrap="square" rtlCol="0">
            <a:spAutoFit/>
          </a:bodyPr>
          <a:lstStyle/>
          <a:p>
            <a:pPr algn="ctr"/>
            <a:r>
              <a:rPr lang="en-US" sz="3000" b="1" dirty="0">
                <a:cs typeface="Times New Roman" panose="02020603050405020304" pitchFamily="18" charset="0"/>
              </a:rPr>
              <a:t>Case Study (new)</a:t>
            </a:r>
          </a:p>
          <a:p>
            <a:pPr algn="ctr"/>
            <a:r>
              <a:rPr lang="en-US" sz="3000" b="1" dirty="0">
                <a:cs typeface="Times New Roman" panose="02020603050405020304" pitchFamily="18" charset="0"/>
              </a:rPr>
              <a:t>Assessment of Fire-Impacted Urban Areas in Maui</a:t>
            </a:r>
          </a:p>
        </p:txBody>
      </p:sp>
      <p:pic>
        <p:nvPicPr>
          <p:cNvPr id="7" name="Picture 6" descr="A burned out area with debris&#10;&#10;Description automatically generated with medium confidence">
            <a:extLst>
              <a:ext uri="{FF2B5EF4-FFF2-40B4-BE49-F238E27FC236}">
                <a16:creationId xmlns:a16="http://schemas.microsoft.com/office/drawing/2014/main" id="{EF402F72-84DC-4BE2-A6DE-6B44B14765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9827" y="2749172"/>
            <a:ext cx="2057401" cy="1543051"/>
          </a:xfrm>
          <a:prstGeom prst="rect">
            <a:avLst/>
          </a:prstGeom>
          <a:ln>
            <a:solidFill>
              <a:schemeClr val="tx1"/>
            </a:solidFill>
          </a:ln>
        </p:spPr>
      </p:pic>
      <p:pic>
        <p:nvPicPr>
          <p:cNvPr id="10" name="Picture 9">
            <a:extLst>
              <a:ext uri="{FF2B5EF4-FFF2-40B4-BE49-F238E27FC236}">
                <a16:creationId xmlns:a16="http://schemas.microsoft.com/office/drawing/2014/main" id="{E4A999F4-CAA4-429C-A828-9662F913B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9621" y="1206120"/>
            <a:ext cx="4927589" cy="2770400"/>
          </a:xfrm>
          <a:prstGeom prst="rect">
            <a:avLst/>
          </a:prstGeom>
          <a:ln>
            <a:solidFill>
              <a:schemeClr val="tx1"/>
            </a:solidFill>
          </a:ln>
        </p:spPr>
      </p:pic>
      <p:pic>
        <p:nvPicPr>
          <p:cNvPr id="13" name="Picture 12">
            <a:extLst>
              <a:ext uri="{FF2B5EF4-FFF2-40B4-BE49-F238E27FC236}">
                <a16:creationId xmlns:a16="http://schemas.microsoft.com/office/drawing/2014/main" id="{BDE015CD-E65B-478E-BB0B-D62334388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9827" y="1076771"/>
            <a:ext cx="2057401" cy="1543051"/>
          </a:xfrm>
          <a:prstGeom prst="rect">
            <a:avLst/>
          </a:prstGeom>
          <a:ln>
            <a:solidFill>
              <a:schemeClr val="tx1"/>
            </a:solidFill>
          </a:ln>
        </p:spPr>
      </p:pic>
      <p:pic>
        <p:nvPicPr>
          <p:cNvPr id="14" name="Picture 13" descr="A pile of debris and debris&#10;&#10;Description automatically generated">
            <a:extLst>
              <a:ext uri="{FF2B5EF4-FFF2-40B4-BE49-F238E27FC236}">
                <a16:creationId xmlns:a16="http://schemas.microsoft.com/office/drawing/2014/main" id="{99E06EBB-0E46-4337-B97B-E2FCC339B0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19827" y="1065736"/>
            <a:ext cx="2057401" cy="1543051"/>
          </a:xfrm>
          <a:prstGeom prst="rect">
            <a:avLst/>
          </a:prstGeom>
          <a:ln>
            <a:solidFill>
              <a:schemeClr val="tx1"/>
            </a:solidFill>
          </a:ln>
        </p:spPr>
      </p:pic>
    </p:spTree>
    <p:extLst>
      <p:ext uri="{BB962C8B-B14F-4D97-AF65-F5344CB8AC3E}">
        <p14:creationId xmlns:p14="http://schemas.microsoft.com/office/powerpoint/2010/main" val="355277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27</a:t>
            </a:fld>
            <a:endParaRPr lang="en-US"/>
          </a:p>
        </p:txBody>
      </p:sp>
      <p:sp>
        <p:nvSpPr>
          <p:cNvPr id="3" name="TextBox 2">
            <a:extLst>
              <a:ext uri="{FF2B5EF4-FFF2-40B4-BE49-F238E27FC236}">
                <a16:creationId xmlns:a16="http://schemas.microsoft.com/office/drawing/2014/main" id="{7D4F275D-1CC8-4DA5-80CC-3339177FAF13}"/>
              </a:ext>
            </a:extLst>
          </p:cNvPr>
          <p:cNvSpPr txBox="1"/>
          <p:nvPr/>
        </p:nvSpPr>
        <p:spPr>
          <a:xfrm>
            <a:off x="499621" y="221363"/>
            <a:ext cx="8144758" cy="553998"/>
          </a:xfrm>
          <a:prstGeom prst="rect">
            <a:avLst/>
          </a:prstGeom>
          <a:noFill/>
        </p:spPr>
        <p:txBody>
          <a:bodyPr wrap="square" rtlCol="0">
            <a:spAutoFit/>
          </a:bodyPr>
          <a:lstStyle/>
          <a:p>
            <a:pPr algn="ctr"/>
            <a:r>
              <a:rPr lang="en-US" sz="3000" b="1" dirty="0">
                <a:cs typeface="Times New Roman" panose="02020603050405020304" pitchFamily="18" charset="0"/>
              </a:rPr>
              <a:t>Contaminants of Potential Concern</a:t>
            </a:r>
          </a:p>
        </p:txBody>
      </p:sp>
      <p:sp>
        <p:nvSpPr>
          <p:cNvPr id="5" name="TextBox 4">
            <a:extLst>
              <a:ext uri="{FF2B5EF4-FFF2-40B4-BE49-F238E27FC236}">
                <a16:creationId xmlns:a16="http://schemas.microsoft.com/office/drawing/2014/main" id="{A85BB182-EA21-4A8C-9067-E7ECB27CBAC4}"/>
              </a:ext>
            </a:extLst>
          </p:cNvPr>
          <p:cNvSpPr txBox="1"/>
          <p:nvPr/>
        </p:nvSpPr>
        <p:spPr>
          <a:xfrm>
            <a:off x="1101316" y="1283348"/>
            <a:ext cx="6941368" cy="4093428"/>
          </a:xfrm>
          <a:prstGeom prst="rect">
            <a:avLst/>
          </a:prstGeom>
          <a:noFill/>
        </p:spPr>
        <p:txBody>
          <a:bodyPr wrap="square" rtlCol="0">
            <a:spAutoFit/>
          </a:bodyPr>
          <a:lstStyle/>
          <a:p>
            <a:pPr lvl="0"/>
            <a:r>
              <a:rPr lang="en-US" sz="2000" b="1" u="sng" dirty="0"/>
              <a:t>Primary COPCs:</a:t>
            </a:r>
          </a:p>
          <a:p>
            <a:pPr marL="342900" lvl="0" indent="-230188">
              <a:buFont typeface="Arial" panose="020B0604020202020204" pitchFamily="34" charset="0"/>
              <a:buChar char="•"/>
            </a:pPr>
            <a:r>
              <a:rPr lang="en-US" sz="2000" b="1" dirty="0"/>
              <a:t>Heavy metals (especially arsenic and lead);</a:t>
            </a:r>
          </a:p>
          <a:p>
            <a:pPr marL="342900" lvl="0" indent="-230188">
              <a:buFont typeface="Arial" panose="020B0604020202020204" pitchFamily="34" charset="0"/>
              <a:buChar char="•"/>
            </a:pPr>
            <a:r>
              <a:rPr lang="en-US" sz="2000" b="1" dirty="0"/>
              <a:t>Polyaromatic hydrocarbons (PAHs);</a:t>
            </a:r>
          </a:p>
          <a:p>
            <a:pPr marL="342900" indent="-230188">
              <a:buFont typeface="Arial" panose="020B0604020202020204" pitchFamily="34" charset="0"/>
              <a:buChar char="•"/>
            </a:pPr>
            <a:r>
              <a:rPr lang="en-US" sz="2000" b="1" dirty="0"/>
              <a:t>Dioxins and furans.</a:t>
            </a:r>
          </a:p>
          <a:p>
            <a:pPr marL="112712" lvl="0"/>
            <a:endParaRPr lang="en-US" sz="2000" b="1" dirty="0"/>
          </a:p>
          <a:p>
            <a:pPr marL="112712" lvl="0"/>
            <a:r>
              <a:rPr lang="en-US" sz="2000" b="1" u="sng" dirty="0"/>
              <a:t>Other COPCs:</a:t>
            </a:r>
          </a:p>
          <a:p>
            <a:pPr marL="342900" lvl="0" indent="-230188">
              <a:buFont typeface="Arial" panose="020B0604020202020204" pitchFamily="34" charset="0"/>
              <a:buChar char="•"/>
            </a:pPr>
            <a:r>
              <a:rPr lang="en-US" sz="2000" b="1" dirty="0"/>
              <a:t>Polychlorinated biphenyls (PCBs);</a:t>
            </a:r>
          </a:p>
          <a:p>
            <a:pPr marL="342900" lvl="0" indent="-230188">
              <a:buFont typeface="Arial" panose="020B0604020202020204" pitchFamily="34" charset="0"/>
              <a:buChar char="•"/>
            </a:pPr>
            <a:r>
              <a:rPr lang="en-US" sz="2000" b="1" dirty="0"/>
              <a:t>Residual Range Organics (tar, heavy petroleum, etc.);</a:t>
            </a:r>
          </a:p>
          <a:p>
            <a:pPr marL="342900" lvl="0" indent="-230188">
              <a:buFont typeface="Arial" panose="020B0604020202020204" pitchFamily="34" charset="0"/>
              <a:buChar char="•"/>
            </a:pPr>
            <a:r>
              <a:rPr lang="en-US" sz="2000" b="1" dirty="0"/>
              <a:t>Per- and Polyfluorinated Substances (PFASs);</a:t>
            </a:r>
          </a:p>
          <a:p>
            <a:pPr marL="342900" lvl="0" indent="-230188">
              <a:buFont typeface="Arial" panose="020B0604020202020204" pitchFamily="34" charset="0"/>
              <a:buChar char="•"/>
            </a:pPr>
            <a:r>
              <a:rPr lang="en-US" sz="2000" b="1" dirty="0"/>
              <a:t>Polybrominated diphenyl esters (PDBE; flame retardants);</a:t>
            </a:r>
          </a:p>
          <a:p>
            <a:pPr marL="342900" lvl="0" indent="-230188">
              <a:buFont typeface="Arial" panose="020B0604020202020204" pitchFamily="34" charset="0"/>
              <a:buChar char="•"/>
            </a:pPr>
            <a:r>
              <a:rPr lang="en-US" sz="2000" b="1" dirty="0"/>
              <a:t>Organophosphates esters (flame retardants);</a:t>
            </a:r>
          </a:p>
          <a:p>
            <a:pPr marL="342900" lvl="0" indent="-230188">
              <a:buFont typeface="Arial" panose="020B0604020202020204" pitchFamily="34" charset="0"/>
              <a:buChar char="•"/>
            </a:pPr>
            <a:r>
              <a:rPr lang="en-US" sz="2000" b="1" dirty="0"/>
              <a:t>Asbestos containing materials;</a:t>
            </a:r>
          </a:p>
          <a:p>
            <a:pPr marL="342900" lvl="0" indent="-230188">
              <a:buFont typeface="Arial" panose="020B0604020202020204" pitchFamily="34" charset="0"/>
              <a:buChar char="•"/>
            </a:pPr>
            <a:r>
              <a:rPr lang="en-US" sz="2000" b="1" dirty="0"/>
              <a:t>Organochlorine pesticides (e.g., chlordane).</a:t>
            </a:r>
          </a:p>
        </p:txBody>
      </p:sp>
    </p:spTree>
    <p:extLst>
      <p:ext uri="{BB962C8B-B14F-4D97-AF65-F5344CB8AC3E}">
        <p14:creationId xmlns:p14="http://schemas.microsoft.com/office/powerpoint/2010/main" val="3377207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65FF6817-5EFA-4357-8442-9DEB10ED7084}"/>
              </a:ext>
            </a:extLst>
          </p:cNvPr>
          <p:cNvSpPr txBox="1"/>
          <p:nvPr/>
        </p:nvSpPr>
        <p:spPr>
          <a:xfrm>
            <a:off x="1106966" y="98816"/>
            <a:ext cx="6896390"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Decision Unit Designation (Lahaina)</a:t>
            </a:r>
          </a:p>
        </p:txBody>
      </p:sp>
      <p:grpSp>
        <p:nvGrpSpPr>
          <p:cNvPr id="15" name="Group 14">
            <a:extLst>
              <a:ext uri="{FF2B5EF4-FFF2-40B4-BE49-F238E27FC236}">
                <a16:creationId xmlns:a16="http://schemas.microsoft.com/office/drawing/2014/main" id="{A468C756-5DB6-4A13-A7E6-95A0B1522503}"/>
              </a:ext>
            </a:extLst>
          </p:cNvPr>
          <p:cNvGrpSpPr/>
          <p:nvPr/>
        </p:nvGrpSpPr>
        <p:grpSpPr>
          <a:xfrm>
            <a:off x="461910" y="714921"/>
            <a:ext cx="8276734" cy="5529092"/>
            <a:chOff x="273374" y="648932"/>
            <a:chExt cx="8276734" cy="5529092"/>
          </a:xfrm>
        </p:grpSpPr>
        <p:grpSp>
          <p:nvGrpSpPr>
            <p:cNvPr id="21" name="Group 20">
              <a:extLst>
                <a:ext uri="{FF2B5EF4-FFF2-40B4-BE49-F238E27FC236}">
                  <a16:creationId xmlns:a16="http://schemas.microsoft.com/office/drawing/2014/main" id="{9509041C-3DB8-4353-B41F-1E101ECC47CF}"/>
                </a:ext>
              </a:extLst>
            </p:cNvPr>
            <p:cNvGrpSpPr/>
            <p:nvPr/>
          </p:nvGrpSpPr>
          <p:grpSpPr>
            <a:xfrm>
              <a:off x="273374" y="648932"/>
              <a:ext cx="8276734" cy="5529092"/>
              <a:chOff x="424206" y="648932"/>
              <a:chExt cx="8276734" cy="5529092"/>
            </a:xfrm>
          </p:grpSpPr>
          <p:pic>
            <p:nvPicPr>
              <p:cNvPr id="3" name="Picture 2" descr="Map&#10;&#10;Description automatically generated">
                <a:extLst>
                  <a:ext uri="{FF2B5EF4-FFF2-40B4-BE49-F238E27FC236}">
                    <a16:creationId xmlns:a16="http://schemas.microsoft.com/office/drawing/2014/main" id="{EB62E87B-7960-4B3C-9910-EAD83168E7C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24206" y="679976"/>
                <a:ext cx="8276734" cy="5498048"/>
              </a:xfrm>
              <a:prstGeom prst="rect">
                <a:avLst/>
              </a:prstGeom>
              <a:ln>
                <a:solidFill>
                  <a:schemeClr val="tx1"/>
                </a:solidFill>
              </a:ln>
            </p:spPr>
          </p:pic>
          <p:grpSp>
            <p:nvGrpSpPr>
              <p:cNvPr id="4" name="Group 3">
                <a:extLst>
                  <a:ext uri="{FF2B5EF4-FFF2-40B4-BE49-F238E27FC236}">
                    <a16:creationId xmlns:a16="http://schemas.microsoft.com/office/drawing/2014/main" id="{6666E5DD-3AD7-4A93-8064-D443BAB701EF}"/>
                  </a:ext>
                </a:extLst>
              </p:cNvPr>
              <p:cNvGrpSpPr/>
              <p:nvPr/>
            </p:nvGrpSpPr>
            <p:grpSpPr>
              <a:xfrm>
                <a:off x="1455761" y="648932"/>
                <a:ext cx="7169023" cy="5060381"/>
                <a:chOff x="1455761" y="648932"/>
                <a:chExt cx="7169023" cy="5060381"/>
              </a:xfrm>
            </p:grpSpPr>
            <p:sp>
              <p:nvSpPr>
                <p:cNvPr id="5" name="Freeform: Shape 4">
                  <a:extLst>
                    <a:ext uri="{FF2B5EF4-FFF2-40B4-BE49-F238E27FC236}">
                      <a16:creationId xmlns:a16="http://schemas.microsoft.com/office/drawing/2014/main" id="{57B1F71C-E735-4947-B5C4-44F085AC12FE}"/>
                    </a:ext>
                  </a:extLst>
                </p:cNvPr>
                <p:cNvSpPr/>
                <p:nvPr/>
              </p:nvSpPr>
              <p:spPr>
                <a:xfrm>
                  <a:off x="1455761" y="3257266"/>
                  <a:ext cx="2301923" cy="2452047"/>
                </a:xfrm>
                <a:custGeom>
                  <a:avLst/>
                  <a:gdLst>
                    <a:gd name="connsiteX0" fmla="*/ 764275 w 2301923"/>
                    <a:gd name="connsiteY0" fmla="*/ 0 h 2452047"/>
                    <a:gd name="connsiteX1" fmla="*/ 268406 w 2301923"/>
                    <a:gd name="connsiteY1" fmla="*/ 241110 h 2452047"/>
                    <a:gd name="connsiteX2" fmla="*/ 0 w 2301923"/>
                    <a:gd name="connsiteY2" fmla="*/ 477671 h 2452047"/>
                    <a:gd name="connsiteX3" fmla="*/ 1019033 w 2301923"/>
                    <a:gd name="connsiteY3" fmla="*/ 1778758 h 2452047"/>
                    <a:gd name="connsiteX4" fmla="*/ 1428466 w 2301923"/>
                    <a:gd name="connsiteY4" fmla="*/ 2452047 h 2452047"/>
                    <a:gd name="connsiteX5" fmla="*/ 2301923 w 2301923"/>
                    <a:gd name="connsiteY5" fmla="*/ 2028967 h 2452047"/>
                    <a:gd name="connsiteX6" fmla="*/ 2179093 w 2301923"/>
                    <a:gd name="connsiteY6" fmla="*/ 1678674 h 2452047"/>
                    <a:gd name="connsiteX7" fmla="*/ 2074460 w 2301923"/>
                    <a:gd name="connsiteY7" fmla="*/ 1492155 h 2452047"/>
                    <a:gd name="connsiteX8" fmla="*/ 2006221 w 2301923"/>
                    <a:gd name="connsiteY8" fmla="*/ 1378424 h 2452047"/>
                    <a:gd name="connsiteX9" fmla="*/ 1942532 w 2301923"/>
                    <a:gd name="connsiteY9" fmla="*/ 1296537 h 2452047"/>
                    <a:gd name="connsiteX10" fmla="*/ 1824251 w 2301923"/>
                    <a:gd name="connsiteY10" fmla="*/ 1164609 h 2452047"/>
                    <a:gd name="connsiteX11" fmla="*/ 764275 w 2301923"/>
                    <a:gd name="connsiteY11" fmla="*/ 0 h 245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1923" h="2452047">
                      <a:moveTo>
                        <a:pt x="764275" y="0"/>
                      </a:moveTo>
                      <a:lnTo>
                        <a:pt x="268406" y="241110"/>
                      </a:lnTo>
                      <a:lnTo>
                        <a:pt x="0" y="477671"/>
                      </a:lnTo>
                      <a:lnTo>
                        <a:pt x="1019033" y="1778758"/>
                      </a:lnTo>
                      <a:lnTo>
                        <a:pt x="1428466" y="2452047"/>
                      </a:lnTo>
                      <a:lnTo>
                        <a:pt x="2301923" y="2028967"/>
                      </a:lnTo>
                      <a:lnTo>
                        <a:pt x="2179093" y="1678674"/>
                      </a:lnTo>
                      <a:lnTo>
                        <a:pt x="2074460" y="1492155"/>
                      </a:lnTo>
                      <a:lnTo>
                        <a:pt x="2006221" y="1378424"/>
                      </a:lnTo>
                      <a:lnTo>
                        <a:pt x="1942532" y="1296537"/>
                      </a:lnTo>
                      <a:lnTo>
                        <a:pt x="1824251" y="1164609"/>
                      </a:lnTo>
                      <a:lnTo>
                        <a:pt x="764275" y="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65AB03-F82E-42C9-BFD0-4B2B77507560}"/>
                    </a:ext>
                  </a:extLst>
                </p:cNvPr>
                <p:cNvSpPr txBox="1"/>
                <p:nvPr/>
              </p:nvSpPr>
              <p:spPr>
                <a:xfrm>
                  <a:off x="6526825" y="2218593"/>
                  <a:ext cx="1450730" cy="646331"/>
                </a:xfrm>
                <a:prstGeom prst="rect">
                  <a:avLst/>
                </a:prstGeom>
                <a:noFill/>
              </p:spPr>
              <p:txBody>
                <a:bodyPr wrap="square" rtlCol="0">
                  <a:spAutoFit/>
                </a:bodyPr>
                <a:lstStyle/>
                <a:p>
                  <a:pPr algn="ctr"/>
                  <a:r>
                    <a:rPr lang="en-US" b="1" dirty="0">
                      <a:solidFill>
                        <a:schemeClr val="bg1"/>
                      </a:solidFill>
                    </a:rPr>
                    <a:t>Intermediate</a:t>
                  </a:r>
                </a:p>
                <a:p>
                  <a:pPr algn="ctr"/>
                  <a:r>
                    <a:rPr lang="en-US" b="1" dirty="0">
                      <a:solidFill>
                        <a:schemeClr val="bg1"/>
                      </a:solidFill>
                    </a:rPr>
                    <a:t>School</a:t>
                  </a:r>
                </a:p>
              </p:txBody>
            </p:sp>
            <p:cxnSp>
              <p:nvCxnSpPr>
                <p:cNvPr id="9" name="Straight Arrow Connector 8">
                  <a:extLst>
                    <a:ext uri="{FF2B5EF4-FFF2-40B4-BE49-F238E27FC236}">
                      <a16:creationId xmlns:a16="http://schemas.microsoft.com/office/drawing/2014/main" id="{822F1596-4522-4EC5-993A-64BFB7CDCFA8}"/>
                    </a:ext>
                  </a:extLst>
                </p:cNvPr>
                <p:cNvCxnSpPr>
                  <a:cxnSpLocks/>
                  <a:stCxn id="8" idx="0"/>
                </p:cNvCxnSpPr>
                <p:nvPr/>
              </p:nvCxnSpPr>
              <p:spPr>
                <a:xfrm flipH="1" flipV="1">
                  <a:off x="6673362" y="1397977"/>
                  <a:ext cx="578828" cy="82061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F6DF3B6-C649-4A5A-84C8-3F7915C5B068}"/>
                    </a:ext>
                  </a:extLst>
                </p:cNvPr>
                <p:cNvSpPr txBox="1"/>
                <p:nvPr/>
              </p:nvSpPr>
              <p:spPr>
                <a:xfrm>
                  <a:off x="7174054" y="1572262"/>
                  <a:ext cx="1450730" cy="369332"/>
                </a:xfrm>
                <a:prstGeom prst="rect">
                  <a:avLst/>
                </a:prstGeom>
                <a:noFill/>
              </p:spPr>
              <p:txBody>
                <a:bodyPr wrap="square" rtlCol="0">
                  <a:spAutoFit/>
                </a:bodyPr>
                <a:lstStyle/>
                <a:p>
                  <a:pPr algn="ctr"/>
                  <a:r>
                    <a:rPr lang="en-US" b="1" dirty="0">
                      <a:solidFill>
                        <a:schemeClr val="bg1"/>
                      </a:solidFill>
                    </a:rPr>
                    <a:t>High School</a:t>
                  </a:r>
                </a:p>
              </p:txBody>
            </p:sp>
            <p:cxnSp>
              <p:nvCxnSpPr>
                <p:cNvPr id="11" name="Straight Arrow Connector 10">
                  <a:extLst>
                    <a:ext uri="{FF2B5EF4-FFF2-40B4-BE49-F238E27FC236}">
                      <a16:creationId xmlns:a16="http://schemas.microsoft.com/office/drawing/2014/main" id="{FB4F49DC-A288-4C8F-9B33-21567F43336E}"/>
                    </a:ext>
                  </a:extLst>
                </p:cNvPr>
                <p:cNvCxnSpPr>
                  <a:cxnSpLocks/>
                  <a:stCxn id="10" idx="0"/>
                </p:cNvCxnSpPr>
                <p:nvPr/>
              </p:nvCxnSpPr>
              <p:spPr>
                <a:xfrm flipH="1" flipV="1">
                  <a:off x="7600481" y="852854"/>
                  <a:ext cx="298938" cy="719408"/>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2C7B4A-89D2-42A9-9BBC-4A8ADC50D2EA}"/>
                    </a:ext>
                  </a:extLst>
                </p:cNvPr>
                <p:cNvSpPr txBox="1"/>
                <p:nvPr/>
              </p:nvSpPr>
              <p:spPr>
                <a:xfrm>
                  <a:off x="4014423" y="648932"/>
                  <a:ext cx="1450730" cy="646331"/>
                </a:xfrm>
                <a:prstGeom prst="rect">
                  <a:avLst/>
                </a:prstGeom>
                <a:noFill/>
              </p:spPr>
              <p:txBody>
                <a:bodyPr wrap="square" rtlCol="0">
                  <a:spAutoFit/>
                </a:bodyPr>
                <a:lstStyle>
                  <a:defPPr>
                    <a:defRPr lang="en-US"/>
                  </a:defPPr>
                  <a:lvl1pPr algn="ctr">
                    <a:defRPr>
                      <a:solidFill>
                        <a:schemeClr val="bg1"/>
                      </a:solidFill>
                    </a:defRPr>
                  </a:lvl1pPr>
                </a:lstStyle>
                <a:p>
                  <a:r>
                    <a:rPr lang="en-US" b="1" dirty="0"/>
                    <a:t>Elementary</a:t>
                  </a:r>
                </a:p>
                <a:p>
                  <a:r>
                    <a:rPr lang="en-US" b="1" dirty="0"/>
                    <a:t>School</a:t>
                  </a:r>
                </a:p>
              </p:txBody>
            </p:sp>
            <p:cxnSp>
              <p:nvCxnSpPr>
                <p:cNvPr id="13" name="Straight Arrow Connector 12">
                  <a:extLst>
                    <a:ext uri="{FF2B5EF4-FFF2-40B4-BE49-F238E27FC236}">
                      <a16:creationId xmlns:a16="http://schemas.microsoft.com/office/drawing/2014/main" id="{9298F11B-8BCB-4BD5-81CD-C5D3FB591760}"/>
                    </a:ext>
                  </a:extLst>
                </p:cNvPr>
                <p:cNvCxnSpPr>
                  <a:cxnSpLocks/>
                  <a:stCxn id="12" idx="3"/>
                </p:cNvCxnSpPr>
                <p:nvPr/>
              </p:nvCxnSpPr>
              <p:spPr>
                <a:xfrm flipV="1">
                  <a:off x="5465153" y="837872"/>
                  <a:ext cx="870439" cy="13422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BB6DA4-17BE-43AB-8DB6-5BFDA960EF47}"/>
                    </a:ext>
                  </a:extLst>
                </p:cNvPr>
                <p:cNvSpPr txBox="1"/>
                <p:nvPr/>
              </p:nvSpPr>
              <p:spPr>
                <a:xfrm>
                  <a:off x="3149297" y="2149814"/>
                  <a:ext cx="1479675" cy="523220"/>
                </a:xfrm>
                <a:prstGeom prst="rect">
                  <a:avLst/>
                </a:prstGeom>
                <a:noFill/>
              </p:spPr>
              <p:txBody>
                <a:bodyPr wrap="square" rtlCol="0">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DU-1</a:t>
                  </a:r>
                </a:p>
              </p:txBody>
            </p:sp>
            <p:sp>
              <p:nvSpPr>
                <p:cNvPr id="27" name="TextBox 26">
                  <a:extLst>
                    <a:ext uri="{FF2B5EF4-FFF2-40B4-BE49-F238E27FC236}">
                      <a16:creationId xmlns:a16="http://schemas.microsoft.com/office/drawing/2014/main" id="{75FBC386-DE65-4D85-8ECD-08C6B45F41E0}"/>
                    </a:ext>
                  </a:extLst>
                </p:cNvPr>
                <p:cNvSpPr txBox="1"/>
                <p:nvPr/>
              </p:nvSpPr>
              <p:spPr>
                <a:xfrm>
                  <a:off x="1830764" y="4075331"/>
                  <a:ext cx="1479675" cy="523220"/>
                </a:xfrm>
                <a:prstGeom prst="rect">
                  <a:avLst/>
                </a:prstGeom>
                <a:noFill/>
              </p:spPr>
              <p:txBody>
                <a:bodyPr wrap="square" rtlCol="0">
                  <a:spAutoFit/>
                </a:bodyPr>
                <a:lstStyle/>
                <a:p>
                  <a:pPr algn="ct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DU-2</a:t>
                  </a:r>
                </a:p>
              </p:txBody>
            </p:sp>
          </p:grpSp>
          <p:sp>
            <p:nvSpPr>
              <p:cNvPr id="30" name="Freeform: Shape 29">
                <a:extLst>
                  <a:ext uri="{FF2B5EF4-FFF2-40B4-BE49-F238E27FC236}">
                    <a16:creationId xmlns:a16="http://schemas.microsoft.com/office/drawing/2014/main" id="{E78D6F8D-69C3-4E72-A3E4-85CD07348C43}"/>
                  </a:ext>
                </a:extLst>
              </p:cNvPr>
              <p:cNvSpPr/>
              <p:nvPr/>
            </p:nvSpPr>
            <p:spPr>
              <a:xfrm>
                <a:off x="2259623" y="1406769"/>
                <a:ext cx="3068515" cy="2540977"/>
              </a:xfrm>
              <a:custGeom>
                <a:avLst/>
                <a:gdLst>
                  <a:gd name="connsiteX0" fmla="*/ 0 w 3068515"/>
                  <a:gd name="connsiteY0" fmla="*/ 870439 h 2540977"/>
                  <a:gd name="connsiteX1" fmla="*/ 219808 w 3068515"/>
                  <a:gd name="connsiteY1" fmla="*/ 896816 h 2540977"/>
                  <a:gd name="connsiteX2" fmla="*/ 483577 w 3068515"/>
                  <a:gd name="connsiteY2" fmla="*/ 896816 h 2540977"/>
                  <a:gd name="connsiteX3" fmla="*/ 668215 w 3068515"/>
                  <a:gd name="connsiteY3" fmla="*/ 896816 h 2540977"/>
                  <a:gd name="connsiteX4" fmla="*/ 844062 w 3068515"/>
                  <a:gd name="connsiteY4" fmla="*/ 888023 h 2540977"/>
                  <a:gd name="connsiteX5" fmla="*/ 1002323 w 3068515"/>
                  <a:gd name="connsiteY5" fmla="*/ 817685 h 2540977"/>
                  <a:gd name="connsiteX6" fmla="*/ 1230923 w 3068515"/>
                  <a:gd name="connsiteY6" fmla="*/ 729762 h 2540977"/>
                  <a:gd name="connsiteX7" fmla="*/ 1389185 w 3068515"/>
                  <a:gd name="connsiteY7" fmla="*/ 650631 h 2540977"/>
                  <a:gd name="connsiteX8" fmla="*/ 1556239 w 3068515"/>
                  <a:gd name="connsiteY8" fmla="*/ 536331 h 2540977"/>
                  <a:gd name="connsiteX9" fmla="*/ 1740877 w 3068515"/>
                  <a:gd name="connsiteY9" fmla="*/ 351693 h 2540977"/>
                  <a:gd name="connsiteX10" fmla="*/ 1846385 w 3068515"/>
                  <a:gd name="connsiteY10" fmla="*/ 272562 h 2540977"/>
                  <a:gd name="connsiteX11" fmla="*/ 1951892 w 3068515"/>
                  <a:gd name="connsiteY11" fmla="*/ 193431 h 2540977"/>
                  <a:gd name="connsiteX12" fmla="*/ 2074985 w 3068515"/>
                  <a:gd name="connsiteY12" fmla="*/ 123093 h 2540977"/>
                  <a:gd name="connsiteX13" fmla="*/ 2180492 w 3068515"/>
                  <a:gd name="connsiteY13" fmla="*/ 43962 h 2540977"/>
                  <a:gd name="connsiteX14" fmla="*/ 2268415 w 3068515"/>
                  <a:gd name="connsiteY14" fmla="*/ 0 h 2540977"/>
                  <a:gd name="connsiteX15" fmla="*/ 3068515 w 3068515"/>
                  <a:gd name="connsiteY15" fmla="*/ 852854 h 2540977"/>
                  <a:gd name="connsiteX16" fmla="*/ 2286000 w 3068515"/>
                  <a:gd name="connsiteY16" fmla="*/ 1213339 h 2540977"/>
                  <a:gd name="connsiteX17" fmla="*/ 2312377 w 3068515"/>
                  <a:gd name="connsiteY17" fmla="*/ 1266093 h 2540977"/>
                  <a:gd name="connsiteX18" fmla="*/ 2312377 w 3068515"/>
                  <a:gd name="connsiteY18" fmla="*/ 1380393 h 2540977"/>
                  <a:gd name="connsiteX19" fmla="*/ 2224454 w 3068515"/>
                  <a:gd name="connsiteY19" fmla="*/ 1450731 h 2540977"/>
                  <a:gd name="connsiteX20" fmla="*/ 2110154 w 3068515"/>
                  <a:gd name="connsiteY20" fmla="*/ 1529862 h 2540977"/>
                  <a:gd name="connsiteX21" fmla="*/ 2066192 w 3068515"/>
                  <a:gd name="connsiteY21" fmla="*/ 1573823 h 2540977"/>
                  <a:gd name="connsiteX22" fmla="*/ 2048608 w 3068515"/>
                  <a:gd name="connsiteY22" fmla="*/ 1661746 h 2540977"/>
                  <a:gd name="connsiteX23" fmla="*/ 2074985 w 3068515"/>
                  <a:gd name="connsiteY23" fmla="*/ 1776046 h 2540977"/>
                  <a:gd name="connsiteX24" fmla="*/ 2101362 w 3068515"/>
                  <a:gd name="connsiteY24" fmla="*/ 1855177 h 2540977"/>
                  <a:gd name="connsiteX25" fmla="*/ 1995854 w 3068515"/>
                  <a:gd name="connsiteY25" fmla="*/ 1951893 h 2540977"/>
                  <a:gd name="connsiteX26" fmla="*/ 1802423 w 3068515"/>
                  <a:gd name="connsiteY26" fmla="*/ 2198077 h 2540977"/>
                  <a:gd name="connsiteX27" fmla="*/ 1380392 w 3068515"/>
                  <a:gd name="connsiteY27" fmla="*/ 2540977 h 2540977"/>
                  <a:gd name="connsiteX28" fmla="*/ 1090246 w 3068515"/>
                  <a:gd name="connsiteY28" fmla="*/ 2224454 h 2540977"/>
                  <a:gd name="connsiteX29" fmla="*/ 958362 w 3068515"/>
                  <a:gd name="connsiteY29" fmla="*/ 2242039 h 2540977"/>
                  <a:gd name="connsiteX30" fmla="*/ 0 w 3068515"/>
                  <a:gd name="connsiteY30" fmla="*/ 870439 h 254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68515" h="2540977">
                    <a:moveTo>
                      <a:pt x="0" y="870439"/>
                    </a:moveTo>
                    <a:lnTo>
                      <a:pt x="219808" y="896816"/>
                    </a:lnTo>
                    <a:lnTo>
                      <a:pt x="483577" y="896816"/>
                    </a:lnTo>
                    <a:lnTo>
                      <a:pt x="668215" y="896816"/>
                    </a:lnTo>
                    <a:lnTo>
                      <a:pt x="844062" y="888023"/>
                    </a:lnTo>
                    <a:lnTo>
                      <a:pt x="1002323" y="817685"/>
                    </a:lnTo>
                    <a:lnTo>
                      <a:pt x="1230923" y="729762"/>
                    </a:lnTo>
                    <a:lnTo>
                      <a:pt x="1389185" y="650631"/>
                    </a:lnTo>
                    <a:lnTo>
                      <a:pt x="1556239" y="536331"/>
                    </a:lnTo>
                    <a:lnTo>
                      <a:pt x="1740877" y="351693"/>
                    </a:lnTo>
                    <a:lnTo>
                      <a:pt x="1846385" y="272562"/>
                    </a:lnTo>
                    <a:lnTo>
                      <a:pt x="1951892" y="193431"/>
                    </a:lnTo>
                    <a:lnTo>
                      <a:pt x="2074985" y="123093"/>
                    </a:lnTo>
                    <a:lnTo>
                      <a:pt x="2180492" y="43962"/>
                    </a:lnTo>
                    <a:lnTo>
                      <a:pt x="2268415" y="0"/>
                    </a:lnTo>
                    <a:lnTo>
                      <a:pt x="3068515" y="852854"/>
                    </a:lnTo>
                    <a:lnTo>
                      <a:pt x="2286000" y="1213339"/>
                    </a:lnTo>
                    <a:lnTo>
                      <a:pt x="2312377" y="1266093"/>
                    </a:lnTo>
                    <a:lnTo>
                      <a:pt x="2312377" y="1380393"/>
                    </a:lnTo>
                    <a:lnTo>
                      <a:pt x="2224454" y="1450731"/>
                    </a:lnTo>
                    <a:lnTo>
                      <a:pt x="2110154" y="1529862"/>
                    </a:lnTo>
                    <a:lnTo>
                      <a:pt x="2066192" y="1573823"/>
                    </a:lnTo>
                    <a:lnTo>
                      <a:pt x="2048608" y="1661746"/>
                    </a:lnTo>
                    <a:lnTo>
                      <a:pt x="2074985" y="1776046"/>
                    </a:lnTo>
                    <a:lnTo>
                      <a:pt x="2101362" y="1855177"/>
                    </a:lnTo>
                    <a:lnTo>
                      <a:pt x="1995854" y="1951893"/>
                    </a:lnTo>
                    <a:lnTo>
                      <a:pt x="1802423" y="2198077"/>
                    </a:lnTo>
                    <a:lnTo>
                      <a:pt x="1380392" y="2540977"/>
                    </a:lnTo>
                    <a:lnTo>
                      <a:pt x="1090246" y="2224454"/>
                    </a:lnTo>
                    <a:lnTo>
                      <a:pt x="958362" y="2242039"/>
                    </a:lnTo>
                    <a:lnTo>
                      <a:pt x="0" y="870439"/>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0D1F9BB-042E-4633-879A-931C58F42214}"/>
                </a:ext>
              </a:extLst>
            </p:cNvPr>
            <p:cNvSpPr txBox="1"/>
            <p:nvPr/>
          </p:nvSpPr>
          <p:spPr>
            <a:xfrm>
              <a:off x="4478140" y="2708081"/>
              <a:ext cx="2129981" cy="707886"/>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Residential</a:t>
              </a: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(&gt;400 homes)</a:t>
              </a:r>
            </a:p>
          </p:txBody>
        </p:sp>
        <p:cxnSp>
          <p:nvCxnSpPr>
            <p:cNvPr id="19" name="Straight Arrow Connector 18">
              <a:extLst>
                <a:ext uri="{FF2B5EF4-FFF2-40B4-BE49-F238E27FC236}">
                  <a16:creationId xmlns:a16="http://schemas.microsoft.com/office/drawing/2014/main" id="{EC24DD69-45E6-4226-A928-5D13DAE29846}"/>
                </a:ext>
              </a:extLst>
            </p:cNvPr>
            <p:cNvCxnSpPr>
              <a:cxnSpLocks/>
              <a:stCxn id="18" idx="1"/>
            </p:cNvCxnSpPr>
            <p:nvPr/>
          </p:nvCxnSpPr>
          <p:spPr>
            <a:xfrm flipH="1" flipV="1">
              <a:off x="3828876" y="2942328"/>
              <a:ext cx="649264" cy="119696"/>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764A9EA-5D9E-4ED1-83D4-9F60530F5C12}"/>
                </a:ext>
              </a:extLst>
            </p:cNvPr>
            <p:cNvSpPr txBox="1"/>
            <p:nvPr/>
          </p:nvSpPr>
          <p:spPr>
            <a:xfrm>
              <a:off x="3820755" y="3824092"/>
              <a:ext cx="1889001" cy="707886"/>
            </a:xfrm>
            <a:prstGeom prst="rect">
              <a:avLst/>
            </a:prstGeom>
            <a:noFill/>
          </p:spPr>
          <p:txBody>
            <a:bodyPr wrap="square" rtlCol="0">
              <a:spAutoFit/>
            </a:bodyP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Commercial</a:t>
              </a:r>
            </a:p>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(no access)</a:t>
              </a:r>
            </a:p>
          </p:txBody>
        </p:sp>
        <p:cxnSp>
          <p:nvCxnSpPr>
            <p:cNvPr id="23" name="Straight Arrow Connector 22">
              <a:extLst>
                <a:ext uri="{FF2B5EF4-FFF2-40B4-BE49-F238E27FC236}">
                  <a16:creationId xmlns:a16="http://schemas.microsoft.com/office/drawing/2014/main" id="{CC3FB28D-C4F6-4735-927F-C5645C5E23A3}"/>
                </a:ext>
              </a:extLst>
            </p:cNvPr>
            <p:cNvCxnSpPr>
              <a:cxnSpLocks/>
              <a:stCxn id="22" idx="1"/>
            </p:cNvCxnSpPr>
            <p:nvPr/>
          </p:nvCxnSpPr>
          <p:spPr>
            <a:xfrm flipH="1">
              <a:off x="2790334" y="4178035"/>
              <a:ext cx="1030421" cy="526901"/>
            </a:xfrm>
            <a:prstGeom prst="straightConnector1">
              <a:avLst/>
            </a:prstGeom>
            <a:ln w="3492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1713A0B6-8CB4-4AA2-8A4B-9003F396AC59}"/>
              </a:ext>
            </a:extLst>
          </p:cNvPr>
          <p:cNvSpPr txBox="1"/>
          <p:nvPr/>
        </p:nvSpPr>
        <p:spPr>
          <a:xfrm>
            <a:off x="4384496" y="4949233"/>
            <a:ext cx="4149113" cy="1092607"/>
          </a:xfrm>
          <a:prstGeom prst="rect">
            <a:avLst/>
          </a:prstGeom>
          <a:solidFill>
            <a:schemeClr val="bg1"/>
          </a:solidFill>
          <a:ln>
            <a:solidFill>
              <a:schemeClr val="tx1"/>
            </a:solidFill>
          </a:ln>
        </p:spPr>
        <p:txBody>
          <a:bodyPr wrap="square" rtlCol="0">
            <a:spAutoFit/>
          </a:bodyPr>
          <a:lstStyle/>
          <a:p>
            <a:pPr algn="ctr"/>
            <a:r>
              <a:rPr lang="en-US" sz="2000" b="1" u="sng" dirty="0">
                <a:ea typeface="Tahoma" panose="020B0604030504040204" pitchFamily="34" charset="0"/>
                <a:cs typeface="Tahoma" panose="020B0604030504040204" pitchFamily="34" charset="0"/>
              </a:rPr>
              <a:t>Investigation Questions:</a:t>
            </a:r>
          </a:p>
          <a:p>
            <a:pPr marL="342900" indent="-342900">
              <a:spcAft>
                <a:spcPts val="600"/>
              </a:spcAft>
              <a:buFont typeface="+mj-lt"/>
              <a:buAutoNum type="arabicPeriod"/>
            </a:pPr>
            <a:r>
              <a:rPr lang="en-US" sz="2000" b="1" dirty="0">
                <a:ea typeface="Tahoma" panose="020B0604030504040204" pitchFamily="34" charset="0"/>
                <a:cs typeface="Tahoma" panose="020B0604030504040204" pitchFamily="34" charset="0"/>
              </a:rPr>
              <a:t>Exposure of workers to ash?</a:t>
            </a:r>
          </a:p>
          <a:p>
            <a:pPr marL="342900" indent="-342900">
              <a:buFont typeface="+mj-lt"/>
              <a:buAutoNum type="arabicPeriod"/>
            </a:pPr>
            <a:r>
              <a:rPr lang="en-US" sz="2000" b="1" dirty="0">
                <a:ea typeface="Tahoma" panose="020B0604030504040204" pitchFamily="34" charset="0"/>
                <a:cs typeface="Tahoma" panose="020B0604030504040204" pitchFamily="34" charset="0"/>
              </a:rPr>
              <a:t>Offsite exposure to airborne ash?</a:t>
            </a:r>
          </a:p>
        </p:txBody>
      </p:sp>
      <p:sp>
        <p:nvSpPr>
          <p:cNvPr id="2" name="TextBox 1">
            <a:extLst>
              <a:ext uri="{FF2B5EF4-FFF2-40B4-BE49-F238E27FC236}">
                <a16:creationId xmlns:a16="http://schemas.microsoft.com/office/drawing/2014/main" id="{23D2287A-19A5-0A7A-949D-EDB88F41F46D}"/>
              </a:ext>
            </a:extLst>
          </p:cNvPr>
          <p:cNvSpPr txBox="1"/>
          <p:nvPr/>
        </p:nvSpPr>
        <p:spPr>
          <a:xfrm>
            <a:off x="551377" y="809812"/>
            <a:ext cx="3314769" cy="707886"/>
          </a:xfrm>
          <a:prstGeom prst="rect">
            <a:avLst/>
          </a:prstGeom>
          <a:solidFill>
            <a:schemeClr val="bg1"/>
          </a:solidFill>
          <a:ln>
            <a:solidFill>
              <a:schemeClr val="tx1"/>
            </a:solidFill>
          </a:ln>
        </p:spPr>
        <p:txBody>
          <a:bodyPr wrap="square" rtlCol="0">
            <a:spAutoFit/>
          </a:bodyPr>
          <a:lstStyle/>
          <a:p>
            <a:pPr algn="ctr"/>
            <a:r>
              <a:rPr lang="en-US" sz="2000" b="1" dirty="0">
                <a:ea typeface="Tahoma" panose="020B0604030504040204" pitchFamily="34" charset="0"/>
                <a:cs typeface="Tahoma" panose="020B0604030504040204" pitchFamily="34" charset="0"/>
              </a:rPr>
              <a:t>DU = All of the ash (&lt;250µm) within the targeted area.</a:t>
            </a:r>
          </a:p>
        </p:txBody>
      </p:sp>
    </p:spTree>
    <p:extLst>
      <p:ext uri="{BB962C8B-B14F-4D97-AF65-F5344CB8AC3E}">
        <p14:creationId xmlns:p14="http://schemas.microsoft.com/office/powerpoint/2010/main" val="207392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29</a:t>
            </a:fld>
            <a:endParaRPr lang="en-US"/>
          </a:p>
        </p:txBody>
      </p:sp>
      <p:sp>
        <p:nvSpPr>
          <p:cNvPr id="6" name="TextBox 5">
            <a:extLst>
              <a:ext uri="{FF2B5EF4-FFF2-40B4-BE49-F238E27FC236}">
                <a16:creationId xmlns:a16="http://schemas.microsoft.com/office/drawing/2014/main" id="{C49407C3-FD1C-45AB-8CF0-721BFAF060F2}"/>
              </a:ext>
            </a:extLst>
          </p:cNvPr>
          <p:cNvSpPr txBox="1"/>
          <p:nvPr/>
        </p:nvSpPr>
        <p:spPr>
          <a:xfrm>
            <a:off x="1106966" y="98816"/>
            <a:ext cx="6896390" cy="553998"/>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Decision Unit Designation (Kula)</a:t>
            </a:r>
          </a:p>
        </p:txBody>
      </p:sp>
      <p:sp>
        <p:nvSpPr>
          <p:cNvPr id="14" name="TextBox 13">
            <a:extLst>
              <a:ext uri="{FF2B5EF4-FFF2-40B4-BE49-F238E27FC236}">
                <a16:creationId xmlns:a16="http://schemas.microsoft.com/office/drawing/2014/main" id="{8DFA163B-0194-4B3B-B441-3E34A9B1E400}"/>
              </a:ext>
            </a:extLst>
          </p:cNvPr>
          <p:cNvSpPr txBox="1"/>
          <p:nvPr/>
        </p:nvSpPr>
        <p:spPr>
          <a:xfrm>
            <a:off x="1106966" y="5044564"/>
            <a:ext cx="6777910" cy="1323439"/>
          </a:xfrm>
          <a:prstGeom prst="rect">
            <a:avLst/>
          </a:prstGeom>
          <a:noFill/>
        </p:spPr>
        <p:txBody>
          <a:bodyPr wrap="square" rtlCol="0">
            <a:spAutoFit/>
          </a:bodyPr>
          <a:lstStyle/>
          <a:p>
            <a:pPr marL="230188" indent="-173038">
              <a:buFont typeface="Arial" panose="020B0604020202020204" pitchFamily="34" charset="0"/>
              <a:buChar char="•"/>
            </a:pPr>
            <a:r>
              <a:rPr lang="en-US" sz="2000" b="1" dirty="0">
                <a:ea typeface="Tahoma" panose="020B0604030504040204" pitchFamily="34" charset="0"/>
                <a:cs typeface="Tahoma" panose="020B0604030504040204" pitchFamily="34" charset="0"/>
              </a:rPr>
              <a:t>Same Questions;</a:t>
            </a:r>
          </a:p>
          <a:p>
            <a:pPr marL="230188" indent="-173038">
              <a:buFont typeface="Arial" panose="020B0604020202020204" pitchFamily="34" charset="0"/>
              <a:buChar char="•"/>
            </a:pPr>
            <a:r>
              <a:rPr lang="en-US" sz="2000" b="1" dirty="0">
                <a:ea typeface="Tahoma" panose="020B0604030504040204" pitchFamily="34" charset="0"/>
                <a:cs typeface="Tahoma" panose="020B0604030504040204" pitchFamily="34" charset="0"/>
              </a:rPr>
              <a:t>Discontinuous areas of burned houses (total 25+);</a:t>
            </a:r>
          </a:p>
          <a:p>
            <a:pPr marL="230188" indent="-173038">
              <a:buFont typeface="Arial" panose="020B0604020202020204" pitchFamily="34" charset="0"/>
              <a:buChar char="•"/>
            </a:pPr>
            <a:r>
              <a:rPr lang="en-US" sz="2000" b="1" dirty="0">
                <a:ea typeface="Tahoma" panose="020B0604030504040204" pitchFamily="34" charset="0"/>
                <a:cs typeface="Tahoma" panose="020B0604030504040204" pitchFamily="34" charset="0"/>
              </a:rPr>
              <a:t>DU includes total volume of &lt;250µm ash for the combined, individual lots.</a:t>
            </a:r>
          </a:p>
        </p:txBody>
      </p:sp>
      <p:grpSp>
        <p:nvGrpSpPr>
          <p:cNvPr id="20" name="Group 19">
            <a:extLst>
              <a:ext uri="{FF2B5EF4-FFF2-40B4-BE49-F238E27FC236}">
                <a16:creationId xmlns:a16="http://schemas.microsoft.com/office/drawing/2014/main" id="{4F3DE511-FB58-4D4A-AB01-281080160893}"/>
              </a:ext>
            </a:extLst>
          </p:cNvPr>
          <p:cNvGrpSpPr/>
          <p:nvPr/>
        </p:nvGrpSpPr>
        <p:grpSpPr>
          <a:xfrm>
            <a:off x="700246" y="881923"/>
            <a:ext cx="7812158" cy="3981790"/>
            <a:chOff x="191198" y="881923"/>
            <a:chExt cx="7812158" cy="3981790"/>
          </a:xfrm>
        </p:grpSpPr>
        <p:pic>
          <p:nvPicPr>
            <p:cNvPr id="5" name="Picture 4" descr="A picture containing outdoor, ground, sky, dirt&#10;&#10;Description automatically generated">
              <a:extLst>
                <a:ext uri="{FF2B5EF4-FFF2-40B4-BE49-F238E27FC236}">
                  <a16:creationId xmlns:a16="http://schemas.microsoft.com/office/drawing/2014/main" id="{730C81FD-AAD0-4555-9986-FF9B665AC7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33860" y="881923"/>
              <a:ext cx="2469496" cy="1852122"/>
            </a:xfrm>
            <a:prstGeom prst="rect">
              <a:avLst/>
            </a:prstGeom>
            <a:ln>
              <a:solidFill>
                <a:schemeClr val="tx1"/>
              </a:solidFill>
            </a:ln>
          </p:spPr>
        </p:pic>
        <p:pic>
          <p:nvPicPr>
            <p:cNvPr id="13" name="Picture 12" descr="Aerial view of a city&#10;&#10;Description automatically generated">
              <a:extLst>
                <a:ext uri="{FF2B5EF4-FFF2-40B4-BE49-F238E27FC236}">
                  <a16:creationId xmlns:a16="http://schemas.microsoft.com/office/drawing/2014/main" id="{C04BA0DF-F5F7-40FA-8A72-B14A60B0A1BF}"/>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191198" y="881923"/>
              <a:ext cx="5083099" cy="3981790"/>
            </a:xfrm>
            <a:prstGeom prst="rect">
              <a:avLst/>
            </a:prstGeom>
            <a:noFill/>
            <a:ln>
              <a:noFill/>
            </a:ln>
          </p:spPr>
        </p:pic>
        <p:pic>
          <p:nvPicPr>
            <p:cNvPr id="19" name="Picture 18" descr="A picture containing sky, outdoor, day, soil&#10;&#10;Description automatically generated">
              <a:extLst>
                <a:ext uri="{FF2B5EF4-FFF2-40B4-BE49-F238E27FC236}">
                  <a16:creationId xmlns:a16="http://schemas.microsoft.com/office/drawing/2014/main" id="{D467B2D0-2688-44EA-B340-E1290E0628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3860" y="3011591"/>
              <a:ext cx="2469496" cy="1852122"/>
            </a:xfrm>
            <a:prstGeom prst="rect">
              <a:avLst/>
            </a:prstGeom>
            <a:ln>
              <a:solidFill>
                <a:schemeClr val="tx1"/>
              </a:solidFill>
            </a:ln>
          </p:spPr>
        </p:pic>
      </p:grpSp>
    </p:spTree>
    <p:extLst>
      <p:ext uri="{BB962C8B-B14F-4D97-AF65-F5344CB8AC3E}">
        <p14:creationId xmlns:p14="http://schemas.microsoft.com/office/powerpoint/2010/main" val="2253481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4907" y="1098655"/>
            <a:ext cx="4342883" cy="1938992"/>
          </a:xfrm>
          <a:prstGeom prst="rect">
            <a:avLst/>
          </a:prstGeom>
          <a:noFill/>
        </p:spPr>
        <p:txBody>
          <a:bodyPr wrap="square" rtlCol="0">
            <a:spAutoFit/>
          </a:bodyPr>
          <a:lstStyle/>
          <a:p>
            <a:pPr marL="457200" indent="-457200">
              <a:buFont typeface="+mj-lt"/>
              <a:buAutoNum type="arabicPeriod"/>
            </a:pPr>
            <a:r>
              <a:rPr lang="en-US" sz="2400" b="1" dirty="0">
                <a:cs typeface="Times New Roman" panose="02020603050405020304" pitchFamily="18" charset="0"/>
              </a:rPr>
              <a:t>Previous Updates</a:t>
            </a:r>
          </a:p>
          <a:p>
            <a:pPr marL="457200" indent="-457200">
              <a:buFont typeface="+mj-lt"/>
              <a:buAutoNum type="arabicPeriod"/>
            </a:pPr>
            <a:r>
              <a:rPr lang="en-US" sz="2400" b="1" dirty="0">
                <a:cs typeface="Times New Roman" panose="02020603050405020304" pitchFamily="18" charset="0"/>
              </a:rPr>
              <a:t>Purpose of 2023 Updates</a:t>
            </a:r>
          </a:p>
          <a:p>
            <a:pPr marL="457200" indent="-457200">
              <a:buFont typeface="+mj-lt"/>
              <a:buAutoNum type="arabicPeriod"/>
            </a:pPr>
            <a:r>
              <a:rPr lang="en-US" sz="2400" b="1" dirty="0">
                <a:cs typeface="Times New Roman" panose="02020603050405020304" pitchFamily="18" charset="0"/>
              </a:rPr>
              <a:t>Organization and Highlights</a:t>
            </a:r>
          </a:p>
          <a:p>
            <a:pPr marL="457200" indent="-457200">
              <a:buFont typeface="+mj-lt"/>
              <a:buAutoNum type="arabicPeriod"/>
            </a:pPr>
            <a:r>
              <a:rPr lang="en-US" sz="2400" b="1" dirty="0">
                <a:cs typeface="Times New Roman" panose="02020603050405020304" pitchFamily="18" charset="0"/>
              </a:rPr>
              <a:t>Case Study</a:t>
            </a:r>
          </a:p>
          <a:p>
            <a:pPr marL="457200" indent="-457200">
              <a:buFont typeface="+mj-lt"/>
              <a:buAutoNum type="arabicPeriod"/>
            </a:pPr>
            <a:r>
              <a:rPr lang="en-US" sz="2400" b="1" dirty="0">
                <a:cs typeface="Times New Roman" panose="02020603050405020304" pitchFamily="18" charset="0"/>
              </a:rPr>
              <a:t>Future Webinars</a:t>
            </a:r>
          </a:p>
        </p:txBody>
      </p:sp>
      <p:sp>
        <p:nvSpPr>
          <p:cNvPr id="4" name="Slide Number Placeholder 3"/>
          <p:cNvSpPr>
            <a:spLocks noGrp="1"/>
          </p:cNvSpPr>
          <p:nvPr>
            <p:ph type="sldNum" sz="quarter" idx="12"/>
          </p:nvPr>
        </p:nvSpPr>
        <p:spPr/>
        <p:txBody>
          <a:bodyPr/>
          <a:lstStyle/>
          <a:p>
            <a:fld id="{110ED94C-71A0-46F1-9EE8-726904780E56}" type="slidenum">
              <a:rPr lang="en-US" smtClean="0"/>
              <a:pPr/>
              <a:t>3</a:t>
            </a:fld>
            <a:endParaRPr lang="en-US"/>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533400" y="152400"/>
            <a:ext cx="8001000" cy="609668"/>
          </a:xfrm>
          <a:prstGeom prst="rect">
            <a:avLst/>
          </a:prstGeom>
          <a:ln/>
        </p:spPr>
        <p:txBody>
          <a:bodyPr vert="horz" lIns="91440" tIns="45720" rIns="91440" bIns="45720" rtlCol="0" anchor="ctr">
            <a:noAutofit/>
          </a:bodyPr>
          <a:lstStyle/>
          <a:p>
            <a:pPr lvl="0" algn="ctr">
              <a:lnSpc>
                <a:spcPct val="110000"/>
              </a:lnSpc>
              <a:spcBef>
                <a:spcPct val="0"/>
              </a:spcBef>
              <a:defRPr/>
            </a:pPr>
            <a:r>
              <a:rPr lang="en-US" sz="3200" b="1" dirty="0">
                <a:cs typeface="Times New Roman" pitchFamily="18" charset="0"/>
              </a:rPr>
              <a:t>Outline</a:t>
            </a:r>
            <a:endParaRPr lang="en-US" sz="2000" b="1" dirty="0">
              <a:cs typeface="Times New Roman" pitchFamily="18" charset="0"/>
            </a:endParaRPr>
          </a:p>
        </p:txBody>
      </p:sp>
    </p:spTree>
    <p:extLst>
      <p:ext uri="{BB962C8B-B14F-4D97-AF65-F5344CB8AC3E}">
        <p14:creationId xmlns:p14="http://schemas.microsoft.com/office/powerpoint/2010/main" val="41658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30</a:t>
            </a:fld>
            <a:endParaRPr lang="en-US"/>
          </a:p>
        </p:txBody>
      </p:sp>
      <p:sp>
        <p:nvSpPr>
          <p:cNvPr id="2" name="TextBox 1">
            <a:extLst>
              <a:ext uri="{FF2B5EF4-FFF2-40B4-BE49-F238E27FC236}">
                <a16:creationId xmlns:a16="http://schemas.microsoft.com/office/drawing/2014/main" id="{9B3D3E89-5130-4EAB-ABCA-9B4DB71081A0}"/>
              </a:ext>
            </a:extLst>
          </p:cNvPr>
          <p:cNvSpPr txBox="1"/>
          <p:nvPr/>
        </p:nvSpPr>
        <p:spPr>
          <a:xfrm>
            <a:off x="792729" y="106133"/>
            <a:ext cx="7558543" cy="892552"/>
          </a:xfrm>
          <a:prstGeom prst="rect">
            <a:avLst/>
          </a:prstGeom>
          <a:noFill/>
        </p:spPr>
        <p:txBody>
          <a:bodyPr wrap="none" rtlCol="0">
            <a:spAutoFit/>
          </a:bodyPr>
          <a:lstStyle/>
          <a:p>
            <a:pPr algn="ctr"/>
            <a:r>
              <a:rPr lang="en-US" sz="2800" b="1" dirty="0"/>
              <a:t>DU Characterization: Sample Collection Challenge</a:t>
            </a:r>
          </a:p>
          <a:p>
            <a:pPr algn="ctr"/>
            <a:r>
              <a:rPr lang="en-US" sz="2400" b="1" dirty="0"/>
              <a:t>Kula Ash-Soot Samples (HDOH Sept 21, 2023)</a:t>
            </a:r>
          </a:p>
        </p:txBody>
      </p:sp>
      <p:pic>
        <p:nvPicPr>
          <p:cNvPr id="16" name="Picture 15" descr="Aerial view of a city&#10;&#10;Description automatically generated">
            <a:extLst>
              <a:ext uri="{FF2B5EF4-FFF2-40B4-BE49-F238E27FC236}">
                <a16:creationId xmlns:a16="http://schemas.microsoft.com/office/drawing/2014/main" id="{EEE86F44-0E11-47AF-BD05-B807899877EA}"/>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45550" y="1188647"/>
            <a:ext cx="4017658" cy="3321125"/>
          </a:xfrm>
          <a:prstGeom prst="rect">
            <a:avLst/>
          </a:prstGeom>
          <a:noFill/>
          <a:ln>
            <a:solidFill>
              <a:schemeClr val="tx1"/>
            </a:solidFill>
          </a:ln>
        </p:spPr>
      </p:pic>
      <p:sp>
        <p:nvSpPr>
          <p:cNvPr id="8" name="TextBox 7">
            <a:extLst>
              <a:ext uri="{FF2B5EF4-FFF2-40B4-BE49-F238E27FC236}">
                <a16:creationId xmlns:a16="http://schemas.microsoft.com/office/drawing/2014/main" id="{5411C0EE-6E1C-4210-A6A9-A888D684017C}"/>
              </a:ext>
            </a:extLst>
          </p:cNvPr>
          <p:cNvSpPr txBox="1"/>
          <p:nvPr/>
        </p:nvSpPr>
        <p:spPr>
          <a:xfrm>
            <a:off x="141402" y="4549676"/>
            <a:ext cx="4898845" cy="2308324"/>
          </a:xfrm>
          <a:prstGeom prst="rect">
            <a:avLst/>
          </a:prstGeom>
          <a:noFill/>
        </p:spPr>
        <p:txBody>
          <a:bodyPr wrap="square" rtlCol="0">
            <a:spAutoFit/>
          </a:bodyPr>
          <a:lstStyle/>
          <a:p>
            <a:pPr marL="230188" indent="-230188">
              <a:buFont typeface="Arial" panose="020B0604020202020204" pitchFamily="34" charset="0"/>
              <a:buChar char="•"/>
            </a:pPr>
            <a:r>
              <a:rPr lang="en-US" b="1" dirty="0">
                <a:solidFill>
                  <a:srgbClr val="FF0000"/>
                </a:solidFill>
                <a:ea typeface="Tahoma" panose="020B0604030504040204" pitchFamily="34" charset="0"/>
                <a:cs typeface="Tahoma" panose="020B0604030504040204" pitchFamily="34" charset="0"/>
              </a:rPr>
              <a:t>Stay focused on Investigation Questions (</a:t>
            </a:r>
            <a:r>
              <a:rPr lang="en-US" b="1" i="1" dirty="0">
                <a:solidFill>
                  <a:srgbClr val="FF0000"/>
                </a:solidFill>
                <a:ea typeface="Tahoma" panose="020B0604030504040204" pitchFamily="34" charset="0"/>
                <a:cs typeface="Tahoma" panose="020B0604030504040204" pitchFamily="34" charset="0"/>
              </a:rPr>
              <a:t>mean of fine ash </a:t>
            </a:r>
            <a:r>
              <a:rPr lang="en-US" b="1" dirty="0">
                <a:solidFill>
                  <a:srgbClr val="FF0000"/>
                </a:solidFill>
                <a:ea typeface="Tahoma" panose="020B0604030504040204" pitchFamily="34" charset="0"/>
                <a:cs typeface="Tahoma" panose="020B0604030504040204" pitchFamily="34" charset="0"/>
              </a:rPr>
              <a:t>for combined lots)!</a:t>
            </a:r>
          </a:p>
          <a:p>
            <a:pPr marL="230188" indent="-230188">
              <a:buFont typeface="Arial" panose="020B0604020202020204" pitchFamily="34" charset="0"/>
              <a:buChar char="•"/>
            </a:pPr>
            <a:r>
              <a:rPr lang="en-US" b="1" i="1" dirty="0">
                <a:ea typeface="Tahoma" panose="020B0604030504040204" pitchFamily="34" charset="0"/>
                <a:cs typeface="Tahoma" panose="020B0604030504040204" pitchFamily="34" charset="0"/>
              </a:rPr>
              <a:t>Thirty, 30 ml (2 </a:t>
            </a:r>
            <a:r>
              <a:rPr lang="en-US" b="1" i="1" dirty="0" err="1">
                <a:ea typeface="Tahoma" panose="020B0604030504040204" pitchFamily="34" charset="0"/>
                <a:cs typeface="Tahoma" panose="020B0604030504040204" pitchFamily="34" charset="0"/>
              </a:rPr>
              <a:t>tbls</a:t>
            </a:r>
            <a:r>
              <a:rPr lang="en-US" b="1" i="1" dirty="0">
                <a:ea typeface="Tahoma" panose="020B0604030504040204" pitchFamily="34" charset="0"/>
                <a:cs typeface="Tahoma" panose="020B0604030504040204" pitchFamily="34" charset="0"/>
              </a:rPr>
              <a:t>) increments </a:t>
            </a:r>
            <a:r>
              <a:rPr lang="en-US" b="1" dirty="0">
                <a:ea typeface="Tahoma" panose="020B0604030504040204" pitchFamily="34" charset="0"/>
                <a:cs typeface="Tahoma" panose="020B0604030504040204" pitchFamily="34" charset="0"/>
              </a:rPr>
              <a:t>collected from each of 8 lots (semi-systematic random);</a:t>
            </a:r>
          </a:p>
          <a:p>
            <a:pPr marL="230188" indent="-230188">
              <a:buFont typeface="Arial" panose="020B0604020202020204" pitchFamily="34" charset="0"/>
              <a:buChar char="•"/>
            </a:pPr>
            <a:r>
              <a:rPr lang="en-US" b="1" dirty="0">
                <a:ea typeface="Tahoma" panose="020B0604030504040204" pitchFamily="34" charset="0"/>
                <a:cs typeface="Tahoma" panose="020B0604030504040204" pitchFamily="34" charset="0"/>
              </a:rPr>
              <a:t>Collected a </a:t>
            </a:r>
            <a:r>
              <a:rPr lang="en-US" b="1" i="1" dirty="0">
                <a:ea typeface="Tahoma" panose="020B0604030504040204" pitchFamily="34" charset="0"/>
                <a:cs typeface="Tahoma" panose="020B0604030504040204" pitchFamily="34" charset="0"/>
              </a:rPr>
              <a:t>single 240-increment, 3kg sample </a:t>
            </a:r>
            <a:r>
              <a:rPr lang="en-US" b="1" dirty="0">
                <a:ea typeface="Tahoma" panose="020B0604030504040204" pitchFamily="34" charset="0"/>
                <a:cs typeface="Tahoma" panose="020B0604030504040204" pitchFamily="34" charset="0"/>
              </a:rPr>
              <a:t>(no field replicates);</a:t>
            </a:r>
          </a:p>
          <a:p>
            <a:pPr marL="230188" indent="-230188">
              <a:buFont typeface="Arial" panose="020B0604020202020204" pitchFamily="34" charset="0"/>
              <a:buChar char="•"/>
            </a:pPr>
            <a:r>
              <a:rPr lang="en-US" b="1" i="1" dirty="0">
                <a:ea typeface="Tahoma" panose="020B0604030504040204" pitchFamily="34" charset="0"/>
                <a:cs typeface="Tahoma" panose="020B0604030504040204" pitchFamily="34" charset="0"/>
              </a:rPr>
              <a:t>Submitted to lab </a:t>
            </a:r>
            <a:r>
              <a:rPr lang="en-US" b="1" dirty="0">
                <a:ea typeface="Tahoma" panose="020B0604030504040204" pitchFamily="34" charset="0"/>
                <a:cs typeface="Tahoma" panose="020B0604030504040204" pitchFamily="34" charset="0"/>
              </a:rPr>
              <a:t>for MI processing and testing (air dry, sieve, min 10-gram subsample).</a:t>
            </a:r>
          </a:p>
        </p:txBody>
      </p:sp>
      <p:grpSp>
        <p:nvGrpSpPr>
          <p:cNvPr id="12" name="Group 11">
            <a:extLst>
              <a:ext uri="{FF2B5EF4-FFF2-40B4-BE49-F238E27FC236}">
                <a16:creationId xmlns:a16="http://schemas.microsoft.com/office/drawing/2014/main" id="{829EAC2B-2D42-490F-84EE-98A64CC36904}"/>
              </a:ext>
            </a:extLst>
          </p:cNvPr>
          <p:cNvGrpSpPr/>
          <p:nvPr/>
        </p:nvGrpSpPr>
        <p:grpSpPr>
          <a:xfrm>
            <a:off x="5303687" y="3768574"/>
            <a:ext cx="3475103" cy="2952909"/>
            <a:chOff x="5265980" y="1324395"/>
            <a:chExt cx="3475103" cy="2952909"/>
          </a:xfrm>
        </p:grpSpPr>
        <p:grpSp>
          <p:nvGrpSpPr>
            <p:cNvPr id="5" name="Group 4">
              <a:extLst>
                <a:ext uri="{FF2B5EF4-FFF2-40B4-BE49-F238E27FC236}">
                  <a16:creationId xmlns:a16="http://schemas.microsoft.com/office/drawing/2014/main" id="{2141D054-F37F-413C-AD9C-0EF91AD1944D}"/>
                </a:ext>
              </a:extLst>
            </p:cNvPr>
            <p:cNvGrpSpPr/>
            <p:nvPr/>
          </p:nvGrpSpPr>
          <p:grpSpPr>
            <a:xfrm>
              <a:off x="5265980" y="1324395"/>
              <a:ext cx="3103299" cy="2952909"/>
              <a:chOff x="468922" y="1046057"/>
              <a:chExt cx="3668283" cy="3464282"/>
            </a:xfrm>
          </p:grpSpPr>
          <p:pic>
            <p:nvPicPr>
              <p:cNvPr id="3" name="Picture 2" descr="A person in a white protective suit spraying debris&#10;&#10;Description automatically generated">
                <a:extLst>
                  <a:ext uri="{FF2B5EF4-FFF2-40B4-BE49-F238E27FC236}">
                    <a16:creationId xmlns:a16="http://schemas.microsoft.com/office/drawing/2014/main" id="{00158A23-BA98-383B-C3C4-9C397F0900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3501" y="1602386"/>
                <a:ext cx="3323374" cy="2492531"/>
              </a:xfrm>
              <a:prstGeom prst="rect">
                <a:avLst/>
              </a:prstGeom>
              <a:ln>
                <a:solidFill>
                  <a:schemeClr val="tx1"/>
                </a:solidFill>
              </a:ln>
            </p:spPr>
          </p:pic>
          <p:pic>
            <p:nvPicPr>
              <p:cNvPr id="6" name="Picture 5" descr="A metal object on the ground&#10;&#10;Description automatically generated">
                <a:extLst>
                  <a:ext uri="{FF2B5EF4-FFF2-40B4-BE49-F238E27FC236}">
                    <a16:creationId xmlns:a16="http://schemas.microsoft.com/office/drawing/2014/main" id="{F3FC0FFF-0CAB-FBCA-4BE8-A3CAAF964B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51024" y="1046057"/>
                <a:ext cx="1886181" cy="1414638"/>
              </a:xfrm>
              <a:prstGeom prst="rect">
                <a:avLst/>
              </a:prstGeom>
              <a:ln>
                <a:solidFill>
                  <a:schemeClr val="tx1"/>
                </a:solidFill>
              </a:ln>
            </p:spPr>
          </p:pic>
        </p:grpSp>
        <p:pic>
          <p:nvPicPr>
            <p:cNvPr id="11" name="Picture 10" descr="A bag of dirt on grass&#10;&#10;Description automatically generated">
              <a:extLst>
                <a:ext uri="{FF2B5EF4-FFF2-40B4-BE49-F238E27FC236}">
                  <a16:creationId xmlns:a16="http://schemas.microsoft.com/office/drawing/2014/main" id="{FB54D9FE-5B27-430A-A064-6BE1041BB0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376502" y="2912716"/>
              <a:ext cx="1559521" cy="1169641"/>
            </a:xfrm>
            <a:prstGeom prst="rect">
              <a:avLst/>
            </a:prstGeom>
            <a:ln>
              <a:solidFill>
                <a:schemeClr val="tx1"/>
              </a:solidFill>
            </a:ln>
          </p:spPr>
        </p:pic>
      </p:grpSp>
      <p:grpSp>
        <p:nvGrpSpPr>
          <p:cNvPr id="18" name="Group 17">
            <a:extLst>
              <a:ext uri="{FF2B5EF4-FFF2-40B4-BE49-F238E27FC236}">
                <a16:creationId xmlns:a16="http://schemas.microsoft.com/office/drawing/2014/main" id="{2F0E9BFE-EB7F-4206-8911-27F4D229520D}"/>
              </a:ext>
            </a:extLst>
          </p:cNvPr>
          <p:cNvGrpSpPr/>
          <p:nvPr/>
        </p:nvGrpSpPr>
        <p:grpSpPr>
          <a:xfrm>
            <a:off x="5394306" y="1166444"/>
            <a:ext cx="3033257" cy="2497504"/>
            <a:chOff x="5394306" y="1166444"/>
            <a:chExt cx="3033257" cy="2497504"/>
          </a:xfrm>
        </p:grpSpPr>
        <p:pic>
          <p:nvPicPr>
            <p:cNvPr id="15" name="Picture 14">
              <a:extLst>
                <a:ext uri="{FF2B5EF4-FFF2-40B4-BE49-F238E27FC236}">
                  <a16:creationId xmlns:a16="http://schemas.microsoft.com/office/drawing/2014/main" id="{5169D266-6C13-42B2-AE1A-BA86679E9DA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94306" y="1180348"/>
              <a:ext cx="3033257" cy="2483600"/>
            </a:xfrm>
            <a:prstGeom prst="rect">
              <a:avLst/>
            </a:prstGeom>
            <a:ln>
              <a:solidFill>
                <a:schemeClr val="tx1"/>
              </a:solidFill>
            </a:ln>
          </p:spPr>
        </p:pic>
        <p:sp>
          <p:nvSpPr>
            <p:cNvPr id="14" name="TextBox 13">
              <a:extLst>
                <a:ext uri="{FF2B5EF4-FFF2-40B4-BE49-F238E27FC236}">
                  <a16:creationId xmlns:a16="http://schemas.microsoft.com/office/drawing/2014/main" id="{A3C33387-D61E-4E5A-A3A5-9728A7999BDE}"/>
                </a:ext>
              </a:extLst>
            </p:cNvPr>
            <p:cNvSpPr txBox="1"/>
            <p:nvPr/>
          </p:nvSpPr>
          <p:spPr>
            <a:xfrm>
              <a:off x="6698191" y="2000726"/>
              <a:ext cx="540533" cy="1015663"/>
            </a:xfrm>
            <a:prstGeom prst="rect">
              <a:avLst/>
            </a:prstGeom>
            <a:noFill/>
          </p:spPr>
          <p:txBody>
            <a:bodyPr wrap="none" rtlCol="0">
              <a:spAutoFit/>
            </a:bodyPr>
            <a:lstStyle/>
            <a:p>
              <a:r>
                <a:rPr lang="en-US" sz="6000" b="1" dirty="0">
                  <a:solidFill>
                    <a:srgbClr val="FF0000"/>
                  </a:solidFill>
                </a:rPr>
                <a:t>?</a:t>
              </a:r>
            </a:p>
          </p:txBody>
        </p:sp>
        <p:sp>
          <p:nvSpPr>
            <p:cNvPr id="17" name="TextBox 16">
              <a:extLst>
                <a:ext uri="{FF2B5EF4-FFF2-40B4-BE49-F238E27FC236}">
                  <a16:creationId xmlns:a16="http://schemas.microsoft.com/office/drawing/2014/main" id="{8CBD8A5A-0A29-4B7E-8976-5AB6546234FA}"/>
                </a:ext>
              </a:extLst>
            </p:cNvPr>
            <p:cNvSpPr txBox="1"/>
            <p:nvPr/>
          </p:nvSpPr>
          <p:spPr>
            <a:xfrm>
              <a:off x="5854177" y="1166444"/>
              <a:ext cx="2228559" cy="523220"/>
            </a:xfrm>
            <a:prstGeom prst="rect">
              <a:avLst/>
            </a:prstGeom>
            <a:noFill/>
          </p:spPr>
          <p:txBody>
            <a:bodyPr wrap="none" rtlCol="0">
              <a:spAutoFit/>
            </a:bodyPr>
            <a:lstStyle/>
            <a:p>
              <a:pPr algn="ctr"/>
              <a:r>
                <a:rPr lang="en-US" sz="2800" b="1" dirty="0">
                  <a:solidFill>
                    <a:srgbClr val="FF0000"/>
                  </a:solidFill>
                </a:rPr>
                <a:t>Stay Focused!</a:t>
              </a:r>
            </a:p>
          </p:txBody>
        </p:sp>
      </p:grpSp>
    </p:spTree>
    <p:extLst>
      <p:ext uri="{BB962C8B-B14F-4D97-AF65-F5344CB8AC3E}">
        <p14:creationId xmlns:p14="http://schemas.microsoft.com/office/powerpoint/2010/main" val="2474785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31</a:t>
            </a:fld>
            <a:endParaRPr lang="en-US"/>
          </a:p>
        </p:txBody>
      </p:sp>
      <p:sp>
        <p:nvSpPr>
          <p:cNvPr id="16" name="TextBox 15">
            <a:extLst>
              <a:ext uri="{FF2B5EF4-FFF2-40B4-BE49-F238E27FC236}">
                <a16:creationId xmlns:a16="http://schemas.microsoft.com/office/drawing/2014/main" id="{D2D9BB0F-7389-434C-B0B3-929DE344C15F}"/>
              </a:ext>
            </a:extLst>
          </p:cNvPr>
          <p:cNvSpPr txBox="1"/>
          <p:nvPr/>
        </p:nvSpPr>
        <p:spPr>
          <a:xfrm>
            <a:off x="426283" y="164805"/>
            <a:ext cx="8255803" cy="584775"/>
          </a:xfrm>
          <a:prstGeom prst="rect">
            <a:avLst/>
          </a:prstGeom>
          <a:noFill/>
        </p:spPr>
        <p:txBody>
          <a:bodyPr wrap="square" rtlCol="0">
            <a:spAutoFit/>
          </a:bodyPr>
          <a:lstStyle/>
          <a:p>
            <a:pPr algn="ctr"/>
            <a:r>
              <a:rPr lang="en-US" sz="3200" b="1" dirty="0"/>
              <a:t>Laboratory Sample Processing and Analysis</a:t>
            </a:r>
          </a:p>
        </p:txBody>
      </p:sp>
      <p:graphicFrame>
        <p:nvGraphicFramePr>
          <p:cNvPr id="18" name="Table 17">
            <a:extLst>
              <a:ext uri="{FF2B5EF4-FFF2-40B4-BE49-F238E27FC236}">
                <a16:creationId xmlns:a16="http://schemas.microsoft.com/office/drawing/2014/main" id="{C8718BDC-D38F-41D7-9B36-4D4C152E2211}"/>
              </a:ext>
            </a:extLst>
          </p:cNvPr>
          <p:cNvGraphicFramePr>
            <a:graphicFrameLocks noGrp="1"/>
          </p:cNvGraphicFramePr>
          <p:nvPr>
            <p:extLst>
              <p:ext uri="{D42A27DB-BD31-4B8C-83A1-F6EECF244321}">
                <p14:modId xmlns:p14="http://schemas.microsoft.com/office/powerpoint/2010/main" val="729959676"/>
              </p:ext>
            </p:extLst>
          </p:nvPr>
        </p:nvGraphicFramePr>
        <p:xfrm>
          <a:off x="2141511" y="3101875"/>
          <a:ext cx="3618855" cy="1635125"/>
        </p:xfrm>
        <a:graphic>
          <a:graphicData uri="http://schemas.openxmlformats.org/drawingml/2006/table">
            <a:tbl>
              <a:tblPr firstRow="1" firstCol="1" bandRow="1">
                <a:tableStyleId>{5C22544A-7EE6-4342-B048-85BDC9FD1C3A}</a:tableStyleId>
              </a:tblPr>
              <a:tblGrid>
                <a:gridCol w="1771202">
                  <a:extLst>
                    <a:ext uri="{9D8B030D-6E8A-4147-A177-3AD203B41FA5}">
                      <a16:colId xmlns:a16="http://schemas.microsoft.com/office/drawing/2014/main" val="1938081013"/>
                    </a:ext>
                  </a:extLst>
                </a:gridCol>
                <a:gridCol w="868303">
                  <a:extLst>
                    <a:ext uri="{9D8B030D-6E8A-4147-A177-3AD203B41FA5}">
                      <a16:colId xmlns:a16="http://schemas.microsoft.com/office/drawing/2014/main" val="1501100647"/>
                    </a:ext>
                  </a:extLst>
                </a:gridCol>
                <a:gridCol w="979350">
                  <a:extLst>
                    <a:ext uri="{9D8B030D-6E8A-4147-A177-3AD203B41FA5}">
                      <a16:colId xmlns:a16="http://schemas.microsoft.com/office/drawing/2014/main" val="1541198820"/>
                    </a:ext>
                  </a:extLst>
                </a:gridCol>
              </a:tblGrid>
              <a:tr h="0">
                <a:tc rowSpan="2">
                  <a:txBody>
                    <a:bodyPr/>
                    <a:lstStyle/>
                    <a:p>
                      <a:pPr marL="0" marR="0" algn="ctr">
                        <a:spcBef>
                          <a:spcPts val="1200"/>
                        </a:spcBef>
                        <a:spcAft>
                          <a:spcPts val="0"/>
                        </a:spcAft>
                      </a:pPr>
                      <a:r>
                        <a:rPr lang="en-US" sz="1600" dirty="0">
                          <a:solidFill>
                            <a:schemeClr val="tx1"/>
                          </a:solidFill>
                          <a:effectLst/>
                        </a:rPr>
                        <a:t>Sample Preparation Method</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ctr">
                        <a:spcBef>
                          <a:spcPts val="1200"/>
                        </a:spcBef>
                        <a:spcAft>
                          <a:spcPts val="0"/>
                        </a:spcAft>
                      </a:pPr>
                      <a:r>
                        <a:rPr lang="en-US" sz="1600" dirty="0">
                          <a:solidFill>
                            <a:schemeClr val="tx1"/>
                          </a:solidFill>
                          <a:effectLst/>
                        </a:rPr>
                        <a:t>*Subsample Collection Method</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802733499"/>
                  </a:ext>
                </a:extLst>
              </a:tr>
              <a:tr h="0">
                <a:tc vMerge="1">
                  <a:txBody>
                    <a:bodyPr/>
                    <a:lstStyle/>
                    <a:p>
                      <a:endParaRPr lang="en-US"/>
                    </a:p>
                  </a:txBody>
                  <a:tcPr/>
                </a:tc>
                <a:tc>
                  <a:txBody>
                    <a:bodyPr/>
                    <a:lstStyle/>
                    <a:p>
                      <a:pPr marL="0" marR="0" algn="ctr">
                        <a:spcBef>
                          <a:spcPts val="1200"/>
                        </a:spcBef>
                        <a:spcAft>
                          <a:spcPts val="0"/>
                        </a:spcAft>
                      </a:pPr>
                      <a:r>
                        <a:rPr lang="en-US" sz="1600" b="1" dirty="0">
                          <a:solidFill>
                            <a:schemeClr val="tx1"/>
                          </a:solidFill>
                          <a:effectLst/>
                        </a:rPr>
                        <a:t>Sectoral Splitter</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0"/>
                        </a:spcAft>
                      </a:pPr>
                      <a:r>
                        <a:rPr lang="en-US" sz="1600" b="1">
                          <a:solidFill>
                            <a:schemeClr val="tx1"/>
                          </a:solidFill>
                          <a:effectLst/>
                        </a:rPr>
                        <a:t>Manual</a:t>
                      </a:r>
                      <a:endParaRPr lang="en-US"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4398414"/>
                  </a:ext>
                </a:extLst>
              </a:tr>
              <a:tr h="328930">
                <a:tc>
                  <a:txBody>
                    <a:bodyPr/>
                    <a:lstStyle/>
                    <a:p>
                      <a:pPr marL="0" marR="0">
                        <a:spcBef>
                          <a:spcPts val="1200"/>
                        </a:spcBef>
                        <a:spcAft>
                          <a:spcPts val="600"/>
                        </a:spcAft>
                      </a:pPr>
                      <a:r>
                        <a:rPr lang="en-US" sz="1600" dirty="0">
                          <a:solidFill>
                            <a:schemeClr val="tx1"/>
                          </a:solidFill>
                          <a:effectLst/>
                        </a:rPr>
                        <a:t>Unground (&lt;2mm)</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chemeClr val="tx1"/>
                          </a:solidFill>
                          <a:effectLst/>
                        </a:rPr>
                        <a:t>10g</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rgbClr val="FF0000"/>
                          </a:solidFill>
                          <a:effectLst/>
                        </a:rPr>
                        <a:t>*30g</a:t>
                      </a:r>
                      <a:endParaRPr lang="en-US" sz="1600" b="1" dirty="0">
                        <a:solidFill>
                          <a:srgbClr val="FF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954880"/>
                  </a:ext>
                </a:extLst>
              </a:tr>
              <a:tr h="330835">
                <a:tc>
                  <a:txBody>
                    <a:bodyPr/>
                    <a:lstStyle/>
                    <a:p>
                      <a:pPr marL="0" marR="0">
                        <a:spcBef>
                          <a:spcPts val="1200"/>
                        </a:spcBef>
                        <a:spcAft>
                          <a:spcPts val="600"/>
                        </a:spcAft>
                      </a:pPr>
                      <a:r>
                        <a:rPr lang="en-US" sz="1600" dirty="0">
                          <a:solidFill>
                            <a:schemeClr val="tx1"/>
                          </a:solidFill>
                          <a:effectLst/>
                        </a:rPr>
                        <a:t>Ground (</a:t>
                      </a:r>
                      <a:r>
                        <a:rPr lang="en-US" sz="1600" u="sng" dirty="0">
                          <a:solidFill>
                            <a:schemeClr val="tx1"/>
                          </a:solidFill>
                          <a:effectLst/>
                        </a:rPr>
                        <a:t>&lt;</a:t>
                      </a:r>
                      <a:r>
                        <a:rPr lang="en-US" sz="1600" dirty="0">
                          <a:solidFill>
                            <a:schemeClr val="tx1"/>
                          </a:solidFill>
                          <a:effectLst/>
                        </a:rPr>
                        <a:t>100 µm)</a:t>
                      </a:r>
                      <a:endParaRPr lang="en-US" sz="16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a:solidFill>
                            <a:schemeClr val="tx1"/>
                          </a:solidFill>
                          <a:effectLst/>
                        </a:rPr>
                        <a:t>5g</a:t>
                      </a:r>
                      <a:endParaRPr lang="en-US" sz="1600" b="1">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1200"/>
                        </a:spcBef>
                        <a:spcAft>
                          <a:spcPts val="600"/>
                        </a:spcAft>
                      </a:pPr>
                      <a:r>
                        <a:rPr lang="en-US" sz="1600" b="1" dirty="0">
                          <a:solidFill>
                            <a:schemeClr val="tx1"/>
                          </a:solidFill>
                          <a:effectLst/>
                        </a:rPr>
                        <a:t>5g</a:t>
                      </a:r>
                      <a:endParaRPr lang="en-US"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486344"/>
                  </a:ext>
                </a:extLst>
              </a:tr>
            </a:tbl>
          </a:graphicData>
        </a:graphic>
      </p:graphicFrame>
      <p:sp>
        <p:nvSpPr>
          <p:cNvPr id="15" name="TextBox 14">
            <a:extLst>
              <a:ext uri="{FF2B5EF4-FFF2-40B4-BE49-F238E27FC236}">
                <a16:creationId xmlns:a16="http://schemas.microsoft.com/office/drawing/2014/main" id="{C424759C-DEE0-48D7-9A60-4696E8E01679}"/>
              </a:ext>
            </a:extLst>
          </p:cNvPr>
          <p:cNvSpPr txBox="1"/>
          <p:nvPr/>
        </p:nvSpPr>
        <p:spPr>
          <a:xfrm>
            <a:off x="1682207" y="4935585"/>
            <a:ext cx="5783822" cy="1477328"/>
          </a:xfrm>
          <a:prstGeom prst="rect">
            <a:avLst/>
          </a:prstGeom>
          <a:noFill/>
        </p:spPr>
        <p:txBody>
          <a:bodyPr wrap="square" rtlCol="0">
            <a:spAutoFit/>
          </a:bodyPr>
          <a:lstStyle>
            <a:defPPr>
              <a:defRPr lang="en-US"/>
            </a:defPPr>
            <a:lvl1pPr>
              <a:defRPr b="1"/>
            </a:lvl1pPr>
          </a:lstStyle>
          <a:p>
            <a:pPr marL="285750" indent="-285750">
              <a:buFont typeface="Arial" panose="020B0604020202020204" pitchFamily="34" charset="0"/>
              <a:buChar char="•"/>
            </a:pPr>
            <a:r>
              <a:rPr lang="en-US" dirty="0"/>
              <a:t>Recommended subsample masses based on discussions with sampling statisticians trained and experienced in Gy’s Theory of Sampling.</a:t>
            </a:r>
          </a:p>
          <a:p>
            <a:pPr marL="285750" indent="-285750">
              <a:buFont typeface="Arial" panose="020B0604020202020204" pitchFamily="34" charset="0"/>
              <a:buChar char="•"/>
            </a:pPr>
            <a:r>
              <a:rPr lang="en-US" dirty="0"/>
              <a:t>*Minimum of 10g currently allowed for unground soil if necessary but note in report (increases error in data).</a:t>
            </a:r>
          </a:p>
        </p:txBody>
      </p:sp>
      <p:grpSp>
        <p:nvGrpSpPr>
          <p:cNvPr id="5" name="Group 4">
            <a:extLst>
              <a:ext uri="{FF2B5EF4-FFF2-40B4-BE49-F238E27FC236}">
                <a16:creationId xmlns:a16="http://schemas.microsoft.com/office/drawing/2014/main" id="{2735CD5E-B127-4949-860D-30FA86C94AA3}"/>
              </a:ext>
            </a:extLst>
          </p:cNvPr>
          <p:cNvGrpSpPr/>
          <p:nvPr/>
        </p:nvGrpSpPr>
        <p:grpSpPr>
          <a:xfrm>
            <a:off x="1482619" y="1117322"/>
            <a:ext cx="6501883" cy="3013112"/>
            <a:chOff x="2180203" y="1117322"/>
            <a:chExt cx="6501883" cy="3013112"/>
          </a:xfrm>
        </p:grpSpPr>
        <p:grpSp>
          <p:nvGrpSpPr>
            <p:cNvPr id="14" name="Group 13">
              <a:extLst>
                <a:ext uri="{FF2B5EF4-FFF2-40B4-BE49-F238E27FC236}">
                  <a16:creationId xmlns:a16="http://schemas.microsoft.com/office/drawing/2014/main" id="{EA9951C7-8748-4BCB-92E7-6C18147F3158}"/>
                </a:ext>
              </a:extLst>
            </p:cNvPr>
            <p:cNvGrpSpPr/>
            <p:nvPr/>
          </p:nvGrpSpPr>
          <p:grpSpPr>
            <a:xfrm>
              <a:off x="2180203" y="1117322"/>
              <a:ext cx="4940179" cy="1393761"/>
              <a:chOff x="1128172" y="5278813"/>
              <a:chExt cx="4940179" cy="1393761"/>
            </a:xfrm>
          </p:grpSpPr>
          <p:pic>
            <p:nvPicPr>
              <p:cNvPr id="7" name="Picture 6">
                <a:extLst>
                  <a:ext uri="{FF2B5EF4-FFF2-40B4-BE49-F238E27FC236}">
                    <a16:creationId xmlns:a16="http://schemas.microsoft.com/office/drawing/2014/main" id="{47E60460-F7E2-41F6-AEBF-2036B0C1EDC1}"/>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8172" y="5656911"/>
                <a:ext cx="4940179" cy="1015663"/>
              </a:xfrm>
              <a:prstGeom prst="rect">
                <a:avLst/>
              </a:prstGeom>
              <a:noFill/>
              <a:ln>
                <a:noFill/>
              </a:ln>
            </p:spPr>
          </p:pic>
          <p:sp>
            <p:nvSpPr>
              <p:cNvPr id="11" name="TextBox 10">
                <a:extLst>
                  <a:ext uri="{FF2B5EF4-FFF2-40B4-BE49-F238E27FC236}">
                    <a16:creationId xmlns:a16="http://schemas.microsoft.com/office/drawing/2014/main" id="{08C6BE56-2570-4911-8254-166C3B30B501}"/>
                  </a:ext>
                </a:extLst>
              </p:cNvPr>
              <p:cNvSpPr txBox="1"/>
              <p:nvPr/>
            </p:nvSpPr>
            <p:spPr>
              <a:xfrm>
                <a:off x="2356705" y="5278813"/>
                <a:ext cx="2607060" cy="369332"/>
              </a:xfrm>
              <a:prstGeom prst="rect">
                <a:avLst/>
              </a:prstGeom>
              <a:noFill/>
            </p:spPr>
            <p:txBody>
              <a:bodyPr wrap="none" rtlCol="0">
                <a:spAutoFit/>
              </a:bodyPr>
              <a:lstStyle>
                <a:defPPr>
                  <a:defRPr lang="en-US"/>
                </a:defPPr>
                <a:lvl1pPr>
                  <a:defRPr b="1"/>
                </a:lvl1pPr>
              </a:lstStyle>
              <a:p>
                <a:r>
                  <a:rPr lang="en-US" dirty="0"/>
                  <a:t>Air Dry, Sieve, Subsample</a:t>
                </a:r>
              </a:p>
            </p:txBody>
          </p:sp>
        </p:grpSp>
        <p:sp>
          <p:nvSpPr>
            <p:cNvPr id="10" name="TextBox 9">
              <a:extLst>
                <a:ext uri="{FF2B5EF4-FFF2-40B4-BE49-F238E27FC236}">
                  <a16:creationId xmlns:a16="http://schemas.microsoft.com/office/drawing/2014/main" id="{D7553F44-B7CF-477E-BD23-3DB635FDA8EA}"/>
                </a:ext>
              </a:extLst>
            </p:cNvPr>
            <p:cNvSpPr txBox="1"/>
            <p:nvPr/>
          </p:nvSpPr>
          <p:spPr>
            <a:xfrm>
              <a:off x="6904305" y="2653106"/>
              <a:ext cx="1777781" cy="1477328"/>
            </a:xfrm>
            <a:prstGeom prst="rect">
              <a:avLst/>
            </a:prstGeom>
            <a:noFill/>
          </p:spPr>
          <p:txBody>
            <a:bodyPr wrap="square" rtlCol="0">
              <a:spAutoFit/>
            </a:bodyPr>
            <a:lstStyle>
              <a:defPPr>
                <a:defRPr lang="en-US"/>
              </a:defPPr>
              <a:lvl1pPr>
                <a:defRPr b="1"/>
              </a:lvl1pPr>
            </a:lstStyle>
            <a:p>
              <a:pPr algn="ctr"/>
              <a:r>
                <a:rPr lang="en-US" dirty="0"/>
                <a:t>Laboratory Subsample Replicates (10%) for </a:t>
              </a:r>
              <a:r>
                <a:rPr lang="en-US" i="1" dirty="0"/>
                <a:t>Primary COPCs</a:t>
              </a:r>
            </a:p>
          </p:txBody>
        </p:sp>
        <p:cxnSp>
          <p:nvCxnSpPr>
            <p:cNvPr id="12" name="Straight Arrow Connector 11">
              <a:extLst>
                <a:ext uri="{FF2B5EF4-FFF2-40B4-BE49-F238E27FC236}">
                  <a16:creationId xmlns:a16="http://schemas.microsoft.com/office/drawing/2014/main" id="{A633F312-C347-4306-8841-28C6A6B2F6AA}"/>
                </a:ext>
              </a:extLst>
            </p:cNvPr>
            <p:cNvCxnSpPr>
              <a:cxnSpLocks/>
              <a:stCxn id="10" idx="0"/>
            </p:cNvCxnSpPr>
            <p:nvPr/>
          </p:nvCxnSpPr>
          <p:spPr>
            <a:xfrm flipH="1" flipV="1">
              <a:off x="6719292" y="2160920"/>
              <a:ext cx="1073904" cy="49218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id="{9FB083CA-E69A-4002-A774-0808CDEE5AE7}"/>
              </a:ext>
            </a:extLst>
          </p:cNvPr>
          <p:cNvSpPr/>
          <p:nvPr/>
        </p:nvSpPr>
        <p:spPr>
          <a:xfrm>
            <a:off x="4977353" y="4048712"/>
            <a:ext cx="612742" cy="41016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AF6EDE8-1E5D-4E47-BC14-FAA15488BDE4}"/>
              </a:ext>
            </a:extLst>
          </p:cNvPr>
          <p:cNvCxnSpPr>
            <a:cxnSpLocks/>
            <a:stCxn id="20" idx="1"/>
          </p:cNvCxnSpPr>
          <p:nvPr/>
        </p:nvCxnSpPr>
        <p:spPr>
          <a:xfrm flipH="1" flipV="1">
            <a:off x="5599146" y="4253796"/>
            <a:ext cx="607574" cy="1181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035898F-0C42-4395-82E1-200707DBF944}"/>
              </a:ext>
            </a:extLst>
          </p:cNvPr>
          <p:cNvSpPr txBox="1"/>
          <p:nvPr/>
        </p:nvSpPr>
        <p:spPr>
          <a:xfrm>
            <a:off x="6206720" y="4187300"/>
            <a:ext cx="1777781" cy="369332"/>
          </a:xfrm>
          <a:prstGeom prst="rect">
            <a:avLst/>
          </a:prstGeom>
          <a:noFill/>
        </p:spPr>
        <p:txBody>
          <a:bodyPr wrap="square" rtlCol="0">
            <a:spAutoFit/>
          </a:bodyPr>
          <a:lstStyle>
            <a:defPPr>
              <a:defRPr lang="en-US"/>
            </a:defPPr>
            <a:lvl1pPr>
              <a:defRPr b="1"/>
            </a:lvl1pPr>
          </a:lstStyle>
          <a:p>
            <a:pPr algn="ctr"/>
            <a:r>
              <a:rPr lang="en-US" dirty="0">
                <a:solidFill>
                  <a:srgbClr val="FF0000"/>
                </a:solidFill>
              </a:rPr>
              <a:t>10g to be tested</a:t>
            </a:r>
            <a:endParaRPr lang="en-US" i="1" dirty="0">
              <a:solidFill>
                <a:srgbClr val="FF0000"/>
              </a:solidFill>
            </a:endParaRPr>
          </a:p>
        </p:txBody>
      </p:sp>
    </p:spTree>
    <p:extLst>
      <p:ext uri="{BB962C8B-B14F-4D97-AF65-F5344CB8AC3E}">
        <p14:creationId xmlns:p14="http://schemas.microsoft.com/office/powerpoint/2010/main" val="3351792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CF5E833-A03E-606F-8D7F-A45579993992}"/>
              </a:ext>
            </a:extLst>
          </p:cNvPr>
          <p:cNvSpPr>
            <a:spLocks noGrp="1"/>
          </p:cNvSpPr>
          <p:nvPr>
            <p:ph type="sldNum" sz="quarter" idx="12"/>
          </p:nvPr>
        </p:nvSpPr>
        <p:spPr/>
        <p:txBody>
          <a:bodyPr/>
          <a:lstStyle/>
          <a:p>
            <a:fld id="{6DD8B552-EA96-4575-822E-7C0ECCCEE1F4}" type="slidenum">
              <a:rPr lang="en-US" smtClean="0"/>
              <a:t>32</a:t>
            </a:fld>
            <a:endParaRPr lang="en-US"/>
          </a:p>
        </p:txBody>
      </p:sp>
      <p:sp>
        <p:nvSpPr>
          <p:cNvPr id="8" name="TextBox 7">
            <a:extLst>
              <a:ext uri="{FF2B5EF4-FFF2-40B4-BE49-F238E27FC236}">
                <a16:creationId xmlns:a16="http://schemas.microsoft.com/office/drawing/2014/main" id="{F50E4BDB-EC01-48FC-B964-72BC16631941}"/>
              </a:ext>
            </a:extLst>
          </p:cNvPr>
          <p:cNvSpPr txBox="1"/>
          <p:nvPr/>
        </p:nvSpPr>
        <p:spPr>
          <a:xfrm>
            <a:off x="1695873" y="84942"/>
            <a:ext cx="5811784" cy="584775"/>
          </a:xfrm>
          <a:prstGeom prst="rect">
            <a:avLst/>
          </a:prstGeom>
          <a:noFill/>
        </p:spPr>
        <p:txBody>
          <a:bodyPr wrap="none" rtlCol="0">
            <a:spAutoFit/>
          </a:bodyPr>
          <a:lstStyle/>
          <a:p>
            <a:pPr algn="ctr"/>
            <a:r>
              <a:rPr lang="en-US" sz="3200" b="1" dirty="0"/>
              <a:t>XRF Data: Kula Ash-Soot Samples</a:t>
            </a:r>
          </a:p>
        </p:txBody>
      </p:sp>
      <p:grpSp>
        <p:nvGrpSpPr>
          <p:cNvPr id="15" name="Group 14">
            <a:extLst>
              <a:ext uri="{FF2B5EF4-FFF2-40B4-BE49-F238E27FC236}">
                <a16:creationId xmlns:a16="http://schemas.microsoft.com/office/drawing/2014/main" id="{5CB14118-807A-4AD4-B6A6-195F1D4FC6DC}"/>
              </a:ext>
            </a:extLst>
          </p:cNvPr>
          <p:cNvGrpSpPr/>
          <p:nvPr/>
        </p:nvGrpSpPr>
        <p:grpSpPr>
          <a:xfrm>
            <a:off x="129599" y="975851"/>
            <a:ext cx="8715274" cy="5363401"/>
            <a:chOff x="129599" y="975851"/>
            <a:chExt cx="8715274" cy="5363401"/>
          </a:xfrm>
        </p:grpSpPr>
        <p:grpSp>
          <p:nvGrpSpPr>
            <p:cNvPr id="5" name="Group 4">
              <a:extLst>
                <a:ext uri="{FF2B5EF4-FFF2-40B4-BE49-F238E27FC236}">
                  <a16:creationId xmlns:a16="http://schemas.microsoft.com/office/drawing/2014/main" id="{FB87FE5A-7974-46EE-8685-FA3F63D4964C}"/>
                </a:ext>
              </a:extLst>
            </p:cNvPr>
            <p:cNvGrpSpPr/>
            <p:nvPr/>
          </p:nvGrpSpPr>
          <p:grpSpPr>
            <a:xfrm>
              <a:off x="4298623" y="975851"/>
              <a:ext cx="4546250" cy="4529403"/>
              <a:chOff x="4213781" y="1409484"/>
              <a:chExt cx="4546250" cy="4529403"/>
            </a:xfrm>
          </p:grpSpPr>
          <p:grpSp>
            <p:nvGrpSpPr>
              <p:cNvPr id="11" name="Group 10">
                <a:extLst>
                  <a:ext uri="{FF2B5EF4-FFF2-40B4-BE49-F238E27FC236}">
                    <a16:creationId xmlns:a16="http://schemas.microsoft.com/office/drawing/2014/main" id="{46CFC9F9-1FF6-43AD-922A-1D4A27656BA5}"/>
                  </a:ext>
                </a:extLst>
              </p:cNvPr>
              <p:cNvGrpSpPr/>
              <p:nvPr/>
            </p:nvGrpSpPr>
            <p:grpSpPr>
              <a:xfrm>
                <a:off x="4213781" y="1723768"/>
                <a:ext cx="4546250" cy="4215119"/>
                <a:chOff x="3883937" y="1723768"/>
                <a:chExt cx="4876094" cy="4560155"/>
              </a:xfrm>
            </p:grpSpPr>
            <p:pic>
              <p:nvPicPr>
                <p:cNvPr id="7" name="Picture 6" descr="A picture containing text&#10;&#10;Description automatically generated">
                  <a:extLst>
                    <a:ext uri="{FF2B5EF4-FFF2-40B4-BE49-F238E27FC236}">
                      <a16:creationId xmlns:a16="http://schemas.microsoft.com/office/drawing/2014/main" id="{7376477D-FE33-4119-B97A-D9ED8B95B15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83937" y="1723768"/>
                  <a:ext cx="4876094" cy="4560155"/>
                </a:xfrm>
                <a:prstGeom prst="rect">
                  <a:avLst/>
                </a:prstGeom>
                <a:ln>
                  <a:solidFill>
                    <a:schemeClr val="tx1"/>
                  </a:solidFill>
                </a:ln>
              </p:spPr>
            </p:pic>
            <p:sp>
              <p:nvSpPr>
                <p:cNvPr id="2" name="Oval 1">
                  <a:extLst>
                    <a:ext uri="{FF2B5EF4-FFF2-40B4-BE49-F238E27FC236}">
                      <a16:creationId xmlns:a16="http://schemas.microsoft.com/office/drawing/2014/main" id="{6555F05A-BD6E-43EB-A58A-7E98B40E09F6}"/>
                    </a:ext>
                  </a:extLst>
                </p:cNvPr>
                <p:cNvSpPr/>
                <p:nvPr/>
              </p:nvSpPr>
              <p:spPr>
                <a:xfrm rot="21405044">
                  <a:off x="5188070" y="3247381"/>
                  <a:ext cx="1271010" cy="298764"/>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59C7276-23D2-4C7D-9432-21A75C68C8FC}"/>
                    </a:ext>
                  </a:extLst>
                </p:cNvPr>
                <p:cNvSpPr/>
                <p:nvPr/>
              </p:nvSpPr>
              <p:spPr>
                <a:xfrm rot="21405044">
                  <a:off x="5186453" y="3631305"/>
                  <a:ext cx="1407241" cy="298764"/>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8BB0F6A-202F-4EE4-9024-17A4F2F63903}"/>
                    </a:ext>
                  </a:extLst>
                </p:cNvPr>
                <p:cNvSpPr/>
                <p:nvPr/>
              </p:nvSpPr>
              <p:spPr>
                <a:xfrm rot="21405044">
                  <a:off x="5179495" y="4404486"/>
                  <a:ext cx="1271010" cy="298764"/>
                </a:xfrm>
                <a:prstGeom prst="ellipse">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2E5667-D923-4315-9B10-F13D11C92EBD}"/>
                    </a:ext>
                  </a:extLst>
                </p:cNvPr>
                <p:cNvSpPr txBox="1"/>
                <p:nvPr/>
              </p:nvSpPr>
              <p:spPr>
                <a:xfrm>
                  <a:off x="5719928" y="2443274"/>
                  <a:ext cx="633507" cy="369332"/>
                </a:xfrm>
                <a:prstGeom prst="rect">
                  <a:avLst/>
                </a:prstGeom>
                <a:noFill/>
              </p:spPr>
              <p:txBody>
                <a:bodyPr wrap="none" rtlCol="0">
                  <a:spAutoFit/>
                </a:bodyPr>
                <a:lstStyle/>
                <a:p>
                  <a:r>
                    <a:rPr lang="en-US" b="1" dirty="0"/>
                    <a:t>PPM</a:t>
                  </a:r>
                </a:p>
              </p:txBody>
            </p:sp>
          </p:grpSp>
          <p:pic>
            <p:nvPicPr>
              <p:cNvPr id="12" name="Picture 11" descr="A bag of dirt on grass&#10;&#10;Description automatically generated">
                <a:extLst>
                  <a:ext uri="{FF2B5EF4-FFF2-40B4-BE49-F238E27FC236}">
                    <a16:creationId xmlns:a16="http://schemas.microsoft.com/office/drawing/2014/main" id="{0635FD4A-9D43-4967-8085-56A325A0E01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025012" y="1657344"/>
                <a:ext cx="1982879" cy="1487159"/>
              </a:xfrm>
              <a:prstGeom prst="rect">
                <a:avLst/>
              </a:prstGeom>
              <a:ln>
                <a:solidFill>
                  <a:schemeClr val="tx1"/>
                </a:solidFill>
              </a:ln>
            </p:spPr>
          </p:pic>
        </p:grpSp>
        <p:sp>
          <p:nvSpPr>
            <p:cNvPr id="13" name="TextBox 12">
              <a:extLst>
                <a:ext uri="{FF2B5EF4-FFF2-40B4-BE49-F238E27FC236}">
                  <a16:creationId xmlns:a16="http://schemas.microsoft.com/office/drawing/2014/main" id="{AF82F28D-A888-412E-AC44-5A3621AB96D1}"/>
                </a:ext>
              </a:extLst>
            </p:cNvPr>
            <p:cNvSpPr txBox="1"/>
            <p:nvPr/>
          </p:nvSpPr>
          <p:spPr>
            <a:xfrm>
              <a:off x="129599" y="1260939"/>
              <a:ext cx="3891505" cy="5078313"/>
            </a:xfrm>
            <a:prstGeom prst="rect">
              <a:avLst/>
            </a:prstGeom>
            <a:solidFill>
              <a:schemeClr val="bg1"/>
            </a:solidFill>
            <a:ln>
              <a:solidFill>
                <a:schemeClr val="tx1"/>
              </a:solidFill>
            </a:ln>
          </p:spPr>
          <p:txBody>
            <a:bodyPr wrap="square" rtlCol="0">
              <a:spAutoFit/>
            </a:bodyPr>
            <a:lstStyle/>
            <a:p>
              <a:pPr algn="ctr"/>
              <a:r>
                <a:rPr lang="en-US" b="1" u="sng" dirty="0"/>
                <a:t>Example Portable XRF Reading</a:t>
              </a:r>
            </a:p>
            <a:p>
              <a:pPr algn="ctr"/>
              <a:r>
                <a:rPr lang="en-US" b="1" u="sng" dirty="0"/>
                <a:t>(HDOH 9/25/23)</a:t>
              </a:r>
            </a:p>
            <a:p>
              <a:pPr marL="228600" indent="-171450">
                <a:buFont typeface="Arial" panose="020B0604020202020204" pitchFamily="34" charset="0"/>
                <a:buChar char="•"/>
              </a:pPr>
              <a:r>
                <a:rPr lang="en-US" b="1" dirty="0"/>
                <a:t>Probably typical of average concentrations of metals in ash;</a:t>
              </a:r>
            </a:p>
            <a:p>
              <a:pPr marL="228600" indent="-171450">
                <a:buFont typeface="Arial" panose="020B0604020202020204" pitchFamily="34" charset="0"/>
                <a:buChar char="•"/>
              </a:pPr>
              <a:r>
                <a:rPr lang="en-US" b="1" i="1" dirty="0"/>
                <a:t>Arsenic</a:t>
              </a:r>
              <a:r>
                <a:rPr lang="en-US" b="1" dirty="0"/>
                <a:t> is the primary heavy-metal risk driver for dust and ingestion:</a:t>
              </a:r>
            </a:p>
            <a:p>
              <a:pPr marL="519113" lvl="1" indent="-171450">
                <a:buFont typeface="Arial" panose="020B0604020202020204" pitchFamily="34" charset="0"/>
                <a:buChar char="•"/>
              </a:pPr>
              <a:r>
                <a:rPr lang="en-US" b="1" dirty="0"/>
                <a:t> (&gt;10-times DOH soil action level of 23 mg/kg);</a:t>
              </a:r>
            </a:p>
            <a:p>
              <a:pPr marL="519113" lvl="1" indent="-171450">
                <a:buFont typeface="Arial" panose="020B0604020202020204" pitchFamily="34" charset="0"/>
                <a:buChar char="•"/>
              </a:pPr>
              <a:r>
                <a:rPr lang="en-US" b="1" dirty="0"/>
                <a:t>Low 100s ppm to &gt;10,000 ppm.</a:t>
              </a:r>
            </a:p>
            <a:p>
              <a:pPr marL="228600" indent="-171450">
                <a:buFont typeface="Arial" panose="020B0604020202020204" pitchFamily="34" charset="0"/>
                <a:buChar char="•"/>
              </a:pPr>
              <a:r>
                <a:rPr lang="en-US" b="1" dirty="0"/>
                <a:t>Combined elevated copper, chromium and arsenic </a:t>
              </a:r>
              <a:r>
                <a:rPr lang="en-US" b="1" i="1" dirty="0"/>
                <a:t>suggest CCA-treated wood source</a:t>
              </a:r>
              <a:r>
                <a:rPr lang="en-US" b="1" dirty="0"/>
                <a:t>;</a:t>
              </a:r>
            </a:p>
            <a:p>
              <a:pPr marL="228600" indent="-171450">
                <a:buFont typeface="Arial" panose="020B0604020202020204" pitchFamily="34" charset="0"/>
                <a:buChar char="•"/>
              </a:pPr>
              <a:r>
                <a:rPr lang="en-US" b="1" dirty="0"/>
                <a:t>Moderate levels of </a:t>
              </a:r>
              <a:r>
                <a:rPr lang="en-US" b="1" i="1" dirty="0"/>
                <a:t>dioxins</a:t>
              </a:r>
              <a:r>
                <a:rPr lang="en-US" b="1" dirty="0"/>
                <a:t> almost certain likely present also but still arsenic likely the pose the highest health risk;</a:t>
              </a:r>
            </a:p>
            <a:p>
              <a:pPr marL="228600" indent="-171450">
                <a:buFont typeface="Arial" panose="020B0604020202020204" pitchFamily="34" charset="0"/>
                <a:buChar char="•"/>
              </a:pPr>
              <a:r>
                <a:rPr lang="en-US" b="1" dirty="0"/>
                <a:t>Average </a:t>
              </a:r>
              <a:r>
                <a:rPr lang="en-US" b="1" i="1" dirty="0"/>
                <a:t>lead</a:t>
              </a:r>
              <a:r>
                <a:rPr lang="en-US" b="1" dirty="0"/>
                <a:t> in low hundreds ppm (not an apparent significant risk).</a:t>
              </a:r>
            </a:p>
          </p:txBody>
        </p:sp>
        <p:cxnSp>
          <p:nvCxnSpPr>
            <p:cNvPr id="16" name="Straight Arrow Connector 15">
              <a:extLst>
                <a:ext uri="{FF2B5EF4-FFF2-40B4-BE49-F238E27FC236}">
                  <a16:creationId xmlns:a16="http://schemas.microsoft.com/office/drawing/2014/main" id="{51CD0838-413E-476E-9CCD-419776D16A4A}"/>
                </a:ext>
              </a:extLst>
            </p:cNvPr>
            <p:cNvCxnSpPr>
              <a:cxnSpLocks/>
            </p:cNvCxnSpPr>
            <p:nvPr/>
          </p:nvCxnSpPr>
          <p:spPr>
            <a:xfrm>
              <a:off x="3636337" y="2215299"/>
              <a:ext cx="1863332" cy="6212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46704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C395D05-A4A1-4182-80F6-87510B85F938}"/>
              </a:ext>
            </a:extLst>
          </p:cNvPr>
          <p:cNvGraphicFramePr>
            <a:graphicFrameLocks noGrp="1"/>
          </p:cNvGraphicFramePr>
          <p:nvPr>
            <p:extLst>
              <p:ext uri="{D42A27DB-BD31-4B8C-83A1-F6EECF244321}">
                <p14:modId xmlns:p14="http://schemas.microsoft.com/office/powerpoint/2010/main" val="2922220290"/>
              </p:ext>
            </p:extLst>
          </p:nvPr>
        </p:nvGraphicFramePr>
        <p:xfrm>
          <a:off x="1009815" y="4592168"/>
          <a:ext cx="7014564" cy="1828800"/>
        </p:xfrm>
        <a:graphic>
          <a:graphicData uri="http://schemas.openxmlformats.org/drawingml/2006/table">
            <a:tbl>
              <a:tblPr/>
              <a:tblGrid>
                <a:gridCol w="2230690">
                  <a:extLst>
                    <a:ext uri="{9D8B030D-6E8A-4147-A177-3AD203B41FA5}">
                      <a16:colId xmlns:a16="http://schemas.microsoft.com/office/drawing/2014/main" val="2836426786"/>
                    </a:ext>
                  </a:extLst>
                </a:gridCol>
                <a:gridCol w="1564106">
                  <a:extLst>
                    <a:ext uri="{9D8B030D-6E8A-4147-A177-3AD203B41FA5}">
                      <a16:colId xmlns:a16="http://schemas.microsoft.com/office/drawing/2014/main" val="3883214839"/>
                    </a:ext>
                  </a:extLst>
                </a:gridCol>
                <a:gridCol w="1517717">
                  <a:extLst>
                    <a:ext uri="{9D8B030D-6E8A-4147-A177-3AD203B41FA5}">
                      <a16:colId xmlns:a16="http://schemas.microsoft.com/office/drawing/2014/main" val="1897089667"/>
                    </a:ext>
                  </a:extLst>
                </a:gridCol>
                <a:gridCol w="1702051">
                  <a:extLst>
                    <a:ext uri="{9D8B030D-6E8A-4147-A177-3AD203B41FA5}">
                      <a16:colId xmlns:a16="http://schemas.microsoft.com/office/drawing/2014/main" val="540180669"/>
                    </a:ext>
                  </a:extLst>
                </a:gridCol>
              </a:tblGrid>
              <a:tr h="0">
                <a:tc gridSpan="4">
                  <a:txBody>
                    <a:bodyPr/>
                    <a:lstStyle/>
                    <a:p>
                      <a:r>
                        <a:rPr lang="en-US" b="1" dirty="0"/>
                        <a:t>Table 1 Composition of CCA-Type A, B, and C (AWPA, 1996)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824283"/>
                  </a:ext>
                </a:extLst>
              </a:tr>
              <a:tr h="0">
                <a:tc>
                  <a:txBody>
                    <a:bodyPr/>
                    <a:lstStyle/>
                    <a:p>
                      <a:endParaRPr lang="en-US"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CCA-Type 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t>CCA-Type 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t>CCA-Type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506791"/>
                  </a:ext>
                </a:extLst>
              </a:tr>
              <a:tr h="0">
                <a:tc>
                  <a:txBody>
                    <a:bodyPr/>
                    <a:lstStyle/>
                    <a:p>
                      <a:r>
                        <a:rPr lang="en-US" b="1" dirty="0"/>
                        <a:t>Chromium as CrO3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65.5%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35.3%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t>47.5%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7298049"/>
                  </a:ext>
                </a:extLst>
              </a:tr>
              <a:tr h="0">
                <a:tc>
                  <a:txBody>
                    <a:bodyPr/>
                    <a:lstStyle/>
                    <a:p>
                      <a:r>
                        <a:rPr lang="en-US" b="1"/>
                        <a:t>Copper as CuO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t>18.1%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121309"/>
                  </a:ext>
                </a:extLst>
              </a:tr>
              <a:tr h="0">
                <a:tc>
                  <a:txBody>
                    <a:bodyPr/>
                    <a:lstStyle/>
                    <a:p>
                      <a:r>
                        <a:rPr lang="en-US" b="1" dirty="0"/>
                        <a:t>Arsenic as As2O5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16.4%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a:t>45.1%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t>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2413731"/>
                  </a:ext>
                </a:extLst>
              </a:tr>
            </a:tbl>
          </a:graphicData>
        </a:graphic>
      </p:graphicFrame>
      <p:sp>
        <p:nvSpPr>
          <p:cNvPr id="6" name="TextBox 5">
            <a:extLst>
              <a:ext uri="{FF2B5EF4-FFF2-40B4-BE49-F238E27FC236}">
                <a16:creationId xmlns:a16="http://schemas.microsoft.com/office/drawing/2014/main" id="{E3489B0C-6403-42A7-BF1E-DE8DAC6FBD08}"/>
              </a:ext>
            </a:extLst>
          </p:cNvPr>
          <p:cNvSpPr txBox="1"/>
          <p:nvPr/>
        </p:nvSpPr>
        <p:spPr>
          <a:xfrm>
            <a:off x="311338" y="284913"/>
            <a:ext cx="8549713" cy="923330"/>
          </a:xfrm>
          <a:prstGeom prst="rect">
            <a:avLst/>
          </a:prstGeom>
          <a:noFill/>
        </p:spPr>
        <p:txBody>
          <a:bodyPr wrap="none" rtlCol="0">
            <a:spAutoFit/>
          </a:bodyPr>
          <a:lstStyle/>
          <a:p>
            <a:pPr algn="ctr"/>
            <a:r>
              <a:rPr lang="en-US" sz="3000" b="1" dirty="0"/>
              <a:t>XRF Analysis of Sample – Arsenic Primary Risk Driver</a:t>
            </a:r>
          </a:p>
          <a:p>
            <a:pPr algn="ctr"/>
            <a:r>
              <a:rPr lang="en-US" sz="2400" b="1" dirty="0"/>
              <a:t>(6 of 8 homes post-1980; relative low lead in sample)</a:t>
            </a:r>
            <a:endParaRPr lang="en-US" b="1" dirty="0"/>
          </a:p>
        </p:txBody>
      </p:sp>
      <p:graphicFrame>
        <p:nvGraphicFramePr>
          <p:cNvPr id="7" name="Table 6">
            <a:extLst>
              <a:ext uri="{FF2B5EF4-FFF2-40B4-BE49-F238E27FC236}">
                <a16:creationId xmlns:a16="http://schemas.microsoft.com/office/drawing/2014/main" id="{8B6B8D06-F7F4-491D-9A0A-E9DD1E5CDA9F}"/>
              </a:ext>
            </a:extLst>
          </p:cNvPr>
          <p:cNvGraphicFramePr>
            <a:graphicFrameLocks noGrp="1"/>
          </p:cNvGraphicFramePr>
          <p:nvPr>
            <p:extLst>
              <p:ext uri="{D42A27DB-BD31-4B8C-83A1-F6EECF244321}">
                <p14:modId xmlns:p14="http://schemas.microsoft.com/office/powerpoint/2010/main" val="2170792486"/>
              </p:ext>
            </p:extLst>
          </p:nvPr>
        </p:nvGraphicFramePr>
        <p:xfrm>
          <a:off x="2444453" y="1517767"/>
          <a:ext cx="3266666" cy="1977390"/>
        </p:xfrm>
        <a:graphic>
          <a:graphicData uri="http://schemas.openxmlformats.org/drawingml/2006/table">
            <a:tbl>
              <a:tblPr>
                <a:tableStyleId>{5C22544A-7EE6-4342-B048-85BDC9FD1C3A}</a:tableStyleId>
              </a:tblPr>
              <a:tblGrid>
                <a:gridCol w="1275556">
                  <a:extLst>
                    <a:ext uri="{9D8B030D-6E8A-4147-A177-3AD203B41FA5}">
                      <a16:colId xmlns:a16="http://schemas.microsoft.com/office/drawing/2014/main" val="1854131060"/>
                    </a:ext>
                  </a:extLst>
                </a:gridCol>
                <a:gridCol w="995555">
                  <a:extLst>
                    <a:ext uri="{9D8B030D-6E8A-4147-A177-3AD203B41FA5}">
                      <a16:colId xmlns:a16="http://schemas.microsoft.com/office/drawing/2014/main" val="1708908402"/>
                    </a:ext>
                  </a:extLst>
                </a:gridCol>
                <a:gridCol w="995555">
                  <a:extLst>
                    <a:ext uri="{9D8B030D-6E8A-4147-A177-3AD203B41FA5}">
                      <a16:colId xmlns:a16="http://schemas.microsoft.com/office/drawing/2014/main" val="3170382474"/>
                    </a:ext>
                  </a:extLst>
                </a:gridCol>
              </a:tblGrid>
              <a:tr h="190500">
                <a:tc gridSpan="3">
                  <a:txBody>
                    <a:bodyPr/>
                    <a:lstStyle/>
                    <a:p>
                      <a:pPr algn="ctr" fontAlgn="b"/>
                      <a:r>
                        <a:rPr lang="en-US" sz="1800" b="1" u="none" strike="noStrike" dirty="0">
                          <a:effectLst/>
                          <a:latin typeface="+mn-lt"/>
                        </a:rPr>
                        <a:t>Kula Home Ash</a:t>
                      </a:r>
                    </a:p>
                    <a:p>
                      <a:pPr algn="ctr" fontAlgn="b"/>
                      <a:r>
                        <a:rPr lang="en-US" sz="1800" b="1" u="none" strike="noStrike" dirty="0">
                          <a:effectLst/>
                          <a:latin typeface="+mn-lt"/>
                        </a:rPr>
                        <a:t>Example XRF Reading</a:t>
                      </a:r>
                      <a:endParaRPr lang="en-US" sz="18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pPr algn="ctr" fontAlgn="b"/>
                      <a:endParaRPr lang="en-US" sz="18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6194113"/>
                  </a:ext>
                </a:extLst>
              </a:tr>
              <a:tr h="190500">
                <a:tc>
                  <a:txBody>
                    <a:bodyPr/>
                    <a:lstStyle/>
                    <a:p>
                      <a:pPr algn="l" fontAlgn="b"/>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dirty="0">
                          <a:effectLst/>
                          <a:latin typeface="+mn-lt"/>
                        </a:rPr>
                        <a:t>PPM</a:t>
                      </a:r>
                      <a:endParaRPr lang="en-US" sz="18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8804108"/>
                  </a:ext>
                </a:extLst>
              </a:tr>
              <a:tr h="190500">
                <a:tc>
                  <a:txBody>
                    <a:bodyPr/>
                    <a:lstStyle/>
                    <a:p>
                      <a:pPr algn="l" fontAlgn="b"/>
                      <a:r>
                        <a:rPr lang="en-US" sz="1800" b="1" u="none" strike="noStrike">
                          <a:effectLst/>
                          <a:latin typeface="+mn-lt"/>
                        </a:rPr>
                        <a:t>Copper</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1,947</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42%</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3837688"/>
                  </a:ext>
                </a:extLst>
              </a:tr>
              <a:tr h="190500">
                <a:tc>
                  <a:txBody>
                    <a:bodyPr/>
                    <a:lstStyle/>
                    <a:p>
                      <a:pPr algn="l" fontAlgn="b"/>
                      <a:r>
                        <a:rPr lang="en-US" sz="1800" b="1" u="none" strike="noStrike">
                          <a:effectLst/>
                          <a:latin typeface="+mn-lt"/>
                        </a:rPr>
                        <a:t>Chromium</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1,980</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42%</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146592"/>
                  </a:ext>
                </a:extLst>
              </a:tr>
              <a:tr h="190500">
                <a:tc>
                  <a:txBody>
                    <a:bodyPr/>
                    <a:lstStyle/>
                    <a:p>
                      <a:pPr algn="l" fontAlgn="b"/>
                      <a:r>
                        <a:rPr lang="en-US" sz="1800" b="1" u="none" strike="noStrike" dirty="0">
                          <a:solidFill>
                            <a:srgbClr val="FF0000"/>
                          </a:solidFill>
                          <a:effectLst/>
                          <a:latin typeface="+mn-lt"/>
                        </a:rPr>
                        <a:t>Arsenic</a:t>
                      </a:r>
                      <a:endParaRPr lang="en-US" sz="1800" b="1" i="0" u="none" strike="noStrike" dirty="0">
                        <a:solidFill>
                          <a:srgbClr val="FF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dirty="0">
                          <a:solidFill>
                            <a:srgbClr val="FF0000"/>
                          </a:solidFill>
                          <a:effectLst/>
                          <a:latin typeface="+mn-lt"/>
                        </a:rPr>
                        <a:t>741</a:t>
                      </a:r>
                      <a:endParaRPr lang="en-US" sz="1800" b="1" i="0" u="none" strike="noStrike" dirty="0">
                        <a:solidFill>
                          <a:srgbClr val="FF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16%</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7778168"/>
                  </a:ext>
                </a:extLst>
              </a:tr>
              <a:tr h="190500">
                <a:tc>
                  <a:txBody>
                    <a:bodyPr/>
                    <a:lstStyle/>
                    <a:p>
                      <a:pPr algn="r" fontAlgn="b"/>
                      <a:r>
                        <a:rPr lang="en-US" sz="1800" b="1" u="none" strike="noStrike">
                          <a:effectLst/>
                          <a:latin typeface="+mn-lt"/>
                        </a:rPr>
                        <a:t>Total:</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800" b="1" u="none" strike="noStrike">
                          <a:effectLst/>
                          <a:latin typeface="+mn-lt"/>
                        </a:rPr>
                        <a:t>4,668</a:t>
                      </a:r>
                      <a:endParaRPr lang="en-US" sz="1800" b="1" i="0" u="none" strike="noStrike">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en-US" sz="1800" b="1"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90653380"/>
                  </a:ext>
                </a:extLst>
              </a:tr>
            </a:tbl>
          </a:graphicData>
        </a:graphic>
      </p:graphicFrame>
      <p:grpSp>
        <p:nvGrpSpPr>
          <p:cNvPr id="12" name="Group 11">
            <a:extLst>
              <a:ext uri="{FF2B5EF4-FFF2-40B4-BE49-F238E27FC236}">
                <a16:creationId xmlns:a16="http://schemas.microsoft.com/office/drawing/2014/main" id="{E0648F86-EBEA-41DB-94DF-20B0B2B3F4A4}"/>
              </a:ext>
            </a:extLst>
          </p:cNvPr>
          <p:cNvGrpSpPr/>
          <p:nvPr/>
        </p:nvGrpSpPr>
        <p:grpSpPr>
          <a:xfrm>
            <a:off x="4753284" y="1727324"/>
            <a:ext cx="3351175" cy="966930"/>
            <a:chOff x="5441133" y="4193545"/>
            <a:chExt cx="3351175" cy="966930"/>
          </a:xfrm>
        </p:grpSpPr>
        <p:sp>
          <p:nvSpPr>
            <p:cNvPr id="8" name="Oval 7">
              <a:extLst>
                <a:ext uri="{FF2B5EF4-FFF2-40B4-BE49-F238E27FC236}">
                  <a16:creationId xmlns:a16="http://schemas.microsoft.com/office/drawing/2014/main" id="{2333E085-52E2-43A2-9501-32CF51D006FD}"/>
                </a:ext>
              </a:extLst>
            </p:cNvPr>
            <p:cNvSpPr/>
            <p:nvPr/>
          </p:nvSpPr>
          <p:spPr>
            <a:xfrm>
              <a:off x="5441133" y="4807390"/>
              <a:ext cx="896291" cy="35308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327D0DB-5F6E-4713-AC37-80956ADF7CC1}"/>
                </a:ext>
              </a:extLst>
            </p:cNvPr>
            <p:cNvSpPr txBox="1"/>
            <p:nvPr/>
          </p:nvSpPr>
          <p:spPr>
            <a:xfrm>
              <a:off x="6941551" y="4193545"/>
              <a:ext cx="1850757" cy="923330"/>
            </a:xfrm>
            <a:prstGeom prst="rect">
              <a:avLst/>
            </a:prstGeom>
            <a:noFill/>
          </p:spPr>
          <p:txBody>
            <a:bodyPr wrap="square" rtlCol="0">
              <a:spAutoFit/>
            </a:bodyPr>
            <a:lstStyle/>
            <a:p>
              <a:pPr algn="ctr"/>
              <a:r>
                <a:rPr lang="en-US" b="1" dirty="0"/>
                <a:t>Higher ratio of copper likely due to burned wiring</a:t>
              </a:r>
            </a:p>
          </p:txBody>
        </p:sp>
        <p:cxnSp>
          <p:nvCxnSpPr>
            <p:cNvPr id="11" name="Straight Arrow Connector 10">
              <a:extLst>
                <a:ext uri="{FF2B5EF4-FFF2-40B4-BE49-F238E27FC236}">
                  <a16:creationId xmlns:a16="http://schemas.microsoft.com/office/drawing/2014/main" id="{0B040452-D619-4BCB-8666-3040EB76C3B2}"/>
                </a:ext>
              </a:extLst>
            </p:cNvPr>
            <p:cNvCxnSpPr>
              <a:stCxn id="9" idx="1"/>
            </p:cNvCxnSpPr>
            <p:nvPr/>
          </p:nvCxnSpPr>
          <p:spPr>
            <a:xfrm flipH="1">
              <a:off x="6337424" y="4655210"/>
              <a:ext cx="604127" cy="25089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76695991-28E9-8466-903F-5714B1FDBCC6}"/>
              </a:ext>
            </a:extLst>
          </p:cNvPr>
          <p:cNvSpPr txBox="1"/>
          <p:nvPr/>
        </p:nvSpPr>
        <p:spPr>
          <a:xfrm>
            <a:off x="1040787" y="3849241"/>
            <a:ext cx="6695294" cy="707886"/>
          </a:xfrm>
          <a:prstGeom prst="rect">
            <a:avLst/>
          </a:prstGeom>
          <a:noFill/>
        </p:spPr>
        <p:txBody>
          <a:bodyPr wrap="none" rtlCol="0">
            <a:spAutoFit/>
          </a:bodyPr>
          <a:lstStyle/>
          <a:p>
            <a:pPr algn="ctr"/>
            <a:r>
              <a:rPr lang="en-US" sz="2200" b="1" dirty="0"/>
              <a:t>Copper-Chromium-Arsenic Wood Treatment (+/- </a:t>
            </a:r>
            <a:r>
              <a:rPr lang="en-US" sz="2200" b="1" dirty="0" err="1"/>
              <a:t>Canec</a:t>
            </a:r>
            <a:r>
              <a:rPr lang="en-US" sz="2200" b="1" dirty="0"/>
              <a:t>)</a:t>
            </a:r>
          </a:p>
          <a:p>
            <a:pPr algn="ctr"/>
            <a:r>
              <a:rPr lang="en-US" b="1" dirty="0"/>
              <a:t>http://www.noccawood.ca/docs/cca_wood_what_is.html</a:t>
            </a:r>
          </a:p>
        </p:txBody>
      </p:sp>
    </p:spTree>
    <p:extLst>
      <p:ext uri="{BB962C8B-B14F-4D97-AF65-F5344CB8AC3E}">
        <p14:creationId xmlns:p14="http://schemas.microsoft.com/office/powerpoint/2010/main" val="2834189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B9E18A-8C91-4641-8994-C1242C204D0F}"/>
              </a:ext>
            </a:extLst>
          </p:cNvPr>
          <p:cNvSpPr>
            <a:spLocks noGrp="1"/>
          </p:cNvSpPr>
          <p:nvPr>
            <p:ph type="sldNum" sz="quarter" idx="12"/>
          </p:nvPr>
        </p:nvSpPr>
        <p:spPr/>
        <p:txBody>
          <a:bodyPr/>
          <a:lstStyle/>
          <a:p>
            <a:fld id="{6DD8B552-EA96-4575-822E-7C0ECCCEE1F4}" type="slidenum">
              <a:rPr lang="en-US" smtClean="0"/>
              <a:t>34</a:t>
            </a:fld>
            <a:endParaRPr lang="en-US"/>
          </a:p>
        </p:txBody>
      </p:sp>
      <p:sp>
        <p:nvSpPr>
          <p:cNvPr id="6" name="TextBox 5">
            <a:extLst>
              <a:ext uri="{FF2B5EF4-FFF2-40B4-BE49-F238E27FC236}">
                <a16:creationId xmlns:a16="http://schemas.microsoft.com/office/drawing/2014/main" id="{F6836D34-0F18-47AC-BD1B-A6205509C5F6}"/>
              </a:ext>
            </a:extLst>
          </p:cNvPr>
          <p:cNvSpPr txBox="1"/>
          <p:nvPr/>
        </p:nvSpPr>
        <p:spPr>
          <a:xfrm>
            <a:off x="310932" y="156492"/>
            <a:ext cx="8522141" cy="923330"/>
          </a:xfrm>
          <a:prstGeom prst="rect">
            <a:avLst/>
          </a:prstGeom>
          <a:noFill/>
        </p:spPr>
        <p:txBody>
          <a:bodyPr wrap="none" rtlCol="0">
            <a:spAutoFit/>
          </a:bodyPr>
          <a:lstStyle/>
          <a:p>
            <a:pPr algn="ctr"/>
            <a:r>
              <a:rPr lang="en-US" sz="3000" b="1" dirty="0"/>
              <a:t>Lahaina Ash-Soot Samples (pending, October 2023?)</a:t>
            </a:r>
          </a:p>
          <a:p>
            <a:pPr algn="ctr"/>
            <a:r>
              <a:rPr lang="en-US" sz="2400" b="1" dirty="0"/>
              <a:t>(test 100 lots; One 100-increment (3kg) sample)</a:t>
            </a:r>
          </a:p>
        </p:txBody>
      </p:sp>
      <p:grpSp>
        <p:nvGrpSpPr>
          <p:cNvPr id="10" name="Group 9">
            <a:extLst>
              <a:ext uri="{FF2B5EF4-FFF2-40B4-BE49-F238E27FC236}">
                <a16:creationId xmlns:a16="http://schemas.microsoft.com/office/drawing/2014/main" id="{B4A57523-8617-436C-8524-AB7C20F8CA7A}"/>
              </a:ext>
            </a:extLst>
          </p:cNvPr>
          <p:cNvGrpSpPr/>
          <p:nvPr/>
        </p:nvGrpSpPr>
        <p:grpSpPr>
          <a:xfrm>
            <a:off x="290030" y="1109981"/>
            <a:ext cx="8109984" cy="5611495"/>
            <a:chOff x="290030" y="1109981"/>
            <a:chExt cx="8109984" cy="5611495"/>
          </a:xfrm>
        </p:grpSpPr>
        <p:pic>
          <p:nvPicPr>
            <p:cNvPr id="7" name="Picture 6" descr="A map of a neighborhood&#10;&#10;Description automatically generated">
              <a:extLst>
                <a:ext uri="{FF2B5EF4-FFF2-40B4-BE49-F238E27FC236}">
                  <a16:creationId xmlns:a16="http://schemas.microsoft.com/office/drawing/2014/main" id="{05AEB4C0-538E-40AF-BACF-3C5E4C2B5846}"/>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290030" y="1109981"/>
              <a:ext cx="7376160" cy="5611495"/>
            </a:xfrm>
            <a:prstGeom prst="rect">
              <a:avLst/>
            </a:prstGeom>
            <a:noFill/>
            <a:ln>
              <a:noFill/>
            </a:ln>
            <a:extLst>
              <a:ext uri="{53640926-AAD7-44D8-BBD7-CCE9431645EC}">
                <a14:shadowObscured xmlns:a14="http://schemas.microsoft.com/office/drawing/2010/main"/>
              </a:ext>
            </a:extLst>
          </p:spPr>
        </p:pic>
        <p:pic>
          <p:nvPicPr>
            <p:cNvPr id="9" name="Picture 8" descr="Chart&#10;&#10;Description automatically generated">
              <a:extLst>
                <a:ext uri="{FF2B5EF4-FFF2-40B4-BE49-F238E27FC236}">
                  <a16:creationId xmlns:a16="http://schemas.microsoft.com/office/drawing/2014/main" id="{9DDD6377-798B-411D-BA10-FA9506602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384" y="1268224"/>
              <a:ext cx="2165630" cy="1872349"/>
            </a:xfrm>
            <a:prstGeom prst="rect">
              <a:avLst/>
            </a:prstGeom>
            <a:ln>
              <a:solidFill>
                <a:schemeClr val="tx1"/>
              </a:solidFill>
            </a:ln>
          </p:spPr>
        </p:pic>
      </p:grpSp>
      <p:sp>
        <p:nvSpPr>
          <p:cNvPr id="13" name="Rectangle 12">
            <a:extLst>
              <a:ext uri="{FF2B5EF4-FFF2-40B4-BE49-F238E27FC236}">
                <a16:creationId xmlns:a16="http://schemas.microsoft.com/office/drawing/2014/main" id="{42F28A4E-36C3-4159-8716-8026340F3308}"/>
              </a:ext>
            </a:extLst>
          </p:cNvPr>
          <p:cNvSpPr/>
          <p:nvPr/>
        </p:nvSpPr>
        <p:spPr>
          <a:xfrm>
            <a:off x="5004803" y="4253899"/>
            <a:ext cx="2459162" cy="1015663"/>
          </a:xfrm>
          <a:prstGeom prst="rect">
            <a:avLst/>
          </a:prstGeom>
          <a:solidFill>
            <a:schemeClr val="bg1"/>
          </a:solidFill>
          <a:ln>
            <a:solidFill>
              <a:schemeClr val="tx1"/>
            </a:solidFill>
          </a:ln>
        </p:spPr>
        <p:txBody>
          <a:bodyPr wrap="square">
            <a:spAutoFit/>
          </a:bodyPr>
          <a:lstStyle/>
          <a:p>
            <a:pPr algn="ctr"/>
            <a:r>
              <a:rPr lang="en-US" sz="2000" b="1" dirty="0"/>
              <a:t>One Increment = Three 30 ml Scoops From a Single Lot</a:t>
            </a:r>
            <a:endParaRPr lang="en-US" sz="2000" dirty="0"/>
          </a:p>
        </p:txBody>
      </p:sp>
    </p:spTree>
    <p:extLst>
      <p:ext uri="{BB962C8B-B14F-4D97-AF65-F5344CB8AC3E}">
        <p14:creationId xmlns:p14="http://schemas.microsoft.com/office/powerpoint/2010/main" val="593567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8AF13A-24CC-479B-B191-BB6AF0C39F2E}"/>
              </a:ext>
            </a:extLst>
          </p:cNvPr>
          <p:cNvGrpSpPr/>
          <p:nvPr/>
        </p:nvGrpSpPr>
        <p:grpSpPr>
          <a:xfrm>
            <a:off x="313055" y="1109981"/>
            <a:ext cx="7173595" cy="5468620"/>
            <a:chOff x="313055" y="1109981"/>
            <a:chExt cx="7173595" cy="5468620"/>
          </a:xfrm>
        </p:grpSpPr>
        <p:pic>
          <p:nvPicPr>
            <p:cNvPr id="6" name="Picture 5" descr="A map of a neighborhood&#10;&#10;Description automatically generated">
              <a:extLst>
                <a:ext uri="{FF2B5EF4-FFF2-40B4-BE49-F238E27FC236}">
                  <a16:creationId xmlns:a16="http://schemas.microsoft.com/office/drawing/2014/main" id="{84491D1D-4684-4624-844C-158A21F13A19}"/>
                </a:ext>
              </a:extLst>
            </p:cNvPr>
            <p:cNvPicPr/>
            <p:nvPr/>
          </p:nvPicPr>
          <p:blipFill rotWithShape="1">
            <a:blip r:embed="rId2" cstate="print">
              <a:extLst>
                <a:ext uri="{28A0092B-C50C-407E-A947-70E740481C1C}">
                  <a14:useLocalDpi xmlns:a14="http://schemas.microsoft.com/office/drawing/2010/main"/>
                </a:ext>
              </a:extLst>
            </a:blip>
            <a:srcRect/>
            <a:stretch/>
          </p:blipFill>
          <p:spPr bwMode="auto">
            <a:xfrm>
              <a:off x="313055" y="1109981"/>
              <a:ext cx="7173595" cy="5468620"/>
            </a:xfrm>
            <a:prstGeom prst="rect">
              <a:avLst/>
            </a:prstGeom>
            <a:noFill/>
            <a:ln>
              <a:noFill/>
            </a:ln>
            <a:extLst>
              <a:ext uri="{53640926-AAD7-44D8-BBD7-CCE9431645EC}">
                <a14:shadowObscured xmlns:a14="http://schemas.microsoft.com/office/drawing/2010/main"/>
              </a:ext>
            </a:extLst>
          </p:spPr>
        </p:pic>
        <p:pic>
          <p:nvPicPr>
            <p:cNvPr id="8" name="Picture 7" descr="A person in a white protective suit spraying debris&#10;&#10;Description automatically generated">
              <a:extLst>
                <a:ext uri="{FF2B5EF4-FFF2-40B4-BE49-F238E27FC236}">
                  <a16:creationId xmlns:a16="http://schemas.microsoft.com/office/drawing/2014/main" id="{B6BD6AEC-F2FF-4506-BAE3-3B945E6C84D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433239" y="3417753"/>
              <a:ext cx="2157758" cy="1606161"/>
            </a:xfrm>
            <a:prstGeom prst="rect">
              <a:avLst/>
            </a:prstGeom>
            <a:ln>
              <a:solidFill>
                <a:schemeClr val="tx1"/>
              </a:solidFill>
            </a:ln>
          </p:spPr>
        </p:pic>
      </p:grpSp>
      <p:sp>
        <p:nvSpPr>
          <p:cNvPr id="3" name="TextBox 2">
            <a:extLst>
              <a:ext uri="{FF2B5EF4-FFF2-40B4-BE49-F238E27FC236}">
                <a16:creationId xmlns:a16="http://schemas.microsoft.com/office/drawing/2014/main" id="{4891108D-2520-493D-AE04-AD34E6379B50}"/>
              </a:ext>
            </a:extLst>
          </p:cNvPr>
          <p:cNvSpPr txBox="1"/>
          <p:nvPr/>
        </p:nvSpPr>
        <p:spPr>
          <a:xfrm>
            <a:off x="5846942" y="1375956"/>
            <a:ext cx="2406721" cy="1200329"/>
          </a:xfrm>
          <a:prstGeom prst="rect">
            <a:avLst/>
          </a:prstGeom>
          <a:solidFill>
            <a:schemeClr val="bg1"/>
          </a:solidFill>
          <a:ln>
            <a:solidFill>
              <a:schemeClr val="tx1"/>
            </a:solidFill>
          </a:ln>
        </p:spPr>
        <p:txBody>
          <a:bodyPr wrap="square" rtlCol="0">
            <a:spAutoFit/>
          </a:bodyPr>
          <a:lstStyle/>
          <a:p>
            <a:pPr algn="ctr"/>
            <a:r>
              <a:rPr lang="en-US" b="1" dirty="0"/>
              <a:t>Two to Three Sample Collection Teams</a:t>
            </a:r>
          </a:p>
          <a:p>
            <a:pPr algn="ctr"/>
            <a:r>
              <a:rPr lang="en-US" b="1" dirty="0"/>
              <a:t>(example increment collection paths)</a:t>
            </a:r>
          </a:p>
        </p:txBody>
      </p:sp>
      <p:cxnSp>
        <p:nvCxnSpPr>
          <p:cNvPr id="10" name="Straight Arrow Connector 9">
            <a:extLst>
              <a:ext uri="{FF2B5EF4-FFF2-40B4-BE49-F238E27FC236}">
                <a16:creationId xmlns:a16="http://schemas.microsoft.com/office/drawing/2014/main" id="{9EE205F1-F9FA-4676-BEAE-6B8CFF5488B5}"/>
              </a:ext>
            </a:extLst>
          </p:cNvPr>
          <p:cNvCxnSpPr>
            <a:cxnSpLocks/>
            <a:stCxn id="3" idx="1"/>
          </p:cNvCxnSpPr>
          <p:nvPr/>
        </p:nvCxnSpPr>
        <p:spPr>
          <a:xfrm flipH="1" flipV="1">
            <a:off x="5055165" y="1863066"/>
            <a:ext cx="791777" cy="11305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446FE1D-BC01-457F-9456-244D4836B760}"/>
              </a:ext>
            </a:extLst>
          </p:cNvPr>
          <p:cNvCxnSpPr>
            <a:cxnSpLocks/>
            <a:stCxn id="3" idx="1"/>
          </p:cNvCxnSpPr>
          <p:nvPr/>
        </p:nvCxnSpPr>
        <p:spPr>
          <a:xfrm flipH="1">
            <a:off x="5366250" y="1976121"/>
            <a:ext cx="480692" cy="964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FF4B45-0132-4419-8165-3D52E8B564B0}"/>
              </a:ext>
            </a:extLst>
          </p:cNvPr>
          <p:cNvCxnSpPr>
            <a:cxnSpLocks/>
            <a:stCxn id="3" idx="1"/>
          </p:cNvCxnSpPr>
          <p:nvPr/>
        </p:nvCxnSpPr>
        <p:spPr>
          <a:xfrm flipH="1">
            <a:off x="5667908" y="1976121"/>
            <a:ext cx="179034" cy="5031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BE73274-0287-F731-9FCB-B9570F04011A}"/>
              </a:ext>
            </a:extLst>
          </p:cNvPr>
          <p:cNvSpPr txBox="1"/>
          <p:nvPr/>
        </p:nvSpPr>
        <p:spPr>
          <a:xfrm>
            <a:off x="310932" y="156492"/>
            <a:ext cx="8522141" cy="923330"/>
          </a:xfrm>
          <a:prstGeom prst="rect">
            <a:avLst/>
          </a:prstGeom>
          <a:noFill/>
        </p:spPr>
        <p:txBody>
          <a:bodyPr wrap="none" rtlCol="0">
            <a:spAutoFit/>
          </a:bodyPr>
          <a:lstStyle/>
          <a:p>
            <a:pPr algn="ctr"/>
            <a:r>
              <a:rPr lang="en-US" sz="3000" b="1" dirty="0"/>
              <a:t>Lahaina Ash-Soot Samples (pending, October 2023?)</a:t>
            </a:r>
          </a:p>
          <a:p>
            <a:pPr algn="ctr"/>
            <a:r>
              <a:rPr lang="en-US" sz="2400" b="1" dirty="0"/>
              <a:t>(test 100 lots; One 100-increment (3kg) sample)</a:t>
            </a:r>
          </a:p>
        </p:txBody>
      </p:sp>
    </p:spTree>
    <p:extLst>
      <p:ext uri="{BB962C8B-B14F-4D97-AF65-F5344CB8AC3E}">
        <p14:creationId xmlns:p14="http://schemas.microsoft.com/office/powerpoint/2010/main" val="1497769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36</a:t>
            </a:fld>
            <a:endParaRPr lang="en-US"/>
          </a:p>
        </p:txBody>
      </p:sp>
      <p:sp>
        <p:nvSpPr>
          <p:cNvPr id="3" name="TextBox 2">
            <a:extLst>
              <a:ext uri="{FF2B5EF4-FFF2-40B4-BE49-F238E27FC236}">
                <a16:creationId xmlns:a16="http://schemas.microsoft.com/office/drawing/2014/main" id="{77976DED-E171-4479-9E88-C0EB0181723D}"/>
              </a:ext>
            </a:extLst>
          </p:cNvPr>
          <p:cNvSpPr txBox="1"/>
          <p:nvPr/>
        </p:nvSpPr>
        <p:spPr>
          <a:xfrm>
            <a:off x="338052" y="164805"/>
            <a:ext cx="8508426" cy="954107"/>
          </a:xfrm>
          <a:prstGeom prst="rect">
            <a:avLst/>
          </a:prstGeom>
          <a:noFill/>
        </p:spPr>
        <p:txBody>
          <a:bodyPr wrap="square" rtlCol="0">
            <a:spAutoFit/>
          </a:bodyPr>
          <a:lstStyle/>
          <a:p>
            <a:pPr algn="ctr"/>
            <a:r>
              <a:rPr lang="en-US" sz="3200" b="1" dirty="0"/>
              <a:t>Ideas for Focused Webinar Series &amp; Discussions?</a:t>
            </a:r>
          </a:p>
          <a:p>
            <a:pPr algn="ctr"/>
            <a:r>
              <a:rPr lang="en-US" sz="2400" b="1" dirty="0"/>
              <a:t>(other topics to be woven into webinars)</a:t>
            </a:r>
          </a:p>
        </p:txBody>
      </p:sp>
      <p:sp>
        <p:nvSpPr>
          <p:cNvPr id="5" name="TextBox 4">
            <a:extLst>
              <a:ext uri="{FF2B5EF4-FFF2-40B4-BE49-F238E27FC236}">
                <a16:creationId xmlns:a16="http://schemas.microsoft.com/office/drawing/2014/main" id="{0C8770F5-3F40-45AA-A775-DCFE6702AA0F}"/>
              </a:ext>
            </a:extLst>
          </p:cNvPr>
          <p:cNvSpPr txBox="1"/>
          <p:nvPr/>
        </p:nvSpPr>
        <p:spPr>
          <a:xfrm>
            <a:off x="426283" y="1215910"/>
            <a:ext cx="8811258" cy="3170099"/>
          </a:xfrm>
          <a:prstGeom prst="rect">
            <a:avLst/>
          </a:prstGeom>
          <a:noFill/>
        </p:spPr>
        <p:txBody>
          <a:bodyPr wrap="none" rtlCol="0">
            <a:spAutoFit/>
          </a:bodyPr>
          <a:lstStyle/>
          <a:p>
            <a:pPr marL="344488" marR="0" lvl="0" indent="-344488">
              <a:buFont typeface="+mj-lt"/>
              <a:buAutoNum type="arabicPeriod"/>
            </a:pPr>
            <a:r>
              <a:rPr lang="en-US" sz="2000" b="1" i="1" dirty="0">
                <a:latin typeface="Calibri" panose="020F0502020204030204" pitchFamily="34" charset="0"/>
                <a:ea typeface="DengXian" panose="02010600030101010101" pitchFamily="2" charset="-122"/>
                <a:cs typeface="Calibri" panose="020F0502020204030204" pitchFamily="34" charset="0"/>
              </a:rPr>
              <a:t>“Risk-Based Investigation” </a:t>
            </a:r>
            <a:r>
              <a:rPr lang="en-US" sz="2000" b="1" i="1" dirty="0">
                <a:effectLst/>
                <a:latin typeface="Calibri" panose="020F0502020204030204" pitchFamily="34" charset="0"/>
                <a:ea typeface="DengXian" panose="02010600030101010101" pitchFamily="2" charset="-122"/>
                <a:cs typeface="Calibri" panose="020F0502020204030204" pitchFamily="34" charset="0"/>
              </a:rPr>
              <a:t>Overview </a:t>
            </a:r>
            <a:r>
              <a:rPr lang="en-US" sz="2000" b="1" dirty="0">
                <a:effectLst/>
                <a:latin typeface="Calibri" panose="020F0502020204030204" pitchFamily="34" charset="0"/>
                <a:ea typeface="DengXian" panose="02010600030101010101" pitchFamily="2" charset="-122"/>
                <a:cs typeface="Calibri" panose="020F0502020204030204" pitchFamily="34" charset="0"/>
              </a:rPr>
              <a:t>(Section 3)</a:t>
            </a:r>
          </a:p>
          <a:p>
            <a:pPr marL="344488" marR="0" lvl="0" indent="-344488">
              <a:buFont typeface="+mj-lt"/>
              <a:buAutoNum type="arabicPeriod"/>
            </a:pPr>
            <a:r>
              <a:rPr lang="en-US" sz="2000" b="1" dirty="0">
                <a:latin typeface="Calibri" panose="020F0502020204030204" pitchFamily="34" charset="0"/>
                <a:ea typeface="DengXian" panose="02010600030101010101" pitchFamily="2" charset="-122"/>
                <a:cs typeface="Calibri" panose="020F0502020204030204" pitchFamily="34" charset="0"/>
              </a:rPr>
              <a:t>Use and Misuse of </a:t>
            </a:r>
            <a:r>
              <a:rPr lang="en-US" sz="2000" b="1" i="1" dirty="0">
                <a:latin typeface="Calibri" panose="020F0502020204030204" pitchFamily="34" charset="0"/>
                <a:ea typeface="DengXian" panose="02010600030101010101" pitchFamily="2" charset="-122"/>
                <a:cs typeface="Calibri" panose="020F0502020204030204" pitchFamily="34" charset="0"/>
              </a:rPr>
              <a:t>Discrete Sample Data</a:t>
            </a:r>
            <a:r>
              <a:rPr lang="en-US" sz="2000" b="1" dirty="0">
                <a:latin typeface="Calibri" panose="020F0502020204030204" pitchFamily="34" charset="0"/>
                <a:ea typeface="DengXian" panose="02010600030101010101" pitchFamily="2" charset="-122"/>
                <a:cs typeface="Calibri" panose="020F0502020204030204" pitchFamily="34" charset="0"/>
              </a:rPr>
              <a:t> (</a:t>
            </a:r>
            <a:r>
              <a:rPr lang="en-US" sz="2000" b="1" i="1" dirty="0">
                <a:latin typeface="Calibri" panose="020F0502020204030204" pitchFamily="34" charset="0"/>
                <a:ea typeface="DengXian" panose="02010600030101010101" pitchFamily="2" charset="-122"/>
                <a:cs typeface="Calibri" panose="020F0502020204030204" pitchFamily="34" charset="0"/>
              </a:rPr>
              <a:t>characterization &amp; risk assessments</a:t>
            </a:r>
            <a:r>
              <a:rPr lang="en-US" sz="2000" b="1" dirty="0">
                <a:latin typeface="Calibri" panose="020F0502020204030204" pitchFamily="34" charset="0"/>
                <a:ea typeface="DengXian" panose="02010600030101010101" pitchFamily="2" charset="-122"/>
                <a:cs typeface="Calibri" panose="020F0502020204030204" pitchFamily="34" charset="0"/>
              </a:rPr>
              <a:t>)</a:t>
            </a:r>
          </a:p>
          <a:p>
            <a:pPr marL="344488" marR="0" lvl="0" indent="-344488">
              <a:buFont typeface="+mj-lt"/>
              <a:buAutoNum type="arabicPeriod"/>
            </a:pPr>
            <a:r>
              <a:rPr lang="en-US" sz="2000" b="1" dirty="0">
                <a:latin typeface="Calibri" panose="020F0502020204030204" pitchFamily="34" charset="0"/>
                <a:ea typeface="DengXian" panose="02010600030101010101" pitchFamily="2" charset="-122"/>
                <a:cs typeface="Calibri" panose="020F0502020204030204" pitchFamily="34" charset="0"/>
              </a:rPr>
              <a:t>Example </a:t>
            </a:r>
            <a:r>
              <a:rPr lang="en-US" sz="2000" b="1" i="1" dirty="0">
                <a:effectLst/>
                <a:latin typeface="Calibri" panose="020F0502020204030204" pitchFamily="34" charset="0"/>
                <a:ea typeface="DengXian" panose="02010600030101010101" pitchFamily="2" charset="-122"/>
                <a:cs typeface="Calibri" panose="020F0502020204030204" pitchFamily="34" charset="0"/>
              </a:rPr>
              <a:t>Decision Unit Designation </a:t>
            </a:r>
            <a:r>
              <a:rPr lang="en-US" sz="2000" b="1" dirty="0">
                <a:effectLst/>
                <a:latin typeface="Calibri" panose="020F0502020204030204" pitchFamily="34" charset="0"/>
                <a:ea typeface="DengXian" panose="02010600030101010101" pitchFamily="2" charset="-122"/>
                <a:cs typeface="Calibri" panose="020F0502020204030204" pitchFamily="34" charset="0"/>
              </a:rPr>
              <a:t>Schemes</a:t>
            </a:r>
          </a:p>
          <a:p>
            <a:pPr marL="344488" marR="0" lvl="0" indent="-344488">
              <a:buFont typeface="+mj-lt"/>
              <a:buAutoNum type="arabi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Theory of Sampling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“Infinite Element” Particulate Matter </a:t>
            </a:r>
            <a:r>
              <a:rPr lang="en-US" sz="2000" b="1" dirty="0">
                <a:effectLst/>
                <a:latin typeface="Calibri" panose="020F0502020204030204" pitchFamily="34" charset="0"/>
                <a:ea typeface="DengXian" panose="02010600030101010101" pitchFamily="2" charset="-122"/>
                <a:cs typeface="Calibri" panose="020F0502020204030204" pitchFamily="34" charset="0"/>
              </a:rPr>
              <a:t>(MI samples) </a:t>
            </a:r>
          </a:p>
          <a:p>
            <a:pPr marL="344488" marR="0" lvl="0" indent="-344488">
              <a:buFont typeface="+mj-lt"/>
              <a:buAutoNum type="arabi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Surface &amp; Subsurface Soil </a:t>
            </a:r>
            <a:r>
              <a:rPr lang="en-US" sz="2000" b="1" dirty="0">
                <a:effectLst/>
                <a:latin typeface="Calibri" panose="020F0502020204030204" pitchFamily="34" charset="0"/>
                <a:ea typeface="DengXian" panose="02010600030101010101" pitchFamily="2" charset="-122"/>
                <a:cs typeface="Calibri" panose="020F0502020204030204" pitchFamily="34" charset="0"/>
              </a:rPr>
              <a:t>Samples (including replicates)</a:t>
            </a:r>
          </a:p>
          <a:p>
            <a:pPr marL="344488" marR="0" lvl="0" indent="-344488">
              <a:buFont typeface="+mj-lt"/>
              <a:buAutoNum type="arabi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Sample Collection for </a:t>
            </a:r>
            <a:r>
              <a:rPr lang="en-US" sz="2000" b="1" i="1" dirty="0">
                <a:effectLst/>
                <a:latin typeface="Calibri" panose="020F0502020204030204" pitchFamily="34" charset="0"/>
                <a:ea typeface="DengXian" panose="02010600030101010101" pitchFamily="2" charset="-122"/>
                <a:cs typeface="Calibri" panose="020F0502020204030204" pitchFamily="34" charset="0"/>
              </a:rPr>
              <a:t>Volatile Contaminants (methanol, alternatives, etc.)</a:t>
            </a:r>
          </a:p>
          <a:p>
            <a:pPr marL="344488" indent="-344488">
              <a:buFont typeface="+mj-lt"/>
              <a:buAutoNum type="arabicPeriod"/>
            </a:pPr>
            <a:r>
              <a:rPr lang="en-US" sz="2000" b="1" dirty="0">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latin typeface="Calibri" panose="020F0502020204030204" pitchFamily="34" charset="0"/>
                <a:ea typeface="DengXian" panose="02010600030101010101" pitchFamily="2" charset="-122"/>
                <a:cs typeface="Calibri" panose="020F0502020204030204" pitchFamily="34" charset="0"/>
              </a:rPr>
              <a:t>Excavation and Stockpile </a:t>
            </a:r>
            <a:r>
              <a:rPr lang="en-US" sz="2000" b="1" dirty="0">
                <a:latin typeface="Calibri" panose="020F0502020204030204" pitchFamily="34" charset="0"/>
                <a:ea typeface="DengXian" panose="02010600030101010101" pitchFamily="2" charset="-122"/>
                <a:cs typeface="Calibri" panose="020F0502020204030204" pitchFamily="34" charset="0"/>
              </a:rPr>
              <a:t>Samples (volumes, imported fill, etc.)</a:t>
            </a:r>
          </a:p>
          <a:p>
            <a:pPr marL="344488" indent="-344488">
              <a:buFont typeface="+mj-lt"/>
              <a:buAutoNum type="arabicPeriod"/>
            </a:pPr>
            <a:r>
              <a:rPr lang="en-US" sz="2000" b="1" dirty="0">
                <a:latin typeface="Calibri" panose="020F0502020204030204" pitchFamily="34" charset="0"/>
                <a:ea typeface="DengXian" panose="02010600030101010101" pitchFamily="2" charset="-122"/>
                <a:cs typeface="Calibri" panose="020F0502020204030204" pitchFamily="34" charset="0"/>
              </a:rPr>
              <a:t>Pavement and Building Demolition Debris </a:t>
            </a:r>
          </a:p>
          <a:p>
            <a:pPr marL="344488" marR="0" lvl="0" indent="-344488">
              <a:buFont typeface="+mj-lt"/>
              <a:buAutoNum type="arabicPeriod"/>
            </a:pPr>
            <a:r>
              <a:rPr lang="en-US" sz="2000" b="1" dirty="0">
                <a:effectLst/>
                <a:latin typeface="Calibri" panose="020F0502020204030204" pitchFamily="34" charset="0"/>
                <a:ea typeface="DengXian" panose="02010600030101010101" pitchFamily="2" charset="-122"/>
                <a:cs typeface="Calibri" panose="020F0502020204030204" pitchFamily="34" charset="0"/>
              </a:rPr>
              <a:t>Collection of </a:t>
            </a:r>
            <a:r>
              <a:rPr lang="en-US" sz="2000" b="1" i="1" dirty="0">
                <a:effectLst/>
                <a:latin typeface="Calibri" panose="020F0502020204030204" pitchFamily="34" charset="0"/>
                <a:ea typeface="DengXian" panose="02010600030101010101" pitchFamily="2" charset="-122"/>
                <a:cs typeface="Calibri" panose="020F0502020204030204" pitchFamily="34" charset="0"/>
              </a:rPr>
              <a:t>Sediment Samples</a:t>
            </a:r>
          </a:p>
          <a:p>
            <a:pPr marL="344488" marR="0" lvl="0" indent="-344488">
              <a:buFont typeface="+mj-lt"/>
              <a:buAutoNum type="arabicPeriod"/>
            </a:pPr>
            <a:r>
              <a:rPr lang="en-US" sz="2000" b="1" i="1" dirty="0">
                <a:effectLst/>
                <a:latin typeface="Calibri" panose="020F0502020204030204" pitchFamily="34" charset="0"/>
                <a:ea typeface="DengXian" panose="02010600030101010101" pitchFamily="2" charset="-122"/>
                <a:cs typeface="Calibri" panose="020F0502020204030204" pitchFamily="34" charset="0"/>
              </a:rPr>
              <a:t>Laboratory Processing </a:t>
            </a:r>
            <a:r>
              <a:rPr lang="en-US" sz="2000" b="1" dirty="0">
                <a:effectLst/>
                <a:latin typeface="Calibri" panose="020F0502020204030204" pitchFamily="34" charset="0"/>
                <a:ea typeface="DengXian" panose="02010600030101010101" pitchFamily="2" charset="-122"/>
                <a:cs typeface="Calibri" panose="020F0502020204030204" pitchFamily="34" charset="0"/>
              </a:rPr>
              <a:t>of Multi Increment Samples</a:t>
            </a:r>
          </a:p>
        </p:txBody>
      </p:sp>
      <p:sp>
        <p:nvSpPr>
          <p:cNvPr id="6" name="TextBox 5">
            <a:extLst>
              <a:ext uri="{FF2B5EF4-FFF2-40B4-BE49-F238E27FC236}">
                <a16:creationId xmlns:a16="http://schemas.microsoft.com/office/drawing/2014/main" id="{2920C928-52F4-4DC4-B106-E69364DA20B2}"/>
              </a:ext>
            </a:extLst>
          </p:cNvPr>
          <p:cNvSpPr txBox="1"/>
          <p:nvPr/>
        </p:nvSpPr>
        <p:spPr>
          <a:xfrm>
            <a:off x="263952" y="4785426"/>
            <a:ext cx="8670757" cy="553998"/>
          </a:xfrm>
          <a:prstGeom prst="rect">
            <a:avLst/>
          </a:prstGeom>
          <a:noFill/>
        </p:spPr>
        <p:txBody>
          <a:bodyPr wrap="square" rtlCol="0">
            <a:spAutoFit/>
          </a:bodyPr>
          <a:lstStyle/>
          <a:p>
            <a:pPr algn="ctr"/>
            <a:r>
              <a:rPr lang="en-US" sz="3000" b="1" dirty="0">
                <a:cs typeface="Times New Roman" panose="02020603050405020304" pitchFamily="18" charset="0"/>
              </a:rPr>
              <a:t>Suggestions? Questions?</a:t>
            </a:r>
            <a:endParaRPr lang="en-US" sz="2800" b="1" dirty="0">
              <a:cs typeface="Times New Roman" panose="02020603050405020304" pitchFamily="18" charset="0"/>
            </a:endParaRPr>
          </a:p>
        </p:txBody>
      </p:sp>
      <p:sp>
        <p:nvSpPr>
          <p:cNvPr id="7" name="Rectangle 6">
            <a:extLst>
              <a:ext uri="{FF2B5EF4-FFF2-40B4-BE49-F238E27FC236}">
                <a16:creationId xmlns:a16="http://schemas.microsoft.com/office/drawing/2014/main" id="{0EE9C342-2012-4EB7-BA75-0BA1B16B07D6}"/>
              </a:ext>
            </a:extLst>
          </p:cNvPr>
          <p:cNvSpPr/>
          <p:nvPr/>
        </p:nvSpPr>
        <p:spPr>
          <a:xfrm>
            <a:off x="0" y="4470602"/>
            <a:ext cx="9144000" cy="66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22409B-8ED5-4EAC-8F4F-8F1B5CDFDB6D}"/>
              </a:ext>
            </a:extLst>
          </p:cNvPr>
          <p:cNvSpPr txBox="1"/>
          <p:nvPr/>
        </p:nvSpPr>
        <p:spPr>
          <a:xfrm>
            <a:off x="820132" y="5494172"/>
            <a:ext cx="7154779" cy="1200329"/>
          </a:xfrm>
          <a:prstGeom prst="rect">
            <a:avLst/>
          </a:prstGeom>
          <a:noFill/>
        </p:spPr>
        <p:txBody>
          <a:bodyPr wrap="none" rtlCol="0">
            <a:spAutoFit/>
          </a:bodyPr>
          <a:lstStyle/>
          <a:p>
            <a:r>
              <a:rPr lang="en-US" b="1" dirty="0"/>
              <a:t>“If you’ve got the truth you can demonstrate it. Talking doesn’t prove it.”</a:t>
            </a:r>
          </a:p>
          <a:p>
            <a:r>
              <a:rPr lang="en-US" b="1" dirty="0"/>
              <a:t> </a:t>
            </a:r>
          </a:p>
          <a:p>
            <a:r>
              <a:rPr lang="en-US" b="1" dirty="0"/>
              <a:t>Robert Heinlein</a:t>
            </a:r>
          </a:p>
          <a:p>
            <a:r>
              <a:rPr lang="en-US" b="1" dirty="0"/>
              <a:t>Stanger in a Strange Place</a:t>
            </a:r>
          </a:p>
        </p:txBody>
      </p:sp>
    </p:spTree>
    <p:extLst>
      <p:ext uri="{BB962C8B-B14F-4D97-AF65-F5344CB8AC3E}">
        <p14:creationId xmlns:p14="http://schemas.microsoft.com/office/powerpoint/2010/main" val="26931660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37</a:t>
            </a:fld>
            <a:endParaRPr lang="en-US"/>
          </a:p>
        </p:txBody>
      </p:sp>
      <p:sp>
        <p:nvSpPr>
          <p:cNvPr id="3" name="TextBox 2">
            <a:extLst>
              <a:ext uri="{FF2B5EF4-FFF2-40B4-BE49-F238E27FC236}">
                <a16:creationId xmlns:a16="http://schemas.microsoft.com/office/drawing/2014/main" id="{320721C9-941D-4E23-9AD0-FBC1C6DD48EA}"/>
              </a:ext>
            </a:extLst>
          </p:cNvPr>
          <p:cNvSpPr txBox="1"/>
          <p:nvPr/>
        </p:nvSpPr>
        <p:spPr>
          <a:xfrm>
            <a:off x="200526" y="116505"/>
            <a:ext cx="8670757" cy="553998"/>
          </a:xfrm>
          <a:prstGeom prst="rect">
            <a:avLst/>
          </a:prstGeom>
          <a:noFill/>
        </p:spPr>
        <p:txBody>
          <a:bodyPr wrap="square" rtlCol="0">
            <a:spAutoFit/>
          </a:bodyPr>
          <a:lstStyle/>
          <a:p>
            <a:pPr algn="ctr"/>
            <a:r>
              <a:rPr lang="en-US" sz="3000" b="1" dirty="0">
                <a:cs typeface="Times New Roman" panose="02020603050405020304" pitchFamily="18" charset="0"/>
              </a:rPr>
              <a:t>Additional Slides</a:t>
            </a:r>
            <a:endParaRPr lang="en-US" sz="2800" b="1" dirty="0">
              <a:cs typeface="Times New Roman" panose="02020603050405020304" pitchFamily="18" charset="0"/>
            </a:endParaRPr>
          </a:p>
        </p:txBody>
      </p:sp>
    </p:spTree>
    <p:extLst>
      <p:ext uri="{BB962C8B-B14F-4D97-AF65-F5344CB8AC3E}">
        <p14:creationId xmlns:p14="http://schemas.microsoft.com/office/powerpoint/2010/main" val="1003422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a:extLst>
              <a:ext uri="{FF2B5EF4-FFF2-40B4-BE49-F238E27FC236}">
                <a16:creationId xmlns:a16="http://schemas.microsoft.com/office/drawing/2014/main" id="{8A60FC36-592F-4B63-A8EE-1C5E106D9E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00" y="1168063"/>
            <a:ext cx="7707525" cy="4221409"/>
          </a:xfrm>
          <a:prstGeom prst="rect">
            <a:avLst/>
          </a:prstGeom>
        </p:spPr>
      </p:pic>
      <p:sp>
        <p:nvSpPr>
          <p:cNvPr id="128" name="TextBox 127"/>
          <p:cNvSpPr txBox="1"/>
          <p:nvPr/>
        </p:nvSpPr>
        <p:spPr>
          <a:xfrm>
            <a:off x="264162" y="161043"/>
            <a:ext cx="8651238"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solidFill>
                  <a:sysClr val="windowText" lastClr="000000"/>
                </a:solidFill>
                <a:cs typeface="Times New Roman" pitchFamily="18" charset="0"/>
              </a:rPr>
              <a:t>App E: Use and Misuse of “Discrete Sample Data”</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ysClr val="windowText" lastClr="000000"/>
                </a:solidFill>
                <a:cs typeface="Times New Roman" pitchFamily="18" charset="0"/>
              </a:rPr>
              <a:t>(misapplication of “Finite Element” Sampling Methods)</a:t>
            </a:r>
            <a:endParaRPr kumimoji="0" lang="en-US" sz="2000" b="1" i="0" u="none" strike="noStrike" kern="0" cap="none" spc="0" normalizeH="0" baseline="0" noProof="0" dirty="0">
              <a:ln>
                <a:noFill/>
              </a:ln>
              <a:solidFill>
                <a:sysClr val="windowText" lastClr="000000"/>
              </a:solidFill>
              <a:effectLst/>
              <a:uLnTx/>
              <a:uFillTx/>
              <a:cs typeface="Times New Roman" pitchFamily="18" charset="0"/>
            </a:endParaRPr>
          </a:p>
        </p:txBody>
      </p:sp>
      <p:sp>
        <p:nvSpPr>
          <p:cNvPr id="5" name="Slide Number Placeholder 4"/>
          <p:cNvSpPr>
            <a:spLocks noGrp="1"/>
          </p:cNvSpPr>
          <p:nvPr>
            <p:ph type="sldNum" sz="quarter" idx="12"/>
          </p:nvPr>
        </p:nvSpPr>
        <p:spPr>
          <a:xfrm>
            <a:off x="6972300" y="6473825"/>
            <a:ext cx="2133600" cy="365125"/>
          </a:xfrm>
        </p:spPr>
        <p:txBody>
          <a:bodyPr vert="horz" lIns="91440" tIns="45720" rIns="91440" bIns="45720" rtlCol="0" anchor="ctr"/>
          <a:lstStyle/>
          <a:p>
            <a:fld id="{27EB08C4-B206-4098-98C3-6DC2CE1146B4}" type="slidenum">
              <a:rPr lang="en-US"/>
              <a:pPr/>
              <a:t>38</a:t>
            </a:fld>
            <a:endParaRPr lang="en-US" dirty="0"/>
          </a:p>
        </p:txBody>
      </p:sp>
      <p:sp>
        <p:nvSpPr>
          <p:cNvPr id="137" name="TextBox 136">
            <a:extLst>
              <a:ext uri="{FF2B5EF4-FFF2-40B4-BE49-F238E27FC236}">
                <a16:creationId xmlns:a16="http://schemas.microsoft.com/office/drawing/2014/main" id="{45C965E4-D1CE-4C05-AC7A-EAB76D779256}"/>
              </a:ext>
            </a:extLst>
          </p:cNvPr>
          <p:cNvSpPr txBox="1"/>
          <p:nvPr/>
        </p:nvSpPr>
        <p:spPr>
          <a:xfrm>
            <a:off x="468982" y="5486400"/>
            <a:ext cx="8229600" cy="1015663"/>
          </a:xfrm>
          <a:prstGeom prst="rect">
            <a:avLst/>
          </a:prstGeom>
          <a:noFill/>
        </p:spPr>
        <p:txBody>
          <a:bodyPr wrap="square" rtlCol="0">
            <a:spAutoFit/>
          </a:bodyPr>
          <a:lstStyle/>
          <a:p>
            <a:pPr marL="117475" indent="-115888">
              <a:buFont typeface="Arial" panose="020B0604020202020204" pitchFamily="34" charset="0"/>
              <a:buChar char="•"/>
            </a:pPr>
            <a:r>
              <a:rPr lang="en-US" sz="2000" b="1" i="1" dirty="0">
                <a:cs typeface="Times New Roman" pitchFamily="18" charset="0"/>
              </a:rPr>
              <a:t>Site Characterization</a:t>
            </a:r>
            <a:r>
              <a:rPr lang="en-US" sz="2000" b="1" dirty="0">
                <a:cs typeface="Times New Roman" pitchFamily="18" charset="0"/>
              </a:rPr>
              <a:t>: Erroneous interpretation of extent of contamination;</a:t>
            </a:r>
          </a:p>
          <a:p>
            <a:pPr marL="117475" indent="-115888">
              <a:buFont typeface="Arial" panose="020B0604020202020204" pitchFamily="34" charset="0"/>
              <a:buChar char="•"/>
            </a:pPr>
            <a:r>
              <a:rPr lang="en-US" sz="2000" b="1" i="1" dirty="0">
                <a:cs typeface="Times New Roman" pitchFamily="18" charset="0"/>
              </a:rPr>
              <a:t>Risk Assessment</a:t>
            </a:r>
            <a:r>
              <a:rPr lang="en-US" sz="2000" b="1" dirty="0">
                <a:cs typeface="Times New Roman" pitchFamily="18" charset="0"/>
              </a:rPr>
              <a:t>: Error in estimate of mean for Exposure Areas unknown;</a:t>
            </a:r>
          </a:p>
          <a:p>
            <a:pPr marL="117475" indent="-115888">
              <a:buFont typeface="Arial" panose="020B0604020202020204" pitchFamily="34" charset="0"/>
              <a:buChar char="•"/>
            </a:pPr>
            <a:r>
              <a:rPr lang="en-US" sz="2000" b="1" dirty="0">
                <a:cs typeface="Times New Roman" pitchFamily="18" charset="0"/>
              </a:rPr>
              <a:t>Projects stalled for </a:t>
            </a:r>
            <a:r>
              <a:rPr lang="en-US" sz="2000" b="1" i="1" dirty="0">
                <a:cs typeface="Times New Roman" pitchFamily="18" charset="0"/>
              </a:rPr>
              <a:t>years</a:t>
            </a:r>
            <a:r>
              <a:rPr lang="en-US" sz="2000" b="1" dirty="0">
                <a:cs typeface="Times New Roman" pitchFamily="18" charset="0"/>
              </a:rPr>
              <a:t> or </a:t>
            </a:r>
            <a:r>
              <a:rPr lang="en-US" sz="2000" b="1" i="1" dirty="0">
                <a:cs typeface="Times New Roman" pitchFamily="18" charset="0"/>
              </a:rPr>
              <a:t>property abandoned </a:t>
            </a:r>
            <a:r>
              <a:rPr lang="en-US" sz="2000" b="1" dirty="0">
                <a:cs typeface="Times New Roman" pitchFamily="18" charset="0"/>
              </a:rPr>
              <a:t>(“brownfields”).</a:t>
            </a:r>
          </a:p>
        </p:txBody>
      </p:sp>
      <p:sp>
        <p:nvSpPr>
          <p:cNvPr id="138" name="TextBox 137">
            <a:extLst>
              <a:ext uri="{FF2B5EF4-FFF2-40B4-BE49-F238E27FC236}">
                <a16:creationId xmlns:a16="http://schemas.microsoft.com/office/drawing/2014/main" id="{C15A0F39-48CC-4F6C-8C43-893B2AD5B79B}"/>
              </a:ext>
            </a:extLst>
          </p:cNvPr>
          <p:cNvSpPr txBox="1"/>
          <p:nvPr/>
        </p:nvSpPr>
        <p:spPr>
          <a:xfrm>
            <a:off x="294339" y="1216521"/>
            <a:ext cx="4882370" cy="1323439"/>
          </a:xfrm>
          <a:prstGeom prst="rect">
            <a:avLst/>
          </a:prstGeom>
          <a:solidFill>
            <a:schemeClr val="bg2">
              <a:lumMod val="90000"/>
            </a:schemeClr>
          </a:solidFill>
          <a:ln>
            <a:solidFill>
              <a:schemeClr val="tx1"/>
            </a:solidFill>
          </a:ln>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lang="en-US" sz="2000" b="1" i="1" kern="0" dirty="0">
                <a:solidFill>
                  <a:sysClr val="windowText" lastClr="000000"/>
                </a:solidFill>
                <a:cs typeface="Times New Roman" pitchFamily="18" charset="0"/>
              </a:rPr>
              <a:t>Lab data </a:t>
            </a:r>
            <a:r>
              <a:rPr lang="en-US" sz="2000" b="1" kern="0" dirty="0">
                <a:solidFill>
                  <a:sysClr val="windowText" lastClr="000000"/>
                </a:solidFill>
                <a:cs typeface="Times New Roman" pitchFamily="18" charset="0"/>
              </a:rPr>
              <a:t>not reliably representative of sample submitted;</a:t>
            </a:r>
          </a:p>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0" cap="none" spc="0" normalizeH="0" baseline="0" noProof="0" dirty="0">
                <a:ln>
                  <a:noFill/>
                </a:ln>
                <a:solidFill>
                  <a:sysClr val="windowText" lastClr="000000"/>
                </a:solidFill>
                <a:effectLst/>
                <a:uLnTx/>
                <a:uFillTx/>
                <a:cs typeface="Times New Roman" pitchFamily="18" charset="0"/>
              </a:rPr>
              <a:t>Sample</a:t>
            </a:r>
            <a:r>
              <a:rPr kumimoji="0" lang="en-US" sz="2000" b="1" i="1" u="none" strike="noStrike" kern="0" cap="none" spc="0" normalizeH="0" noProof="0" dirty="0">
                <a:ln>
                  <a:noFill/>
                </a:ln>
                <a:solidFill>
                  <a:sysClr val="windowText" lastClr="000000"/>
                </a:solidFill>
                <a:effectLst/>
                <a:uLnTx/>
                <a:uFillTx/>
                <a:cs typeface="Times New Roman" pitchFamily="18" charset="0"/>
              </a:rPr>
              <a:t> </a:t>
            </a:r>
            <a:r>
              <a:rPr kumimoji="0" lang="en-US" sz="2000" b="1" u="none" strike="noStrike" kern="0" cap="none" spc="0" normalizeH="0" noProof="0" dirty="0">
                <a:ln>
                  <a:noFill/>
                </a:ln>
                <a:solidFill>
                  <a:sysClr val="windowText" lastClr="000000"/>
                </a:solidFill>
                <a:effectLst/>
                <a:uLnTx/>
                <a:uFillTx/>
                <a:cs typeface="Times New Roman" pitchFamily="18" charset="0"/>
              </a:rPr>
              <a:t>not reliably representative of area where it was collected.</a:t>
            </a:r>
            <a:endParaRPr lang="en-US" sz="2000" b="1" kern="0" dirty="0">
              <a:solidFill>
                <a:sysClr val="windowText" lastClr="000000"/>
              </a:solidFill>
              <a:cs typeface="Times New Roman" pitchFamily="18" charset="0"/>
            </a:endParaRPr>
          </a:p>
        </p:txBody>
      </p:sp>
      <p:cxnSp>
        <p:nvCxnSpPr>
          <p:cNvPr id="141" name="Straight Arrow Connector 140">
            <a:extLst>
              <a:ext uri="{FF2B5EF4-FFF2-40B4-BE49-F238E27FC236}">
                <a16:creationId xmlns:a16="http://schemas.microsoft.com/office/drawing/2014/main" id="{0E3204F3-765B-4616-B9A5-82BBE929B294}"/>
              </a:ext>
            </a:extLst>
          </p:cNvPr>
          <p:cNvCxnSpPr>
            <a:cxnSpLocks/>
          </p:cNvCxnSpPr>
          <p:nvPr/>
        </p:nvCxnSpPr>
        <p:spPr>
          <a:xfrm>
            <a:off x="2072764" y="3115144"/>
            <a:ext cx="620061" cy="424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2">
            <a:extLst>
              <a:ext uri="{FF2B5EF4-FFF2-40B4-BE49-F238E27FC236}">
                <a16:creationId xmlns:a16="http://schemas.microsoft.com/office/drawing/2014/main" id="{8AC9694C-0C06-45B1-A148-D10EBFDDE969}"/>
              </a:ext>
            </a:extLst>
          </p:cNvPr>
          <p:cNvSpPr txBox="1">
            <a:spLocks noChangeArrowheads="1"/>
          </p:cNvSpPr>
          <p:nvPr/>
        </p:nvSpPr>
        <p:spPr>
          <a:xfrm>
            <a:off x="224914" y="2733681"/>
            <a:ext cx="1847850" cy="790993"/>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000" b="1" dirty="0">
                <a:solidFill>
                  <a:srgbClr val="FF0000"/>
                </a:solidFill>
                <a:latin typeface="+mn-lt"/>
                <a:cs typeface="Times New Roman" pitchFamily="18" charset="0"/>
              </a:rPr>
              <a:t>Artificial Hot &amp; Cold Spots</a:t>
            </a:r>
          </a:p>
        </p:txBody>
      </p:sp>
      <p:pic>
        <p:nvPicPr>
          <p:cNvPr id="9" name="Picture 8">
            <a:extLst>
              <a:ext uri="{FF2B5EF4-FFF2-40B4-BE49-F238E27FC236}">
                <a16:creationId xmlns:a16="http://schemas.microsoft.com/office/drawing/2014/main" id="{07B3A8D8-FED2-42BF-A162-709D24F51878}"/>
              </a:ext>
            </a:extLst>
          </p:cNvPr>
          <p:cNvPicPr>
            <a:picLocks noChangeAspect="1"/>
          </p:cNvPicPr>
          <p:nvPr/>
        </p:nvPicPr>
        <p:blipFill rotWithShape="1">
          <a:blip r:embed="rId3"/>
          <a:srcRect l="24447" t="27573" r="6112"/>
          <a:stretch/>
        </p:blipFill>
        <p:spPr>
          <a:xfrm>
            <a:off x="7715640" y="2632348"/>
            <a:ext cx="823593" cy="644252"/>
          </a:xfrm>
          <a:prstGeom prst="rect">
            <a:avLst/>
          </a:prstGeom>
          <a:ln>
            <a:solidFill>
              <a:schemeClr val="tx1"/>
            </a:solidFill>
          </a:ln>
        </p:spPr>
      </p:pic>
      <p:sp>
        <p:nvSpPr>
          <p:cNvPr id="14" name="Rectangle 2">
            <a:extLst>
              <a:ext uri="{FF2B5EF4-FFF2-40B4-BE49-F238E27FC236}">
                <a16:creationId xmlns:a16="http://schemas.microsoft.com/office/drawing/2014/main" id="{8C63BBB7-F4DD-4155-BC7D-7BF599EFC2BF}"/>
              </a:ext>
            </a:extLst>
          </p:cNvPr>
          <p:cNvSpPr txBox="1">
            <a:spLocks noChangeArrowheads="1"/>
          </p:cNvSpPr>
          <p:nvPr/>
        </p:nvSpPr>
        <p:spPr>
          <a:xfrm>
            <a:off x="7479736" y="3296074"/>
            <a:ext cx="1295400" cy="457200"/>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1600" b="1" dirty="0">
                <a:latin typeface="+mn-lt"/>
                <a:cs typeface="Times New Roman" pitchFamily="18" charset="0"/>
              </a:rPr>
              <a:t>Laboratory</a:t>
            </a:r>
          </a:p>
          <a:p>
            <a:pPr marL="114300"/>
            <a:r>
              <a:rPr lang="en-US" sz="1600" b="1" dirty="0">
                <a:latin typeface="+mn-lt"/>
                <a:cs typeface="Times New Roman" pitchFamily="18" charset="0"/>
              </a:rPr>
              <a:t>Subsample</a:t>
            </a:r>
          </a:p>
        </p:txBody>
      </p:sp>
    </p:spTree>
    <p:extLst>
      <p:ext uri="{BB962C8B-B14F-4D97-AF65-F5344CB8AC3E}">
        <p14:creationId xmlns:p14="http://schemas.microsoft.com/office/powerpoint/2010/main" val="229650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7E18E9-5715-53C5-E060-FF198AF68B77}"/>
              </a:ext>
            </a:extLst>
          </p:cNvPr>
          <p:cNvSpPr>
            <a:spLocks noGrp="1"/>
          </p:cNvSpPr>
          <p:nvPr>
            <p:ph type="sldNum" sz="quarter" idx="12"/>
          </p:nvPr>
        </p:nvSpPr>
        <p:spPr/>
        <p:txBody>
          <a:bodyPr/>
          <a:lstStyle/>
          <a:p>
            <a:fld id="{6DD8B552-EA96-4575-822E-7C0ECCCEE1F4}" type="slidenum">
              <a:rPr lang="en-US" smtClean="0"/>
              <a:t>39</a:t>
            </a:fld>
            <a:endParaRPr lang="en-US"/>
          </a:p>
        </p:txBody>
      </p:sp>
      <p:graphicFrame>
        <p:nvGraphicFramePr>
          <p:cNvPr id="2" name="Table 1">
            <a:extLst>
              <a:ext uri="{FF2B5EF4-FFF2-40B4-BE49-F238E27FC236}">
                <a16:creationId xmlns:a16="http://schemas.microsoft.com/office/drawing/2014/main" id="{373A5C6F-0E9B-860F-CFE5-68E46BB43E77}"/>
              </a:ext>
            </a:extLst>
          </p:cNvPr>
          <p:cNvGraphicFramePr>
            <a:graphicFrameLocks noGrp="1"/>
          </p:cNvGraphicFramePr>
          <p:nvPr/>
        </p:nvGraphicFramePr>
        <p:xfrm>
          <a:off x="727409" y="1358193"/>
          <a:ext cx="7689182" cy="5026473"/>
        </p:xfrm>
        <a:graphic>
          <a:graphicData uri="http://schemas.openxmlformats.org/drawingml/2006/table">
            <a:tbl>
              <a:tblPr firstRow="1" firstCol="1" bandRow="1">
                <a:tableStyleId>{5C22544A-7EE6-4342-B048-85BDC9FD1C3A}</a:tableStyleId>
              </a:tblPr>
              <a:tblGrid>
                <a:gridCol w="2308022">
                  <a:extLst>
                    <a:ext uri="{9D8B030D-6E8A-4147-A177-3AD203B41FA5}">
                      <a16:colId xmlns:a16="http://schemas.microsoft.com/office/drawing/2014/main" val="52054735"/>
                    </a:ext>
                  </a:extLst>
                </a:gridCol>
                <a:gridCol w="2564091">
                  <a:extLst>
                    <a:ext uri="{9D8B030D-6E8A-4147-A177-3AD203B41FA5}">
                      <a16:colId xmlns:a16="http://schemas.microsoft.com/office/drawing/2014/main" val="4151316375"/>
                    </a:ext>
                  </a:extLst>
                </a:gridCol>
                <a:gridCol w="2817069">
                  <a:extLst>
                    <a:ext uri="{9D8B030D-6E8A-4147-A177-3AD203B41FA5}">
                      <a16:colId xmlns:a16="http://schemas.microsoft.com/office/drawing/2014/main" val="3899461561"/>
                    </a:ext>
                  </a:extLst>
                </a:gridCol>
              </a:tblGrid>
              <a:tr h="167359">
                <a:tc>
                  <a:txBody>
                    <a:bodyPr/>
                    <a:lstStyle/>
                    <a:p>
                      <a:pPr marL="0" marR="0">
                        <a:spcBef>
                          <a:spcPts val="0"/>
                        </a:spcBef>
                        <a:spcAft>
                          <a:spcPts val="0"/>
                        </a:spcAft>
                      </a:pPr>
                      <a:r>
                        <a:rPr lang="en-US" sz="1800">
                          <a:solidFill>
                            <a:schemeClr val="tx1"/>
                          </a:solidFill>
                          <a:effectLst/>
                        </a:rPr>
                        <a:t>Factors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Mining Industry</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Environment Industry</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235770"/>
                  </a:ext>
                </a:extLst>
              </a:tr>
              <a:tr h="356198">
                <a:tc>
                  <a:txBody>
                    <a:bodyPr/>
                    <a:lstStyle/>
                    <a:p>
                      <a:pPr marL="0" marR="0">
                        <a:spcBef>
                          <a:spcPts val="0"/>
                        </a:spcBef>
                        <a:spcAft>
                          <a:spcPts val="0"/>
                        </a:spcAft>
                      </a:pPr>
                      <a:r>
                        <a:rPr lang="en-US" sz="1800" dirty="0">
                          <a:solidFill>
                            <a:schemeClr val="tx1"/>
                          </a:solidFill>
                          <a:effectLst/>
                        </a:rPr>
                        <a:t>Investigation Target:</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Commodities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Contaminants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2007578"/>
                  </a:ext>
                </a:extLst>
              </a:tr>
              <a:tr h="317570">
                <a:tc>
                  <a:txBody>
                    <a:bodyPr/>
                    <a:lstStyle/>
                    <a:p>
                      <a:pPr marL="0" marR="0">
                        <a:spcBef>
                          <a:spcPts val="0"/>
                        </a:spcBef>
                        <a:spcAft>
                          <a:spcPts val="0"/>
                        </a:spcAft>
                      </a:pPr>
                      <a:r>
                        <a:rPr lang="en-US" sz="1800" dirty="0">
                          <a:solidFill>
                            <a:schemeClr val="tx1"/>
                          </a:solidFill>
                          <a:effectLst/>
                        </a:rPr>
                        <a:t>Example Media:</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tx1"/>
                          </a:solidFill>
                          <a:effectLst/>
                        </a:rPr>
                        <a:t>Crushed Ore</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tx1"/>
                          </a:solidFill>
                          <a:effectLst/>
                        </a:rPr>
                        <a:t>Soil and Sediment</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8890592"/>
                  </a:ext>
                </a:extLst>
              </a:tr>
              <a:tr h="436919">
                <a:tc>
                  <a:txBody>
                    <a:bodyPr/>
                    <a:lstStyle/>
                    <a:p>
                      <a:pPr marL="0" marR="0">
                        <a:spcBef>
                          <a:spcPts val="0"/>
                        </a:spcBef>
                        <a:spcAft>
                          <a:spcPts val="0"/>
                        </a:spcAft>
                      </a:pPr>
                      <a:r>
                        <a:rPr lang="en-US" sz="1800" dirty="0">
                          <a:solidFill>
                            <a:schemeClr val="tx1"/>
                          </a:solidFill>
                          <a:effectLst/>
                        </a:rPr>
                        <a:t>Field Characterization:</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tx1"/>
                          </a:solidFill>
                          <a:effectLst/>
                        </a:rPr>
                        <a:t>Designation of Lots</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tx1"/>
                          </a:solidFill>
                          <a:effectLst/>
                        </a:rPr>
                        <a:t>Designation of DUs</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022275"/>
                  </a:ext>
                </a:extLst>
              </a:tr>
              <a:tr h="669437">
                <a:tc>
                  <a:txBody>
                    <a:bodyPr/>
                    <a:lstStyle/>
                    <a:p>
                      <a:pPr marL="0" marR="0">
                        <a:spcBef>
                          <a:spcPts val="0"/>
                        </a:spcBef>
                        <a:spcAft>
                          <a:spcPts val="0"/>
                        </a:spcAft>
                      </a:pPr>
                      <a:r>
                        <a:rPr lang="en-US" sz="1800" dirty="0">
                          <a:solidFill>
                            <a:schemeClr val="tx1"/>
                          </a:solidFill>
                          <a:effectLst/>
                        </a:rPr>
                        <a:t>Basis:</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Economic Viability</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Optimization of Commodity Extraction</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Risk to Human Health and the Environment</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Optimization of remedial actions</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579594"/>
                  </a:ext>
                </a:extLst>
              </a:tr>
              <a:tr h="362552">
                <a:tc>
                  <a:txBody>
                    <a:bodyPr/>
                    <a:lstStyle/>
                    <a:p>
                      <a:pPr marL="0" marR="0">
                        <a:spcBef>
                          <a:spcPts val="0"/>
                        </a:spcBef>
                        <a:spcAft>
                          <a:spcPts val="0"/>
                        </a:spcAft>
                      </a:pPr>
                      <a:r>
                        <a:rPr lang="en-US" sz="1800" dirty="0">
                          <a:solidFill>
                            <a:schemeClr val="tx1"/>
                          </a:solidFill>
                          <a:effectLst/>
                        </a:rPr>
                        <a:t>Sample Collection:</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Multi Increment Samples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Multi Increment Samples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1035441"/>
                  </a:ext>
                </a:extLst>
              </a:tr>
              <a:tr h="393031">
                <a:tc>
                  <a:txBody>
                    <a:bodyPr/>
                    <a:lstStyle/>
                    <a:p>
                      <a:pPr marL="0" marR="0">
                        <a:spcBef>
                          <a:spcPts val="0"/>
                        </a:spcBef>
                        <a:spcAft>
                          <a:spcPts val="0"/>
                        </a:spcAft>
                      </a:pPr>
                      <a:r>
                        <a:rPr lang="en-US" sz="1800" dirty="0">
                          <a:solidFill>
                            <a:schemeClr val="tx1"/>
                          </a:solidFill>
                          <a:effectLst/>
                        </a:rPr>
                        <a:t>Typical Sample Mass:</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100s to 1,000 kilograms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1 to 3 kilograms</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8126414"/>
                  </a:ext>
                </a:extLst>
              </a:tr>
              <a:tr h="939598">
                <a:tc>
                  <a:txBody>
                    <a:bodyPr/>
                    <a:lstStyle/>
                    <a:p>
                      <a:pPr marL="0" marR="0">
                        <a:spcBef>
                          <a:spcPts val="0"/>
                        </a:spcBef>
                        <a:spcAft>
                          <a:spcPts val="0"/>
                        </a:spcAft>
                      </a:pPr>
                      <a:r>
                        <a:rPr lang="en-US" sz="1800" dirty="0">
                          <a:solidFill>
                            <a:schemeClr val="tx1"/>
                          </a:solidFill>
                          <a:effectLst/>
                        </a:rPr>
                        <a:t>Quality Control:</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Field Lot Replicates</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Laboratory Replicates</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Analytical QC</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Field DU Replicates</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Laboratory Replicates</a:t>
                      </a:r>
                    </a:p>
                    <a:p>
                      <a:pPr marL="288925" marR="0" lvl="0" indent="-230188">
                        <a:spcBef>
                          <a:spcPts val="0"/>
                        </a:spcBef>
                        <a:spcAft>
                          <a:spcPts val="0"/>
                        </a:spcAft>
                        <a:buFont typeface="Symbol" panose="05050102010706020507" pitchFamily="18" charset="2"/>
                        <a:buChar char=""/>
                      </a:pPr>
                      <a:r>
                        <a:rPr lang="en-US" sz="1800" dirty="0">
                          <a:solidFill>
                            <a:schemeClr val="tx1"/>
                          </a:solidFill>
                          <a:effectLst/>
                        </a:rPr>
                        <a:t>Analytical QC</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758770"/>
                  </a:ext>
                </a:extLst>
              </a:tr>
              <a:tr h="574685">
                <a:tc>
                  <a:txBody>
                    <a:bodyPr/>
                    <a:lstStyle/>
                    <a:p>
                      <a:pPr marL="0" marR="0">
                        <a:spcBef>
                          <a:spcPts val="0"/>
                        </a:spcBef>
                        <a:spcAft>
                          <a:spcPts val="0"/>
                        </a:spcAft>
                      </a:pPr>
                      <a:r>
                        <a:rPr lang="en-US" sz="1800" dirty="0">
                          <a:solidFill>
                            <a:schemeClr val="tx1"/>
                          </a:solidFill>
                          <a:effectLst/>
                        </a:rPr>
                        <a:t>Required Replicate Data Precision:</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dirty="0">
                          <a:solidFill>
                            <a:schemeClr val="tx1"/>
                          </a:solidFill>
                          <a:effectLst/>
                        </a:rPr>
                        <a:t>RSD 3-5%</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800">
                          <a:solidFill>
                            <a:schemeClr val="tx1"/>
                          </a:solidFill>
                          <a:effectLst/>
                        </a:rPr>
                        <a:t>RSD &lt;35%</a:t>
                      </a:r>
                      <a:endParaRPr lang="en-US" sz="18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2760" marR="627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7685668"/>
                  </a:ext>
                </a:extLst>
              </a:tr>
              <a:tr h="235819">
                <a:tc gridSpan="3">
                  <a:txBody>
                    <a:bodyPr/>
                    <a:lstStyle/>
                    <a:p>
                      <a:pPr marL="0" marR="0">
                        <a:spcBef>
                          <a:spcPts val="0"/>
                        </a:spcBef>
                        <a:spcAft>
                          <a:spcPts val="0"/>
                        </a:spcAft>
                      </a:pPr>
                      <a:endParaRPr lang="en-US" sz="1800" dirty="0">
                        <a:solidFill>
                          <a:schemeClr val="tx1"/>
                        </a:solidFill>
                        <a:effectLst/>
                        <a:latin typeface="Calibri" panose="020F0502020204030204" pitchFamily="34" charset="0"/>
                        <a:ea typeface="SimSun" panose="02010600030101010101" pitchFamily="2" charset="-122"/>
                        <a:cs typeface="Calibri" panose="020F0502020204030204" pitchFamily="34" charset="0"/>
                      </a:endParaRPr>
                    </a:p>
                  </a:txBody>
                  <a:tcPr marL="62760" marR="6276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54221666"/>
                  </a:ext>
                </a:extLst>
              </a:tr>
            </a:tbl>
          </a:graphicData>
        </a:graphic>
      </p:graphicFrame>
      <p:sp>
        <p:nvSpPr>
          <p:cNvPr id="3" name="TextBox 2">
            <a:extLst>
              <a:ext uri="{FF2B5EF4-FFF2-40B4-BE49-F238E27FC236}">
                <a16:creationId xmlns:a16="http://schemas.microsoft.com/office/drawing/2014/main" id="{C6B6E72F-94F4-EFB8-A105-E6F56417CE3E}"/>
              </a:ext>
            </a:extLst>
          </p:cNvPr>
          <p:cNvSpPr txBox="1"/>
          <p:nvPr/>
        </p:nvSpPr>
        <p:spPr>
          <a:xfrm>
            <a:off x="200526" y="116505"/>
            <a:ext cx="8670757" cy="1015663"/>
          </a:xfrm>
          <a:prstGeom prst="rect">
            <a:avLst/>
          </a:prstGeom>
          <a:noFill/>
        </p:spPr>
        <p:txBody>
          <a:bodyPr wrap="square" rtlCol="0">
            <a:spAutoFit/>
          </a:bodyPr>
          <a:lstStyle/>
          <a:p>
            <a:pPr algn="ctr"/>
            <a:r>
              <a:rPr lang="en-US" sz="3000" b="1" dirty="0">
                <a:cs typeface="Times New Roman" panose="02020603050405020304" pitchFamily="18" charset="0"/>
              </a:rPr>
              <a:t>Environmental Industry Learning</a:t>
            </a:r>
          </a:p>
          <a:p>
            <a:pPr algn="ctr">
              <a:spcAft>
                <a:spcPts val="1200"/>
              </a:spcAft>
            </a:pPr>
            <a:r>
              <a:rPr lang="en-US" sz="3000" b="1" dirty="0">
                <a:cs typeface="Times New Roman" panose="02020603050405020304" pitchFamily="18" charset="0"/>
              </a:rPr>
              <a:t>From the Mining Industry</a:t>
            </a:r>
            <a:endParaRPr lang="en-US" sz="2800" b="1" dirty="0">
              <a:cs typeface="Times New Roman" panose="02020603050405020304" pitchFamily="18" charset="0"/>
            </a:endParaRPr>
          </a:p>
        </p:txBody>
      </p:sp>
    </p:spTree>
    <p:extLst>
      <p:ext uri="{BB962C8B-B14F-4D97-AF65-F5344CB8AC3E}">
        <p14:creationId xmlns:p14="http://schemas.microsoft.com/office/powerpoint/2010/main" val="148603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4231" y="906149"/>
            <a:ext cx="7911737" cy="2092881"/>
          </a:xfrm>
          <a:prstGeom prst="rect">
            <a:avLst/>
          </a:prstGeom>
          <a:noFill/>
        </p:spPr>
        <p:txBody>
          <a:bodyPr wrap="square" rtlCol="0">
            <a:spAutoFit/>
          </a:bodyPr>
          <a:lstStyle/>
          <a:p>
            <a:r>
              <a:rPr lang="en-US" sz="2000" b="1" dirty="0">
                <a:cs typeface="Times New Roman" panose="02020603050405020304" pitchFamily="18" charset="0"/>
              </a:rPr>
              <a:t>Sections 3, 4 &amp; 5 (updated 2016-2021):</a:t>
            </a:r>
          </a:p>
          <a:p>
            <a:pPr marL="688975" indent="-457200">
              <a:buFont typeface="+mj-lt"/>
              <a:buAutoNum type="arabicPeriod" startAt="3"/>
            </a:pPr>
            <a:r>
              <a:rPr lang="en-US" sz="2000" b="1" dirty="0">
                <a:cs typeface="Times New Roman" panose="02020603050405020304" pitchFamily="18" charset="0"/>
              </a:rPr>
              <a:t>Systematic Planning of Environmental Investigations</a:t>
            </a:r>
          </a:p>
          <a:p>
            <a:pPr marL="688975" indent="-457200">
              <a:buFont typeface="+mj-lt"/>
              <a:buAutoNum type="arabicPeriod" startAt="3"/>
            </a:pPr>
            <a:r>
              <a:rPr lang="en-US" sz="2000" b="1" dirty="0">
                <a:cs typeface="Times New Roman" panose="02020603050405020304" pitchFamily="18" charset="0"/>
              </a:rPr>
              <a:t>Sampling Theory, Collection of Multi Increment Samples</a:t>
            </a:r>
          </a:p>
          <a:p>
            <a:pPr marL="688975" indent="-457200">
              <a:spcAft>
                <a:spcPts val="600"/>
              </a:spcAft>
              <a:buFont typeface="+mj-lt"/>
              <a:buAutoNum type="arabicPeriod" startAt="3"/>
            </a:pPr>
            <a:r>
              <a:rPr lang="en-US" sz="2000" b="1" dirty="0">
                <a:cs typeface="Times New Roman" panose="02020603050405020304" pitchFamily="18" charset="0"/>
              </a:rPr>
              <a:t>Field Implementation (site preparation, demarcation, tools., etc.)</a:t>
            </a:r>
          </a:p>
          <a:p>
            <a:pPr>
              <a:spcAft>
                <a:spcPts val="600"/>
              </a:spcAft>
            </a:pPr>
            <a:r>
              <a:rPr lang="en-US" sz="2000" b="1" dirty="0">
                <a:cs typeface="Times New Roman" panose="02020603050405020304" pitchFamily="18" charset="0"/>
              </a:rPr>
              <a:t>Section 6: Surface Water and Groundwater Investigations (updated 2021)</a:t>
            </a:r>
          </a:p>
          <a:p>
            <a:pPr>
              <a:spcAft>
                <a:spcPts val="600"/>
              </a:spcAft>
            </a:pPr>
            <a:r>
              <a:rPr lang="en-US" sz="2000" b="1" dirty="0">
                <a:cs typeface="Times New Roman" panose="02020603050405020304" pitchFamily="18" charset="0"/>
              </a:rPr>
              <a:t>Section 7: Indoor Air and Soil Gas Investigations (updated 2017)</a:t>
            </a:r>
          </a:p>
        </p:txBody>
      </p:sp>
      <p:sp>
        <p:nvSpPr>
          <p:cNvPr id="4" name="Slide Number Placeholder 3"/>
          <p:cNvSpPr>
            <a:spLocks noGrp="1"/>
          </p:cNvSpPr>
          <p:nvPr>
            <p:ph type="sldNum" sz="quarter" idx="12"/>
          </p:nvPr>
        </p:nvSpPr>
        <p:spPr/>
        <p:txBody>
          <a:bodyPr/>
          <a:lstStyle/>
          <a:p>
            <a:fld id="{110ED94C-71A0-46F1-9EE8-726904780E56}" type="slidenum">
              <a:rPr lang="en-US" smtClean="0"/>
              <a:pPr/>
              <a:t>4</a:t>
            </a:fld>
            <a:endParaRPr lang="en-US"/>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533400" y="152400"/>
            <a:ext cx="8001000" cy="609668"/>
          </a:xfrm>
          <a:prstGeom prst="rect">
            <a:avLst/>
          </a:prstGeom>
          <a:ln/>
        </p:spPr>
        <p:txBody>
          <a:bodyPr vert="horz" lIns="91440" tIns="45720" rIns="91440" bIns="45720" rtlCol="0" anchor="ctr">
            <a:noAutofit/>
          </a:bodyPr>
          <a:lstStyle/>
          <a:p>
            <a:pPr lvl="0" algn="ctr">
              <a:lnSpc>
                <a:spcPct val="110000"/>
              </a:lnSpc>
              <a:spcBef>
                <a:spcPct val="0"/>
              </a:spcBef>
              <a:defRPr/>
            </a:pPr>
            <a:r>
              <a:rPr lang="en-US" sz="3200" b="1" dirty="0">
                <a:cs typeface="Times New Roman" pitchFamily="18" charset="0"/>
              </a:rPr>
              <a:t>Previous Updates</a:t>
            </a:r>
            <a:endParaRPr lang="en-US" sz="2000" b="1" i="1" dirty="0">
              <a:cs typeface="Times New Roman" pitchFamily="18" charset="0"/>
            </a:endParaRPr>
          </a:p>
        </p:txBody>
      </p:sp>
      <p:sp>
        <p:nvSpPr>
          <p:cNvPr id="2" name="TextBox 1"/>
          <p:cNvSpPr txBox="1"/>
          <p:nvPr/>
        </p:nvSpPr>
        <p:spPr>
          <a:xfrm>
            <a:off x="533400" y="5615583"/>
            <a:ext cx="8153400" cy="923330"/>
          </a:xfrm>
          <a:prstGeom prst="rect">
            <a:avLst/>
          </a:prstGeom>
          <a:noFill/>
          <a:ln>
            <a:solidFill>
              <a:schemeClr val="tx1"/>
            </a:solidFill>
          </a:ln>
        </p:spPr>
        <p:txBody>
          <a:bodyPr wrap="square" rtlCol="0">
            <a:spAutoFit/>
          </a:bodyPr>
          <a:lstStyle/>
          <a:p>
            <a:pPr algn="ctr"/>
            <a:r>
              <a:rPr lang="en-US" b="1" dirty="0"/>
              <a:t>DU-MIS Webpage (includes links to previous recorded webinars):</a:t>
            </a:r>
          </a:p>
          <a:p>
            <a:pPr algn="ctr"/>
            <a:r>
              <a:rPr lang="en-US" b="1" dirty="0"/>
              <a:t>https://health.hawaii.gov/heer/guidance/specific-topics/decision-unit-and-multi-increment-sampling-methods/</a:t>
            </a:r>
          </a:p>
        </p:txBody>
      </p:sp>
      <p:sp>
        <p:nvSpPr>
          <p:cNvPr id="10" name="TextBox 1">
            <a:extLst>
              <a:ext uri="{FF2B5EF4-FFF2-40B4-BE49-F238E27FC236}">
                <a16:creationId xmlns:a16="http://schemas.microsoft.com/office/drawing/2014/main" id="{FC9735D1-6C33-48AF-88C5-C6B97D759020}"/>
              </a:ext>
            </a:extLst>
          </p:cNvPr>
          <p:cNvSpPr txBox="1">
            <a:spLocks noChangeArrowheads="1"/>
          </p:cNvSpPr>
          <p:nvPr/>
        </p:nvSpPr>
        <p:spPr bwMode="auto">
          <a:xfrm>
            <a:off x="1260340" y="3276550"/>
            <a:ext cx="6623319" cy="2031325"/>
          </a:xfrm>
          <a:prstGeom prst="rect">
            <a:avLst/>
          </a:prstGeom>
          <a:noFill/>
          <a:ln w="9525">
            <a:solidFill>
              <a:schemeClr val="tx1"/>
            </a:solidFill>
            <a:miter lim="800000"/>
            <a:headEnd/>
            <a:tailEnd/>
          </a:ln>
        </p:spPr>
        <p:txBody>
          <a:bodyPr wrap="square">
            <a:spAutoFit/>
          </a:bodyPr>
          <a:lstStyle/>
          <a:p>
            <a:r>
              <a:rPr lang="en-US" b="1" u="sng" dirty="0">
                <a:cs typeface="Times New Roman" pitchFamily="18" charset="0"/>
              </a:rPr>
              <a:t>2017 Six-Part Training Series (posted to HEER YouTube channel):</a:t>
            </a:r>
          </a:p>
          <a:p>
            <a:pPr marL="342900" indent="-342900">
              <a:buFont typeface="+mj-lt"/>
              <a:buAutoNum type="arabicPeriod"/>
            </a:pPr>
            <a:r>
              <a:rPr lang="en-US" b="1" dirty="0">
                <a:cs typeface="Times New Roman" pitchFamily="18" charset="0"/>
              </a:rPr>
              <a:t>Systematic Planning</a:t>
            </a:r>
          </a:p>
          <a:p>
            <a:pPr marL="342900" indent="-342900">
              <a:buFont typeface="+mj-lt"/>
              <a:buAutoNum type="arabicPeriod"/>
            </a:pPr>
            <a:r>
              <a:rPr lang="en-US" b="1" dirty="0">
                <a:cs typeface="Times New Roman" pitchFamily="18" charset="0"/>
              </a:rPr>
              <a:t>Decision Units</a:t>
            </a:r>
          </a:p>
          <a:p>
            <a:pPr marL="342900" indent="-342900">
              <a:buFont typeface="+mj-lt"/>
              <a:buAutoNum type="arabicPeriod"/>
            </a:pPr>
            <a:r>
              <a:rPr lang="en-US" b="1" dirty="0">
                <a:cs typeface="Times New Roman" pitchFamily="18" charset="0"/>
              </a:rPr>
              <a:t>DU Characterization (Sampling Theory)</a:t>
            </a:r>
          </a:p>
          <a:p>
            <a:pPr marL="342900" indent="-342900">
              <a:buFont typeface="+mj-lt"/>
              <a:buAutoNum type="arabicPeriod"/>
            </a:pPr>
            <a:r>
              <a:rPr lang="en-US" b="1" dirty="0">
                <a:cs typeface="Times New Roman" pitchFamily="18" charset="0"/>
              </a:rPr>
              <a:t>Field Implementation</a:t>
            </a:r>
          </a:p>
          <a:p>
            <a:pPr marL="342900" indent="-342900">
              <a:buFont typeface="+mj-lt"/>
              <a:buAutoNum type="arabicPeriod"/>
            </a:pPr>
            <a:r>
              <a:rPr lang="en-US" b="1" dirty="0">
                <a:cs typeface="Times New Roman" pitchFamily="18" charset="0"/>
              </a:rPr>
              <a:t>Sample Processing</a:t>
            </a:r>
          </a:p>
          <a:p>
            <a:pPr marL="342900" indent="-342900">
              <a:buFont typeface="+mj-lt"/>
              <a:buAutoNum type="arabicPeriod"/>
            </a:pPr>
            <a:r>
              <a:rPr lang="en-US" b="1" dirty="0">
                <a:cs typeface="Times New Roman" pitchFamily="18" charset="0"/>
              </a:rPr>
              <a:t>EHE-EALs</a:t>
            </a:r>
          </a:p>
        </p:txBody>
      </p:sp>
    </p:spTree>
    <p:extLst>
      <p:ext uri="{BB962C8B-B14F-4D97-AF65-F5344CB8AC3E}">
        <p14:creationId xmlns:p14="http://schemas.microsoft.com/office/powerpoint/2010/main" val="263839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40</a:t>
            </a:fld>
            <a:endParaRPr lang="en-US"/>
          </a:p>
        </p:txBody>
      </p:sp>
      <p:graphicFrame>
        <p:nvGraphicFramePr>
          <p:cNvPr id="2" name="Table 1">
            <a:extLst>
              <a:ext uri="{FF2B5EF4-FFF2-40B4-BE49-F238E27FC236}">
                <a16:creationId xmlns:a16="http://schemas.microsoft.com/office/drawing/2014/main" id="{1A9092EF-8AFA-483E-A31C-2E566CFCFA41}"/>
              </a:ext>
            </a:extLst>
          </p:cNvPr>
          <p:cNvGraphicFramePr>
            <a:graphicFrameLocks noGrp="1"/>
          </p:cNvGraphicFramePr>
          <p:nvPr>
            <p:extLst>
              <p:ext uri="{D42A27DB-BD31-4B8C-83A1-F6EECF244321}">
                <p14:modId xmlns:p14="http://schemas.microsoft.com/office/powerpoint/2010/main" val="986009203"/>
              </p:ext>
            </p:extLst>
          </p:nvPr>
        </p:nvGraphicFramePr>
        <p:xfrm>
          <a:off x="560323" y="1384159"/>
          <a:ext cx="8023354" cy="3567456"/>
        </p:xfrm>
        <a:graphic>
          <a:graphicData uri="http://schemas.openxmlformats.org/drawingml/2006/table">
            <a:tbl>
              <a:tblPr firstRow="1" firstCol="1" lastRow="1" lastCol="1" bandRow="1" bandCol="1">
                <a:tableStyleId>{5C22544A-7EE6-4342-B048-85BDC9FD1C3A}</a:tableStyleId>
              </a:tblPr>
              <a:tblGrid>
                <a:gridCol w="1951347">
                  <a:extLst>
                    <a:ext uri="{9D8B030D-6E8A-4147-A177-3AD203B41FA5}">
                      <a16:colId xmlns:a16="http://schemas.microsoft.com/office/drawing/2014/main" val="2146287303"/>
                    </a:ext>
                  </a:extLst>
                </a:gridCol>
                <a:gridCol w="6072007">
                  <a:extLst>
                    <a:ext uri="{9D8B030D-6E8A-4147-A177-3AD203B41FA5}">
                      <a16:colId xmlns:a16="http://schemas.microsoft.com/office/drawing/2014/main" val="846885464"/>
                    </a:ext>
                  </a:extLst>
                </a:gridCol>
              </a:tblGrid>
              <a:tr h="427628">
                <a:tc>
                  <a:txBody>
                    <a:bodyPr/>
                    <a:lstStyle/>
                    <a:p>
                      <a:pPr marL="0" marR="0" algn="ctr">
                        <a:lnSpc>
                          <a:spcPct val="107000"/>
                        </a:lnSpc>
                        <a:spcBef>
                          <a:spcPts val="0"/>
                        </a:spcBef>
                        <a:spcAft>
                          <a:spcPts val="0"/>
                        </a:spcAft>
                      </a:pPr>
                      <a:r>
                        <a:rPr lang="en-US" sz="1800" dirty="0">
                          <a:solidFill>
                            <a:schemeClr val="tx1"/>
                          </a:solidFill>
                          <a:effectLst/>
                        </a:rPr>
                        <a:t>Replicate</a:t>
                      </a:r>
                    </a:p>
                    <a:p>
                      <a:pPr marL="0" marR="0" algn="ctr">
                        <a:lnSpc>
                          <a:spcPct val="107000"/>
                        </a:lnSpc>
                        <a:spcBef>
                          <a:spcPts val="0"/>
                        </a:spcBef>
                        <a:spcAft>
                          <a:spcPts val="0"/>
                        </a:spcAft>
                      </a:pPr>
                      <a:r>
                        <a:rPr lang="en-US" sz="1800" dirty="0">
                          <a:solidFill>
                            <a:schemeClr val="tx1"/>
                          </a:solidFill>
                          <a:effectLst/>
                        </a:rPr>
                        <a:t>Precision</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355" marR="117475">
                        <a:lnSpc>
                          <a:spcPct val="107000"/>
                        </a:lnSpc>
                        <a:spcBef>
                          <a:spcPts val="1200"/>
                        </a:spcBef>
                        <a:spcAft>
                          <a:spcPts val="600"/>
                        </a:spcAft>
                      </a:pPr>
                      <a:r>
                        <a:rPr lang="en-US" sz="1800" dirty="0">
                          <a:solidFill>
                            <a:schemeClr val="tx1"/>
                          </a:solidFill>
                          <a:effectLst/>
                        </a:rPr>
                        <a:t>Use of DU Data for Decision Making (partial)</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4714539"/>
                  </a:ext>
                </a:extLst>
              </a:tr>
              <a:tr h="681369">
                <a:tc>
                  <a:txBody>
                    <a:bodyPr/>
                    <a:lstStyle/>
                    <a:p>
                      <a:pPr marL="57150" marR="0" indent="0" algn="ctr">
                        <a:lnSpc>
                          <a:spcPct val="107000"/>
                        </a:lnSpc>
                        <a:spcBef>
                          <a:spcPts val="0"/>
                        </a:spcBef>
                        <a:spcAft>
                          <a:spcPts val="0"/>
                        </a:spcAft>
                      </a:pPr>
                      <a:r>
                        <a:rPr lang="en-US" sz="1800" dirty="0">
                          <a:solidFill>
                            <a:schemeClr val="tx1"/>
                          </a:solidFill>
                          <a:effectLst/>
                        </a:rPr>
                        <a:t>Good</a:t>
                      </a:r>
                    </a:p>
                    <a:p>
                      <a:pPr marL="57150" marR="0" indent="0" algn="ctr">
                        <a:lnSpc>
                          <a:spcPct val="107000"/>
                        </a:lnSpc>
                        <a:spcBef>
                          <a:spcPts val="0"/>
                        </a:spcBef>
                        <a:spcAft>
                          <a:spcPts val="0"/>
                        </a:spcAft>
                      </a:pPr>
                      <a:r>
                        <a:rPr lang="en-US" sz="1800" dirty="0">
                          <a:solidFill>
                            <a:schemeClr val="tx1"/>
                          </a:solidFill>
                          <a:effectLst/>
                        </a:rPr>
                        <a:t>(RSD≤35%)</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355" marR="117475">
                        <a:lnSpc>
                          <a:spcPct val="107000"/>
                        </a:lnSpc>
                        <a:spcBef>
                          <a:spcPts val="1200"/>
                        </a:spcBef>
                        <a:spcAft>
                          <a:spcPts val="600"/>
                        </a:spcAft>
                      </a:pPr>
                      <a:r>
                        <a:rPr lang="en-US" sz="1800" dirty="0">
                          <a:solidFill>
                            <a:schemeClr val="tx1"/>
                          </a:solidFill>
                          <a:effectLst/>
                        </a:rPr>
                        <a:t>Compare unadjusted MIS data directly with target screening values (use arithmetic mean of replicate sample 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383375"/>
                  </a:ext>
                </a:extLst>
              </a:tr>
              <a:tr h="756687">
                <a:tc>
                  <a:txBody>
                    <a:bodyPr/>
                    <a:lstStyle/>
                    <a:p>
                      <a:pPr marL="57150" marR="0" indent="0" algn="ctr">
                        <a:lnSpc>
                          <a:spcPct val="107000"/>
                        </a:lnSpc>
                        <a:spcBef>
                          <a:spcPts val="0"/>
                        </a:spcBef>
                        <a:spcAft>
                          <a:spcPts val="0"/>
                        </a:spcAft>
                      </a:pPr>
                      <a:r>
                        <a:rPr lang="en-US" sz="1800" dirty="0">
                          <a:solidFill>
                            <a:schemeClr val="tx1"/>
                          </a:solidFill>
                          <a:effectLst/>
                        </a:rPr>
                        <a:t>Moderate</a:t>
                      </a:r>
                    </a:p>
                    <a:p>
                      <a:pPr marL="57150" marR="0" indent="0" algn="ctr">
                        <a:lnSpc>
                          <a:spcPct val="107000"/>
                        </a:lnSpc>
                        <a:spcBef>
                          <a:spcPts val="0"/>
                        </a:spcBef>
                        <a:spcAft>
                          <a:spcPts val="0"/>
                        </a:spcAft>
                      </a:pPr>
                      <a:r>
                        <a:rPr lang="en-US" sz="1800" dirty="0">
                          <a:solidFill>
                            <a:schemeClr val="tx1"/>
                          </a:solidFill>
                          <a:effectLst/>
                        </a:rPr>
                        <a:t>(35%&lt;RSD ≤50%)</a:t>
                      </a:r>
                      <a:endPar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355" marR="117475">
                        <a:lnSpc>
                          <a:spcPct val="107000"/>
                        </a:lnSpc>
                        <a:spcBef>
                          <a:spcPts val="1200"/>
                        </a:spcBef>
                        <a:spcAft>
                          <a:spcPts val="600"/>
                        </a:spcAft>
                      </a:pPr>
                      <a:r>
                        <a:rPr lang="en-US" sz="1800" dirty="0">
                          <a:solidFill>
                            <a:schemeClr val="tx1"/>
                          </a:solidFill>
                          <a:effectLst/>
                        </a:rPr>
                        <a:t>Review and discuss sampling methods and laboratory processing and analysis methods and summarize potential sources of error in reports for future reference;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13942246"/>
                  </a:ext>
                </a:extLst>
              </a:tr>
              <a:tr h="687949">
                <a:tc>
                  <a:txBody>
                    <a:bodyPr/>
                    <a:lstStyle/>
                    <a:p>
                      <a:pPr marL="57150" marR="0" indent="0" algn="ctr">
                        <a:lnSpc>
                          <a:spcPct val="107000"/>
                        </a:lnSpc>
                        <a:spcBef>
                          <a:spcPts val="0"/>
                        </a:spcBef>
                        <a:spcAft>
                          <a:spcPts val="0"/>
                        </a:spcAft>
                      </a:pPr>
                      <a:r>
                        <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Poor</a:t>
                      </a:r>
                    </a:p>
                    <a:p>
                      <a:pPr marL="57150" marR="0" indent="0" algn="ctr">
                        <a:lnSpc>
                          <a:spcPct val="107000"/>
                        </a:lnSpc>
                        <a:spcBef>
                          <a:spcPts val="0"/>
                        </a:spcBef>
                        <a:spcAft>
                          <a:spcPts val="0"/>
                        </a:spcAft>
                      </a:pPr>
                      <a:r>
                        <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(50%&lt;RSD ≤100%)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indent="0">
                        <a:spcBef>
                          <a:spcPts val="1200"/>
                        </a:spcBef>
                        <a:spcAft>
                          <a:spcPts val="600"/>
                        </a:spcAft>
                      </a:pPr>
                      <a:r>
                        <a:rPr lang="en-US" sz="1800" b="1" kern="1200" dirty="0">
                          <a:solidFill>
                            <a:schemeClr val="tx1"/>
                          </a:solidFill>
                          <a:effectLst/>
                          <a:latin typeface="+mn-lt"/>
                          <a:ea typeface="+mn-ea"/>
                          <a:cs typeface="+mn-cs"/>
                        </a:rPr>
                        <a:t>Consider retesting affected DUs using samples with a greater number of increments and total bulk mass;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34079609"/>
                  </a:ext>
                </a:extLst>
              </a:tr>
              <a:tr h="756687">
                <a:tc>
                  <a:txBody>
                    <a:bodyPr/>
                    <a:lstStyle/>
                    <a:p>
                      <a:pPr marL="57150" marR="0" indent="0" algn="ctr">
                        <a:lnSpc>
                          <a:spcPct val="107000"/>
                        </a:lnSpc>
                        <a:spcBef>
                          <a:spcPts val="0"/>
                        </a:spcBef>
                        <a:spcAft>
                          <a:spcPts val="0"/>
                        </a:spcAft>
                      </a:pPr>
                      <a:r>
                        <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Very Poor</a:t>
                      </a:r>
                    </a:p>
                    <a:p>
                      <a:pPr marL="57150" marR="0" indent="0" algn="ctr">
                        <a:lnSpc>
                          <a:spcPct val="107000"/>
                        </a:lnSpc>
                        <a:spcBef>
                          <a:spcPts val="0"/>
                        </a:spcBef>
                        <a:spcAft>
                          <a:spcPts val="0"/>
                        </a:spcAft>
                      </a:pPr>
                      <a:r>
                        <a:rPr lang="en-US" sz="18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(RSD&gt;100%)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46355" marR="117475">
                        <a:lnSpc>
                          <a:spcPct val="107000"/>
                        </a:lnSpc>
                        <a:spcBef>
                          <a:spcPts val="1200"/>
                        </a:spcBef>
                        <a:spcAft>
                          <a:spcPts val="600"/>
                        </a:spcAft>
                      </a:pPr>
                      <a:r>
                        <a:rPr lang="en-US" sz="1800" b="1" kern="1200" dirty="0">
                          <a:solidFill>
                            <a:schemeClr val="tx1"/>
                          </a:solidFill>
                          <a:effectLst/>
                          <a:latin typeface="+mn-lt"/>
                          <a:ea typeface="+mn-ea"/>
                          <a:cs typeface="+mn-cs"/>
                        </a:rPr>
                        <a:t>Consider the collection of new samples in DUs  (isolate source areas, more increments, larger samples, etc.)</a:t>
                      </a:r>
                      <a:endParaRPr lang="en-US" sz="1800" dirty="0">
                        <a:solidFill>
                          <a:schemeClr val="tx1"/>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0137443"/>
                  </a:ext>
                </a:extLst>
              </a:tr>
            </a:tbl>
          </a:graphicData>
        </a:graphic>
      </p:graphicFrame>
      <p:sp>
        <p:nvSpPr>
          <p:cNvPr id="5" name="TextBox 4">
            <a:extLst>
              <a:ext uri="{FF2B5EF4-FFF2-40B4-BE49-F238E27FC236}">
                <a16:creationId xmlns:a16="http://schemas.microsoft.com/office/drawing/2014/main" id="{84652679-050B-49EA-9BFE-8EB17E84D3A3}"/>
              </a:ext>
            </a:extLst>
          </p:cNvPr>
          <p:cNvSpPr txBox="1"/>
          <p:nvPr/>
        </p:nvSpPr>
        <p:spPr>
          <a:xfrm>
            <a:off x="50242" y="100463"/>
            <a:ext cx="9053464" cy="830997"/>
          </a:xfrm>
          <a:prstGeom prst="rect">
            <a:avLst/>
          </a:prstGeom>
          <a:noFill/>
        </p:spPr>
        <p:txBody>
          <a:bodyPr wrap="square" rtlCol="0">
            <a:spAutoFit/>
          </a:bodyPr>
          <a:lstStyle/>
          <a:p>
            <a:pPr algn="ctr"/>
            <a:r>
              <a:rPr lang="en-US" sz="2800" b="1" dirty="0">
                <a:cs typeface="Times New Roman" panose="02020603050405020304" pitchFamily="18" charset="0"/>
              </a:rPr>
              <a:t>Replicate Sample Precision and Data Usability</a:t>
            </a:r>
          </a:p>
          <a:p>
            <a:pPr algn="ctr"/>
            <a:r>
              <a:rPr lang="en-US" sz="2000" b="1" dirty="0">
                <a:cs typeface="Times New Roman" panose="02020603050405020304" pitchFamily="18" charset="0"/>
              </a:rPr>
              <a:t>(How much error can you tolerate?)</a:t>
            </a:r>
          </a:p>
        </p:txBody>
      </p:sp>
    </p:spTree>
    <p:extLst>
      <p:ext uri="{BB962C8B-B14F-4D97-AF65-F5344CB8AC3E}">
        <p14:creationId xmlns:p14="http://schemas.microsoft.com/office/powerpoint/2010/main" val="461212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6D918-B89D-9FB7-FD88-1FD2C95CA673}"/>
              </a:ext>
            </a:extLst>
          </p:cNvPr>
          <p:cNvSpPr txBox="1"/>
          <p:nvPr/>
        </p:nvSpPr>
        <p:spPr>
          <a:xfrm>
            <a:off x="762337" y="176336"/>
            <a:ext cx="7679737" cy="1323439"/>
          </a:xfrm>
          <a:prstGeom prst="rect">
            <a:avLst/>
          </a:prstGeom>
          <a:noFill/>
        </p:spPr>
        <p:txBody>
          <a:bodyPr wrap="square" rtlCol="0">
            <a:spAutoFit/>
          </a:bodyPr>
          <a:lstStyle/>
          <a:p>
            <a:pPr algn="ctr"/>
            <a:r>
              <a:rPr lang="en-US" sz="3000" b="1" dirty="0">
                <a:cs typeface="Times New Roman" panose="02020603050405020304" pitchFamily="18" charset="0"/>
              </a:rPr>
              <a:t>2023 Updates to TGM Sections 3, 4 &amp; 5</a:t>
            </a:r>
          </a:p>
          <a:p>
            <a:pPr algn="ctr"/>
            <a:r>
              <a:rPr lang="en-US" sz="3000" b="1" dirty="0">
                <a:cs typeface="Times New Roman" panose="02020603050405020304" pitchFamily="18" charset="0"/>
              </a:rPr>
              <a:t>“Risk-Based” Investigation Methods</a:t>
            </a:r>
          </a:p>
          <a:p>
            <a:pPr algn="ctr"/>
            <a:r>
              <a:rPr lang="en-US" sz="2000" b="1" dirty="0">
                <a:cs typeface="Times New Roman" panose="02020603050405020304" pitchFamily="18" charset="0"/>
              </a:rPr>
              <a:t>(downloadable pdf files; web-based documents under construction)</a:t>
            </a:r>
          </a:p>
        </p:txBody>
      </p:sp>
      <p:sp>
        <p:nvSpPr>
          <p:cNvPr id="5" name="TextBox 4">
            <a:extLst>
              <a:ext uri="{FF2B5EF4-FFF2-40B4-BE49-F238E27FC236}">
                <a16:creationId xmlns:a16="http://schemas.microsoft.com/office/drawing/2014/main" id="{1548AB26-C097-FF5B-8C98-51D782602825}"/>
              </a:ext>
            </a:extLst>
          </p:cNvPr>
          <p:cNvSpPr txBox="1"/>
          <p:nvPr/>
        </p:nvSpPr>
        <p:spPr>
          <a:xfrm>
            <a:off x="1666112" y="1704609"/>
            <a:ext cx="5871800" cy="1908215"/>
          </a:xfrm>
          <a:prstGeom prst="rect">
            <a:avLst/>
          </a:prstGeom>
          <a:noFill/>
        </p:spPr>
        <p:txBody>
          <a:bodyPr wrap="none" rtlCol="0">
            <a:spAutoFit/>
          </a:bodyPr>
          <a:lstStyle/>
          <a:p>
            <a:pPr>
              <a:spcAft>
                <a:spcPts val="1200"/>
              </a:spcAft>
            </a:pPr>
            <a:r>
              <a:rPr lang="en-US" sz="2200" b="1" u="sng" dirty="0"/>
              <a:t>Part 1: </a:t>
            </a:r>
            <a:r>
              <a:rPr lang="en-US" sz="2200" b="1" dirty="0"/>
              <a:t>Fact Sheets (Appendix A):</a:t>
            </a:r>
          </a:p>
          <a:p>
            <a:pPr>
              <a:spcAft>
                <a:spcPts val="1200"/>
              </a:spcAft>
            </a:pPr>
            <a:r>
              <a:rPr lang="en-US" sz="2200" b="1" u="sng" dirty="0"/>
              <a:t>Part 2: </a:t>
            </a:r>
            <a:r>
              <a:rPr lang="en-US" sz="2200" b="1" dirty="0"/>
              <a:t>Overview (new Section 3)</a:t>
            </a:r>
          </a:p>
          <a:p>
            <a:pPr>
              <a:spcAft>
                <a:spcPts val="1200"/>
              </a:spcAft>
            </a:pPr>
            <a:r>
              <a:rPr lang="en-US" sz="2200" b="1" u="sng" dirty="0"/>
              <a:t>Part 3: </a:t>
            </a:r>
            <a:r>
              <a:rPr lang="en-US" sz="2200" b="1" dirty="0"/>
              <a:t>Detailed Appendices (17+; new Section 4)</a:t>
            </a:r>
          </a:p>
          <a:p>
            <a:r>
              <a:rPr lang="en-US" sz="2200" b="1" u="sng" dirty="0"/>
              <a:t>Section 5 (reserved): </a:t>
            </a:r>
            <a:r>
              <a:rPr lang="en-US" sz="2200" b="1" dirty="0"/>
              <a:t>DU-MIS for UST sites?</a:t>
            </a:r>
          </a:p>
        </p:txBody>
      </p:sp>
      <p:sp>
        <p:nvSpPr>
          <p:cNvPr id="2" name="Slide Number Placeholder 1">
            <a:extLst>
              <a:ext uri="{FF2B5EF4-FFF2-40B4-BE49-F238E27FC236}">
                <a16:creationId xmlns:a16="http://schemas.microsoft.com/office/drawing/2014/main" id="{74D97BF3-56AF-2FD9-13CC-AD37C5A2A5F7}"/>
              </a:ext>
            </a:extLst>
          </p:cNvPr>
          <p:cNvSpPr>
            <a:spLocks noGrp="1"/>
          </p:cNvSpPr>
          <p:nvPr>
            <p:ph type="sldNum" sz="quarter" idx="12"/>
          </p:nvPr>
        </p:nvSpPr>
        <p:spPr/>
        <p:txBody>
          <a:bodyPr/>
          <a:lstStyle/>
          <a:p>
            <a:fld id="{6DD8B552-EA96-4575-822E-7C0ECCCEE1F4}" type="slidenum">
              <a:rPr lang="en-US" smtClean="0"/>
              <a:t>5</a:t>
            </a:fld>
            <a:endParaRPr lang="en-US"/>
          </a:p>
        </p:txBody>
      </p:sp>
      <p:sp>
        <p:nvSpPr>
          <p:cNvPr id="7" name="TextBox 1">
            <a:extLst>
              <a:ext uri="{FF2B5EF4-FFF2-40B4-BE49-F238E27FC236}">
                <a16:creationId xmlns:a16="http://schemas.microsoft.com/office/drawing/2014/main" id="{DBDF8834-DE4D-4BD1-A90A-9A2A783DD9D5}"/>
              </a:ext>
            </a:extLst>
          </p:cNvPr>
          <p:cNvSpPr txBox="1">
            <a:spLocks noChangeArrowheads="1"/>
          </p:cNvSpPr>
          <p:nvPr/>
        </p:nvSpPr>
        <p:spPr bwMode="auto">
          <a:xfrm>
            <a:off x="628650" y="5487318"/>
            <a:ext cx="8009641" cy="1200329"/>
          </a:xfrm>
          <a:prstGeom prst="rect">
            <a:avLst/>
          </a:prstGeom>
          <a:noFill/>
          <a:ln w="9525">
            <a:noFill/>
            <a:miter lim="800000"/>
            <a:headEnd/>
            <a:tailEnd/>
          </a:ln>
        </p:spPr>
        <p:txBody>
          <a:bodyPr wrap="square">
            <a:spAutoFit/>
          </a:bodyPr>
          <a:lstStyle/>
          <a:p>
            <a:r>
              <a:rPr lang="en-US" b="1" dirty="0">
                <a:cs typeface="Times New Roman" pitchFamily="18" charset="0"/>
              </a:rPr>
              <a:t>HDOH, 2023, </a:t>
            </a:r>
            <a:r>
              <a:rPr lang="en-US" b="1" i="1" dirty="0">
                <a:cs typeface="Times New Roman" pitchFamily="18" charset="0"/>
              </a:rPr>
              <a:t>Technical Guidance Manual</a:t>
            </a:r>
            <a:r>
              <a:rPr lang="en-US" b="1" dirty="0">
                <a:cs typeface="Times New Roman" pitchFamily="18" charset="0"/>
              </a:rPr>
              <a:t>: Hawai‘i Department of Health, Office of Hazard Evaluation and Emergency Response,</a:t>
            </a:r>
          </a:p>
          <a:p>
            <a:r>
              <a:rPr lang="en-US" b="1" dirty="0">
                <a:cs typeface="Times New Roman" pitchFamily="18" charset="0"/>
              </a:rPr>
              <a:t>https://health.hawaii.gov/heer/guidance/specific-topics/decision-unit-and-multi-increment-sampling-methods/</a:t>
            </a:r>
          </a:p>
        </p:txBody>
      </p:sp>
      <p:grpSp>
        <p:nvGrpSpPr>
          <p:cNvPr id="6" name="Group 5">
            <a:extLst>
              <a:ext uri="{FF2B5EF4-FFF2-40B4-BE49-F238E27FC236}">
                <a16:creationId xmlns:a16="http://schemas.microsoft.com/office/drawing/2014/main" id="{FB5FB01B-9C42-46B1-974C-DFAAE2DE2497}"/>
              </a:ext>
            </a:extLst>
          </p:cNvPr>
          <p:cNvGrpSpPr/>
          <p:nvPr/>
        </p:nvGrpSpPr>
        <p:grpSpPr>
          <a:xfrm>
            <a:off x="183736" y="3917709"/>
            <a:ext cx="8685042" cy="1323439"/>
            <a:chOff x="183736" y="4190423"/>
            <a:chExt cx="8685042" cy="1323439"/>
          </a:xfrm>
        </p:grpSpPr>
        <p:pic>
          <p:nvPicPr>
            <p:cNvPr id="8" name="Picture 7" descr="A picture containing outdoor, person, ground, standing&#10;&#10;Description automatically generated">
              <a:extLst>
                <a:ext uri="{FF2B5EF4-FFF2-40B4-BE49-F238E27FC236}">
                  <a16:creationId xmlns:a16="http://schemas.microsoft.com/office/drawing/2014/main" id="{3FBAB15F-5961-4715-B226-FF46011EDA1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3736" y="4207669"/>
              <a:ext cx="1600438" cy="1200329"/>
            </a:xfrm>
            <a:prstGeom prst="rect">
              <a:avLst/>
            </a:prstGeom>
            <a:ln>
              <a:solidFill>
                <a:schemeClr val="tx1"/>
              </a:solidFill>
            </a:ln>
          </p:spPr>
        </p:pic>
        <p:sp>
          <p:nvSpPr>
            <p:cNvPr id="9" name="TextBox 1">
              <a:extLst>
                <a:ext uri="{FF2B5EF4-FFF2-40B4-BE49-F238E27FC236}">
                  <a16:creationId xmlns:a16="http://schemas.microsoft.com/office/drawing/2014/main" id="{080EDECF-E412-4CCC-9EB9-B79CCD06F1A6}"/>
                </a:ext>
              </a:extLst>
            </p:cNvPr>
            <p:cNvSpPr txBox="1">
              <a:spLocks noChangeArrowheads="1"/>
            </p:cNvSpPr>
            <p:nvPr/>
          </p:nvSpPr>
          <p:spPr bwMode="auto">
            <a:xfrm>
              <a:off x="1871389" y="4222193"/>
              <a:ext cx="5620274" cy="1200329"/>
            </a:xfrm>
            <a:prstGeom prst="rect">
              <a:avLst/>
            </a:prstGeom>
            <a:noFill/>
            <a:ln w="9525">
              <a:noFill/>
              <a:miter lim="800000"/>
              <a:headEnd/>
              <a:tailEnd/>
            </a:ln>
          </p:spPr>
          <p:txBody>
            <a:bodyPr wrap="square">
              <a:spAutoFit/>
            </a:bodyPr>
            <a:lstStyle/>
            <a:p>
              <a:r>
                <a:rPr lang="en-US" b="1" dirty="0">
                  <a:cs typeface="Times New Roman" pitchFamily="18" charset="0"/>
                </a:rPr>
                <a:t>China National Standard (2023): </a:t>
              </a:r>
              <a:r>
                <a:rPr lang="en-US" b="1" i="1" dirty="0">
                  <a:cs typeface="Times New Roman" pitchFamily="18" charset="0"/>
                </a:rPr>
                <a:t>Soil Quality – Decision Unit and Multi Increment Sampling Methods</a:t>
              </a:r>
              <a:r>
                <a:rPr lang="en-US" b="1" dirty="0">
                  <a:cs typeface="Times New Roman" pitchFamily="18" charset="0"/>
                </a:rPr>
                <a:t> (Overview): National Standardization Administration Committee, GB/T-42489-2023</a:t>
              </a:r>
            </a:p>
          </p:txBody>
        </p:sp>
        <p:pic>
          <p:nvPicPr>
            <p:cNvPr id="10" name="Picture 9" descr="DU MIS Field Work">
              <a:extLst>
                <a:ext uri="{FF2B5EF4-FFF2-40B4-BE49-F238E27FC236}">
                  <a16:creationId xmlns:a16="http://schemas.microsoft.com/office/drawing/2014/main" id="{75A823D4-3115-48EB-9D4F-D30DD6D6EFE5}"/>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427494" y="4190423"/>
              <a:ext cx="144128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567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C442A4-2F5D-4639-BE96-A0D98DDA1809}"/>
              </a:ext>
            </a:extLst>
          </p:cNvPr>
          <p:cNvSpPr>
            <a:spLocks noGrp="1"/>
          </p:cNvSpPr>
          <p:nvPr>
            <p:ph type="sldNum" sz="quarter" idx="12"/>
          </p:nvPr>
        </p:nvSpPr>
        <p:spPr/>
        <p:txBody>
          <a:bodyPr/>
          <a:lstStyle/>
          <a:p>
            <a:fld id="{6DD8B552-EA96-4575-822E-7C0ECCCEE1F4}" type="slidenum">
              <a:rPr lang="en-US" smtClean="0"/>
              <a:t>6</a:t>
            </a:fld>
            <a:endParaRPr lang="en-US"/>
          </a:p>
        </p:txBody>
      </p:sp>
      <p:sp>
        <p:nvSpPr>
          <p:cNvPr id="6" name="Text Box 219">
            <a:extLst>
              <a:ext uri="{FF2B5EF4-FFF2-40B4-BE49-F238E27FC236}">
                <a16:creationId xmlns:a16="http://schemas.microsoft.com/office/drawing/2014/main" id="{DC521CC5-9575-428B-B2C1-CE7F49584603}"/>
              </a:ext>
            </a:extLst>
          </p:cNvPr>
          <p:cNvSpPr txBox="1">
            <a:spLocks noChangeArrowheads="1"/>
          </p:cNvSpPr>
          <p:nvPr/>
        </p:nvSpPr>
        <p:spPr bwMode="auto">
          <a:xfrm>
            <a:off x="216819" y="184849"/>
            <a:ext cx="8719795" cy="9016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spcAft>
                <a:spcPts val="600"/>
              </a:spcAft>
            </a:pPr>
            <a:r>
              <a:rPr lang="en-US" sz="28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Fact Sheet #1 : </a:t>
            </a:r>
            <a:r>
              <a:rPr lang="en-US" sz="28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Use of DU-MIS Sampling Methods for Risk-Based Investigation of Contaminated Soil and Sediment</a:t>
            </a:r>
            <a:endParaRPr lang="en-US" sz="28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8" name="Picture 7">
            <a:extLst>
              <a:ext uri="{FF2B5EF4-FFF2-40B4-BE49-F238E27FC236}">
                <a16:creationId xmlns:a16="http://schemas.microsoft.com/office/drawing/2014/main" id="{D651B2B5-3248-4A05-B13A-7F720FC1C41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180438" y="1455097"/>
            <a:ext cx="1423965" cy="126230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C3ABCD3E-F42C-4E40-8A27-F1EC148BF186}"/>
              </a:ext>
            </a:extLst>
          </p:cNvPr>
          <p:cNvSpPr txBox="1"/>
          <p:nvPr/>
        </p:nvSpPr>
        <p:spPr>
          <a:xfrm>
            <a:off x="1716697" y="1437940"/>
            <a:ext cx="5413562" cy="3093154"/>
          </a:xfrm>
          <a:prstGeom prst="rect">
            <a:avLst/>
          </a:prstGeom>
          <a:noFill/>
          <a:ln>
            <a:solidFill>
              <a:schemeClr val="tx1"/>
            </a:solidFill>
          </a:ln>
        </p:spPr>
        <p:txBody>
          <a:bodyPr wrap="square" rtlCol="0">
            <a:spAutoFit/>
          </a:bodyPr>
          <a:lstStyle/>
          <a:p>
            <a:pPr>
              <a:spcAft>
                <a:spcPts val="600"/>
              </a:spcAft>
            </a:pPr>
            <a:r>
              <a:rPr lang="en-US" b="1" i="1" dirty="0"/>
              <a:t>What is DU-MIS?</a:t>
            </a:r>
          </a:p>
          <a:p>
            <a:r>
              <a:rPr lang="en-US" b="1" i="1" dirty="0"/>
              <a:t>How is DU-MIS Implemented in the Field?</a:t>
            </a:r>
          </a:p>
          <a:p>
            <a:pPr marL="914400" indent="-681038"/>
            <a:r>
              <a:rPr lang="en-US" b="1" dirty="0"/>
              <a:t>Step 1: Review the Site History</a:t>
            </a:r>
          </a:p>
          <a:p>
            <a:pPr marL="969963" indent="-736600"/>
            <a:r>
              <a:rPr lang="en-US" b="1" dirty="0"/>
              <a:t>Step 2: Develop the Site Investigation Question(s)  and the Designate Decision Unit(s)</a:t>
            </a:r>
          </a:p>
          <a:p>
            <a:pPr marL="914400" indent="-681038"/>
            <a:r>
              <a:rPr lang="en-US" b="1" dirty="0"/>
              <a:t>Step 3: Collect a Sample Representative of the DU(s)</a:t>
            </a:r>
          </a:p>
          <a:p>
            <a:pPr marL="914400" indent="-681038"/>
            <a:r>
              <a:rPr lang="en-US" b="1" dirty="0"/>
              <a:t>Step 4: Process and Analyze Sample</a:t>
            </a:r>
            <a:endParaRPr lang="en-US" dirty="0"/>
          </a:p>
          <a:p>
            <a:pPr marL="914400" indent="-681038">
              <a:spcAft>
                <a:spcPts val="600"/>
              </a:spcAft>
            </a:pPr>
            <a:r>
              <a:rPr lang="en-US" b="1" dirty="0"/>
              <a:t>Step 5: Review Data and Make Decisions</a:t>
            </a:r>
          </a:p>
          <a:p>
            <a:pPr>
              <a:spcAft>
                <a:spcPts val="600"/>
              </a:spcAft>
            </a:pPr>
            <a:r>
              <a:rPr lang="en-US" b="1" i="1" dirty="0"/>
              <a:t>Why are DU-MIS Sampling Methods Necessary? </a:t>
            </a:r>
          </a:p>
          <a:p>
            <a:pPr>
              <a:spcAft>
                <a:spcPts val="600"/>
              </a:spcAft>
            </a:pPr>
            <a:r>
              <a:rPr lang="en-US" b="1" i="1" dirty="0"/>
              <a:t>Where can I get more information?</a:t>
            </a:r>
            <a:endParaRPr lang="en-US" dirty="0"/>
          </a:p>
        </p:txBody>
      </p:sp>
      <p:pic>
        <p:nvPicPr>
          <p:cNvPr id="15" name="Picture 14" descr="DUs Surface">
            <a:extLst>
              <a:ext uri="{FF2B5EF4-FFF2-40B4-BE49-F238E27FC236}">
                <a16:creationId xmlns:a16="http://schemas.microsoft.com/office/drawing/2014/main" id="{10E4B147-D6F2-4AA6-9989-D4649DD80CC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240367" y="3317553"/>
            <a:ext cx="1285902" cy="294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U MIS Field Work">
            <a:extLst>
              <a:ext uri="{FF2B5EF4-FFF2-40B4-BE49-F238E27FC236}">
                <a16:creationId xmlns:a16="http://schemas.microsoft.com/office/drawing/2014/main" id="{B9DAE316-A869-43B8-B49B-3F919CAF6A41}"/>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228318" y="1463303"/>
            <a:ext cx="1771015" cy="197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A23A8C1D-BE05-432B-817C-D3C44D4C58A1}"/>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2078268" y="5971115"/>
            <a:ext cx="4930018" cy="826154"/>
          </a:xfrm>
          <a:prstGeom prst="rect">
            <a:avLst/>
          </a:prstGeom>
          <a:noFill/>
          <a:ln>
            <a:noFill/>
          </a:ln>
        </p:spPr>
      </p:pic>
      <p:pic>
        <p:nvPicPr>
          <p:cNvPr id="20" name="Picture 19">
            <a:extLst>
              <a:ext uri="{FF2B5EF4-FFF2-40B4-BE49-F238E27FC236}">
                <a16:creationId xmlns:a16="http://schemas.microsoft.com/office/drawing/2014/main" id="{EF7F3BA3-C784-40B8-8F69-3ACC5FB8A118}"/>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7410064" y="4070032"/>
            <a:ext cx="1503266" cy="2458741"/>
          </a:xfrm>
          <a:prstGeom prst="rect">
            <a:avLst/>
          </a:prstGeom>
          <a:noFill/>
          <a:ln>
            <a:noFill/>
          </a:ln>
        </p:spPr>
      </p:pic>
      <p:grpSp>
        <p:nvGrpSpPr>
          <p:cNvPr id="22" name="Group 21">
            <a:extLst>
              <a:ext uri="{FF2B5EF4-FFF2-40B4-BE49-F238E27FC236}">
                <a16:creationId xmlns:a16="http://schemas.microsoft.com/office/drawing/2014/main" id="{CE00F709-29AA-4028-AEDA-FE3BEA44D35A}"/>
              </a:ext>
            </a:extLst>
          </p:cNvPr>
          <p:cNvGrpSpPr/>
          <p:nvPr/>
        </p:nvGrpSpPr>
        <p:grpSpPr>
          <a:xfrm>
            <a:off x="2011009" y="4600503"/>
            <a:ext cx="5119249" cy="1161540"/>
            <a:chOff x="2011009" y="4382115"/>
            <a:chExt cx="5119249" cy="1161540"/>
          </a:xfrm>
        </p:grpSpPr>
        <p:pic>
          <p:nvPicPr>
            <p:cNvPr id="16" name="Picture 15" descr="DUs Subsurface">
              <a:extLst>
                <a:ext uri="{FF2B5EF4-FFF2-40B4-BE49-F238E27FC236}">
                  <a16:creationId xmlns:a16="http://schemas.microsoft.com/office/drawing/2014/main" id="{4920DC00-7BC3-4352-B81C-207E3E25E476}"/>
                </a:ext>
              </a:extLst>
            </p:cNvPr>
            <p:cNvPicPr/>
            <p:nvPr/>
          </p:nvPicPr>
          <p:blipFill rotWithShape="1">
            <a:blip r:embed="rId7" cstate="print">
              <a:extLst>
                <a:ext uri="{28A0092B-C50C-407E-A947-70E740481C1C}">
                  <a14:useLocalDpi xmlns:a14="http://schemas.microsoft.com/office/drawing/2010/main"/>
                </a:ext>
              </a:extLst>
            </a:blip>
            <a:srcRect/>
            <a:stretch/>
          </p:blipFill>
          <p:spPr bwMode="auto">
            <a:xfrm>
              <a:off x="3799129" y="4382115"/>
              <a:ext cx="1557655" cy="1161540"/>
            </a:xfrm>
            <a:prstGeom prst="rect">
              <a:avLst/>
            </a:prstGeom>
            <a:noFill/>
            <a:ln>
              <a:noFill/>
            </a:ln>
          </p:spPr>
        </p:pic>
        <p:pic>
          <p:nvPicPr>
            <p:cNvPr id="18" name="Picture 17" descr="Exploratory Boreholes Pits (english)">
              <a:extLst>
                <a:ext uri="{FF2B5EF4-FFF2-40B4-BE49-F238E27FC236}">
                  <a16:creationId xmlns:a16="http://schemas.microsoft.com/office/drawing/2014/main" id="{F982F760-0FBF-4626-B760-6E5D8236C787}"/>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5572602" y="4469058"/>
              <a:ext cx="1557656" cy="1022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0" descr="DUs Subsurface">
              <a:extLst>
                <a:ext uri="{FF2B5EF4-FFF2-40B4-BE49-F238E27FC236}">
                  <a16:creationId xmlns:a16="http://schemas.microsoft.com/office/drawing/2014/main" id="{30E1061E-1347-4719-AF2D-7D4E09814B7D}"/>
                </a:ext>
              </a:extLst>
            </p:cNvPr>
            <p:cNvPicPr/>
            <p:nvPr/>
          </p:nvPicPr>
          <p:blipFill rotWithShape="1">
            <a:blip r:embed="rId9" cstate="print">
              <a:extLst>
                <a:ext uri="{28A0092B-C50C-407E-A947-70E740481C1C}">
                  <a14:useLocalDpi xmlns:a14="http://schemas.microsoft.com/office/drawing/2010/main"/>
                </a:ext>
              </a:extLst>
            </a:blip>
            <a:srcRect/>
            <a:stretch/>
          </p:blipFill>
          <p:spPr bwMode="auto">
            <a:xfrm>
              <a:off x="2011009" y="4439587"/>
              <a:ext cx="1557655" cy="1004770"/>
            </a:xfrm>
            <a:prstGeom prst="rect">
              <a:avLst/>
            </a:prstGeom>
            <a:noFill/>
            <a:ln>
              <a:noFill/>
            </a:ln>
          </p:spPr>
        </p:pic>
      </p:grpSp>
    </p:spTree>
    <p:extLst>
      <p:ext uri="{BB962C8B-B14F-4D97-AF65-F5344CB8AC3E}">
        <p14:creationId xmlns:p14="http://schemas.microsoft.com/office/powerpoint/2010/main" val="2343029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7</a:t>
            </a:fld>
            <a:endParaRPr lang="en-US"/>
          </a:p>
        </p:txBody>
      </p:sp>
      <p:sp>
        <p:nvSpPr>
          <p:cNvPr id="6" name="Text Box 219">
            <a:extLst>
              <a:ext uri="{FF2B5EF4-FFF2-40B4-BE49-F238E27FC236}">
                <a16:creationId xmlns:a16="http://schemas.microsoft.com/office/drawing/2014/main" id="{C3C948AD-E416-4950-BB63-AEEED925DA1A}"/>
              </a:ext>
            </a:extLst>
          </p:cNvPr>
          <p:cNvSpPr txBox="1">
            <a:spLocks noChangeArrowheads="1"/>
          </p:cNvSpPr>
          <p:nvPr/>
        </p:nvSpPr>
        <p:spPr bwMode="auto">
          <a:xfrm>
            <a:off x="342243" y="184849"/>
            <a:ext cx="8471820" cy="90167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spcAft>
                <a:spcPts val="600"/>
              </a:spcAft>
            </a:pPr>
            <a:r>
              <a:rPr lang="en-US" sz="28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Fact Sheet #2</a:t>
            </a:r>
            <a:r>
              <a:rPr lang="en-US" sz="28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a:t>
            </a:r>
          </a:p>
          <a:p>
            <a:pPr algn="ctr">
              <a:spcAft>
                <a:spcPts val="600"/>
              </a:spcAft>
            </a:pPr>
            <a:r>
              <a:rPr lang="en-US" sz="28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Sampling Plan Essentials for Responsible Parties</a:t>
            </a:r>
            <a:endParaRPr lang="en-US" sz="28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 name="Rectangle 2">
            <a:extLst>
              <a:ext uri="{FF2B5EF4-FFF2-40B4-BE49-F238E27FC236}">
                <a16:creationId xmlns:a16="http://schemas.microsoft.com/office/drawing/2014/main" id="{F81E2713-8E53-4A49-8DF6-B713A97FB96F}"/>
              </a:ext>
            </a:extLst>
          </p:cNvPr>
          <p:cNvSpPr>
            <a:spLocks noChangeArrowheads="1"/>
          </p:cNvSpPr>
          <p:nvPr/>
        </p:nvSpPr>
        <p:spPr bwMode="auto">
          <a:xfrm>
            <a:off x="499621" y="11783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6" name="Group 15">
            <a:extLst>
              <a:ext uri="{FF2B5EF4-FFF2-40B4-BE49-F238E27FC236}">
                <a16:creationId xmlns:a16="http://schemas.microsoft.com/office/drawing/2014/main" id="{95CA1191-7506-4099-B2E0-942095B31A3C}"/>
              </a:ext>
            </a:extLst>
          </p:cNvPr>
          <p:cNvGrpSpPr/>
          <p:nvPr/>
        </p:nvGrpSpPr>
        <p:grpSpPr>
          <a:xfrm>
            <a:off x="417590" y="1574154"/>
            <a:ext cx="7668841" cy="1069975"/>
            <a:chOff x="417590" y="1574154"/>
            <a:chExt cx="7668841" cy="1069975"/>
          </a:xfrm>
        </p:grpSpPr>
        <p:pic>
          <p:nvPicPr>
            <p:cNvPr id="3073" name="Picture 41" descr="A picture containing container, box&#10;&#10;Description automatically generated">
              <a:extLst>
                <a:ext uri="{FF2B5EF4-FFF2-40B4-BE49-F238E27FC236}">
                  <a16:creationId xmlns:a16="http://schemas.microsoft.com/office/drawing/2014/main" id="{B9C24997-6A35-4C91-89DF-C5B17BD767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01981" y="1574154"/>
              <a:ext cx="2584450" cy="10699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94F381E4-B0F4-4F96-810E-AAB2D03C99C4}"/>
                </a:ext>
              </a:extLst>
            </p:cNvPr>
            <p:cNvSpPr>
              <a:spLocks noChangeArrowheads="1"/>
            </p:cNvSpPr>
            <p:nvPr/>
          </p:nvSpPr>
          <p:spPr bwMode="auto">
            <a:xfrm>
              <a:off x="417590" y="1582397"/>
              <a:ext cx="40723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196975" marR="0" lvl="0" indent="-1196975" algn="l" defTabSz="914400" rtl="0" eaLnBrk="0" fontAlgn="base" latinLnBrk="0" hangingPunct="0">
                <a:lnSpc>
                  <a:spcPct val="100000"/>
                </a:lnSpc>
                <a:spcBef>
                  <a:spcPct val="0"/>
                </a:spcBef>
                <a:spcAft>
                  <a:spcPct val="0"/>
                </a:spcAft>
                <a:buClrTx/>
                <a:buSzTx/>
                <a:buFontTx/>
                <a:buNone/>
              </a:pPr>
              <a:r>
                <a:rPr kumimoji="0" lang="en-US" altLang="zh-CN" sz="2000" b="1" i="0" u="none" strike="noStrike" cap="none" normalizeH="0" baseline="0" dirty="0">
                  <a:ln>
                    <a:noFill/>
                  </a:ln>
                  <a:solidFill>
                    <a:srgbClr val="0070C0"/>
                  </a:solidFill>
                  <a:effectLst/>
                  <a:latin typeface="Arial" panose="020B0604020202020204" pitchFamily="34" charset="0"/>
                  <a:ea typeface="SimSun" panose="02010600030101010101" pitchFamily="2" charset="-122"/>
                  <a:cs typeface="Calibri" panose="020F0502020204030204" pitchFamily="34" charset="0"/>
                </a:rPr>
                <a:t>Option 1: Quick and Cost-Effective Screening</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grpSp>
      <p:sp>
        <p:nvSpPr>
          <p:cNvPr id="9" name="Rectangle 5">
            <a:extLst>
              <a:ext uri="{FF2B5EF4-FFF2-40B4-BE49-F238E27FC236}">
                <a16:creationId xmlns:a16="http://schemas.microsoft.com/office/drawing/2014/main" id="{1E44D4DB-CC72-4EE1-9816-F95BC543C2C5}"/>
              </a:ext>
            </a:extLst>
          </p:cNvPr>
          <p:cNvSpPr>
            <a:spLocks noChangeArrowheads="1"/>
          </p:cNvSpPr>
          <p:nvPr/>
        </p:nvSpPr>
        <p:spPr bwMode="auto">
          <a:xfrm>
            <a:off x="414780" y="235945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7" name="Group 16">
            <a:extLst>
              <a:ext uri="{FF2B5EF4-FFF2-40B4-BE49-F238E27FC236}">
                <a16:creationId xmlns:a16="http://schemas.microsoft.com/office/drawing/2014/main" id="{3947A6B9-4ADC-403A-9A4C-94CA37E48130}"/>
              </a:ext>
            </a:extLst>
          </p:cNvPr>
          <p:cNvGrpSpPr/>
          <p:nvPr/>
        </p:nvGrpSpPr>
        <p:grpSpPr>
          <a:xfrm>
            <a:off x="414780" y="2895634"/>
            <a:ext cx="7598004" cy="1135062"/>
            <a:chOff x="414780" y="2805421"/>
            <a:chExt cx="7598004" cy="1135062"/>
          </a:xfrm>
        </p:grpSpPr>
        <p:pic>
          <p:nvPicPr>
            <p:cNvPr id="3076" name="Picture 53" descr="A picture containing box, cube, mechanical puzzle, rubik's cube&#10;&#10;Description automatically generated">
              <a:extLst>
                <a:ext uri="{FF2B5EF4-FFF2-40B4-BE49-F238E27FC236}">
                  <a16:creationId xmlns:a16="http://schemas.microsoft.com/office/drawing/2014/main" id="{3721B4B1-BAB5-4A26-9923-C4B543A1132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10986" y="2805421"/>
              <a:ext cx="2601798" cy="11350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89CDAB9B-9E14-4513-9498-A8B63EC1CC57}"/>
                </a:ext>
              </a:extLst>
            </p:cNvPr>
            <p:cNvSpPr>
              <a:spLocks noChangeArrowheads="1"/>
            </p:cNvSpPr>
            <p:nvPr/>
          </p:nvSpPr>
          <p:spPr bwMode="auto">
            <a:xfrm>
              <a:off x="414780" y="3005370"/>
              <a:ext cx="51658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196975" marR="0" lvl="0" indent="-1196975"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70C0"/>
                  </a:solidFill>
                  <a:effectLst/>
                  <a:latin typeface="Arial" panose="020B0604020202020204" pitchFamily="34" charset="0"/>
                  <a:ea typeface="SimSun" panose="02010600030101010101" pitchFamily="2" charset="-122"/>
                  <a:cs typeface="Calibri" panose="020F0502020204030204" pitchFamily="34" charset="0"/>
                </a:rPr>
                <a:t>Option 2: Sampling for Minimum Property Use Restrictions</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grpSp>
      <p:sp>
        <p:nvSpPr>
          <p:cNvPr id="11" name="Rectangle 8">
            <a:extLst>
              <a:ext uri="{FF2B5EF4-FFF2-40B4-BE49-F238E27FC236}">
                <a16:creationId xmlns:a16="http://schemas.microsoft.com/office/drawing/2014/main" id="{AE80D5DD-58DD-4590-932A-07F914FBB83A}"/>
              </a:ext>
            </a:extLst>
          </p:cNvPr>
          <p:cNvSpPr>
            <a:spLocks noChangeArrowheads="1"/>
          </p:cNvSpPr>
          <p:nvPr/>
        </p:nvSpPr>
        <p:spPr bwMode="auto">
          <a:xfrm>
            <a:off x="414780" y="40413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8" name="Group 17">
            <a:extLst>
              <a:ext uri="{FF2B5EF4-FFF2-40B4-BE49-F238E27FC236}">
                <a16:creationId xmlns:a16="http://schemas.microsoft.com/office/drawing/2014/main" id="{8AE868BD-C550-409C-869C-753BD6D86A58}"/>
              </a:ext>
            </a:extLst>
          </p:cNvPr>
          <p:cNvGrpSpPr/>
          <p:nvPr/>
        </p:nvGrpSpPr>
        <p:grpSpPr>
          <a:xfrm>
            <a:off x="414780" y="4258562"/>
            <a:ext cx="7736865" cy="1561497"/>
            <a:chOff x="414780" y="3849491"/>
            <a:chExt cx="7736865" cy="1561497"/>
          </a:xfrm>
        </p:grpSpPr>
        <p:pic>
          <p:nvPicPr>
            <p:cNvPr id="3079" name="Picture 54" descr="A picture containing design, container, cube&#10;&#10;Description automatically generated">
              <a:extLst>
                <a:ext uri="{FF2B5EF4-FFF2-40B4-BE49-F238E27FC236}">
                  <a16:creationId xmlns:a16="http://schemas.microsoft.com/office/drawing/2014/main" id="{6F51272F-2113-4965-AC44-D7A9BF2CFC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05252" y="3849491"/>
              <a:ext cx="2646393" cy="156149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a:extLst>
                <a:ext uri="{FF2B5EF4-FFF2-40B4-BE49-F238E27FC236}">
                  <a16:creationId xmlns:a16="http://schemas.microsoft.com/office/drawing/2014/main" id="{1DDC6F1D-370C-4B09-BFCB-AEF3DFA41A68}"/>
                </a:ext>
              </a:extLst>
            </p:cNvPr>
            <p:cNvSpPr>
              <a:spLocks noChangeArrowheads="1"/>
            </p:cNvSpPr>
            <p:nvPr/>
          </p:nvSpPr>
          <p:spPr bwMode="auto">
            <a:xfrm>
              <a:off x="414780" y="4451677"/>
              <a:ext cx="50872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196975" marR="0" lvl="0" indent="-1196975"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70C0"/>
                  </a:solidFill>
                  <a:effectLst/>
                  <a:latin typeface="Arial" panose="020B0604020202020204" pitchFamily="34" charset="0"/>
                  <a:ea typeface="SimSun" panose="02010600030101010101" pitchFamily="2" charset="-122"/>
                  <a:cs typeface="Calibri" panose="020F0502020204030204" pitchFamily="34" charset="0"/>
                </a:rPr>
                <a:t>Option 3: Sampling for Cleanup Savings</a:t>
              </a:r>
              <a:endParaRPr kumimoji="0" lang="en-US" altLang="zh-CN" sz="2000" b="0" i="0" u="none" strike="noStrike" cap="none" normalizeH="0" baseline="0" dirty="0">
                <a:ln>
                  <a:noFill/>
                </a:ln>
                <a:solidFill>
                  <a:schemeClr val="tx1"/>
                </a:solidFill>
                <a:effectLst/>
                <a:latin typeface="Arial" panose="020B0604020202020204" pitchFamily="34" charset="0"/>
              </a:endParaRPr>
            </a:p>
          </p:txBody>
        </p:sp>
      </p:grpSp>
      <p:sp>
        <p:nvSpPr>
          <p:cNvPr id="14" name="Rectangle 13">
            <a:extLst>
              <a:ext uri="{FF2B5EF4-FFF2-40B4-BE49-F238E27FC236}">
                <a16:creationId xmlns:a16="http://schemas.microsoft.com/office/drawing/2014/main" id="{6080AE0E-3B38-4FA6-A691-F5A12082AC11}"/>
              </a:ext>
            </a:extLst>
          </p:cNvPr>
          <p:cNvSpPr/>
          <p:nvPr/>
        </p:nvSpPr>
        <p:spPr>
          <a:xfrm>
            <a:off x="703937" y="5692917"/>
            <a:ext cx="4798044" cy="615553"/>
          </a:xfrm>
          <a:prstGeom prst="rect">
            <a:avLst/>
          </a:prstGeom>
          <a:ln>
            <a:solidFill>
              <a:schemeClr val="accent1">
                <a:shade val="50000"/>
              </a:schemeClr>
            </a:solidFill>
          </a:ln>
        </p:spPr>
        <p:txBody>
          <a:bodyPr wrap="square">
            <a:spAutoFit/>
          </a:bodyPr>
          <a:lstStyle/>
          <a:p>
            <a:pPr marL="228600" marR="0" algn="ctr">
              <a:spcBef>
                <a:spcPts val="0"/>
              </a:spcBef>
              <a:spcAft>
                <a:spcPts val="0"/>
              </a:spcAft>
            </a:pPr>
            <a:r>
              <a:rPr lang="en-US" b="1" dirty="0">
                <a:solidFill>
                  <a:srgbClr val="0070C0"/>
                </a:solidFill>
                <a:latin typeface="Calibri" panose="020F0502020204030204" pitchFamily="34" charset="0"/>
                <a:ea typeface="SimSun" panose="02010600030101010101" pitchFamily="2" charset="-122"/>
                <a:cs typeface="Calibri" panose="020F0502020204030204" pitchFamily="34" charset="0"/>
              </a:rPr>
              <a:t>Includes: Tips for Adapting Your Sampling Plan</a:t>
            </a:r>
          </a:p>
          <a:p>
            <a:pPr marL="228600" marR="0" algn="ctr">
              <a:spcBef>
                <a:spcPts val="0"/>
              </a:spcBef>
              <a:spcAft>
                <a:spcPts val="0"/>
              </a:spcAft>
            </a:pPr>
            <a:r>
              <a:rPr lang="en-US" sz="1600" b="1" dirty="0">
                <a:solidFill>
                  <a:srgbClr val="0070C0"/>
                </a:solidFill>
                <a:effectLst/>
                <a:latin typeface="Calibri" panose="020F0502020204030204" pitchFamily="34" charset="0"/>
                <a:ea typeface="SimSun" panose="02010600030101010101" pitchFamily="2" charset="-122"/>
                <a:cs typeface="Calibri" panose="020F0502020204030204" pitchFamily="34" charset="0"/>
              </a:rPr>
              <a:t>(Time vs Money/Potential Need for Remobilization)</a:t>
            </a:r>
            <a:endParaRPr lang="en-US" sz="1600" dirty="0">
              <a:effectLst/>
              <a:latin typeface="Calibri" panose="020F0502020204030204" pitchFamily="34" charset="0"/>
              <a:ea typeface="SimSu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0914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961ED-B587-49F7-80C8-C02466437650}"/>
              </a:ext>
            </a:extLst>
          </p:cNvPr>
          <p:cNvSpPr>
            <a:spLocks noGrp="1"/>
          </p:cNvSpPr>
          <p:nvPr>
            <p:ph type="sldNum" sz="quarter" idx="12"/>
          </p:nvPr>
        </p:nvSpPr>
        <p:spPr/>
        <p:txBody>
          <a:bodyPr/>
          <a:lstStyle/>
          <a:p>
            <a:fld id="{6DD8B552-EA96-4575-822E-7C0ECCCEE1F4}" type="slidenum">
              <a:rPr lang="en-US" smtClean="0"/>
              <a:t>8</a:t>
            </a:fld>
            <a:endParaRPr lang="en-US"/>
          </a:p>
        </p:txBody>
      </p:sp>
      <p:sp>
        <p:nvSpPr>
          <p:cNvPr id="6" name="Text Box 219">
            <a:extLst>
              <a:ext uri="{FF2B5EF4-FFF2-40B4-BE49-F238E27FC236}">
                <a16:creationId xmlns:a16="http://schemas.microsoft.com/office/drawing/2014/main" id="{C3C948AD-E416-4950-BB63-AEEED925DA1A}"/>
              </a:ext>
            </a:extLst>
          </p:cNvPr>
          <p:cNvSpPr txBox="1">
            <a:spLocks noChangeArrowheads="1"/>
          </p:cNvSpPr>
          <p:nvPr/>
        </p:nvSpPr>
        <p:spPr bwMode="auto">
          <a:xfrm>
            <a:off x="181985" y="136524"/>
            <a:ext cx="8814063" cy="9224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0" rIns="91440" bIns="0" anchor="t" anchorCtr="0" upright="1">
            <a:noAutofit/>
          </a:bodyPr>
          <a:lstStyle/>
          <a:p>
            <a:pPr algn="ctr"/>
            <a:r>
              <a:rPr lang="en-US" sz="2800" b="1" dirty="0">
                <a:solidFill>
                  <a:srgbClr val="C00000"/>
                </a:solidFill>
                <a:effectLst/>
                <a:latin typeface="Calibri" panose="020F0502020204030204" pitchFamily="34" charset="0"/>
                <a:ea typeface="Times New Roman" panose="02020603050405020304" pitchFamily="18" charset="0"/>
                <a:cs typeface="Arial" panose="020B0604020202020204" pitchFamily="34" charset="0"/>
              </a:rPr>
              <a:t>Fact Sheet #3</a:t>
            </a:r>
            <a:r>
              <a:rPr lang="en-US" sz="2800" b="1" dirty="0">
                <a:solidFill>
                  <a:srgbClr val="C00000"/>
                </a:solidFill>
                <a:latin typeface="Calibri" panose="020F0502020204030204" pitchFamily="34" charset="0"/>
                <a:ea typeface="Times New Roman" panose="02020603050405020304" pitchFamily="18" charset="0"/>
                <a:cs typeface="Arial" panose="020B0604020202020204" pitchFamily="34" charset="0"/>
              </a:rPr>
              <a:t>: Sampling Roadway and Construction Debris</a:t>
            </a:r>
          </a:p>
          <a:p>
            <a:pPr algn="ctr"/>
            <a:r>
              <a:rPr lang="en-US" sz="2800" b="1" dirty="0">
                <a:solidFill>
                  <a:srgbClr val="C00000"/>
                </a:solidFill>
                <a:effectLst/>
                <a:latin typeface="Calibri" panose="020F0502020204030204" pitchFamily="34" charset="0"/>
                <a:ea typeface="SimSun" panose="02010600030101010101" pitchFamily="2" charset="-122"/>
                <a:cs typeface="Arial" panose="020B0604020202020204" pitchFamily="34" charset="0"/>
              </a:rPr>
              <a:t>(pending; case study in Appendix C)</a:t>
            </a:r>
            <a:endParaRPr lang="en-US" sz="2800" dirty="0">
              <a:solidFill>
                <a:srgbClr val="C00000"/>
              </a:solidFill>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 name="Rectangle 2">
            <a:extLst>
              <a:ext uri="{FF2B5EF4-FFF2-40B4-BE49-F238E27FC236}">
                <a16:creationId xmlns:a16="http://schemas.microsoft.com/office/drawing/2014/main" id="{F81E2713-8E53-4A49-8DF6-B713A97FB96F}"/>
              </a:ext>
            </a:extLst>
          </p:cNvPr>
          <p:cNvSpPr>
            <a:spLocks noChangeArrowheads="1"/>
          </p:cNvSpPr>
          <p:nvPr/>
        </p:nvSpPr>
        <p:spPr bwMode="auto">
          <a:xfrm>
            <a:off x="200746" y="1112841"/>
            <a:ext cx="8749575"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r>
              <a:rPr lang="en-US" sz="2400" b="1" dirty="0"/>
              <a:t>What’s the question???</a:t>
            </a:r>
          </a:p>
          <a:p>
            <a:pPr marL="1084263" indent="-1084263"/>
            <a:r>
              <a:rPr lang="en-US" sz="2000" b="1" dirty="0"/>
              <a:t>Recycle: 	</a:t>
            </a:r>
            <a:r>
              <a:rPr lang="en-US" b="1" dirty="0"/>
              <a:t>“Does lead or PCBs in the paint/sealant pose a potential health risk?”</a:t>
            </a:r>
          </a:p>
          <a:p>
            <a:pPr marL="1084263" indent="-1084263"/>
            <a:r>
              <a:rPr lang="en-US" b="1" dirty="0"/>
              <a:t>	(“Attractive Nuisance” - Remove lead- &amp;/or PCB-based paint/sealant)</a:t>
            </a:r>
          </a:p>
          <a:p>
            <a:pPr marL="1084263" indent="-1084263"/>
            <a:r>
              <a:rPr lang="en-US" sz="2000" b="1" dirty="0"/>
              <a:t>Disposal:</a:t>
            </a:r>
            <a:r>
              <a:rPr lang="en-US" b="1" dirty="0"/>
              <a:t> 	“What is the concentration of Lead/PCBs in the building material </a:t>
            </a:r>
            <a:r>
              <a:rPr lang="en-US" b="1" i="1" dirty="0"/>
              <a:t>as a whole</a:t>
            </a:r>
            <a:r>
              <a:rPr lang="en-US" b="1" dirty="0"/>
              <a:t>?”</a:t>
            </a:r>
          </a:p>
          <a:p>
            <a:pPr marL="1084263" indent="-1084263"/>
            <a:r>
              <a:rPr lang="en-US" b="1" dirty="0"/>
              <a:t>	(Collect MI sample(s) </a:t>
            </a:r>
            <a:r>
              <a:rPr lang="en-US" b="1" i="1" dirty="0"/>
              <a:t>before</a:t>
            </a:r>
            <a:r>
              <a:rPr lang="en-US" b="1" dirty="0"/>
              <a:t> demolition </a:t>
            </a:r>
            <a:r>
              <a:rPr lang="en-US" b="1" i="1" dirty="0"/>
              <a:t>through entire thickness </a:t>
            </a:r>
            <a:r>
              <a:rPr lang="en-US" b="1" dirty="0"/>
              <a:t>of material)</a:t>
            </a:r>
          </a:p>
        </p:txBody>
      </p:sp>
      <p:sp>
        <p:nvSpPr>
          <p:cNvPr id="11" name="Rectangle 8">
            <a:extLst>
              <a:ext uri="{FF2B5EF4-FFF2-40B4-BE49-F238E27FC236}">
                <a16:creationId xmlns:a16="http://schemas.microsoft.com/office/drawing/2014/main" id="{AE80D5DD-58DD-4590-932A-07F914FBB83A}"/>
              </a:ext>
            </a:extLst>
          </p:cNvPr>
          <p:cNvSpPr>
            <a:spLocks noChangeArrowheads="1"/>
          </p:cNvSpPr>
          <p:nvPr/>
        </p:nvSpPr>
        <p:spPr bwMode="auto">
          <a:xfrm>
            <a:off x="414780" y="40413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080" name="Group 3079">
            <a:extLst>
              <a:ext uri="{FF2B5EF4-FFF2-40B4-BE49-F238E27FC236}">
                <a16:creationId xmlns:a16="http://schemas.microsoft.com/office/drawing/2014/main" id="{6E6AB577-68EA-46CD-B0B6-DAAF187286D7}"/>
              </a:ext>
            </a:extLst>
          </p:cNvPr>
          <p:cNvGrpSpPr/>
          <p:nvPr/>
        </p:nvGrpSpPr>
        <p:grpSpPr>
          <a:xfrm>
            <a:off x="499602" y="2916321"/>
            <a:ext cx="8144795" cy="3564359"/>
            <a:chOff x="230427" y="2837288"/>
            <a:chExt cx="8451696" cy="3743648"/>
          </a:xfrm>
        </p:grpSpPr>
        <p:pic>
          <p:nvPicPr>
            <p:cNvPr id="19" name="Picture 18" descr="A picture containing helmet&#10;&#10;Description automatically generated">
              <a:extLst>
                <a:ext uri="{FF2B5EF4-FFF2-40B4-BE49-F238E27FC236}">
                  <a16:creationId xmlns:a16="http://schemas.microsoft.com/office/drawing/2014/main" id="{16063A8A-E6A7-4873-9A96-15440BB6FEF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3566" y="4837916"/>
              <a:ext cx="2259813" cy="1694860"/>
            </a:xfrm>
            <a:prstGeom prst="rect">
              <a:avLst/>
            </a:prstGeom>
          </p:spPr>
        </p:pic>
        <p:pic>
          <p:nvPicPr>
            <p:cNvPr id="23" name="Picture 22">
              <a:extLst>
                <a:ext uri="{FF2B5EF4-FFF2-40B4-BE49-F238E27FC236}">
                  <a16:creationId xmlns:a16="http://schemas.microsoft.com/office/drawing/2014/main" id="{7FE88366-28A7-4166-8FEF-92F56960A0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0140" y="4857386"/>
              <a:ext cx="2183720" cy="1694861"/>
            </a:xfrm>
            <a:prstGeom prst="rect">
              <a:avLst/>
            </a:prstGeom>
            <a:ln>
              <a:solidFill>
                <a:schemeClr val="tx1"/>
              </a:solidFill>
            </a:ln>
          </p:spPr>
        </p:pic>
        <p:pic>
          <p:nvPicPr>
            <p:cNvPr id="26" name="Picture 25">
              <a:extLst>
                <a:ext uri="{FF2B5EF4-FFF2-40B4-BE49-F238E27FC236}">
                  <a16:creationId xmlns:a16="http://schemas.microsoft.com/office/drawing/2014/main" id="{48E7CF6A-9080-4AE9-9701-D7930A7FF8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4824" y="2837288"/>
              <a:ext cx="2777299" cy="1666380"/>
            </a:xfrm>
            <a:prstGeom prst="rect">
              <a:avLst/>
            </a:prstGeom>
            <a:ln>
              <a:solidFill>
                <a:schemeClr val="tx1"/>
              </a:solidFill>
            </a:ln>
          </p:spPr>
        </p:pic>
        <p:pic>
          <p:nvPicPr>
            <p:cNvPr id="31" name="Picture 30" descr="A picture containing outdoor, tree, building, house&#10;&#10;Description automatically generated">
              <a:extLst>
                <a:ext uri="{FF2B5EF4-FFF2-40B4-BE49-F238E27FC236}">
                  <a16:creationId xmlns:a16="http://schemas.microsoft.com/office/drawing/2014/main" id="{CCBA0690-6133-4404-A38C-C55B2CD0322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80140" y="2851583"/>
              <a:ext cx="2183720" cy="1637790"/>
            </a:xfrm>
            <a:prstGeom prst="rect">
              <a:avLst/>
            </a:prstGeom>
            <a:ln>
              <a:solidFill>
                <a:schemeClr val="tx1"/>
              </a:solidFill>
            </a:ln>
          </p:spPr>
        </p:pic>
        <p:pic>
          <p:nvPicPr>
            <p:cNvPr id="3072" name="Picture 3071">
              <a:extLst>
                <a:ext uri="{FF2B5EF4-FFF2-40B4-BE49-F238E27FC236}">
                  <a16:creationId xmlns:a16="http://schemas.microsoft.com/office/drawing/2014/main" id="{3A0A0920-D565-45BD-A935-C21FB51D0C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2228" y="2840561"/>
              <a:ext cx="2863180" cy="1618319"/>
            </a:xfrm>
            <a:prstGeom prst="rect">
              <a:avLst/>
            </a:prstGeom>
            <a:ln>
              <a:solidFill>
                <a:schemeClr val="tx1"/>
              </a:solidFill>
            </a:ln>
          </p:spPr>
        </p:pic>
        <p:grpSp>
          <p:nvGrpSpPr>
            <p:cNvPr id="3078" name="Group 3077">
              <a:extLst>
                <a:ext uri="{FF2B5EF4-FFF2-40B4-BE49-F238E27FC236}">
                  <a16:creationId xmlns:a16="http://schemas.microsoft.com/office/drawing/2014/main" id="{B8F0C46E-7C39-4A21-9C00-279F30B065C1}"/>
                </a:ext>
              </a:extLst>
            </p:cNvPr>
            <p:cNvGrpSpPr/>
            <p:nvPr/>
          </p:nvGrpSpPr>
          <p:grpSpPr>
            <a:xfrm>
              <a:off x="230427" y="4667630"/>
              <a:ext cx="2830690" cy="1913306"/>
              <a:chOff x="230427" y="4328264"/>
              <a:chExt cx="2830690" cy="1913306"/>
            </a:xfrm>
          </p:grpSpPr>
          <p:pic>
            <p:nvPicPr>
              <p:cNvPr id="4098" name="Picture 2" descr="Gray Texture Pieces Asphalt Pile Garbage Stock Photo by ©AnatolX 218628596">
                <a:extLst>
                  <a:ext uri="{FF2B5EF4-FFF2-40B4-BE49-F238E27FC236}">
                    <a16:creationId xmlns:a16="http://schemas.microsoft.com/office/drawing/2014/main" id="{B6CE5866-F2D7-4531-AE60-6918B4527A98}"/>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50233" y="4498550"/>
                <a:ext cx="2610884" cy="17430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074" descr="A picture containing outdoor, ground, sky, nature&#10;&#10;Description automatically generated">
                <a:extLst>
                  <a:ext uri="{FF2B5EF4-FFF2-40B4-BE49-F238E27FC236}">
                    <a16:creationId xmlns:a16="http://schemas.microsoft.com/office/drawing/2014/main" id="{2D733768-5A23-4588-835F-2BA472A7F70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0427" y="4328264"/>
                <a:ext cx="980388" cy="732791"/>
              </a:xfrm>
              <a:prstGeom prst="rect">
                <a:avLst/>
              </a:prstGeom>
              <a:ln>
                <a:solidFill>
                  <a:schemeClr val="tx1"/>
                </a:solidFill>
              </a:ln>
            </p:spPr>
          </p:pic>
          <p:sp>
            <p:nvSpPr>
              <p:cNvPr id="3077" name="Oval 3076">
                <a:extLst>
                  <a:ext uri="{FF2B5EF4-FFF2-40B4-BE49-F238E27FC236}">
                    <a16:creationId xmlns:a16="http://schemas.microsoft.com/office/drawing/2014/main" id="{92E9BB78-DDA7-40D6-90D6-CEDE05A4BA90}"/>
                  </a:ext>
                </a:extLst>
              </p:cNvPr>
              <p:cNvSpPr/>
              <p:nvPr/>
            </p:nvSpPr>
            <p:spPr>
              <a:xfrm>
                <a:off x="527779" y="4518020"/>
                <a:ext cx="396048" cy="35956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2375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C6D918-B89D-9FB7-FD88-1FD2C95CA673}"/>
              </a:ext>
            </a:extLst>
          </p:cNvPr>
          <p:cNvSpPr txBox="1"/>
          <p:nvPr/>
        </p:nvSpPr>
        <p:spPr>
          <a:xfrm>
            <a:off x="50242" y="100463"/>
            <a:ext cx="9053464" cy="1015663"/>
          </a:xfrm>
          <a:prstGeom prst="rect">
            <a:avLst/>
          </a:prstGeom>
          <a:noFill/>
        </p:spPr>
        <p:txBody>
          <a:bodyPr wrap="square" rtlCol="0">
            <a:spAutoFit/>
          </a:bodyPr>
          <a:lstStyle/>
          <a:p>
            <a:pPr algn="ctr">
              <a:spcAft>
                <a:spcPts val="1200"/>
              </a:spcAft>
            </a:pPr>
            <a:r>
              <a:rPr lang="en-US" sz="3000" b="1" dirty="0">
                <a:cs typeface="Times New Roman" panose="02020603050405020304" pitchFamily="18" charset="0"/>
              </a:rPr>
              <a:t>Section 3: </a:t>
            </a:r>
            <a:r>
              <a:rPr lang="en-US" sz="3000" b="1" dirty="0"/>
              <a:t>Site Investigation Design and Implementation: Overview</a:t>
            </a:r>
            <a:endParaRPr lang="en-US" sz="3000" b="1" dirty="0">
              <a:cs typeface="Times New Roman" panose="02020603050405020304" pitchFamily="18" charset="0"/>
            </a:endParaRPr>
          </a:p>
        </p:txBody>
      </p:sp>
      <p:sp>
        <p:nvSpPr>
          <p:cNvPr id="5" name="TextBox 4">
            <a:extLst>
              <a:ext uri="{FF2B5EF4-FFF2-40B4-BE49-F238E27FC236}">
                <a16:creationId xmlns:a16="http://schemas.microsoft.com/office/drawing/2014/main" id="{1548AB26-C097-FF5B-8C98-51D782602825}"/>
              </a:ext>
            </a:extLst>
          </p:cNvPr>
          <p:cNvSpPr txBox="1"/>
          <p:nvPr/>
        </p:nvSpPr>
        <p:spPr>
          <a:xfrm>
            <a:off x="1917087" y="1243225"/>
            <a:ext cx="5021824" cy="3477875"/>
          </a:xfrm>
          <a:prstGeom prst="rect">
            <a:avLst/>
          </a:prstGeom>
          <a:noFill/>
        </p:spPr>
        <p:txBody>
          <a:bodyPr wrap="none" rtlCol="0">
            <a:spAutoFit/>
          </a:bodyPr>
          <a:lstStyle/>
          <a:p>
            <a:r>
              <a:rPr lang="en-US" sz="2000" b="1" dirty="0"/>
              <a:t>3.0 Application Scope</a:t>
            </a:r>
          </a:p>
          <a:p>
            <a:r>
              <a:rPr lang="en-US" sz="2000" b="1" dirty="0"/>
              <a:t>3.1 Terms and Definitions</a:t>
            </a:r>
          </a:p>
          <a:p>
            <a:r>
              <a:rPr lang="en-US" sz="2000" b="1" dirty="0">
                <a:solidFill>
                  <a:srgbClr val="FF0000"/>
                </a:solidFill>
              </a:rPr>
              <a:t>3.2 Systematic Planning Process</a:t>
            </a:r>
          </a:p>
          <a:p>
            <a:r>
              <a:rPr lang="en-US" sz="2000" b="1" dirty="0">
                <a:solidFill>
                  <a:srgbClr val="FF0000"/>
                </a:solidFill>
              </a:rPr>
              <a:t>3.3 Designation of Decision Units</a:t>
            </a:r>
          </a:p>
          <a:p>
            <a:r>
              <a:rPr lang="en-US" sz="2000" b="1" dirty="0"/>
              <a:t>3.4 Sampling and Analysis Plans</a:t>
            </a:r>
          </a:p>
          <a:p>
            <a:r>
              <a:rPr lang="en-US" sz="2000" b="1" dirty="0"/>
              <a:t>3.5 Site Investigation Reports</a:t>
            </a:r>
          </a:p>
          <a:p>
            <a:r>
              <a:rPr lang="en-US" sz="2000" b="1" dirty="0">
                <a:solidFill>
                  <a:srgbClr val="FF0000"/>
                </a:solidFill>
              </a:rPr>
              <a:t>3.6 Decision Unit Characterization</a:t>
            </a:r>
          </a:p>
          <a:p>
            <a:r>
              <a:rPr lang="en-US" sz="2000" b="1" dirty="0">
                <a:solidFill>
                  <a:srgbClr val="FF0000"/>
                </a:solidFill>
              </a:rPr>
              <a:t>3.7 Laboratory Sample Processing and Testing</a:t>
            </a:r>
          </a:p>
          <a:p>
            <a:r>
              <a:rPr lang="en-US" sz="2000" b="1" dirty="0">
                <a:solidFill>
                  <a:srgbClr val="FF0000"/>
                </a:solidFill>
              </a:rPr>
              <a:t>3.8 Data Quality Evaluation</a:t>
            </a:r>
          </a:p>
          <a:p>
            <a:r>
              <a:rPr lang="en-US" sz="2000" b="1" dirty="0"/>
              <a:t>3.9 Using Data for Decision Making</a:t>
            </a:r>
          </a:p>
          <a:p>
            <a:r>
              <a:rPr lang="en-US" sz="2000" b="1" dirty="0"/>
              <a:t>3.10 References</a:t>
            </a:r>
          </a:p>
        </p:txBody>
      </p:sp>
      <p:sp>
        <p:nvSpPr>
          <p:cNvPr id="2" name="Slide Number Placeholder 1">
            <a:extLst>
              <a:ext uri="{FF2B5EF4-FFF2-40B4-BE49-F238E27FC236}">
                <a16:creationId xmlns:a16="http://schemas.microsoft.com/office/drawing/2014/main" id="{74D97BF3-56AF-2FD9-13CC-AD37C5A2A5F7}"/>
              </a:ext>
            </a:extLst>
          </p:cNvPr>
          <p:cNvSpPr>
            <a:spLocks noGrp="1"/>
          </p:cNvSpPr>
          <p:nvPr>
            <p:ph type="sldNum" sz="quarter" idx="12"/>
          </p:nvPr>
        </p:nvSpPr>
        <p:spPr/>
        <p:txBody>
          <a:bodyPr/>
          <a:lstStyle/>
          <a:p>
            <a:fld id="{6DD8B552-EA96-4575-822E-7C0ECCCEE1F4}" type="slidenum">
              <a:rPr lang="en-US" smtClean="0"/>
              <a:t>9</a:t>
            </a:fld>
            <a:endParaRPr lang="en-US"/>
          </a:p>
        </p:txBody>
      </p:sp>
    </p:spTree>
    <p:extLst>
      <p:ext uri="{BB962C8B-B14F-4D97-AF65-F5344CB8AC3E}">
        <p14:creationId xmlns:p14="http://schemas.microsoft.com/office/powerpoint/2010/main" val="2610560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2108</TotalTime>
  <Words>3307</Words>
  <Application>Microsoft Office PowerPoint</Application>
  <PresentationFormat>On-screen Show (4:3)</PresentationFormat>
  <Paragraphs>513</Paragraphs>
  <Slides>40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Symbol</vt:lpstr>
      <vt:lpstr>Tahoma</vt:lpstr>
      <vt:lpstr>Times New Roman</vt:lpstr>
      <vt:lpstr>Office Theme</vt:lpstr>
      <vt:lpstr>Aloha, The Hawaii DU-MIS Site Investigation Guidance Updates on Monday, October 2nd, 2023.  Presented by Roger Brewer Hawaii Department of Health (HDOH) HEER Office. Will start at 9:00 am, Hawaii Standard time.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Honua Palolo</dc:creator>
  <cp:lastModifiedBy>Honua</cp:lastModifiedBy>
  <cp:revision>217</cp:revision>
  <cp:lastPrinted>2023-09-19T19:16:32Z</cp:lastPrinted>
  <dcterms:created xsi:type="dcterms:W3CDTF">2023-07-22T17:41:47Z</dcterms:created>
  <dcterms:modified xsi:type="dcterms:W3CDTF">2023-10-02T20:10:40Z</dcterms:modified>
</cp:coreProperties>
</file>