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2"/>
  </p:notesMasterIdLst>
  <p:handoutMasterIdLst>
    <p:handoutMasterId r:id="rId33"/>
  </p:handoutMasterIdLst>
  <p:sldIdLst>
    <p:sldId id="529" r:id="rId3"/>
    <p:sldId id="1085" r:id="rId4"/>
    <p:sldId id="1079" r:id="rId5"/>
    <p:sldId id="865" r:id="rId6"/>
    <p:sldId id="1081" r:id="rId7"/>
    <p:sldId id="1000" r:id="rId8"/>
    <p:sldId id="1141" r:id="rId9"/>
    <p:sldId id="1128" r:id="rId10"/>
    <p:sldId id="925" r:id="rId11"/>
    <p:sldId id="922" r:id="rId12"/>
    <p:sldId id="1026" r:id="rId13"/>
    <p:sldId id="1028" r:id="rId14"/>
    <p:sldId id="1030" r:id="rId15"/>
    <p:sldId id="1056" r:id="rId16"/>
    <p:sldId id="277" r:id="rId17"/>
    <p:sldId id="1050" r:id="rId18"/>
    <p:sldId id="1051" r:id="rId19"/>
    <p:sldId id="1083" r:id="rId20"/>
    <p:sldId id="1084" r:id="rId21"/>
    <p:sldId id="1058" r:id="rId22"/>
    <p:sldId id="1059" r:id="rId23"/>
    <p:sldId id="1077" r:id="rId24"/>
    <p:sldId id="957" r:id="rId25"/>
    <p:sldId id="988" r:id="rId26"/>
    <p:sldId id="1060" r:id="rId27"/>
    <p:sldId id="1078" r:id="rId28"/>
    <p:sldId id="1076" r:id="rId29"/>
    <p:sldId id="991" r:id="rId30"/>
    <p:sldId id="1086"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EED"/>
    <a:srgbClr val="7DDDFF"/>
    <a:srgbClr val="8BE1FF"/>
    <a:srgbClr val="CCCC00"/>
    <a:srgbClr val="00FFFF"/>
    <a:srgbClr val="CC9900"/>
    <a:srgbClr val="00FF00"/>
    <a:srgbClr val="996633"/>
    <a:srgbClr val="CC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76" autoAdjust="0"/>
    <p:restoredTop sz="93268" autoAdjust="0"/>
  </p:normalViewPr>
  <p:slideViewPr>
    <p:cSldViewPr>
      <p:cViewPr varScale="1">
        <p:scale>
          <a:sx n="99" d="100"/>
          <a:sy n="99" d="100"/>
        </p:scale>
        <p:origin x="582"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29" tIns="45714" rIns="91429" bIns="45714" rtlCol="0"/>
          <a:lstStyle>
            <a:lvl1pPr algn="r">
              <a:defRPr sz="1200"/>
            </a:lvl1pPr>
          </a:lstStyle>
          <a:p>
            <a:fld id="{C82E60F8-AFFA-4921-B4DF-F16E125A014B}" type="datetimeFigureOut">
              <a:rPr lang="en-US" smtClean="0"/>
              <a:pPr/>
              <a:t>10/23/2022</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29" tIns="45714" rIns="91429" bIns="45714" rtlCol="0" anchor="b"/>
          <a:lstStyle>
            <a:lvl1pPr algn="r">
              <a:defRPr sz="1200"/>
            </a:lvl1pPr>
          </a:lstStyle>
          <a:p>
            <a:fld id="{C1D256F0-E8FC-4087-99FD-E93F68A8F71D}" type="slidenum">
              <a:rPr lang="en-US" smtClean="0"/>
              <a:pPr/>
              <a:t>‹#›</a:t>
            </a:fld>
            <a:endParaRPr lang="en-US"/>
          </a:p>
        </p:txBody>
      </p:sp>
    </p:spTree>
    <p:extLst>
      <p:ext uri="{BB962C8B-B14F-4D97-AF65-F5344CB8AC3E}">
        <p14:creationId xmlns:p14="http://schemas.microsoft.com/office/powerpoint/2010/main" val="595582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9" tIns="45714" rIns="91429" bIns="45714" rtlCol="0"/>
          <a:lstStyle>
            <a:lvl1pPr algn="r">
              <a:defRPr sz="1200"/>
            </a:lvl1pPr>
          </a:lstStyle>
          <a:p>
            <a:fld id="{41EFCD84-733B-42C0-9BB8-B0F4E727E53F}" type="datetimeFigureOut">
              <a:rPr lang="en-US" smtClean="0"/>
              <a:pPr/>
              <a:t>10/23/2022</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1429" tIns="45714" rIns="91429" bIns="45714" rtlCol="0" anchor="b"/>
          <a:lstStyle>
            <a:lvl1pPr algn="r">
              <a:defRPr sz="1200"/>
            </a:lvl1pPr>
          </a:lstStyle>
          <a:p>
            <a:fld id="{8559F115-888A-4A17-823E-A347E442B8F2}" type="slidenum">
              <a:rPr lang="en-US" smtClean="0"/>
              <a:pPr/>
              <a:t>‹#›</a:t>
            </a:fld>
            <a:endParaRPr lang="en-US"/>
          </a:p>
        </p:txBody>
      </p:sp>
    </p:spTree>
    <p:extLst>
      <p:ext uri="{BB962C8B-B14F-4D97-AF65-F5344CB8AC3E}">
        <p14:creationId xmlns:p14="http://schemas.microsoft.com/office/powerpoint/2010/main" val="185205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p>
        </p:txBody>
      </p:sp>
      <p:sp>
        <p:nvSpPr>
          <p:cNvPr id="4" name="Slide Number Placeholder 3"/>
          <p:cNvSpPr>
            <a:spLocks noGrp="1"/>
          </p:cNvSpPr>
          <p:nvPr>
            <p:ph type="sldNum" sz="quarter" idx="10"/>
          </p:nvPr>
        </p:nvSpPr>
        <p:spPr/>
        <p:txBody>
          <a:bodyPr/>
          <a:lstStyle/>
          <a:p>
            <a:fld id="{DE4EDD92-25BA-449A-BBBB-19EF6A76B55B}" type="slidenum">
              <a:rPr lang="en-US" smtClean="0"/>
              <a:pPr/>
              <a:t>2</a:t>
            </a:fld>
            <a:endParaRPr lang="en-US"/>
          </a:p>
        </p:txBody>
      </p:sp>
    </p:spTree>
    <p:extLst>
      <p:ext uri="{BB962C8B-B14F-4D97-AF65-F5344CB8AC3E}">
        <p14:creationId xmlns:p14="http://schemas.microsoft.com/office/powerpoint/2010/main" val="45746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Ironically – The least</a:t>
            </a:r>
            <a:r>
              <a:rPr lang="en-US" baseline="0" dirty="0"/>
              <a:t> heterogeneous media is air but indoor air experts by far take the most care in sample collection.</a:t>
            </a:r>
            <a:endParaRPr lang="en-US" dirty="0"/>
          </a:p>
        </p:txBody>
      </p:sp>
      <p:sp>
        <p:nvSpPr>
          <p:cNvPr id="4" name="Slide Number Placeholder 3"/>
          <p:cNvSpPr>
            <a:spLocks noGrp="1"/>
          </p:cNvSpPr>
          <p:nvPr>
            <p:ph type="sldNum" sz="quarter" idx="10"/>
          </p:nvPr>
        </p:nvSpPr>
        <p:spPr/>
        <p:txBody>
          <a:bodyPr/>
          <a:lstStyle/>
          <a:p>
            <a:fld id="{5ADC7E76-59E6-4EB6-B283-9DF99C7C7CAB}"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8809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59F115-888A-4A17-823E-A347E442B8F2}" type="slidenum">
              <a:rPr lang="en-US" smtClean="0"/>
              <a:pPr/>
              <a:t>18</a:t>
            </a:fld>
            <a:endParaRPr lang="en-US"/>
          </a:p>
        </p:txBody>
      </p:sp>
    </p:spTree>
    <p:extLst>
      <p:ext uri="{BB962C8B-B14F-4D97-AF65-F5344CB8AC3E}">
        <p14:creationId xmlns:p14="http://schemas.microsoft.com/office/powerpoint/2010/main" val="415506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LVP sample: Hypothetical production well and drinking water or irrigation water risk.</a:t>
            </a:r>
          </a:p>
          <a:p>
            <a:r>
              <a:rPr lang="en-US" dirty="0"/>
              <a:t>Core-shaped sample:</a:t>
            </a:r>
          </a:p>
        </p:txBody>
      </p:sp>
      <p:sp>
        <p:nvSpPr>
          <p:cNvPr id="4" name="Slide Number Placeholder 3"/>
          <p:cNvSpPr>
            <a:spLocks noGrp="1"/>
          </p:cNvSpPr>
          <p:nvPr>
            <p:ph type="sldNum" sz="quarter" idx="5"/>
          </p:nvPr>
        </p:nvSpPr>
        <p:spPr/>
        <p:txBody>
          <a:bodyPr/>
          <a:lstStyle/>
          <a:p>
            <a:fld id="{8559F115-888A-4A17-823E-A347E442B8F2}" type="slidenum">
              <a:rPr lang="en-US" smtClean="0"/>
              <a:pPr/>
              <a:t>19</a:t>
            </a:fld>
            <a:endParaRPr lang="en-US"/>
          </a:p>
        </p:txBody>
      </p:sp>
    </p:spTree>
    <p:extLst>
      <p:ext uri="{BB962C8B-B14F-4D97-AF65-F5344CB8AC3E}">
        <p14:creationId xmlns:p14="http://schemas.microsoft.com/office/powerpoint/2010/main" val="4118779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Guard Air type pump used for potentially explosive vapors</a:t>
            </a:r>
          </a:p>
        </p:txBody>
      </p:sp>
      <p:sp>
        <p:nvSpPr>
          <p:cNvPr id="4" name="Slide Number Placeholder 3"/>
          <p:cNvSpPr>
            <a:spLocks noGrp="1"/>
          </p:cNvSpPr>
          <p:nvPr>
            <p:ph type="sldNum" sz="quarter" idx="5"/>
          </p:nvPr>
        </p:nvSpPr>
        <p:spPr/>
        <p:txBody>
          <a:bodyPr/>
          <a:lstStyle/>
          <a:p>
            <a:fld id="{8559F115-888A-4A17-823E-A347E442B8F2}" type="slidenum">
              <a:rPr lang="en-US" smtClean="0"/>
              <a:pPr/>
              <a:t>22</a:t>
            </a:fld>
            <a:endParaRPr lang="en-US"/>
          </a:p>
        </p:txBody>
      </p:sp>
    </p:spTree>
    <p:extLst>
      <p:ext uri="{BB962C8B-B14F-4D97-AF65-F5344CB8AC3E}">
        <p14:creationId xmlns:p14="http://schemas.microsoft.com/office/powerpoint/2010/main" val="3670081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23</a:t>
            </a:fld>
            <a:endParaRPr lang="en-US"/>
          </a:p>
        </p:txBody>
      </p:sp>
    </p:spTree>
    <p:extLst>
      <p:ext uri="{BB962C8B-B14F-4D97-AF65-F5344CB8AC3E}">
        <p14:creationId xmlns:p14="http://schemas.microsoft.com/office/powerpoint/2010/main" val="3856389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LVP sample: Hypothetical production well and drinking water or irrigation water risk.</a:t>
            </a:r>
          </a:p>
          <a:p>
            <a:r>
              <a:rPr lang="en-US" dirty="0"/>
              <a:t>Core-shaped sample:</a:t>
            </a:r>
          </a:p>
        </p:txBody>
      </p:sp>
      <p:sp>
        <p:nvSpPr>
          <p:cNvPr id="4" name="Slide Number Placeholder 3"/>
          <p:cNvSpPr>
            <a:spLocks noGrp="1"/>
          </p:cNvSpPr>
          <p:nvPr>
            <p:ph type="sldNum" sz="quarter" idx="5"/>
          </p:nvPr>
        </p:nvSpPr>
        <p:spPr/>
        <p:txBody>
          <a:bodyPr/>
          <a:lstStyle/>
          <a:p>
            <a:fld id="{8559F115-888A-4A17-823E-A347E442B8F2}" type="slidenum">
              <a:rPr lang="en-US" smtClean="0"/>
              <a:pPr/>
              <a:t>27</a:t>
            </a:fld>
            <a:endParaRPr lang="en-US"/>
          </a:p>
        </p:txBody>
      </p:sp>
    </p:spTree>
    <p:extLst>
      <p:ext uri="{BB962C8B-B14F-4D97-AF65-F5344CB8AC3E}">
        <p14:creationId xmlns:p14="http://schemas.microsoft.com/office/powerpoint/2010/main" val="234231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7800" y="1143000"/>
            <a:ext cx="4114800" cy="3086100"/>
          </a:xfrm>
        </p:spPr>
      </p:sp>
      <p:sp>
        <p:nvSpPr>
          <p:cNvPr id="3" name="Notes Placeholder 2"/>
          <p:cNvSpPr>
            <a:spLocks noGrp="1"/>
          </p:cNvSpPr>
          <p:nvPr>
            <p:ph type="body" idx="1"/>
          </p:nvPr>
        </p:nvSpPr>
        <p:spPr/>
        <p:txBody>
          <a:bodyPr/>
          <a:lstStyle/>
          <a:p>
            <a:r>
              <a:rPr lang="en-US" sz="1100" dirty="0"/>
              <a:t>Dean Crumbling (USEPA HQ).</a:t>
            </a:r>
          </a:p>
        </p:txBody>
      </p:sp>
      <p:sp>
        <p:nvSpPr>
          <p:cNvPr id="4" name="Slide Number Placeholder 3"/>
          <p:cNvSpPr>
            <a:spLocks noGrp="1"/>
          </p:cNvSpPr>
          <p:nvPr>
            <p:ph type="sldNum" sz="quarter" idx="10"/>
          </p:nvPr>
        </p:nvSpPr>
        <p:spPr/>
        <p:txBody>
          <a:bodyPr/>
          <a:lstStyle/>
          <a:p>
            <a:pPr>
              <a:defRPr/>
            </a:pPr>
            <a:fld id="{CAB3FB8F-413E-42DD-B5C7-41A194CDD86C}" type="slidenum">
              <a:rPr lang="en-US" smtClean="0"/>
              <a:pPr>
                <a:defRPr/>
              </a:pPr>
              <a:t>28</a:t>
            </a:fld>
            <a:endParaRPr lang="en-US"/>
          </a:p>
        </p:txBody>
      </p:sp>
    </p:spTree>
    <p:extLst>
      <p:ext uri="{BB962C8B-B14F-4D97-AF65-F5344CB8AC3E}">
        <p14:creationId xmlns:p14="http://schemas.microsoft.com/office/powerpoint/2010/main" val="88253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denial, anger, bargaining, depression and acceptance</a:t>
            </a:r>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29</a:t>
            </a:fld>
            <a:endParaRPr lang="en-US"/>
          </a:p>
        </p:txBody>
      </p:sp>
    </p:spTree>
    <p:extLst>
      <p:ext uri="{BB962C8B-B14F-4D97-AF65-F5344CB8AC3E}">
        <p14:creationId xmlns:p14="http://schemas.microsoft.com/office/powerpoint/2010/main" val="146788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p>
        </p:txBody>
      </p:sp>
      <p:sp>
        <p:nvSpPr>
          <p:cNvPr id="4" name="Slide Number Placeholder 3"/>
          <p:cNvSpPr>
            <a:spLocks noGrp="1"/>
          </p:cNvSpPr>
          <p:nvPr>
            <p:ph type="sldNum" sz="quarter" idx="10"/>
          </p:nvPr>
        </p:nvSpPr>
        <p:spPr/>
        <p:txBody>
          <a:bodyPr/>
          <a:lstStyle/>
          <a:p>
            <a:fld id="{DE4EDD92-25BA-449A-BBBB-19EF6A76B55B}" type="slidenum">
              <a:rPr lang="en-US" smtClean="0"/>
              <a:pPr/>
              <a:t>3</a:t>
            </a:fld>
            <a:endParaRPr lang="en-US"/>
          </a:p>
        </p:txBody>
      </p:sp>
    </p:spTree>
    <p:extLst>
      <p:ext uri="{BB962C8B-B14F-4D97-AF65-F5344CB8AC3E}">
        <p14:creationId xmlns:p14="http://schemas.microsoft.com/office/powerpoint/2010/main" val="186182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denial, anger, bargaining, depression and acceptance</a:t>
            </a:r>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5</a:t>
            </a:fld>
            <a:endParaRPr lang="en-US"/>
          </a:p>
        </p:txBody>
      </p:sp>
    </p:spTree>
    <p:extLst>
      <p:ext uri="{BB962C8B-B14F-4D97-AF65-F5344CB8AC3E}">
        <p14:creationId xmlns:p14="http://schemas.microsoft.com/office/powerpoint/2010/main" val="323433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*Multi Increment</a:t>
            </a:r>
            <a:r>
              <a:rPr lang="en-US" sz="1200" b="1" baseline="30000" dirty="0">
                <a:sym typeface="Symbol" panose="05050102010706020507" pitchFamily="18" charset="2"/>
              </a:rPr>
              <a:t></a:t>
            </a:r>
            <a:r>
              <a:rPr lang="en-US" sz="1200" b="1" dirty="0"/>
              <a:t> sample is a registered trademark of EnviroStat, Inc.</a:t>
            </a:r>
          </a:p>
        </p:txBody>
      </p:sp>
      <p:sp>
        <p:nvSpPr>
          <p:cNvPr id="4" name="Slide Number Placeholder 3"/>
          <p:cNvSpPr>
            <a:spLocks noGrp="1"/>
          </p:cNvSpPr>
          <p:nvPr>
            <p:ph type="sldNum" sz="quarter" idx="5"/>
          </p:nvPr>
        </p:nvSpPr>
        <p:spPr/>
        <p:txBody>
          <a:bodyPr/>
          <a:lstStyle/>
          <a:p>
            <a:fld id="{8559F115-888A-4A17-823E-A347E442B8F2}" type="slidenum">
              <a:rPr lang="en-US" smtClean="0"/>
              <a:pPr/>
              <a:t>6</a:t>
            </a:fld>
            <a:endParaRPr lang="en-US"/>
          </a:p>
        </p:txBody>
      </p:sp>
    </p:spTree>
    <p:extLst>
      <p:ext uri="{BB962C8B-B14F-4D97-AF65-F5344CB8AC3E}">
        <p14:creationId xmlns:p14="http://schemas.microsoft.com/office/powerpoint/2010/main" val="3606577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400" dirty="0"/>
              <a:t>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4EDD92-25BA-449A-BBBB-19EF6A76B55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08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9</a:t>
            </a:fld>
            <a:endParaRPr lang="en-US"/>
          </a:p>
        </p:txBody>
      </p:sp>
    </p:spTree>
    <p:extLst>
      <p:ext uri="{BB962C8B-B14F-4D97-AF65-F5344CB8AC3E}">
        <p14:creationId xmlns:p14="http://schemas.microsoft.com/office/powerpoint/2010/main" val="3407531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59F115-888A-4A17-823E-A347E442B8F2}" type="slidenum">
              <a:rPr lang="en-US" smtClean="0"/>
              <a:pPr/>
              <a:t>10</a:t>
            </a:fld>
            <a:endParaRPr lang="en-US"/>
          </a:p>
        </p:txBody>
      </p:sp>
    </p:spTree>
    <p:extLst>
      <p:ext uri="{BB962C8B-B14F-4D97-AF65-F5344CB8AC3E}">
        <p14:creationId xmlns:p14="http://schemas.microsoft.com/office/powerpoint/2010/main" val="124709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FE61A-DA45-4391-9DC2-4306139E0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716" y="4451479"/>
            <a:ext cx="5028579" cy="4216340"/>
          </a:xfrm>
          <a:noFill/>
          <a:ln/>
        </p:spPr>
        <p:txBody>
          <a:bodyPr/>
          <a:lstStyle/>
          <a:p>
            <a:pPr eaLnBrk="1" hangingPunct="1"/>
            <a:endParaRPr lang="en-US"/>
          </a:p>
        </p:txBody>
      </p:sp>
    </p:spTree>
    <p:extLst>
      <p:ext uri="{BB962C8B-B14F-4D97-AF65-F5344CB8AC3E}">
        <p14:creationId xmlns:p14="http://schemas.microsoft.com/office/powerpoint/2010/main" val="290447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FE61A-DA45-4391-9DC2-4306139E0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716" y="4451479"/>
            <a:ext cx="5028579" cy="4216340"/>
          </a:xfrm>
          <a:noFill/>
          <a:ln/>
        </p:spPr>
        <p:txBody>
          <a:bodyPr/>
          <a:lstStyle/>
          <a:p>
            <a:pPr eaLnBrk="1" hangingPunct="1"/>
            <a:endParaRPr lang="en-US"/>
          </a:p>
        </p:txBody>
      </p:sp>
    </p:spTree>
    <p:extLst>
      <p:ext uri="{BB962C8B-B14F-4D97-AF65-F5344CB8AC3E}">
        <p14:creationId xmlns:p14="http://schemas.microsoft.com/office/powerpoint/2010/main" val="269635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82BA5B-F07D-47B6-A859-6E2B09481963}"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A632A-601D-4305-BE1E-2B6506495649}"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F4F8C-87B5-4EAF-807E-8065AF524177}"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a:t>Click to edit Master title style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LACK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457200" y="6634163"/>
            <a:ext cx="5190134" cy="190369"/>
          </a:xfrm>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CK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BLACK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BLACK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BLACK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LAC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FF61F-ED4A-4ED0-9B76-EBC621423E79}"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4EFFD85-7EF7-4D16-9CAE-61F5A8D19BF2}" type="datetime1">
              <a:rPr lang="en-US" smtClean="0"/>
              <a:pPr/>
              <a:t>10/23/2022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713E40B-72D5-4A18-96F4-47675C04B6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049CFE-E669-476F-A0E2-D26B278D4313}" type="datetime1">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08F8DC-F961-4C70-BD9B-A130593B0C98}" type="datetime1">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B688C4-4DFD-451B-932F-1A9FBCA05C90}" type="datetime1">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BE584-FE50-4C50-BD24-C056AF424FD9}" type="datetime1">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00698-CE3C-4BC0-ACF5-AD97787CC3B0}" type="datetime1">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496E3-31AF-4AFF-A288-527F9E50F993}" type="datetime1">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7134A-A091-4DEA-8F12-C83C0A70EB02}" type="datetime1">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B1F1F-6E98-44C2-A06F-3D3D64BCC229}" type="datetime1">
              <a:rPr lang="en-US" smtClean="0"/>
              <a:pPr/>
              <a:t>10/23/2022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B08C4-B206-4098-98C3-6DC2CE1146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228600"/>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Arial" pitchFamily="34" charset="0"/>
              <a:cs typeface="Arial" pitchFamily="34" charset="0"/>
            </a:endParaRPr>
          </a:p>
        </p:txBody>
      </p:sp>
      <p:sp>
        <p:nvSpPr>
          <p:cNvPr id="12" name="Rectangle 11"/>
          <p:cNvSpPr>
            <a:spLocks noChangeArrowheads="1"/>
          </p:cNvSpPr>
          <p:nvPr/>
        </p:nvSpPr>
        <p:spPr bwMode="auto">
          <a:xfrm>
            <a:off x="0" y="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Arial" pitchFamily="34" charset="0"/>
              <a:cs typeface="Arial" pitchFamily="34" charset="0"/>
            </a:endParaRPr>
          </a:p>
        </p:txBody>
      </p:sp>
      <p:sp>
        <p:nvSpPr>
          <p:cNvPr id="13" name="Rectangle 12"/>
          <p:cNvSpPr>
            <a:spLocks noChangeArrowheads="1"/>
          </p:cNvSpPr>
          <p:nvPr/>
        </p:nvSpPr>
        <p:spPr bwMode="auto">
          <a:xfrm>
            <a:off x="0" y="662940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mn-lt"/>
            </a:endParaRPr>
          </a:p>
        </p:txBody>
      </p:sp>
      <p:sp>
        <p:nvSpPr>
          <p:cNvPr id="14" name="Title 1"/>
          <p:cNvSpPr txBox="1">
            <a:spLocks/>
          </p:cNvSpPr>
          <p:nvPr/>
        </p:nvSpPr>
        <p:spPr bwMode="auto">
          <a:xfrm>
            <a:off x="304800" y="6629400"/>
            <a:ext cx="8686800" cy="228600"/>
          </a:xfrm>
          <a:prstGeom prst="rect">
            <a:avLst/>
          </a:prstGeom>
          <a:noFill/>
          <a:ln w="9525">
            <a:noFill/>
            <a:miter lim="800000"/>
            <a:headEnd/>
            <a:tailEnd/>
          </a:ln>
        </p:spPr>
        <p:txBody>
          <a:bodyPr anchor="ctr"/>
          <a:lstStyle/>
          <a:p>
            <a:pPr algn="r">
              <a:defRPr/>
            </a:pPr>
            <a:endParaRPr lang="en-US" sz="700" b="1" dirty="0">
              <a:solidFill>
                <a:schemeClr val="bg1">
                  <a:lumMod val="75000"/>
                </a:schemeClr>
              </a:solidFill>
              <a:latin typeface="Arial" pitchFamily="34" charset="0"/>
              <a:ea typeface="+mj-ea"/>
              <a:cs typeface="Arial" pitchFamily="34" charset="0"/>
            </a:endParaRPr>
          </a:p>
        </p:txBody>
      </p:sp>
      <p:sp>
        <p:nvSpPr>
          <p:cNvPr id="16" name="Rectangle 15"/>
          <p:cNvSpPr>
            <a:spLocks noChangeArrowheads="1"/>
          </p:cNvSpPr>
          <p:nvPr/>
        </p:nvSpPr>
        <p:spPr bwMode="auto">
          <a:xfrm>
            <a:off x="-1587" y="6100763"/>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mn-lt"/>
            </a:endParaRPr>
          </a:p>
        </p:txBody>
      </p:sp>
      <p:sp>
        <p:nvSpPr>
          <p:cNvPr id="17" name="Title 1"/>
          <p:cNvSpPr txBox="1">
            <a:spLocks/>
          </p:cNvSpPr>
          <p:nvPr/>
        </p:nvSpPr>
        <p:spPr bwMode="auto">
          <a:xfrm>
            <a:off x="366432" y="282388"/>
            <a:ext cx="5079627" cy="389965"/>
          </a:xfrm>
          <a:prstGeom prst="rect">
            <a:avLst/>
          </a:prstGeom>
          <a:noFill/>
          <a:ln w="9525">
            <a:noFill/>
            <a:miter lim="800000"/>
            <a:headEnd/>
            <a:tailEnd/>
          </a:ln>
        </p:spPr>
        <p:txBody>
          <a:bodyPr anchor="ctr"/>
          <a:lstStyle/>
          <a:p>
            <a:pPr>
              <a:defRPr/>
            </a:pPr>
            <a:r>
              <a:rPr lang="en-US" sz="2000" b="1" dirty="0">
                <a:solidFill>
                  <a:schemeClr val="bg1"/>
                </a:solidFill>
                <a:latin typeface="Arial" pitchFamily="34" charset="0"/>
                <a:ea typeface="+mj-ea"/>
                <a:cs typeface="Arial" pitchFamily="34" charset="0"/>
              </a:rPr>
              <a:t>     </a:t>
            </a:r>
          </a:p>
        </p:txBody>
      </p:sp>
      <p:sp>
        <p:nvSpPr>
          <p:cNvPr id="2" name="Title Placeholder 1"/>
          <p:cNvSpPr>
            <a:spLocks noGrp="1"/>
          </p:cNvSpPr>
          <p:nvPr>
            <p:ph type="title"/>
          </p:nvPr>
        </p:nvSpPr>
        <p:spPr>
          <a:xfrm>
            <a:off x="457200" y="212900"/>
            <a:ext cx="8229600" cy="533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6668955"/>
            <a:ext cx="5190134" cy="187457"/>
          </a:xfrm>
          <a:prstGeom prst="rect">
            <a:avLst/>
          </a:prstGeom>
        </p:spPr>
        <p:txBody>
          <a:bodyPr vert="horz" lIns="0" tIns="0" rIns="0" bIns="0" rtlCol="0" anchor="ctr">
            <a:noAutofit/>
          </a:bodyPr>
          <a:lstStyle>
            <a:lvl1pPr algn="l">
              <a:defRPr sz="900">
                <a:solidFill>
                  <a:schemeClr val="bg1"/>
                </a:solidFill>
                <a:latin typeface="Arial" pitchFamily="34" charset="0"/>
                <a:cs typeface="Arial" pitchFamily="34" charset="0"/>
              </a:defRPr>
            </a:lvl1pPr>
          </a:lstStyle>
          <a:p>
            <a:r>
              <a:rPr lang="en-US" dirty="0"/>
              <a:t>Page </a:t>
            </a:r>
            <a:fld id="{292FEF09-04D1-447B-9F98-7000E0D5D333}" type="slidenum">
              <a:rPr lang="en-US" smtClean="0"/>
              <a:pPr/>
              <a:t>‹#›</a:t>
            </a:fld>
            <a:endParaRPr lang="en-US" dirty="0"/>
          </a:p>
        </p:txBody>
      </p:sp>
      <p:pic>
        <p:nvPicPr>
          <p:cNvPr id="19" name="Picture 9" descr="C:\Documents and Settings\elsead\Desktop\London Work\PPT\AECOM_1c-reverse_rgb.png"/>
          <p:cNvPicPr>
            <a:picLocks noChangeAspect="1" noChangeArrowheads="1"/>
          </p:cNvPicPr>
          <p:nvPr/>
        </p:nvPicPr>
        <p:blipFill>
          <a:blip r:embed="rId11" cstate="screen"/>
          <a:srcRect/>
          <a:stretch>
            <a:fillRect/>
          </a:stretch>
        </p:blipFill>
        <p:spPr bwMode="auto">
          <a:xfrm>
            <a:off x="8001000" y="6665934"/>
            <a:ext cx="685800" cy="155075"/>
          </a:xfrm>
          <a:prstGeom prst="rect">
            <a:avLst/>
          </a:prstGeom>
          <a:noFill/>
          <a:ln w="9525">
            <a:noFill/>
            <a:miter lim="800000"/>
            <a:headEnd/>
            <a:tailEnd/>
          </a:ln>
        </p:spPr>
      </p:pic>
      <p:sp>
        <p:nvSpPr>
          <p:cNvPr id="22" name="TextBox 21"/>
          <p:cNvSpPr txBox="1"/>
          <p:nvPr/>
        </p:nvSpPr>
        <p:spPr>
          <a:xfrm>
            <a:off x="0" y="6110288"/>
            <a:ext cx="9144000" cy="523875"/>
          </a:xfrm>
          <a:prstGeom prst="rect">
            <a:avLst/>
          </a:prstGeom>
          <a:noFill/>
        </p:spPr>
        <p:txBody>
          <a:bodyPr wrap="square" lIns="0" tIns="0" rIns="0" bIns="0" rtlCol="0">
            <a:noAutofit/>
          </a:bodyPr>
          <a:lstStyle/>
          <a:p>
            <a:endParaRPr lang="en-US" sz="20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18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16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0.jpe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1.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g"/><Relationship Id="rId7" Type="http://schemas.openxmlformats.org/officeDocument/2006/relationships/image" Target="../media/image7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jpeg"/><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a:t>
            </a:fld>
            <a:endParaRPr lang="en-US"/>
          </a:p>
        </p:txBody>
      </p:sp>
      <p:sp>
        <p:nvSpPr>
          <p:cNvPr id="13" name="Title 1">
            <a:extLst>
              <a:ext uri="{FF2B5EF4-FFF2-40B4-BE49-F238E27FC236}">
                <a16:creationId xmlns:a16="http://schemas.microsoft.com/office/drawing/2014/main" id="{90C24B01-89DE-4A47-86C4-6BC77F4E63D2}"/>
              </a:ext>
            </a:extLst>
          </p:cNvPr>
          <p:cNvSpPr>
            <a:spLocks noGrp="1"/>
          </p:cNvSpPr>
          <p:nvPr>
            <p:ph type="title"/>
          </p:nvPr>
        </p:nvSpPr>
        <p:spPr>
          <a:xfrm>
            <a:off x="0" y="117441"/>
            <a:ext cx="9144000" cy="1025559"/>
          </a:xfrm>
        </p:spPr>
        <p:txBody>
          <a:bodyPr>
            <a:noAutofit/>
          </a:bodyPr>
          <a:lstStyle/>
          <a:p>
            <a:r>
              <a:rPr lang="en-US" sz="2600" b="1" cap="small" dirty="0">
                <a:latin typeface="Times New Roman" pitchFamily="18" charset="0"/>
                <a:cs typeface="Times New Roman" pitchFamily="18" charset="0"/>
              </a:rPr>
              <a:t>Fake Data? The Need for Theory of Sampling Concepts in Environmental Research and Investigations  </a:t>
            </a:r>
          </a:p>
        </p:txBody>
      </p:sp>
      <p:sp>
        <p:nvSpPr>
          <p:cNvPr id="15" name="TextBox 14">
            <a:extLst>
              <a:ext uri="{FF2B5EF4-FFF2-40B4-BE49-F238E27FC236}">
                <a16:creationId xmlns:a16="http://schemas.microsoft.com/office/drawing/2014/main" id="{09802FB6-1D56-4B7F-ACB4-693B00FCD5E8}"/>
              </a:ext>
            </a:extLst>
          </p:cNvPr>
          <p:cNvSpPr txBox="1"/>
          <p:nvPr/>
        </p:nvSpPr>
        <p:spPr>
          <a:xfrm>
            <a:off x="3025698" y="1297346"/>
            <a:ext cx="5537201" cy="1677382"/>
          </a:xfrm>
          <a:prstGeom prst="rect">
            <a:avLst/>
          </a:prstGeom>
          <a:noFill/>
        </p:spPr>
        <p:txBody>
          <a:bodyPr wrap="square" rtlCol="0">
            <a:spAutoFit/>
          </a:bodyPr>
          <a:lstStyle/>
          <a:p>
            <a:pPr algn="ctr"/>
            <a:r>
              <a:rPr lang="en-US" sz="2000" b="1" dirty="0">
                <a:cs typeface="Times New Roman" pitchFamily="18" charset="0"/>
              </a:rPr>
              <a:t>*Roger Brewer (Hawai´i Department of Health)</a:t>
            </a:r>
          </a:p>
          <a:p>
            <a:pPr algn="ctr"/>
            <a:r>
              <a:rPr lang="en-US" sz="2000" b="1" dirty="0">
                <a:cs typeface="Times New Roman" pitchFamily="18" charset="0"/>
              </a:rPr>
              <a:t>Chuck Ramsey (EnviroStat)</a:t>
            </a:r>
          </a:p>
          <a:p>
            <a:pPr algn="ctr"/>
            <a:r>
              <a:rPr lang="en-US" sz="2000" b="1" dirty="0">
                <a:cs typeface="Times New Roman" pitchFamily="18" charset="0"/>
              </a:rPr>
              <a:t>Marvin Heskett (Element Environmental)</a:t>
            </a:r>
          </a:p>
          <a:p>
            <a:pPr algn="ctr">
              <a:spcAft>
                <a:spcPts val="600"/>
              </a:spcAft>
            </a:pPr>
            <a:r>
              <a:rPr lang="en-US" sz="2000" b="1" dirty="0">
                <a:cs typeface="Times New Roman" pitchFamily="18" charset="0"/>
              </a:rPr>
              <a:t>Song Jing (Chinese Academy of Sciences)</a:t>
            </a:r>
          </a:p>
          <a:p>
            <a:pPr algn="ctr"/>
            <a:r>
              <a:rPr lang="en-US" b="1" dirty="0">
                <a:cs typeface="Times New Roman" pitchFamily="18" charset="0"/>
              </a:rPr>
              <a:t>*(roger.brewer@doh.hawaii.gov)</a:t>
            </a:r>
          </a:p>
        </p:txBody>
      </p:sp>
      <p:grpSp>
        <p:nvGrpSpPr>
          <p:cNvPr id="5" name="Group 4"/>
          <p:cNvGrpSpPr/>
          <p:nvPr/>
        </p:nvGrpSpPr>
        <p:grpSpPr>
          <a:xfrm>
            <a:off x="2057400" y="3904312"/>
            <a:ext cx="5869715" cy="2681418"/>
            <a:chOff x="793830" y="3124200"/>
            <a:chExt cx="7628383" cy="3505316"/>
          </a:xfrm>
        </p:grpSpPr>
        <p:pic>
          <p:nvPicPr>
            <p:cNvPr id="12" name="Picture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30" y="4126734"/>
              <a:ext cx="1912708" cy="250278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8393"/>
            <a:stretch/>
          </p:blipFill>
          <p:spPr>
            <a:xfrm>
              <a:off x="5943600" y="3159722"/>
              <a:ext cx="2452092" cy="1640878"/>
            </a:xfrm>
            <a:prstGeom prst="rect">
              <a:avLst/>
            </a:prstGeom>
            <a:ln>
              <a:solidFill>
                <a:schemeClr val="tx1"/>
              </a:solidFill>
            </a:ln>
          </p:spPr>
        </p:pic>
        <p:pic>
          <p:nvPicPr>
            <p:cNvPr id="2" name="Picture 1"/>
            <p:cNvPicPr>
              <a:picLocks noChangeAspect="1"/>
            </p:cNvPicPr>
            <p:nvPr/>
          </p:nvPicPr>
          <p:blipFill>
            <a:blip r:embed="rId4"/>
            <a:stretch>
              <a:fillRect/>
            </a:stretch>
          </p:blipFill>
          <p:spPr>
            <a:xfrm>
              <a:off x="5943600" y="4920219"/>
              <a:ext cx="2478613" cy="1653235"/>
            </a:xfrm>
            <a:prstGeom prst="rect">
              <a:avLst/>
            </a:prstGeom>
            <a:ln>
              <a:solidFill>
                <a:schemeClr val="tx1"/>
              </a:solidFill>
            </a:ln>
          </p:spPr>
        </p:pic>
        <p:pic>
          <p:nvPicPr>
            <p:cNvPr id="1026" name="Picture 2" descr="What is an Artesian Well? - Dales Wa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3570" y="3124200"/>
              <a:ext cx="2839181" cy="16719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Understanding the Outdoor-Indoor Air Pollution Conne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3570" y="4935275"/>
              <a:ext cx="2820052" cy="16381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BB150906-B261-41BF-A8B4-4BED30752769}"/>
              </a:ext>
            </a:extLst>
          </p:cNvPr>
          <p:cNvGrpSpPr/>
          <p:nvPr/>
        </p:nvGrpSpPr>
        <p:grpSpPr>
          <a:xfrm>
            <a:off x="514259" y="1411341"/>
            <a:ext cx="2514600" cy="2514600"/>
            <a:chOff x="533400" y="1076431"/>
            <a:chExt cx="2514600" cy="2514600"/>
          </a:xfrm>
        </p:grpSpPr>
        <p:grpSp>
          <p:nvGrpSpPr>
            <p:cNvPr id="27" name="Group 26">
              <a:extLst>
                <a:ext uri="{FF2B5EF4-FFF2-40B4-BE49-F238E27FC236}">
                  <a16:creationId xmlns:a16="http://schemas.microsoft.com/office/drawing/2014/main" id="{8BE84258-E728-4632-B474-C38EA03443DB}"/>
                </a:ext>
              </a:extLst>
            </p:cNvPr>
            <p:cNvGrpSpPr/>
            <p:nvPr/>
          </p:nvGrpSpPr>
          <p:grpSpPr>
            <a:xfrm>
              <a:off x="533400" y="1076431"/>
              <a:ext cx="2514600" cy="2514600"/>
              <a:chOff x="323583" y="1076431"/>
              <a:chExt cx="2514600" cy="2514600"/>
            </a:xfrm>
          </p:grpSpPr>
          <p:grpSp>
            <p:nvGrpSpPr>
              <p:cNvPr id="9" name="Group 8">
                <a:extLst>
                  <a:ext uri="{FF2B5EF4-FFF2-40B4-BE49-F238E27FC236}">
                    <a16:creationId xmlns:a16="http://schemas.microsoft.com/office/drawing/2014/main" id="{926F58EA-4349-4F50-A8AA-452F65BCED2F}"/>
                  </a:ext>
                </a:extLst>
              </p:cNvPr>
              <p:cNvGrpSpPr/>
              <p:nvPr/>
            </p:nvGrpSpPr>
            <p:grpSpPr>
              <a:xfrm>
                <a:off x="323583" y="1076431"/>
                <a:ext cx="2514600" cy="2514600"/>
                <a:chOff x="323583" y="1076431"/>
                <a:chExt cx="2514600" cy="2514600"/>
              </a:xfrm>
            </p:grpSpPr>
            <p:grpSp>
              <p:nvGrpSpPr>
                <p:cNvPr id="7" name="Group 6">
                  <a:extLst>
                    <a:ext uri="{FF2B5EF4-FFF2-40B4-BE49-F238E27FC236}">
                      <a16:creationId xmlns:a16="http://schemas.microsoft.com/office/drawing/2014/main" id="{DA51377D-4148-4315-A0FD-F7F60539E52C}"/>
                    </a:ext>
                  </a:extLst>
                </p:cNvPr>
                <p:cNvGrpSpPr/>
                <p:nvPr/>
              </p:nvGrpSpPr>
              <p:grpSpPr>
                <a:xfrm>
                  <a:off x="323583" y="1076431"/>
                  <a:ext cx="2514600" cy="2514600"/>
                  <a:chOff x="323583" y="1076431"/>
                  <a:chExt cx="2514600" cy="2514600"/>
                </a:xfrm>
              </p:grpSpPr>
              <p:pic>
                <p:nvPicPr>
                  <p:cNvPr id="3" name="Picture 2">
                    <a:extLst>
                      <a:ext uri="{FF2B5EF4-FFF2-40B4-BE49-F238E27FC236}">
                        <a16:creationId xmlns:a16="http://schemas.microsoft.com/office/drawing/2014/main" id="{6802E8A9-EE3F-463D-B6DB-C33A0B0AE7DB}"/>
                      </a:ext>
                    </a:extLst>
                  </p:cNvPr>
                  <p:cNvPicPr>
                    <a:picLocks noChangeAspect="1"/>
                  </p:cNvPicPr>
                  <p:nvPr/>
                </p:nvPicPr>
                <p:blipFill>
                  <a:blip r:embed="rId7"/>
                  <a:stretch>
                    <a:fillRect/>
                  </a:stretch>
                </p:blipFill>
                <p:spPr>
                  <a:xfrm>
                    <a:off x="323583" y="1076431"/>
                    <a:ext cx="2514600" cy="2514600"/>
                  </a:xfrm>
                  <a:prstGeom prst="rect">
                    <a:avLst/>
                  </a:prstGeom>
                </p:spPr>
              </p:pic>
              <p:sp>
                <p:nvSpPr>
                  <p:cNvPr id="6" name="Oval 5">
                    <a:extLst>
                      <a:ext uri="{FF2B5EF4-FFF2-40B4-BE49-F238E27FC236}">
                        <a16:creationId xmlns:a16="http://schemas.microsoft.com/office/drawing/2014/main" id="{53D86412-5484-4AC4-AE04-3EE5159C58C3}"/>
                      </a:ext>
                    </a:extLst>
                  </p:cNvPr>
                  <p:cNvSpPr/>
                  <p:nvPr/>
                </p:nvSpPr>
                <p:spPr>
                  <a:xfrm rot="19693460">
                    <a:off x="612379" y="1457563"/>
                    <a:ext cx="367921" cy="1455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C4EA309E-2B80-457E-BB97-C2A7E56CB36C}"/>
                    </a:ext>
                  </a:extLst>
                </p:cNvPr>
                <p:cNvSpPr/>
                <p:nvPr/>
              </p:nvSpPr>
              <p:spPr>
                <a:xfrm>
                  <a:off x="1981200" y="2820382"/>
                  <a:ext cx="76200" cy="7521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123CA095-BCB1-4ECB-B4CA-720C597837C1}"/>
                  </a:ext>
                </a:extLst>
              </p:cNvPr>
              <p:cNvCxnSpPr>
                <a:cxnSpLocks/>
              </p:cNvCxnSpPr>
              <p:nvPr/>
            </p:nvCxnSpPr>
            <p:spPr>
              <a:xfrm flipH="1" flipV="1">
                <a:off x="1580883" y="2333731"/>
                <a:ext cx="400317" cy="4756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E9A470B-86B6-436A-9799-EF03237D9ACB}"/>
                  </a:ext>
                </a:extLst>
              </p:cNvPr>
              <p:cNvCxnSpPr>
                <a:cxnSpLocks/>
              </p:cNvCxnSpPr>
              <p:nvPr/>
            </p:nvCxnSpPr>
            <p:spPr>
              <a:xfrm flipH="1" flipV="1">
                <a:off x="767972" y="1545560"/>
                <a:ext cx="535048" cy="3861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3D431F3-D85B-482E-AE08-EE79358E5E6B}"/>
                  </a:ext>
                </a:extLst>
              </p:cNvPr>
              <p:cNvCxnSpPr>
                <a:cxnSpLocks/>
              </p:cNvCxnSpPr>
              <p:nvPr/>
            </p:nvCxnSpPr>
            <p:spPr>
              <a:xfrm flipH="1" flipV="1">
                <a:off x="1314450" y="1935481"/>
                <a:ext cx="260985" cy="371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09802FB6-1D56-4B7F-ACB4-693B00FCD5E8}"/>
                </a:ext>
              </a:extLst>
            </p:cNvPr>
            <p:cNvSpPr txBox="1"/>
            <p:nvPr/>
          </p:nvSpPr>
          <p:spPr>
            <a:xfrm>
              <a:off x="1257932" y="1206417"/>
              <a:ext cx="1226820" cy="400110"/>
            </a:xfrm>
            <a:prstGeom prst="rect">
              <a:avLst/>
            </a:prstGeom>
            <a:noFill/>
          </p:spPr>
          <p:txBody>
            <a:bodyPr wrap="square" rtlCol="0">
              <a:spAutoFit/>
            </a:bodyPr>
            <a:lstStyle/>
            <a:p>
              <a:pPr algn="ctr">
                <a:spcBef>
                  <a:spcPts val="600"/>
                </a:spcBef>
              </a:pPr>
              <a:r>
                <a:rPr lang="en-US" sz="2000" b="1" dirty="0">
                  <a:latin typeface="Times New Roman" pitchFamily="18" charset="0"/>
                  <a:cs typeface="Times New Roman" pitchFamily="18" charset="0"/>
                </a:rPr>
                <a:t>WCSB10</a:t>
              </a:r>
            </a:p>
          </p:txBody>
        </p:sp>
      </p:grpSp>
      <p:sp>
        <p:nvSpPr>
          <p:cNvPr id="10" name="TextBox 9">
            <a:extLst>
              <a:ext uri="{FF2B5EF4-FFF2-40B4-BE49-F238E27FC236}">
                <a16:creationId xmlns:a16="http://schemas.microsoft.com/office/drawing/2014/main" id="{091FEE4C-A059-4C11-80DF-6D6C958244AA}"/>
              </a:ext>
            </a:extLst>
          </p:cNvPr>
          <p:cNvSpPr txBox="1"/>
          <p:nvPr/>
        </p:nvSpPr>
        <p:spPr>
          <a:xfrm>
            <a:off x="3219541" y="3130808"/>
            <a:ext cx="5410200" cy="646331"/>
          </a:xfrm>
          <a:prstGeom prst="rect">
            <a:avLst/>
          </a:prstGeom>
          <a:noFill/>
        </p:spPr>
        <p:txBody>
          <a:bodyPr wrap="square" rtlCol="0">
            <a:spAutoFit/>
          </a:bodyPr>
          <a:lstStyle/>
          <a:p>
            <a:pPr algn="ctr"/>
            <a:r>
              <a:rPr lang="en-US" b="1" dirty="0">
                <a:cs typeface="Times New Roman" pitchFamily="18" charset="0"/>
              </a:rPr>
              <a:t>10th World Conference on Sampling and Blending, Kristiansand, Norway, May 31-June 2, 2022</a:t>
            </a:r>
            <a:endParaRPr lang="en-US" dirty="0"/>
          </a:p>
        </p:txBody>
      </p:sp>
    </p:spTree>
    <p:extLst>
      <p:ext uri="{BB962C8B-B14F-4D97-AF65-F5344CB8AC3E}">
        <p14:creationId xmlns:p14="http://schemas.microsoft.com/office/powerpoint/2010/main" val="3030456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10</a:t>
            </a:fld>
            <a:endParaRPr lang="en-US"/>
          </a:p>
        </p:txBody>
      </p:sp>
      <p:sp>
        <p:nvSpPr>
          <p:cNvPr id="9" name="TextBox 8"/>
          <p:cNvSpPr txBox="1"/>
          <p:nvPr/>
        </p:nvSpPr>
        <p:spPr>
          <a:xfrm>
            <a:off x="1371600" y="1219200"/>
            <a:ext cx="7512825" cy="2513509"/>
          </a:xfrm>
          <a:prstGeom prst="rect">
            <a:avLst/>
          </a:prstGeom>
          <a:noFill/>
          <a:ln>
            <a:solidFill>
              <a:schemeClr val="tx1"/>
            </a:solidFill>
          </a:ln>
        </p:spPr>
        <p:txBody>
          <a:bodyPr wrap="square" rtlCol="0">
            <a:spAutoFit/>
          </a:bodyPr>
          <a:lstStyle/>
          <a:p>
            <a:pPr>
              <a:spcAft>
                <a:spcPts val="400"/>
              </a:spcAft>
            </a:pPr>
            <a:r>
              <a:rPr lang="en-US" b="1" u="sng" dirty="0">
                <a:cs typeface="Times New Roman" panose="02020603050405020304" pitchFamily="18" charset="0"/>
              </a:rPr>
              <a:t>Testing of Finite Element Media </a:t>
            </a:r>
            <a:r>
              <a:rPr lang="en-US" b="1" dirty="0">
                <a:cs typeface="Times New Roman" panose="02020603050405020304" pitchFamily="18" charset="0"/>
              </a:rPr>
              <a:t>(classical statistics, easiest media to sample): </a:t>
            </a:r>
          </a:p>
          <a:p>
            <a:pPr marL="228600" indent="-223838">
              <a:spcAft>
                <a:spcPts val="400"/>
              </a:spcAft>
              <a:buFont typeface="Arial" panose="020B0604020202020204" pitchFamily="34" charset="0"/>
              <a:buChar char="•"/>
            </a:pPr>
            <a:r>
              <a:rPr lang="en-US" b="1" dirty="0">
                <a:cs typeface="Times New Roman" panose="02020603050405020304" pitchFamily="18" charset="0"/>
              </a:rPr>
              <a:t>Definition: Media composed of elements that can be </a:t>
            </a:r>
            <a:r>
              <a:rPr lang="en-US" b="1" i="1" dirty="0">
                <a:cs typeface="Times New Roman" panose="02020603050405020304" pitchFamily="18" charset="0"/>
              </a:rPr>
              <a:t>individually identified </a:t>
            </a:r>
            <a:r>
              <a:rPr lang="en-US" b="1" dirty="0">
                <a:cs typeface="Times New Roman" panose="02020603050405020304" pitchFamily="18" charset="0"/>
              </a:rPr>
              <a:t>and </a:t>
            </a:r>
            <a:r>
              <a:rPr lang="en-US" b="1" i="1" dirty="0">
                <a:cs typeface="Times New Roman" panose="02020603050405020304" pitchFamily="18" charset="0"/>
              </a:rPr>
              <a:t>individually selected </a:t>
            </a:r>
            <a:r>
              <a:rPr lang="en-US" b="1" dirty="0">
                <a:cs typeface="Times New Roman" panose="02020603050405020304" pitchFamily="18" charset="0"/>
              </a:rPr>
              <a:t>at random;</a:t>
            </a:r>
          </a:p>
          <a:p>
            <a:pPr marL="228600" indent="-223838">
              <a:spcAft>
                <a:spcPts val="400"/>
              </a:spcAft>
              <a:buFont typeface="Arial" panose="020B0604020202020204" pitchFamily="34" charset="0"/>
              <a:buChar char="•"/>
            </a:pPr>
            <a:r>
              <a:rPr lang="en-US" b="1" dirty="0">
                <a:cs typeface="Times New Roman" panose="02020603050405020304" pitchFamily="18" charset="0"/>
              </a:rPr>
              <a:t>Common DQOs: Variability between elements, estimates of “minimum” or “maximum”, other quality control parameters;</a:t>
            </a:r>
          </a:p>
          <a:p>
            <a:pPr marL="228600" indent="-223838">
              <a:spcAft>
                <a:spcPts val="400"/>
              </a:spcAft>
              <a:buFont typeface="Arial" panose="020B0604020202020204" pitchFamily="34" charset="0"/>
              <a:buChar char="•"/>
            </a:pPr>
            <a:r>
              <a:rPr lang="en-US" b="1" dirty="0">
                <a:cs typeface="Times New Roman" panose="02020603050405020304" pitchFamily="18" charset="0"/>
              </a:rPr>
              <a:t>Sample prepared by collecting and </a:t>
            </a:r>
            <a:r>
              <a:rPr lang="en-US" b="1" i="1" dirty="0">
                <a:cs typeface="Times New Roman" panose="02020603050405020304" pitchFamily="18" charset="0"/>
              </a:rPr>
              <a:t>independently testing </a:t>
            </a:r>
            <a:r>
              <a:rPr lang="en-US" b="1" dirty="0">
                <a:cs typeface="Times New Roman" panose="02020603050405020304" pitchFamily="18" charset="0"/>
              </a:rPr>
              <a:t>individual elements (“Survey Sampling”);</a:t>
            </a:r>
          </a:p>
          <a:p>
            <a:pPr marL="228600" indent="-223838">
              <a:spcAft>
                <a:spcPts val="400"/>
              </a:spcAft>
              <a:buFont typeface="Arial" panose="020B0604020202020204" pitchFamily="34" charset="0"/>
              <a:buChar char="•"/>
            </a:pPr>
            <a:r>
              <a:rPr lang="en-US" b="1" dirty="0">
                <a:cs typeface="Times New Roman" panose="02020603050405020304" pitchFamily="18" charset="0"/>
              </a:rPr>
              <a:t>Only variable is the number of elements selected.</a:t>
            </a:r>
          </a:p>
        </p:txBody>
      </p:sp>
      <p:sp>
        <p:nvSpPr>
          <p:cNvPr id="8" name="Rectangle 2"/>
          <p:cNvSpPr txBox="1">
            <a:spLocks noChangeArrowheads="1"/>
          </p:cNvSpPr>
          <p:nvPr/>
        </p:nvSpPr>
        <p:spPr>
          <a:xfrm>
            <a:off x="415925" y="152400"/>
            <a:ext cx="8347075" cy="9144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ea typeface="+mj-ea"/>
                <a:cs typeface="Times New Roman" pitchFamily="18" charset="0"/>
              </a:rPr>
              <a:t>Testi</a:t>
            </a:r>
            <a:r>
              <a:rPr lang="en-US" sz="3200" b="1" dirty="0">
                <a:ea typeface="+mj-ea"/>
                <a:cs typeface="Times New Roman" pitchFamily="18" charset="0"/>
              </a:rPr>
              <a:t>ng of </a:t>
            </a:r>
            <a:r>
              <a:rPr kumimoji="0" lang="en-US" sz="3200" b="1" i="0" u="none" strike="noStrike" kern="1200" cap="none" spc="0" normalizeH="0" baseline="0" noProof="0" dirty="0">
                <a:ln>
                  <a:noFill/>
                </a:ln>
                <a:solidFill>
                  <a:schemeClr val="tx1"/>
                </a:solidFill>
                <a:effectLst/>
                <a:uLnTx/>
                <a:uFillTx/>
                <a:ea typeface="+mj-ea"/>
                <a:cs typeface="Times New Roman" pitchFamily="18" charset="0"/>
              </a:rPr>
              <a:t>“F</a:t>
            </a:r>
            <a:r>
              <a:rPr kumimoji="0" lang="en-US" sz="3200" b="1" i="0" u="none" strike="noStrike" kern="1200" cap="none" spc="0" normalizeH="0" noProof="0" dirty="0">
                <a:ln>
                  <a:noFill/>
                </a:ln>
                <a:solidFill>
                  <a:schemeClr val="tx1"/>
                </a:solidFill>
                <a:effectLst/>
                <a:uLnTx/>
                <a:uFillTx/>
                <a:ea typeface="+mj-ea"/>
                <a:cs typeface="Times New Roman" pitchFamily="18" charset="0"/>
              </a:rPr>
              <a:t>inite Element”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noProof="0" dirty="0">
                <a:ln>
                  <a:noFill/>
                </a:ln>
                <a:solidFill>
                  <a:schemeClr val="tx1"/>
                </a:solidFill>
                <a:effectLst/>
                <a:uLnTx/>
                <a:uFillTx/>
                <a:ea typeface="+mj-ea"/>
                <a:cs typeface="Times New Roman" pitchFamily="18" charset="0"/>
              </a:rPr>
              <a:t>vs “Infinite Element” Media</a:t>
            </a:r>
            <a:endParaRPr kumimoji="0" lang="en-US" sz="3200" b="1" i="0" u="none" strike="noStrike" kern="1200" cap="none" spc="0" normalizeH="0" baseline="0" noProof="0" dirty="0">
              <a:ln>
                <a:noFill/>
              </a:ln>
              <a:solidFill>
                <a:schemeClr val="tx1"/>
              </a:solidFill>
              <a:effectLst/>
              <a:uLnTx/>
              <a:uFillTx/>
              <a:ea typeface="+mj-ea"/>
              <a:cs typeface="Times New Roman" pitchFamily="18" charset="0"/>
            </a:endParaRPr>
          </a:p>
        </p:txBody>
      </p:sp>
      <p:grpSp>
        <p:nvGrpSpPr>
          <p:cNvPr id="2" name="Group 1">
            <a:extLst>
              <a:ext uri="{FF2B5EF4-FFF2-40B4-BE49-F238E27FC236}">
                <a16:creationId xmlns:a16="http://schemas.microsoft.com/office/drawing/2014/main" id="{FDE90F60-99DC-4133-B7A5-636C099663DA}"/>
              </a:ext>
            </a:extLst>
          </p:cNvPr>
          <p:cNvGrpSpPr/>
          <p:nvPr/>
        </p:nvGrpSpPr>
        <p:grpSpPr>
          <a:xfrm>
            <a:off x="225108" y="3886200"/>
            <a:ext cx="8690292" cy="2790508"/>
            <a:chOff x="225108" y="3834586"/>
            <a:chExt cx="8461691" cy="2790508"/>
          </a:xfrm>
        </p:grpSpPr>
        <p:sp>
          <p:nvSpPr>
            <p:cNvPr id="10" name="TextBox 9"/>
            <p:cNvSpPr txBox="1"/>
            <p:nvPr/>
          </p:nvSpPr>
          <p:spPr>
            <a:xfrm>
              <a:off x="1371600" y="3834586"/>
              <a:ext cx="7315199" cy="2790508"/>
            </a:xfrm>
            <a:prstGeom prst="rect">
              <a:avLst/>
            </a:prstGeom>
            <a:noFill/>
            <a:ln>
              <a:solidFill>
                <a:schemeClr val="tx1"/>
              </a:solidFill>
            </a:ln>
          </p:spPr>
          <p:txBody>
            <a:bodyPr wrap="square" rtlCol="0">
              <a:spAutoFit/>
            </a:bodyPr>
            <a:lstStyle/>
            <a:p>
              <a:pPr>
                <a:spcAft>
                  <a:spcPts val="400"/>
                </a:spcAft>
              </a:pPr>
              <a:r>
                <a:rPr lang="en-US" b="1" u="sng" dirty="0">
                  <a:cs typeface="Times New Roman" panose="02020603050405020304" pitchFamily="18" charset="0"/>
                </a:rPr>
                <a:t>Testing of Infinite Element Media </a:t>
              </a:r>
              <a:r>
                <a:rPr lang="en-US" b="1" dirty="0">
                  <a:cs typeface="Times New Roman" panose="02020603050405020304" pitchFamily="18" charset="0"/>
                </a:rPr>
                <a:t>(risk-based, more challenging to sample): </a:t>
              </a:r>
            </a:p>
            <a:p>
              <a:pPr marL="228600" indent="-223838">
                <a:spcAft>
                  <a:spcPts val="400"/>
                </a:spcAft>
                <a:buFont typeface="Arial" panose="020B0604020202020204" pitchFamily="34" charset="0"/>
                <a:buChar char="•"/>
              </a:pPr>
              <a:r>
                <a:rPr lang="en-US" b="1" dirty="0">
                  <a:cs typeface="Times New Roman" panose="02020603050405020304" pitchFamily="18" charset="0"/>
                </a:rPr>
                <a:t>Definition: Media composed of elements that </a:t>
              </a:r>
              <a:r>
                <a:rPr lang="en-US" b="1" i="1" dirty="0">
                  <a:cs typeface="Times New Roman" panose="02020603050405020304" pitchFamily="18" charset="0"/>
                </a:rPr>
                <a:t>cannot be individually identified nor individually selected at random</a:t>
              </a:r>
              <a:r>
                <a:rPr lang="en-US" b="1" dirty="0">
                  <a:cs typeface="Times New Roman" panose="02020603050405020304" pitchFamily="18" charset="0"/>
                </a:rPr>
                <a:t>;</a:t>
              </a:r>
            </a:p>
            <a:p>
              <a:pPr marL="228600" indent="-223838">
                <a:spcAft>
                  <a:spcPts val="400"/>
                </a:spcAft>
                <a:buFont typeface="Arial" panose="020B0604020202020204" pitchFamily="34" charset="0"/>
                <a:buChar char="•"/>
              </a:pPr>
              <a:r>
                <a:rPr lang="en-US" b="1" dirty="0">
                  <a:cs typeface="Times New Roman" panose="02020603050405020304" pitchFamily="18" charset="0"/>
                </a:rPr>
                <a:t>Common DQOs: </a:t>
              </a:r>
              <a:r>
                <a:rPr lang="en-US" b="1" i="1" dirty="0">
                  <a:cs typeface="Times New Roman" panose="02020603050405020304" pitchFamily="18" charset="0"/>
                </a:rPr>
                <a:t>Mean of targeted “Decision Unit” </a:t>
              </a:r>
              <a:r>
                <a:rPr lang="en-US" b="1" dirty="0">
                  <a:cs typeface="Times New Roman" panose="02020603050405020304" pitchFamily="18" charset="0"/>
                </a:rPr>
                <a:t>area &amp; volume of targeted media;</a:t>
              </a:r>
            </a:p>
            <a:p>
              <a:pPr marL="228600" indent="-223838">
                <a:spcAft>
                  <a:spcPts val="400"/>
                </a:spcAft>
                <a:buFont typeface="Arial" panose="020B0604020202020204" pitchFamily="34" charset="0"/>
                <a:buChar char="•"/>
              </a:pPr>
              <a:r>
                <a:rPr lang="en-US" b="1" dirty="0">
                  <a:cs typeface="Times New Roman" panose="02020603050405020304" pitchFamily="18" charset="0"/>
                </a:rPr>
                <a:t>Sample prepared by </a:t>
              </a:r>
              <a:r>
                <a:rPr lang="en-US" b="1" i="1" dirty="0">
                  <a:cs typeface="Times New Roman" panose="02020603050405020304" pitchFamily="18" charset="0"/>
                </a:rPr>
                <a:t>collecting &amp; combining groups or “increments”</a:t>
              </a:r>
              <a:r>
                <a:rPr lang="en-US" b="1" dirty="0">
                  <a:cs typeface="Times New Roman" panose="02020603050405020304" pitchFamily="18" charset="0"/>
                </a:rPr>
                <a:t> of individual elements into single, bulk sample for processing &amp; testing (“Multi Increment” sample);</a:t>
              </a:r>
            </a:p>
            <a:p>
              <a:pPr marL="228600" indent="-223838">
                <a:spcAft>
                  <a:spcPts val="400"/>
                </a:spcAft>
                <a:buFont typeface="Arial" panose="020B0604020202020204" pitchFamily="34" charset="0"/>
                <a:buChar char="•"/>
              </a:pPr>
              <a:r>
                <a:rPr lang="en-US" b="1" dirty="0">
                  <a:cs typeface="Times New Roman" panose="02020603050405020304" pitchFamily="18" charset="0"/>
                </a:rPr>
                <a:t>Variables include</a:t>
              </a:r>
              <a:r>
                <a:rPr lang="en-US" b="1" i="1" dirty="0">
                  <a:cs typeface="Times New Roman" panose="02020603050405020304" pitchFamily="18" charset="0"/>
                </a:rPr>
                <a:t> </a:t>
              </a:r>
              <a:r>
                <a:rPr lang="en-US" b="1" dirty="0">
                  <a:cs typeface="Times New Roman" panose="02020603050405020304" pitchFamily="18" charset="0"/>
                </a:rPr>
                <a:t>sample </a:t>
              </a:r>
              <a:r>
                <a:rPr lang="en-US" b="1" i="1" dirty="0">
                  <a:cs typeface="Times New Roman" panose="02020603050405020304" pitchFamily="18" charset="0"/>
                </a:rPr>
                <a:t>mass</a:t>
              </a:r>
              <a:r>
                <a:rPr lang="en-US" b="1" dirty="0">
                  <a:cs typeface="Times New Roman" panose="02020603050405020304" pitchFamily="18" charset="0"/>
                </a:rPr>
                <a:t>, # </a:t>
              </a:r>
              <a:r>
                <a:rPr lang="en-US" b="1" i="1" dirty="0">
                  <a:cs typeface="Times New Roman" panose="02020603050405020304" pitchFamily="18" charset="0"/>
                </a:rPr>
                <a:t>increments</a:t>
              </a:r>
              <a:r>
                <a:rPr lang="en-US" b="1" dirty="0">
                  <a:cs typeface="Times New Roman" panose="02020603050405020304" pitchFamily="18" charset="0"/>
                </a:rPr>
                <a:t>, </a:t>
              </a:r>
              <a:r>
                <a:rPr lang="en-US" b="1" i="1" dirty="0">
                  <a:cs typeface="Times New Roman" panose="02020603050405020304" pitchFamily="18" charset="0"/>
                </a:rPr>
                <a:t>collection method, </a:t>
              </a:r>
              <a:r>
                <a:rPr lang="en-US" b="1" dirty="0">
                  <a:cs typeface="Times New Roman" panose="02020603050405020304" pitchFamily="18" charset="0"/>
                </a:rPr>
                <a:t>etc.</a:t>
              </a:r>
            </a:p>
          </p:txBody>
        </p:sp>
        <p:pic>
          <p:nvPicPr>
            <p:cNvPr id="11" name="Picture 10">
              <a:extLst>
                <a:ext uri="{FF2B5EF4-FFF2-40B4-BE49-F238E27FC236}">
                  <a16:creationId xmlns:a16="http://schemas.microsoft.com/office/drawing/2014/main" id="{FF00770B-E517-4655-90D9-9A8727E7F0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93"/>
            <a:stretch/>
          </p:blipFill>
          <p:spPr>
            <a:xfrm>
              <a:off x="228600" y="4724400"/>
              <a:ext cx="1024891" cy="768668"/>
            </a:xfrm>
            <a:prstGeom prst="rect">
              <a:avLst/>
            </a:prstGeom>
            <a:ln>
              <a:solidFill>
                <a:schemeClr val="tx1"/>
              </a:solidFill>
            </a:ln>
          </p:spPr>
        </p:pic>
        <p:pic>
          <p:nvPicPr>
            <p:cNvPr id="15" name="Picture 14">
              <a:extLst>
                <a:ext uri="{FF2B5EF4-FFF2-40B4-BE49-F238E27FC236}">
                  <a16:creationId xmlns:a16="http://schemas.microsoft.com/office/drawing/2014/main" id="{1F872D45-71E8-476E-A006-3C7DCAD58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37" y="3879532"/>
              <a:ext cx="1010727" cy="768668"/>
            </a:xfrm>
            <a:prstGeom prst="rect">
              <a:avLst/>
            </a:prstGeom>
            <a:ln>
              <a:solidFill>
                <a:schemeClr val="tx1"/>
              </a:solidFill>
            </a:ln>
          </p:spPr>
        </p:pic>
        <p:pic>
          <p:nvPicPr>
            <p:cNvPr id="18" name="Picture 17">
              <a:extLst>
                <a:ext uri="{FF2B5EF4-FFF2-40B4-BE49-F238E27FC236}">
                  <a16:creationId xmlns:a16="http://schemas.microsoft.com/office/drawing/2014/main" id="{A107E441-D12D-47D5-B421-85B5C2592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108" y="5576702"/>
              <a:ext cx="1026255" cy="769692"/>
            </a:xfrm>
            <a:prstGeom prst="rect">
              <a:avLst/>
            </a:prstGeom>
            <a:ln>
              <a:solidFill>
                <a:schemeClr val="tx1"/>
              </a:solidFill>
            </a:ln>
          </p:spPr>
        </p:pic>
      </p:grpSp>
      <p:grpSp>
        <p:nvGrpSpPr>
          <p:cNvPr id="3" name="Group 2">
            <a:extLst>
              <a:ext uri="{FF2B5EF4-FFF2-40B4-BE49-F238E27FC236}">
                <a16:creationId xmlns:a16="http://schemas.microsoft.com/office/drawing/2014/main" id="{6BBBAE51-4102-442A-9ACC-1218B6D33EEC}"/>
              </a:ext>
            </a:extLst>
          </p:cNvPr>
          <p:cNvGrpSpPr/>
          <p:nvPr/>
        </p:nvGrpSpPr>
        <p:grpSpPr>
          <a:xfrm>
            <a:off x="264799" y="1241502"/>
            <a:ext cx="997148" cy="2478626"/>
            <a:chOff x="225108" y="1219200"/>
            <a:chExt cx="997148" cy="2478626"/>
          </a:xfrm>
        </p:grpSpPr>
        <p:pic>
          <p:nvPicPr>
            <p:cNvPr id="17" name="Picture 16">
              <a:extLst>
                <a:ext uri="{FF2B5EF4-FFF2-40B4-BE49-F238E27FC236}">
                  <a16:creationId xmlns:a16="http://schemas.microsoft.com/office/drawing/2014/main" id="{9B59571D-D6B0-4F66-8E2E-F0A2FC80C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8321" y="3045321"/>
              <a:ext cx="652505" cy="652505"/>
            </a:xfrm>
            <a:prstGeom prst="rect">
              <a:avLst/>
            </a:prstGeom>
          </p:spPr>
        </p:pic>
        <p:pic>
          <p:nvPicPr>
            <p:cNvPr id="19" name="Picture 18">
              <a:extLst>
                <a:ext uri="{FF2B5EF4-FFF2-40B4-BE49-F238E27FC236}">
                  <a16:creationId xmlns:a16="http://schemas.microsoft.com/office/drawing/2014/main" id="{715733DA-4DA7-4C26-8E2F-AB6DE72975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108" y="1219200"/>
              <a:ext cx="997148" cy="794261"/>
            </a:xfrm>
            <a:prstGeom prst="rect">
              <a:avLst/>
            </a:prstGeom>
            <a:ln>
              <a:solidFill>
                <a:schemeClr val="tx1"/>
              </a:solidFill>
            </a:ln>
          </p:spPr>
        </p:pic>
        <p:pic>
          <p:nvPicPr>
            <p:cNvPr id="20" name="Picture 19">
              <a:extLst>
                <a:ext uri="{FF2B5EF4-FFF2-40B4-BE49-F238E27FC236}">
                  <a16:creationId xmlns:a16="http://schemas.microsoft.com/office/drawing/2014/main" id="{E00AAFB0-987C-4EF7-BC53-F823C83F99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08" y="2101339"/>
              <a:ext cx="997148" cy="794261"/>
            </a:xfrm>
            <a:prstGeom prst="rect">
              <a:avLst/>
            </a:prstGeom>
            <a:ln>
              <a:solidFill>
                <a:schemeClr val="tx1"/>
              </a:solidFill>
            </a:ln>
          </p:spPr>
        </p:pic>
      </p:grpSp>
    </p:spTree>
    <p:extLst>
      <p:ext uri="{BB962C8B-B14F-4D97-AF65-F5344CB8AC3E}">
        <p14:creationId xmlns:p14="http://schemas.microsoft.com/office/powerpoint/2010/main" val="605235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2"/>
          <p:cNvSpPr txBox="1">
            <a:spLocks noChangeArrowheads="1"/>
          </p:cNvSpPr>
          <p:nvPr/>
        </p:nvSpPr>
        <p:spPr>
          <a:xfrm>
            <a:off x="0" y="136525"/>
            <a:ext cx="9144000" cy="12303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prstClr val="black"/>
                </a:solidFill>
                <a:latin typeface="+mn-lt"/>
                <a:cs typeface="Times New Roman" pitchFamily="18" charset="0"/>
              </a:rPr>
              <a:t>Early Assumptions of Contaminant “Homogeneity” and of Misapplication of “Finite Element” (aka “discrete”) Sampling Methods </a:t>
            </a:r>
            <a:r>
              <a:rPr lang="en-US" sz="2400" b="1" dirty="0">
                <a:solidFill>
                  <a:prstClr val="black"/>
                </a:solidFill>
                <a:latin typeface="+mn-lt"/>
                <a:cs typeface="Times New Roman" pitchFamily="18" charset="0"/>
              </a:rPr>
              <a:t>(never tested in the field)</a:t>
            </a:r>
            <a:endParaRPr kumimoji="0" lang="en-US" sz="2400" b="1" i="0" u="none" strike="noStrike" kern="1200" cap="none" spc="0" normalizeH="0" baseline="0" noProof="0" dirty="0">
              <a:ln>
                <a:noFill/>
              </a:ln>
              <a:solidFill>
                <a:prstClr val="black"/>
              </a:solidFill>
              <a:effectLst/>
              <a:uLnTx/>
              <a:uFillTx/>
              <a:latin typeface="+mn-lt"/>
              <a:cs typeface="Times New Roman" pitchFamily="18" charset="0"/>
            </a:endParaRPr>
          </a:p>
        </p:txBody>
      </p:sp>
      <p:sp>
        <p:nvSpPr>
          <p:cNvPr id="9" name="TextBox 8"/>
          <p:cNvSpPr txBox="1"/>
          <p:nvPr/>
        </p:nvSpPr>
        <p:spPr>
          <a:xfrm rot="10800000" flipV="1">
            <a:off x="852509" y="3163495"/>
            <a:ext cx="7543800" cy="1708160"/>
          </a:xfrm>
          <a:prstGeom prst="rect">
            <a:avLst/>
          </a:prstGeom>
          <a:noFill/>
          <a:ln>
            <a:solidFill>
              <a:schemeClr val="tx1"/>
            </a:solidFill>
          </a:ln>
        </p:spPr>
        <p:txBody>
          <a:bodyPr wrap="square" rtlCol="0">
            <a:spAutoFit/>
          </a:bodyPr>
          <a:lstStyle/>
          <a:p>
            <a:pPr>
              <a:spcAft>
                <a:spcPts val="600"/>
              </a:spcAft>
            </a:pPr>
            <a:r>
              <a:rPr lang="en-GB" sz="2000" b="1" dirty="0"/>
              <a:t>“</a:t>
            </a:r>
            <a:r>
              <a:rPr lang="en-GB" sz="2000" b="1" dirty="0">
                <a:solidFill>
                  <a:srgbClr val="FF0000"/>
                </a:solidFill>
              </a:rPr>
              <a:t>(</a:t>
            </a:r>
            <a:r>
              <a:rPr lang="en-GB" sz="2000" b="1" u="sng" dirty="0">
                <a:solidFill>
                  <a:srgbClr val="FF0000"/>
                </a:solidFill>
              </a:rPr>
              <a:t>Groundwater</a:t>
            </a:r>
            <a:r>
              <a:rPr lang="en-GB" sz="2000" b="1" dirty="0">
                <a:solidFill>
                  <a:srgbClr val="FF0000"/>
                </a:solidFill>
              </a:rPr>
              <a:t>) </a:t>
            </a:r>
            <a:r>
              <a:rPr lang="en-GB" sz="2000" b="1" dirty="0"/>
              <a:t>samples taken in close proximity (e.g., within a few meters)… </a:t>
            </a:r>
            <a:r>
              <a:rPr lang="en-GB" sz="2000" b="1" i="1" dirty="0"/>
              <a:t>are highly auto-correlated</a:t>
            </a:r>
            <a:r>
              <a:rPr lang="en-GB" sz="2000" b="1" dirty="0"/>
              <a:t>. …Dense spatial monitoring… runs the risk of redundant data”</a:t>
            </a:r>
          </a:p>
          <a:p>
            <a:r>
              <a:rPr lang="en-GB" sz="2000" b="1" dirty="0"/>
              <a:t>USEPA 1996: </a:t>
            </a:r>
            <a:r>
              <a:rPr lang="en-US" sz="2000" b="1" dirty="0"/>
              <a:t>USEPA, </a:t>
            </a:r>
            <a:r>
              <a:rPr lang="en-US" sz="2000" b="1" i="1" dirty="0"/>
              <a:t>Low Flow (Minimal Drawdown) Ground-Water Sampling Procedures</a:t>
            </a:r>
            <a:r>
              <a:rPr lang="en-US" sz="2000" b="1" dirty="0"/>
              <a:t>.</a:t>
            </a:r>
          </a:p>
        </p:txBody>
      </p:sp>
      <p:sp>
        <p:nvSpPr>
          <p:cNvPr id="8" name="TextBox 7"/>
          <p:cNvSpPr txBox="1"/>
          <p:nvPr/>
        </p:nvSpPr>
        <p:spPr>
          <a:xfrm>
            <a:off x="969940" y="5076617"/>
            <a:ext cx="7267618" cy="1400383"/>
          </a:xfrm>
          <a:prstGeom prst="rect">
            <a:avLst/>
          </a:prstGeom>
          <a:noFill/>
          <a:ln>
            <a:solidFill>
              <a:schemeClr val="tx1"/>
            </a:solidFill>
          </a:ln>
        </p:spPr>
        <p:txBody>
          <a:bodyPr wrap="square" rtlCol="0">
            <a:spAutoFit/>
          </a:bodyPr>
          <a:lstStyle/>
          <a:p>
            <a:pPr>
              <a:spcAft>
                <a:spcPts val="600"/>
              </a:spcAft>
            </a:pPr>
            <a:r>
              <a:rPr lang="en-US" sz="2000" b="1" dirty="0"/>
              <a:t>“The default (vapor intrusion attenuation factors) assume (that) …the </a:t>
            </a:r>
            <a:r>
              <a:rPr lang="en-US" sz="2000" b="1" u="sng" dirty="0">
                <a:solidFill>
                  <a:srgbClr val="FF0000"/>
                </a:solidFill>
              </a:rPr>
              <a:t>subsurface (vapor plume) </a:t>
            </a:r>
            <a:r>
              <a:rPr lang="en-US" sz="2000" b="1" i="1" dirty="0"/>
              <a:t>is reasonably homogeneous”</a:t>
            </a:r>
            <a:endParaRPr lang="en-US" sz="2000" b="1" i="1" baseline="30000" dirty="0"/>
          </a:p>
          <a:p>
            <a:r>
              <a:rPr lang="en-US" sz="2000" b="1" dirty="0"/>
              <a:t>CAEPA 2011: </a:t>
            </a:r>
            <a:r>
              <a:rPr lang="en-US" sz="2000" b="1" i="1" dirty="0"/>
              <a:t>Guidance for the Evaluation and Mitigation of Subsurface Vapor Intrusion to Indoor Air</a:t>
            </a:r>
            <a:r>
              <a:rPr lang="en-US" sz="2000" b="1" dirty="0"/>
              <a:t>. </a:t>
            </a:r>
            <a:endParaRPr lang="en-US" sz="2000" b="1" baseline="30000" dirty="0"/>
          </a:p>
        </p:txBody>
      </p:sp>
      <p:sp>
        <p:nvSpPr>
          <p:cNvPr id="10" name="Content Placeholder 2"/>
          <p:cNvSpPr txBox="1">
            <a:spLocks/>
          </p:cNvSpPr>
          <p:nvPr/>
        </p:nvSpPr>
        <p:spPr>
          <a:xfrm>
            <a:off x="1676400" y="1694926"/>
            <a:ext cx="5791200" cy="1271730"/>
          </a:xfrm>
          <a:prstGeom prst="rect">
            <a:avLst/>
          </a:prstGeom>
          <a:ln>
            <a:solidFill>
              <a:schemeClr val="tx1"/>
            </a:solidFill>
          </a:ln>
        </p:spPr>
        <p:txBody>
          <a:bodyPr/>
          <a:lstStyle/>
          <a:p>
            <a:pPr marL="0" marR="0" lvl="0" indent="0" algn="l" defTabSz="914400" rtl="0" eaLnBrk="1" fontAlgn="auto" latinLnBrk="0" hangingPunct="1">
              <a:spcBef>
                <a:spcPts val="0"/>
              </a:spcBef>
              <a:spcAft>
                <a:spcPts val="600"/>
              </a:spcAft>
              <a:buClrTx/>
              <a:buSzTx/>
              <a:buFontTx/>
              <a:buNone/>
              <a:tabLst/>
              <a:defRPr/>
            </a:pP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“The… level is assumed to be uniform within (an</a:t>
            </a:r>
            <a:r>
              <a:rPr kumimoji="0" lang="en-US" sz="2000" b="1" i="1" u="none" strike="noStrike" kern="1200" cap="none" spc="0" normalizeH="0" noProof="0" dirty="0">
                <a:ln>
                  <a:noFill/>
                </a:ln>
                <a:solidFill>
                  <a:prstClr val="black"/>
                </a:solidFill>
                <a:effectLst/>
                <a:uLnTx/>
                <a:uFillTx/>
                <a:ea typeface="+mn-ea"/>
                <a:cs typeface="Times New Roman" pitchFamily="18" charset="0"/>
              </a:rPr>
              <a:t> area of </a:t>
            </a: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contaminated </a:t>
            </a:r>
            <a:r>
              <a:rPr kumimoji="0" lang="en-US" sz="2000" b="1" i="1" u="sng" strike="noStrike" kern="1200" cap="none" spc="0" normalizeH="0" baseline="0" noProof="0" dirty="0">
                <a:ln>
                  <a:noFill/>
                </a:ln>
                <a:solidFill>
                  <a:srgbClr val="FF0000"/>
                </a:solidFill>
                <a:effectLst/>
                <a:uLnTx/>
                <a:uFillTx/>
                <a:ea typeface="+mn-ea"/>
                <a:cs typeface="Times New Roman" pitchFamily="18" charset="0"/>
              </a:rPr>
              <a:t>soil</a:t>
            </a:r>
            <a:r>
              <a:rPr kumimoji="0" lang="en-US" sz="2000" b="1" i="1" u="none" strike="noStrike" kern="1200" cap="none" spc="0" normalizeH="0" baseline="0" noProof="0" dirty="0">
                <a:ln>
                  <a:noFill/>
                </a:ln>
                <a:solidFill>
                  <a:prstClr val="black"/>
                </a:solidFill>
                <a:effectLst/>
                <a:uLnTx/>
                <a:uFillTx/>
                <a:ea typeface="+mn-ea"/>
                <a:cs typeface="Times New Roman" pitchFamily="18" charset="0"/>
              </a:rPr>
              <a:t>) and zero outside it.”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USEPA 1985:</a:t>
            </a:r>
            <a:r>
              <a:rPr kumimoji="0" lang="en-US" sz="2000" b="0" i="0" u="none" strike="noStrike" kern="1200" cap="none" spc="0" normalizeH="0" baseline="0" noProof="0" dirty="0">
                <a:ln>
                  <a:noFill/>
                </a:ln>
                <a:solidFill>
                  <a:prstClr val="black"/>
                </a:solidFill>
                <a:effectLst/>
                <a:uLnTx/>
                <a:uFillTx/>
                <a:ea typeface="+mn-ea"/>
                <a:cs typeface="Times New Roman" pitchFamily="18" charset="0"/>
              </a:rPr>
              <a:t> </a:t>
            </a:r>
            <a:r>
              <a:rPr kumimoji="0" lang="en-US" sz="2000" b="1" i="0" u="none" strike="noStrike" kern="1200" cap="none" spc="0" normalizeH="0" baseline="0" noProof="0" dirty="0">
                <a:ln>
                  <a:noFill/>
                </a:ln>
                <a:solidFill>
                  <a:prstClr val="black"/>
                </a:solidFill>
                <a:effectLst/>
                <a:uLnTx/>
                <a:uFillTx/>
                <a:ea typeface="+mn-ea"/>
                <a:cs typeface="Times New Roman" pitchFamily="18" charset="0"/>
              </a:rPr>
              <a:t>Verification of PCB Spill Cleanup </a:t>
            </a:r>
          </a:p>
        </p:txBody>
      </p:sp>
    </p:spTree>
    <p:extLst>
      <p:ext uri="{BB962C8B-B14F-4D97-AF65-F5344CB8AC3E}">
        <p14:creationId xmlns:p14="http://schemas.microsoft.com/office/powerpoint/2010/main" val="26954928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066800" y="914400"/>
            <a:ext cx="7010400" cy="1752600"/>
          </a:xfrm>
          <a:prstGeom prst="rect">
            <a:avLst/>
          </a:prstGeom>
          <a:ln>
            <a:solidFill>
              <a:schemeClr val="tx1"/>
            </a:solidFill>
          </a:ln>
        </p:spPr>
        <p:txBody>
          <a:bodyPr/>
          <a:lstStyle/>
          <a:p>
            <a:pPr lvl="0">
              <a:spcAft>
                <a:spcPts val="600"/>
              </a:spcAft>
              <a:defRPr/>
            </a:pPr>
            <a:r>
              <a:rPr lang="en-US" sz="2000" b="1" i="1" dirty="0">
                <a:solidFill>
                  <a:prstClr val="black"/>
                </a:solidFill>
                <a:cs typeface="Times New Roman" pitchFamily="18" charset="0"/>
              </a:rPr>
              <a:t>“</a:t>
            </a:r>
            <a:r>
              <a:rPr lang="en-US" sz="2000" b="1" dirty="0"/>
              <a:t>The so-called grab (</a:t>
            </a:r>
            <a:r>
              <a:rPr lang="en-US" sz="2000" b="1" u="sng" dirty="0">
                <a:solidFill>
                  <a:srgbClr val="FF0000"/>
                </a:solidFill>
              </a:rPr>
              <a:t>soil</a:t>
            </a:r>
            <a:r>
              <a:rPr lang="en-US" sz="2000" b="1" dirty="0"/>
              <a:t>) sample is not really a sample but a specimen of the material that may or may not be representative of the sampling unit.”</a:t>
            </a:r>
          </a:p>
          <a:p>
            <a:pPr>
              <a:defRPr/>
            </a:pPr>
            <a:r>
              <a:rPr lang="en-US" sz="2000" b="1" dirty="0"/>
              <a:t>USEPA 1992: </a:t>
            </a:r>
            <a:r>
              <a:rPr lang="en-US" sz="2000" b="1" i="1" dirty="0"/>
              <a:t>Preparation of Soil Sampling Protocols: Sampling Techniques and Strategies.</a:t>
            </a:r>
            <a:endParaRPr lang="en-US" sz="2000" b="1" dirty="0">
              <a:solidFill>
                <a:prstClr val="black"/>
              </a:solidFill>
              <a:cs typeface="Times New Roman" pitchFamily="18" charset="0"/>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2"/>
          <p:cNvSpPr txBox="1">
            <a:spLocks noChangeArrowheads="1"/>
          </p:cNvSpPr>
          <p:nvPr/>
        </p:nvSpPr>
        <p:spPr>
          <a:xfrm>
            <a:off x="152400" y="228600"/>
            <a:ext cx="8839200" cy="6096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a:solidFill>
                  <a:prstClr val="black"/>
                </a:solidFill>
                <a:latin typeface="Times New Roman" pitchFamily="18" charset="0"/>
                <a:cs typeface="Times New Roman" pitchFamily="18" charset="0"/>
              </a:rPr>
              <a:t>Early Warnings of Contaminant Heterogeneity</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endParaRPr>
          </a:p>
        </p:txBody>
      </p:sp>
      <p:sp>
        <p:nvSpPr>
          <p:cNvPr id="8" name="TextBox 7"/>
          <p:cNvSpPr txBox="1"/>
          <p:nvPr/>
        </p:nvSpPr>
        <p:spPr>
          <a:xfrm>
            <a:off x="548640" y="2819400"/>
            <a:ext cx="7909560" cy="1708160"/>
          </a:xfrm>
          <a:prstGeom prst="rect">
            <a:avLst/>
          </a:prstGeom>
          <a:noFill/>
          <a:ln>
            <a:solidFill>
              <a:schemeClr val="tx1"/>
            </a:solidFill>
          </a:ln>
        </p:spPr>
        <p:txBody>
          <a:bodyPr wrap="square" rtlCol="0">
            <a:spAutoFit/>
          </a:bodyPr>
          <a:lstStyle/>
          <a:p>
            <a:pPr>
              <a:spcAft>
                <a:spcPts val="600"/>
              </a:spcAft>
            </a:pPr>
            <a:r>
              <a:rPr lang="en-GB" sz="2000" b="1" dirty="0"/>
              <a:t>“The probability is small that any body of </a:t>
            </a:r>
            <a:r>
              <a:rPr lang="en-GB" sz="2000" b="1" u="sng" dirty="0">
                <a:solidFill>
                  <a:srgbClr val="FF0000"/>
                </a:solidFill>
              </a:rPr>
              <a:t>still (surface) water </a:t>
            </a:r>
            <a:r>
              <a:rPr lang="en-GB" sz="2000" b="1" dirty="0"/>
              <a:t>is relatively homogeneous… A single sampling point generally is not adequate to describe the physical and chemical properties of the water body.”</a:t>
            </a:r>
            <a:endParaRPr lang="en-US" sz="2000" b="1" dirty="0"/>
          </a:p>
          <a:p>
            <a:r>
              <a:rPr lang="en-GB" sz="2000" b="1" dirty="0"/>
              <a:t>USGS 2006: </a:t>
            </a:r>
            <a:r>
              <a:rPr lang="en-GB" sz="2000" b="1" i="1" dirty="0"/>
              <a:t>National Field Manual for the Collection of Water-Quality Data, Chapter A4 – Collection of Water Samples</a:t>
            </a:r>
            <a:r>
              <a:rPr lang="en-GB" sz="2000" b="1" dirty="0"/>
              <a:t>.</a:t>
            </a:r>
            <a:endParaRPr lang="en-US" sz="2000" b="1" dirty="0"/>
          </a:p>
        </p:txBody>
      </p:sp>
      <p:sp>
        <p:nvSpPr>
          <p:cNvPr id="3" name="TextBox 2"/>
          <p:cNvSpPr txBox="1"/>
          <p:nvPr/>
        </p:nvSpPr>
        <p:spPr>
          <a:xfrm>
            <a:off x="533400" y="4692639"/>
            <a:ext cx="8001000" cy="1708160"/>
          </a:xfrm>
          <a:prstGeom prst="rect">
            <a:avLst/>
          </a:prstGeom>
          <a:noFill/>
          <a:ln>
            <a:solidFill>
              <a:schemeClr val="tx1"/>
            </a:solidFill>
          </a:ln>
        </p:spPr>
        <p:txBody>
          <a:bodyPr wrap="square" rtlCol="0">
            <a:spAutoFit/>
          </a:bodyPr>
          <a:lstStyle/>
          <a:p>
            <a:pPr>
              <a:spcAft>
                <a:spcPts val="600"/>
              </a:spcAft>
            </a:pPr>
            <a:r>
              <a:rPr lang="en-US" sz="2000" b="1" dirty="0"/>
              <a:t>“Spatial variability in </a:t>
            </a:r>
            <a:r>
              <a:rPr lang="en-US" sz="2000" b="1" u="sng" dirty="0">
                <a:solidFill>
                  <a:srgbClr val="FF0000"/>
                </a:solidFill>
              </a:rPr>
              <a:t>subslab soil gas</a:t>
            </a:r>
            <a:r>
              <a:rPr lang="en-US" sz="2000" b="1" dirty="0"/>
              <a:t>... (invalidates) the use of the USEPA vapor intrusion database for (assessment of vapor intrusion risk).”</a:t>
            </a:r>
          </a:p>
          <a:p>
            <a:r>
              <a:rPr lang="en-US" sz="2000" b="1" dirty="0"/>
              <a:t>Brewer et al. 2014: </a:t>
            </a:r>
            <a:r>
              <a:rPr lang="en-US" sz="2000" b="1" i="1" dirty="0"/>
              <a:t>Estimation of Generic Subslab Attenuation</a:t>
            </a:r>
          </a:p>
          <a:p>
            <a:r>
              <a:rPr lang="en-US" sz="2000" b="1" i="1" dirty="0"/>
              <a:t>Factors for Vapor Intrusion Investigations</a:t>
            </a:r>
            <a:r>
              <a:rPr lang="en-US" sz="2000" b="1" dirty="0"/>
              <a:t>, Groundwater Monitoring &amp; Remediation 34, no. 4/ Fall 2014/pages 79–92.</a:t>
            </a:r>
          </a:p>
        </p:txBody>
      </p:sp>
    </p:spTree>
    <p:extLst>
      <p:ext uri="{BB962C8B-B14F-4D97-AF65-F5344CB8AC3E}">
        <p14:creationId xmlns:p14="http://schemas.microsoft.com/office/powerpoint/2010/main" val="27806520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8E7AB83-E5B7-48CE-893F-1116C6115FFA}" type="slidenum">
              <a:rPr lang="en-US" smtClean="0">
                <a:solidFill>
                  <a:prstClr val="black">
                    <a:tint val="75000"/>
                  </a:prstClr>
                </a:solidFill>
              </a:rPr>
              <a:pPr/>
              <a:t>13</a:t>
            </a:fld>
            <a:endParaRPr lang="en-US">
              <a:solidFill>
                <a:prstClr val="black">
                  <a:tint val="75000"/>
                </a:prstClr>
              </a:solidFill>
            </a:endParaRPr>
          </a:p>
        </p:txBody>
      </p:sp>
      <p:sp>
        <p:nvSpPr>
          <p:cNvPr id="9" name="TextBox 8">
            <a:extLst>
              <a:ext uri="{FF2B5EF4-FFF2-40B4-BE49-F238E27FC236}">
                <a16:creationId xmlns:a16="http://schemas.microsoft.com/office/drawing/2014/main" id="{A8FF31E8-C715-47B1-A211-A3056C87BDE4}"/>
              </a:ext>
            </a:extLst>
          </p:cNvPr>
          <p:cNvSpPr txBox="1"/>
          <p:nvPr/>
        </p:nvSpPr>
        <p:spPr>
          <a:xfrm>
            <a:off x="0" y="152400"/>
            <a:ext cx="9144000" cy="954107"/>
          </a:xfrm>
          <a:prstGeom prst="rect">
            <a:avLst/>
          </a:prstGeom>
          <a:noFill/>
        </p:spPr>
        <p:txBody>
          <a:bodyPr wrap="square" rtlCol="0">
            <a:spAutoFit/>
          </a:bodyPr>
          <a:lstStyle/>
          <a:p>
            <a:pPr algn="ctr"/>
            <a:r>
              <a:rPr lang="en-US" altLang="zh-CN" sz="2800" b="1" dirty="0">
                <a:solidFill>
                  <a:prstClr val="black"/>
                </a:solidFill>
                <a:cs typeface="Times New Roman" panose="02020603050405020304" pitchFamily="18" charset="0"/>
              </a:rPr>
              <a:t>Field Studies of Contaminant</a:t>
            </a:r>
          </a:p>
          <a:p>
            <a:pPr algn="ctr"/>
            <a:r>
              <a:rPr lang="en-US" altLang="zh-CN" sz="2800" b="1" dirty="0">
                <a:solidFill>
                  <a:prstClr val="black"/>
                </a:solidFill>
                <a:cs typeface="Times New Roman" panose="02020603050405020304" pitchFamily="18" charset="0"/>
              </a:rPr>
              <a:t>Compositional &amp; Distributional Heterogeneity</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363"/>
          <a:stretch/>
        </p:blipFill>
        <p:spPr>
          <a:xfrm>
            <a:off x="914400" y="2444165"/>
            <a:ext cx="3196127" cy="2479298"/>
          </a:xfrm>
          <a:prstGeom prst="rect">
            <a:avLst/>
          </a:prstGeom>
          <a:ln>
            <a:solidFill>
              <a:schemeClr val="tx1"/>
            </a:solidFill>
          </a:ln>
        </p:spPr>
      </p:pic>
      <p:sp>
        <p:nvSpPr>
          <p:cNvPr id="10" name="TextBox 9">
            <a:extLst>
              <a:ext uri="{FF2B5EF4-FFF2-40B4-BE49-F238E27FC236}">
                <a16:creationId xmlns:a16="http://schemas.microsoft.com/office/drawing/2014/main" id="{A8FF31E8-C715-47B1-A211-A3056C87BDE4}"/>
              </a:ext>
            </a:extLst>
          </p:cNvPr>
          <p:cNvSpPr txBox="1"/>
          <p:nvPr/>
        </p:nvSpPr>
        <p:spPr>
          <a:xfrm>
            <a:off x="1066800" y="1295400"/>
            <a:ext cx="2968614" cy="1015663"/>
          </a:xfrm>
          <a:prstGeom prst="rect">
            <a:avLst/>
          </a:prstGeom>
          <a:solidFill>
            <a:schemeClr val="bg1"/>
          </a:solidFill>
          <a:ln>
            <a:solidFill>
              <a:schemeClr val="tx1"/>
            </a:solidFill>
          </a:ln>
        </p:spPr>
        <p:txBody>
          <a:bodyPr wrap="square" rtlCol="0">
            <a:spAutoFit/>
          </a:bodyPr>
          <a:lstStyle/>
          <a:p>
            <a:pPr algn="ctr"/>
            <a:r>
              <a:rPr lang="en-US" altLang="zh-CN" sz="2000" b="1" dirty="0">
                <a:solidFill>
                  <a:prstClr val="black"/>
                </a:solidFill>
                <a:cs typeface="Times New Roman" panose="02020603050405020304" pitchFamily="18" charset="0"/>
              </a:rPr>
              <a:t>Heterogeneous Nature of Contaminants in </a:t>
            </a:r>
            <a:r>
              <a:rPr lang="en-US" altLang="zh-CN" sz="2000" b="1" u="sng" dirty="0">
                <a:solidFill>
                  <a:srgbClr val="FF0000"/>
                </a:solidFill>
                <a:cs typeface="Times New Roman" panose="02020603050405020304" pitchFamily="18" charset="0"/>
              </a:rPr>
              <a:t>Soil</a:t>
            </a:r>
            <a:r>
              <a:rPr lang="en-US" altLang="zh-CN" sz="2000" b="1" dirty="0">
                <a:solidFill>
                  <a:prstClr val="black"/>
                </a:solidFill>
                <a:cs typeface="Times New Roman" panose="02020603050405020304" pitchFamily="18" charset="0"/>
              </a:rPr>
              <a:t> (Brewer et al. 2017)</a:t>
            </a:r>
            <a:endParaRPr lang="en-US" altLang="zh-CN" sz="2000" b="1" i="1" dirty="0">
              <a:solidFill>
                <a:prstClr val="black"/>
              </a:solidFill>
              <a:cs typeface="Times New Roman" panose="02020603050405020304" pitchFamily="18" charset="0"/>
            </a:endParaRPr>
          </a:p>
        </p:txBody>
      </p:sp>
      <p:pic>
        <p:nvPicPr>
          <p:cNvPr id="13" name="Picture 3"/>
          <p:cNvPicPr>
            <a:picLocks noChangeAspect="1" noChangeArrowheads="1"/>
          </p:cNvPicPr>
          <p:nvPr/>
        </p:nvPicPr>
        <p:blipFill>
          <a:blip r:embed="rId4"/>
          <a:srcRect/>
          <a:stretch>
            <a:fillRect/>
          </a:stretch>
        </p:blipFill>
        <p:spPr bwMode="auto">
          <a:xfrm>
            <a:off x="5092085" y="2446972"/>
            <a:ext cx="2848474" cy="2506028"/>
          </a:xfrm>
          <a:prstGeom prst="rect">
            <a:avLst/>
          </a:prstGeom>
          <a:noFill/>
          <a:ln w="9525">
            <a:solidFill>
              <a:schemeClr val="tx1"/>
            </a:solidFill>
            <a:miter lim="800000"/>
            <a:headEnd/>
            <a:tailEnd/>
          </a:ln>
        </p:spPr>
      </p:pic>
      <p:sp>
        <p:nvSpPr>
          <p:cNvPr id="19" name="TextBox 18">
            <a:extLst>
              <a:ext uri="{FF2B5EF4-FFF2-40B4-BE49-F238E27FC236}">
                <a16:creationId xmlns:a16="http://schemas.microsoft.com/office/drawing/2014/main" id="{A8FF31E8-C715-47B1-A211-A3056C87BDE4}"/>
              </a:ext>
            </a:extLst>
          </p:cNvPr>
          <p:cNvSpPr txBox="1"/>
          <p:nvPr/>
        </p:nvSpPr>
        <p:spPr>
          <a:xfrm>
            <a:off x="5181600" y="1295401"/>
            <a:ext cx="2968614" cy="1015663"/>
          </a:xfrm>
          <a:prstGeom prst="rect">
            <a:avLst/>
          </a:prstGeom>
          <a:solidFill>
            <a:schemeClr val="bg1"/>
          </a:solidFill>
          <a:ln>
            <a:solidFill>
              <a:schemeClr val="tx1"/>
            </a:solidFill>
          </a:ln>
        </p:spPr>
        <p:txBody>
          <a:bodyPr wrap="square" rtlCol="0">
            <a:spAutoFit/>
          </a:bodyPr>
          <a:lstStyle/>
          <a:p>
            <a:pPr algn="ctr"/>
            <a:r>
              <a:rPr lang="en-US" altLang="zh-CN" sz="2000" b="1" dirty="0">
                <a:solidFill>
                  <a:prstClr val="black"/>
                </a:solidFill>
                <a:cs typeface="Times New Roman" panose="02020603050405020304" pitchFamily="18" charset="0"/>
              </a:rPr>
              <a:t>Heterogeneous Nature of Contaminants in </a:t>
            </a:r>
            <a:r>
              <a:rPr lang="en-US" altLang="zh-CN" sz="2000" b="1" u="sng" dirty="0">
                <a:solidFill>
                  <a:srgbClr val="FF0000"/>
                </a:solidFill>
                <a:cs typeface="Times New Roman" panose="02020603050405020304" pitchFamily="18" charset="0"/>
              </a:rPr>
              <a:t>Subslab Soil Gas </a:t>
            </a:r>
            <a:r>
              <a:rPr lang="en-US" altLang="zh-CN" sz="2000" b="1" dirty="0">
                <a:solidFill>
                  <a:prstClr val="black"/>
                </a:solidFill>
                <a:cs typeface="Times New Roman" panose="02020603050405020304" pitchFamily="18" charset="0"/>
              </a:rPr>
              <a:t>(Luo et al. 2009)</a:t>
            </a:r>
            <a:endParaRPr lang="en-US" altLang="zh-CN" sz="2000" b="1" i="1" dirty="0">
              <a:solidFill>
                <a:prstClr val="black"/>
              </a:solidFill>
              <a:cs typeface="Times New Roman" panose="02020603050405020304" pitchFamily="18" charset="0"/>
            </a:endParaRPr>
          </a:p>
        </p:txBody>
      </p:sp>
      <p:grpSp>
        <p:nvGrpSpPr>
          <p:cNvPr id="7" name="Group 6"/>
          <p:cNvGrpSpPr/>
          <p:nvPr/>
        </p:nvGrpSpPr>
        <p:grpSpPr>
          <a:xfrm>
            <a:off x="871184" y="5032418"/>
            <a:ext cx="3777016" cy="1444582"/>
            <a:chOff x="917586" y="5308810"/>
            <a:chExt cx="3777016" cy="1444582"/>
          </a:xfrm>
        </p:grpSpPr>
        <p:pic>
          <p:nvPicPr>
            <p:cNvPr id="21" name="Picture 2">
              <a:extLst>
                <a:ext uri="{FF2B5EF4-FFF2-40B4-BE49-F238E27FC236}">
                  <a16:creationId xmlns:a16="http://schemas.microsoft.com/office/drawing/2014/main" id="{E1B54D43-A7E7-45A7-9B11-6ED80A5305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3188" y="5693626"/>
              <a:ext cx="1367866" cy="105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CB micro nugget.jpg"/>
            <p:cNvPicPr>
              <a:picLocks noChangeAspect="1"/>
            </p:cNvPicPr>
            <p:nvPr/>
          </p:nvPicPr>
          <p:blipFill rotWithShape="1">
            <a:blip r:embed="rId6" cstate="print"/>
            <a:srcRect r="2507"/>
            <a:stretch/>
          </p:blipFill>
          <p:spPr>
            <a:xfrm>
              <a:off x="1101424" y="5751651"/>
              <a:ext cx="1260776" cy="953949"/>
            </a:xfrm>
            <a:prstGeom prst="rect">
              <a:avLst/>
            </a:prstGeom>
            <a:ln w="50800">
              <a:solidFill>
                <a:schemeClr val="tx1"/>
              </a:solidFill>
            </a:ln>
          </p:spPr>
        </p:pic>
        <p:sp>
          <p:nvSpPr>
            <p:cNvPr id="23" name="TextBox 22">
              <a:extLst>
                <a:ext uri="{FF2B5EF4-FFF2-40B4-BE49-F238E27FC236}">
                  <a16:creationId xmlns:a16="http://schemas.microsoft.com/office/drawing/2014/main" id="{A8FF31E8-C715-47B1-A211-A3056C87BDE4}"/>
                </a:ext>
              </a:extLst>
            </p:cNvPr>
            <p:cNvSpPr txBox="1"/>
            <p:nvPr/>
          </p:nvSpPr>
          <p:spPr>
            <a:xfrm>
              <a:off x="917586" y="5308810"/>
              <a:ext cx="1673214" cy="406190"/>
            </a:xfrm>
            <a:prstGeom prst="rect">
              <a:avLst/>
            </a:prstGeom>
            <a:noFill/>
            <a:ln>
              <a:noFill/>
            </a:ln>
          </p:spPr>
          <p:txBody>
            <a:bodyPr wrap="square" rtlCol="0">
              <a:spAutoFit/>
            </a:bodyPr>
            <a:lstStyle/>
            <a:p>
              <a:pPr algn="ctr"/>
              <a:r>
                <a:rPr lang="en-US" altLang="zh-CN" sz="2000" b="1" dirty="0">
                  <a:solidFill>
                    <a:prstClr val="black"/>
                  </a:solidFill>
                  <a:latin typeface="Times New Roman" panose="02020603050405020304" pitchFamily="18" charset="0"/>
                  <a:cs typeface="Times New Roman" panose="02020603050405020304" pitchFamily="18" charset="0"/>
                </a:rPr>
                <a:t>PCB Nuggets</a:t>
              </a:r>
              <a:endParaRPr lang="en-US" altLang="zh-CN" sz="2000" b="1" i="1" dirty="0">
                <a:solidFill>
                  <a:prstClr val="black"/>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8FF31E8-C715-47B1-A211-A3056C87BDE4}"/>
                </a:ext>
              </a:extLst>
            </p:cNvPr>
            <p:cNvSpPr txBox="1"/>
            <p:nvPr/>
          </p:nvSpPr>
          <p:spPr>
            <a:xfrm>
              <a:off x="2514600" y="5334000"/>
              <a:ext cx="2180002" cy="400110"/>
            </a:xfrm>
            <a:prstGeom prst="rect">
              <a:avLst/>
            </a:prstGeom>
            <a:noFill/>
            <a:ln>
              <a:noFill/>
            </a:ln>
          </p:spPr>
          <p:txBody>
            <a:bodyPr wrap="square" rtlCol="0">
              <a:spAutoFit/>
            </a:bodyPr>
            <a:lstStyle/>
            <a:p>
              <a:pPr algn="ctr"/>
              <a:r>
                <a:rPr lang="en-US" altLang="zh-CN" sz="2000" b="1" dirty="0">
                  <a:solidFill>
                    <a:prstClr val="black"/>
                  </a:solidFill>
                  <a:latin typeface="Times New Roman" panose="02020603050405020304" pitchFamily="18" charset="0"/>
                  <a:cs typeface="Times New Roman" panose="02020603050405020304" pitchFamily="18" charset="0"/>
                </a:rPr>
                <a:t>Arsenic Nuggets</a:t>
              </a:r>
              <a:endParaRPr lang="en-US" altLang="zh-CN" sz="2000" b="1" i="1" dirty="0">
                <a:solidFill>
                  <a:prstClr val="black"/>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5105400" y="5282914"/>
            <a:ext cx="3158356" cy="1190467"/>
            <a:chOff x="5237488" y="5435314"/>
            <a:chExt cx="3158356" cy="1190467"/>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37488" y="5435314"/>
              <a:ext cx="1600200" cy="1117886"/>
            </a:xfrm>
            <a:prstGeom prst="rect">
              <a:avLst/>
            </a:prstGeom>
          </p:spPr>
        </p:pic>
        <p:sp>
          <p:nvSpPr>
            <p:cNvPr id="16" name="TextBox 15">
              <a:extLst>
                <a:ext uri="{FF2B5EF4-FFF2-40B4-BE49-F238E27FC236}">
                  <a16:creationId xmlns:a16="http://schemas.microsoft.com/office/drawing/2014/main" id="{A8FF31E8-C715-47B1-A211-A3056C87BDE4}"/>
                </a:ext>
              </a:extLst>
            </p:cNvPr>
            <p:cNvSpPr txBox="1"/>
            <p:nvPr/>
          </p:nvSpPr>
          <p:spPr>
            <a:xfrm>
              <a:off x="6981028" y="5610118"/>
              <a:ext cx="1414816" cy="1015663"/>
            </a:xfrm>
            <a:prstGeom prst="rect">
              <a:avLst/>
            </a:prstGeom>
            <a:noFill/>
            <a:ln>
              <a:noFill/>
            </a:ln>
          </p:spPr>
          <p:txBody>
            <a:bodyPr wrap="square" rtlCol="0">
              <a:spAutoFit/>
            </a:bodyPr>
            <a:lstStyle/>
            <a:p>
              <a:pPr algn="ctr"/>
              <a:r>
                <a:rPr lang="en-US" altLang="zh-CN" sz="2000" b="1" dirty="0">
                  <a:solidFill>
                    <a:prstClr val="black"/>
                  </a:solidFill>
                  <a:cs typeface="Times New Roman" panose="02020603050405020304" pitchFamily="18" charset="0"/>
                </a:rPr>
                <a:t>Subsurface</a:t>
              </a:r>
            </a:p>
            <a:p>
              <a:pPr algn="ctr"/>
              <a:r>
                <a:rPr lang="en-US" altLang="zh-CN" sz="2000" b="1" dirty="0">
                  <a:solidFill>
                    <a:prstClr val="black"/>
                  </a:solidFill>
                  <a:cs typeface="Times New Roman" panose="02020603050405020304" pitchFamily="18" charset="0"/>
                </a:rPr>
                <a:t>Vapor</a:t>
              </a:r>
            </a:p>
            <a:p>
              <a:pPr algn="ctr"/>
              <a:r>
                <a:rPr lang="en-US" altLang="zh-CN" sz="2000" b="1" dirty="0">
                  <a:solidFill>
                    <a:prstClr val="black"/>
                  </a:solidFill>
                  <a:cs typeface="Times New Roman" panose="02020603050405020304" pitchFamily="18" charset="0"/>
                </a:rPr>
                <a:t>Intrusion</a:t>
              </a:r>
              <a:endParaRPr lang="en-US" altLang="zh-CN" sz="2000" b="1" i="1" dirty="0">
                <a:solidFill>
                  <a:prstClr val="black"/>
                </a:solidFill>
                <a:cs typeface="Times New Roman" panose="02020603050405020304" pitchFamily="18" charset="0"/>
              </a:endParaRPr>
            </a:p>
          </p:txBody>
        </p:sp>
      </p:grpSp>
      <p:grpSp>
        <p:nvGrpSpPr>
          <p:cNvPr id="12" name="Group 11">
            <a:extLst>
              <a:ext uri="{FF2B5EF4-FFF2-40B4-BE49-F238E27FC236}">
                <a16:creationId xmlns:a16="http://schemas.microsoft.com/office/drawing/2014/main" id="{680428EB-6388-4223-97B2-EDF04B8E0E7F}"/>
              </a:ext>
            </a:extLst>
          </p:cNvPr>
          <p:cNvGrpSpPr/>
          <p:nvPr/>
        </p:nvGrpSpPr>
        <p:grpSpPr>
          <a:xfrm>
            <a:off x="4495800" y="3599655"/>
            <a:ext cx="1778967" cy="1687579"/>
            <a:chOff x="4495800" y="3599655"/>
            <a:chExt cx="1778967" cy="1687579"/>
          </a:xfrm>
        </p:grpSpPr>
        <p:pic>
          <p:nvPicPr>
            <p:cNvPr id="20" name="Picture 19">
              <a:extLst>
                <a:ext uri="{FF2B5EF4-FFF2-40B4-BE49-F238E27FC236}">
                  <a16:creationId xmlns:a16="http://schemas.microsoft.com/office/drawing/2014/main" id="{BFF89ACD-780A-4688-A76A-0F77E51791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5800" y="3599655"/>
              <a:ext cx="1778967" cy="1353345"/>
            </a:xfrm>
            <a:prstGeom prst="rect">
              <a:avLst/>
            </a:prstGeom>
          </p:spPr>
        </p:pic>
        <p:sp>
          <p:nvSpPr>
            <p:cNvPr id="18" name="TextBox 17">
              <a:extLst>
                <a:ext uri="{FF2B5EF4-FFF2-40B4-BE49-F238E27FC236}">
                  <a16:creationId xmlns:a16="http://schemas.microsoft.com/office/drawing/2014/main" id="{878170F0-C04E-40ED-8264-2A9B6B693DED}"/>
                </a:ext>
              </a:extLst>
            </p:cNvPr>
            <p:cNvSpPr txBox="1"/>
            <p:nvPr/>
          </p:nvSpPr>
          <p:spPr>
            <a:xfrm>
              <a:off x="4765088" y="4948680"/>
              <a:ext cx="1240389" cy="338554"/>
            </a:xfrm>
            <a:prstGeom prst="rect">
              <a:avLst/>
            </a:prstGeom>
            <a:solidFill>
              <a:schemeClr val="bg1"/>
            </a:solidFill>
            <a:ln>
              <a:solidFill>
                <a:schemeClr val="tx1"/>
              </a:solidFill>
            </a:ln>
          </p:spPr>
          <p:txBody>
            <a:bodyPr wrap="square" rtlCol="0">
              <a:spAutoFit/>
            </a:bodyPr>
            <a:lstStyle/>
            <a:p>
              <a:pPr algn="ctr"/>
              <a:r>
                <a:rPr lang="en-US" altLang="zh-CN" sz="1600" b="1" dirty="0">
                  <a:solidFill>
                    <a:prstClr val="black"/>
                  </a:solidFill>
                  <a:cs typeface="Times New Roman" panose="02020603050405020304" pitchFamily="18" charset="0"/>
                </a:rPr>
                <a:t>HIDOH 2017</a:t>
              </a:r>
              <a:endParaRPr lang="en-US" altLang="zh-CN" sz="1600" b="1" i="1" dirty="0">
                <a:solidFill>
                  <a:prstClr val="black"/>
                </a:solidFill>
                <a:cs typeface="Times New Roman" panose="02020603050405020304" pitchFamily="18" charset="0"/>
              </a:endParaRPr>
            </a:p>
          </p:txBody>
        </p:sp>
      </p:grpSp>
    </p:spTree>
    <p:extLst>
      <p:ext uri="{BB962C8B-B14F-4D97-AF65-F5344CB8AC3E}">
        <p14:creationId xmlns:p14="http://schemas.microsoft.com/office/powerpoint/2010/main" val="363551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57199" y="2895600"/>
            <a:ext cx="8229095" cy="2631490"/>
          </a:xfrm>
          <a:prstGeom prst="rect">
            <a:avLst/>
          </a:prstGeom>
          <a:noFill/>
          <a:ln>
            <a:noFill/>
          </a:ln>
        </p:spPr>
        <p:txBody>
          <a:bodyPr wrap="square" rtlCol="0">
            <a:spAutoFit/>
          </a:bodyPr>
          <a:lstStyle/>
          <a:p>
            <a:r>
              <a:rPr lang="en-US" sz="2000" b="1" u="sng" dirty="0">
                <a:solidFill>
                  <a:srgbClr val="FF0000"/>
                </a:solidFill>
                <a:cs typeface="Times New Roman" panose="02020603050405020304" pitchFamily="18" charset="0"/>
              </a:rPr>
              <a:t>Subslab Soil Vapor:</a:t>
            </a:r>
          </a:p>
          <a:p>
            <a:pPr>
              <a:spcAft>
                <a:spcPts val="600"/>
              </a:spcAft>
            </a:pPr>
            <a:r>
              <a:rPr lang="en-US" sz="2000" b="1" dirty="0">
                <a:cs typeface="Times New Roman" panose="02020603050405020304" pitchFamily="18" charset="0"/>
              </a:rPr>
              <a:t>Brewer, </a:t>
            </a:r>
            <a:r>
              <a:rPr lang="en-US" sz="2000" b="1" dirty="0" err="1">
                <a:cs typeface="Times New Roman" panose="02020603050405020304" pitchFamily="18" charset="0"/>
              </a:rPr>
              <a:t>Nagashima</a:t>
            </a:r>
            <a:r>
              <a:rPr lang="en-US" sz="2000" b="1" dirty="0">
                <a:cs typeface="Times New Roman" panose="02020603050405020304" pitchFamily="18" charset="0"/>
              </a:rPr>
              <a:t>, Rigby, Schmidt and O'Neill (2014), </a:t>
            </a:r>
            <a:r>
              <a:rPr lang="en-US" sz="2000" b="1" i="1" dirty="0">
                <a:cs typeface="Times New Roman" panose="02020603050405020304" pitchFamily="18" charset="0"/>
              </a:rPr>
              <a:t>Estimation of Generic Subslab Attenuation Factors for Vapor Intrusion Investigations</a:t>
            </a:r>
            <a:r>
              <a:rPr lang="en-US" sz="2000" b="1" dirty="0">
                <a:cs typeface="Times New Roman" panose="02020603050405020304" pitchFamily="18" charset="0"/>
              </a:rPr>
              <a:t>. Groundwater Monitoring &amp; Remediation, 34: 79–92. </a:t>
            </a:r>
            <a:r>
              <a:rPr lang="en-US" sz="2000" b="1" dirty="0" err="1">
                <a:cs typeface="Times New Roman" panose="02020603050405020304" pitchFamily="18" charset="0"/>
              </a:rPr>
              <a:t>doi</a:t>
            </a:r>
            <a:r>
              <a:rPr lang="en-US" sz="2000" b="1" dirty="0">
                <a:cs typeface="Times New Roman" panose="02020603050405020304" pitchFamily="18" charset="0"/>
              </a:rPr>
              <a:t>: 10.1111/gwmr.12086.</a:t>
            </a:r>
          </a:p>
          <a:p>
            <a:r>
              <a:rPr lang="en-US" sz="2000" b="1" dirty="0">
                <a:cs typeface="Times New Roman" panose="02020603050405020304" pitchFamily="18" charset="0"/>
              </a:rPr>
              <a:t>HIDOH, 2017. </a:t>
            </a:r>
            <a:r>
              <a:rPr lang="en-US" sz="2000" b="1" i="1" dirty="0">
                <a:cs typeface="Times New Roman" panose="02020603050405020304" pitchFamily="18" charset="0"/>
              </a:rPr>
              <a:t>Field Study of High-Density Passive Sampler and Large-Volume Purge Methods to Characterize Subslab Vapor Plumes</a:t>
            </a:r>
            <a:r>
              <a:rPr lang="en-US" sz="2000" b="1" dirty="0">
                <a:cs typeface="Times New Roman" panose="02020603050405020304" pitchFamily="18" charset="0"/>
              </a:rPr>
              <a:t>: Hazard Evaluation and Emergency Response, Hawaii Department of Health, July 2017.</a:t>
            </a:r>
          </a:p>
          <a:p>
            <a:endParaRPr lang="en-US" sz="2000" b="1" dirty="0">
              <a:cs typeface="Times New Roman" panose="02020603050405020304" pitchFamily="18" charset="0"/>
            </a:endParaRPr>
          </a:p>
        </p:txBody>
      </p:sp>
      <p:sp>
        <p:nvSpPr>
          <p:cNvPr id="2" name="Title 1"/>
          <p:cNvSpPr>
            <a:spLocks noGrp="1"/>
          </p:cNvSpPr>
          <p:nvPr>
            <p:ph type="title"/>
          </p:nvPr>
        </p:nvSpPr>
        <p:spPr>
          <a:xfrm>
            <a:off x="381000" y="198438"/>
            <a:ext cx="8382000" cy="868362"/>
          </a:xfrm>
        </p:spPr>
        <p:txBody>
          <a:bodyPr>
            <a:normAutofit/>
          </a:bodyPr>
          <a:lstStyle/>
          <a:p>
            <a:r>
              <a:rPr lang="en-US" sz="3200" b="1" dirty="0">
                <a:latin typeface="+mn-lt"/>
                <a:cs typeface="Times New Roman" pitchFamily="18" charset="0"/>
              </a:rPr>
              <a:t>Field Study of Discrete Sample Data Reliability</a:t>
            </a:r>
            <a:br>
              <a:rPr lang="en-US" sz="3200" b="1" dirty="0">
                <a:latin typeface="+mn-lt"/>
                <a:cs typeface="Times New Roman" pitchFamily="18" charset="0"/>
              </a:rPr>
            </a:br>
            <a:r>
              <a:rPr lang="en-US" sz="3200" b="1" dirty="0">
                <a:latin typeface="+mn-lt"/>
                <a:cs typeface="Times New Roman" pitchFamily="18" charset="0"/>
              </a:rPr>
              <a:t>(</a:t>
            </a:r>
            <a:r>
              <a:rPr lang="en-US" sz="2400" b="1" dirty="0">
                <a:latin typeface="+mn-lt"/>
                <a:cs typeface="Times New Roman" pitchFamily="18" charset="0"/>
              </a:rPr>
              <a:t>Heterogeneity is Inherent in Environmental Contamination)</a:t>
            </a:r>
          </a:p>
        </p:txBody>
      </p:sp>
      <p:sp>
        <p:nvSpPr>
          <p:cNvPr id="3" name="Content Placeholder 2"/>
          <p:cNvSpPr>
            <a:spLocks noGrp="1"/>
          </p:cNvSpPr>
          <p:nvPr>
            <p:ph idx="1"/>
          </p:nvPr>
        </p:nvSpPr>
        <p:spPr>
          <a:xfrm>
            <a:off x="457199" y="1290458"/>
            <a:ext cx="8229095" cy="1524000"/>
          </a:xfrm>
        </p:spPr>
        <p:txBody>
          <a:bodyPr>
            <a:noAutofit/>
          </a:bodyPr>
          <a:lstStyle/>
          <a:p>
            <a:pPr marL="0" indent="0">
              <a:buNone/>
            </a:pPr>
            <a:r>
              <a:rPr lang="en-US" sz="2000" b="1" u="sng" dirty="0">
                <a:solidFill>
                  <a:srgbClr val="FF0000"/>
                </a:solidFill>
                <a:cs typeface="Times New Roman" pitchFamily="18" charset="0"/>
              </a:rPr>
              <a:t>Soil:</a:t>
            </a:r>
          </a:p>
          <a:p>
            <a:pPr marL="0" indent="0">
              <a:buNone/>
            </a:pPr>
            <a:r>
              <a:rPr lang="en-US" sz="2000" b="1" dirty="0">
                <a:cs typeface="Times New Roman" pitchFamily="18" charset="0"/>
              </a:rPr>
              <a:t>Brewer, </a:t>
            </a:r>
            <a:r>
              <a:rPr lang="en-US" sz="2000" b="1" dirty="0" err="1">
                <a:cs typeface="Times New Roman" pitchFamily="18" charset="0"/>
              </a:rPr>
              <a:t>Peard</a:t>
            </a:r>
            <a:r>
              <a:rPr lang="en-US" sz="2000" b="1" dirty="0">
                <a:cs typeface="Times New Roman" pitchFamily="18" charset="0"/>
              </a:rPr>
              <a:t> and Marvin Heskett (2017), </a:t>
            </a:r>
            <a:r>
              <a:rPr lang="en-US" sz="2000" b="1" i="1" dirty="0">
                <a:cs typeface="Times New Roman" pitchFamily="18" charset="0"/>
              </a:rPr>
              <a:t>A critical review of discrete soil sample reliability: </a:t>
            </a:r>
            <a:r>
              <a:rPr lang="en-US" sz="2000" b="1" dirty="0">
                <a:cs typeface="Times New Roman" pitchFamily="18" charset="0"/>
              </a:rPr>
              <a:t>Journal of Soil and Sediment Contamination. Part 1: Field Study; Part 2: Implications.</a:t>
            </a:r>
          </a:p>
        </p:txBody>
      </p:sp>
      <p:sp>
        <p:nvSpPr>
          <p:cNvPr id="5" name="TextBox 4"/>
          <p:cNvSpPr txBox="1"/>
          <p:nvPr/>
        </p:nvSpPr>
        <p:spPr>
          <a:xfrm>
            <a:off x="838200" y="5770273"/>
            <a:ext cx="7454669" cy="769441"/>
          </a:xfrm>
          <a:prstGeom prst="rect">
            <a:avLst/>
          </a:prstGeom>
          <a:noFill/>
          <a:ln>
            <a:solidFill>
              <a:schemeClr val="tx1"/>
            </a:solidFill>
          </a:ln>
        </p:spPr>
        <p:txBody>
          <a:bodyPr wrap="none" rtlCol="0">
            <a:spAutoFit/>
          </a:bodyPr>
          <a:lstStyle/>
          <a:p>
            <a:pPr lvl="0" algn="ctr">
              <a:spcBef>
                <a:spcPct val="20000"/>
              </a:spcBef>
            </a:pPr>
            <a:r>
              <a:rPr lang="en-US" sz="2000" b="1" dirty="0">
                <a:solidFill>
                  <a:prstClr val="black"/>
                </a:solidFill>
                <a:latin typeface="Times New Roman" pitchFamily="18" charset="0"/>
                <a:cs typeface="Times New Roman" pitchFamily="18" charset="0"/>
              </a:rPr>
              <a:t>Field report and recorded webinars posted to HEER webpage</a:t>
            </a:r>
          </a:p>
          <a:p>
            <a:pPr lvl="0" algn="ctr">
              <a:spcBef>
                <a:spcPct val="20000"/>
              </a:spcBef>
            </a:pPr>
            <a:r>
              <a:rPr lang="en-US" sz="2000" b="1" dirty="0">
                <a:solidFill>
                  <a:prstClr val="black"/>
                </a:solidFill>
                <a:latin typeface="Times New Roman" pitchFamily="18" charset="0"/>
                <a:cs typeface="Times New Roman" pitchFamily="18" charset="0"/>
              </a:rPr>
              <a:t>http://eha-web.doh.hawaii.gov/eha-cma/Leaders/HEER/Webinar</a:t>
            </a:r>
          </a:p>
        </p:txBody>
      </p:sp>
      <p:sp>
        <p:nvSpPr>
          <p:cNvPr id="6" name="Slide Number Placeholder 3">
            <a:extLst>
              <a:ext uri="{FF2B5EF4-FFF2-40B4-BE49-F238E27FC236}">
                <a16:creationId xmlns:a16="http://schemas.microsoft.com/office/drawing/2014/main" id="{4664FDE7-3382-4160-B745-7F895DC689CC}"/>
              </a:ext>
            </a:extLst>
          </p:cNvPr>
          <p:cNvSpPr>
            <a:spLocks noGrp="1"/>
          </p:cNvSpPr>
          <p:nvPr>
            <p:ph type="sldNum" sz="quarter" idx="12"/>
          </p:nvPr>
        </p:nvSpPr>
        <p:spPr>
          <a:xfrm>
            <a:off x="6553200" y="6356350"/>
            <a:ext cx="2133600" cy="365125"/>
          </a:xfrm>
        </p:spPr>
        <p:txBody>
          <a:bodyPr/>
          <a:lstStyle/>
          <a:p>
            <a:fld id="{27EB08C4-B206-4098-98C3-6DC2CE1146B4}" type="slidenum">
              <a:rPr lang="en-US" smtClean="0"/>
              <a:pPr/>
              <a:t>14</a:t>
            </a:fld>
            <a:endParaRPr lang="en-US" dirty="0"/>
          </a:p>
        </p:txBody>
      </p:sp>
    </p:spTree>
    <p:extLst>
      <p:ext uri="{BB962C8B-B14F-4D97-AF65-F5344CB8AC3E}">
        <p14:creationId xmlns:p14="http://schemas.microsoft.com/office/powerpoint/2010/main" val="4138762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Picture 242">
            <a:extLst>
              <a:ext uri="{FF2B5EF4-FFF2-40B4-BE49-F238E27FC236}">
                <a16:creationId xmlns:a16="http://schemas.microsoft.com/office/drawing/2014/main" id="{8A60FC36-592F-4B63-A8EE-1C5E106D9E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168063"/>
            <a:ext cx="7707525" cy="4221409"/>
          </a:xfrm>
          <a:prstGeom prst="rect">
            <a:avLst/>
          </a:prstGeom>
        </p:spPr>
      </p:pic>
      <p:sp>
        <p:nvSpPr>
          <p:cNvPr id="128" name="TextBox 127"/>
          <p:cNvSpPr txBox="1"/>
          <p:nvPr/>
        </p:nvSpPr>
        <p:spPr>
          <a:xfrm>
            <a:off x="264162" y="76200"/>
            <a:ext cx="8651238"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dirty="0">
                <a:solidFill>
                  <a:sysClr val="windowText" lastClr="000000"/>
                </a:solidFill>
                <a:cs typeface="Times New Roman" pitchFamily="18" charset="0"/>
              </a:rPr>
              <a:t>Results of Misapplication of  Finite Element Sampling Methods in the Environmental Industry</a:t>
            </a:r>
            <a:endParaRPr kumimoji="0" lang="en-US" sz="2800" b="1" i="0" u="none" strike="noStrike" kern="0" cap="none" spc="0" normalizeH="0" baseline="0" noProof="0" dirty="0">
              <a:ln>
                <a:noFill/>
              </a:ln>
              <a:solidFill>
                <a:sysClr val="windowText" lastClr="000000"/>
              </a:solidFill>
              <a:effectLst/>
              <a:uLnTx/>
              <a:uFillTx/>
              <a:cs typeface="Times New Roman" pitchFamily="18" charset="0"/>
            </a:endParaRPr>
          </a:p>
        </p:txBody>
      </p:sp>
      <p:sp>
        <p:nvSpPr>
          <p:cNvPr id="5" name="Slide Number Placeholder 4"/>
          <p:cNvSpPr>
            <a:spLocks noGrp="1"/>
          </p:cNvSpPr>
          <p:nvPr>
            <p:ph type="sldNum" sz="quarter" idx="12"/>
          </p:nvPr>
        </p:nvSpPr>
        <p:spPr>
          <a:xfrm>
            <a:off x="6972300" y="6473825"/>
            <a:ext cx="2133600" cy="365125"/>
          </a:xfrm>
        </p:spPr>
        <p:txBody>
          <a:bodyPr vert="horz" lIns="91440" tIns="45720" rIns="91440" bIns="45720" rtlCol="0" anchor="ctr"/>
          <a:lstStyle/>
          <a:p>
            <a:fld id="{27EB08C4-B206-4098-98C3-6DC2CE1146B4}" type="slidenum">
              <a:rPr lang="en-US"/>
              <a:pPr/>
              <a:t>15</a:t>
            </a:fld>
            <a:endParaRPr lang="en-US" dirty="0"/>
          </a:p>
        </p:txBody>
      </p:sp>
      <p:sp>
        <p:nvSpPr>
          <p:cNvPr id="137" name="TextBox 136">
            <a:extLst>
              <a:ext uri="{FF2B5EF4-FFF2-40B4-BE49-F238E27FC236}">
                <a16:creationId xmlns:a16="http://schemas.microsoft.com/office/drawing/2014/main" id="{45C965E4-D1CE-4C05-AC7A-EAB76D779256}"/>
              </a:ext>
            </a:extLst>
          </p:cNvPr>
          <p:cNvSpPr txBox="1"/>
          <p:nvPr/>
        </p:nvSpPr>
        <p:spPr>
          <a:xfrm>
            <a:off x="685800" y="5486400"/>
            <a:ext cx="7707525" cy="1323439"/>
          </a:xfrm>
          <a:prstGeom prst="rect">
            <a:avLst/>
          </a:prstGeom>
          <a:noFill/>
        </p:spPr>
        <p:txBody>
          <a:bodyPr wrap="square" rtlCol="0">
            <a:spAutoFit/>
          </a:bodyPr>
          <a:lstStyle/>
          <a:p>
            <a:pPr marL="117475" indent="-115888">
              <a:buFont typeface="Arial" panose="020B0604020202020204" pitchFamily="34" charset="0"/>
              <a:buChar char="•"/>
            </a:pPr>
            <a:r>
              <a:rPr lang="en-US" sz="2000" b="1" dirty="0">
                <a:cs typeface="Times New Roman" pitchFamily="18" charset="0"/>
              </a:rPr>
              <a:t>Multiple remobilizations for sample collection with </a:t>
            </a:r>
            <a:r>
              <a:rPr lang="en-US" sz="2000" b="1" i="1" dirty="0">
                <a:cs typeface="Times New Roman" pitchFamily="18" charset="0"/>
              </a:rPr>
              <a:t>no clear endpoint</a:t>
            </a:r>
            <a:r>
              <a:rPr lang="en-US" sz="2000" b="1" dirty="0">
                <a:cs typeface="Times New Roman" pitchFamily="18" charset="0"/>
              </a:rPr>
              <a:t>;</a:t>
            </a:r>
          </a:p>
          <a:p>
            <a:pPr marL="117475" indent="-115888">
              <a:buFont typeface="Arial" panose="020B0604020202020204" pitchFamily="34" charset="0"/>
              <a:buChar char="•"/>
            </a:pPr>
            <a:r>
              <a:rPr lang="en-US" sz="2000" b="1" dirty="0">
                <a:cs typeface="Times New Roman" pitchFamily="18" charset="0"/>
              </a:rPr>
              <a:t>Uninterpretable, </a:t>
            </a:r>
            <a:r>
              <a:rPr lang="en-US" sz="2000" b="1" i="1" dirty="0">
                <a:cs typeface="Times New Roman" pitchFamily="18" charset="0"/>
              </a:rPr>
              <a:t>“highly variable” </a:t>
            </a:r>
            <a:r>
              <a:rPr lang="en-US" sz="2000" b="1" dirty="0">
                <a:cs typeface="Times New Roman" pitchFamily="18" charset="0"/>
              </a:rPr>
              <a:t>data;</a:t>
            </a:r>
          </a:p>
          <a:p>
            <a:pPr marL="117475" indent="-115888">
              <a:buFont typeface="Arial" panose="020B0604020202020204" pitchFamily="34" charset="0"/>
              <a:buChar char="•"/>
            </a:pPr>
            <a:r>
              <a:rPr lang="en-US" sz="2000" b="1" dirty="0">
                <a:cs typeface="Times New Roman" pitchFamily="18" charset="0"/>
              </a:rPr>
              <a:t>Error in data </a:t>
            </a:r>
            <a:r>
              <a:rPr lang="en-US" sz="2000" b="1" i="1" dirty="0">
                <a:cs typeface="Times New Roman" pitchFamily="18" charset="0"/>
              </a:rPr>
              <a:t>unknown</a:t>
            </a:r>
            <a:r>
              <a:rPr lang="en-US" sz="2000" b="1" dirty="0">
                <a:cs typeface="Times New Roman" pitchFamily="18" charset="0"/>
              </a:rPr>
              <a:t>;</a:t>
            </a:r>
          </a:p>
          <a:p>
            <a:pPr marL="117475" indent="-115888">
              <a:buFont typeface="Arial" panose="020B0604020202020204" pitchFamily="34" charset="0"/>
              <a:buChar char="•"/>
            </a:pPr>
            <a:r>
              <a:rPr lang="en-US" sz="2000" b="1" dirty="0">
                <a:cs typeface="Times New Roman" pitchFamily="18" charset="0"/>
              </a:rPr>
              <a:t>Projects stalled for </a:t>
            </a:r>
            <a:r>
              <a:rPr lang="en-US" sz="2000" b="1" i="1" dirty="0">
                <a:cs typeface="Times New Roman" pitchFamily="18" charset="0"/>
              </a:rPr>
              <a:t>years</a:t>
            </a:r>
            <a:r>
              <a:rPr lang="en-US" sz="2000" b="1" dirty="0">
                <a:cs typeface="Times New Roman" pitchFamily="18" charset="0"/>
              </a:rPr>
              <a:t> or </a:t>
            </a:r>
            <a:r>
              <a:rPr lang="en-US" sz="2000" b="1" i="1" dirty="0">
                <a:cs typeface="Times New Roman" pitchFamily="18" charset="0"/>
              </a:rPr>
              <a:t>property abandoned </a:t>
            </a:r>
            <a:r>
              <a:rPr lang="en-US" sz="2000" b="1" dirty="0">
                <a:cs typeface="Times New Roman" pitchFamily="18" charset="0"/>
              </a:rPr>
              <a:t>(“brownfields”).</a:t>
            </a:r>
          </a:p>
        </p:txBody>
      </p:sp>
      <p:sp>
        <p:nvSpPr>
          <p:cNvPr id="138" name="TextBox 137">
            <a:extLst>
              <a:ext uri="{FF2B5EF4-FFF2-40B4-BE49-F238E27FC236}">
                <a16:creationId xmlns:a16="http://schemas.microsoft.com/office/drawing/2014/main" id="{C15A0F39-48CC-4F6C-8C43-893B2AD5B79B}"/>
              </a:ext>
            </a:extLst>
          </p:cNvPr>
          <p:cNvSpPr txBox="1"/>
          <p:nvPr/>
        </p:nvSpPr>
        <p:spPr>
          <a:xfrm>
            <a:off x="294339" y="1216521"/>
            <a:ext cx="4882370" cy="1323439"/>
          </a:xfrm>
          <a:prstGeom prst="rect">
            <a:avLst/>
          </a:prstGeom>
          <a:solidFill>
            <a:schemeClr val="bg2">
              <a:lumMod val="90000"/>
            </a:schemeClr>
          </a:solidFill>
          <a:ln>
            <a:solidFill>
              <a:schemeClr val="tx1"/>
            </a:solidFill>
          </a:ln>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lang="en-US" sz="2000" b="1" i="1" kern="0" dirty="0">
                <a:solidFill>
                  <a:sysClr val="windowText" lastClr="000000"/>
                </a:solidFill>
                <a:cs typeface="Times New Roman" pitchFamily="18" charset="0"/>
              </a:rPr>
              <a:t>Lab data </a:t>
            </a:r>
            <a:r>
              <a:rPr lang="en-US" sz="2000" b="1" kern="0" dirty="0">
                <a:solidFill>
                  <a:sysClr val="windowText" lastClr="000000"/>
                </a:solidFill>
                <a:cs typeface="Times New Roman" pitchFamily="18" charset="0"/>
              </a:rPr>
              <a:t>not reliably representative of sample submitted;</a:t>
            </a:r>
          </a:p>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0" cap="none" spc="0" normalizeH="0" baseline="0" noProof="0" dirty="0">
                <a:ln>
                  <a:noFill/>
                </a:ln>
                <a:solidFill>
                  <a:sysClr val="windowText" lastClr="000000"/>
                </a:solidFill>
                <a:effectLst/>
                <a:uLnTx/>
                <a:uFillTx/>
                <a:cs typeface="Times New Roman" pitchFamily="18" charset="0"/>
              </a:rPr>
              <a:t>Sample</a:t>
            </a:r>
            <a:r>
              <a:rPr kumimoji="0" lang="en-US" sz="2000" b="1" i="1" u="none" strike="noStrike" kern="0" cap="none" spc="0" normalizeH="0" noProof="0" dirty="0">
                <a:ln>
                  <a:noFill/>
                </a:ln>
                <a:solidFill>
                  <a:sysClr val="windowText" lastClr="000000"/>
                </a:solidFill>
                <a:effectLst/>
                <a:uLnTx/>
                <a:uFillTx/>
                <a:cs typeface="Times New Roman" pitchFamily="18" charset="0"/>
              </a:rPr>
              <a:t> </a:t>
            </a:r>
            <a:r>
              <a:rPr kumimoji="0" lang="en-US" sz="2000" b="1" u="none" strike="noStrike" kern="0" cap="none" spc="0" normalizeH="0" noProof="0" dirty="0">
                <a:ln>
                  <a:noFill/>
                </a:ln>
                <a:solidFill>
                  <a:sysClr val="windowText" lastClr="000000"/>
                </a:solidFill>
                <a:effectLst/>
                <a:uLnTx/>
                <a:uFillTx/>
                <a:cs typeface="Times New Roman" pitchFamily="18" charset="0"/>
              </a:rPr>
              <a:t>not reliably representative of area where it was collected.</a:t>
            </a:r>
            <a:endParaRPr lang="en-US" sz="2000" b="1" kern="0" dirty="0">
              <a:solidFill>
                <a:sysClr val="windowText" lastClr="000000"/>
              </a:solidFill>
              <a:cs typeface="Times New Roman" pitchFamily="18" charset="0"/>
            </a:endParaRPr>
          </a:p>
        </p:txBody>
      </p:sp>
      <p:cxnSp>
        <p:nvCxnSpPr>
          <p:cNvPr id="141" name="Straight Arrow Connector 140">
            <a:extLst>
              <a:ext uri="{FF2B5EF4-FFF2-40B4-BE49-F238E27FC236}">
                <a16:creationId xmlns:a16="http://schemas.microsoft.com/office/drawing/2014/main" id="{0E3204F3-765B-4616-B9A5-82BBE929B294}"/>
              </a:ext>
            </a:extLst>
          </p:cNvPr>
          <p:cNvCxnSpPr>
            <a:cxnSpLocks/>
          </p:cNvCxnSpPr>
          <p:nvPr/>
        </p:nvCxnSpPr>
        <p:spPr>
          <a:xfrm>
            <a:off x="2072764" y="3115144"/>
            <a:ext cx="620061" cy="4241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ectangle 2">
            <a:extLst>
              <a:ext uri="{FF2B5EF4-FFF2-40B4-BE49-F238E27FC236}">
                <a16:creationId xmlns:a16="http://schemas.microsoft.com/office/drawing/2014/main" id="{8AC9694C-0C06-45B1-A148-D10EBFDDE969}"/>
              </a:ext>
            </a:extLst>
          </p:cNvPr>
          <p:cNvSpPr txBox="1">
            <a:spLocks noChangeArrowheads="1"/>
          </p:cNvSpPr>
          <p:nvPr/>
        </p:nvSpPr>
        <p:spPr>
          <a:xfrm>
            <a:off x="224914" y="2733681"/>
            <a:ext cx="1847850" cy="790993"/>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000" b="1" dirty="0">
                <a:solidFill>
                  <a:srgbClr val="FF0000"/>
                </a:solidFill>
                <a:latin typeface="+mn-lt"/>
                <a:cs typeface="Times New Roman" pitchFamily="18" charset="0"/>
              </a:rPr>
              <a:t>Artificial Hot &amp; Cold Spots</a:t>
            </a:r>
          </a:p>
        </p:txBody>
      </p:sp>
      <p:pic>
        <p:nvPicPr>
          <p:cNvPr id="9" name="Picture 8">
            <a:extLst>
              <a:ext uri="{FF2B5EF4-FFF2-40B4-BE49-F238E27FC236}">
                <a16:creationId xmlns:a16="http://schemas.microsoft.com/office/drawing/2014/main" id="{07B3A8D8-FED2-42BF-A162-709D24F51878}"/>
              </a:ext>
            </a:extLst>
          </p:cNvPr>
          <p:cNvPicPr>
            <a:picLocks noChangeAspect="1"/>
          </p:cNvPicPr>
          <p:nvPr/>
        </p:nvPicPr>
        <p:blipFill rotWithShape="1">
          <a:blip r:embed="rId3"/>
          <a:srcRect l="24447" t="27573" r="6112"/>
          <a:stretch/>
        </p:blipFill>
        <p:spPr>
          <a:xfrm>
            <a:off x="7715640" y="2632348"/>
            <a:ext cx="823593" cy="644252"/>
          </a:xfrm>
          <a:prstGeom prst="rect">
            <a:avLst/>
          </a:prstGeom>
          <a:ln>
            <a:solidFill>
              <a:schemeClr val="tx1"/>
            </a:solidFill>
          </a:ln>
        </p:spPr>
      </p:pic>
      <p:sp>
        <p:nvSpPr>
          <p:cNvPr id="14" name="Rectangle 2">
            <a:extLst>
              <a:ext uri="{FF2B5EF4-FFF2-40B4-BE49-F238E27FC236}">
                <a16:creationId xmlns:a16="http://schemas.microsoft.com/office/drawing/2014/main" id="{8C63BBB7-F4DD-4155-BC7D-7BF599EFC2BF}"/>
              </a:ext>
            </a:extLst>
          </p:cNvPr>
          <p:cNvSpPr txBox="1">
            <a:spLocks noChangeArrowheads="1"/>
          </p:cNvSpPr>
          <p:nvPr/>
        </p:nvSpPr>
        <p:spPr>
          <a:xfrm>
            <a:off x="7479736" y="3296074"/>
            <a:ext cx="1295400" cy="457200"/>
          </a:xfrm>
          <a:prstGeom prst="rect">
            <a:avLst/>
          </a:prstGeom>
          <a:solidFill>
            <a:schemeClr val="bg1"/>
          </a:solidFill>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1600" b="1" dirty="0">
                <a:latin typeface="+mn-lt"/>
                <a:cs typeface="Times New Roman" pitchFamily="18" charset="0"/>
              </a:rPr>
              <a:t>Laboratory</a:t>
            </a:r>
          </a:p>
          <a:p>
            <a:pPr marL="114300"/>
            <a:r>
              <a:rPr lang="en-US" sz="1600" b="1" dirty="0">
                <a:latin typeface="+mn-lt"/>
                <a:cs typeface="Times New Roman" pitchFamily="18" charset="0"/>
              </a:rPr>
              <a:t>Subsample</a:t>
            </a:r>
          </a:p>
        </p:txBody>
      </p:sp>
    </p:spTree>
    <p:extLst>
      <p:ext uri="{BB962C8B-B14F-4D97-AF65-F5344CB8AC3E}">
        <p14:creationId xmlns:p14="http://schemas.microsoft.com/office/powerpoint/2010/main" val="337764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EB08C4-B206-4098-98C3-6DC2CE1146B4}" type="slidenum">
              <a:rPr lang="en-US" smtClean="0"/>
              <a:pPr/>
              <a:t>16</a:t>
            </a:fld>
            <a:endParaRPr lang="en-US"/>
          </a:p>
        </p:txBody>
      </p:sp>
      <p:sp>
        <p:nvSpPr>
          <p:cNvPr id="4" name="TextBox 3"/>
          <p:cNvSpPr txBox="1"/>
          <p:nvPr/>
        </p:nvSpPr>
        <p:spPr>
          <a:xfrm rot="10800000" flipV="1">
            <a:off x="1463040" y="1025337"/>
            <a:ext cx="6400800" cy="1400383"/>
          </a:xfrm>
          <a:prstGeom prst="rect">
            <a:avLst/>
          </a:prstGeom>
          <a:noFill/>
          <a:ln>
            <a:solidFill>
              <a:schemeClr val="tx1"/>
            </a:solidFill>
          </a:ln>
        </p:spPr>
        <p:txBody>
          <a:bodyPr wrap="square" rtlCol="0">
            <a:spAutoFit/>
          </a:bodyPr>
          <a:lstStyle/>
          <a:p>
            <a:pPr>
              <a:spcAft>
                <a:spcPts val="600"/>
              </a:spcAft>
            </a:pPr>
            <a:r>
              <a:rPr lang="en-GB" sz="2000" b="1" i="1" dirty="0"/>
              <a:t>“</a:t>
            </a:r>
            <a:r>
              <a:rPr lang="en-US" sz="2000" b="1" dirty="0"/>
              <a:t>Future changes in EPA policy </a:t>
            </a:r>
            <a:r>
              <a:rPr lang="en-US" sz="2000" b="1" dirty="0">
                <a:solidFill>
                  <a:srgbClr val="FF0000"/>
                </a:solidFill>
              </a:rPr>
              <a:t>may invalidate </a:t>
            </a:r>
            <a:r>
              <a:rPr lang="en-US" sz="2000" b="1" dirty="0"/>
              <a:t>some of the discussions in this (guidance).”</a:t>
            </a:r>
          </a:p>
          <a:p>
            <a:r>
              <a:rPr lang="en-US" sz="2000" b="1" dirty="0"/>
              <a:t>USEPA 1989: </a:t>
            </a:r>
            <a:r>
              <a:rPr lang="en-US" sz="2000" b="1" i="1" dirty="0"/>
              <a:t>Methods for Evaluating the Attainment of Cleanup Standards, Volume 1: Soils and Solid Media</a:t>
            </a:r>
            <a:r>
              <a:rPr lang="en-US" sz="2000" b="1" dirty="0"/>
              <a:t>. </a:t>
            </a:r>
          </a:p>
        </p:txBody>
      </p:sp>
      <p:sp>
        <p:nvSpPr>
          <p:cNvPr id="5" name="TextBox 4"/>
          <p:cNvSpPr txBox="1"/>
          <p:nvPr/>
        </p:nvSpPr>
        <p:spPr>
          <a:xfrm>
            <a:off x="1310640" y="2590800"/>
            <a:ext cx="7604760" cy="2323713"/>
          </a:xfrm>
          <a:prstGeom prst="rect">
            <a:avLst/>
          </a:prstGeom>
          <a:noFill/>
          <a:ln>
            <a:solidFill>
              <a:schemeClr val="tx1"/>
            </a:solidFill>
          </a:ln>
        </p:spPr>
        <p:txBody>
          <a:bodyPr wrap="square" rtlCol="0">
            <a:spAutoFit/>
          </a:bodyPr>
          <a:lstStyle/>
          <a:p>
            <a:pPr>
              <a:spcAft>
                <a:spcPts val="600"/>
              </a:spcAft>
            </a:pPr>
            <a:r>
              <a:rPr lang="en-US" sz="2000" b="1" dirty="0"/>
              <a:t>“We searched for a </a:t>
            </a:r>
            <a:r>
              <a:rPr lang="en-US" sz="2000" b="1" i="1" dirty="0"/>
              <a:t>non-conventional statistical sampling theory </a:t>
            </a:r>
            <a:r>
              <a:rPr lang="en-US" sz="2000" b="1" dirty="0"/>
              <a:t>that… takes into account the nature of particulate materials… In 1989, we hit “pay dirt,” …the </a:t>
            </a:r>
            <a:r>
              <a:rPr lang="en-US" sz="2000" b="1" u="sng" dirty="0">
                <a:solidFill>
                  <a:srgbClr val="FF0000"/>
                </a:solidFill>
              </a:rPr>
              <a:t>Pierre </a:t>
            </a:r>
            <a:r>
              <a:rPr lang="en-US" sz="2000" b="1" u="sng" dirty="0" err="1">
                <a:solidFill>
                  <a:srgbClr val="FF0000"/>
                </a:solidFill>
              </a:rPr>
              <a:t>Gy</a:t>
            </a:r>
            <a:r>
              <a:rPr lang="en-US" sz="2000" b="1" u="sng" dirty="0">
                <a:solidFill>
                  <a:srgbClr val="FF0000"/>
                </a:solidFill>
              </a:rPr>
              <a:t> sampling theory </a:t>
            </a:r>
            <a:r>
              <a:rPr lang="en-US" sz="2000" b="1" dirty="0"/>
              <a:t>for particulate materials. (However) we were only moderately successful at transferring this technology to the environmental community.”</a:t>
            </a:r>
          </a:p>
          <a:p>
            <a:r>
              <a:rPr lang="en-US" sz="2000" b="1" dirty="0"/>
              <a:t>USEPA 2003: </a:t>
            </a:r>
            <a:r>
              <a:rPr lang="en-US" sz="2000" b="1" i="1" dirty="0"/>
              <a:t>Guidance for Obtaining Representative Laboratory Analytical Subsamples from Particulate Laboratory Samples</a:t>
            </a:r>
            <a:r>
              <a:rPr lang="en-US" sz="2000" b="1" dirty="0"/>
              <a:t>.</a:t>
            </a:r>
            <a:endParaRPr lang="en-US" sz="2000" b="1" baseline="30000" dirty="0"/>
          </a:p>
        </p:txBody>
      </p:sp>
      <p:sp>
        <p:nvSpPr>
          <p:cNvPr id="6" name="Rectangle 2"/>
          <p:cNvSpPr txBox="1">
            <a:spLocks noChangeArrowheads="1"/>
          </p:cNvSpPr>
          <p:nvPr/>
        </p:nvSpPr>
        <p:spPr>
          <a:xfrm>
            <a:off x="457200" y="152400"/>
            <a:ext cx="8305800" cy="609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000" b="1" noProof="0" dirty="0">
                <a:solidFill>
                  <a:prstClr val="black"/>
                </a:solidFill>
                <a:latin typeface="+mn-lt"/>
                <a:cs typeface="Times New Roman" pitchFamily="18" charset="0"/>
              </a:rPr>
              <a:t>Thirty+ Years of Kicking the Can Down the Road…</a:t>
            </a:r>
            <a:endParaRPr kumimoji="0" lang="en-US" sz="3000" b="1" i="0" u="none" strike="noStrike" kern="1200" cap="none" spc="0" normalizeH="0" baseline="0" noProof="0" dirty="0">
              <a:ln>
                <a:noFill/>
              </a:ln>
              <a:solidFill>
                <a:prstClr val="black"/>
              </a:solidFill>
              <a:effectLst/>
              <a:uLnTx/>
              <a:uFillTx/>
              <a:latin typeface="+mn-lt"/>
              <a:ea typeface="+mj-ea"/>
              <a:cs typeface="Times New Roman" pitchFamily="18" charset="0"/>
            </a:endParaRPr>
          </a:p>
        </p:txBody>
      </p:sp>
      <p:pic>
        <p:nvPicPr>
          <p:cNvPr id="7" name="Picture 6">
            <a:extLst>
              <a:ext uri="{FF2B5EF4-FFF2-40B4-BE49-F238E27FC236}">
                <a16:creationId xmlns:a16="http://schemas.microsoft.com/office/drawing/2014/main" id="{171FFA2F-5481-43A4-8D12-D7FAC31945F4}"/>
              </a:ext>
            </a:extLst>
          </p:cNvPr>
          <p:cNvPicPr>
            <a:picLocks noChangeAspect="1"/>
          </p:cNvPicPr>
          <p:nvPr/>
        </p:nvPicPr>
        <p:blipFill>
          <a:blip r:embed="rId2"/>
          <a:stretch>
            <a:fillRect/>
          </a:stretch>
        </p:blipFill>
        <p:spPr>
          <a:xfrm flipH="1">
            <a:off x="152400" y="1219200"/>
            <a:ext cx="1164578" cy="821918"/>
          </a:xfrm>
          <a:prstGeom prst="rect">
            <a:avLst/>
          </a:prstGeom>
          <a:ln>
            <a:solidFill>
              <a:schemeClr val="tx1"/>
            </a:solidFill>
          </a:ln>
        </p:spPr>
      </p:pic>
      <p:sp>
        <p:nvSpPr>
          <p:cNvPr id="3" name="TextBox 2"/>
          <p:cNvSpPr txBox="1"/>
          <p:nvPr/>
        </p:nvSpPr>
        <p:spPr>
          <a:xfrm>
            <a:off x="381000" y="5029200"/>
            <a:ext cx="8382000" cy="1708160"/>
          </a:xfrm>
          <a:prstGeom prst="rect">
            <a:avLst/>
          </a:prstGeom>
          <a:noFill/>
          <a:ln>
            <a:solidFill>
              <a:schemeClr val="tx1"/>
            </a:solidFill>
          </a:ln>
        </p:spPr>
        <p:txBody>
          <a:bodyPr wrap="square" rtlCol="0">
            <a:spAutoFit/>
          </a:bodyPr>
          <a:lstStyle/>
          <a:p>
            <a:pPr>
              <a:spcAft>
                <a:spcPts val="600"/>
              </a:spcAft>
            </a:pPr>
            <a:r>
              <a:rPr lang="en-US" sz="2000" b="1" dirty="0"/>
              <a:t>“As </a:t>
            </a:r>
            <a:r>
              <a:rPr lang="en-US" sz="2000" b="1" dirty="0">
                <a:solidFill>
                  <a:srgbClr val="FF0000"/>
                </a:solidFill>
              </a:rPr>
              <a:t>bureaucracies</a:t>
            </a:r>
            <a:r>
              <a:rPr lang="en-US" sz="2000" b="1" dirty="0"/>
              <a:t> accumulate power, they become </a:t>
            </a:r>
            <a:r>
              <a:rPr lang="en-US" sz="2000" b="1" i="1" dirty="0"/>
              <a:t>immune to their own mistakes</a:t>
            </a:r>
            <a:r>
              <a:rPr lang="en-US" sz="2000" b="1" dirty="0"/>
              <a:t>. Instead of changing their stories to fit reality, they can change reality to fit their stories. In the end external reality matches their bureaucratic fantasies, but only because they forced reality to do so.”</a:t>
            </a:r>
          </a:p>
          <a:p>
            <a:r>
              <a:rPr lang="en-US" sz="2000" b="1" dirty="0"/>
              <a:t>Yuval Noah Harari, </a:t>
            </a:r>
            <a:r>
              <a:rPr lang="en-US" sz="2000" b="1" i="1" dirty="0"/>
              <a:t>Homo Deus</a:t>
            </a:r>
          </a:p>
        </p:txBody>
      </p:sp>
      <p:pic>
        <p:nvPicPr>
          <p:cNvPr id="8" name="Picture 7"/>
          <p:cNvPicPr>
            <a:picLocks noChangeAspect="1"/>
          </p:cNvPicPr>
          <p:nvPr/>
        </p:nvPicPr>
        <p:blipFill>
          <a:blip r:embed="rId3"/>
          <a:stretch>
            <a:fillRect/>
          </a:stretch>
        </p:blipFill>
        <p:spPr>
          <a:xfrm>
            <a:off x="82884" y="2667000"/>
            <a:ext cx="1136316" cy="1295400"/>
          </a:xfrm>
          <a:prstGeom prst="rect">
            <a:avLst/>
          </a:prstGeom>
          <a:ln>
            <a:solidFill>
              <a:schemeClr val="tx1"/>
            </a:solidFill>
          </a:ln>
        </p:spPr>
      </p:pic>
    </p:spTree>
    <p:extLst>
      <p:ext uri="{BB962C8B-B14F-4D97-AF65-F5344CB8AC3E}">
        <p14:creationId xmlns:p14="http://schemas.microsoft.com/office/powerpoint/2010/main" val="3459166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5309316"/>
              </p:ext>
            </p:extLst>
          </p:nvPr>
        </p:nvGraphicFramePr>
        <p:xfrm>
          <a:off x="228600" y="838200"/>
          <a:ext cx="8763000" cy="5933440"/>
        </p:xfrm>
        <a:graphic>
          <a:graphicData uri="http://schemas.openxmlformats.org/drawingml/2006/table">
            <a:tbl>
              <a:tblPr firstRow="1" bandRow="1">
                <a:tableStyleId>{5C22544A-7EE6-4342-B048-85BDC9FD1C3A}</a:tableStyleId>
              </a:tblPr>
              <a:tblGrid>
                <a:gridCol w="4227763">
                  <a:extLst>
                    <a:ext uri="{9D8B030D-6E8A-4147-A177-3AD203B41FA5}">
                      <a16:colId xmlns:a16="http://schemas.microsoft.com/office/drawing/2014/main" val="20000"/>
                    </a:ext>
                  </a:extLst>
                </a:gridCol>
                <a:gridCol w="4535237">
                  <a:extLst>
                    <a:ext uri="{9D8B030D-6E8A-4147-A177-3AD203B41FA5}">
                      <a16:colId xmlns:a16="http://schemas.microsoft.com/office/drawing/2014/main" val="20001"/>
                    </a:ext>
                  </a:extLst>
                </a:gridCol>
              </a:tblGrid>
              <a:tr h="381000">
                <a:tc>
                  <a:txBody>
                    <a:bodyPr/>
                    <a:lstStyle/>
                    <a:p>
                      <a:pPr marL="0" marR="0" algn="ctr">
                        <a:lnSpc>
                          <a:spcPts val="1200"/>
                        </a:lnSpc>
                        <a:spcBef>
                          <a:spcPts val="0"/>
                        </a:spcBef>
                        <a:spcAft>
                          <a:spcPts val="0"/>
                        </a:spcAft>
                      </a:pPr>
                      <a:r>
                        <a:rPr lang="en-US" sz="2400" b="1" dirty="0">
                          <a:solidFill>
                            <a:schemeClr val="tx1"/>
                          </a:solidFill>
                          <a:effectLst/>
                        </a:rPr>
                        <a:t>Mining Industry</a:t>
                      </a:r>
                      <a:endParaRPr lang="en-US" sz="2400" b="1" dirty="0">
                        <a:solidFill>
                          <a:schemeClr val="tx1"/>
                        </a:solidFill>
                        <a:effectLst/>
                        <a:latin typeface="Arial" panose="020B0604020202020204" pitchFamily="34" charset="0"/>
                        <a:ea typeface="SimSun" panose="02010600030101010101" pitchFamily="2" charset="-122"/>
                      </a:endParaRP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ts val="1200"/>
                        </a:lnSpc>
                        <a:spcBef>
                          <a:spcPts val="0"/>
                        </a:spcBef>
                        <a:spcAft>
                          <a:spcPts val="0"/>
                        </a:spcAft>
                      </a:pPr>
                      <a:r>
                        <a:rPr lang="en-US" sz="2400" b="1" dirty="0">
                          <a:solidFill>
                            <a:schemeClr val="tx1"/>
                          </a:solidFill>
                          <a:effectLst/>
                        </a:rPr>
                        <a:t>Environmental Industry</a:t>
                      </a:r>
                      <a:endParaRPr lang="en-US" sz="2400" b="1" dirty="0">
                        <a:solidFill>
                          <a:schemeClr val="tx1"/>
                        </a:solidFill>
                        <a:effectLst/>
                        <a:latin typeface="Arial" panose="020B0604020202020204" pitchFamily="34" charset="0"/>
                        <a:ea typeface="SimSun" panose="02010600030101010101" pitchFamily="2" charset="-122"/>
                      </a:endParaRP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0"/>
                  </a:ext>
                </a:extLst>
              </a:tr>
              <a:tr h="365760">
                <a:tc>
                  <a:txBody>
                    <a:bodyPr/>
                    <a:lstStyle/>
                    <a:p>
                      <a:pPr marL="112713" marR="0" indent="-111125">
                        <a:lnSpc>
                          <a:spcPct val="100000"/>
                        </a:lnSpc>
                        <a:spcBef>
                          <a:spcPts val="0"/>
                        </a:spcBef>
                        <a:spcAft>
                          <a:spcPts val="0"/>
                        </a:spcAft>
                        <a:buFont typeface="Arial" panose="020B0604020202020204" pitchFamily="34" charset="0"/>
                        <a:buChar char="•"/>
                      </a:pPr>
                      <a:r>
                        <a:rPr lang="en-US" sz="2000" b="1" dirty="0">
                          <a:effectLst/>
                        </a:rPr>
                        <a:t>Geologic Map</a:t>
                      </a:r>
                      <a:endParaRPr lang="en-US" sz="2000" b="1" dirty="0">
                        <a:effectLst/>
                        <a:latin typeface="Arial" panose="020B0604020202020204" pitchFamily="34" charset="0"/>
                        <a:ea typeface="SimSun" panose="02010600030101010101" pitchFamily="2" charset="-122"/>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Site Conceptual Site Model</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6720">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Ore Body Identification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Preliminary Source Area Identification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Mining and stockpiling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 Excavation and stockpiling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70180">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Lot Designation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rgbClr val="FF0000"/>
                          </a:solidFill>
                          <a:effectLst/>
                          <a:latin typeface="+mn-lt"/>
                          <a:ea typeface="+mn-ea"/>
                          <a:cs typeface="+mn-cs"/>
                        </a:rPr>
                        <a:t>Poor concept of Decision Units (DUs)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0">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Field Sample Collection: TOS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rgbClr val="FF0000"/>
                          </a:solidFill>
                          <a:effectLst/>
                          <a:latin typeface="+mn-lt"/>
                          <a:ea typeface="+mn-ea"/>
                          <a:cs typeface="+mn-cs"/>
                        </a:rPr>
                        <a:t>Field Sample Collection: grab/discrete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141605">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Laboratory Testing: TOS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rgbClr val="FF0000"/>
                          </a:solidFill>
                          <a:effectLst/>
                          <a:latin typeface="+mn-lt"/>
                          <a:ea typeface="+mn-ea"/>
                          <a:cs typeface="+mn-cs"/>
                        </a:rPr>
                        <a:t>Laboratory Testing: grab/discrete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1738884">
                <a:tc>
                  <a:txBody>
                    <a:bodyPr/>
                    <a:lstStyle/>
                    <a:p>
                      <a:pPr marL="112713" marR="0" indent="-111125" algn="l" defTabSz="914400" rtl="0" eaLnBrk="1" latinLnBrk="0" hangingPunct="1">
                        <a:lnSpc>
                          <a:spcPts val="2200"/>
                        </a:lnSpc>
                        <a:spcBef>
                          <a:spcPts val="0"/>
                        </a:spcBef>
                        <a:spcAft>
                          <a:spcPts val="0"/>
                        </a:spcAft>
                        <a:buFont typeface="Arial" panose="020B0604020202020204" pitchFamily="34" charset="0"/>
                        <a:buChar char="•"/>
                      </a:pPr>
                      <a:r>
                        <a:rPr lang="en-US" sz="2000" b="1" u="sng" kern="1200" dirty="0">
                          <a:solidFill>
                            <a:schemeClr val="tx1"/>
                          </a:solidFill>
                          <a:effectLst/>
                          <a:latin typeface="+mn-lt"/>
                          <a:ea typeface="+mn-ea"/>
                          <a:cs typeface="+mn-cs"/>
                        </a:rPr>
                        <a:t>Data Quality Review</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chemeClr val="tx1"/>
                          </a:solidFill>
                          <a:effectLst/>
                          <a:latin typeface="+mn-lt"/>
                          <a:ea typeface="+mn-ea"/>
                          <a:cs typeface="+mn-cs"/>
                        </a:rPr>
                        <a:t>Sample collection method</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chemeClr val="tx1"/>
                          </a:solidFill>
                          <a:effectLst/>
                          <a:latin typeface="+mn-lt"/>
                          <a:ea typeface="+mn-ea"/>
                          <a:cs typeface="+mn-cs"/>
                        </a:rPr>
                        <a:t>Field replicate precision</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chemeClr val="tx1"/>
                          </a:solidFill>
                          <a:effectLst/>
                          <a:latin typeface="+mn-lt"/>
                          <a:ea typeface="+mn-ea"/>
                          <a:cs typeface="+mn-cs"/>
                        </a:rPr>
                        <a:t>Laboratory replicate precision</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chemeClr val="tx1"/>
                          </a:solidFill>
                          <a:effectLst/>
                          <a:latin typeface="+mn-lt"/>
                          <a:ea typeface="+mn-ea"/>
                          <a:cs typeface="+mn-cs"/>
                        </a:rPr>
                        <a:t>Analytical precision</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i="0" kern="1200" dirty="0">
                          <a:solidFill>
                            <a:schemeClr val="tx1"/>
                          </a:solidFill>
                          <a:effectLst/>
                          <a:latin typeface="+mn-lt"/>
                          <a:ea typeface="+mn-ea"/>
                          <a:cs typeface="+mn-cs"/>
                        </a:rPr>
                        <a:t>Error in data </a:t>
                      </a:r>
                      <a:r>
                        <a:rPr lang="en-US" sz="2000" b="1" i="1" kern="1200" dirty="0">
                          <a:solidFill>
                            <a:schemeClr val="tx1"/>
                          </a:solidFill>
                          <a:effectLst/>
                          <a:latin typeface="+mn-lt"/>
                          <a:ea typeface="+mn-ea"/>
                          <a:cs typeface="+mn-cs"/>
                        </a:rPr>
                        <a:t>controlled</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i="1" kern="1200" dirty="0">
                          <a:solidFill>
                            <a:schemeClr val="tx1"/>
                          </a:solidFill>
                          <a:effectLst/>
                          <a:latin typeface="+mn-lt"/>
                          <a:ea typeface="+mn-ea"/>
                          <a:cs typeface="+mn-cs"/>
                        </a:rPr>
                        <a:t>Clear </a:t>
                      </a:r>
                      <a:r>
                        <a:rPr lang="en-US" sz="2000" b="1" i="0" kern="1200" dirty="0">
                          <a:solidFill>
                            <a:schemeClr val="tx1"/>
                          </a:solidFill>
                          <a:effectLst/>
                          <a:latin typeface="+mn-lt"/>
                          <a:ea typeface="+mn-ea"/>
                          <a:cs typeface="+mn-cs"/>
                        </a:rPr>
                        <a:t>business </a:t>
                      </a:r>
                      <a:r>
                        <a:rPr lang="en-US" sz="2000" b="1" i="1" kern="1200" dirty="0">
                          <a:solidFill>
                            <a:schemeClr val="tx1"/>
                          </a:solidFill>
                          <a:effectLst/>
                          <a:latin typeface="+mn-lt"/>
                          <a:ea typeface="+mn-ea"/>
                          <a:cs typeface="+mn-cs"/>
                        </a:rPr>
                        <a:t>repercussions </a:t>
                      </a:r>
                      <a:r>
                        <a:rPr lang="en-US" sz="2000" b="1" i="0" kern="1200" dirty="0">
                          <a:solidFill>
                            <a:schemeClr val="tx1"/>
                          </a:solidFill>
                          <a:effectLst/>
                          <a:latin typeface="+mn-lt"/>
                          <a:ea typeface="+mn-ea"/>
                          <a:cs typeface="+mn-cs"/>
                        </a:rPr>
                        <a:t>for overseeing entity for bad data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u="sng" kern="1200" dirty="0">
                          <a:solidFill>
                            <a:srgbClr val="FF0000"/>
                          </a:solidFill>
                          <a:effectLst/>
                          <a:latin typeface="+mn-lt"/>
                          <a:ea typeface="+mn-ea"/>
                          <a:cs typeface="+mn-cs"/>
                        </a:rPr>
                        <a:t>Data Quality Review</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rgbClr val="FF0000"/>
                          </a:solidFill>
                          <a:effectLst/>
                          <a:latin typeface="+mn-lt"/>
                          <a:ea typeface="+mn-ea"/>
                          <a:cs typeface="+mn-cs"/>
                        </a:rPr>
                        <a:t>Sample collection method ignored</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kern="1200" dirty="0">
                          <a:solidFill>
                            <a:srgbClr val="FF0000"/>
                          </a:solidFill>
                          <a:effectLst/>
                          <a:latin typeface="+mn-lt"/>
                          <a:ea typeface="+mn-ea"/>
                          <a:cs typeface="+mn-cs"/>
                        </a:rPr>
                        <a:t>Minimal testing of field sample or lab subsample precision</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i="0" kern="1200" dirty="0">
                          <a:solidFill>
                            <a:srgbClr val="FF0000"/>
                          </a:solidFill>
                          <a:effectLst/>
                          <a:latin typeface="+mn-lt"/>
                          <a:ea typeface="+mn-ea"/>
                          <a:cs typeface="+mn-cs"/>
                        </a:rPr>
                        <a:t>Validation of analytical method only</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i="0" kern="1200" dirty="0">
                          <a:solidFill>
                            <a:srgbClr val="FF0000"/>
                          </a:solidFill>
                          <a:effectLst/>
                          <a:latin typeface="+mn-lt"/>
                          <a:ea typeface="+mn-ea"/>
                          <a:cs typeface="+mn-cs"/>
                        </a:rPr>
                        <a:t>Error in data </a:t>
                      </a:r>
                      <a:r>
                        <a:rPr lang="en-US" sz="2000" b="1" i="1" kern="1200" baseline="0" dirty="0">
                          <a:solidFill>
                            <a:srgbClr val="FF0000"/>
                          </a:solidFill>
                          <a:effectLst/>
                          <a:latin typeface="+mn-lt"/>
                          <a:ea typeface="+mn-ea"/>
                          <a:cs typeface="+mn-cs"/>
                        </a:rPr>
                        <a:t>unknown</a:t>
                      </a:r>
                    </a:p>
                    <a:p>
                      <a:pPr marL="342900" marR="0" lvl="0" indent="-342900" algn="l" defTabSz="914400" rtl="0" eaLnBrk="1" latinLnBrk="0" hangingPunct="1">
                        <a:lnSpc>
                          <a:spcPts val="2200"/>
                        </a:lnSpc>
                        <a:spcBef>
                          <a:spcPts val="0"/>
                        </a:spcBef>
                        <a:spcAft>
                          <a:spcPts val="0"/>
                        </a:spcAft>
                        <a:buFont typeface="Wingdings" panose="05000000000000000000" pitchFamily="2" charset="2"/>
                        <a:buChar char="Ø"/>
                        <a:tabLst>
                          <a:tab pos="457200" algn="l"/>
                        </a:tabLst>
                      </a:pPr>
                      <a:r>
                        <a:rPr lang="en-US" sz="2000" b="1" i="1" kern="1200" dirty="0">
                          <a:solidFill>
                            <a:srgbClr val="FF0000"/>
                          </a:solidFill>
                          <a:effectLst/>
                          <a:latin typeface="+mn-lt"/>
                          <a:ea typeface="+mn-ea"/>
                          <a:cs typeface="+mn-cs"/>
                        </a:rPr>
                        <a:t>No repercussions </a:t>
                      </a:r>
                      <a:r>
                        <a:rPr lang="en-US" sz="2000" b="1" i="0" kern="1200" dirty="0">
                          <a:solidFill>
                            <a:srgbClr val="FF0000"/>
                          </a:solidFill>
                          <a:effectLst/>
                          <a:latin typeface="+mn-lt"/>
                          <a:ea typeface="+mn-ea"/>
                          <a:cs typeface="+mn-cs"/>
                        </a:rPr>
                        <a:t>for overseeing entity (government) for bad data</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124460">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Economic Feasibility Assessment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Environmental Risk Assessment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18745">
                <a:tc>
                  <a:txBody>
                    <a:bodyPr/>
                    <a:lstStyle/>
                    <a:p>
                      <a:pPr marL="112713"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Commodity Extraction/Marketing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92D050"/>
                    </a:solidFill>
                  </a:tcPr>
                </a:tc>
                <a:tc>
                  <a:txBody>
                    <a:bodyPr/>
                    <a:lstStyle/>
                    <a:p>
                      <a:pPr marL="111125" marR="0" indent="-111125" algn="l" defTabSz="914400" rtl="0" eaLnBrk="1" latinLnBrk="0" hangingPunct="1">
                        <a:lnSpc>
                          <a:spcPct val="100000"/>
                        </a:lnSpc>
                        <a:spcBef>
                          <a:spcPts val="0"/>
                        </a:spcBef>
                        <a:spcAft>
                          <a:spcPts val="0"/>
                        </a:spcAft>
                        <a:buFont typeface="Arial" panose="020B0604020202020204" pitchFamily="34" charset="0"/>
                        <a:buChar char="•"/>
                      </a:pPr>
                      <a:r>
                        <a:rPr lang="en-US" sz="2000" b="1" kern="1200" dirty="0">
                          <a:solidFill>
                            <a:schemeClr val="dk1"/>
                          </a:solidFill>
                          <a:effectLst/>
                          <a:latin typeface="+mn-lt"/>
                          <a:ea typeface="+mn-ea"/>
                          <a:cs typeface="+mn-cs"/>
                        </a:rPr>
                        <a:t>Contaminant Removal or Isolation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bl>
          </a:graphicData>
        </a:graphic>
      </p:graphicFrame>
      <p:sp>
        <p:nvSpPr>
          <p:cNvPr id="6" name="TextBox 5"/>
          <p:cNvSpPr txBox="1"/>
          <p:nvPr/>
        </p:nvSpPr>
        <p:spPr>
          <a:xfrm>
            <a:off x="733831" y="110607"/>
            <a:ext cx="7702429" cy="752642"/>
          </a:xfrm>
          <a:prstGeom prst="rect">
            <a:avLst/>
          </a:prstGeom>
          <a:noFill/>
        </p:spPr>
        <p:txBody>
          <a:bodyPr wrap="none" rtlCol="0">
            <a:spAutoFit/>
          </a:bodyPr>
          <a:lstStyle/>
          <a:p>
            <a:pPr algn="ctr">
              <a:lnSpc>
                <a:spcPct val="75000"/>
              </a:lnSpc>
            </a:pPr>
            <a:r>
              <a:rPr lang="en-US" sz="2800" b="1" dirty="0"/>
              <a:t>Why Heterogeneity Was Overlooked (or ignored…)</a:t>
            </a:r>
          </a:p>
          <a:p>
            <a:pPr algn="ctr">
              <a:lnSpc>
                <a:spcPct val="75000"/>
              </a:lnSpc>
            </a:pPr>
            <a:r>
              <a:rPr lang="en-US" sz="2800" b="1" dirty="0"/>
              <a:t>by the Environmental Industry</a:t>
            </a:r>
          </a:p>
        </p:txBody>
      </p:sp>
      <p:sp>
        <p:nvSpPr>
          <p:cNvPr id="2" name="Rectangle 1">
            <a:extLst>
              <a:ext uri="{FF2B5EF4-FFF2-40B4-BE49-F238E27FC236}">
                <a16:creationId xmlns:a16="http://schemas.microsoft.com/office/drawing/2014/main" id="{9ECD0E25-731C-4F6F-B0D4-D9E1925AC237}"/>
              </a:ext>
            </a:extLst>
          </p:cNvPr>
          <p:cNvSpPr/>
          <p:nvPr/>
        </p:nvSpPr>
        <p:spPr>
          <a:xfrm>
            <a:off x="228600" y="1219200"/>
            <a:ext cx="8763000" cy="1219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B8DFAA-6B50-47D7-BE30-B9D89CEFD8AB}"/>
              </a:ext>
            </a:extLst>
          </p:cNvPr>
          <p:cNvSpPr/>
          <p:nvPr/>
        </p:nvSpPr>
        <p:spPr>
          <a:xfrm>
            <a:off x="228600" y="5943600"/>
            <a:ext cx="8763000" cy="82804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B706E1-9237-41D6-BEFB-5E9A2439A06C}"/>
              </a:ext>
            </a:extLst>
          </p:cNvPr>
          <p:cNvSpPr/>
          <p:nvPr/>
        </p:nvSpPr>
        <p:spPr>
          <a:xfrm>
            <a:off x="228600" y="2451234"/>
            <a:ext cx="8763000" cy="3492366"/>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0632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00F54E-E2B3-4CAB-A8DC-AA2688B7DDB5}"/>
              </a:ext>
            </a:extLst>
          </p:cNvPr>
          <p:cNvSpPr>
            <a:spLocks noGrp="1"/>
          </p:cNvSpPr>
          <p:nvPr>
            <p:ph type="sldNum" sz="quarter" idx="12"/>
          </p:nvPr>
        </p:nvSpPr>
        <p:spPr/>
        <p:txBody>
          <a:bodyPr/>
          <a:lstStyle/>
          <a:p>
            <a:fld id="{27EB08C4-B206-4098-98C3-6DC2CE1146B4}" type="slidenum">
              <a:rPr lang="en-US" smtClean="0"/>
              <a:pPr/>
              <a:t>18</a:t>
            </a:fld>
            <a:endParaRPr lang="en-US"/>
          </a:p>
        </p:txBody>
      </p:sp>
      <p:sp>
        <p:nvSpPr>
          <p:cNvPr id="5" name="Title 1">
            <a:extLst>
              <a:ext uri="{FF2B5EF4-FFF2-40B4-BE49-F238E27FC236}">
                <a16:creationId xmlns:a16="http://schemas.microsoft.com/office/drawing/2014/main" id="{39CC4023-F2DF-4F3D-A8F8-2746B1B0BE77}"/>
              </a:ext>
            </a:extLst>
          </p:cNvPr>
          <p:cNvSpPr txBox="1">
            <a:spLocks/>
          </p:cNvSpPr>
          <p:nvPr/>
        </p:nvSpPr>
        <p:spPr>
          <a:xfrm>
            <a:off x="228600" y="51516"/>
            <a:ext cx="8711519" cy="67305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cap="small" dirty="0">
                <a:latin typeface="+mn-lt"/>
                <a:cs typeface="Times New Roman" pitchFamily="18" charset="0"/>
              </a:rPr>
              <a:t>Motivating Factors in Sampling Intensive Industries</a:t>
            </a:r>
          </a:p>
        </p:txBody>
      </p:sp>
      <p:grpSp>
        <p:nvGrpSpPr>
          <p:cNvPr id="3" name="Group 2">
            <a:extLst>
              <a:ext uri="{FF2B5EF4-FFF2-40B4-BE49-F238E27FC236}">
                <a16:creationId xmlns:a16="http://schemas.microsoft.com/office/drawing/2014/main" id="{3777097B-07ED-4281-BDC0-3B75BAABF9A1}"/>
              </a:ext>
            </a:extLst>
          </p:cNvPr>
          <p:cNvGrpSpPr/>
          <p:nvPr/>
        </p:nvGrpSpPr>
        <p:grpSpPr>
          <a:xfrm>
            <a:off x="609600" y="796938"/>
            <a:ext cx="7932914" cy="2936862"/>
            <a:chOff x="573074" y="1447800"/>
            <a:chExt cx="7932914" cy="2936862"/>
          </a:xfrm>
        </p:grpSpPr>
        <p:sp>
          <p:nvSpPr>
            <p:cNvPr id="14" name="TextBox 13">
              <a:extLst>
                <a:ext uri="{FF2B5EF4-FFF2-40B4-BE49-F238E27FC236}">
                  <a16:creationId xmlns:a16="http://schemas.microsoft.com/office/drawing/2014/main" id="{106D0C71-E4D5-4172-B7D3-20EF86761D98}"/>
                </a:ext>
              </a:extLst>
            </p:cNvPr>
            <p:cNvSpPr txBox="1"/>
            <p:nvPr/>
          </p:nvSpPr>
          <p:spPr>
            <a:xfrm>
              <a:off x="2789756" y="1447800"/>
              <a:ext cx="4982646" cy="461665"/>
            </a:xfrm>
            <a:prstGeom prst="rect">
              <a:avLst/>
            </a:prstGeom>
            <a:noFill/>
          </p:spPr>
          <p:txBody>
            <a:bodyPr wrap="none" rtlCol="0">
              <a:spAutoFit/>
            </a:bodyPr>
            <a:lstStyle/>
            <a:p>
              <a:pPr algn="ctr"/>
              <a:r>
                <a:rPr lang="en-US" sz="2400" b="1" u="sng" dirty="0"/>
                <a:t>Four Classic Tools to Motivate Change</a:t>
              </a:r>
            </a:p>
          </p:txBody>
        </p:sp>
        <p:grpSp>
          <p:nvGrpSpPr>
            <p:cNvPr id="25" name="Group 24">
              <a:extLst>
                <a:ext uri="{FF2B5EF4-FFF2-40B4-BE49-F238E27FC236}">
                  <a16:creationId xmlns:a16="http://schemas.microsoft.com/office/drawing/2014/main" id="{4A3588A1-1D16-4539-95D9-2B0482EBB032}"/>
                </a:ext>
              </a:extLst>
            </p:cNvPr>
            <p:cNvGrpSpPr/>
            <p:nvPr/>
          </p:nvGrpSpPr>
          <p:grpSpPr>
            <a:xfrm>
              <a:off x="2433017" y="2030219"/>
              <a:ext cx="6072971" cy="712981"/>
              <a:chOff x="1756403" y="4523823"/>
              <a:chExt cx="6072971" cy="712981"/>
            </a:xfrm>
          </p:grpSpPr>
          <p:sp>
            <p:nvSpPr>
              <p:cNvPr id="15" name="TextBox 14">
                <a:extLst>
                  <a:ext uri="{FF2B5EF4-FFF2-40B4-BE49-F238E27FC236}">
                    <a16:creationId xmlns:a16="http://schemas.microsoft.com/office/drawing/2014/main" id="{08D40717-5D56-447B-A3CD-C31C43E5A4FA}"/>
                  </a:ext>
                </a:extLst>
              </p:cNvPr>
              <p:cNvSpPr txBox="1"/>
              <p:nvPr/>
            </p:nvSpPr>
            <p:spPr>
              <a:xfrm>
                <a:off x="1756403" y="4528918"/>
                <a:ext cx="1122422" cy="707886"/>
              </a:xfrm>
              <a:prstGeom prst="rect">
                <a:avLst/>
              </a:prstGeom>
              <a:noFill/>
            </p:spPr>
            <p:txBody>
              <a:bodyPr wrap="none" rtlCol="0">
                <a:spAutoFit/>
              </a:bodyPr>
              <a:lstStyle/>
              <a:p>
                <a:pPr algn="ctr"/>
                <a:r>
                  <a:rPr lang="en-US" sz="2000" b="1" u="sng" dirty="0"/>
                  <a:t>Logic</a:t>
                </a:r>
              </a:p>
              <a:p>
                <a:pPr algn="ctr"/>
                <a:r>
                  <a:rPr lang="en-US" sz="2000" b="1" dirty="0"/>
                  <a:t>(science)</a:t>
                </a:r>
              </a:p>
            </p:txBody>
          </p:sp>
          <p:sp>
            <p:nvSpPr>
              <p:cNvPr id="16" name="TextBox 15">
                <a:extLst>
                  <a:ext uri="{FF2B5EF4-FFF2-40B4-BE49-F238E27FC236}">
                    <a16:creationId xmlns:a16="http://schemas.microsoft.com/office/drawing/2014/main" id="{774F4D4F-FFDF-4A8C-A96D-65EEA9251D29}"/>
                  </a:ext>
                </a:extLst>
              </p:cNvPr>
              <p:cNvSpPr txBox="1"/>
              <p:nvPr/>
            </p:nvSpPr>
            <p:spPr>
              <a:xfrm>
                <a:off x="3377680" y="4528917"/>
                <a:ext cx="964880" cy="707886"/>
              </a:xfrm>
              <a:prstGeom prst="rect">
                <a:avLst/>
              </a:prstGeom>
              <a:noFill/>
            </p:spPr>
            <p:txBody>
              <a:bodyPr wrap="none" rtlCol="0">
                <a:spAutoFit/>
              </a:bodyPr>
              <a:lstStyle/>
              <a:p>
                <a:pPr algn="ctr"/>
                <a:r>
                  <a:rPr lang="en-US" sz="2000" b="1" u="sng" dirty="0"/>
                  <a:t>Bribery</a:t>
                </a:r>
              </a:p>
              <a:p>
                <a:pPr algn="ctr"/>
                <a:r>
                  <a:rPr lang="en-US" sz="2000" b="1" dirty="0"/>
                  <a:t>(profit)</a:t>
                </a:r>
              </a:p>
            </p:txBody>
          </p:sp>
          <p:sp>
            <p:nvSpPr>
              <p:cNvPr id="17" name="TextBox 16">
                <a:extLst>
                  <a:ext uri="{FF2B5EF4-FFF2-40B4-BE49-F238E27FC236}">
                    <a16:creationId xmlns:a16="http://schemas.microsoft.com/office/drawing/2014/main" id="{C6523B8A-9806-4C82-BACF-E5125D5C6646}"/>
                  </a:ext>
                </a:extLst>
              </p:cNvPr>
              <p:cNvSpPr txBox="1"/>
              <p:nvPr/>
            </p:nvSpPr>
            <p:spPr>
              <a:xfrm>
                <a:off x="4876710" y="4523824"/>
                <a:ext cx="1263487" cy="707886"/>
              </a:xfrm>
              <a:prstGeom prst="rect">
                <a:avLst/>
              </a:prstGeom>
              <a:noFill/>
            </p:spPr>
            <p:txBody>
              <a:bodyPr wrap="none" rtlCol="0">
                <a:spAutoFit/>
              </a:bodyPr>
              <a:lstStyle/>
              <a:p>
                <a:pPr algn="ctr"/>
                <a:r>
                  <a:rPr lang="en-US" sz="2000" b="1" u="sng" dirty="0"/>
                  <a:t>Shame</a:t>
                </a:r>
              </a:p>
              <a:p>
                <a:pPr algn="ctr"/>
                <a:r>
                  <a:rPr lang="en-US" sz="2000" b="1" dirty="0"/>
                  <a:t>(publicity)</a:t>
                </a:r>
              </a:p>
            </p:txBody>
          </p:sp>
          <p:sp>
            <p:nvSpPr>
              <p:cNvPr id="18" name="TextBox 17">
                <a:extLst>
                  <a:ext uri="{FF2B5EF4-FFF2-40B4-BE49-F238E27FC236}">
                    <a16:creationId xmlns:a16="http://schemas.microsoft.com/office/drawing/2014/main" id="{CB6FB562-1DA2-4C21-AF5F-3AB8C1D9A8B2}"/>
                  </a:ext>
                </a:extLst>
              </p:cNvPr>
              <p:cNvSpPr txBox="1"/>
              <p:nvPr/>
            </p:nvSpPr>
            <p:spPr>
              <a:xfrm>
                <a:off x="6614361" y="4523823"/>
                <a:ext cx="1215013" cy="707886"/>
              </a:xfrm>
              <a:prstGeom prst="rect">
                <a:avLst/>
              </a:prstGeom>
              <a:noFill/>
            </p:spPr>
            <p:txBody>
              <a:bodyPr wrap="none" rtlCol="0">
                <a:spAutoFit/>
              </a:bodyPr>
              <a:lstStyle/>
              <a:p>
                <a:pPr algn="ctr"/>
                <a:r>
                  <a:rPr lang="en-US" sz="2000" b="1" u="sng" dirty="0"/>
                  <a:t>Violence</a:t>
                </a:r>
              </a:p>
              <a:p>
                <a:pPr algn="ctr"/>
                <a:r>
                  <a:rPr lang="en-US" sz="2000" b="1" dirty="0"/>
                  <a:t>(lawsuits)</a:t>
                </a:r>
              </a:p>
            </p:txBody>
          </p:sp>
        </p:grpSp>
        <p:sp>
          <p:nvSpPr>
            <p:cNvPr id="19" name="TextBox 18">
              <a:extLst>
                <a:ext uri="{FF2B5EF4-FFF2-40B4-BE49-F238E27FC236}">
                  <a16:creationId xmlns:a16="http://schemas.microsoft.com/office/drawing/2014/main" id="{B25328C6-3076-44DC-94CE-6C7FBF23C74C}"/>
                </a:ext>
              </a:extLst>
            </p:cNvPr>
            <p:cNvSpPr txBox="1"/>
            <p:nvPr/>
          </p:nvSpPr>
          <p:spPr>
            <a:xfrm>
              <a:off x="741071" y="2953946"/>
              <a:ext cx="1667444" cy="400110"/>
            </a:xfrm>
            <a:prstGeom prst="rect">
              <a:avLst/>
            </a:prstGeom>
            <a:noFill/>
          </p:spPr>
          <p:txBody>
            <a:bodyPr wrap="none" rtlCol="0">
              <a:spAutoFit/>
            </a:bodyPr>
            <a:lstStyle/>
            <a:p>
              <a:r>
                <a:rPr lang="en-US" sz="2000" b="1" dirty="0"/>
                <a:t>Commodities:</a:t>
              </a:r>
            </a:p>
          </p:txBody>
        </p:sp>
        <p:sp>
          <p:nvSpPr>
            <p:cNvPr id="20" name="TextBox 19">
              <a:extLst>
                <a:ext uri="{FF2B5EF4-FFF2-40B4-BE49-F238E27FC236}">
                  <a16:creationId xmlns:a16="http://schemas.microsoft.com/office/drawing/2014/main" id="{A6830F83-C208-4B77-8A82-FF59F1C03B17}"/>
                </a:ext>
              </a:extLst>
            </p:cNvPr>
            <p:cNvSpPr txBox="1"/>
            <p:nvPr/>
          </p:nvSpPr>
          <p:spPr>
            <a:xfrm>
              <a:off x="573074" y="3745912"/>
              <a:ext cx="1811265" cy="400110"/>
            </a:xfrm>
            <a:prstGeom prst="rect">
              <a:avLst/>
            </a:prstGeom>
            <a:noFill/>
          </p:spPr>
          <p:txBody>
            <a:bodyPr wrap="none" rtlCol="0">
              <a:spAutoFit/>
            </a:bodyPr>
            <a:lstStyle/>
            <a:p>
              <a:r>
                <a:rPr lang="en-US" sz="2000" b="1" dirty="0"/>
                <a:t>Environmental:</a:t>
              </a:r>
            </a:p>
          </p:txBody>
        </p:sp>
        <p:sp>
          <p:nvSpPr>
            <p:cNvPr id="29" name="TextBox 28">
              <a:extLst>
                <a:ext uri="{FF2B5EF4-FFF2-40B4-BE49-F238E27FC236}">
                  <a16:creationId xmlns:a16="http://schemas.microsoft.com/office/drawing/2014/main" id="{0A093B63-0184-49C2-9BB3-0F6A943965EB}"/>
                </a:ext>
              </a:extLst>
            </p:cNvPr>
            <p:cNvSpPr txBox="1"/>
            <p:nvPr/>
          </p:nvSpPr>
          <p:spPr>
            <a:xfrm>
              <a:off x="1034319" y="2343090"/>
              <a:ext cx="1069396" cy="400110"/>
            </a:xfrm>
            <a:prstGeom prst="rect">
              <a:avLst/>
            </a:prstGeom>
            <a:noFill/>
          </p:spPr>
          <p:txBody>
            <a:bodyPr wrap="none" rtlCol="0">
              <a:spAutoFit/>
            </a:bodyPr>
            <a:lstStyle/>
            <a:p>
              <a:pPr algn="ctr"/>
              <a:r>
                <a:rPr lang="en-US" sz="2000" b="1" u="sng" dirty="0"/>
                <a:t>Industry</a:t>
              </a:r>
            </a:p>
          </p:txBody>
        </p:sp>
        <p:cxnSp>
          <p:nvCxnSpPr>
            <p:cNvPr id="30" name="Straight Connector 29">
              <a:extLst>
                <a:ext uri="{FF2B5EF4-FFF2-40B4-BE49-F238E27FC236}">
                  <a16:creationId xmlns:a16="http://schemas.microsoft.com/office/drawing/2014/main" id="{E9DF149D-685F-4171-BB32-786DA5A9903E}"/>
                </a:ext>
              </a:extLst>
            </p:cNvPr>
            <p:cNvCxnSpPr>
              <a:cxnSpLocks/>
            </p:cNvCxnSpPr>
            <p:nvPr/>
          </p:nvCxnSpPr>
          <p:spPr>
            <a:xfrm flipH="1" flipV="1">
              <a:off x="5293683" y="1997777"/>
              <a:ext cx="18160" cy="2386885"/>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8F0E80DC-6DA6-4CCF-AC3B-8D065525FBBF}"/>
                </a:ext>
              </a:extLst>
            </p:cNvPr>
            <p:cNvSpPr/>
            <p:nvPr/>
          </p:nvSpPr>
          <p:spPr>
            <a:xfrm rot="5400000">
              <a:off x="5146236" y="192390"/>
              <a:ext cx="599395" cy="60593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D875C0AD-DFF0-4FBE-BA2A-C93B467D4379}"/>
                </a:ext>
              </a:extLst>
            </p:cNvPr>
            <p:cNvSpPr/>
            <p:nvPr/>
          </p:nvSpPr>
          <p:spPr>
            <a:xfrm rot="16200000">
              <a:off x="5159244" y="936432"/>
              <a:ext cx="599395" cy="60593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2CB294FC-E8D4-48ED-9265-48CECE09031F}"/>
              </a:ext>
            </a:extLst>
          </p:cNvPr>
          <p:cNvSpPr txBox="1"/>
          <p:nvPr/>
        </p:nvSpPr>
        <p:spPr>
          <a:xfrm>
            <a:off x="533400" y="3657600"/>
            <a:ext cx="8046236" cy="3170099"/>
          </a:xfrm>
          <a:prstGeom prst="rect">
            <a:avLst/>
          </a:prstGeom>
          <a:noFill/>
        </p:spPr>
        <p:txBody>
          <a:bodyPr wrap="square" rtlCol="0">
            <a:spAutoFit/>
          </a:bodyPr>
          <a:lstStyle/>
          <a:p>
            <a:pPr marL="117475" indent="-115888">
              <a:buFont typeface="Arial" panose="020B0604020202020204" pitchFamily="34" charset="0"/>
              <a:buChar char="•"/>
            </a:pPr>
            <a:r>
              <a:rPr lang="en-US" sz="2000" b="1" u="sng" dirty="0">
                <a:cs typeface="Times New Roman" pitchFamily="18" charset="0"/>
              </a:rPr>
              <a:t>Commodity Industries:</a:t>
            </a:r>
          </a:p>
          <a:p>
            <a:pPr marL="574675" lvl="1" indent="-115888">
              <a:buFont typeface="Arial" panose="020B0604020202020204" pitchFamily="34" charset="0"/>
              <a:buChar char="•"/>
            </a:pPr>
            <a:r>
              <a:rPr lang="en-US" sz="2000" b="1" dirty="0">
                <a:cs typeface="Times New Roman" pitchFamily="18" charset="0"/>
              </a:rPr>
              <a:t>Routine, </a:t>
            </a:r>
            <a:r>
              <a:rPr lang="en-US" sz="2000" b="1" i="1" dirty="0">
                <a:cs typeface="Times New Roman" pitchFamily="18" charset="0"/>
              </a:rPr>
              <a:t>third-party confirmation </a:t>
            </a:r>
            <a:r>
              <a:rPr lang="en-US" sz="2000" b="1" dirty="0">
                <a:cs typeface="Times New Roman" pitchFamily="18" charset="0"/>
              </a:rPr>
              <a:t>of sample data (e.g., erroneous mass of extracted ore, contaminated grain, ineffective drugs, etc.);</a:t>
            </a:r>
          </a:p>
          <a:p>
            <a:pPr marL="574675" lvl="1" indent="-115888">
              <a:buFont typeface="Arial" panose="020B0604020202020204" pitchFamily="34" charset="0"/>
              <a:buChar char="•"/>
            </a:pPr>
            <a:r>
              <a:rPr lang="en-US" sz="2000" b="1" dirty="0">
                <a:cs typeface="Times New Roman" pitchFamily="18" charset="0"/>
              </a:rPr>
              <a:t>Direct repercussions on </a:t>
            </a:r>
            <a:r>
              <a:rPr lang="en-US" sz="2000" b="1" i="1" dirty="0">
                <a:cs typeface="Times New Roman" pitchFamily="18" charset="0"/>
              </a:rPr>
              <a:t>decision makers </a:t>
            </a:r>
            <a:r>
              <a:rPr lang="en-US" sz="2000" b="1" dirty="0">
                <a:cs typeface="Times New Roman" pitchFamily="18" charset="0"/>
              </a:rPr>
              <a:t>(significant financial loss, company goes out of business, fired, etc.);</a:t>
            </a:r>
          </a:p>
          <a:p>
            <a:pPr marL="117475" indent="-115888">
              <a:buFont typeface="Arial" panose="020B0604020202020204" pitchFamily="34" charset="0"/>
              <a:buChar char="•"/>
            </a:pPr>
            <a:r>
              <a:rPr lang="en-US" sz="2000" b="1" u="sng" dirty="0">
                <a:cs typeface="Times New Roman" pitchFamily="18" charset="0"/>
              </a:rPr>
              <a:t>Environmental Industry:</a:t>
            </a:r>
          </a:p>
          <a:p>
            <a:pPr marL="574675" lvl="1" indent="-115888">
              <a:buFont typeface="Arial" panose="020B0604020202020204" pitchFamily="34" charset="0"/>
              <a:buChar char="•"/>
            </a:pPr>
            <a:r>
              <a:rPr lang="en-US" sz="2000" b="1" dirty="0">
                <a:cs typeface="Times New Roman" pitchFamily="18" charset="0"/>
              </a:rPr>
              <a:t>Rare to </a:t>
            </a:r>
            <a:r>
              <a:rPr lang="en-US" sz="2000" b="1" i="1" dirty="0">
                <a:cs typeface="Times New Roman" pitchFamily="18" charset="0"/>
              </a:rPr>
              <a:t>no third-party confirmation </a:t>
            </a:r>
            <a:r>
              <a:rPr lang="en-US" sz="2000" b="1" dirty="0">
                <a:cs typeface="Times New Roman" pitchFamily="18" charset="0"/>
              </a:rPr>
              <a:t>(sampling errors not obvious);</a:t>
            </a:r>
          </a:p>
          <a:p>
            <a:pPr marL="574675" lvl="1" indent="-115888">
              <a:buFont typeface="Arial" panose="020B0604020202020204" pitchFamily="34" charset="0"/>
              <a:buChar char="•"/>
            </a:pPr>
            <a:r>
              <a:rPr lang="en-US" sz="2000" b="1" dirty="0">
                <a:cs typeface="Times New Roman" pitchFamily="18" charset="0"/>
              </a:rPr>
              <a:t>Burden of </a:t>
            </a:r>
            <a:r>
              <a:rPr lang="en-US" sz="2000" b="1" i="1" dirty="0">
                <a:cs typeface="Times New Roman" pitchFamily="18" charset="0"/>
              </a:rPr>
              <a:t>negative publicity, financial loss, lawsuits,</a:t>
            </a:r>
            <a:r>
              <a:rPr lang="en-US" sz="2000" b="1" dirty="0">
                <a:cs typeface="Times New Roman" pitchFamily="18" charset="0"/>
              </a:rPr>
              <a:t> etc., placed on consultants and responsible parties vs overseeing govt agencies;</a:t>
            </a:r>
          </a:p>
          <a:p>
            <a:pPr marL="574675" lvl="1" indent="-115888">
              <a:buFont typeface="Arial" panose="020B0604020202020204" pitchFamily="34" charset="0"/>
              <a:buChar char="•"/>
            </a:pPr>
            <a:r>
              <a:rPr lang="en-US" sz="2000" b="1" i="1" dirty="0">
                <a:cs typeface="Times New Roman" pitchFamily="18" charset="0"/>
              </a:rPr>
              <a:t>No direct repercussions </a:t>
            </a:r>
            <a:r>
              <a:rPr lang="en-US" sz="2000" b="1" dirty="0">
                <a:cs typeface="Times New Roman" pitchFamily="18" charset="0"/>
              </a:rPr>
              <a:t>for “decision makers”.</a:t>
            </a:r>
          </a:p>
        </p:txBody>
      </p:sp>
      <p:sp>
        <p:nvSpPr>
          <p:cNvPr id="2" name="Oval 1">
            <a:extLst>
              <a:ext uri="{FF2B5EF4-FFF2-40B4-BE49-F238E27FC236}">
                <a16:creationId xmlns:a16="http://schemas.microsoft.com/office/drawing/2014/main" id="{809586CD-3228-421B-93F3-63865BAC4204}"/>
              </a:ext>
            </a:extLst>
          </p:cNvPr>
          <p:cNvSpPr/>
          <p:nvPr/>
        </p:nvSpPr>
        <p:spPr>
          <a:xfrm>
            <a:off x="2420865" y="1379357"/>
            <a:ext cx="1195791" cy="8495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00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D7B53120-3ADC-451A-9F95-64F0F3728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91" b="5149"/>
          <a:stretch/>
        </p:blipFill>
        <p:spPr>
          <a:xfrm>
            <a:off x="527547" y="1796941"/>
            <a:ext cx="2657469" cy="2011474"/>
          </a:xfrm>
          <a:prstGeom prst="rect">
            <a:avLst/>
          </a:prstGeom>
        </p:spPr>
      </p:pic>
      <p:sp>
        <p:nvSpPr>
          <p:cNvPr id="5" name="Slide Number Placeholder 4"/>
          <p:cNvSpPr>
            <a:spLocks noGrp="1"/>
          </p:cNvSpPr>
          <p:nvPr>
            <p:ph type="sldNum" sz="quarter" idx="12"/>
          </p:nvPr>
        </p:nvSpPr>
        <p:spPr/>
        <p:txBody>
          <a:bodyPr/>
          <a:lstStyle/>
          <a:p>
            <a:fld id="{268DFE56-12F5-4B3D-B278-F4E081AA3F28}" type="slidenum">
              <a:rPr lang="en-US" smtClean="0"/>
              <a:t>19</a:t>
            </a:fld>
            <a:endParaRPr lang="en-US"/>
          </a:p>
        </p:txBody>
      </p:sp>
      <p:sp>
        <p:nvSpPr>
          <p:cNvPr id="105" name="Title 1">
            <a:extLst>
              <a:ext uri="{FF2B5EF4-FFF2-40B4-BE49-F238E27FC236}">
                <a16:creationId xmlns:a16="http://schemas.microsoft.com/office/drawing/2014/main" id="{ACE335FC-262B-41B6-8DD3-969E4300F392}"/>
              </a:ext>
            </a:extLst>
          </p:cNvPr>
          <p:cNvSpPr txBox="1">
            <a:spLocks/>
          </p:cNvSpPr>
          <p:nvPr/>
        </p:nvSpPr>
        <p:spPr>
          <a:xfrm>
            <a:off x="-209163" y="3893349"/>
            <a:ext cx="6533763" cy="118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latin typeface="+mn-lt"/>
              <a:ea typeface="+mn-ea"/>
              <a:cs typeface="Times New Roman" panose="02020603050405020304" pitchFamily="18" charset="0"/>
            </a:endParaRPr>
          </a:p>
        </p:txBody>
      </p:sp>
      <p:sp>
        <p:nvSpPr>
          <p:cNvPr id="27" name="TextBox 5">
            <a:extLst>
              <a:ext uri="{FF2B5EF4-FFF2-40B4-BE49-F238E27FC236}">
                <a16:creationId xmlns:a16="http://schemas.microsoft.com/office/drawing/2014/main" id="{D798A60D-D247-48E6-849D-E92265FC9747}"/>
              </a:ext>
            </a:extLst>
          </p:cNvPr>
          <p:cNvSpPr txBox="1">
            <a:spLocks noChangeArrowheads="1"/>
          </p:cNvSpPr>
          <p:nvPr/>
        </p:nvSpPr>
        <p:spPr bwMode="auto">
          <a:xfrm>
            <a:off x="2795857" y="3976089"/>
            <a:ext cx="6245884" cy="1400383"/>
          </a:xfrm>
          <a:prstGeom prst="rect">
            <a:avLst/>
          </a:prstGeom>
          <a:noFill/>
          <a:ln w="9525">
            <a:solidFill>
              <a:schemeClr val="tx1"/>
            </a:solidFill>
            <a:miter lim="800000"/>
            <a:headEnd/>
            <a:tailEnd/>
          </a:ln>
        </p:spPr>
        <p:txBody>
          <a:bodyPr wrap="square">
            <a:spAutoFit/>
          </a:bodyPr>
          <a:lstStyle/>
          <a:p>
            <a:pPr marL="1588" indent="-1588">
              <a:spcAft>
                <a:spcPts val="600"/>
              </a:spcAft>
              <a:tabLst>
                <a:tab pos="2063750" algn="r"/>
              </a:tabLst>
            </a:pPr>
            <a:r>
              <a:rPr lang="en-US" sz="2000" b="1" u="sng" dirty="0">
                <a:cs typeface="Times New Roman" pitchFamily="18" charset="0"/>
              </a:rPr>
              <a:t>Data Needs: 	</a:t>
            </a:r>
            <a:r>
              <a:rPr lang="en-US" sz="2000" b="1" dirty="0">
                <a:cs typeface="Times New Roman" pitchFamily="18" charset="0"/>
              </a:rPr>
              <a:t>What is the mean concentration of “X” in soil for the targeted risk- or remediation-based DU?</a:t>
            </a:r>
          </a:p>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Decision Unit:</a:t>
            </a:r>
            <a:r>
              <a:rPr lang="en-US" sz="2000" b="1" dirty="0">
                <a:cs typeface="Times New Roman" pitchFamily="18" charset="0"/>
              </a:rPr>
              <a:t> Designated based on high-risk exposure areas and/or optimization of remediation.</a:t>
            </a:r>
          </a:p>
        </p:txBody>
      </p:sp>
      <p:sp>
        <p:nvSpPr>
          <p:cNvPr id="41" name="Title 1">
            <a:extLst>
              <a:ext uri="{FF2B5EF4-FFF2-40B4-BE49-F238E27FC236}">
                <a16:creationId xmlns:a16="http://schemas.microsoft.com/office/drawing/2014/main" id="{04D2D704-E4FF-48FE-BA7D-CF007C1E7420}"/>
              </a:ext>
            </a:extLst>
          </p:cNvPr>
          <p:cNvSpPr txBox="1">
            <a:spLocks/>
          </p:cNvSpPr>
          <p:nvPr/>
        </p:nvSpPr>
        <p:spPr>
          <a:xfrm>
            <a:off x="2807280" y="5334000"/>
            <a:ext cx="6250022" cy="14838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u="sng" dirty="0">
                <a:latin typeface="+mn-lt"/>
                <a:cs typeface="Times New Roman" panose="02020603050405020304" pitchFamily="18" charset="0"/>
              </a:rPr>
              <a:t>Ideal:</a:t>
            </a:r>
            <a:r>
              <a:rPr lang="en-US" sz="2000" b="1" dirty="0">
                <a:latin typeface="+mn-lt"/>
                <a:cs typeface="Times New Roman" panose="02020603050405020304" pitchFamily="18" charset="0"/>
              </a:rPr>
              <a:t> Send entire volume of soil to lab.</a:t>
            </a:r>
          </a:p>
          <a:p>
            <a:pPr algn="l">
              <a:spcAft>
                <a:spcPts val="600"/>
              </a:spcAft>
            </a:pPr>
            <a:r>
              <a:rPr lang="en-US" sz="2000" b="1" u="sng" dirty="0">
                <a:latin typeface="+mn-lt"/>
                <a:cs typeface="Times New Roman" panose="02020603050405020304" pitchFamily="18" charset="0"/>
              </a:rPr>
              <a:t>Worst:</a:t>
            </a:r>
            <a:r>
              <a:rPr lang="en-US" sz="2000" b="1" dirty="0">
                <a:latin typeface="+mn-lt"/>
                <a:cs typeface="Times New Roman" panose="02020603050405020304" pitchFamily="18" charset="0"/>
              </a:rPr>
              <a:t> </a:t>
            </a:r>
            <a:r>
              <a:rPr lang="en-US" sz="2000" b="1" dirty="0">
                <a:cs typeface="Times New Roman" panose="02020603050405020304" pitchFamily="18" charset="0"/>
              </a:rPr>
              <a:t>Test small-volume (e.g., &lt;1-10g) discrete samples</a:t>
            </a:r>
            <a:r>
              <a:rPr lang="en-US" sz="2000" b="1" dirty="0">
                <a:latin typeface="+mn-lt"/>
                <a:cs typeface="Times New Roman" panose="02020603050405020304" pitchFamily="18" charset="0"/>
              </a:rPr>
              <a:t>.</a:t>
            </a:r>
          </a:p>
          <a:p>
            <a:pPr algn="l"/>
            <a:r>
              <a:rPr lang="en-US" sz="2000" b="1" u="sng" dirty="0">
                <a:latin typeface="+mn-lt"/>
                <a:cs typeface="Times New Roman" panose="02020603050405020304" pitchFamily="18" charset="0"/>
              </a:rPr>
              <a:t>Risk-Based: Single </a:t>
            </a:r>
            <a:r>
              <a:rPr lang="en-US" sz="2000" b="1" dirty="0">
                <a:latin typeface="+mn-lt"/>
                <a:cs typeface="Times New Roman" panose="02020603050405020304" pitchFamily="18" charset="0"/>
              </a:rPr>
              <a:t>50-increment, 1-3kg Multi Increment sample + replicates in 10% of DUs to check precision.</a:t>
            </a:r>
          </a:p>
        </p:txBody>
      </p:sp>
      <p:sp>
        <p:nvSpPr>
          <p:cNvPr id="42" name="TextBox 41">
            <a:extLst>
              <a:ext uri="{FF2B5EF4-FFF2-40B4-BE49-F238E27FC236}">
                <a16:creationId xmlns:a16="http://schemas.microsoft.com/office/drawing/2014/main" id="{8A4C34EC-BA20-4002-9265-E2532A55E96D}"/>
              </a:ext>
            </a:extLst>
          </p:cNvPr>
          <p:cNvSpPr txBox="1"/>
          <p:nvPr/>
        </p:nvSpPr>
        <p:spPr>
          <a:xfrm>
            <a:off x="3347294" y="1459468"/>
            <a:ext cx="5491906" cy="369332"/>
          </a:xfrm>
          <a:prstGeom prst="rect">
            <a:avLst/>
          </a:prstGeom>
          <a:noFill/>
          <a:ln>
            <a:noFill/>
          </a:ln>
        </p:spPr>
        <p:txBody>
          <a:bodyPr wrap="square" rtlCol="0">
            <a:spAutoFit/>
          </a:bodyPr>
          <a:lstStyle>
            <a:defPPr>
              <a:defRPr lang="en-US"/>
            </a:defPPr>
            <a:lvl1pPr algn="ctr">
              <a:defRPr sz="2400" b="1">
                <a:latin typeface="Times New Roman" panose="02020603050405020304" pitchFamily="18" charset="0"/>
                <a:cs typeface="Times New Roman" panose="02020603050405020304" pitchFamily="18" charset="0"/>
              </a:defRPr>
            </a:lvl1pPr>
          </a:lstStyle>
          <a:p>
            <a:r>
              <a:rPr lang="en-US" sz="1800" dirty="0"/>
              <a:t>Subsurface DUs, “Exploratory Boreholes”, VOCs, etc.</a:t>
            </a:r>
          </a:p>
        </p:txBody>
      </p:sp>
      <p:sp>
        <p:nvSpPr>
          <p:cNvPr id="43" name="TextBox 42">
            <a:extLst>
              <a:ext uri="{FF2B5EF4-FFF2-40B4-BE49-F238E27FC236}">
                <a16:creationId xmlns:a16="http://schemas.microsoft.com/office/drawing/2014/main" id="{0F8DCCC7-1B5A-49F7-9D0C-295B13C76021}"/>
              </a:ext>
            </a:extLst>
          </p:cNvPr>
          <p:cNvSpPr txBox="1"/>
          <p:nvPr/>
        </p:nvSpPr>
        <p:spPr>
          <a:xfrm>
            <a:off x="773653" y="1438175"/>
            <a:ext cx="2050174" cy="369332"/>
          </a:xfrm>
          <a:prstGeom prst="rect">
            <a:avLst/>
          </a:prstGeom>
          <a:noFill/>
          <a:ln>
            <a:noFill/>
          </a:ln>
        </p:spPr>
        <p:txBody>
          <a:bodyPr wrap="square" rtlCol="0">
            <a:spAutoFit/>
          </a:bodyPr>
          <a:lstStyle>
            <a:defPPr>
              <a:defRPr lang="en-US"/>
            </a:defPPr>
            <a:lvl1pPr algn="ctr">
              <a:defRPr sz="2400" b="1">
                <a:latin typeface="Times New Roman" panose="02020603050405020304" pitchFamily="18" charset="0"/>
                <a:cs typeface="Times New Roman" panose="02020603050405020304" pitchFamily="18" charset="0"/>
              </a:defRPr>
            </a:lvl1pPr>
          </a:lstStyle>
          <a:p>
            <a:r>
              <a:rPr lang="en-US" sz="1800" dirty="0"/>
              <a:t>Surface Soil DUs</a:t>
            </a:r>
          </a:p>
        </p:txBody>
      </p:sp>
      <p:sp>
        <p:nvSpPr>
          <p:cNvPr id="52" name="TextBox 51">
            <a:extLst>
              <a:ext uri="{FF2B5EF4-FFF2-40B4-BE49-F238E27FC236}">
                <a16:creationId xmlns:a16="http://schemas.microsoft.com/office/drawing/2014/main" id="{5B907B0A-0CD7-4341-9A0B-99EFA2251FAC}"/>
              </a:ext>
            </a:extLst>
          </p:cNvPr>
          <p:cNvSpPr txBox="1"/>
          <p:nvPr/>
        </p:nvSpPr>
        <p:spPr>
          <a:xfrm>
            <a:off x="228600" y="605105"/>
            <a:ext cx="8686798" cy="830997"/>
          </a:xfrm>
          <a:prstGeom prst="rect">
            <a:avLst/>
          </a:prstGeom>
          <a:noFill/>
          <a:ln>
            <a:noFill/>
          </a:ln>
        </p:spPr>
        <p:txBody>
          <a:bodyPr wrap="square" rtlCol="0">
            <a:spAutoFit/>
          </a:bodyPr>
          <a:lstStyle/>
          <a:p>
            <a:pPr marL="1371600" indent="-1371600"/>
            <a:r>
              <a:rPr lang="en-US" sz="2400" b="1" dirty="0">
                <a:solidFill>
                  <a:srgbClr val="FF0000"/>
                </a:solidFill>
                <a:cs typeface="Times New Roman" panose="02020603050405020304" pitchFamily="18" charset="0"/>
              </a:rPr>
              <a:t>Question: “Does the mean concentration of ‘X’ in DU volume of soil (etc.) ‘Y’ exceed the screening level or risk ‘Z’ ”?</a:t>
            </a:r>
          </a:p>
        </p:txBody>
      </p:sp>
      <p:sp>
        <p:nvSpPr>
          <p:cNvPr id="53" name="Title 1">
            <a:extLst>
              <a:ext uri="{FF2B5EF4-FFF2-40B4-BE49-F238E27FC236}">
                <a16:creationId xmlns:a16="http://schemas.microsoft.com/office/drawing/2014/main" id="{BA1C4C90-07E0-4F3E-B280-B3EB2A781B3F}"/>
              </a:ext>
            </a:extLst>
          </p:cNvPr>
          <p:cNvSpPr txBox="1">
            <a:spLocks/>
          </p:cNvSpPr>
          <p:nvPr/>
        </p:nvSpPr>
        <p:spPr>
          <a:xfrm>
            <a:off x="106822" y="-31562"/>
            <a:ext cx="8930355" cy="79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cs typeface="Times New Roman" panose="02020603050405020304" pitchFamily="18" charset="0"/>
              </a:rPr>
              <a:t>TOS Applied to Particulate Matter</a:t>
            </a:r>
            <a:r>
              <a:rPr lang="en-US" sz="2400" b="1" dirty="0">
                <a:cs typeface="Times New Roman" panose="02020603050405020304" pitchFamily="18" charset="0"/>
              </a:rPr>
              <a:t> </a:t>
            </a:r>
            <a:r>
              <a:rPr lang="en-US" sz="2000" b="1" dirty="0">
                <a:cs typeface="Times New Roman" panose="02020603050405020304" pitchFamily="18" charset="0"/>
              </a:rPr>
              <a:t>(HIDOH 2021)</a:t>
            </a:r>
          </a:p>
        </p:txBody>
      </p:sp>
      <p:pic>
        <p:nvPicPr>
          <p:cNvPr id="8" name="Picture 7" descr="Diagram&#10;&#10;Description automatically generated">
            <a:extLst>
              <a:ext uri="{FF2B5EF4-FFF2-40B4-BE49-F238E27FC236}">
                <a16:creationId xmlns:a16="http://schemas.microsoft.com/office/drawing/2014/main" id="{493AB190-DC3C-445A-80BB-4829ECBB9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3207" y="1873873"/>
            <a:ext cx="2766756" cy="1768735"/>
          </a:xfrm>
          <a:prstGeom prst="rect">
            <a:avLst/>
          </a:prstGeom>
        </p:spPr>
      </p:pic>
      <p:pic>
        <p:nvPicPr>
          <p:cNvPr id="10" name="Picture 9" descr="Diagram&#10;&#10;Description automatically generated">
            <a:extLst>
              <a:ext uri="{FF2B5EF4-FFF2-40B4-BE49-F238E27FC236}">
                <a16:creationId xmlns:a16="http://schemas.microsoft.com/office/drawing/2014/main" id="{9337CAD8-6CEA-4B2D-B5C3-395C0D758A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1094" y="1873873"/>
            <a:ext cx="2925322" cy="1916744"/>
          </a:xfrm>
          <a:prstGeom prst="rect">
            <a:avLst/>
          </a:prstGeom>
        </p:spPr>
      </p:pic>
      <p:sp>
        <p:nvSpPr>
          <p:cNvPr id="15" name="TextBox 14">
            <a:extLst>
              <a:ext uri="{FF2B5EF4-FFF2-40B4-BE49-F238E27FC236}">
                <a16:creationId xmlns:a16="http://schemas.microsoft.com/office/drawing/2014/main" id="{2696C9BC-F988-4615-BCE1-438079C9AEB2}"/>
              </a:ext>
            </a:extLst>
          </p:cNvPr>
          <p:cNvSpPr txBox="1"/>
          <p:nvPr/>
        </p:nvSpPr>
        <p:spPr>
          <a:xfrm>
            <a:off x="115668" y="5812921"/>
            <a:ext cx="2712991" cy="1015663"/>
          </a:xfrm>
          <a:prstGeom prst="rect">
            <a:avLst/>
          </a:prstGeom>
          <a:noFill/>
        </p:spPr>
        <p:txBody>
          <a:bodyPr wrap="square" rtlCol="0">
            <a:spAutoFit/>
          </a:bodyPr>
          <a:lstStyle/>
          <a:p>
            <a:pPr algn="ctr"/>
            <a:r>
              <a:rPr lang="en-US" sz="2000" b="1" dirty="0">
                <a:cs typeface="Times New Roman" panose="02020603050405020304" pitchFamily="18" charset="0"/>
              </a:rPr>
              <a:t>Concentration for individual small volumes is </a:t>
            </a:r>
            <a:r>
              <a:rPr lang="en-US" sz="2000" b="1" i="1" dirty="0">
                <a:solidFill>
                  <a:srgbClr val="FF0000"/>
                </a:solidFill>
                <a:cs typeface="Times New Roman" panose="02020603050405020304" pitchFamily="18" charset="0"/>
              </a:rPr>
              <a:t>irrelevant</a:t>
            </a:r>
          </a:p>
        </p:txBody>
      </p:sp>
      <p:grpSp>
        <p:nvGrpSpPr>
          <p:cNvPr id="6" name="Group 5">
            <a:extLst>
              <a:ext uri="{FF2B5EF4-FFF2-40B4-BE49-F238E27FC236}">
                <a16:creationId xmlns:a16="http://schemas.microsoft.com/office/drawing/2014/main" id="{65B81C6E-4F0E-448D-B84D-B78F012EA8E9}"/>
              </a:ext>
            </a:extLst>
          </p:cNvPr>
          <p:cNvGrpSpPr/>
          <p:nvPr/>
        </p:nvGrpSpPr>
        <p:grpSpPr>
          <a:xfrm>
            <a:off x="115668" y="4448890"/>
            <a:ext cx="2558375" cy="1189910"/>
            <a:chOff x="115668" y="4312200"/>
            <a:chExt cx="2558375" cy="1189910"/>
          </a:xfrm>
        </p:grpSpPr>
        <p:pic>
          <p:nvPicPr>
            <p:cNvPr id="16" name="Picture 15">
              <a:extLst>
                <a:ext uri="{FF2B5EF4-FFF2-40B4-BE49-F238E27FC236}">
                  <a16:creationId xmlns:a16="http://schemas.microsoft.com/office/drawing/2014/main" id="{CE35FB05-DF33-4F1C-8C40-E84D979D15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668" y="4362325"/>
              <a:ext cx="1434099" cy="971676"/>
            </a:xfrm>
            <a:prstGeom prst="rect">
              <a:avLst/>
            </a:prstGeom>
            <a:ln>
              <a:solidFill>
                <a:schemeClr val="tx1"/>
              </a:solidFill>
            </a:ln>
          </p:spPr>
        </p:pic>
        <p:pic>
          <p:nvPicPr>
            <p:cNvPr id="17" name="Picture 16">
              <a:extLst>
                <a:ext uri="{FF2B5EF4-FFF2-40B4-BE49-F238E27FC236}">
                  <a16:creationId xmlns:a16="http://schemas.microsoft.com/office/drawing/2014/main" id="{9A1E8709-F191-4F32-B4B9-DE079587EE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6628" y="4312200"/>
              <a:ext cx="727415" cy="1189910"/>
            </a:xfrm>
            <a:prstGeom prst="rect">
              <a:avLst/>
            </a:prstGeom>
            <a:ln>
              <a:solidFill>
                <a:schemeClr val="tx1"/>
              </a:solidFill>
            </a:ln>
          </p:spPr>
        </p:pic>
        <p:cxnSp>
          <p:nvCxnSpPr>
            <p:cNvPr id="18" name="Straight Arrow Connector 17">
              <a:extLst>
                <a:ext uri="{FF2B5EF4-FFF2-40B4-BE49-F238E27FC236}">
                  <a16:creationId xmlns:a16="http://schemas.microsoft.com/office/drawing/2014/main" id="{B071CF31-EE7D-4ACE-ABE2-D12A1921BB2E}"/>
                </a:ext>
              </a:extLst>
            </p:cNvPr>
            <p:cNvCxnSpPr>
              <a:cxnSpLocks/>
            </p:cNvCxnSpPr>
            <p:nvPr/>
          </p:nvCxnSpPr>
          <p:spPr>
            <a:xfrm>
              <a:off x="1600200" y="4876800"/>
              <a:ext cx="29599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850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0ED94C-71A0-46F1-9EE8-726904780E56}" type="slidenum">
              <a:rPr lang="en-US" smtClean="0"/>
              <a:pPr/>
              <a:t>2</a:t>
            </a:fld>
            <a:endParaRPr lang="en-US"/>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685800" y="152400"/>
            <a:ext cx="7696200" cy="762000"/>
          </a:xfrm>
          <a:prstGeom prst="rect">
            <a:avLst/>
          </a:prstGeom>
          <a:ln/>
        </p:spPr>
        <p:txBody>
          <a:bodyPr vert="horz" lIns="91440" tIns="45720" rIns="91440" bIns="45720" rtlCol="0" anchor="ctr">
            <a:normAutofit fontScale="97500"/>
          </a:bodyPr>
          <a:lstStyle/>
          <a:p>
            <a:pPr lvl="0" algn="ctr">
              <a:lnSpc>
                <a:spcPct val="110000"/>
              </a:lnSpc>
              <a:spcBef>
                <a:spcPct val="0"/>
              </a:spcBef>
              <a:defRPr/>
            </a:pPr>
            <a:r>
              <a:rPr lang="en-US" sz="3700" b="1" dirty="0">
                <a:cs typeface="Times New Roman" pitchFamily="18" charset="0"/>
              </a:rPr>
              <a:t>Conference Paper</a:t>
            </a:r>
            <a:endParaRPr lang="en-US" sz="2500" b="1" i="1" dirty="0">
              <a:cs typeface="Times New Roman" pitchFamily="18" charset="0"/>
            </a:endParaRPr>
          </a:p>
        </p:txBody>
      </p:sp>
      <p:sp>
        <p:nvSpPr>
          <p:cNvPr id="6" name="TextBox 1">
            <a:extLst>
              <a:ext uri="{FF2B5EF4-FFF2-40B4-BE49-F238E27FC236}">
                <a16:creationId xmlns:a16="http://schemas.microsoft.com/office/drawing/2014/main" id="{118C16B5-D549-4134-835E-25E7C030E62F}"/>
              </a:ext>
            </a:extLst>
          </p:cNvPr>
          <p:cNvSpPr txBox="1">
            <a:spLocks noChangeArrowheads="1"/>
          </p:cNvSpPr>
          <p:nvPr/>
        </p:nvSpPr>
        <p:spPr bwMode="auto">
          <a:xfrm>
            <a:off x="609600" y="1219200"/>
            <a:ext cx="8077200" cy="1785104"/>
          </a:xfrm>
          <a:prstGeom prst="rect">
            <a:avLst/>
          </a:prstGeom>
          <a:noFill/>
          <a:ln w="9525">
            <a:noFill/>
            <a:miter lim="800000"/>
            <a:headEnd/>
            <a:tailEnd/>
          </a:ln>
        </p:spPr>
        <p:txBody>
          <a:bodyPr wrap="square">
            <a:spAutoFit/>
          </a:bodyPr>
          <a:lstStyle/>
          <a:p>
            <a:r>
              <a:rPr lang="en-US" sz="2200" b="1" dirty="0">
                <a:cs typeface="Times New Roman" pitchFamily="18" charset="0"/>
              </a:rPr>
              <a:t>Brewer, R., Ramsey, C., Heskett, M. and J. Song, 2022, </a:t>
            </a:r>
            <a:r>
              <a:rPr lang="en-US" sz="2200" b="1" i="1" dirty="0">
                <a:cs typeface="Times New Roman" pitchFamily="18" charset="0"/>
              </a:rPr>
              <a:t>Fake Data? The Need for Theory of Sampling Concepts in Environmental Research and Investigations: </a:t>
            </a:r>
            <a:r>
              <a:rPr lang="en-US" sz="2200" b="1" dirty="0">
                <a:cs typeface="Times New Roman" pitchFamily="18" charset="0"/>
              </a:rPr>
              <a:t>Proceedings of the 10th World Conference on Sampling and Blending, TOS Forum Issue 11, 193–205 (2022), ISSN: 2053-969X, </a:t>
            </a:r>
            <a:r>
              <a:rPr lang="pt-BR" sz="2200" b="1" dirty="0">
                <a:cs typeface="Times New Roman" pitchFamily="18" charset="0"/>
              </a:rPr>
              <a:t>doi: https://doi.org/10.1255/tosf.149</a:t>
            </a:r>
            <a:endParaRPr lang="en-US" sz="2200" b="1" dirty="0">
              <a:cs typeface="Times New Roman" pitchFamily="18" charset="0"/>
            </a:endParaRPr>
          </a:p>
        </p:txBody>
      </p:sp>
    </p:spTree>
    <p:extLst>
      <p:ext uri="{BB962C8B-B14F-4D97-AF65-F5344CB8AC3E}">
        <p14:creationId xmlns:p14="http://schemas.microsoft.com/office/powerpoint/2010/main" val="22609095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20</a:t>
            </a:fld>
            <a:endParaRPr lang="en-US"/>
          </a:p>
        </p:txBody>
      </p:sp>
      <p:sp>
        <p:nvSpPr>
          <p:cNvPr id="11" name="Title 1"/>
          <p:cNvSpPr txBox="1">
            <a:spLocks/>
          </p:cNvSpPr>
          <p:nvPr/>
        </p:nvSpPr>
        <p:spPr>
          <a:xfrm>
            <a:off x="2805232" y="5191422"/>
            <a:ext cx="6223100" cy="16794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u="sng" dirty="0">
                <a:latin typeface="+mn-lt"/>
                <a:cs typeface="Times New Roman" panose="02020603050405020304" pitchFamily="18" charset="0"/>
              </a:rPr>
              <a:t>Collection of a Representative Sample:</a:t>
            </a:r>
          </a:p>
          <a:p>
            <a:pPr algn="l"/>
            <a:r>
              <a:rPr lang="en-US" sz="2000" b="1" i="1" dirty="0">
                <a:latin typeface="+mn-lt"/>
                <a:cs typeface="Times New Roman" panose="02020603050405020304" pitchFamily="18" charset="0"/>
              </a:rPr>
              <a:t>Ideal: </a:t>
            </a:r>
            <a:r>
              <a:rPr lang="en-US" sz="2000" b="1" dirty="0">
                <a:latin typeface="+mn-lt"/>
                <a:cs typeface="Times New Roman" panose="02020603050405020304" pitchFamily="18" charset="0"/>
              </a:rPr>
              <a:t>Send entire volume of circulating air to lab</a:t>
            </a:r>
          </a:p>
          <a:p>
            <a:pPr algn="l"/>
            <a:r>
              <a:rPr lang="en-US" sz="2000" b="1" i="1" dirty="0">
                <a:latin typeface="+mn-lt"/>
                <a:cs typeface="Times New Roman" panose="02020603050405020304" pitchFamily="18" charset="0"/>
              </a:rPr>
              <a:t>Worst: </a:t>
            </a:r>
            <a:r>
              <a:rPr lang="en-US" sz="2000" b="1" dirty="0">
                <a:latin typeface="+mn-lt"/>
                <a:cs typeface="Times New Roman" panose="02020603050405020304" pitchFamily="18" charset="0"/>
              </a:rPr>
              <a:t>Test small-volume (1L), instantaneous samples.</a:t>
            </a:r>
          </a:p>
          <a:p>
            <a:pPr algn="l"/>
            <a:r>
              <a:rPr lang="en-US" sz="2000" b="1" i="1" dirty="0">
                <a:latin typeface="+mn-lt"/>
                <a:cs typeface="Times New Roman" panose="02020603050405020304" pitchFamily="18" charset="0"/>
              </a:rPr>
              <a:t>Risk-Based: </a:t>
            </a:r>
            <a:r>
              <a:rPr lang="en-US" sz="2000" b="1" dirty="0">
                <a:latin typeface="+mn-lt"/>
                <a:cs typeface="Times New Roman" panose="02020603050405020304" pitchFamily="18" charset="0"/>
              </a:rPr>
              <a:t>Collect single, continuous sample of circulating air during targeted exposure time.</a:t>
            </a:r>
          </a:p>
        </p:txBody>
      </p:sp>
      <p:grpSp>
        <p:nvGrpSpPr>
          <p:cNvPr id="62" name="Group 61">
            <a:extLst>
              <a:ext uri="{FF2B5EF4-FFF2-40B4-BE49-F238E27FC236}">
                <a16:creationId xmlns:a16="http://schemas.microsoft.com/office/drawing/2014/main" id="{C903D83A-A7DD-4904-97D9-A53E4CA6AA86}"/>
              </a:ext>
            </a:extLst>
          </p:cNvPr>
          <p:cNvGrpSpPr/>
          <p:nvPr/>
        </p:nvGrpSpPr>
        <p:grpSpPr>
          <a:xfrm>
            <a:off x="594919" y="905347"/>
            <a:ext cx="8201351" cy="2990397"/>
            <a:chOff x="723709" y="905347"/>
            <a:chExt cx="8201351" cy="2990397"/>
          </a:xfrm>
        </p:grpSpPr>
        <p:grpSp>
          <p:nvGrpSpPr>
            <p:cNvPr id="54" name="Group 53">
              <a:extLst>
                <a:ext uri="{FF2B5EF4-FFF2-40B4-BE49-F238E27FC236}">
                  <a16:creationId xmlns:a16="http://schemas.microsoft.com/office/drawing/2014/main" id="{8428585F-F717-4063-AEB5-8726C6690437}"/>
                </a:ext>
              </a:extLst>
            </p:cNvPr>
            <p:cNvGrpSpPr/>
            <p:nvPr/>
          </p:nvGrpSpPr>
          <p:grpSpPr>
            <a:xfrm>
              <a:off x="723709" y="905347"/>
              <a:ext cx="8201351" cy="2990397"/>
              <a:chOff x="942651" y="905347"/>
              <a:chExt cx="8201351" cy="2990397"/>
            </a:xfrm>
          </p:grpSpPr>
          <p:pic>
            <p:nvPicPr>
              <p:cNvPr id="57" name="Picture 56" descr="Shape&#10;&#10;Description automatically generated">
                <a:extLst>
                  <a:ext uri="{FF2B5EF4-FFF2-40B4-BE49-F238E27FC236}">
                    <a16:creationId xmlns:a16="http://schemas.microsoft.com/office/drawing/2014/main" id="{43D76618-4853-40F5-A07E-6030556C2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616"/>
              <a:stretch/>
            </p:blipFill>
            <p:spPr>
              <a:xfrm>
                <a:off x="1241510" y="2511788"/>
                <a:ext cx="1181366" cy="956533"/>
              </a:xfrm>
              <a:prstGeom prst="rect">
                <a:avLst/>
              </a:prstGeom>
            </p:spPr>
          </p:pic>
          <p:sp>
            <p:nvSpPr>
              <p:cNvPr id="16" name="TextBox 15">
                <a:extLst>
                  <a:ext uri="{FF2B5EF4-FFF2-40B4-BE49-F238E27FC236}">
                    <a16:creationId xmlns:a16="http://schemas.microsoft.com/office/drawing/2014/main" id="{9FC4035C-3FF3-447D-93B6-2321C5D649DA}"/>
                  </a:ext>
                </a:extLst>
              </p:cNvPr>
              <p:cNvSpPr txBox="1"/>
              <p:nvPr/>
            </p:nvSpPr>
            <p:spPr>
              <a:xfrm>
                <a:off x="6339593" y="1494363"/>
                <a:ext cx="2804409" cy="1323439"/>
              </a:xfrm>
              <a:prstGeom prst="rect">
                <a:avLst/>
              </a:prstGeom>
              <a:noFill/>
            </p:spPr>
            <p:txBody>
              <a:bodyPr wrap="square" rtlCol="0">
                <a:spAutoFit/>
              </a:bodyPr>
              <a:lstStyle/>
              <a:p>
                <a:pPr algn="ctr"/>
                <a:r>
                  <a:rPr lang="en-US" sz="2000" b="1" dirty="0">
                    <a:cs typeface="Times New Roman" panose="02020603050405020304" pitchFamily="18" charset="0"/>
                  </a:rPr>
                  <a:t>Default 24-Hour</a:t>
                </a:r>
              </a:p>
              <a:p>
                <a:pPr algn="ctr"/>
                <a:r>
                  <a:rPr lang="en-US" sz="2000" b="1" dirty="0">
                    <a:cs typeface="Times New Roman" panose="02020603050405020304" pitchFamily="18" charset="0"/>
                  </a:rPr>
                  <a:t>Indoor Air Exchange</a:t>
                </a:r>
              </a:p>
              <a:p>
                <a:pPr algn="ctr"/>
                <a:r>
                  <a:rPr lang="en-US" sz="2000" b="1" dirty="0">
                    <a:cs typeface="Times New Roman" panose="02020603050405020304" pitchFamily="18" charset="0"/>
                  </a:rPr>
                  <a:t>Volume (0.35 times/</a:t>
                </a:r>
                <a:r>
                  <a:rPr lang="en-US" sz="2000" b="1" dirty="0" err="1">
                    <a:cs typeface="Times New Roman" panose="02020603050405020304" pitchFamily="18" charset="0"/>
                  </a:rPr>
                  <a:t>hr</a:t>
                </a:r>
                <a:r>
                  <a:rPr lang="en-US" sz="2000" b="1" dirty="0">
                    <a:cs typeface="Times New Roman" panose="02020603050405020304" pitchFamily="18" charset="0"/>
                  </a:rPr>
                  <a:t>)</a:t>
                </a:r>
              </a:p>
              <a:p>
                <a:pPr algn="ctr"/>
                <a:r>
                  <a:rPr lang="en-US" sz="2000" b="1" dirty="0">
                    <a:cs typeface="Times New Roman" panose="02020603050405020304" pitchFamily="18" charset="0"/>
                  </a:rPr>
                  <a:t>= 2,050,000 liters/day</a:t>
                </a:r>
              </a:p>
            </p:txBody>
          </p:sp>
          <p:pic>
            <p:nvPicPr>
              <p:cNvPr id="32" name="Picture 31">
                <a:extLst>
                  <a:ext uri="{FF2B5EF4-FFF2-40B4-BE49-F238E27FC236}">
                    <a16:creationId xmlns:a16="http://schemas.microsoft.com/office/drawing/2014/main" id="{2CC24588-1E26-48BB-9352-AD6A42A1C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654" y="905347"/>
                <a:ext cx="2990397" cy="2990397"/>
              </a:xfrm>
              <a:prstGeom prst="rect">
                <a:avLst/>
              </a:prstGeom>
            </p:spPr>
          </p:pic>
          <p:sp>
            <p:nvSpPr>
              <p:cNvPr id="48" name="Rectangle 47">
                <a:extLst>
                  <a:ext uri="{FF2B5EF4-FFF2-40B4-BE49-F238E27FC236}">
                    <a16:creationId xmlns:a16="http://schemas.microsoft.com/office/drawing/2014/main" id="{4B0887A9-B2F8-4FB4-A51B-E26F39E17A8E}"/>
                  </a:ext>
                </a:extLst>
              </p:cNvPr>
              <p:cNvSpPr/>
              <p:nvPr/>
            </p:nvSpPr>
            <p:spPr>
              <a:xfrm>
                <a:off x="989935" y="3440793"/>
                <a:ext cx="5169012" cy="199046"/>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BC92946-DC38-4413-8DB0-7EAC871AB13B}"/>
                  </a:ext>
                </a:extLst>
              </p:cNvPr>
              <p:cNvSpPr/>
              <p:nvPr/>
            </p:nvSpPr>
            <p:spPr>
              <a:xfrm>
                <a:off x="1893194" y="3451538"/>
                <a:ext cx="323155" cy="206062"/>
              </a:xfrm>
              <a:custGeom>
                <a:avLst/>
                <a:gdLst>
                  <a:gd name="connsiteX0" fmla="*/ 0 w 323155"/>
                  <a:gd name="connsiteY0" fmla="*/ 0 h 206062"/>
                  <a:gd name="connsiteX1" fmla="*/ 244699 w 323155"/>
                  <a:gd name="connsiteY1" fmla="*/ 0 h 206062"/>
                  <a:gd name="connsiteX2" fmla="*/ 244699 w 323155"/>
                  <a:gd name="connsiteY2" fmla="*/ 0 h 206062"/>
                  <a:gd name="connsiteX3" fmla="*/ 321972 w 323155"/>
                  <a:gd name="connsiteY3" fmla="*/ 128789 h 206062"/>
                  <a:gd name="connsiteX4" fmla="*/ 321972 w 323155"/>
                  <a:gd name="connsiteY4" fmla="*/ 193183 h 206062"/>
                  <a:gd name="connsiteX5" fmla="*/ 12879 w 323155"/>
                  <a:gd name="connsiteY5" fmla="*/ 206062 h 206062"/>
                  <a:gd name="connsiteX6" fmla="*/ 0 w 323155"/>
                  <a:gd name="connsiteY6" fmla="*/ 0 h 2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155" h="206062">
                    <a:moveTo>
                      <a:pt x="0" y="0"/>
                    </a:moveTo>
                    <a:lnTo>
                      <a:pt x="244699" y="0"/>
                    </a:lnTo>
                    <a:lnTo>
                      <a:pt x="244699" y="0"/>
                    </a:lnTo>
                    <a:cubicBezTo>
                      <a:pt x="266377" y="30349"/>
                      <a:pt x="316019" y="81163"/>
                      <a:pt x="321972" y="128789"/>
                    </a:cubicBezTo>
                    <a:cubicBezTo>
                      <a:pt x="324634" y="150088"/>
                      <a:pt x="321972" y="171718"/>
                      <a:pt x="321972" y="193183"/>
                    </a:cubicBezTo>
                    <a:lnTo>
                      <a:pt x="12879" y="206062"/>
                    </a:lnTo>
                    <a:lnTo>
                      <a:pt x="0" y="0"/>
                    </a:ln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E958D09-91B4-4BEC-8F31-0BCDECB28E9B}"/>
                  </a:ext>
                </a:extLst>
              </p:cNvPr>
              <p:cNvSpPr txBox="1"/>
              <p:nvPr/>
            </p:nvSpPr>
            <p:spPr>
              <a:xfrm>
                <a:off x="942651" y="1474747"/>
                <a:ext cx="1839187" cy="1015663"/>
              </a:xfrm>
              <a:prstGeom prst="rect">
                <a:avLst/>
              </a:prstGeom>
              <a:noFill/>
            </p:spPr>
            <p:txBody>
              <a:bodyPr wrap="square" rtlCol="0">
                <a:spAutoFit/>
              </a:bodyPr>
              <a:lstStyle/>
              <a:p>
                <a:pPr algn="ctr"/>
                <a:r>
                  <a:rPr lang="en-US" sz="2000" b="1" dirty="0">
                    <a:cs typeface="Times New Roman" panose="02020603050405020304" pitchFamily="18" charset="0"/>
                  </a:rPr>
                  <a:t>Default Home</a:t>
                </a:r>
              </a:p>
              <a:p>
                <a:pPr algn="ctr"/>
                <a:r>
                  <a:rPr lang="en-US" sz="2000" b="1" dirty="0">
                    <a:cs typeface="Times New Roman" panose="02020603050405020304" pitchFamily="18" charset="0"/>
                  </a:rPr>
                  <a:t>Volume</a:t>
                </a:r>
              </a:p>
              <a:p>
                <a:pPr algn="ctr"/>
                <a:r>
                  <a:rPr lang="en-US" sz="2000" b="1" dirty="0">
                    <a:cs typeface="Times New Roman" panose="02020603050405020304" pitchFamily="18" charset="0"/>
                  </a:rPr>
                  <a:t>= 244,000 liters</a:t>
                </a:r>
              </a:p>
            </p:txBody>
          </p:sp>
          <p:sp>
            <p:nvSpPr>
              <p:cNvPr id="58" name="TextBox 57">
                <a:extLst>
                  <a:ext uri="{FF2B5EF4-FFF2-40B4-BE49-F238E27FC236}">
                    <a16:creationId xmlns:a16="http://schemas.microsoft.com/office/drawing/2014/main" id="{AFF83328-8855-4D54-87BC-2E667BE8D5A6}"/>
                  </a:ext>
                </a:extLst>
              </p:cNvPr>
              <p:cNvSpPr txBox="1"/>
              <p:nvPr/>
            </p:nvSpPr>
            <p:spPr>
              <a:xfrm>
                <a:off x="2270507" y="2757254"/>
                <a:ext cx="1265366" cy="707886"/>
              </a:xfrm>
              <a:prstGeom prst="rect">
                <a:avLst/>
              </a:prstGeom>
              <a:noFill/>
            </p:spPr>
            <p:txBody>
              <a:bodyPr wrap="square" rtlCol="0">
                <a:spAutoFit/>
              </a:bodyPr>
              <a:lstStyle/>
              <a:p>
                <a:pPr algn="ctr"/>
                <a:r>
                  <a:rPr lang="en-US" sz="2000" b="1" dirty="0">
                    <a:cs typeface="Times New Roman" panose="02020603050405020304" pitchFamily="18" charset="0"/>
                  </a:rPr>
                  <a:t>Approx.</a:t>
                </a:r>
              </a:p>
              <a:p>
                <a:pPr algn="ctr"/>
                <a:r>
                  <a:rPr lang="en-US" sz="2000" b="1" dirty="0">
                    <a:cs typeface="Times New Roman" panose="02020603050405020304" pitchFamily="18" charset="0"/>
                  </a:rPr>
                  <a:t>To Scale</a:t>
                </a:r>
              </a:p>
            </p:txBody>
          </p:sp>
        </p:grpSp>
        <p:cxnSp>
          <p:nvCxnSpPr>
            <p:cNvPr id="63" name="Straight Arrow Connector 62">
              <a:extLst>
                <a:ext uri="{FF2B5EF4-FFF2-40B4-BE49-F238E27FC236}">
                  <a16:creationId xmlns:a16="http://schemas.microsoft.com/office/drawing/2014/main" id="{BB467E30-8223-414A-BE0B-AF6E7CBE1DE7}"/>
                </a:ext>
              </a:extLst>
            </p:cNvPr>
            <p:cNvCxnSpPr/>
            <p:nvPr/>
          </p:nvCxnSpPr>
          <p:spPr>
            <a:xfrm flipH="1">
              <a:off x="5468922" y="2058444"/>
              <a:ext cx="839335" cy="37967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itle 1"/>
          <p:cNvSpPr txBox="1">
            <a:spLocks/>
          </p:cNvSpPr>
          <p:nvPr/>
        </p:nvSpPr>
        <p:spPr>
          <a:xfrm>
            <a:off x="457200" y="70921"/>
            <a:ext cx="82296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mn-lt"/>
                <a:cs typeface="Times New Roman" panose="02020603050405020304" pitchFamily="18" charset="0"/>
              </a:rPr>
              <a:t>TOS Applied to Indoor Air</a:t>
            </a:r>
            <a:r>
              <a:rPr lang="en-US" sz="2800" b="1" dirty="0">
                <a:latin typeface="+mn-lt"/>
                <a:cs typeface="Times New Roman" panose="02020603050405020304" pitchFamily="18" charset="0"/>
              </a:rPr>
              <a:t> </a:t>
            </a:r>
            <a:r>
              <a:rPr lang="en-US" sz="2000" b="1" dirty="0">
                <a:latin typeface="+mn-lt"/>
                <a:cs typeface="Times New Roman" panose="02020603050405020304" pitchFamily="18" charset="0"/>
              </a:rPr>
              <a:t>(already well done)</a:t>
            </a:r>
          </a:p>
        </p:txBody>
      </p:sp>
      <p:sp>
        <p:nvSpPr>
          <p:cNvPr id="18" name="TextBox 17">
            <a:extLst>
              <a:ext uri="{FF2B5EF4-FFF2-40B4-BE49-F238E27FC236}">
                <a16:creationId xmlns:a16="http://schemas.microsoft.com/office/drawing/2014/main" id="{F05F9576-3A67-4E36-937E-CD28ACCF4750}"/>
              </a:ext>
            </a:extLst>
          </p:cNvPr>
          <p:cNvSpPr txBox="1"/>
          <p:nvPr/>
        </p:nvSpPr>
        <p:spPr>
          <a:xfrm>
            <a:off x="115668" y="5812921"/>
            <a:ext cx="2712991" cy="1015663"/>
          </a:xfrm>
          <a:prstGeom prst="rect">
            <a:avLst/>
          </a:prstGeom>
          <a:noFill/>
        </p:spPr>
        <p:txBody>
          <a:bodyPr wrap="square" rtlCol="0">
            <a:spAutoFit/>
          </a:bodyPr>
          <a:lstStyle/>
          <a:p>
            <a:pPr algn="ctr"/>
            <a:r>
              <a:rPr lang="en-US" sz="2000" b="1" dirty="0">
                <a:cs typeface="Times New Roman" panose="02020603050405020304" pitchFamily="18" charset="0"/>
              </a:rPr>
              <a:t>Concentration for individual small volumes is </a:t>
            </a:r>
            <a:r>
              <a:rPr lang="en-US" sz="2000" b="1" i="1" dirty="0">
                <a:solidFill>
                  <a:srgbClr val="FF0000"/>
                </a:solidFill>
                <a:cs typeface="Times New Roman" panose="02020603050405020304" pitchFamily="18" charset="0"/>
              </a:rPr>
              <a:t>irrelevant</a:t>
            </a:r>
          </a:p>
        </p:txBody>
      </p:sp>
      <p:pic>
        <p:nvPicPr>
          <p:cNvPr id="19" name="Picture 2" descr="Chestnut St Home#1 IA">
            <a:extLst>
              <a:ext uri="{FF2B5EF4-FFF2-40B4-BE49-F238E27FC236}">
                <a16:creationId xmlns:a16="http://schemas.microsoft.com/office/drawing/2014/main" id="{714BAAA5-E3BF-4E5A-890C-F37ED0557EA0}"/>
              </a:ext>
            </a:extLst>
          </p:cNvPr>
          <p:cNvPicPr>
            <a:picLocks noChangeAspect="1" noChangeArrowheads="1"/>
          </p:cNvPicPr>
          <p:nvPr/>
        </p:nvPicPr>
        <p:blipFill>
          <a:blip r:embed="rId4" cstate="print"/>
          <a:srcRect/>
          <a:stretch>
            <a:fillRect/>
          </a:stretch>
        </p:blipFill>
        <p:spPr bwMode="auto">
          <a:xfrm>
            <a:off x="492489" y="4262684"/>
            <a:ext cx="2057246" cy="1542935"/>
          </a:xfrm>
          <a:prstGeom prst="rect">
            <a:avLst/>
          </a:prstGeom>
          <a:noFill/>
          <a:ln>
            <a:solidFill>
              <a:schemeClr val="tx1"/>
            </a:solidFill>
          </a:ln>
        </p:spPr>
      </p:pic>
      <p:sp>
        <p:nvSpPr>
          <p:cNvPr id="60" name="TextBox 5">
            <a:extLst>
              <a:ext uri="{FF2B5EF4-FFF2-40B4-BE49-F238E27FC236}">
                <a16:creationId xmlns:a16="http://schemas.microsoft.com/office/drawing/2014/main" id="{81862DFF-31DB-4D62-9B2D-0CD57518F917}"/>
              </a:ext>
            </a:extLst>
          </p:cNvPr>
          <p:cNvSpPr txBox="1">
            <a:spLocks noChangeArrowheads="1"/>
          </p:cNvSpPr>
          <p:nvPr/>
        </p:nvSpPr>
        <p:spPr bwMode="auto">
          <a:xfrm>
            <a:off x="2805232" y="3733800"/>
            <a:ext cx="6245884" cy="1400383"/>
          </a:xfrm>
          <a:prstGeom prst="rect">
            <a:avLst/>
          </a:prstGeom>
          <a:noFill/>
          <a:ln w="9525">
            <a:solidFill>
              <a:schemeClr val="tx1"/>
            </a:solidFill>
            <a:miter lim="800000"/>
            <a:headEnd/>
            <a:tailEnd/>
          </a:ln>
        </p:spPr>
        <p:txBody>
          <a:bodyPr wrap="square">
            <a:spAutoFit/>
          </a:bodyPr>
          <a:lstStyle/>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Data Needs: 	</a:t>
            </a:r>
            <a:r>
              <a:rPr lang="en-US" sz="2000" b="1" dirty="0">
                <a:cs typeface="Times New Roman" pitchFamily="18" charset="0"/>
              </a:rPr>
              <a:t>What is the mean concentration of “X” in indoor air during the specified, exposure period?</a:t>
            </a:r>
          </a:p>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Decision Unit: </a:t>
            </a:r>
            <a:r>
              <a:rPr lang="en-US" sz="2000" b="1" dirty="0">
                <a:cs typeface="Times New Roman" pitchFamily="18" charset="0"/>
              </a:rPr>
              <a:t>Volume of air circulating within structure during the specified exposure period.</a:t>
            </a:r>
          </a:p>
        </p:txBody>
      </p:sp>
      <p:sp>
        <p:nvSpPr>
          <p:cNvPr id="22" name="TextBox 21">
            <a:extLst>
              <a:ext uri="{FF2B5EF4-FFF2-40B4-BE49-F238E27FC236}">
                <a16:creationId xmlns:a16="http://schemas.microsoft.com/office/drawing/2014/main" id="{3971F402-8BAD-448E-AA33-995DFBBECD6E}"/>
              </a:ext>
            </a:extLst>
          </p:cNvPr>
          <p:cNvSpPr txBox="1"/>
          <p:nvPr/>
        </p:nvSpPr>
        <p:spPr>
          <a:xfrm>
            <a:off x="228600" y="605105"/>
            <a:ext cx="8686798" cy="830997"/>
          </a:xfrm>
          <a:prstGeom prst="rect">
            <a:avLst/>
          </a:prstGeom>
          <a:noFill/>
          <a:ln>
            <a:noFill/>
          </a:ln>
        </p:spPr>
        <p:txBody>
          <a:bodyPr wrap="square" rtlCol="0">
            <a:spAutoFit/>
          </a:bodyPr>
          <a:lstStyle/>
          <a:p>
            <a:pPr marL="1371600" indent="-1371600"/>
            <a:r>
              <a:rPr lang="en-US" sz="2400" b="1" dirty="0">
                <a:solidFill>
                  <a:srgbClr val="FF0000"/>
                </a:solidFill>
                <a:cs typeface="Times New Roman" panose="02020603050405020304" pitchFamily="18" charset="0"/>
              </a:rPr>
              <a:t>Question: “Does the mean concentration of ‘X’ in DU volume of air ‘Y’ exceed the screening level or risk ‘Z’ ”?</a:t>
            </a:r>
          </a:p>
        </p:txBody>
      </p:sp>
    </p:spTree>
    <p:extLst>
      <p:ext uri="{BB962C8B-B14F-4D97-AF65-F5344CB8AC3E}">
        <p14:creationId xmlns:p14="http://schemas.microsoft.com/office/powerpoint/2010/main" val="2059088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21</a:t>
            </a:fld>
            <a:endParaRPr lang="en-US"/>
          </a:p>
        </p:txBody>
      </p:sp>
      <p:sp>
        <p:nvSpPr>
          <p:cNvPr id="60" name="TextBox 5">
            <a:extLst>
              <a:ext uri="{FF2B5EF4-FFF2-40B4-BE49-F238E27FC236}">
                <a16:creationId xmlns:a16="http://schemas.microsoft.com/office/drawing/2014/main" id="{81862DFF-31DB-4D62-9B2D-0CD57518F917}"/>
              </a:ext>
            </a:extLst>
          </p:cNvPr>
          <p:cNvSpPr txBox="1">
            <a:spLocks noChangeArrowheads="1"/>
          </p:cNvSpPr>
          <p:nvPr/>
        </p:nvSpPr>
        <p:spPr bwMode="auto">
          <a:xfrm>
            <a:off x="2811419" y="3733800"/>
            <a:ext cx="6245884" cy="1400383"/>
          </a:xfrm>
          <a:prstGeom prst="rect">
            <a:avLst/>
          </a:prstGeom>
          <a:noFill/>
          <a:ln w="9525">
            <a:solidFill>
              <a:schemeClr val="tx1"/>
            </a:solidFill>
            <a:miter lim="800000"/>
            <a:headEnd/>
            <a:tailEnd/>
          </a:ln>
        </p:spPr>
        <p:txBody>
          <a:bodyPr wrap="square">
            <a:spAutoFit/>
          </a:bodyPr>
          <a:lstStyle/>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Data Needs: 	</a:t>
            </a:r>
            <a:r>
              <a:rPr lang="en-US" sz="2000" b="1" dirty="0">
                <a:cs typeface="Times New Roman" pitchFamily="18" charset="0"/>
              </a:rPr>
              <a:t>What is the mean concentration of “X” in intruding vapors during the specified, exposure period?</a:t>
            </a:r>
          </a:p>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Decision Unit: </a:t>
            </a:r>
            <a:r>
              <a:rPr lang="en-US" sz="2000" b="1" dirty="0">
                <a:cs typeface="Times New Roman" pitchFamily="18" charset="0"/>
              </a:rPr>
              <a:t>Volume of subslab vapors anticipated to intrude structure during the specified exposure period.</a:t>
            </a:r>
          </a:p>
        </p:txBody>
      </p:sp>
      <p:sp>
        <p:nvSpPr>
          <p:cNvPr id="15" name="Title 1">
            <a:extLst>
              <a:ext uri="{FF2B5EF4-FFF2-40B4-BE49-F238E27FC236}">
                <a16:creationId xmlns:a16="http://schemas.microsoft.com/office/drawing/2014/main" id="{F4EE03C3-D3A7-41A5-85D9-088C02FC027D}"/>
              </a:ext>
            </a:extLst>
          </p:cNvPr>
          <p:cNvSpPr txBox="1">
            <a:spLocks/>
          </p:cNvSpPr>
          <p:nvPr/>
        </p:nvSpPr>
        <p:spPr>
          <a:xfrm>
            <a:off x="228600" y="116188"/>
            <a:ext cx="8703394" cy="5696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mn-lt"/>
                <a:cs typeface="Times New Roman" panose="02020603050405020304" pitchFamily="18" charset="0"/>
              </a:rPr>
              <a:t>TOS Applied to Building Subslab Vapors </a:t>
            </a:r>
            <a:r>
              <a:rPr lang="en-US" sz="2000" b="1" dirty="0">
                <a:latin typeface="+mn-lt"/>
                <a:cs typeface="Times New Roman" panose="02020603050405020304" pitchFamily="18" charset="0"/>
              </a:rPr>
              <a:t>(vapor intrusion)</a:t>
            </a:r>
            <a:endParaRPr lang="en-US" sz="2400" b="1" dirty="0">
              <a:latin typeface="+mn-lt"/>
              <a:cs typeface="Times New Roman" panose="02020603050405020304" pitchFamily="18" charset="0"/>
            </a:endParaRPr>
          </a:p>
        </p:txBody>
      </p:sp>
      <p:grpSp>
        <p:nvGrpSpPr>
          <p:cNvPr id="10" name="Group 9"/>
          <p:cNvGrpSpPr/>
          <p:nvPr/>
        </p:nvGrpSpPr>
        <p:grpSpPr>
          <a:xfrm>
            <a:off x="723709" y="1460770"/>
            <a:ext cx="7465534" cy="2412898"/>
            <a:chOff x="723709" y="1460770"/>
            <a:chExt cx="7465534" cy="2412898"/>
          </a:xfrm>
        </p:grpSpPr>
        <p:pic>
          <p:nvPicPr>
            <p:cNvPr id="57" name="Picture 56" descr="Shape&#10;&#10;Description automatically generated">
              <a:extLst>
                <a:ext uri="{FF2B5EF4-FFF2-40B4-BE49-F238E27FC236}">
                  <a16:creationId xmlns:a16="http://schemas.microsoft.com/office/drawing/2014/main" id="{43D76618-4853-40F5-A07E-6030556C24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616"/>
            <a:stretch/>
          </p:blipFill>
          <p:spPr>
            <a:xfrm>
              <a:off x="1022568" y="2511788"/>
              <a:ext cx="1181366" cy="956533"/>
            </a:xfrm>
            <a:prstGeom prst="rect">
              <a:avLst/>
            </a:prstGeom>
          </p:spPr>
        </p:pic>
        <p:pic>
          <p:nvPicPr>
            <p:cNvPr id="32" name="Picture 31">
              <a:extLst>
                <a:ext uri="{FF2B5EF4-FFF2-40B4-BE49-F238E27FC236}">
                  <a16:creationId xmlns:a16="http://schemas.microsoft.com/office/drawing/2014/main" id="{2CC24588-1E26-48BB-9352-AD6A42A1C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6081" y="2970524"/>
              <a:ext cx="547328" cy="547328"/>
            </a:xfrm>
            <a:prstGeom prst="rect">
              <a:avLst/>
            </a:prstGeom>
          </p:spPr>
        </p:pic>
        <p:sp>
          <p:nvSpPr>
            <p:cNvPr id="48" name="Rectangle 47">
              <a:extLst>
                <a:ext uri="{FF2B5EF4-FFF2-40B4-BE49-F238E27FC236}">
                  <a16:creationId xmlns:a16="http://schemas.microsoft.com/office/drawing/2014/main" id="{4B0887A9-B2F8-4FB4-A51B-E26F39E17A8E}"/>
                </a:ext>
              </a:extLst>
            </p:cNvPr>
            <p:cNvSpPr/>
            <p:nvPr/>
          </p:nvSpPr>
          <p:spPr>
            <a:xfrm>
              <a:off x="770993" y="3440793"/>
              <a:ext cx="5169012" cy="199046"/>
            </a:xfrm>
            <a:prstGeom prst="rect">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FF83328-8855-4D54-87BC-2E667BE8D5A6}"/>
                </a:ext>
              </a:extLst>
            </p:cNvPr>
            <p:cNvSpPr txBox="1"/>
            <p:nvPr/>
          </p:nvSpPr>
          <p:spPr>
            <a:xfrm>
              <a:off x="2656872" y="3001688"/>
              <a:ext cx="2186732" cy="400110"/>
            </a:xfrm>
            <a:prstGeom prst="rect">
              <a:avLst/>
            </a:prstGeom>
            <a:noFill/>
          </p:spPr>
          <p:txBody>
            <a:bodyPr wrap="square" rtlCol="0">
              <a:spAutoFit/>
            </a:bodyPr>
            <a:lstStyle/>
            <a:p>
              <a:pPr algn="ctr"/>
              <a:r>
                <a:rPr lang="en-US" sz="2000" b="1" dirty="0">
                  <a:cs typeface="Times New Roman" panose="02020603050405020304" pitchFamily="18" charset="0"/>
                </a:rPr>
                <a:t>Approx. To Scale</a:t>
              </a:r>
            </a:p>
          </p:txBody>
        </p:sp>
        <p:sp>
          <p:nvSpPr>
            <p:cNvPr id="2" name="Arrow: Up 1">
              <a:extLst>
                <a:ext uri="{FF2B5EF4-FFF2-40B4-BE49-F238E27FC236}">
                  <a16:creationId xmlns:a16="http://schemas.microsoft.com/office/drawing/2014/main" id="{557B201E-1322-4833-A5B3-154F9C035AF5}"/>
                </a:ext>
              </a:extLst>
            </p:cNvPr>
            <p:cNvSpPr/>
            <p:nvPr/>
          </p:nvSpPr>
          <p:spPr>
            <a:xfrm>
              <a:off x="1306147" y="3429462"/>
              <a:ext cx="323155" cy="444206"/>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4020404-8AF7-4F1C-BAE6-7CA03C0156A8}"/>
                </a:ext>
              </a:extLst>
            </p:cNvPr>
            <p:cNvSpPr txBox="1"/>
            <p:nvPr/>
          </p:nvSpPr>
          <p:spPr>
            <a:xfrm>
              <a:off x="2976327" y="1460770"/>
              <a:ext cx="2221669" cy="1631216"/>
            </a:xfrm>
            <a:prstGeom prst="rect">
              <a:avLst/>
            </a:prstGeom>
            <a:noFill/>
          </p:spPr>
          <p:txBody>
            <a:bodyPr wrap="square" rtlCol="0">
              <a:spAutoFit/>
            </a:bodyPr>
            <a:lstStyle/>
            <a:p>
              <a:pPr algn="ctr"/>
              <a:r>
                <a:rPr lang="en-US" sz="2000" b="1" dirty="0">
                  <a:cs typeface="Times New Roman" panose="02020603050405020304" pitchFamily="18" charset="0"/>
                </a:rPr>
                <a:t>Default Vapor Entry Rate Volume (cold climates:</a:t>
              </a:r>
            </a:p>
            <a:p>
              <a:pPr algn="ctr"/>
              <a:r>
                <a:rPr lang="en-US" sz="2000" b="1" dirty="0">
                  <a:cs typeface="Times New Roman" panose="02020603050405020304" pitchFamily="18" charset="0"/>
                </a:rPr>
                <a:t>5 L/min)</a:t>
              </a:r>
            </a:p>
            <a:p>
              <a:pPr algn="ctr"/>
              <a:r>
                <a:rPr lang="en-US" sz="2000" b="1" dirty="0">
                  <a:cs typeface="Times New Roman" panose="02020603050405020304" pitchFamily="18" charset="0"/>
                </a:rPr>
                <a:t>= 7,200 L/day</a:t>
              </a:r>
            </a:p>
          </p:txBody>
        </p:sp>
        <p:sp>
          <p:nvSpPr>
            <p:cNvPr id="18" name="TextBox 17">
              <a:extLst>
                <a:ext uri="{FF2B5EF4-FFF2-40B4-BE49-F238E27FC236}">
                  <a16:creationId xmlns:a16="http://schemas.microsoft.com/office/drawing/2014/main" id="{1EFF97B3-17CB-44F0-BEBD-944E830860E5}"/>
                </a:ext>
              </a:extLst>
            </p:cNvPr>
            <p:cNvSpPr txBox="1"/>
            <p:nvPr/>
          </p:nvSpPr>
          <p:spPr>
            <a:xfrm>
              <a:off x="723709" y="1474747"/>
              <a:ext cx="1839187" cy="1015663"/>
            </a:xfrm>
            <a:prstGeom prst="rect">
              <a:avLst/>
            </a:prstGeom>
            <a:noFill/>
          </p:spPr>
          <p:txBody>
            <a:bodyPr wrap="square" rtlCol="0">
              <a:spAutoFit/>
            </a:bodyPr>
            <a:lstStyle/>
            <a:p>
              <a:pPr algn="ctr"/>
              <a:r>
                <a:rPr lang="en-US" sz="2000" b="1" dirty="0">
                  <a:cs typeface="Times New Roman" panose="02020603050405020304" pitchFamily="18" charset="0"/>
                </a:rPr>
                <a:t>Default Home</a:t>
              </a:r>
            </a:p>
            <a:p>
              <a:pPr algn="ctr"/>
              <a:r>
                <a:rPr lang="en-US" sz="2000" b="1" dirty="0">
                  <a:cs typeface="Times New Roman" panose="02020603050405020304" pitchFamily="18" charset="0"/>
                </a:rPr>
                <a:t>Volume</a:t>
              </a:r>
            </a:p>
            <a:p>
              <a:pPr algn="ctr"/>
              <a:r>
                <a:rPr lang="en-US" sz="2000" b="1" dirty="0">
                  <a:cs typeface="Times New Roman" panose="02020603050405020304" pitchFamily="18" charset="0"/>
                </a:rPr>
                <a:t>= 244,000 liters</a:t>
              </a:r>
            </a:p>
          </p:txBody>
        </p:sp>
        <p:cxnSp>
          <p:nvCxnSpPr>
            <p:cNvPr id="5" name="Straight Arrow Connector 4">
              <a:extLst>
                <a:ext uri="{FF2B5EF4-FFF2-40B4-BE49-F238E27FC236}">
                  <a16:creationId xmlns:a16="http://schemas.microsoft.com/office/drawing/2014/main" id="{79EEA495-8B0B-4277-B323-DC2BEC453057}"/>
                </a:ext>
              </a:extLst>
            </p:cNvPr>
            <p:cNvCxnSpPr/>
            <p:nvPr/>
          </p:nvCxnSpPr>
          <p:spPr>
            <a:xfrm flipH="1">
              <a:off x="2562896" y="2627290"/>
              <a:ext cx="528034" cy="37439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F631C8D-D8B8-4ABF-90A7-A61633B371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427" y="1577211"/>
              <a:ext cx="2577816" cy="1581608"/>
            </a:xfrm>
            <a:prstGeom prst="rect">
              <a:avLst/>
            </a:prstGeom>
            <a:ln>
              <a:solidFill>
                <a:schemeClr val="tx1"/>
              </a:solidFill>
            </a:ln>
          </p:spPr>
        </p:pic>
        <p:cxnSp>
          <p:nvCxnSpPr>
            <p:cNvPr id="21" name="Straight Arrow Connector 20">
              <a:extLst>
                <a:ext uri="{FF2B5EF4-FFF2-40B4-BE49-F238E27FC236}">
                  <a16:creationId xmlns:a16="http://schemas.microsoft.com/office/drawing/2014/main" id="{79EEA495-8B0B-4277-B323-DC2BEC453057}"/>
                </a:ext>
              </a:extLst>
            </p:cNvPr>
            <p:cNvCxnSpPr/>
            <p:nvPr/>
          </p:nvCxnSpPr>
          <p:spPr>
            <a:xfrm flipV="1">
              <a:off x="4978545" y="2716076"/>
              <a:ext cx="444481" cy="9841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a:extLst>
              <a:ext uri="{FF2B5EF4-FFF2-40B4-BE49-F238E27FC236}">
                <a16:creationId xmlns:a16="http://schemas.microsoft.com/office/drawing/2014/main" id="{AECE2739-6542-4B9B-BBEB-8590D761BB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7826" y="4262684"/>
            <a:ext cx="2061909" cy="1546431"/>
          </a:xfrm>
          <a:prstGeom prst="rect">
            <a:avLst/>
          </a:prstGeom>
          <a:ln>
            <a:solidFill>
              <a:schemeClr val="tx1"/>
            </a:solidFill>
          </a:ln>
        </p:spPr>
      </p:pic>
      <p:grpSp>
        <p:nvGrpSpPr>
          <p:cNvPr id="25" name="Group 24">
            <a:extLst>
              <a:ext uri="{FF2B5EF4-FFF2-40B4-BE49-F238E27FC236}">
                <a16:creationId xmlns:a16="http://schemas.microsoft.com/office/drawing/2014/main" id="{5BDA1A8B-6F63-4CAF-B247-BEDAFE0A648A}"/>
              </a:ext>
            </a:extLst>
          </p:cNvPr>
          <p:cNvGrpSpPr/>
          <p:nvPr/>
        </p:nvGrpSpPr>
        <p:grpSpPr>
          <a:xfrm>
            <a:off x="230281" y="3926778"/>
            <a:ext cx="1075866" cy="645222"/>
            <a:chOff x="1143000" y="1034965"/>
            <a:chExt cx="2983992" cy="2229010"/>
          </a:xfrm>
        </p:grpSpPr>
        <p:pic>
          <p:nvPicPr>
            <p:cNvPr id="26" name="Picture 2">
              <a:extLst>
                <a:ext uri="{FF2B5EF4-FFF2-40B4-BE49-F238E27FC236}">
                  <a16:creationId xmlns:a16="http://schemas.microsoft.com/office/drawing/2014/main" id="{05270A4C-1AB2-4E99-A992-AA003821EB2F}"/>
                </a:ext>
              </a:extLst>
            </p:cNvPr>
            <p:cNvPicPr>
              <a:picLocks noChangeAspect="1" noChangeArrowheads="1"/>
            </p:cNvPicPr>
            <p:nvPr/>
          </p:nvPicPr>
          <p:blipFill>
            <a:blip r:embed="rId6"/>
            <a:srcRect/>
            <a:stretch>
              <a:fillRect/>
            </a:stretch>
          </p:blipFill>
          <p:spPr bwMode="auto">
            <a:xfrm>
              <a:off x="1143000" y="1034965"/>
              <a:ext cx="2983992" cy="2229010"/>
            </a:xfrm>
            <a:prstGeom prst="rect">
              <a:avLst/>
            </a:prstGeom>
            <a:noFill/>
            <a:ln w="9525">
              <a:solidFill>
                <a:schemeClr val="tx1"/>
              </a:solidFill>
              <a:miter lim="800000"/>
              <a:headEnd/>
              <a:tailEnd/>
            </a:ln>
            <a:effectLst/>
          </p:spPr>
        </p:pic>
        <p:sp>
          <p:nvSpPr>
            <p:cNvPr id="27" name="Oval 26">
              <a:extLst>
                <a:ext uri="{FF2B5EF4-FFF2-40B4-BE49-F238E27FC236}">
                  <a16:creationId xmlns:a16="http://schemas.microsoft.com/office/drawing/2014/main" id="{377C482C-0631-4837-AF8F-B21B0073588D}"/>
                </a:ext>
              </a:extLst>
            </p:cNvPr>
            <p:cNvSpPr/>
            <p:nvPr/>
          </p:nvSpPr>
          <p:spPr>
            <a:xfrm>
              <a:off x="1828806" y="2362200"/>
              <a:ext cx="152394" cy="762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976E051-84B1-4E38-81C6-F1C2820BF6A1}"/>
                </a:ext>
              </a:extLst>
            </p:cNvPr>
            <p:cNvCxnSpPr>
              <a:cxnSpLocks/>
            </p:cNvCxnSpPr>
            <p:nvPr/>
          </p:nvCxnSpPr>
          <p:spPr>
            <a:xfrm>
              <a:off x="1905000" y="1905000"/>
              <a:ext cx="0" cy="45720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itle 1">
            <a:extLst>
              <a:ext uri="{FF2B5EF4-FFF2-40B4-BE49-F238E27FC236}">
                <a16:creationId xmlns:a16="http://schemas.microsoft.com/office/drawing/2014/main" id="{02E7F932-00B5-4A84-BEDA-DA45D1743164}"/>
              </a:ext>
            </a:extLst>
          </p:cNvPr>
          <p:cNvSpPr txBox="1">
            <a:spLocks/>
          </p:cNvSpPr>
          <p:nvPr/>
        </p:nvSpPr>
        <p:spPr>
          <a:xfrm>
            <a:off x="2807281" y="5191422"/>
            <a:ext cx="6250022" cy="16794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u="sng" dirty="0">
                <a:latin typeface="+mn-lt"/>
                <a:cs typeface="Times New Roman" panose="02020603050405020304" pitchFamily="18" charset="0"/>
              </a:rPr>
              <a:t>Collection of a Representative Sample:</a:t>
            </a:r>
          </a:p>
          <a:p>
            <a:pPr algn="l"/>
            <a:r>
              <a:rPr lang="en-US" sz="2000" b="1" i="1" dirty="0">
                <a:latin typeface="+mn-lt"/>
                <a:cs typeface="Times New Roman" panose="02020603050405020304" pitchFamily="18" charset="0"/>
              </a:rPr>
              <a:t>Ideal: </a:t>
            </a:r>
            <a:r>
              <a:rPr lang="en-US" sz="2000" b="1" dirty="0">
                <a:latin typeface="+mn-lt"/>
                <a:cs typeface="Times New Roman" panose="02020603050405020304" pitchFamily="18" charset="0"/>
              </a:rPr>
              <a:t>Send entire volume of intruding vapors to lab</a:t>
            </a:r>
          </a:p>
          <a:p>
            <a:pPr algn="l"/>
            <a:r>
              <a:rPr lang="en-US" sz="2000" b="1" i="1" dirty="0">
                <a:latin typeface="+mn-lt"/>
                <a:cs typeface="Times New Roman" panose="02020603050405020304" pitchFamily="18" charset="0"/>
              </a:rPr>
              <a:t>Worst: </a:t>
            </a:r>
            <a:r>
              <a:rPr lang="en-US" sz="2000" b="1" dirty="0">
                <a:latin typeface="+mn-lt"/>
                <a:cs typeface="Times New Roman" panose="02020603050405020304" pitchFamily="18" charset="0"/>
              </a:rPr>
              <a:t>Test small-volume (1L), instantaneous samples.</a:t>
            </a:r>
          </a:p>
          <a:p>
            <a:pPr algn="l"/>
            <a:r>
              <a:rPr lang="en-US" sz="2000" b="1" i="1" dirty="0">
                <a:latin typeface="+mn-lt"/>
                <a:cs typeface="Times New Roman" panose="02020603050405020304" pitchFamily="18" charset="0"/>
              </a:rPr>
              <a:t>Risk-Based: </a:t>
            </a:r>
            <a:r>
              <a:rPr lang="en-US" sz="2000" b="1" dirty="0">
                <a:cs typeface="Times New Roman" panose="02020603050405020304" pitchFamily="18" charset="0"/>
              </a:rPr>
              <a:t>Collect a single, continuous sample of vapors intruding a point in slab over specified time period.</a:t>
            </a:r>
            <a:endParaRPr lang="en-US" sz="2000" b="1" dirty="0">
              <a:latin typeface="+mn-lt"/>
              <a:cs typeface="Times New Roman" panose="02020603050405020304" pitchFamily="18" charset="0"/>
            </a:endParaRPr>
          </a:p>
        </p:txBody>
      </p:sp>
      <p:sp>
        <p:nvSpPr>
          <p:cNvPr id="31" name="TextBox 30">
            <a:extLst>
              <a:ext uri="{FF2B5EF4-FFF2-40B4-BE49-F238E27FC236}">
                <a16:creationId xmlns:a16="http://schemas.microsoft.com/office/drawing/2014/main" id="{EE3420F0-F7C3-46BD-8F8C-7CD6D07A645E}"/>
              </a:ext>
            </a:extLst>
          </p:cNvPr>
          <p:cNvSpPr txBox="1"/>
          <p:nvPr/>
        </p:nvSpPr>
        <p:spPr>
          <a:xfrm>
            <a:off x="228600" y="605105"/>
            <a:ext cx="8686798" cy="830997"/>
          </a:xfrm>
          <a:prstGeom prst="rect">
            <a:avLst/>
          </a:prstGeom>
          <a:noFill/>
          <a:ln>
            <a:noFill/>
          </a:ln>
        </p:spPr>
        <p:txBody>
          <a:bodyPr wrap="square" rtlCol="0">
            <a:spAutoFit/>
          </a:bodyPr>
          <a:lstStyle/>
          <a:p>
            <a:pPr marL="1371600" indent="-1371600"/>
            <a:r>
              <a:rPr lang="en-US" sz="2400" b="1" dirty="0">
                <a:solidFill>
                  <a:srgbClr val="FF0000"/>
                </a:solidFill>
                <a:cs typeface="Times New Roman" panose="02020603050405020304" pitchFamily="18" charset="0"/>
              </a:rPr>
              <a:t>Question: “Does the mean concentration of ‘X’ in DU volume of subslab vapor ‘Y’ exceed the screening level or risk ‘Z’ ”?</a:t>
            </a:r>
          </a:p>
        </p:txBody>
      </p:sp>
      <p:sp>
        <p:nvSpPr>
          <p:cNvPr id="33" name="TextBox 32">
            <a:extLst>
              <a:ext uri="{FF2B5EF4-FFF2-40B4-BE49-F238E27FC236}">
                <a16:creationId xmlns:a16="http://schemas.microsoft.com/office/drawing/2014/main" id="{97E13AEB-20EF-4567-87D2-77D0DF3D5442}"/>
              </a:ext>
            </a:extLst>
          </p:cNvPr>
          <p:cNvSpPr txBox="1"/>
          <p:nvPr/>
        </p:nvSpPr>
        <p:spPr>
          <a:xfrm>
            <a:off x="115668" y="5812921"/>
            <a:ext cx="2712991" cy="1015663"/>
          </a:xfrm>
          <a:prstGeom prst="rect">
            <a:avLst/>
          </a:prstGeom>
          <a:noFill/>
        </p:spPr>
        <p:txBody>
          <a:bodyPr wrap="square" rtlCol="0">
            <a:spAutoFit/>
          </a:bodyPr>
          <a:lstStyle/>
          <a:p>
            <a:pPr algn="ctr"/>
            <a:r>
              <a:rPr lang="en-US" sz="2000" b="1" dirty="0">
                <a:cs typeface="Times New Roman" panose="02020603050405020304" pitchFamily="18" charset="0"/>
              </a:rPr>
              <a:t>Concentration for individual small volumes is </a:t>
            </a:r>
            <a:r>
              <a:rPr lang="en-US" sz="2000" b="1" i="1" dirty="0">
                <a:solidFill>
                  <a:srgbClr val="FF0000"/>
                </a:solidFill>
                <a:cs typeface="Times New Roman" panose="02020603050405020304" pitchFamily="18" charset="0"/>
              </a:rPr>
              <a:t>irrelevant</a:t>
            </a:r>
          </a:p>
        </p:txBody>
      </p:sp>
      <p:sp>
        <p:nvSpPr>
          <p:cNvPr id="24" name="TextBox 23">
            <a:extLst>
              <a:ext uri="{FF2B5EF4-FFF2-40B4-BE49-F238E27FC236}">
                <a16:creationId xmlns:a16="http://schemas.microsoft.com/office/drawing/2014/main" id="{D772E44F-9620-4189-89AB-4EEC6DEE0058}"/>
              </a:ext>
            </a:extLst>
          </p:cNvPr>
          <p:cNvSpPr txBox="1"/>
          <p:nvPr/>
        </p:nvSpPr>
        <p:spPr>
          <a:xfrm>
            <a:off x="5998396" y="3333186"/>
            <a:ext cx="2933598" cy="369332"/>
          </a:xfrm>
          <a:prstGeom prst="rect">
            <a:avLst/>
          </a:prstGeom>
          <a:noFill/>
        </p:spPr>
        <p:txBody>
          <a:bodyPr wrap="square" rtlCol="0">
            <a:spAutoFit/>
          </a:bodyPr>
          <a:lstStyle/>
          <a:p>
            <a:pPr algn="ctr"/>
            <a:r>
              <a:rPr lang="en-US" b="1" dirty="0">
                <a:cs typeface="Times New Roman" panose="02020603050405020304" pitchFamily="18" charset="0"/>
              </a:rPr>
              <a:t>(refer to 2022 AVIP webinar)</a:t>
            </a:r>
          </a:p>
        </p:txBody>
      </p:sp>
    </p:spTree>
    <p:extLst>
      <p:ext uri="{BB962C8B-B14F-4D97-AF65-F5344CB8AC3E}">
        <p14:creationId xmlns:p14="http://schemas.microsoft.com/office/powerpoint/2010/main" val="264276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6400" y="1298362"/>
            <a:ext cx="5770349" cy="4327762"/>
          </a:xfrm>
          <a:prstGeom prst="rect">
            <a:avLst/>
          </a:prstGeom>
          <a:ln>
            <a:solidFill>
              <a:schemeClr val="tx1"/>
            </a:solidFill>
          </a:ln>
        </p:spPr>
      </p:pic>
      <p:sp>
        <p:nvSpPr>
          <p:cNvPr id="6" name="TextBox 5"/>
          <p:cNvSpPr txBox="1"/>
          <p:nvPr/>
        </p:nvSpPr>
        <p:spPr>
          <a:xfrm>
            <a:off x="228600" y="71735"/>
            <a:ext cx="8686800" cy="1015663"/>
          </a:xfrm>
          <a:prstGeom prst="rect">
            <a:avLst/>
          </a:prstGeom>
          <a:noFill/>
        </p:spPr>
        <p:txBody>
          <a:bodyPr wrap="square" rtlCol="0">
            <a:spAutoFit/>
          </a:bodyPr>
          <a:lstStyle/>
          <a:p>
            <a:pPr algn="ctr"/>
            <a:r>
              <a:rPr lang="en-US" sz="3000" b="1" dirty="0">
                <a:cs typeface="Times New Roman" pitchFamily="18" charset="0"/>
              </a:rPr>
              <a:t>Collection of “Large Volume Purge (LVP)”</a:t>
            </a:r>
          </a:p>
          <a:p>
            <a:pPr algn="ctr"/>
            <a:r>
              <a:rPr lang="en-US" sz="3000" b="1" dirty="0">
                <a:cs typeface="Times New Roman" pitchFamily="18" charset="0"/>
              </a:rPr>
              <a:t>Subslab Vapor Samples</a:t>
            </a:r>
            <a:endParaRPr lang="en-US" sz="2400" b="1" dirty="0">
              <a:cs typeface="Times New Roman" pitchFamily="18" charset="0"/>
            </a:endParaRPr>
          </a:p>
        </p:txBody>
      </p:sp>
      <p:cxnSp>
        <p:nvCxnSpPr>
          <p:cNvPr id="12" name="Straight Arrow Connector 11"/>
          <p:cNvCxnSpPr>
            <a:cxnSpLocks/>
          </p:cNvCxnSpPr>
          <p:nvPr/>
        </p:nvCxnSpPr>
        <p:spPr>
          <a:xfrm flipH="1">
            <a:off x="5410200" y="4877751"/>
            <a:ext cx="1102840" cy="48299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274010" y="3048000"/>
            <a:ext cx="284913" cy="269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958517" y="3359771"/>
            <a:ext cx="284913" cy="2692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cxnSpLocks/>
            <a:stCxn id="8" idx="2"/>
          </p:cNvCxnSpPr>
          <p:nvPr/>
        </p:nvCxnSpPr>
        <p:spPr>
          <a:xfrm flipH="1">
            <a:off x="5105400" y="2422901"/>
            <a:ext cx="2114297" cy="7012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98442" y="1407238"/>
            <a:ext cx="2442510" cy="1015663"/>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Summa Canister Connected to Purge Stream</a:t>
            </a:r>
          </a:p>
        </p:txBody>
      </p:sp>
      <p:sp>
        <p:nvSpPr>
          <p:cNvPr id="20" name="TextBox 19"/>
          <p:cNvSpPr txBox="1"/>
          <p:nvPr/>
        </p:nvSpPr>
        <p:spPr>
          <a:xfrm>
            <a:off x="3886200" y="1250023"/>
            <a:ext cx="1727726" cy="400110"/>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Flow Meters</a:t>
            </a:r>
          </a:p>
        </p:txBody>
      </p:sp>
      <p:cxnSp>
        <p:nvCxnSpPr>
          <p:cNvPr id="21" name="Straight Arrow Connector 20"/>
          <p:cNvCxnSpPr>
            <a:cxnSpLocks/>
            <a:stCxn id="20" idx="2"/>
          </p:cNvCxnSpPr>
          <p:nvPr/>
        </p:nvCxnSpPr>
        <p:spPr>
          <a:xfrm flipH="1">
            <a:off x="4419600" y="1650133"/>
            <a:ext cx="330463" cy="139786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30410" y="2147579"/>
            <a:ext cx="1332567" cy="400110"/>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Shop Vac </a:t>
            </a:r>
          </a:p>
        </p:txBody>
      </p:sp>
      <p:sp>
        <p:nvSpPr>
          <p:cNvPr id="25" name="TextBox 24"/>
          <p:cNvSpPr txBox="1"/>
          <p:nvPr/>
        </p:nvSpPr>
        <p:spPr>
          <a:xfrm>
            <a:off x="1134349" y="5607977"/>
            <a:ext cx="7297952" cy="1200329"/>
          </a:xfrm>
          <a:prstGeom prst="rect">
            <a:avLst/>
          </a:prstGeom>
          <a:solidFill>
            <a:schemeClr val="bg1"/>
          </a:solidFill>
          <a:ln>
            <a:solidFill>
              <a:schemeClr val="tx1"/>
            </a:solidFill>
          </a:ln>
        </p:spPr>
        <p:txBody>
          <a:bodyPr wrap="square" rtlCol="0">
            <a:spAutoFit/>
          </a:bodyPr>
          <a:lstStyle/>
          <a:p>
            <a:pPr marL="285750" indent="-285750">
              <a:buFont typeface="Arial" panose="020B0604020202020204" pitchFamily="34" charset="0"/>
              <a:buChar char="•"/>
            </a:pPr>
            <a:r>
              <a:rPr lang="en-US" b="1" dirty="0">
                <a:cs typeface="Times New Roman" panose="02020603050405020304" pitchFamily="18" charset="0"/>
              </a:rPr>
              <a:t>Similar to an </a:t>
            </a:r>
            <a:r>
              <a:rPr lang="en-US" b="1" i="1" dirty="0">
                <a:cs typeface="Times New Roman" panose="02020603050405020304" pitchFamily="18" charset="0"/>
              </a:rPr>
              <a:t>SVE pilot test;</a:t>
            </a:r>
            <a:endParaRPr lang="en-US" b="1" dirty="0">
              <a:cs typeface="Times New Roman" panose="02020603050405020304" pitchFamily="18" charset="0"/>
            </a:endParaRPr>
          </a:p>
          <a:p>
            <a:pPr marL="285750" indent="-285750">
              <a:buFont typeface="Arial" panose="020B0604020202020204" pitchFamily="34" charset="0"/>
              <a:buChar char="•"/>
            </a:pPr>
            <a:r>
              <a:rPr lang="en-US" b="1" i="1" dirty="0">
                <a:cs typeface="Times New Roman" panose="02020603050405020304" pitchFamily="18" charset="0"/>
              </a:rPr>
              <a:t>Continuous</a:t>
            </a:r>
            <a:r>
              <a:rPr lang="en-US" b="1" dirty="0">
                <a:cs typeface="Times New Roman" panose="02020603050405020304" pitchFamily="18" charset="0"/>
              </a:rPr>
              <a:t>, 6L Summa sample collected from line during purge;</a:t>
            </a:r>
          </a:p>
          <a:p>
            <a:pPr marL="285750" indent="-285750">
              <a:buFont typeface="Arial" panose="020B0604020202020204" pitchFamily="34" charset="0"/>
              <a:buChar char="•"/>
            </a:pPr>
            <a:r>
              <a:rPr lang="en-US" b="1" i="1" dirty="0">
                <a:cs typeface="Times New Roman" panose="02020603050405020304" pitchFamily="18" charset="0"/>
              </a:rPr>
              <a:t>Five consecutive</a:t>
            </a:r>
            <a:r>
              <a:rPr lang="en-US" b="1" dirty="0">
                <a:cs typeface="Times New Roman" panose="02020603050405020304" pitchFamily="18" charset="0"/>
              </a:rPr>
              <a:t>, 6,500L purges (five days of vapor entry);</a:t>
            </a:r>
          </a:p>
          <a:p>
            <a:pPr marL="285750" indent="-285750">
              <a:buFont typeface="Arial" panose="020B0604020202020204" pitchFamily="34" charset="0"/>
              <a:buChar char="•"/>
            </a:pPr>
            <a:r>
              <a:rPr lang="en-US" b="1" dirty="0">
                <a:cs typeface="Times New Roman" panose="02020603050405020304" pitchFamily="18" charset="0"/>
              </a:rPr>
              <a:t>Compressor and Guard Air Type device used for flammable VOCs.</a:t>
            </a:r>
          </a:p>
        </p:txBody>
      </p:sp>
      <p:sp>
        <p:nvSpPr>
          <p:cNvPr id="23" name="Slide Number Placeholder 3">
            <a:extLst>
              <a:ext uri="{FF2B5EF4-FFF2-40B4-BE49-F238E27FC236}">
                <a16:creationId xmlns:a16="http://schemas.microsoft.com/office/drawing/2014/main" id="{7DEE7DD8-4942-4FCD-8CFA-D86C0C0A6F99}"/>
              </a:ext>
            </a:extLst>
          </p:cNvPr>
          <p:cNvSpPr>
            <a:spLocks noGrp="1"/>
          </p:cNvSpPr>
          <p:nvPr>
            <p:ph type="sldNum" sz="quarter" idx="12"/>
          </p:nvPr>
        </p:nvSpPr>
        <p:spPr>
          <a:xfrm>
            <a:off x="6553200" y="6356350"/>
            <a:ext cx="2133600" cy="365125"/>
          </a:xfrm>
        </p:spPr>
        <p:txBody>
          <a:bodyPr/>
          <a:lstStyle/>
          <a:p>
            <a:fld id="{27EB08C4-B206-4098-98C3-6DC2CE1146B4}" type="slidenum">
              <a:rPr lang="en-US" smtClean="0"/>
              <a:pPr/>
              <a:t>22</a:t>
            </a:fld>
            <a:endParaRPr lang="en-US" dirty="0"/>
          </a:p>
        </p:txBody>
      </p:sp>
      <p:sp>
        <p:nvSpPr>
          <p:cNvPr id="11" name="TextBox 10"/>
          <p:cNvSpPr txBox="1"/>
          <p:nvPr/>
        </p:nvSpPr>
        <p:spPr>
          <a:xfrm>
            <a:off x="6513040" y="4353595"/>
            <a:ext cx="1775511" cy="1015663"/>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Hypothetical Vapor Entry Point</a:t>
            </a:r>
          </a:p>
        </p:txBody>
      </p:sp>
      <p:sp>
        <p:nvSpPr>
          <p:cNvPr id="26" name="TextBox 25">
            <a:extLst>
              <a:ext uri="{FF2B5EF4-FFF2-40B4-BE49-F238E27FC236}">
                <a16:creationId xmlns:a16="http://schemas.microsoft.com/office/drawing/2014/main" id="{5A4BE456-E5EB-4228-97DA-A4FBA5AB2C7C}"/>
              </a:ext>
            </a:extLst>
          </p:cNvPr>
          <p:cNvSpPr txBox="1"/>
          <p:nvPr/>
        </p:nvSpPr>
        <p:spPr>
          <a:xfrm>
            <a:off x="140277" y="652616"/>
            <a:ext cx="1727726" cy="1015663"/>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Building in this Example Demolished</a:t>
            </a:r>
          </a:p>
        </p:txBody>
      </p:sp>
      <p:sp>
        <p:nvSpPr>
          <p:cNvPr id="29" name="TextBox 28">
            <a:extLst>
              <a:ext uri="{FF2B5EF4-FFF2-40B4-BE49-F238E27FC236}">
                <a16:creationId xmlns:a16="http://schemas.microsoft.com/office/drawing/2014/main" id="{18CBF5C8-1E25-4449-BC54-DE503F659EBC}"/>
              </a:ext>
            </a:extLst>
          </p:cNvPr>
          <p:cNvSpPr txBox="1"/>
          <p:nvPr/>
        </p:nvSpPr>
        <p:spPr>
          <a:xfrm>
            <a:off x="1473049" y="4823848"/>
            <a:ext cx="1264838" cy="707886"/>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Building</a:t>
            </a:r>
          </a:p>
          <a:p>
            <a:pPr algn="ctr"/>
            <a:r>
              <a:rPr lang="en-US" sz="2000" b="1" dirty="0">
                <a:cs typeface="Times New Roman" panose="02020603050405020304" pitchFamily="18" charset="0"/>
              </a:rPr>
              <a:t>Slab</a:t>
            </a:r>
          </a:p>
        </p:txBody>
      </p:sp>
      <p:cxnSp>
        <p:nvCxnSpPr>
          <p:cNvPr id="30" name="Straight Arrow Connector 29">
            <a:extLst>
              <a:ext uri="{FF2B5EF4-FFF2-40B4-BE49-F238E27FC236}">
                <a16:creationId xmlns:a16="http://schemas.microsoft.com/office/drawing/2014/main" id="{CA2E48AB-30B4-4690-AD51-AD401E3E50A7}"/>
              </a:ext>
            </a:extLst>
          </p:cNvPr>
          <p:cNvCxnSpPr>
            <a:cxnSpLocks/>
          </p:cNvCxnSpPr>
          <p:nvPr/>
        </p:nvCxnSpPr>
        <p:spPr>
          <a:xfrm>
            <a:off x="1996693" y="2544214"/>
            <a:ext cx="503709" cy="6936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8132C73-36D7-49A9-8FAF-6C297FC22479}"/>
              </a:ext>
            </a:extLst>
          </p:cNvPr>
          <p:cNvSpPr txBox="1"/>
          <p:nvPr/>
        </p:nvSpPr>
        <p:spPr>
          <a:xfrm>
            <a:off x="2057400" y="3620103"/>
            <a:ext cx="1332567" cy="707886"/>
          </a:xfrm>
          <a:prstGeom prst="rect">
            <a:avLst/>
          </a:prstGeom>
          <a:solidFill>
            <a:schemeClr val="bg1"/>
          </a:solidFill>
          <a:ln>
            <a:solidFill>
              <a:schemeClr val="tx1"/>
            </a:solidFill>
          </a:ln>
        </p:spPr>
        <p:txBody>
          <a:bodyPr wrap="square" rtlCol="0">
            <a:spAutoFit/>
          </a:bodyPr>
          <a:lstStyle/>
          <a:p>
            <a:pPr algn="ctr"/>
            <a:r>
              <a:rPr lang="en-US" sz="2000" b="1" dirty="0">
                <a:cs typeface="Times New Roman" panose="02020603050405020304" pitchFamily="18" charset="0"/>
              </a:rPr>
              <a:t>Vacuum Gauge</a:t>
            </a:r>
          </a:p>
        </p:txBody>
      </p:sp>
      <p:cxnSp>
        <p:nvCxnSpPr>
          <p:cNvPr id="33" name="Straight Arrow Connector 32">
            <a:extLst>
              <a:ext uri="{FF2B5EF4-FFF2-40B4-BE49-F238E27FC236}">
                <a16:creationId xmlns:a16="http://schemas.microsoft.com/office/drawing/2014/main" id="{C3890B00-A9F3-4631-B8CF-8720B9362B30}"/>
              </a:ext>
            </a:extLst>
          </p:cNvPr>
          <p:cNvCxnSpPr>
            <a:cxnSpLocks/>
          </p:cNvCxnSpPr>
          <p:nvPr/>
        </p:nvCxnSpPr>
        <p:spPr>
          <a:xfrm flipV="1">
            <a:off x="3410147" y="3595838"/>
            <a:ext cx="1515943" cy="41960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74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C07418C1-F774-44F6-B372-C5F3F95EE174}"/>
              </a:ext>
            </a:extLst>
          </p:cNvPr>
          <p:cNvSpPr>
            <a:spLocks noGrp="1"/>
          </p:cNvSpPr>
          <p:nvPr>
            <p:ph type="sldNum" sz="quarter" idx="12"/>
          </p:nvPr>
        </p:nvSpPr>
        <p:spPr>
          <a:xfrm>
            <a:off x="6553200" y="6356350"/>
            <a:ext cx="2133600" cy="365125"/>
          </a:xfrm>
        </p:spPr>
        <p:txBody>
          <a:bodyPr/>
          <a:lstStyle/>
          <a:p>
            <a:fld id="{27EB08C4-B206-4098-98C3-6DC2CE1146B4}" type="slidenum">
              <a:rPr lang="en-US" smtClean="0"/>
              <a:pPr/>
              <a:t>23</a:t>
            </a:fld>
            <a:endParaRPr lang="en-US" dirty="0"/>
          </a:p>
        </p:txBody>
      </p:sp>
      <p:sp>
        <p:nvSpPr>
          <p:cNvPr id="11" name="Rectangle 10">
            <a:extLst>
              <a:ext uri="{FF2B5EF4-FFF2-40B4-BE49-F238E27FC236}">
                <a16:creationId xmlns:a16="http://schemas.microsoft.com/office/drawing/2014/main" id="{05521F4B-A7F3-49F9-B839-834B5690F6C5}"/>
              </a:ext>
            </a:extLst>
          </p:cNvPr>
          <p:cNvSpPr txBox="1">
            <a:spLocks noChangeArrowheads="1"/>
          </p:cNvSpPr>
          <p:nvPr/>
        </p:nvSpPr>
        <p:spPr>
          <a:xfrm>
            <a:off x="152400" y="228600"/>
            <a:ext cx="8839200" cy="762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500" b="1" dirty="0">
                <a:ea typeface="+mj-ea"/>
                <a:cs typeface="Times New Roman" pitchFamily="18" charset="0"/>
              </a:rPr>
              <a:t>Collection of LVP Subslab Vapor Samples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strike="noStrike" kern="1200" cap="none" spc="0" normalizeH="0" baseline="0" noProof="0" dirty="0">
                <a:ln>
                  <a:noFill/>
                </a:ln>
                <a:solidFill>
                  <a:schemeClr val="tx1"/>
                </a:solidFill>
                <a:effectLst/>
                <a:uLnTx/>
                <a:uFillTx/>
                <a:ea typeface="+mj-ea"/>
                <a:cs typeface="Times New Roman" pitchFamily="18" charset="0"/>
              </a:rPr>
              <a:t>(HDOH 2014 field study)</a:t>
            </a:r>
          </a:p>
        </p:txBody>
      </p:sp>
      <p:sp>
        <p:nvSpPr>
          <p:cNvPr id="13" name="TextBox 12">
            <a:extLst>
              <a:ext uri="{FF2B5EF4-FFF2-40B4-BE49-F238E27FC236}">
                <a16:creationId xmlns:a16="http://schemas.microsoft.com/office/drawing/2014/main" id="{FAA0B70A-2666-4C77-9418-58A833C44000}"/>
              </a:ext>
            </a:extLst>
          </p:cNvPr>
          <p:cNvSpPr txBox="1"/>
          <p:nvPr/>
        </p:nvSpPr>
        <p:spPr>
          <a:xfrm>
            <a:off x="4343400" y="1044427"/>
            <a:ext cx="4678680" cy="2308324"/>
          </a:xfrm>
          <a:prstGeom prst="rect">
            <a:avLst/>
          </a:prstGeom>
          <a:solidFill>
            <a:schemeClr val="bg1"/>
          </a:solidFill>
          <a:ln>
            <a:solidFill>
              <a:schemeClr val="tx1"/>
            </a:solidFill>
          </a:ln>
        </p:spPr>
        <p:txBody>
          <a:bodyPr wrap="square" rtlCol="0">
            <a:spAutoFit/>
          </a:bodyPr>
          <a:lstStyle/>
          <a:p>
            <a:r>
              <a:rPr lang="en-US" sz="2400" b="1" u="sng" dirty="0">
                <a:cs typeface="Times New Roman" panose="02020603050405020304" pitchFamily="18" charset="0"/>
              </a:rPr>
              <a:t>LVP PCE Results (6,500L purges):</a:t>
            </a:r>
          </a:p>
          <a:p>
            <a:r>
              <a:rPr lang="en-US" sz="2400" b="1" dirty="0">
                <a:cs typeface="Times New Roman" panose="02020603050405020304" pitchFamily="18" charset="0"/>
              </a:rPr>
              <a:t>Sample #1: 17,000 µg/m</a:t>
            </a:r>
            <a:r>
              <a:rPr lang="en-US" sz="2400" b="1" baseline="30000" dirty="0">
                <a:cs typeface="Times New Roman" panose="02020603050405020304" pitchFamily="18" charset="0"/>
              </a:rPr>
              <a:t>3</a:t>
            </a:r>
          </a:p>
          <a:p>
            <a:r>
              <a:rPr lang="en-US" sz="2400" b="1" dirty="0">
                <a:cs typeface="Times New Roman" panose="02020603050405020304" pitchFamily="18" charset="0"/>
              </a:rPr>
              <a:t>Sample #2: 36,000 µg/m</a:t>
            </a:r>
            <a:r>
              <a:rPr lang="en-US" sz="2400" b="1" baseline="30000" dirty="0">
                <a:cs typeface="Times New Roman" panose="02020603050405020304" pitchFamily="18" charset="0"/>
              </a:rPr>
              <a:t>3</a:t>
            </a:r>
          </a:p>
          <a:p>
            <a:r>
              <a:rPr lang="en-US" sz="2400" b="1" dirty="0">
                <a:cs typeface="Times New Roman" panose="02020603050405020304" pitchFamily="18" charset="0"/>
              </a:rPr>
              <a:t>Sample #3: 50,000 µg/m</a:t>
            </a:r>
            <a:r>
              <a:rPr lang="en-US" sz="2400" b="1" baseline="30000" dirty="0">
                <a:cs typeface="Times New Roman" panose="02020603050405020304" pitchFamily="18" charset="0"/>
              </a:rPr>
              <a:t>3</a:t>
            </a:r>
            <a:endParaRPr lang="en-US" sz="2400" b="1" dirty="0">
              <a:cs typeface="Times New Roman" panose="02020603050405020304" pitchFamily="18" charset="0"/>
            </a:endParaRPr>
          </a:p>
          <a:p>
            <a:r>
              <a:rPr lang="en-US" sz="2400" b="1" dirty="0">
                <a:cs typeface="Times New Roman" panose="02020603050405020304" pitchFamily="18" charset="0"/>
              </a:rPr>
              <a:t>Sample #4: 51,000 µg/m</a:t>
            </a:r>
            <a:r>
              <a:rPr lang="en-US" sz="2400" b="1" baseline="30000" dirty="0">
                <a:cs typeface="Times New Roman" panose="02020603050405020304" pitchFamily="18" charset="0"/>
              </a:rPr>
              <a:t>3</a:t>
            </a:r>
            <a:endParaRPr lang="en-US" sz="2400" b="1" dirty="0">
              <a:cs typeface="Times New Roman" panose="02020603050405020304" pitchFamily="18" charset="0"/>
            </a:endParaRPr>
          </a:p>
          <a:p>
            <a:pPr lvl="0"/>
            <a:r>
              <a:rPr lang="en-US" sz="2400" b="1" dirty="0">
                <a:cs typeface="Times New Roman" panose="02020603050405020304" pitchFamily="18" charset="0"/>
              </a:rPr>
              <a:t>Sample #5: </a:t>
            </a:r>
            <a:r>
              <a:rPr lang="en-US" sz="2400" b="1" dirty="0">
                <a:solidFill>
                  <a:prstClr val="black"/>
                </a:solidFill>
                <a:cs typeface="Times New Roman" panose="02020603050405020304" pitchFamily="18" charset="0"/>
              </a:rPr>
              <a:t>54,000 µg/m</a:t>
            </a:r>
            <a:r>
              <a:rPr lang="en-US" sz="2400" b="1" baseline="30000" dirty="0">
                <a:solidFill>
                  <a:prstClr val="black"/>
                </a:solidFill>
                <a:cs typeface="Times New Roman" panose="02020603050405020304" pitchFamily="18" charset="0"/>
              </a:rPr>
              <a:t>3</a:t>
            </a:r>
            <a:endParaRPr lang="en-US" sz="2400" b="1" dirty="0">
              <a:solidFill>
                <a:prstClr val="black"/>
              </a:solidFill>
              <a:cs typeface="Times New Roman" panose="02020603050405020304" pitchFamily="18" charset="0"/>
            </a:endParaRPr>
          </a:p>
        </p:txBody>
      </p:sp>
      <p:sp>
        <p:nvSpPr>
          <p:cNvPr id="14" name="TextBox 13">
            <a:extLst>
              <a:ext uri="{FF2B5EF4-FFF2-40B4-BE49-F238E27FC236}">
                <a16:creationId xmlns:a16="http://schemas.microsoft.com/office/drawing/2014/main" id="{788C8776-B3FF-4A63-9477-5C323F3D1969}"/>
              </a:ext>
            </a:extLst>
          </p:cNvPr>
          <p:cNvSpPr txBox="1"/>
          <p:nvPr/>
        </p:nvSpPr>
        <p:spPr>
          <a:xfrm>
            <a:off x="457200" y="3962400"/>
            <a:ext cx="8229600" cy="2246769"/>
          </a:xfrm>
          <a:prstGeom prst="rect">
            <a:avLst/>
          </a:prstGeom>
          <a:solidFill>
            <a:schemeClr val="bg1">
              <a:alpha val="50000"/>
            </a:schemeClr>
          </a:solidFill>
          <a:ln>
            <a:noFill/>
          </a:ln>
        </p:spPr>
        <p:txBody>
          <a:bodyPr wrap="square" rtlCol="0">
            <a:spAutoFit/>
          </a:bodyPr>
          <a:lstStyle/>
          <a:p>
            <a:pPr marL="174625" indent="-168275">
              <a:buFont typeface="Arial" panose="020B0604020202020204" pitchFamily="34" charset="0"/>
              <a:buChar char="•"/>
            </a:pPr>
            <a:r>
              <a:rPr lang="en-US" sz="2000" b="1" dirty="0">
                <a:cs typeface="Times New Roman" panose="02020603050405020304" pitchFamily="18" charset="0"/>
              </a:rPr>
              <a:t>Early “discrete” subslab vapor samples suggested limited risk;</a:t>
            </a:r>
          </a:p>
          <a:p>
            <a:pPr marL="174625" indent="-168275">
              <a:buFont typeface="Arial" panose="020B0604020202020204" pitchFamily="34" charset="0"/>
              <a:buChar char="•"/>
            </a:pPr>
            <a:r>
              <a:rPr lang="en-US" sz="2000" b="1" dirty="0">
                <a:cs typeface="Times New Roman" panose="02020603050405020304" pitchFamily="18" charset="0"/>
              </a:rPr>
              <a:t>LVP collection point placed in </a:t>
            </a:r>
            <a:r>
              <a:rPr lang="en-US" sz="2000" b="1" i="1" dirty="0">
                <a:cs typeface="Times New Roman" panose="02020603050405020304" pitchFamily="18" charset="0"/>
              </a:rPr>
              <a:t>center of slab or over suspected source area</a:t>
            </a:r>
            <a:r>
              <a:rPr lang="en-US" sz="2000" b="1" dirty="0">
                <a:cs typeface="Times New Roman" panose="02020603050405020304" pitchFamily="18" charset="0"/>
              </a:rPr>
              <a:t>;</a:t>
            </a:r>
          </a:p>
          <a:p>
            <a:pPr marL="174625" indent="-168275">
              <a:buFont typeface="Arial" panose="020B0604020202020204" pitchFamily="34" charset="0"/>
              <a:buChar char="•"/>
            </a:pPr>
            <a:r>
              <a:rPr lang="en-US" sz="2000" b="1" dirty="0">
                <a:cs typeface="Times New Roman" panose="02020603050405020304" pitchFamily="18" charset="0"/>
              </a:rPr>
              <a:t>Commercial/Industrial </a:t>
            </a:r>
            <a:r>
              <a:rPr lang="en-US" sz="2000" b="1" i="1" dirty="0" err="1">
                <a:cs typeface="Times New Roman" panose="02020603050405020304" pitchFamily="18" charset="0"/>
              </a:rPr>
              <a:t>subslab</a:t>
            </a:r>
            <a:r>
              <a:rPr lang="en-US" sz="2000" b="1" i="1" dirty="0">
                <a:cs typeface="Times New Roman" panose="02020603050405020304" pitchFamily="18" charset="0"/>
              </a:rPr>
              <a:t> vapor screening level </a:t>
            </a:r>
            <a:r>
              <a:rPr lang="en-US" sz="2000" b="1" dirty="0">
                <a:cs typeface="Times New Roman" panose="02020603050405020304" pitchFamily="18" charset="0"/>
              </a:rPr>
              <a:t>= 8,000 µg/m</a:t>
            </a:r>
            <a:r>
              <a:rPr lang="en-US" sz="2000" b="1" baseline="30000" dirty="0">
                <a:cs typeface="Times New Roman" panose="02020603050405020304" pitchFamily="18" charset="0"/>
              </a:rPr>
              <a:t>3</a:t>
            </a:r>
            <a:r>
              <a:rPr lang="en-US" sz="2000" b="1" dirty="0">
                <a:cs typeface="Times New Roman" panose="02020603050405020304" pitchFamily="18" charset="0"/>
              </a:rPr>
              <a:t>;</a:t>
            </a:r>
          </a:p>
          <a:p>
            <a:pPr marL="174625" indent="-168275">
              <a:buFont typeface="Arial" panose="020B0604020202020204" pitchFamily="34" charset="0"/>
              <a:buChar char="•"/>
            </a:pPr>
            <a:r>
              <a:rPr lang="en-US" sz="2000" b="1" dirty="0">
                <a:cs typeface="Times New Roman" panose="02020603050405020304" pitchFamily="18" charset="0"/>
              </a:rPr>
              <a:t>Note </a:t>
            </a:r>
            <a:r>
              <a:rPr lang="en-US" sz="2000" b="1" i="1" dirty="0">
                <a:cs typeface="Times New Roman" panose="02020603050405020304" pitchFamily="18" charset="0"/>
              </a:rPr>
              <a:t>increasing concentration </a:t>
            </a:r>
            <a:r>
              <a:rPr lang="en-US" sz="2000" b="1" dirty="0">
                <a:cs typeface="Times New Roman" panose="02020603050405020304" pitchFamily="18" charset="0"/>
              </a:rPr>
              <a:t>with increasing purge volume;</a:t>
            </a:r>
          </a:p>
          <a:p>
            <a:pPr marL="174625" indent="-168275">
              <a:buFont typeface="Arial" panose="020B0604020202020204" pitchFamily="34" charset="0"/>
              <a:buChar char="•"/>
            </a:pPr>
            <a:r>
              <a:rPr lang="en-US" sz="2000" b="1" dirty="0">
                <a:cs typeface="Times New Roman" panose="02020603050405020304" pitchFamily="18" charset="0"/>
              </a:rPr>
              <a:t>Large volume purge samples </a:t>
            </a:r>
            <a:r>
              <a:rPr lang="en-US" sz="2000" b="1" i="1" dirty="0">
                <a:cs typeface="Times New Roman" panose="02020603050405020304" pitchFamily="18" charset="0"/>
              </a:rPr>
              <a:t>capture distributional heterogeneity </a:t>
            </a:r>
            <a:r>
              <a:rPr lang="en-US" sz="2000" b="1" dirty="0">
                <a:cs typeface="Times New Roman" panose="02020603050405020304" pitchFamily="18" charset="0"/>
              </a:rPr>
              <a:t>and isolated hot spots that could be easily missed by “discrete” samples (similar to increasing the number of increments for testing of soil).</a:t>
            </a:r>
          </a:p>
        </p:txBody>
      </p:sp>
      <p:grpSp>
        <p:nvGrpSpPr>
          <p:cNvPr id="27" name="Group 26">
            <a:extLst>
              <a:ext uri="{FF2B5EF4-FFF2-40B4-BE49-F238E27FC236}">
                <a16:creationId xmlns:a16="http://schemas.microsoft.com/office/drawing/2014/main" id="{709BAA3C-F218-4CF9-9CA4-FD40410213CA}"/>
              </a:ext>
            </a:extLst>
          </p:cNvPr>
          <p:cNvGrpSpPr/>
          <p:nvPr/>
        </p:nvGrpSpPr>
        <p:grpSpPr>
          <a:xfrm>
            <a:off x="609601" y="1070347"/>
            <a:ext cx="3657599" cy="2815853"/>
            <a:chOff x="609600" y="1070347"/>
            <a:chExt cx="4140225" cy="3108960"/>
          </a:xfrm>
        </p:grpSpPr>
        <p:pic>
          <p:nvPicPr>
            <p:cNvPr id="21" name="Picture 20">
              <a:extLst>
                <a:ext uri="{FF2B5EF4-FFF2-40B4-BE49-F238E27FC236}">
                  <a16:creationId xmlns:a16="http://schemas.microsoft.com/office/drawing/2014/main" id="{99CBF7C3-46A5-4545-9301-3DCDE18F63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070347"/>
              <a:ext cx="4140225" cy="3108960"/>
            </a:xfrm>
            <a:prstGeom prst="rect">
              <a:avLst/>
            </a:prstGeom>
          </p:spPr>
        </p:pic>
        <p:grpSp>
          <p:nvGrpSpPr>
            <p:cNvPr id="22" name="Group 21">
              <a:extLst>
                <a:ext uri="{FF2B5EF4-FFF2-40B4-BE49-F238E27FC236}">
                  <a16:creationId xmlns:a16="http://schemas.microsoft.com/office/drawing/2014/main" id="{4CF92D59-DAB9-41ED-B7CE-C047DF35FD74}"/>
                </a:ext>
              </a:extLst>
            </p:cNvPr>
            <p:cNvGrpSpPr/>
            <p:nvPr/>
          </p:nvGrpSpPr>
          <p:grpSpPr>
            <a:xfrm>
              <a:off x="2156912" y="1717560"/>
              <a:ext cx="401372" cy="888480"/>
              <a:chOff x="3025592" y="2845320"/>
              <a:chExt cx="401372" cy="888480"/>
            </a:xfrm>
          </p:grpSpPr>
          <p:sp>
            <p:nvSpPr>
              <p:cNvPr id="15" name="Oval 14">
                <a:extLst>
                  <a:ext uri="{FF2B5EF4-FFF2-40B4-BE49-F238E27FC236}">
                    <a16:creationId xmlns:a16="http://schemas.microsoft.com/office/drawing/2014/main" id="{72533E0E-A129-4E95-94DC-3C0F7C0B8BA6}"/>
                  </a:ext>
                </a:extLst>
              </p:cNvPr>
              <p:cNvSpPr/>
              <p:nvPr/>
            </p:nvSpPr>
            <p:spPr>
              <a:xfrm>
                <a:off x="3200400" y="3657600"/>
                <a:ext cx="76200" cy="76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4A97F7A-FA1B-4ABB-BA06-32890CBF669C}"/>
                  </a:ext>
                </a:extLst>
              </p:cNvPr>
              <p:cNvCxnSpPr>
                <a:cxnSpLocks/>
              </p:cNvCxnSpPr>
              <p:nvPr/>
            </p:nvCxnSpPr>
            <p:spPr>
              <a:xfrm flipV="1">
                <a:off x="3230880" y="3291840"/>
                <a:ext cx="7854" cy="335280"/>
              </a:xfrm>
              <a:prstGeom prst="line">
                <a:avLst/>
              </a:prstGeom>
              <a:noFill/>
              <a:ln w="38100">
                <a:solidFill>
                  <a:srgbClr val="FF0000"/>
                </a:solidFill>
                <a:round/>
                <a:headEnd/>
                <a:tailEnd type="triangle" w="med" len="med"/>
              </a:ln>
            </p:spPr>
          </p:cxnSp>
          <p:sp>
            <p:nvSpPr>
              <p:cNvPr id="19" name="TextBox 18">
                <a:extLst>
                  <a:ext uri="{FF2B5EF4-FFF2-40B4-BE49-F238E27FC236}">
                    <a16:creationId xmlns:a16="http://schemas.microsoft.com/office/drawing/2014/main" id="{48514864-A9FF-4CF7-A659-7033C051CB9C}"/>
                  </a:ext>
                </a:extLst>
              </p:cNvPr>
              <p:cNvSpPr txBox="1"/>
              <p:nvPr/>
            </p:nvSpPr>
            <p:spPr>
              <a:xfrm>
                <a:off x="3025592" y="2845320"/>
                <a:ext cx="401372" cy="509720"/>
              </a:xfrm>
              <a:prstGeom prst="rect">
                <a:avLst/>
              </a:prstGeom>
              <a:noFill/>
            </p:spPr>
            <p:txBody>
              <a:bodyPr wrap="none" rtlCol="0">
                <a:spAutoFit/>
              </a:bodyPr>
              <a:lstStyle/>
              <a:p>
                <a:r>
                  <a:rPr lang="en-US" sz="2400" b="1" dirty="0">
                    <a:ea typeface="Tahoma" panose="020B0604030504040204" pitchFamily="34" charset="0"/>
                    <a:cs typeface="Tahoma" panose="020B0604030504040204" pitchFamily="34" charset="0"/>
                  </a:rPr>
                  <a:t>X</a:t>
                </a:r>
              </a:p>
            </p:txBody>
          </p:sp>
        </p:grpSp>
        <p:sp>
          <p:nvSpPr>
            <p:cNvPr id="24" name="TextBox 23">
              <a:extLst>
                <a:ext uri="{FF2B5EF4-FFF2-40B4-BE49-F238E27FC236}">
                  <a16:creationId xmlns:a16="http://schemas.microsoft.com/office/drawing/2014/main" id="{7B3FBD88-0FB3-4A92-AD01-9F6CEA3CF8E4}"/>
                </a:ext>
              </a:extLst>
            </p:cNvPr>
            <p:cNvSpPr txBox="1"/>
            <p:nvPr/>
          </p:nvSpPr>
          <p:spPr>
            <a:xfrm>
              <a:off x="976979" y="3028095"/>
              <a:ext cx="1555626" cy="509721"/>
            </a:xfrm>
            <a:prstGeom prst="rect">
              <a:avLst/>
            </a:prstGeom>
            <a:noFill/>
          </p:spPr>
          <p:txBody>
            <a:bodyPr wrap="none" rtlCol="0">
              <a:spAutoFit/>
            </a:bodyPr>
            <a:lstStyle/>
            <a:p>
              <a:r>
                <a:rPr lang="en-US" sz="2400" b="1" dirty="0">
                  <a:ea typeface="Tahoma" panose="020B0604030504040204" pitchFamily="34" charset="0"/>
                  <a:cs typeface="Times New Roman" panose="02020603050405020304" pitchFamily="18" charset="0"/>
                </a:rPr>
                <a:t>LVP Point</a:t>
              </a:r>
            </a:p>
          </p:txBody>
        </p:sp>
        <p:cxnSp>
          <p:nvCxnSpPr>
            <p:cNvPr id="26" name="Straight Arrow Connector 25">
              <a:extLst>
                <a:ext uri="{FF2B5EF4-FFF2-40B4-BE49-F238E27FC236}">
                  <a16:creationId xmlns:a16="http://schemas.microsoft.com/office/drawing/2014/main" id="{257AAB5B-9D8F-4EC8-9F75-15454792DBD5}"/>
                </a:ext>
              </a:extLst>
            </p:cNvPr>
            <p:cNvCxnSpPr>
              <a:stCxn id="24" idx="0"/>
            </p:cNvCxnSpPr>
            <p:nvPr/>
          </p:nvCxnSpPr>
          <p:spPr>
            <a:xfrm flipV="1">
              <a:off x="1754793" y="2624829"/>
              <a:ext cx="576926" cy="4032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7314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304800" y="304800"/>
            <a:ext cx="8575675" cy="685800"/>
          </a:xfrm>
          <a:prstGeom prst="rect">
            <a:avLst/>
          </a:prstGeom>
          <a:ln/>
        </p:spPr>
        <p:txBody>
          <a:bodyPr vert="horz" lIns="91440" tIns="45720" rIns="91440" bIns="45720" rtlCol="0" anchor="ctr">
            <a:noAutofit/>
          </a:bodyPr>
          <a:lstStyle/>
          <a:p>
            <a:pPr lvl="0" algn="ctr">
              <a:spcBef>
                <a:spcPct val="0"/>
              </a:spcBef>
              <a:defRPr/>
            </a:pPr>
            <a:r>
              <a:rPr kumimoji="0" lang="en-US" sz="3200" b="1" i="0" u="none" strike="noStrike" kern="1200" cap="none" spc="0" normalizeH="0" baseline="0" noProof="0" dirty="0">
                <a:ln>
                  <a:noFill/>
                </a:ln>
                <a:solidFill>
                  <a:schemeClr val="tx1"/>
                </a:solidFill>
                <a:effectLst/>
                <a:uLnTx/>
                <a:uFillTx/>
                <a:ea typeface="+mj-ea"/>
                <a:cs typeface="Times New Roman" pitchFamily="18" charset="0"/>
              </a:rPr>
              <a:t>LVP</a:t>
            </a: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Soil Vapor Sampling References</a:t>
            </a:r>
          </a:p>
        </p:txBody>
      </p:sp>
      <p:sp>
        <p:nvSpPr>
          <p:cNvPr id="2" name="Slide Number Placeholder 1"/>
          <p:cNvSpPr>
            <a:spLocks noGrp="1"/>
          </p:cNvSpPr>
          <p:nvPr>
            <p:ph type="sldNum" sz="quarter" idx="12"/>
          </p:nvPr>
        </p:nvSpPr>
        <p:spPr/>
        <p:txBody>
          <a:bodyPr/>
          <a:lstStyle/>
          <a:p>
            <a:fld id="{27EB08C4-B206-4098-98C3-6DC2CE1146B4}" type="slidenum">
              <a:rPr lang="en-US" smtClean="0"/>
              <a:pPr/>
              <a:t>24</a:t>
            </a:fld>
            <a:endParaRPr lang="en-US"/>
          </a:p>
        </p:txBody>
      </p:sp>
      <p:grpSp>
        <p:nvGrpSpPr>
          <p:cNvPr id="3" name="Group 2"/>
          <p:cNvGrpSpPr/>
          <p:nvPr/>
        </p:nvGrpSpPr>
        <p:grpSpPr>
          <a:xfrm>
            <a:off x="575310" y="2709209"/>
            <a:ext cx="8111490" cy="2698996"/>
            <a:chOff x="533400" y="1210272"/>
            <a:chExt cx="8111490" cy="2698996"/>
          </a:xfrm>
        </p:grpSpPr>
        <p:sp>
          <p:nvSpPr>
            <p:cNvPr id="5" name="TextBox 1"/>
            <p:cNvSpPr txBox="1">
              <a:spLocks noChangeArrowheads="1"/>
            </p:cNvSpPr>
            <p:nvPr/>
          </p:nvSpPr>
          <p:spPr bwMode="auto">
            <a:xfrm>
              <a:off x="533400" y="3509158"/>
              <a:ext cx="7620000" cy="400110"/>
            </a:xfrm>
            <a:prstGeom prst="rect">
              <a:avLst/>
            </a:prstGeom>
            <a:noFill/>
            <a:ln w="9525">
              <a:noFill/>
              <a:miter lim="800000"/>
              <a:headEnd/>
              <a:tailEnd/>
            </a:ln>
          </p:spPr>
          <p:txBody>
            <a:bodyPr wrap="square">
              <a:spAutoFit/>
            </a:bodyPr>
            <a:lstStyle/>
            <a:p>
              <a:endParaRPr lang="en-US" sz="2000" b="1" dirty="0">
                <a:cs typeface="Times New Roman" pitchFamily="18" charset="0"/>
              </a:endParaRPr>
            </a:p>
          </p:txBody>
        </p:sp>
        <p:sp>
          <p:nvSpPr>
            <p:cNvPr id="9" name="TextBox 8">
              <a:extLst>
                <a:ext uri="{FF2B5EF4-FFF2-40B4-BE49-F238E27FC236}">
                  <a16:creationId xmlns:a16="http://schemas.microsoft.com/office/drawing/2014/main" id="{207E5E84-ADCC-4C44-8F44-55E3DCC9E9C1}"/>
                </a:ext>
              </a:extLst>
            </p:cNvPr>
            <p:cNvSpPr txBox="1"/>
            <p:nvPr/>
          </p:nvSpPr>
          <p:spPr>
            <a:xfrm>
              <a:off x="533400" y="1210272"/>
              <a:ext cx="8111490" cy="400110"/>
            </a:xfrm>
            <a:prstGeom prst="rect">
              <a:avLst/>
            </a:prstGeom>
            <a:noFill/>
            <a:ln>
              <a:noFill/>
            </a:ln>
          </p:spPr>
          <p:txBody>
            <a:bodyPr wrap="square" rtlCol="0">
              <a:spAutoFit/>
            </a:bodyPr>
            <a:lstStyle/>
            <a:p>
              <a:pPr>
                <a:spcAft>
                  <a:spcPts val="1200"/>
                </a:spcAft>
              </a:pPr>
              <a:endParaRPr lang="en-US" sz="2000" b="1" dirty="0">
                <a:cs typeface="Times New Roman" panose="02020603050405020304" pitchFamily="18" charset="0"/>
              </a:endParaRPr>
            </a:p>
          </p:txBody>
        </p:sp>
      </p:grpSp>
      <p:sp>
        <p:nvSpPr>
          <p:cNvPr id="8" name="TextBox 7">
            <a:extLst>
              <a:ext uri="{FF2B5EF4-FFF2-40B4-BE49-F238E27FC236}">
                <a16:creationId xmlns:a16="http://schemas.microsoft.com/office/drawing/2014/main" id="{B11DF9EA-6161-4387-9690-3305462DDFB6}"/>
              </a:ext>
            </a:extLst>
          </p:cNvPr>
          <p:cNvSpPr txBox="1"/>
          <p:nvPr/>
        </p:nvSpPr>
        <p:spPr>
          <a:xfrm>
            <a:off x="575310" y="1342073"/>
            <a:ext cx="8111490" cy="3477875"/>
          </a:xfrm>
          <a:prstGeom prst="rect">
            <a:avLst/>
          </a:prstGeom>
          <a:noFill/>
          <a:ln>
            <a:noFill/>
          </a:ln>
        </p:spPr>
        <p:txBody>
          <a:bodyPr wrap="square" rtlCol="0">
            <a:spAutoFit/>
          </a:bodyPr>
          <a:lstStyle/>
          <a:p>
            <a:pPr>
              <a:spcAft>
                <a:spcPts val="1200"/>
              </a:spcAft>
            </a:pPr>
            <a:r>
              <a:rPr lang="en-US" sz="2000" b="1" dirty="0">
                <a:cs typeface="Times New Roman" panose="02020603050405020304" pitchFamily="18" charset="0"/>
              </a:rPr>
              <a:t>McAlary, T.A., Nicholson, P.J., </a:t>
            </a:r>
            <a:r>
              <a:rPr lang="en-US" sz="2000" b="1" dirty="0" err="1">
                <a:cs typeface="Times New Roman" panose="02020603050405020304" pitchFamily="18" charset="0"/>
              </a:rPr>
              <a:t>Yik</a:t>
            </a:r>
            <a:r>
              <a:rPr lang="en-US" sz="2000" b="1" dirty="0">
                <a:cs typeface="Times New Roman" panose="02020603050405020304" pitchFamily="18" charset="0"/>
              </a:rPr>
              <a:t>, L.K., Bertrand, D.M. and G. </a:t>
            </a:r>
            <a:r>
              <a:rPr lang="en-US" sz="2000" b="1" dirty="0" err="1">
                <a:cs typeface="Times New Roman" panose="02020603050405020304" pitchFamily="18" charset="0"/>
              </a:rPr>
              <a:t>Thrupp</a:t>
            </a:r>
            <a:r>
              <a:rPr lang="en-US" sz="2000" b="1" dirty="0">
                <a:cs typeface="Times New Roman" panose="02020603050405020304" pitchFamily="18" charset="0"/>
              </a:rPr>
              <a:t>. 2010. High Purge Volume Sampling - A New Paradigm for Subslab Soil Gas Monitoring: </a:t>
            </a:r>
            <a:r>
              <a:rPr lang="en-US" sz="2000" b="1" i="1" dirty="0">
                <a:cs typeface="Times New Roman" panose="02020603050405020304" pitchFamily="18" charset="0"/>
              </a:rPr>
              <a:t>Ground Water Monitoring and Remediation</a:t>
            </a:r>
            <a:r>
              <a:rPr lang="en-US" sz="2000" b="1" dirty="0">
                <a:cs typeface="Times New Roman" panose="02020603050405020304" pitchFamily="18" charset="0"/>
              </a:rPr>
              <a:t>. 30 (2): pp 73–85.</a:t>
            </a:r>
          </a:p>
          <a:p>
            <a:pPr>
              <a:spcAft>
                <a:spcPts val="1200"/>
              </a:spcAft>
            </a:pPr>
            <a:r>
              <a:rPr lang="en-US" sz="2000" b="1" dirty="0">
                <a:cs typeface="Times New Roman" panose="02020603050405020304" pitchFamily="18" charset="0"/>
              </a:rPr>
              <a:t>HDOH, 2017. </a:t>
            </a:r>
            <a:r>
              <a:rPr lang="en-US" sz="2000" b="1" i="1" dirty="0">
                <a:cs typeface="Times New Roman" panose="02020603050405020304" pitchFamily="18" charset="0"/>
              </a:rPr>
              <a:t>Field Study of High-Density Passive Sampler and Large-Volume Purge Methods to Characterize Subslab Vapor Plumes</a:t>
            </a:r>
            <a:r>
              <a:rPr lang="en-US" sz="2000" b="1" dirty="0">
                <a:cs typeface="Times New Roman" panose="02020603050405020304" pitchFamily="18" charset="0"/>
              </a:rPr>
              <a:t>: Hazard Evaluation and Emergency Response, Hawaii Department of Health, July 2017.</a:t>
            </a:r>
          </a:p>
          <a:p>
            <a:r>
              <a:rPr lang="en-US" sz="2000" b="1" dirty="0">
                <a:cs typeface="Times New Roman" panose="02020603050405020304" pitchFamily="18" charset="0"/>
              </a:rPr>
              <a:t>HDOH, 2021, </a:t>
            </a:r>
            <a:r>
              <a:rPr lang="en-US" sz="2000" b="1" i="1" dirty="0">
                <a:cs typeface="Times New Roman" pitchFamily="18" charset="0"/>
              </a:rPr>
              <a:t>Technical Guidance Manual</a:t>
            </a:r>
            <a:r>
              <a:rPr lang="en-US" sz="2000" b="1" dirty="0">
                <a:cs typeface="Times New Roman" panose="02020603050405020304" pitchFamily="18" charset="0"/>
              </a:rPr>
              <a:t>: Hawai‘i Department of Health, Office of Hazard Evaluation and Emergency Response (Section 7: Indoor and Soil Vapor). http://www.hawaiidoh.org/</a:t>
            </a:r>
          </a:p>
        </p:txBody>
      </p:sp>
      <p:sp>
        <p:nvSpPr>
          <p:cNvPr id="10" name="TextBox 9">
            <a:extLst>
              <a:ext uri="{FF2B5EF4-FFF2-40B4-BE49-F238E27FC236}">
                <a16:creationId xmlns:a16="http://schemas.microsoft.com/office/drawing/2014/main" id="{5C9F6351-0989-4F6A-A6E3-0870E36D3E92}"/>
              </a:ext>
            </a:extLst>
          </p:cNvPr>
          <p:cNvSpPr txBox="1"/>
          <p:nvPr/>
        </p:nvSpPr>
        <p:spPr>
          <a:xfrm>
            <a:off x="332874" y="5175495"/>
            <a:ext cx="8153400" cy="707886"/>
          </a:xfrm>
          <a:prstGeom prst="rect">
            <a:avLst/>
          </a:prstGeom>
          <a:noFill/>
          <a:ln>
            <a:solidFill>
              <a:schemeClr val="tx1"/>
            </a:solidFill>
          </a:ln>
        </p:spPr>
        <p:txBody>
          <a:bodyPr wrap="square" rtlCol="0">
            <a:spAutoFit/>
          </a:bodyPr>
          <a:lstStyle/>
          <a:p>
            <a:pPr algn="ctr"/>
            <a:r>
              <a:rPr lang="en-US" sz="2000" b="1" dirty="0">
                <a:cs typeface="Times New Roman" panose="02020603050405020304" pitchFamily="18" charset="0"/>
              </a:rPr>
              <a:t>Reports and Recorded Webinars: Hawaii DOH Webinar Webpage,</a:t>
            </a:r>
          </a:p>
          <a:p>
            <a:pPr algn="ctr">
              <a:spcAft>
                <a:spcPts val="1200"/>
              </a:spcAft>
            </a:pPr>
            <a:r>
              <a:rPr lang="en-US" sz="2000" b="1" dirty="0">
                <a:cs typeface="Times New Roman" panose="02020603050405020304" pitchFamily="18" charset="0"/>
              </a:rPr>
              <a:t>http://eha-web.doh.hawaii.gov/eha-cma/Leaders/HEER/Webinar</a:t>
            </a:r>
          </a:p>
        </p:txBody>
      </p:sp>
    </p:spTree>
    <p:extLst>
      <p:ext uri="{BB962C8B-B14F-4D97-AF65-F5344CB8AC3E}">
        <p14:creationId xmlns:p14="http://schemas.microsoft.com/office/powerpoint/2010/main" val="86566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each Safety On Hawaii Beaches">
            <a:extLst>
              <a:ext uri="{FF2B5EF4-FFF2-40B4-BE49-F238E27FC236}">
                <a16:creationId xmlns:a16="http://schemas.microsoft.com/office/drawing/2014/main" id="{5DD074F0-4F52-4635-AA31-397AA32CD5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902" y="2160381"/>
            <a:ext cx="2807777" cy="15809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27EB08C4-B206-4098-98C3-6DC2CE1146B4}" type="slidenum">
              <a:rPr lang="en-US" smtClean="0"/>
              <a:pPr/>
              <a:t>25</a:t>
            </a:fld>
            <a:endParaRPr lang="en-US"/>
          </a:p>
        </p:txBody>
      </p:sp>
      <p:sp>
        <p:nvSpPr>
          <p:cNvPr id="15" name="Title 1">
            <a:extLst>
              <a:ext uri="{FF2B5EF4-FFF2-40B4-BE49-F238E27FC236}">
                <a16:creationId xmlns:a16="http://schemas.microsoft.com/office/drawing/2014/main" id="{F4EE03C3-D3A7-41A5-85D9-088C02FC027D}"/>
              </a:ext>
            </a:extLst>
          </p:cNvPr>
          <p:cNvSpPr txBox="1">
            <a:spLocks/>
          </p:cNvSpPr>
          <p:nvPr/>
        </p:nvSpPr>
        <p:spPr>
          <a:xfrm>
            <a:off x="457200" y="98081"/>
            <a:ext cx="8229600" cy="5169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latin typeface="+mn-lt"/>
                <a:cs typeface="Times New Roman" panose="02020603050405020304" pitchFamily="18" charset="0"/>
              </a:rPr>
              <a:t>TOS Applied to Surface Water</a:t>
            </a:r>
            <a:r>
              <a:rPr lang="en-US" sz="2000" b="1" dirty="0">
                <a:latin typeface="+mn-lt"/>
                <a:cs typeface="Times New Roman" panose="02020603050405020304" pitchFamily="18" charset="0"/>
              </a:rPr>
              <a:t> (mixed implementation)</a:t>
            </a:r>
          </a:p>
        </p:txBody>
      </p:sp>
      <p:sp>
        <p:nvSpPr>
          <p:cNvPr id="18" name="TextBox 17">
            <a:extLst>
              <a:ext uri="{FF2B5EF4-FFF2-40B4-BE49-F238E27FC236}">
                <a16:creationId xmlns:a16="http://schemas.microsoft.com/office/drawing/2014/main" id="{1EFF97B3-17CB-44F0-BEBD-944E830860E5}"/>
              </a:ext>
            </a:extLst>
          </p:cNvPr>
          <p:cNvSpPr txBox="1"/>
          <p:nvPr/>
        </p:nvSpPr>
        <p:spPr>
          <a:xfrm>
            <a:off x="394229" y="1368673"/>
            <a:ext cx="2501125" cy="707886"/>
          </a:xfrm>
          <a:prstGeom prst="rect">
            <a:avLst/>
          </a:prstGeom>
          <a:noFill/>
        </p:spPr>
        <p:txBody>
          <a:bodyPr wrap="square" rtlCol="0">
            <a:spAutoFit/>
          </a:bodyPr>
          <a:lstStyle/>
          <a:p>
            <a:pPr algn="ctr"/>
            <a:r>
              <a:rPr lang="en-US" sz="2000" b="1" dirty="0">
                <a:cs typeface="Times New Roman" panose="02020603050405020304" pitchFamily="18" charset="0"/>
              </a:rPr>
              <a:t>Exposure to Bacteria in Beach Areas</a:t>
            </a:r>
          </a:p>
        </p:txBody>
      </p:sp>
      <p:cxnSp>
        <p:nvCxnSpPr>
          <p:cNvPr id="25" name="Straight Arrow Connector 24">
            <a:extLst>
              <a:ext uri="{FF2B5EF4-FFF2-40B4-BE49-F238E27FC236}">
                <a16:creationId xmlns:a16="http://schemas.microsoft.com/office/drawing/2014/main" id="{04F1E276-78C0-4941-83A5-3BEAD9FFAC40}"/>
              </a:ext>
            </a:extLst>
          </p:cNvPr>
          <p:cNvCxnSpPr>
            <a:cxnSpLocks/>
          </p:cNvCxnSpPr>
          <p:nvPr/>
        </p:nvCxnSpPr>
        <p:spPr>
          <a:xfrm flipV="1">
            <a:off x="3219718" y="2661988"/>
            <a:ext cx="746975" cy="2579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5">
            <a:extLst>
              <a:ext uri="{FF2B5EF4-FFF2-40B4-BE49-F238E27FC236}">
                <a16:creationId xmlns:a16="http://schemas.microsoft.com/office/drawing/2014/main" id="{60038597-C6C5-4EF1-82C2-5E226B1370A0}"/>
              </a:ext>
            </a:extLst>
          </p:cNvPr>
          <p:cNvSpPr txBox="1">
            <a:spLocks noChangeArrowheads="1"/>
          </p:cNvSpPr>
          <p:nvPr/>
        </p:nvSpPr>
        <p:spPr bwMode="auto">
          <a:xfrm>
            <a:off x="2795857" y="3962400"/>
            <a:ext cx="6245884" cy="1400383"/>
          </a:xfrm>
          <a:prstGeom prst="rect">
            <a:avLst/>
          </a:prstGeom>
          <a:noFill/>
          <a:ln w="9525">
            <a:solidFill>
              <a:schemeClr val="tx1"/>
            </a:solidFill>
            <a:miter lim="800000"/>
            <a:headEnd/>
            <a:tailEnd/>
          </a:ln>
        </p:spPr>
        <p:txBody>
          <a:bodyPr wrap="square">
            <a:spAutoFit/>
          </a:bodyPr>
          <a:lstStyle/>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Data Needs: 	</a:t>
            </a:r>
            <a:r>
              <a:rPr lang="en-US" sz="2000" b="1" dirty="0">
                <a:cs typeface="Times New Roman" pitchFamily="18" charset="0"/>
              </a:rPr>
              <a:t>What is the mean concentration of bacteria “X” in the beach swimming areas?</a:t>
            </a:r>
          </a:p>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Decision Unit: </a:t>
            </a:r>
            <a:r>
              <a:rPr lang="en-US" sz="2000" b="1" dirty="0">
                <a:cs typeface="Times New Roman" pitchFamily="18" charset="0"/>
              </a:rPr>
              <a:t>Volume of water within area typically used by an individual person.</a:t>
            </a:r>
          </a:p>
        </p:txBody>
      </p:sp>
      <p:pic>
        <p:nvPicPr>
          <p:cNvPr id="22" name="Picture 21" descr="Map&#10;&#10;Description automatically generated">
            <a:extLst>
              <a:ext uri="{FF2B5EF4-FFF2-40B4-BE49-F238E27FC236}">
                <a16:creationId xmlns:a16="http://schemas.microsoft.com/office/drawing/2014/main" id="{90953ABD-7163-4F60-838D-0266C6108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479" y="1881334"/>
            <a:ext cx="3391999" cy="2014926"/>
          </a:xfrm>
          <a:prstGeom prst="rect">
            <a:avLst/>
          </a:prstGeom>
        </p:spPr>
      </p:pic>
      <p:sp>
        <p:nvSpPr>
          <p:cNvPr id="24" name="TextBox 23">
            <a:extLst>
              <a:ext uri="{FF2B5EF4-FFF2-40B4-BE49-F238E27FC236}">
                <a16:creationId xmlns:a16="http://schemas.microsoft.com/office/drawing/2014/main" id="{B5E8568B-EE13-4391-BC15-763EA02FB211}"/>
              </a:ext>
            </a:extLst>
          </p:cNvPr>
          <p:cNvSpPr txBox="1"/>
          <p:nvPr/>
        </p:nvSpPr>
        <p:spPr>
          <a:xfrm>
            <a:off x="3958814" y="1458663"/>
            <a:ext cx="3739693" cy="400110"/>
          </a:xfrm>
          <a:prstGeom prst="rect">
            <a:avLst/>
          </a:prstGeom>
          <a:noFill/>
        </p:spPr>
        <p:txBody>
          <a:bodyPr wrap="square" rtlCol="0">
            <a:spAutoFit/>
          </a:bodyPr>
          <a:lstStyle/>
          <a:p>
            <a:pPr algn="ctr"/>
            <a:r>
              <a:rPr lang="en-US" sz="2000" b="1" dirty="0">
                <a:cs typeface="Times New Roman" panose="02020603050405020304" pitchFamily="18" charset="0"/>
              </a:rPr>
              <a:t>Swimming Area DUs (depth 1m)</a:t>
            </a:r>
          </a:p>
        </p:txBody>
      </p:sp>
      <p:pic>
        <p:nvPicPr>
          <p:cNvPr id="7172" name="Picture 4" descr="8 Best Coolers Under $100 of 2021 | HiConsumption">
            <a:extLst>
              <a:ext uri="{FF2B5EF4-FFF2-40B4-BE49-F238E27FC236}">
                <a16:creationId xmlns:a16="http://schemas.microsoft.com/office/drawing/2014/main" id="{9A0E3C28-7466-4A10-A63C-EC03F772CE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267200"/>
            <a:ext cx="2227957" cy="14874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F6FE3983-D2B1-4843-8466-353E67FE3722}"/>
              </a:ext>
            </a:extLst>
          </p:cNvPr>
          <p:cNvSpPr txBox="1">
            <a:spLocks/>
          </p:cNvSpPr>
          <p:nvPr/>
        </p:nvSpPr>
        <p:spPr>
          <a:xfrm>
            <a:off x="2807280" y="5386996"/>
            <a:ext cx="6250022" cy="14838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u="sng" dirty="0">
                <a:latin typeface="+mn-lt"/>
                <a:cs typeface="Times New Roman" panose="02020603050405020304" pitchFamily="18" charset="0"/>
              </a:rPr>
              <a:t>Ideal:</a:t>
            </a:r>
            <a:r>
              <a:rPr lang="en-US" sz="2000" b="1" dirty="0">
                <a:latin typeface="+mn-lt"/>
                <a:cs typeface="Times New Roman" panose="02020603050405020304" pitchFamily="18" charset="0"/>
              </a:rPr>
              <a:t> Send entire volume of water to lab.</a:t>
            </a:r>
          </a:p>
          <a:p>
            <a:pPr algn="l">
              <a:spcAft>
                <a:spcPts val="600"/>
              </a:spcAft>
            </a:pPr>
            <a:r>
              <a:rPr lang="en-US" sz="2000" b="1" u="sng" dirty="0">
                <a:latin typeface="+mn-lt"/>
                <a:cs typeface="Times New Roman" panose="02020603050405020304" pitchFamily="18" charset="0"/>
              </a:rPr>
              <a:t>Worst:</a:t>
            </a:r>
            <a:r>
              <a:rPr lang="en-US" sz="2000" b="1" dirty="0">
                <a:latin typeface="+mn-lt"/>
                <a:cs typeface="Times New Roman" panose="02020603050405020304" pitchFamily="18" charset="0"/>
              </a:rPr>
              <a:t> </a:t>
            </a:r>
            <a:r>
              <a:rPr lang="en-US" sz="2000" b="1" dirty="0">
                <a:cs typeface="Times New Roman" panose="02020603050405020304" pitchFamily="18" charset="0"/>
              </a:rPr>
              <a:t>Test small-volume (e.g., 1L) discrete samples</a:t>
            </a:r>
            <a:r>
              <a:rPr lang="en-US" sz="2000" b="1" dirty="0">
                <a:latin typeface="+mn-lt"/>
                <a:cs typeface="Times New Roman" panose="02020603050405020304" pitchFamily="18" charset="0"/>
              </a:rPr>
              <a:t>.</a:t>
            </a:r>
          </a:p>
          <a:p>
            <a:pPr algn="l"/>
            <a:r>
              <a:rPr lang="en-US" sz="2000" b="1" u="sng" dirty="0">
                <a:latin typeface="+mn-lt"/>
                <a:cs typeface="Times New Roman" panose="02020603050405020304" pitchFamily="18" charset="0"/>
              </a:rPr>
              <a:t>Risk-Based: </a:t>
            </a:r>
            <a:r>
              <a:rPr lang="en-US" sz="2000" b="1" dirty="0">
                <a:cs typeface="Times New Roman" panose="02020603050405020304" pitchFamily="18" charset="0"/>
              </a:rPr>
              <a:t>Collect a single MI sample from throughout the targeted Decision Unit.</a:t>
            </a:r>
            <a:endParaRPr lang="en-US" sz="2000" b="1" dirty="0">
              <a:latin typeface="+mn-lt"/>
              <a:cs typeface="Times New Roman" panose="02020603050405020304" pitchFamily="18" charset="0"/>
            </a:endParaRPr>
          </a:p>
        </p:txBody>
      </p:sp>
      <p:sp>
        <p:nvSpPr>
          <p:cNvPr id="17" name="TextBox 16">
            <a:extLst>
              <a:ext uri="{FF2B5EF4-FFF2-40B4-BE49-F238E27FC236}">
                <a16:creationId xmlns:a16="http://schemas.microsoft.com/office/drawing/2014/main" id="{80ECABE2-AC62-4E3F-A7B3-016A27BA24D2}"/>
              </a:ext>
            </a:extLst>
          </p:cNvPr>
          <p:cNvSpPr txBox="1"/>
          <p:nvPr/>
        </p:nvSpPr>
        <p:spPr>
          <a:xfrm>
            <a:off x="228600" y="605105"/>
            <a:ext cx="8686798" cy="830997"/>
          </a:xfrm>
          <a:prstGeom prst="rect">
            <a:avLst/>
          </a:prstGeom>
          <a:noFill/>
          <a:ln>
            <a:noFill/>
          </a:ln>
        </p:spPr>
        <p:txBody>
          <a:bodyPr wrap="square" rtlCol="0">
            <a:spAutoFit/>
          </a:bodyPr>
          <a:lstStyle/>
          <a:p>
            <a:pPr marL="1371600" indent="-1371600"/>
            <a:r>
              <a:rPr lang="en-US" sz="2400" b="1" dirty="0">
                <a:solidFill>
                  <a:srgbClr val="FF0000"/>
                </a:solidFill>
                <a:cs typeface="Times New Roman" panose="02020603050405020304" pitchFamily="18" charset="0"/>
              </a:rPr>
              <a:t>Question: “Does the mean concentration of ‘X’ in DU volume of surface water ‘Y’ exceed the screening level or risk ‘Z’ ”?</a:t>
            </a:r>
          </a:p>
        </p:txBody>
      </p:sp>
      <p:sp>
        <p:nvSpPr>
          <p:cNvPr id="14" name="TextBox 13">
            <a:extLst>
              <a:ext uri="{FF2B5EF4-FFF2-40B4-BE49-F238E27FC236}">
                <a16:creationId xmlns:a16="http://schemas.microsoft.com/office/drawing/2014/main" id="{22B814F8-EE59-4DF6-96B9-A648BC3A4278}"/>
              </a:ext>
            </a:extLst>
          </p:cNvPr>
          <p:cNvSpPr txBox="1"/>
          <p:nvPr/>
        </p:nvSpPr>
        <p:spPr>
          <a:xfrm>
            <a:off x="115668" y="5812921"/>
            <a:ext cx="2712991" cy="1015663"/>
          </a:xfrm>
          <a:prstGeom prst="rect">
            <a:avLst/>
          </a:prstGeom>
          <a:noFill/>
        </p:spPr>
        <p:txBody>
          <a:bodyPr wrap="square" rtlCol="0">
            <a:spAutoFit/>
          </a:bodyPr>
          <a:lstStyle/>
          <a:p>
            <a:pPr algn="ctr"/>
            <a:r>
              <a:rPr lang="en-US" sz="2000" b="1" dirty="0">
                <a:cs typeface="Times New Roman" panose="02020603050405020304" pitchFamily="18" charset="0"/>
              </a:rPr>
              <a:t>Concentration for individual small volumes is </a:t>
            </a:r>
            <a:r>
              <a:rPr lang="en-US" sz="2000" b="1" i="1" dirty="0">
                <a:solidFill>
                  <a:srgbClr val="FF0000"/>
                </a:solidFill>
                <a:cs typeface="Times New Roman" panose="02020603050405020304" pitchFamily="18" charset="0"/>
              </a:rPr>
              <a:t>irrelevant</a:t>
            </a:r>
          </a:p>
        </p:txBody>
      </p:sp>
    </p:spTree>
    <p:extLst>
      <p:ext uri="{BB962C8B-B14F-4D97-AF65-F5344CB8AC3E}">
        <p14:creationId xmlns:p14="http://schemas.microsoft.com/office/powerpoint/2010/main" val="1228563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D08D09-14BE-4078-B7D7-3EAF4B8FDBF4}"/>
              </a:ext>
            </a:extLst>
          </p:cNvPr>
          <p:cNvSpPr>
            <a:spLocks noGrp="1"/>
          </p:cNvSpPr>
          <p:nvPr>
            <p:ph type="sldNum" sz="quarter" idx="12"/>
          </p:nvPr>
        </p:nvSpPr>
        <p:spPr/>
        <p:txBody>
          <a:bodyPr/>
          <a:lstStyle/>
          <a:p>
            <a:fld id="{27EB08C4-B206-4098-98C3-6DC2CE1146B4}" type="slidenum">
              <a:rPr lang="en-US" smtClean="0"/>
              <a:pPr/>
              <a:t>26</a:t>
            </a:fld>
            <a:endParaRPr lang="en-US"/>
          </a:p>
        </p:txBody>
      </p:sp>
      <p:sp>
        <p:nvSpPr>
          <p:cNvPr id="7" name="TextBox 6">
            <a:extLst>
              <a:ext uri="{FF2B5EF4-FFF2-40B4-BE49-F238E27FC236}">
                <a16:creationId xmlns:a16="http://schemas.microsoft.com/office/drawing/2014/main" id="{10F9E600-6074-4763-9A89-EAF0A40C3C89}"/>
              </a:ext>
            </a:extLst>
          </p:cNvPr>
          <p:cNvSpPr txBox="1"/>
          <p:nvPr/>
        </p:nvSpPr>
        <p:spPr>
          <a:xfrm>
            <a:off x="228600" y="71735"/>
            <a:ext cx="8686800" cy="1015663"/>
          </a:xfrm>
          <a:prstGeom prst="rect">
            <a:avLst/>
          </a:prstGeom>
          <a:noFill/>
        </p:spPr>
        <p:txBody>
          <a:bodyPr wrap="square" rtlCol="0">
            <a:spAutoFit/>
          </a:bodyPr>
          <a:lstStyle/>
          <a:p>
            <a:pPr algn="ctr"/>
            <a:r>
              <a:rPr lang="en-US" sz="3000" b="1" dirty="0">
                <a:cs typeface="Times New Roman" pitchFamily="18" charset="0"/>
              </a:rPr>
              <a:t>Collection of “Multi Increment”</a:t>
            </a:r>
          </a:p>
          <a:p>
            <a:pPr algn="ctr"/>
            <a:r>
              <a:rPr lang="en-US" sz="3000" b="1" dirty="0">
                <a:cs typeface="Times New Roman" pitchFamily="18" charset="0"/>
              </a:rPr>
              <a:t>Surface Water Samples</a:t>
            </a:r>
            <a:endParaRPr lang="en-US" sz="2400" b="1" dirty="0">
              <a:cs typeface="Times New Roman" pitchFamily="18" charset="0"/>
            </a:endParaRPr>
          </a:p>
        </p:txBody>
      </p:sp>
      <p:sp>
        <p:nvSpPr>
          <p:cNvPr id="8" name="TextBox 7">
            <a:extLst>
              <a:ext uri="{FF2B5EF4-FFF2-40B4-BE49-F238E27FC236}">
                <a16:creationId xmlns:a16="http://schemas.microsoft.com/office/drawing/2014/main" id="{867EF9BC-A170-4BEF-8725-2D281D6D5097}"/>
              </a:ext>
            </a:extLst>
          </p:cNvPr>
          <p:cNvSpPr txBox="1"/>
          <p:nvPr/>
        </p:nvSpPr>
        <p:spPr>
          <a:xfrm>
            <a:off x="931606" y="3742881"/>
            <a:ext cx="7297952" cy="1938992"/>
          </a:xfrm>
          <a:prstGeom prst="rect">
            <a:avLst/>
          </a:prstGeom>
          <a:solidFill>
            <a:schemeClr val="bg1"/>
          </a:solidFill>
          <a:ln>
            <a:noFill/>
          </a:ln>
        </p:spPr>
        <p:txBody>
          <a:bodyPr wrap="square" rtlCol="0">
            <a:spAutoFit/>
          </a:bodyPr>
          <a:lstStyle/>
          <a:p>
            <a:pPr marL="285750" indent="-285750">
              <a:buFont typeface="Arial" panose="020B0604020202020204" pitchFamily="34" charset="0"/>
              <a:buChar char="•"/>
            </a:pPr>
            <a:r>
              <a:rPr lang="en-US" sz="2000" b="1" dirty="0">
                <a:cs typeface="Times New Roman" panose="02020603050405020304" pitchFamily="18" charset="0"/>
              </a:rPr>
              <a:t>Designate </a:t>
            </a:r>
            <a:r>
              <a:rPr lang="en-US" sz="2000" b="1" i="1" dirty="0">
                <a:cs typeface="Times New Roman" panose="02020603050405020304" pitchFamily="18" charset="0"/>
              </a:rPr>
              <a:t>Decision Unit </a:t>
            </a:r>
            <a:r>
              <a:rPr lang="en-US" sz="2000" b="1" dirty="0">
                <a:cs typeface="Times New Roman" panose="02020603050405020304" pitchFamily="18" charset="0"/>
              </a:rPr>
              <a:t>areas and depth;</a:t>
            </a:r>
          </a:p>
          <a:p>
            <a:pPr marL="285750" indent="-285750">
              <a:buFont typeface="Arial" panose="020B0604020202020204" pitchFamily="34" charset="0"/>
              <a:buChar char="•"/>
            </a:pPr>
            <a:r>
              <a:rPr lang="en-US" sz="2000" b="1" dirty="0">
                <a:cs typeface="Times New Roman" panose="02020603050405020304" pitchFamily="18" charset="0"/>
              </a:rPr>
              <a:t>Determine appropriate </a:t>
            </a:r>
            <a:r>
              <a:rPr lang="en-US" sz="2000" b="1" i="1" dirty="0">
                <a:cs typeface="Times New Roman" panose="02020603050405020304" pitchFamily="18" charset="0"/>
              </a:rPr>
              <a:t>volume</a:t>
            </a:r>
            <a:r>
              <a:rPr lang="en-US" sz="2000" b="1" dirty="0">
                <a:cs typeface="Times New Roman" panose="02020603050405020304" pitchFamily="18" charset="0"/>
              </a:rPr>
              <a:t> of final bulk sample </a:t>
            </a:r>
            <a:r>
              <a:rPr lang="en-US" sz="2000" b="1" i="1" dirty="0">
                <a:cs typeface="Times New Roman" panose="02020603050405020304" pitchFamily="18" charset="0"/>
              </a:rPr>
              <a:t>number of increments</a:t>
            </a:r>
            <a:r>
              <a:rPr lang="en-US" sz="2000" b="1" dirty="0">
                <a:cs typeface="Times New Roman" panose="02020603050405020304" pitchFamily="18" charset="0"/>
              </a:rPr>
              <a:t> (e.g., field studies of replicate data precision);</a:t>
            </a:r>
          </a:p>
          <a:p>
            <a:pPr marL="285750" indent="-285750">
              <a:buFont typeface="Arial" panose="020B0604020202020204" pitchFamily="34" charset="0"/>
              <a:buChar char="•"/>
            </a:pPr>
            <a:r>
              <a:rPr lang="en-US" sz="2000" b="1" dirty="0">
                <a:cs typeface="Times New Roman" panose="02020603050405020304" pitchFamily="18" charset="0"/>
              </a:rPr>
              <a:t>Collect increments in </a:t>
            </a:r>
            <a:r>
              <a:rPr lang="en-US" sz="2000" b="1" i="1" dirty="0">
                <a:cs typeface="Times New Roman" panose="02020603050405020304" pitchFamily="18" charset="0"/>
              </a:rPr>
              <a:t>systematic random </a:t>
            </a:r>
            <a:r>
              <a:rPr lang="en-US" sz="2000" b="1" dirty="0">
                <a:cs typeface="Times New Roman" panose="02020603050405020304" pitchFamily="18" charset="0"/>
              </a:rPr>
              <a:t>fashion;</a:t>
            </a:r>
          </a:p>
          <a:p>
            <a:pPr marL="285750" indent="-285750">
              <a:buFont typeface="Arial" panose="020B0604020202020204" pitchFamily="34" charset="0"/>
              <a:buChar char="•"/>
            </a:pPr>
            <a:r>
              <a:rPr lang="en-US" sz="2000" b="1" dirty="0">
                <a:cs typeface="Times New Roman" panose="02020603050405020304" pitchFamily="18" charset="0"/>
              </a:rPr>
              <a:t>Push sampler down at each increment point at </a:t>
            </a:r>
            <a:r>
              <a:rPr lang="en-US" sz="2000" b="1" i="1" dirty="0">
                <a:cs typeface="Times New Roman" panose="02020603050405020304" pitchFamily="18" charset="0"/>
              </a:rPr>
              <a:t>consistent speed</a:t>
            </a:r>
            <a:r>
              <a:rPr lang="en-US" sz="2000" b="1" dirty="0">
                <a:cs typeface="Times New Roman" panose="02020603050405020304" pitchFamily="18" charset="0"/>
              </a:rPr>
              <a:t>;</a:t>
            </a:r>
          </a:p>
          <a:p>
            <a:pPr marL="285750" indent="-285750">
              <a:buFont typeface="Arial" panose="020B0604020202020204" pitchFamily="34" charset="0"/>
              <a:buChar char="•"/>
            </a:pPr>
            <a:r>
              <a:rPr lang="en-US" sz="2000" b="1" dirty="0">
                <a:cs typeface="Times New Roman" panose="02020603050405020304" pitchFamily="18" charset="0"/>
              </a:rPr>
              <a:t>Sample sent to laboratory for analysis.</a:t>
            </a:r>
          </a:p>
        </p:txBody>
      </p:sp>
      <p:grpSp>
        <p:nvGrpSpPr>
          <p:cNvPr id="24" name="Group 23">
            <a:extLst>
              <a:ext uri="{FF2B5EF4-FFF2-40B4-BE49-F238E27FC236}">
                <a16:creationId xmlns:a16="http://schemas.microsoft.com/office/drawing/2014/main" id="{A2D3BA3F-F414-45CA-8C7B-67B778838353}"/>
              </a:ext>
            </a:extLst>
          </p:cNvPr>
          <p:cNvGrpSpPr/>
          <p:nvPr/>
        </p:nvGrpSpPr>
        <p:grpSpPr>
          <a:xfrm>
            <a:off x="746941" y="1202417"/>
            <a:ext cx="7639001" cy="2403419"/>
            <a:chOff x="76200" y="1421549"/>
            <a:chExt cx="7639001" cy="2403419"/>
          </a:xfrm>
        </p:grpSpPr>
        <p:pic>
          <p:nvPicPr>
            <p:cNvPr id="6" name="Picture 5" descr="A picture containing water&#10;&#10;Description automatically generated">
              <a:extLst>
                <a:ext uri="{FF2B5EF4-FFF2-40B4-BE49-F238E27FC236}">
                  <a16:creationId xmlns:a16="http://schemas.microsoft.com/office/drawing/2014/main" id="{9E095A85-FFE0-498F-9D7C-59BF43DD4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660" y="1642916"/>
              <a:ext cx="4226541" cy="2182052"/>
            </a:xfrm>
            <a:prstGeom prst="rect">
              <a:avLst/>
            </a:prstGeom>
          </p:spPr>
        </p:pic>
        <p:grpSp>
          <p:nvGrpSpPr>
            <p:cNvPr id="23" name="Group 22">
              <a:extLst>
                <a:ext uri="{FF2B5EF4-FFF2-40B4-BE49-F238E27FC236}">
                  <a16:creationId xmlns:a16="http://schemas.microsoft.com/office/drawing/2014/main" id="{9A90B187-CD9C-448D-83C1-55018DC2BA31}"/>
                </a:ext>
              </a:extLst>
            </p:cNvPr>
            <p:cNvGrpSpPr/>
            <p:nvPr/>
          </p:nvGrpSpPr>
          <p:grpSpPr>
            <a:xfrm>
              <a:off x="76200" y="1421549"/>
              <a:ext cx="3276600" cy="2312251"/>
              <a:chOff x="1" y="1421549"/>
              <a:chExt cx="3276600" cy="2312251"/>
            </a:xfrm>
          </p:grpSpPr>
          <p:grpSp>
            <p:nvGrpSpPr>
              <p:cNvPr id="16" name="Group 15">
                <a:extLst>
                  <a:ext uri="{FF2B5EF4-FFF2-40B4-BE49-F238E27FC236}">
                    <a16:creationId xmlns:a16="http://schemas.microsoft.com/office/drawing/2014/main" id="{E6F0EC9C-275F-44AA-A824-4EDEB69ACF9A}"/>
                  </a:ext>
                </a:extLst>
              </p:cNvPr>
              <p:cNvGrpSpPr/>
              <p:nvPr/>
            </p:nvGrpSpPr>
            <p:grpSpPr>
              <a:xfrm>
                <a:off x="438195" y="1421549"/>
                <a:ext cx="2838406" cy="2312251"/>
                <a:chOff x="108034" y="1421549"/>
                <a:chExt cx="2838406" cy="2312251"/>
              </a:xfrm>
            </p:grpSpPr>
            <p:pic>
              <p:nvPicPr>
                <p:cNvPr id="9" name="Picture 8">
                  <a:extLst>
                    <a:ext uri="{FF2B5EF4-FFF2-40B4-BE49-F238E27FC236}">
                      <a16:creationId xmlns:a16="http://schemas.microsoft.com/office/drawing/2014/main" id="{BF51608E-53DC-47B3-9571-E394F698CDCA}"/>
                    </a:ext>
                  </a:extLst>
                </p:cNvPr>
                <p:cNvPicPr>
                  <a:picLocks noChangeAspect="1"/>
                </p:cNvPicPr>
                <p:nvPr/>
              </p:nvPicPr>
              <p:blipFill>
                <a:blip r:embed="rId3"/>
                <a:stretch>
                  <a:fillRect/>
                </a:stretch>
              </p:blipFill>
              <p:spPr>
                <a:xfrm>
                  <a:off x="533398" y="2201010"/>
                  <a:ext cx="2260641" cy="646331"/>
                </a:xfrm>
                <a:prstGeom prst="rect">
                  <a:avLst/>
                </a:prstGeom>
              </p:spPr>
            </p:pic>
            <p:sp>
              <p:nvSpPr>
                <p:cNvPr id="10" name="TextBox 9">
                  <a:extLst>
                    <a:ext uri="{FF2B5EF4-FFF2-40B4-BE49-F238E27FC236}">
                      <a16:creationId xmlns:a16="http://schemas.microsoft.com/office/drawing/2014/main" id="{903148FC-B7AE-42D0-9EA0-E1B81AB2BF7E}"/>
                    </a:ext>
                  </a:extLst>
                </p:cNvPr>
                <p:cNvSpPr txBox="1"/>
                <p:nvPr/>
              </p:nvSpPr>
              <p:spPr>
                <a:xfrm>
                  <a:off x="108034" y="1421549"/>
                  <a:ext cx="2838406" cy="369332"/>
                </a:xfrm>
                <a:prstGeom prst="rect">
                  <a:avLst/>
                </a:prstGeom>
                <a:noFill/>
              </p:spPr>
              <p:txBody>
                <a:bodyPr wrap="none" rtlCol="0">
                  <a:spAutoFit/>
                </a:bodyPr>
                <a:lstStyle/>
                <a:p>
                  <a:r>
                    <a:rPr lang="en-US" b="1" dirty="0">
                      <a:cs typeface="Times New Roman" panose="02020603050405020304" pitchFamily="18" charset="0"/>
                    </a:rPr>
                    <a:t>Aloha Sampler</a:t>
                  </a:r>
                  <a:r>
                    <a:rPr lang="en-US" b="1" baseline="30000" dirty="0">
                      <a:cs typeface="Times New Roman" panose="02020603050405020304" pitchFamily="18" charset="0"/>
                    </a:rPr>
                    <a:t>®</a:t>
                  </a:r>
                  <a:r>
                    <a:rPr lang="en-US" b="1" dirty="0">
                      <a:cs typeface="Times New Roman" panose="02020603050405020304" pitchFamily="18" charset="0"/>
                    </a:rPr>
                    <a:t> (EnviroStat)</a:t>
                  </a:r>
                  <a:endParaRPr lang="en-US" dirty="0"/>
                </a:p>
              </p:txBody>
            </p:sp>
            <p:cxnSp>
              <p:nvCxnSpPr>
                <p:cNvPr id="13" name="Straight Connector 12">
                  <a:extLst>
                    <a:ext uri="{FF2B5EF4-FFF2-40B4-BE49-F238E27FC236}">
                      <a16:creationId xmlns:a16="http://schemas.microsoft.com/office/drawing/2014/main" id="{DDC19748-C04D-4900-AF0B-118762544C8D}"/>
                    </a:ext>
                  </a:extLst>
                </p:cNvPr>
                <p:cNvCxnSpPr/>
                <p:nvPr/>
              </p:nvCxnSpPr>
              <p:spPr>
                <a:xfrm>
                  <a:off x="228600" y="1828800"/>
                  <a:ext cx="2413039"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CD67D8A-F55C-4D38-AF08-27BBA31B53DD}"/>
                    </a:ext>
                  </a:extLst>
                </p:cNvPr>
                <p:cNvCxnSpPr/>
                <p:nvPr/>
              </p:nvCxnSpPr>
              <p:spPr>
                <a:xfrm>
                  <a:off x="228599" y="3733800"/>
                  <a:ext cx="2413039" cy="0"/>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5A1599AA-F5E7-4E1E-B870-C805CC069778}"/>
                  </a:ext>
                </a:extLst>
              </p:cNvPr>
              <p:cNvSpPr txBox="1"/>
              <p:nvPr/>
            </p:nvSpPr>
            <p:spPr>
              <a:xfrm rot="16200000">
                <a:off x="-376096" y="2585897"/>
                <a:ext cx="1121525" cy="369332"/>
              </a:xfrm>
              <a:prstGeom prst="rect">
                <a:avLst/>
              </a:prstGeom>
              <a:noFill/>
            </p:spPr>
            <p:txBody>
              <a:bodyPr wrap="none" rtlCol="0">
                <a:spAutoFit/>
              </a:bodyPr>
              <a:lstStyle/>
              <a:p>
                <a:pPr algn="ctr"/>
                <a:r>
                  <a:rPr lang="en-US" b="1" dirty="0">
                    <a:cs typeface="Times New Roman" panose="02020603050405020304" pitchFamily="18" charset="0"/>
                  </a:rPr>
                  <a:t>DU Depth</a:t>
                </a:r>
                <a:endParaRPr lang="en-US" dirty="0"/>
              </a:p>
            </p:txBody>
          </p:sp>
          <p:sp>
            <p:nvSpPr>
              <p:cNvPr id="17" name="Left Brace 16">
                <a:extLst>
                  <a:ext uri="{FF2B5EF4-FFF2-40B4-BE49-F238E27FC236}">
                    <a16:creationId xmlns:a16="http://schemas.microsoft.com/office/drawing/2014/main" id="{59F12484-1827-4131-9CC4-7F6FECA162F1}"/>
                  </a:ext>
                </a:extLst>
              </p:cNvPr>
              <p:cNvSpPr/>
              <p:nvPr/>
            </p:nvSpPr>
            <p:spPr>
              <a:xfrm>
                <a:off x="314813" y="1828800"/>
                <a:ext cx="177760" cy="1828793"/>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EC783D07-AC94-43BE-8824-99D9932016B2}"/>
                  </a:ext>
                </a:extLst>
              </p:cNvPr>
              <p:cNvCxnSpPr>
                <a:cxnSpLocks/>
              </p:cNvCxnSpPr>
              <p:nvPr/>
            </p:nvCxnSpPr>
            <p:spPr>
              <a:xfrm>
                <a:off x="625813" y="1905000"/>
                <a:ext cx="0" cy="17526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07B782-88CB-402C-B1CC-657AD20CA135}"/>
                  </a:ext>
                </a:extLst>
              </p:cNvPr>
              <p:cNvCxnSpPr>
                <a:cxnSpLocks/>
              </p:cNvCxnSpPr>
              <p:nvPr/>
            </p:nvCxnSpPr>
            <p:spPr>
              <a:xfrm>
                <a:off x="758758" y="1905000"/>
                <a:ext cx="0" cy="1752600"/>
              </a:xfrm>
              <a:prstGeom prst="straightConnector1">
                <a:avLst/>
              </a:prstGeom>
              <a:ln w="254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9ACCD281-B53B-4B80-B1DE-C44D33330849}"/>
              </a:ext>
            </a:extLst>
          </p:cNvPr>
          <p:cNvSpPr txBox="1"/>
          <p:nvPr/>
        </p:nvSpPr>
        <p:spPr>
          <a:xfrm>
            <a:off x="685800" y="5818918"/>
            <a:ext cx="7848600" cy="923330"/>
          </a:xfrm>
          <a:prstGeom prst="rect">
            <a:avLst/>
          </a:prstGeom>
          <a:noFill/>
          <a:ln>
            <a:solidFill>
              <a:schemeClr val="tx1"/>
            </a:solidFill>
          </a:ln>
        </p:spPr>
        <p:txBody>
          <a:bodyPr wrap="square" rtlCol="0">
            <a:spAutoFit/>
          </a:bodyPr>
          <a:lstStyle/>
          <a:p>
            <a:r>
              <a:rPr lang="en-US" b="1" dirty="0">
                <a:cs typeface="Times New Roman" panose="02020603050405020304" pitchFamily="18" charset="0"/>
              </a:rPr>
              <a:t>HIDOH, 2021, </a:t>
            </a:r>
            <a:r>
              <a:rPr lang="en-US" b="1" i="1" dirty="0">
                <a:cs typeface="Times New Roman" pitchFamily="18" charset="0"/>
              </a:rPr>
              <a:t>Technical Guidance Manual</a:t>
            </a:r>
            <a:r>
              <a:rPr lang="en-US" b="1" dirty="0">
                <a:cs typeface="Times New Roman" panose="02020603050405020304" pitchFamily="18" charset="0"/>
              </a:rPr>
              <a:t>: Hawai‘i Department of Health, Office of Hazard Evaluation and Emergency Response (Section 6: Surface Water and Groundwater). http://www.hawaiidoh.org/</a:t>
            </a:r>
          </a:p>
        </p:txBody>
      </p:sp>
    </p:spTree>
    <p:extLst>
      <p:ext uri="{BB962C8B-B14F-4D97-AF65-F5344CB8AC3E}">
        <p14:creationId xmlns:p14="http://schemas.microsoft.com/office/powerpoint/2010/main" val="30440891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DCF750-C3A9-41F5-97EF-5FA88AD79435}"/>
              </a:ext>
            </a:extLst>
          </p:cNvPr>
          <p:cNvGrpSpPr/>
          <p:nvPr/>
        </p:nvGrpSpPr>
        <p:grpSpPr>
          <a:xfrm>
            <a:off x="3193821" y="1574176"/>
            <a:ext cx="5379720" cy="2319173"/>
            <a:chOff x="3193821" y="1574176"/>
            <a:chExt cx="5379720" cy="2319173"/>
          </a:xfrm>
        </p:grpSpPr>
        <p:pic>
          <p:nvPicPr>
            <p:cNvPr id="19" name="Picture 18" descr="Diagram&#10;&#10;Description automatically generated">
              <a:extLst>
                <a:ext uri="{FF2B5EF4-FFF2-40B4-BE49-F238E27FC236}">
                  <a16:creationId xmlns:a16="http://schemas.microsoft.com/office/drawing/2014/main" id="{EDE18F14-E258-4977-8583-84DED6D053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821" y="1574176"/>
              <a:ext cx="5379720" cy="2319173"/>
            </a:xfrm>
            <a:prstGeom prst="rect">
              <a:avLst/>
            </a:prstGeom>
          </p:spPr>
        </p:pic>
        <p:sp>
          <p:nvSpPr>
            <p:cNvPr id="4" name="Rectangle 3">
              <a:extLst>
                <a:ext uri="{FF2B5EF4-FFF2-40B4-BE49-F238E27FC236}">
                  <a16:creationId xmlns:a16="http://schemas.microsoft.com/office/drawing/2014/main" id="{2476DDE3-AF13-4D2C-BE08-EE1AD0A1B00D}"/>
                </a:ext>
              </a:extLst>
            </p:cNvPr>
            <p:cNvSpPr/>
            <p:nvPr/>
          </p:nvSpPr>
          <p:spPr>
            <a:xfrm>
              <a:off x="7585255" y="3273997"/>
              <a:ext cx="263345" cy="231203"/>
            </a:xfrm>
            <a:prstGeom prst="rect">
              <a:avLst/>
            </a:prstGeom>
            <a:solidFill>
              <a:srgbClr val="77C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p:cNvSpPr>
            <a:spLocks noGrp="1"/>
          </p:cNvSpPr>
          <p:nvPr>
            <p:ph type="sldNum" sz="quarter" idx="12"/>
          </p:nvPr>
        </p:nvSpPr>
        <p:spPr/>
        <p:txBody>
          <a:bodyPr/>
          <a:lstStyle/>
          <a:p>
            <a:fld id="{268DFE56-12F5-4B3D-B278-F4E081AA3F28}" type="slidenum">
              <a:rPr lang="en-US" smtClean="0"/>
              <a:t>27</a:t>
            </a:fld>
            <a:endParaRPr lang="en-US"/>
          </a:p>
        </p:txBody>
      </p:sp>
      <p:pic>
        <p:nvPicPr>
          <p:cNvPr id="12" name="Picture 11" descr="Chart, radar chart&#10;&#10;Description automatically generated">
            <a:extLst>
              <a:ext uri="{FF2B5EF4-FFF2-40B4-BE49-F238E27FC236}">
                <a16:creationId xmlns:a16="http://schemas.microsoft.com/office/drawing/2014/main" id="{28002DE5-235F-4EE0-9568-A55472B14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711005"/>
            <a:ext cx="2549930" cy="2164593"/>
          </a:xfrm>
          <a:prstGeom prst="rect">
            <a:avLst/>
          </a:prstGeom>
        </p:spPr>
      </p:pic>
      <p:sp>
        <p:nvSpPr>
          <p:cNvPr id="105" name="Title 1">
            <a:extLst>
              <a:ext uri="{FF2B5EF4-FFF2-40B4-BE49-F238E27FC236}">
                <a16:creationId xmlns:a16="http://schemas.microsoft.com/office/drawing/2014/main" id="{ACE335FC-262B-41B6-8DD3-969E4300F392}"/>
              </a:ext>
            </a:extLst>
          </p:cNvPr>
          <p:cNvSpPr txBox="1">
            <a:spLocks/>
          </p:cNvSpPr>
          <p:nvPr/>
        </p:nvSpPr>
        <p:spPr>
          <a:xfrm>
            <a:off x="-209163" y="3893349"/>
            <a:ext cx="6533763" cy="11899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000" b="1" dirty="0">
              <a:latin typeface="+mn-lt"/>
              <a:ea typeface="+mn-ea"/>
              <a:cs typeface="Times New Roman" panose="02020603050405020304" pitchFamily="18" charset="0"/>
            </a:endParaRPr>
          </a:p>
        </p:txBody>
      </p:sp>
      <p:sp>
        <p:nvSpPr>
          <p:cNvPr id="27" name="TextBox 5">
            <a:extLst>
              <a:ext uri="{FF2B5EF4-FFF2-40B4-BE49-F238E27FC236}">
                <a16:creationId xmlns:a16="http://schemas.microsoft.com/office/drawing/2014/main" id="{D798A60D-D247-48E6-849D-E92265FC9747}"/>
              </a:ext>
            </a:extLst>
          </p:cNvPr>
          <p:cNvSpPr txBox="1">
            <a:spLocks noChangeArrowheads="1"/>
          </p:cNvSpPr>
          <p:nvPr/>
        </p:nvSpPr>
        <p:spPr bwMode="auto">
          <a:xfrm>
            <a:off x="2795857" y="3976089"/>
            <a:ext cx="6245884" cy="1400383"/>
          </a:xfrm>
          <a:prstGeom prst="rect">
            <a:avLst/>
          </a:prstGeom>
          <a:noFill/>
          <a:ln w="9525">
            <a:solidFill>
              <a:schemeClr val="tx1"/>
            </a:solidFill>
            <a:miter lim="800000"/>
            <a:headEnd/>
            <a:tailEnd/>
          </a:ln>
        </p:spPr>
        <p:txBody>
          <a:bodyPr wrap="square">
            <a:spAutoFit/>
          </a:bodyPr>
          <a:lstStyle/>
          <a:p>
            <a:pPr marL="1588" indent="-1588">
              <a:spcAft>
                <a:spcPts val="600"/>
              </a:spcAft>
              <a:tabLst>
                <a:tab pos="2063750" algn="r"/>
              </a:tabLst>
            </a:pPr>
            <a:r>
              <a:rPr lang="en-US" sz="2000" b="1" u="sng" dirty="0">
                <a:cs typeface="Times New Roman" pitchFamily="18" charset="0"/>
              </a:rPr>
              <a:t>Data Needs: 	</a:t>
            </a:r>
            <a:r>
              <a:rPr lang="en-US" sz="2000" b="1" dirty="0">
                <a:cs typeface="Times New Roman" pitchFamily="18" charset="0"/>
              </a:rPr>
              <a:t>What is the mean concentration of “X” in drinking water during the specified, exposure period?</a:t>
            </a:r>
          </a:p>
          <a:p>
            <a:pPr marL="1588" indent="-1588">
              <a:spcAft>
                <a:spcPts val="600"/>
              </a:spcAft>
              <a:tabLst>
                <a:tab pos="2063750" algn="r"/>
              </a:tabLst>
            </a:pPr>
            <a:r>
              <a:rPr lang="en-US" sz="2000" b="1" dirty="0">
                <a:cs typeface="Times New Roman" pitchFamily="18" charset="0"/>
              </a:rPr>
              <a:t>	</a:t>
            </a:r>
            <a:r>
              <a:rPr lang="en-US" sz="2000" b="1" u="sng" dirty="0">
                <a:cs typeface="Times New Roman" pitchFamily="18" charset="0"/>
              </a:rPr>
              <a:t>Decision Unit: </a:t>
            </a:r>
            <a:r>
              <a:rPr lang="en-US" sz="2000" b="1" dirty="0">
                <a:cs typeface="Times New Roman" pitchFamily="18" charset="0"/>
              </a:rPr>
              <a:t>Volume of water child or adult will drink over target exposure period (e.g., 1,638 L over six years).</a:t>
            </a:r>
          </a:p>
        </p:txBody>
      </p:sp>
      <p:sp>
        <p:nvSpPr>
          <p:cNvPr id="41" name="Title 1">
            <a:extLst>
              <a:ext uri="{FF2B5EF4-FFF2-40B4-BE49-F238E27FC236}">
                <a16:creationId xmlns:a16="http://schemas.microsoft.com/office/drawing/2014/main" id="{04D2D704-E4FF-48FE-BA7D-CF007C1E7420}"/>
              </a:ext>
            </a:extLst>
          </p:cNvPr>
          <p:cNvSpPr txBox="1">
            <a:spLocks/>
          </p:cNvSpPr>
          <p:nvPr/>
        </p:nvSpPr>
        <p:spPr>
          <a:xfrm>
            <a:off x="2807280" y="5334000"/>
            <a:ext cx="6250022" cy="14838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600"/>
              </a:spcAft>
            </a:pPr>
            <a:r>
              <a:rPr lang="en-US" sz="2000" b="1" u="sng" dirty="0">
                <a:latin typeface="+mn-lt"/>
                <a:cs typeface="Times New Roman" panose="02020603050405020304" pitchFamily="18" charset="0"/>
              </a:rPr>
              <a:t>Ideal:</a:t>
            </a:r>
            <a:r>
              <a:rPr lang="en-US" sz="2000" b="1" dirty="0">
                <a:latin typeface="+mn-lt"/>
                <a:cs typeface="Times New Roman" panose="02020603050405020304" pitchFamily="18" charset="0"/>
              </a:rPr>
              <a:t> Send entire volume of water to lab.</a:t>
            </a:r>
          </a:p>
          <a:p>
            <a:pPr algn="l">
              <a:spcAft>
                <a:spcPts val="600"/>
              </a:spcAft>
            </a:pPr>
            <a:r>
              <a:rPr lang="en-US" sz="2000" b="1" u="sng" dirty="0">
                <a:latin typeface="+mn-lt"/>
                <a:cs typeface="Times New Roman" panose="02020603050405020304" pitchFamily="18" charset="0"/>
              </a:rPr>
              <a:t>Worst:</a:t>
            </a:r>
            <a:r>
              <a:rPr lang="en-US" sz="2000" b="1" dirty="0">
                <a:latin typeface="+mn-lt"/>
                <a:cs typeface="Times New Roman" panose="02020603050405020304" pitchFamily="18" charset="0"/>
              </a:rPr>
              <a:t> </a:t>
            </a:r>
            <a:r>
              <a:rPr lang="en-US" sz="2000" b="1" dirty="0">
                <a:cs typeface="Times New Roman" panose="02020603050405020304" pitchFamily="18" charset="0"/>
              </a:rPr>
              <a:t>Test small-volume (e.g., 1L) discrete samples</a:t>
            </a:r>
            <a:r>
              <a:rPr lang="en-US" sz="2000" b="1" dirty="0">
                <a:latin typeface="+mn-lt"/>
                <a:cs typeface="Times New Roman" panose="02020603050405020304" pitchFamily="18" charset="0"/>
              </a:rPr>
              <a:t>.</a:t>
            </a:r>
          </a:p>
          <a:p>
            <a:pPr algn="l"/>
            <a:r>
              <a:rPr lang="en-US" sz="2000" b="1" u="sng" dirty="0">
                <a:latin typeface="+mn-lt"/>
                <a:cs typeface="Times New Roman" panose="02020603050405020304" pitchFamily="18" charset="0"/>
              </a:rPr>
              <a:t>Risk-Based: </a:t>
            </a:r>
            <a:r>
              <a:rPr lang="en-US" sz="2000" b="1" i="1" dirty="0">
                <a:latin typeface="+mn-lt"/>
                <a:cs typeface="Times New Roman" panose="02020603050405020304" pitchFamily="18" charset="0"/>
              </a:rPr>
              <a:t>M</a:t>
            </a:r>
            <a:r>
              <a:rPr lang="en-US" sz="2000" b="1" i="1" dirty="0">
                <a:cs typeface="Times New Roman" panose="02020603050405020304" pitchFamily="18" charset="0"/>
              </a:rPr>
              <a:t>I sample </a:t>
            </a:r>
            <a:r>
              <a:rPr lang="en-US" sz="2000" b="1" dirty="0">
                <a:cs typeface="Times New Roman" panose="02020603050405020304" pitchFamily="18" charset="0"/>
              </a:rPr>
              <a:t>not feasible. </a:t>
            </a:r>
            <a:r>
              <a:rPr lang="en-US" sz="2000" b="1" dirty="0">
                <a:solidFill>
                  <a:srgbClr val="FF0000"/>
                </a:solidFill>
                <a:cs typeface="Times New Roman" panose="02020603050405020304" pitchFamily="18" charset="0"/>
              </a:rPr>
              <a:t>Collect </a:t>
            </a:r>
            <a:r>
              <a:rPr lang="en-US" sz="2000" b="1" i="1" dirty="0">
                <a:solidFill>
                  <a:srgbClr val="FF0000"/>
                </a:solidFill>
                <a:cs typeface="Times New Roman" panose="02020603050405020304" pitchFamily="18" charset="0"/>
              </a:rPr>
              <a:t>LVP sample (discharge risk) or core-shaped sample (extent, VI, etc.).</a:t>
            </a:r>
            <a:endParaRPr lang="en-US" sz="2000" b="1" dirty="0">
              <a:latin typeface="+mn-lt"/>
              <a:cs typeface="Times New Roman" panose="02020603050405020304" pitchFamily="18" charset="0"/>
            </a:endParaRPr>
          </a:p>
        </p:txBody>
      </p:sp>
      <p:sp>
        <p:nvSpPr>
          <p:cNvPr id="42" name="TextBox 41">
            <a:extLst>
              <a:ext uri="{FF2B5EF4-FFF2-40B4-BE49-F238E27FC236}">
                <a16:creationId xmlns:a16="http://schemas.microsoft.com/office/drawing/2014/main" id="{8A4C34EC-BA20-4002-9265-E2532A55E96D}"/>
              </a:ext>
            </a:extLst>
          </p:cNvPr>
          <p:cNvSpPr txBox="1"/>
          <p:nvPr/>
        </p:nvSpPr>
        <p:spPr>
          <a:xfrm>
            <a:off x="4201498" y="1290164"/>
            <a:ext cx="4409102" cy="369332"/>
          </a:xfrm>
          <a:prstGeom prst="rect">
            <a:avLst/>
          </a:prstGeom>
          <a:noFill/>
          <a:ln>
            <a:noFill/>
          </a:ln>
        </p:spPr>
        <p:txBody>
          <a:bodyPr wrap="square" rtlCol="0">
            <a:spAutoFit/>
          </a:bodyPr>
          <a:lstStyle>
            <a:defPPr>
              <a:defRPr lang="en-US"/>
            </a:defPPr>
            <a:lvl1pPr algn="ctr">
              <a:defRPr sz="2400" b="1">
                <a:latin typeface="Times New Roman" panose="02020603050405020304" pitchFamily="18" charset="0"/>
                <a:cs typeface="Times New Roman" panose="02020603050405020304" pitchFamily="18" charset="0"/>
              </a:defRPr>
            </a:lvl1pPr>
          </a:lstStyle>
          <a:p>
            <a:r>
              <a:rPr lang="en-US" sz="1800" dirty="0"/>
              <a:t>LVP or “Core Increment” (MI not feasible)</a:t>
            </a:r>
          </a:p>
        </p:txBody>
      </p:sp>
      <p:sp>
        <p:nvSpPr>
          <p:cNvPr id="43" name="TextBox 42">
            <a:extLst>
              <a:ext uri="{FF2B5EF4-FFF2-40B4-BE49-F238E27FC236}">
                <a16:creationId xmlns:a16="http://schemas.microsoft.com/office/drawing/2014/main" id="{0F8DCCC7-1B5A-49F7-9D0C-295B13C76021}"/>
              </a:ext>
            </a:extLst>
          </p:cNvPr>
          <p:cNvSpPr txBox="1"/>
          <p:nvPr/>
        </p:nvSpPr>
        <p:spPr>
          <a:xfrm>
            <a:off x="783278" y="1369435"/>
            <a:ext cx="2050174" cy="369332"/>
          </a:xfrm>
          <a:prstGeom prst="rect">
            <a:avLst/>
          </a:prstGeom>
          <a:noFill/>
          <a:ln>
            <a:noFill/>
          </a:ln>
        </p:spPr>
        <p:txBody>
          <a:bodyPr wrap="square" rtlCol="0">
            <a:spAutoFit/>
          </a:bodyPr>
          <a:lstStyle>
            <a:defPPr>
              <a:defRPr lang="en-US"/>
            </a:defPPr>
            <a:lvl1pPr algn="ctr">
              <a:defRPr sz="2400" b="1">
                <a:latin typeface="Times New Roman" panose="02020603050405020304" pitchFamily="18" charset="0"/>
                <a:cs typeface="Times New Roman" panose="02020603050405020304" pitchFamily="18" charset="0"/>
              </a:defRPr>
            </a:lvl1pPr>
          </a:lstStyle>
          <a:p>
            <a:r>
              <a:rPr lang="en-US" sz="1800" dirty="0"/>
              <a:t>Groundwater DUs</a:t>
            </a:r>
          </a:p>
        </p:txBody>
      </p:sp>
      <p:sp>
        <p:nvSpPr>
          <p:cNvPr id="44" name="TextBox 43">
            <a:extLst>
              <a:ext uri="{FF2B5EF4-FFF2-40B4-BE49-F238E27FC236}">
                <a16:creationId xmlns:a16="http://schemas.microsoft.com/office/drawing/2014/main" id="{C162A462-265B-4729-908E-56EED2A6CA21}"/>
              </a:ext>
            </a:extLst>
          </p:cNvPr>
          <p:cNvSpPr txBox="1"/>
          <p:nvPr/>
        </p:nvSpPr>
        <p:spPr>
          <a:xfrm>
            <a:off x="8000999" y="3106364"/>
            <a:ext cx="1036177" cy="646331"/>
          </a:xfrm>
          <a:prstGeom prst="rect">
            <a:avLst/>
          </a:prstGeom>
          <a:solidFill>
            <a:schemeClr val="bg1"/>
          </a:solidFill>
          <a:ln>
            <a:solidFill>
              <a:schemeClr val="tx1"/>
            </a:solidFill>
          </a:ln>
        </p:spPr>
        <p:txBody>
          <a:bodyPr wrap="square" rtlCol="0">
            <a:spAutoFit/>
          </a:bodyPr>
          <a:lstStyle/>
          <a:p>
            <a:pPr algn="ctr"/>
            <a:r>
              <a:rPr lang="en-US" b="1" dirty="0"/>
              <a:t>DU</a:t>
            </a:r>
          </a:p>
          <a:p>
            <a:pPr algn="ctr"/>
            <a:r>
              <a:rPr lang="en-US" b="1" dirty="0"/>
              <a:t>Interval</a:t>
            </a:r>
          </a:p>
        </p:txBody>
      </p:sp>
      <p:grpSp>
        <p:nvGrpSpPr>
          <p:cNvPr id="2" name="Group 1">
            <a:extLst>
              <a:ext uri="{FF2B5EF4-FFF2-40B4-BE49-F238E27FC236}">
                <a16:creationId xmlns:a16="http://schemas.microsoft.com/office/drawing/2014/main" id="{82F22B3B-6FED-442F-A082-4A2A5B7E7FDB}"/>
              </a:ext>
            </a:extLst>
          </p:cNvPr>
          <p:cNvGrpSpPr/>
          <p:nvPr/>
        </p:nvGrpSpPr>
        <p:grpSpPr>
          <a:xfrm>
            <a:off x="442457" y="4436198"/>
            <a:ext cx="2213164" cy="2310117"/>
            <a:chOff x="442457" y="4436198"/>
            <a:chExt cx="2213164" cy="2310117"/>
          </a:xfrm>
        </p:grpSpPr>
        <p:grpSp>
          <p:nvGrpSpPr>
            <p:cNvPr id="28" name="Group 27">
              <a:extLst>
                <a:ext uri="{FF2B5EF4-FFF2-40B4-BE49-F238E27FC236}">
                  <a16:creationId xmlns:a16="http://schemas.microsoft.com/office/drawing/2014/main" id="{63D3072E-FFD4-4908-9BCE-2FB1E689A5E7}"/>
                </a:ext>
              </a:extLst>
            </p:cNvPr>
            <p:cNvGrpSpPr/>
            <p:nvPr/>
          </p:nvGrpSpPr>
          <p:grpSpPr>
            <a:xfrm>
              <a:off x="442457" y="4436198"/>
              <a:ext cx="2213164" cy="2310117"/>
              <a:chOff x="442457" y="4436198"/>
              <a:chExt cx="2213164" cy="2310117"/>
            </a:xfrm>
          </p:grpSpPr>
          <p:grpSp>
            <p:nvGrpSpPr>
              <p:cNvPr id="29" name="Group 28">
                <a:extLst>
                  <a:ext uri="{FF2B5EF4-FFF2-40B4-BE49-F238E27FC236}">
                    <a16:creationId xmlns:a16="http://schemas.microsoft.com/office/drawing/2014/main" id="{76FDE576-CA53-483A-B231-E7559AA41394}"/>
                  </a:ext>
                </a:extLst>
              </p:cNvPr>
              <p:cNvGrpSpPr/>
              <p:nvPr/>
            </p:nvGrpSpPr>
            <p:grpSpPr>
              <a:xfrm>
                <a:off x="442457" y="4436198"/>
                <a:ext cx="2213164" cy="2285193"/>
                <a:chOff x="442457" y="4436198"/>
                <a:chExt cx="2213164" cy="2285193"/>
              </a:xfrm>
            </p:grpSpPr>
            <p:pic>
              <p:nvPicPr>
                <p:cNvPr id="31" name="Picture 4" descr="3,000 gal Open Top Water Containment Tank, 22 oz PVC, Blue">
                  <a:extLst>
                    <a:ext uri="{FF2B5EF4-FFF2-40B4-BE49-F238E27FC236}">
                      <a16:creationId xmlns:a16="http://schemas.microsoft.com/office/drawing/2014/main" id="{2250C6B8-D618-48ED-B113-788AF0EF52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663" r="251" b="23615"/>
                <a:stretch/>
              </p:blipFill>
              <p:spPr bwMode="auto">
                <a:xfrm>
                  <a:off x="485963" y="5459206"/>
                  <a:ext cx="1983661" cy="12621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B599ECCA-E81F-4E15-B42B-C2A19EDA7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457" y="4436198"/>
                  <a:ext cx="858412" cy="930185"/>
                </a:xfrm>
                <a:prstGeom prst="rect">
                  <a:avLst/>
                </a:prstGeom>
              </p:spPr>
            </p:pic>
            <p:sp>
              <p:nvSpPr>
                <p:cNvPr id="33" name="Arc 32">
                  <a:extLst>
                    <a:ext uri="{FF2B5EF4-FFF2-40B4-BE49-F238E27FC236}">
                      <a16:creationId xmlns:a16="http://schemas.microsoft.com/office/drawing/2014/main" id="{25D4A3D4-0817-4A17-8DB4-A94B834F39A2}"/>
                    </a:ext>
                  </a:extLst>
                </p:cNvPr>
                <p:cNvSpPr/>
                <p:nvPr/>
              </p:nvSpPr>
              <p:spPr>
                <a:xfrm rot="11995033">
                  <a:off x="551239" y="5007104"/>
                  <a:ext cx="1595453" cy="895215"/>
                </a:xfrm>
                <a:prstGeom prst="arc">
                  <a:avLst/>
                </a:prstGeom>
                <a:ln w="635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a:extLst>
                    <a:ext uri="{FF2B5EF4-FFF2-40B4-BE49-F238E27FC236}">
                      <a16:creationId xmlns:a16="http://schemas.microsoft.com/office/drawing/2014/main" id="{810EB090-1754-4124-91E0-548A28EF6B2B}"/>
                    </a:ext>
                  </a:extLst>
                </p:cNvPr>
                <p:cNvGrpSpPr/>
                <p:nvPr/>
              </p:nvGrpSpPr>
              <p:grpSpPr>
                <a:xfrm>
                  <a:off x="1465151" y="4465410"/>
                  <a:ext cx="1190470" cy="826122"/>
                  <a:chOff x="1465151" y="4465410"/>
                  <a:chExt cx="1190470" cy="826122"/>
                </a:xfrm>
              </p:grpSpPr>
              <p:pic>
                <p:nvPicPr>
                  <p:cNvPr id="37" name="Picture 36" descr="A picture containing outdoor&#10;&#10;Description automatically generated">
                    <a:extLst>
                      <a:ext uri="{FF2B5EF4-FFF2-40B4-BE49-F238E27FC236}">
                        <a16:creationId xmlns:a16="http://schemas.microsoft.com/office/drawing/2014/main" id="{414E18E8-8B57-4E99-B10A-885B53F1C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6662" y="4465410"/>
                    <a:ext cx="574842" cy="385517"/>
                  </a:xfrm>
                  <a:prstGeom prst="rect">
                    <a:avLst/>
                  </a:prstGeom>
                  <a:ln>
                    <a:solidFill>
                      <a:schemeClr val="tx1"/>
                    </a:solidFill>
                  </a:ln>
                </p:spPr>
              </p:pic>
              <p:pic>
                <p:nvPicPr>
                  <p:cNvPr id="38" name="Picture 37" descr="A picture containing outdoor&#10;&#10;Description automatically generated">
                    <a:extLst>
                      <a:ext uri="{FF2B5EF4-FFF2-40B4-BE49-F238E27FC236}">
                        <a16:creationId xmlns:a16="http://schemas.microsoft.com/office/drawing/2014/main" id="{ED79522A-4718-4E2A-A1F3-F1861EA5BE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0779" y="4472958"/>
                    <a:ext cx="574842" cy="385517"/>
                  </a:xfrm>
                  <a:prstGeom prst="rect">
                    <a:avLst/>
                  </a:prstGeom>
                  <a:ln>
                    <a:solidFill>
                      <a:schemeClr val="tx1"/>
                    </a:solidFill>
                  </a:ln>
                </p:spPr>
              </p:pic>
              <p:pic>
                <p:nvPicPr>
                  <p:cNvPr id="39" name="Picture 38" descr="A picture containing outdoor&#10;&#10;Description automatically generated">
                    <a:extLst>
                      <a:ext uri="{FF2B5EF4-FFF2-40B4-BE49-F238E27FC236}">
                        <a16:creationId xmlns:a16="http://schemas.microsoft.com/office/drawing/2014/main" id="{F5E75E26-19CB-49A6-9D57-0D41A0482D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5151" y="4898467"/>
                    <a:ext cx="574842" cy="385517"/>
                  </a:xfrm>
                  <a:prstGeom prst="rect">
                    <a:avLst/>
                  </a:prstGeom>
                  <a:ln>
                    <a:solidFill>
                      <a:schemeClr val="tx1"/>
                    </a:solidFill>
                  </a:ln>
                </p:spPr>
              </p:pic>
              <p:pic>
                <p:nvPicPr>
                  <p:cNvPr id="40" name="Picture 39" descr="A picture containing outdoor&#10;&#10;Description automatically generated">
                    <a:extLst>
                      <a:ext uri="{FF2B5EF4-FFF2-40B4-BE49-F238E27FC236}">
                        <a16:creationId xmlns:a16="http://schemas.microsoft.com/office/drawing/2014/main" id="{1B677234-88A0-468F-A53B-B40DCD0481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9268" y="4906015"/>
                    <a:ext cx="574842" cy="385517"/>
                  </a:xfrm>
                  <a:prstGeom prst="rect">
                    <a:avLst/>
                  </a:prstGeom>
                  <a:ln>
                    <a:solidFill>
                      <a:schemeClr val="tx1"/>
                    </a:solidFill>
                  </a:ln>
                </p:spPr>
              </p:pic>
            </p:grpSp>
            <p:sp>
              <p:nvSpPr>
                <p:cNvPr id="35" name="Arc 34">
                  <a:extLst>
                    <a:ext uri="{FF2B5EF4-FFF2-40B4-BE49-F238E27FC236}">
                      <a16:creationId xmlns:a16="http://schemas.microsoft.com/office/drawing/2014/main" id="{1B5C7468-BDC0-44FF-BC96-91518A6E9ED1}"/>
                    </a:ext>
                  </a:extLst>
                </p:cNvPr>
                <p:cNvSpPr/>
                <p:nvPr/>
              </p:nvSpPr>
              <p:spPr>
                <a:xfrm rot="4086530">
                  <a:off x="752926" y="4533719"/>
                  <a:ext cx="1475402" cy="1438832"/>
                </a:xfrm>
                <a:prstGeom prst="arc">
                  <a:avLst/>
                </a:prstGeom>
                <a:ln w="635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64EECB01-D305-4158-A19C-B5314EDCADD3}"/>
                    </a:ext>
                  </a:extLst>
                </p:cNvPr>
                <p:cNvSpPr txBox="1"/>
                <p:nvPr/>
              </p:nvSpPr>
              <p:spPr>
                <a:xfrm>
                  <a:off x="1746985" y="4477127"/>
                  <a:ext cx="649946" cy="923330"/>
                </a:xfrm>
                <a:prstGeom prst="rect">
                  <a:avLst/>
                </a:prstGeom>
                <a:noFill/>
              </p:spPr>
              <p:txBody>
                <a:bodyPr wrap="square" rtlCol="0">
                  <a:spAutoFit/>
                </a:bodyPr>
                <a:lstStyle/>
                <a:p>
                  <a:pPr algn="ctr"/>
                  <a:r>
                    <a:rPr lang="en-US" sz="5400" b="1" dirty="0">
                      <a:solidFill>
                        <a:srgbClr val="FF0000"/>
                      </a:solidFill>
                      <a:ea typeface="Tahoma" panose="020B0604030504040204" pitchFamily="34" charset="0"/>
                      <a:cs typeface="Tahoma" panose="020B0604030504040204" pitchFamily="34" charset="0"/>
                    </a:rPr>
                    <a:t>?</a:t>
                  </a:r>
                </a:p>
              </p:txBody>
            </p:sp>
          </p:grpSp>
          <p:sp>
            <p:nvSpPr>
              <p:cNvPr id="30" name="TextBox 29">
                <a:extLst>
                  <a:ext uri="{FF2B5EF4-FFF2-40B4-BE49-F238E27FC236}">
                    <a16:creationId xmlns:a16="http://schemas.microsoft.com/office/drawing/2014/main" id="{A8FB4C84-A1BF-4612-AC40-D920B83A808C}"/>
                  </a:ext>
                </a:extLst>
              </p:cNvPr>
              <p:cNvSpPr txBox="1"/>
              <p:nvPr/>
            </p:nvSpPr>
            <p:spPr>
              <a:xfrm>
                <a:off x="878674" y="5880950"/>
                <a:ext cx="1390929" cy="865365"/>
              </a:xfrm>
              <a:prstGeom prst="rect">
                <a:avLst/>
              </a:prstGeom>
              <a:noFill/>
            </p:spPr>
            <p:txBody>
              <a:bodyPr wrap="square" rtlCol="0">
                <a:spAutoFit/>
              </a:bodyPr>
              <a:lstStyle/>
              <a:p>
                <a:pPr algn="ctr">
                  <a:lnSpc>
                    <a:spcPts val="2000"/>
                  </a:lnSpc>
                </a:pPr>
                <a:r>
                  <a:rPr lang="en-US" sz="2000" b="1" dirty="0">
                    <a:solidFill>
                      <a:srgbClr val="FF0000"/>
                    </a:solidFill>
                    <a:ea typeface="Tahoma" panose="020B0604030504040204" pitchFamily="34" charset="0"/>
                    <a:cs typeface="Tahoma" panose="020B0604030504040204" pitchFamily="34" charset="0"/>
                  </a:rPr>
                  <a:t>VOC loss, disposal, etc.</a:t>
                </a:r>
              </a:p>
            </p:txBody>
          </p:sp>
        </p:grpSp>
        <p:sp>
          <p:nvSpPr>
            <p:cNvPr id="45" name="TextBox 44">
              <a:extLst>
                <a:ext uri="{FF2B5EF4-FFF2-40B4-BE49-F238E27FC236}">
                  <a16:creationId xmlns:a16="http://schemas.microsoft.com/office/drawing/2014/main" id="{3527352D-72FC-4B2D-9661-CB3B1A2EA12C}"/>
                </a:ext>
              </a:extLst>
            </p:cNvPr>
            <p:cNvSpPr txBox="1"/>
            <p:nvPr/>
          </p:nvSpPr>
          <p:spPr>
            <a:xfrm>
              <a:off x="807706" y="5577101"/>
              <a:ext cx="1589225" cy="400110"/>
            </a:xfrm>
            <a:prstGeom prst="rect">
              <a:avLst/>
            </a:prstGeom>
            <a:noFill/>
          </p:spPr>
          <p:txBody>
            <a:bodyPr wrap="square" rtlCol="0">
              <a:spAutoFit/>
            </a:bodyPr>
            <a:lstStyle/>
            <a:p>
              <a:pPr algn="ctr"/>
              <a:r>
                <a:rPr lang="en-US" sz="2000" b="1" dirty="0">
                  <a:solidFill>
                    <a:srgbClr val="FF0000"/>
                  </a:solidFill>
                  <a:cs typeface="Times New Roman" panose="02020603050405020304" pitchFamily="18" charset="0"/>
                </a:rPr>
                <a:t>LVP Sample</a:t>
              </a:r>
            </a:p>
          </p:txBody>
        </p:sp>
      </p:grpSp>
      <p:sp>
        <p:nvSpPr>
          <p:cNvPr id="46" name="TextBox 45">
            <a:extLst>
              <a:ext uri="{FF2B5EF4-FFF2-40B4-BE49-F238E27FC236}">
                <a16:creationId xmlns:a16="http://schemas.microsoft.com/office/drawing/2014/main" id="{2D64DCCA-FC08-4DF6-9294-D1E34DBEAD24}"/>
              </a:ext>
            </a:extLst>
          </p:cNvPr>
          <p:cNvSpPr txBox="1"/>
          <p:nvPr/>
        </p:nvSpPr>
        <p:spPr>
          <a:xfrm>
            <a:off x="228600" y="533400"/>
            <a:ext cx="8686798" cy="830997"/>
          </a:xfrm>
          <a:prstGeom prst="rect">
            <a:avLst/>
          </a:prstGeom>
          <a:noFill/>
          <a:ln>
            <a:noFill/>
          </a:ln>
        </p:spPr>
        <p:txBody>
          <a:bodyPr wrap="square" rtlCol="0">
            <a:spAutoFit/>
          </a:bodyPr>
          <a:lstStyle/>
          <a:p>
            <a:pPr marL="1371600" indent="-1371600"/>
            <a:r>
              <a:rPr lang="en-US" sz="2400" b="1" dirty="0">
                <a:solidFill>
                  <a:srgbClr val="FF0000"/>
                </a:solidFill>
                <a:cs typeface="Times New Roman" panose="02020603050405020304" pitchFamily="18" charset="0"/>
              </a:rPr>
              <a:t>Question: “Does the mean concentration of ‘X’ in DU volume of groundwater ‘Y’ exceed the screening level or risk ‘Z’ ”?</a:t>
            </a:r>
          </a:p>
        </p:txBody>
      </p:sp>
      <p:sp>
        <p:nvSpPr>
          <p:cNvPr id="47" name="Title 1">
            <a:extLst>
              <a:ext uri="{FF2B5EF4-FFF2-40B4-BE49-F238E27FC236}">
                <a16:creationId xmlns:a16="http://schemas.microsoft.com/office/drawing/2014/main" id="{24A0B15D-7D2F-4D6B-98FE-CDF8E8FAD766}"/>
              </a:ext>
            </a:extLst>
          </p:cNvPr>
          <p:cNvSpPr txBox="1">
            <a:spLocks/>
          </p:cNvSpPr>
          <p:nvPr/>
        </p:nvSpPr>
        <p:spPr>
          <a:xfrm>
            <a:off x="106822" y="-76200"/>
            <a:ext cx="8930355" cy="793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a:cs typeface="Times New Roman" panose="02020603050405020304" pitchFamily="18" charset="0"/>
              </a:rPr>
              <a:t>TOS Applied to Groundwater Investigations</a:t>
            </a:r>
            <a:r>
              <a:rPr lang="en-US" sz="2000" b="1" dirty="0">
                <a:cs typeface="Times New Roman" panose="02020603050405020304" pitchFamily="18" charset="0"/>
              </a:rPr>
              <a:t> (challenging)</a:t>
            </a:r>
          </a:p>
        </p:txBody>
      </p:sp>
      <p:sp>
        <p:nvSpPr>
          <p:cNvPr id="3" name="Right Brace 2">
            <a:extLst>
              <a:ext uri="{FF2B5EF4-FFF2-40B4-BE49-F238E27FC236}">
                <a16:creationId xmlns:a16="http://schemas.microsoft.com/office/drawing/2014/main" id="{5191D2D0-9270-43A8-82AC-860493E68616}"/>
              </a:ext>
            </a:extLst>
          </p:cNvPr>
          <p:cNvSpPr/>
          <p:nvPr/>
        </p:nvSpPr>
        <p:spPr>
          <a:xfrm>
            <a:off x="7594060" y="2971800"/>
            <a:ext cx="398134" cy="769235"/>
          </a:xfrm>
          <a:prstGeom prst="rightBrace">
            <a:avLst/>
          </a:prstGeom>
          <a:no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TextBox 47">
            <a:extLst>
              <a:ext uri="{FF2B5EF4-FFF2-40B4-BE49-F238E27FC236}">
                <a16:creationId xmlns:a16="http://schemas.microsoft.com/office/drawing/2014/main" id="{E8673739-4C8A-4EF9-8545-E2B1CBB47724}"/>
              </a:ext>
            </a:extLst>
          </p:cNvPr>
          <p:cNvSpPr txBox="1"/>
          <p:nvPr/>
        </p:nvSpPr>
        <p:spPr>
          <a:xfrm>
            <a:off x="498071" y="3733800"/>
            <a:ext cx="2549929" cy="307777"/>
          </a:xfrm>
          <a:prstGeom prst="rect">
            <a:avLst/>
          </a:prstGeom>
          <a:noFill/>
          <a:ln>
            <a:noFill/>
          </a:ln>
        </p:spPr>
        <p:txBody>
          <a:bodyPr wrap="square" rtlCol="0">
            <a:spAutoFit/>
          </a:bodyPr>
          <a:lstStyle>
            <a:defPPr>
              <a:defRPr lang="en-US"/>
            </a:defPPr>
            <a:lvl1pPr algn="ctr">
              <a:defRPr sz="2400" b="1">
                <a:latin typeface="Times New Roman" panose="02020603050405020304" pitchFamily="18" charset="0"/>
                <a:cs typeface="Times New Roman" panose="02020603050405020304" pitchFamily="18" charset="0"/>
              </a:defRPr>
            </a:lvl1pPr>
          </a:lstStyle>
          <a:p>
            <a:r>
              <a:rPr lang="en-US" sz="1400" dirty="0"/>
              <a:t>See HIDOH TGM Section 6</a:t>
            </a:r>
          </a:p>
        </p:txBody>
      </p:sp>
    </p:spTree>
    <p:extLst>
      <p:ext uri="{BB962C8B-B14F-4D97-AF65-F5344CB8AC3E}">
        <p14:creationId xmlns:p14="http://schemas.microsoft.com/office/powerpoint/2010/main" val="4006292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28600" y="76200"/>
            <a:ext cx="8610600" cy="609600"/>
          </a:xfrm>
        </p:spPr>
        <p:txBody>
          <a:bodyPr>
            <a:noAutofit/>
          </a:bodyPr>
          <a:lstStyle/>
          <a:p>
            <a:pPr>
              <a:spcAft>
                <a:spcPts val="600"/>
              </a:spcAft>
            </a:pPr>
            <a:r>
              <a:rPr lang="en-US" sz="3000" b="1" dirty="0">
                <a:latin typeface="+mn-lt"/>
                <a:cs typeface="Times New Roman" panose="02020603050405020304" pitchFamily="18" charset="0"/>
              </a:rPr>
              <a:t>Making Progress But Still Struggling</a:t>
            </a:r>
            <a:endParaRPr lang="en-US" sz="2400" b="1" dirty="0">
              <a:latin typeface="+mn-lt"/>
              <a:cs typeface="Times New Roman" panose="02020603050405020304" pitchFamily="18" charset="0"/>
            </a:endParaRPr>
          </a:p>
        </p:txBody>
      </p:sp>
      <p:sp>
        <p:nvSpPr>
          <p:cNvPr id="11" name="TextBox 10"/>
          <p:cNvSpPr txBox="1"/>
          <p:nvPr/>
        </p:nvSpPr>
        <p:spPr>
          <a:xfrm>
            <a:off x="381000" y="1703725"/>
            <a:ext cx="8382000" cy="3477875"/>
          </a:xfrm>
          <a:prstGeom prst="rect">
            <a:avLst/>
          </a:prstGeom>
          <a:noFill/>
        </p:spPr>
        <p:txBody>
          <a:bodyPr wrap="square" rtlCol="0">
            <a:spAutoFit/>
          </a:bodyPr>
          <a:lstStyle/>
          <a:p>
            <a:pPr marL="342900" indent="-342900">
              <a:buFont typeface="Arial" panose="020B0604020202020204" pitchFamily="34" charset="0"/>
              <a:buChar char="•"/>
            </a:pPr>
            <a:r>
              <a:rPr lang="en-US" sz="2200" b="1" dirty="0">
                <a:cs typeface="Times New Roman" panose="02020603050405020304" pitchFamily="18" charset="0"/>
              </a:rPr>
              <a:t>Useful discussion of </a:t>
            </a:r>
            <a:r>
              <a:rPr lang="en-US" sz="2200" b="1" i="1" dirty="0">
                <a:cs typeface="Times New Roman" panose="02020603050405020304" pitchFamily="18" charset="0"/>
              </a:rPr>
              <a:t>discrete sample unreliability;</a:t>
            </a:r>
          </a:p>
          <a:p>
            <a:pPr marL="342900" indent="-342900">
              <a:buFont typeface="Arial" panose="020B0604020202020204" pitchFamily="34" charset="0"/>
              <a:buChar char="•"/>
            </a:pPr>
            <a:r>
              <a:rPr lang="en-US" sz="2200" b="1" dirty="0">
                <a:cs typeface="Times New Roman" panose="02020603050405020304" pitchFamily="18" charset="0"/>
              </a:rPr>
              <a:t>Useful basic introduction to </a:t>
            </a:r>
            <a:r>
              <a:rPr lang="en-US" sz="2200" b="1" i="1" dirty="0">
                <a:cs typeface="Times New Roman" panose="02020603050405020304" pitchFamily="18" charset="0"/>
              </a:rPr>
              <a:t>sampling theory</a:t>
            </a:r>
            <a:r>
              <a:rPr lang="en-US" sz="2200" b="1" dirty="0">
                <a:cs typeface="Times New Roman" panose="02020603050405020304" pitchFamily="18" charset="0"/>
              </a:rPr>
              <a:t>;</a:t>
            </a:r>
          </a:p>
          <a:p>
            <a:pPr marL="342900" indent="-342900">
              <a:buFont typeface="Arial" panose="020B0604020202020204" pitchFamily="34" charset="0"/>
              <a:buChar char="•"/>
            </a:pPr>
            <a:r>
              <a:rPr lang="en-US" sz="2200" b="1" dirty="0">
                <a:cs typeface="Times New Roman" panose="02020603050405020304" pitchFamily="18" charset="0"/>
              </a:rPr>
              <a:t>Useful basic overview of </a:t>
            </a:r>
            <a:r>
              <a:rPr lang="en-US" sz="2200" b="1" i="1" dirty="0">
                <a:cs typeface="Times New Roman" panose="02020603050405020304" pitchFamily="18" charset="0"/>
              </a:rPr>
              <a:t>field implementation </a:t>
            </a:r>
            <a:r>
              <a:rPr lang="en-US" sz="2200" b="1" dirty="0">
                <a:cs typeface="Times New Roman" panose="02020603050405020304" pitchFamily="18" charset="0"/>
              </a:rPr>
              <a:t>of soil sample collection and processing methods;</a:t>
            </a:r>
          </a:p>
          <a:p>
            <a:pPr marL="342900" indent="-342900">
              <a:buFont typeface="Arial" panose="020B0604020202020204" pitchFamily="34" charset="0"/>
              <a:buChar char="•"/>
            </a:pPr>
            <a:r>
              <a:rPr lang="en-US" sz="2200" b="1" i="1" dirty="0">
                <a:solidFill>
                  <a:srgbClr val="FF0000"/>
                </a:solidFill>
                <a:cs typeface="Times New Roman" panose="02020603050405020304" pitchFamily="18" charset="0"/>
              </a:rPr>
              <a:t>Complete absence of review of mining industry research;</a:t>
            </a:r>
          </a:p>
          <a:p>
            <a:pPr marL="342900" indent="-342900">
              <a:buFont typeface="Arial" panose="020B0604020202020204" pitchFamily="34" charset="0"/>
              <a:buChar char="•"/>
            </a:pPr>
            <a:r>
              <a:rPr lang="en-US" sz="2200" b="1" dirty="0">
                <a:solidFill>
                  <a:srgbClr val="FF0000"/>
                </a:solidFill>
                <a:cs typeface="Times New Roman" panose="02020603050405020304" pitchFamily="18" charset="0"/>
              </a:rPr>
              <a:t>Misapplied discussions of </a:t>
            </a:r>
            <a:r>
              <a:rPr lang="en-US" sz="2200" b="1" i="1" dirty="0">
                <a:solidFill>
                  <a:srgbClr val="FF0000"/>
                </a:solidFill>
                <a:cs typeface="Times New Roman" panose="02020603050405020304" pitchFamily="18" charset="0"/>
              </a:rPr>
              <a:t>finite element</a:t>
            </a:r>
            <a:r>
              <a:rPr lang="en-US" sz="2200" b="1" dirty="0">
                <a:solidFill>
                  <a:srgbClr val="FF0000"/>
                </a:solidFill>
                <a:cs typeface="Times New Roman" panose="02020603050405020304" pitchFamily="18" charset="0"/>
              </a:rPr>
              <a:t> statistical concepts;</a:t>
            </a:r>
          </a:p>
          <a:p>
            <a:pPr marL="342900" indent="-342900">
              <a:buFont typeface="Arial" panose="020B0604020202020204" pitchFamily="34" charset="0"/>
              <a:buChar char="•"/>
            </a:pPr>
            <a:r>
              <a:rPr lang="en-US" sz="2200" b="1" dirty="0">
                <a:solidFill>
                  <a:srgbClr val="FF0000"/>
                </a:solidFill>
                <a:cs typeface="Times New Roman" panose="02020603050405020304" pitchFamily="18" charset="0"/>
              </a:rPr>
              <a:t>Erroneous implied requirement for the </a:t>
            </a:r>
            <a:r>
              <a:rPr lang="en-US" sz="2200" b="1" i="1" dirty="0">
                <a:solidFill>
                  <a:srgbClr val="FF0000"/>
                </a:solidFill>
                <a:cs typeface="Times New Roman" panose="02020603050405020304" pitchFamily="18" charset="0"/>
              </a:rPr>
              <a:t>collection of replicate samples in all DUs </a:t>
            </a:r>
            <a:r>
              <a:rPr lang="en-US" sz="2200" b="1" dirty="0">
                <a:solidFill>
                  <a:srgbClr val="FF0000"/>
                </a:solidFill>
                <a:cs typeface="Times New Roman" panose="02020603050405020304" pitchFamily="18" charset="0"/>
              </a:rPr>
              <a:t>and </a:t>
            </a:r>
            <a:r>
              <a:rPr lang="en-US" sz="2200" b="1" i="1" dirty="0">
                <a:solidFill>
                  <a:srgbClr val="FF0000"/>
                </a:solidFill>
                <a:cs typeface="Times New Roman" panose="02020603050405020304" pitchFamily="18" charset="0"/>
              </a:rPr>
              <a:t>use of 95% UCL </a:t>
            </a:r>
            <a:r>
              <a:rPr lang="en-US" sz="2200" b="1" dirty="0">
                <a:solidFill>
                  <a:srgbClr val="FF0000"/>
                </a:solidFill>
                <a:cs typeface="Times New Roman" panose="02020603050405020304" pitchFamily="18" charset="0"/>
              </a:rPr>
              <a:t>of mean for decision making;</a:t>
            </a:r>
          </a:p>
          <a:p>
            <a:pPr marL="342900" indent="-342900">
              <a:buFont typeface="Arial" panose="020B0604020202020204" pitchFamily="34" charset="0"/>
              <a:buChar char="•"/>
            </a:pPr>
            <a:r>
              <a:rPr lang="en-US" sz="2200" b="1" dirty="0">
                <a:solidFill>
                  <a:srgbClr val="FF0000"/>
                </a:solidFill>
                <a:cs typeface="Times New Roman" panose="02020603050405020304" pitchFamily="18" charset="0"/>
              </a:rPr>
              <a:t>Holdover from discrete sampling – “</a:t>
            </a:r>
            <a:r>
              <a:rPr lang="en-US" sz="2200" b="1" i="1" dirty="0">
                <a:solidFill>
                  <a:srgbClr val="FF0000"/>
                </a:solidFill>
                <a:cs typeface="Times New Roman" panose="02020603050405020304" pitchFamily="18" charset="0"/>
              </a:rPr>
              <a:t>poison pill” </a:t>
            </a:r>
            <a:r>
              <a:rPr lang="en-US" sz="2200" b="1" dirty="0">
                <a:solidFill>
                  <a:srgbClr val="FF0000"/>
                </a:solidFill>
                <a:cs typeface="Times New Roman" panose="02020603050405020304" pitchFamily="18" charset="0"/>
              </a:rPr>
              <a:t>for expanded use of TOS in environmental industry due to time and cost constraints.</a:t>
            </a:r>
          </a:p>
        </p:txBody>
      </p:sp>
      <p:sp>
        <p:nvSpPr>
          <p:cNvPr id="5" name="Slide Number Placeholder 3">
            <a:extLst>
              <a:ext uri="{FF2B5EF4-FFF2-40B4-BE49-F238E27FC236}">
                <a16:creationId xmlns:a16="http://schemas.microsoft.com/office/drawing/2014/main" id="{E42CE18D-4C8D-4D82-B6B4-044801609A3F}"/>
              </a:ext>
            </a:extLst>
          </p:cNvPr>
          <p:cNvSpPr>
            <a:spLocks noGrp="1"/>
          </p:cNvSpPr>
          <p:nvPr>
            <p:ph type="sldNum" sz="quarter" idx="12"/>
          </p:nvPr>
        </p:nvSpPr>
        <p:spPr>
          <a:xfrm>
            <a:off x="6553200" y="6356350"/>
            <a:ext cx="2133600" cy="365125"/>
          </a:xfrm>
        </p:spPr>
        <p:txBody>
          <a:bodyPr/>
          <a:lstStyle/>
          <a:p>
            <a:fld id="{27EB08C4-B206-4098-98C3-6DC2CE1146B4}" type="slidenum">
              <a:rPr lang="en-US" smtClean="0"/>
              <a:pPr/>
              <a:t>28</a:t>
            </a:fld>
            <a:endParaRPr lang="en-US" dirty="0"/>
          </a:p>
        </p:txBody>
      </p:sp>
      <p:sp>
        <p:nvSpPr>
          <p:cNvPr id="2" name="TextBox 1"/>
          <p:cNvSpPr txBox="1"/>
          <p:nvPr/>
        </p:nvSpPr>
        <p:spPr>
          <a:xfrm>
            <a:off x="914400" y="5181600"/>
            <a:ext cx="7331264" cy="1477328"/>
          </a:xfrm>
          <a:prstGeom prst="rect">
            <a:avLst/>
          </a:prstGeom>
          <a:noFill/>
          <a:ln>
            <a:solidFill>
              <a:schemeClr val="tx1"/>
            </a:solidFill>
          </a:ln>
        </p:spPr>
        <p:txBody>
          <a:bodyPr wrap="square" rtlCol="0">
            <a:spAutoFit/>
          </a:bodyPr>
          <a:lstStyle/>
          <a:p>
            <a:r>
              <a:rPr lang="en-US" b="1" dirty="0"/>
              <a:t>HIDOH, 2020, </a:t>
            </a:r>
            <a:r>
              <a:rPr lang="en-US" b="1" i="1" dirty="0"/>
              <a:t>Critique and Use of ITRC Incremental Sampling Methodology Guidance Document in Hawai´i</a:t>
            </a:r>
            <a:r>
              <a:rPr lang="en-US" b="1" dirty="0"/>
              <a:t>: Hawaii Department of Health, November 23, 2020. Critique and recorded webinar posted to HIDOH DU-MIS </a:t>
            </a:r>
            <a:r>
              <a:rPr lang="en-US" b="1" dirty="0" err="1"/>
              <a:t>webpage.https</a:t>
            </a:r>
            <a:r>
              <a:rPr lang="en-US" b="1" dirty="0"/>
              <a:t>://health.hawaii.gov/</a:t>
            </a:r>
            <a:r>
              <a:rPr lang="en-US" b="1" dirty="0" err="1"/>
              <a:t>heer</a:t>
            </a:r>
            <a:r>
              <a:rPr lang="en-US" b="1" dirty="0"/>
              <a:t>/guidance/specific-topics/decision-unit-and-multi-increment-sampling-methods/</a:t>
            </a:r>
          </a:p>
        </p:txBody>
      </p:sp>
      <p:sp>
        <p:nvSpPr>
          <p:cNvPr id="3" name="TextBox 2">
            <a:extLst>
              <a:ext uri="{FF2B5EF4-FFF2-40B4-BE49-F238E27FC236}">
                <a16:creationId xmlns:a16="http://schemas.microsoft.com/office/drawing/2014/main" id="{8B529C36-E299-433A-8AF8-A38E78CA6D27}"/>
              </a:ext>
            </a:extLst>
          </p:cNvPr>
          <p:cNvSpPr txBox="1"/>
          <p:nvPr/>
        </p:nvSpPr>
        <p:spPr>
          <a:xfrm>
            <a:off x="533400" y="914586"/>
            <a:ext cx="6560642" cy="738664"/>
          </a:xfrm>
          <a:prstGeom prst="rect">
            <a:avLst/>
          </a:prstGeom>
          <a:noFill/>
          <a:ln w="25400">
            <a:noFill/>
          </a:ln>
        </p:spPr>
        <p:txBody>
          <a:bodyPr wrap="none" rtlCol="0">
            <a:spAutoFit/>
          </a:bodyPr>
          <a:lstStyle/>
          <a:p>
            <a:r>
              <a:rPr lang="en-US" sz="2400" b="1" dirty="0">
                <a:latin typeface="+mn-lt"/>
                <a:cs typeface="Times New Roman" panose="02020603050405020304" pitchFamily="18" charset="0"/>
              </a:rPr>
              <a:t>ITRC “Incremental Sampling Methodology” </a:t>
            </a:r>
            <a:r>
              <a:rPr lang="en-US" sz="1800" b="1" dirty="0">
                <a:latin typeface="+mn-lt"/>
                <a:cs typeface="Times New Roman" panose="02020603050405020304" pitchFamily="18" charset="0"/>
              </a:rPr>
              <a:t>(2020)</a:t>
            </a:r>
            <a:br>
              <a:rPr lang="en-US" sz="1800" b="1" dirty="0">
                <a:latin typeface="+mn-lt"/>
                <a:cs typeface="Times New Roman" panose="02020603050405020304" pitchFamily="18" charset="0"/>
              </a:rPr>
            </a:br>
            <a:r>
              <a:rPr lang="en-US" sz="1800" b="1" dirty="0">
                <a:cs typeface="Times New Roman" panose="02020603050405020304" pitchFamily="18" charset="0"/>
              </a:rPr>
              <a:t>Interstate Technology and Regulatory Council (USA)</a:t>
            </a:r>
            <a:endParaRPr lang="en-US" dirty="0"/>
          </a:p>
        </p:txBody>
      </p:sp>
    </p:spTree>
    <p:extLst>
      <p:ext uri="{BB962C8B-B14F-4D97-AF65-F5344CB8AC3E}">
        <p14:creationId xmlns:p14="http://schemas.microsoft.com/office/powerpoint/2010/main" val="582186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68DFE56-12F5-4B3D-B278-F4E081AA3F28}" type="slidenum">
              <a:rPr lang="en-US" smtClean="0"/>
              <a:t>29</a:t>
            </a:fld>
            <a:endParaRPr lang="en-US"/>
          </a:p>
        </p:txBody>
      </p:sp>
      <p:sp>
        <p:nvSpPr>
          <p:cNvPr id="32" name="TextBox 31">
            <a:extLst>
              <a:ext uri="{FF2B5EF4-FFF2-40B4-BE49-F238E27FC236}">
                <a16:creationId xmlns:a16="http://schemas.microsoft.com/office/drawing/2014/main" id="{2AEE2DEA-FC8E-4BD3-B5E6-59455A32876B}"/>
              </a:ext>
            </a:extLst>
          </p:cNvPr>
          <p:cNvSpPr txBox="1"/>
          <p:nvPr/>
        </p:nvSpPr>
        <p:spPr>
          <a:xfrm>
            <a:off x="3075527" y="1601788"/>
            <a:ext cx="2041329" cy="830997"/>
          </a:xfrm>
          <a:prstGeom prst="rect">
            <a:avLst/>
          </a:prstGeom>
          <a:noFill/>
        </p:spPr>
        <p:txBody>
          <a:bodyPr wrap="none" rtlCol="0">
            <a:spAutoFit/>
          </a:bodyPr>
          <a:lstStyle/>
          <a:p>
            <a:pPr algn="ctr"/>
            <a:r>
              <a:rPr lang="en-US" sz="2400" b="1" i="1" dirty="0"/>
              <a:t>Environmental</a:t>
            </a:r>
          </a:p>
          <a:p>
            <a:pPr algn="ctr"/>
            <a:r>
              <a:rPr lang="en-US" sz="2400" b="1" i="1" dirty="0"/>
              <a:t>Industry</a:t>
            </a:r>
          </a:p>
        </p:txBody>
      </p:sp>
      <p:cxnSp>
        <p:nvCxnSpPr>
          <p:cNvPr id="34" name="Straight Connector 33">
            <a:extLst>
              <a:ext uri="{FF2B5EF4-FFF2-40B4-BE49-F238E27FC236}">
                <a16:creationId xmlns:a16="http://schemas.microsoft.com/office/drawing/2014/main" id="{2F90A3A9-35FB-48EE-8B2A-DFAC7C20A245}"/>
              </a:ext>
            </a:extLst>
          </p:cNvPr>
          <p:cNvCxnSpPr>
            <a:cxnSpLocks/>
          </p:cNvCxnSpPr>
          <p:nvPr/>
        </p:nvCxnSpPr>
        <p:spPr>
          <a:xfrm flipH="1" flipV="1">
            <a:off x="3039845" y="2036601"/>
            <a:ext cx="314191" cy="387994"/>
          </a:xfrm>
          <a:prstGeom prst="line">
            <a:avLst/>
          </a:prstGeom>
          <a:ln w="635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46BC830-12EF-4B50-8449-73605192CD15}"/>
              </a:ext>
            </a:extLst>
          </p:cNvPr>
          <p:cNvSpPr txBox="1"/>
          <p:nvPr/>
        </p:nvSpPr>
        <p:spPr>
          <a:xfrm>
            <a:off x="7136604" y="3241242"/>
            <a:ext cx="1854996" cy="830997"/>
          </a:xfrm>
          <a:prstGeom prst="rect">
            <a:avLst/>
          </a:prstGeom>
          <a:noFill/>
        </p:spPr>
        <p:txBody>
          <a:bodyPr wrap="none" rtlCol="0">
            <a:spAutoFit/>
          </a:bodyPr>
          <a:lstStyle/>
          <a:p>
            <a:pPr algn="ctr"/>
            <a:r>
              <a:rPr lang="en-US" sz="2400" b="1" i="1" dirty="0"/>
              <a:t>Commodities</a:t>
            </a:r>
          </a:p>
          <a:p>
            <a:pPr algn="ctr"/>
            <a:r>
              <a:rPr lang="en-US" sz="2400" b="1" i="1" dirty="0"/>
              <a:t>Industry</a:t>
            </a:r>
          </a:p>
        </p:txBody>
      </p:sp>
      <p:cxnSp>
        <p:nvCxnSpPr>
          <p:cNvPr id="37" name="Straight Connector 36">
            <a:extLst>
              <a:ext uri="{FF2B5EF4-FFF2-40B4-BE49-F238E27FC236}">
                <a16:creationId xmlns:a16="http://schemas.microsoft.com/office/drawing/2014/main" id="{96CDE634-9502-456E-A0D5-3DC5C8C268C5}"/>
              </a:ext>
            </a:extLst>
          </p:cNvPr>
          <p:cNvCxnSpPr>
            <a:cxnSpLocks/>
            <a:endCxn id="36" idx="0"/>
          </p:cNvCxnSpPr>
          <p:nvPr/>
        </p:nvCxnSpPr>
        <p:spPr>
          <a:xfrm>
            <a:off x="7473886" y="2801244"/>
            <a:ext cx="590216" cy="439998"/>
          </a:xfrm>
          <a:prstGeom prst="line">
            <a:avLst/>
          </a:prstGeom>
          <a:ln w="63500">
            <a:solidFill>
              <a:schemeClr val="tx1"/>
            </a:solidFill>
            <a:head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10A4FCCB-A7FD-43A3-A925-6285005E343A}"/>
              </a:ext>
            </a:extLst>
          </p:cNvPr>
          <p:cNvGrpSpPr/>
          <p:nvPr/>
        </p:nvGrpSpPr>
        <p:grpSpPr>
          <a:xfrm>
            <a:off x="875497" y="1047690"/>
            <a:ext cx="7295816" cy="4801554"/>
            <a:chOff x="951697" y="989646"/>
            <a:chExt cx="7295816" cy="4801554"/>
          </a:xfrm>
        </p:grpSpPr>
        <p:sp>
          <p:nvSpPr>
            <p:cNvPr id="77" name="Freeform: Shape 76">
              <a:extLst>
                <a:ext uri="{FF2B5EF4-FFF2-40B4-BE49-F238E27FC236}">
                  <a16:creationId xmlns:a16="http://schemas.microsoft.com/office/drawing/2014/main" id="{AABCBBBF-2F22-43A2-86C6-D93715C4384D}"/>
                </a:ext>
              </a:extLst>
            </p:cNvPr>
            <p:cNvSpPr/>
            <p:nvPr/>
          </p:nvSpPr>
          <p:spPr>
            <a:xfrm>
              <a:off x="2117170" y="1495054"/>
              <a:ext cx="5306095" cy="3296991"/>
            </a:xfrm>
            <a:custGeom>
              <a:avLst/>
              <a:gdLst>
                <a:gd name="connsiteX0" fmla="*/ 0 w 5306095"/>
                <a:gd name="connsiteY0" fmla="*/ 3296991 h 3296991"/>
                <a:gd name="connsiteX1" fmla="*/ 257577 w 5306095"/>
                <a:gd name="connsiteY1" fmla="*/ 0 h 3296991"/>
                <a:gd name="connsiteX2" fmla="*/ 901521 w 5306095"/>
                <a:gd name="connsiteY2" fmla="*/ 953036 h 3296991"/>
                <a:gd name="connsiteX3" fmla="*/ 1378039 w 5306095"/>
                <a:gd name="connsiteY3" fmla="*/ 1455312 h 3296991"/>
                <a:gd name="connsiteX4" fmla="*/ 1738648 w 5306095"/>
                <a:gd name="connsiteY4" fmla="*/ 1803042 h 3296991"/>
                <a:gd name="connsiteX5" fmla="*/ 1841679 w 5306095"/>
                <a:gd name="connsiteY5" fmla="*/ 1867436 h 3296991"/>
                <a:gd name="connsiteX6" fmla="*/ 2305318 w 5306095"/>
                <a:gd name="connsiteY6" fmla="*/ 2163650 h 3296991"/>
                <a:gd name="connsiteX7" fmla="*/ 2704563 w 5306095"/>
                <a:gd name="connsiteY7" fmla="*/ 2292439 h 3296991"/>
                <a:gd name="connsiteX8" fmla="*/ 3026535 w 5306095"/>
                <a:gd name="connsiteY8" fmla="*/ 2356833 h 3296991"/>
                <a:gd name="connsiteX9" fmla="*/ 3271234 w 5306095"/>
                <a:gd name="connsiteY9" fmla="*/ 2369712 h 3296991"/>
                <a:gd name="connsiteX10" fmla="*/ 3567448 w 5306095"/>
                <a:gd name="connsiteY10" fmla="*/ 2343955 h 3296991"/>
                <a:gd name="connsiteX11" fmla="*/ 3992450 w 5306095"/>
                <a:gd name="connsiteY11" fmla="*/ 2266681 h 3296991"/>
                <a:gd name="connsiteX12" fmla="*/ 4327301 w 5306095"/>
                <a:gd name="connsiteY12" fmla="*/ 2150772 h 3296991"/>
                <a:gd name="connsiteX13" fmla="*/ 4507605 w 5306095"/>
                <a:gd name="connsiteY13" fmla="*/ 2009104 h 3296991"/>
                <a:gd name="connsiteX14" fmla="*/ 4713667 w 5306095"/>
                <a:gd name="connsiteY14" fmla="*/ 1880315 h 3296991"/>
                <a:gd name="connsiteX15" fmla="*/ 4945487 w 5306095"/>
                <a:gd name="connsiteY15" fmla="*/ 1700011 h 3296991"/>
                <a:gd name="connsiteX16" fmla="*/ 5151549 w 5306095"/>
                <a:gd name="connsiteY16" fmla="*/ 1429555 h 3296991"/>
                <a:gd name="connsiteX17" fmla="*/ 5280338 w 5306095"/>
                <a:gd name="connsiteY17" fmla="*/ 1210614 h 3296991"/>
                <a:gd name="connsiteX18" fmla="*/ 5306095 w 5306095"/>
                <a:gd name="connsiteY18" fmla="*/ 1146219 h 329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6095" h="3296991">
                  <a:moveTo>
                    <a:pt x="0" y="3296991"/>
                  </a:moveTo>
                  <a:lnTo>
                    <a:pt x="257577" y="0"/>
                  </a:lnTo>
                  <a:lnTo>
                    <a:pt x="901521" y="953036"/>
                  </a:lnTo>
                  <a:lnTo>
                    <a:pt x="1378039" y="1455312"/>
                  </a:lnTo>
                  <a:lnTo>
                    <a:pt x="1738648" y="1803042"/>
                  </a:lnTo>
                  <a:lnTo>
                    <a:pt x="1841679" y="1867436"/>
                  </a:lnTo>
                  <a:lnTo>
                    <a:pt x="2305318" y="2163650"/>
                  </a:lnTo>
                  <a:lnTo>
                    <a:pt x="2704563" y="2292439"/>
                  </a:lnTo>
                  <a:lnTo>
                    <a:pt x="3026535" y="2356833"/>
                  </a:lnTo>
                  <a:lnTo>
                    <a:pt x="3271234" y="2369712"/>
                  </a:lnTo>
                  <a:lnTo>
                    <a:pt x="3567448" y="2343955"/>
                  </a:lnTo>
                  <a:lnTo>
                    <a:pt x="3992450" y="2266681"/>
                  </a:lnTo>
                  <a:lnTo>
                    <a:pt x="4327301" y="2150772"/>
                  </a:lnTo>
                  <a:lnTo>
                    <a:pt x="4507605" y="2009104"/>
                  </a:lnTo>
                  <a:lnTo>
                    <a:pt x="4713667" y="1880315"/>
                  </a:lnTo>
                  <a:lnTo>
                    <a:pt x="4945487" y="1700011"/>
                  </a:lnTo>
                  <a:lnTo>
                    <a:pt x="5151549" y="1429555"/>
                  </a:lnTo>
                  <a:lnTo>
                    <a:pt x="5280338" y="1210614"/>
                  </a:lnTo>
                  <a:lnTo>
                    <a:pt x="5306095" y="1146219"/>
                  </a:ln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5DD33AF6-A7D0-44B6-BF09-B3F4C41C7364}"/>
                </a:ext>
              </a:extLst>
            </p:cNvPr>
            <p:cNvSpPr/>
            <p:nvPr/>
          </p:nvSpPr>
          <p:spPr>
            <a:xfrm>
              <a:off x="2091412" y="1469296"/>
              <a:ext cx="6156101" cy="3335628"/>
            </a:xfrm>
            <a:custGeom>
              <a:avLst/>
              <a:gdLst>
                <a:gd name="connsiteX0" fmla="*/ 0 w 5447763"/>
                <a:gd name="connsiteY0" fmla="*/ 0 h 3335628"/>
                <a:gd name="connsiteX1" fmla="*/ 12879 w 5447763"/>
                <a:gd name="connsiteY1" fmla="*/ 3322749 h 3335628"/>
                <a:gd name="connsiteX2" fmla="*/ 5447763 w 5447763"/>
                <a:gd name="connsiteY2" fmla="*/ 3335628 h 3335628"/>
              </a:gdLst>
              <a:ahLst/>
              <a:cxnLst>
                <a:cxn ang="0">
                  <a:pos x="connsiteX0" y="connsiteY0"/>
                </a:cxn>
                <a:cxn ang="0">
                  <a:pos x="connsiteX1" y="connsiteY1"/>
                </a:cxn>
                <a:cxn ang="0">
                  <a:pos x="connsiteX2" y="connsiteY2"/>
                </a:cxn>
              </a:cxnLst>
              <a:rect l="l" t="t" r="r" b="b"/>
              <a:pathLst>
                <a:path w="5447763" h="3335628">
                  <a:moveTo>
                    <a:pt x="0" y="0"/>
                  </a:moveTo>
                  <a:lnTo>
                    <a:pt x="12879" y="3322749"/>
                  </a:lnTo>
                  <a:lnTo>
                    <a:pt x="5447763" y="333562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Left 78">
              <a:extLst>
                <a:ext uri="{FF2B5EF4-FFF2-40B4-BE49-F238E27FC236}">
                  <a16:creationId xmlns:a16="http://schemas.microsoft.com/office/drawing/2014/main" id="{24DA64C0-4CB0-4F9B-9C91-570312F9B00B}"/>
                </a:ext>
              </a:extLst>
            </p:cNvPr>
            <p:cNvSpPr/>
            <p:nvPr/>
          </p:nvSpPr>
          <p:spPr>
            <a:xfrm rot="16200000" flipH="1">
              <a:off x="-143040" y="2705705"/>
              <a:ext cx="3084489" cy="895015"/>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Confidence</a:t>
              </a:r>
            </a:p>
          </p:txBody>
        </p:sp>
        <p:sp>
          <p:nvSpPr>
            <p:cNvPr id="80" name="Arrow: Left 79">
              <a:extLst>
                <a:ext uri="{FF2B5EF4-FFF2-40B4-BE49-F238E27FC236}">
                  <a16:creationId xmlns:a16="http://schemas.microsoft.com/office/drawing/2014/main" id="{617B5A00-B6C6-4AD6-B7F9-808E40FF8630}"/>
                </a:ext>
              </a:extLst>
            </p:cNvPr>
            <p:cNvSpPr/>
            <p:nvPr/>
          </p:nvSpPr>
          <p:spPr>
            <a:xfrm flipH="1">
              <a:off x="2314962" y="4896185"/>
              <a:ext cx="4870503" cy="895015"/>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Knowledge in Field</a:t>
              </a:r>
            </a:p>
          </p:txBody>
        </p:sp>
        <p:sp>
          <p:nvSpPr>
            <p:cNvPr id="81" name="Oval 80">
              <a:extLst>
                <a:ext uri="{FF2B5EF4-FFF2-40B4-BE49-F238E27FC236}">
                  <a16:creationId xmlns:a16="http://schemas.microsoft.com/office/drawing/2014/main" id="{FC6145E6-9B4F-4DEB-90EE-7C3DFC2BCAC0}"/>
                </a:ext>
              </a:extLst>
            </p:cNvPr>
            <p:cNvSpPr/>
            <p:nvPr/>
          </p:nvSpPr>
          <p:spPr>
            <a:xfrm>
              <a:off x="3067051" y="2529682"/>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5A75203-6111-4D0D-9FD5-1033509CB35A}"/>
                </a:ext>
              </a:extLst>
            </p:cNvPr>
            <p:cNvSpPr/>
            <p:nvPr/>
          </p:nvSpPr>
          <p:spPr>
            <a:xfrm>
              <a:off x="4303864" y="3523477"/>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C74A28F-7721-4A7B-ABC0-B87FF883063F}"/>
                </a:ext>
              </a:extLst>
            </p:cNvPr>
            <p:cNvSpPr/>
            <p:nvPr/>
          </p:nvSpPr>
          <p:spPr>
            <a:xfrm>
              <a:off x="6018507" y="3648992"/>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BBAEB641-D5CE-4109-9F1B-FAEA99215B89}"/>
                </a:ext>
              </a:extLst>
            </p:cNvPr>
            <p:cNvSpPr txBox="1"/>
            <p:nvPr/>
          </p:nvSpPr>
          <p:spPr>
            <a:xfrm>
              <a:off x="2214836" y="4442409"/>
              <a:ext cx="971741" cy="400110"/>
            </a:xfrm>
            <a:prstGeom prst="rect">
              <a:avLst/>
            </a:prstGeom>
            <a:noFill/>
          </p:spPr>
          <p:txBody>
            <a:bodyPr wrap="none" rtlCol="0">
              <a:spAutoFit/>
            </a:bodyPr>
            <a:lstStyle/>
            <a:p>
              <a:r>
                <a:rPr lang="en-US" sz="2000" b="1" i="1"/>
                <a:t>Huh???</a:t>
              </a:r>
            </a:p>
          </p:txBody>
        </p:sp>
        <p:sp>
          <p:nvSpPr>
            <p:cNvPr id="85" name="TextBox 84">
              <a:extLst>
                <a:ext uri="{FF2B5EF4-FFF2-40B4-BE49-F238E27FC236}">
                  <a16:creationId xmlns:a16="http://schemas.microsoft.com/office/drawing/2014/main" id="{0E10462D-AC8B-4606-B2C8-93664A4C732B}"/>
                </a:ext>
              </a:extLst>
            </p:cNvPr>
            <p:cNvSpPr txBox="1"/>
            <p:nvPr/>
          </p:nvSpPr>
          <p:spPr>
            <a:xfrm>
              <a:off x="2057400" y="989646"/>
              <a:ext cx="2090252" cy="400110"/>
            </a:xfrm>
            <a:prstGeom prst="rect">
              <a:avLst/>
            </a:prstGeom>
            <a:noFill/>
          </p:spPr>
          <p:txBody>
            <a:bodyPr wrap="none" rtlCol="0">
              <a:spAutoFit/>
            </a:bodyPr>
            <a:lstStyle/>
            <a:p>
              <a:r>
                <a:rPr lang="en-US" sz="2000" b="1" i="1" dirty="0"/>
                <a:t>I know everything</a:t>
              </a:r>
            </a:p>
          </p:txBody>
        </p:sp>
        <p:sp>
          <p:nvSpPr>
            <p:cNvPr id="86" name="TextBox 85">
              <a:extLst>
                <a:ext uri="{FF2B5EF4-FFF2-40B4-BE49-F238E27FC236}">
                  <a16:creationId xmlns:a16="http://schemas.microsoft.com/office/drawing/2014/main" id="{C501FE70-400F-4DBE-B3FE-7E2C2202A620}"/>
                </a:ext>
              </a:extLst>
            </p:cNvPr>
            <p:cNvSpPr txBox="1"/>
            <p:nvPr/>
          </p:nvSpPr>
          <p:spPr>
            <a:xfrm>
              <a:off x="3357022" y="2492514"/>
              <a:ext cx="2281778" cy="707886"/>
            </a:xfrm>
            <a:prstGeom prst="rect">
              <a:avLst/>
            </a:prstGeom>
            <a:noFill/>
          </p:spPr>
          <p:txBody>
            <a:bodyPr wrap="none" rtlCol="0">
              <a:spAutoFit/>
            </a:bodyPr>
            <a:lstStyle/>
            <a:p>
              <a:pPr algn="ctr"/>
              <a:r>
                <a:rPr lang="en-US" sz="2000" b="1" i="1" dirty="0"/>
                <a:t>There’s more to this</a:t>
              </a:r>
            </a:p>
            <a:p>
              <a:pPr algn="ctr"/>
              <a:r>
                <a:rPr lang="en-US" sz="2000" b="1" i="1" dirty="0"/>
                <a:t>than I thought…</a:t>
              </a:r>
            </a:p>
          </p:txBody>
        </p:sp>
        <p:sp>
          <p:nvSpPr>
            <p:cNvPr id="87" name="TextBox 86">
              <a:extLst>
                <a:ext uri="{FF2B5EF4-FFF2-40B4-BE49-F238E27FC236}">
                  <a16:creationId xmlns:a16="http://schemas.microsoft.com/office/drawing/2014/main" id="{78B23C81-1701-4D55-8822-BAE13F39BEB1}"/>
                </a:ext>
              </a:extLst>
            </p:cNvPr>
            <p:cNvSpPr txBox="1"/>
            <p:nvPr/>
          </p:nvSpPr>
          <p:spPr>
            <a:xfrm>
              <a:off x="2476001" y="3712546"/>
              <a:ext cx="2113912" cy="707886"/>
            </a:xfrm>
            <a:prstGeom prst="rect">
              <a:avLst/>
            </a:prstGeom>
            <a:noFill/>
          </p:spPr>
          <p:txBody>
            <a:bodyPr wrap="none" rtlCol="0">
              <a:spAutoFit/>
            </a:bodyPr>
            <a:lstStyle/>
            <a:p>
              <a:pPr algn="ctr"/>
              <a:r>
                <a:rPr lang="en-US" sz="2000" b="1" i="1" dirty="0"/>
                <a:t>I’m never going</a:t>
              </a:r>
            </a:p>
            <a:p>
              <a:pPr algn="ctr"/>
              <a:r>
                <a:rPr lang="en-US" sz="2000" b="1" i="1" dirty="0"/>
                <a:t>to understand this</a:t>
              </a:r>
            </a:p>
          </p:txBody>
        </p:sp>
        <p:sp>
          <p:nvSpPr>
            <p:cNvPr id="88" name="TextBox 87">
              <a:extLst>
                <a:ext uri="{FF2B5EF4-FFF2-40B4-BE49-F238E27FC236}">
                  <a16:creationId xmlns:a16="http://schemas.microsoft.com/office/drawing/2014/main" id="{5DCC2832-ECBB-481B-B223-EBB21D062729}"/>
                </a:ext>
              </a:extLst>
            </p:cNvPr>
            <p:cNvSpPr txBox="1"/>
            <p:nvPr/>
          </p:nvSpPr>
          <p:spPr>
            <a:xfrm>
              <a:off x="5572875" y="3849477"/>
              <a:ext cx="1667188" cy="707886"/>
            </a:xfrm>
            <a:prstGeom prst="rect">
              <a:avLst/>
            </a:prstGeom>
            <a:noFill/>
          </p:spPr>
          <p:txBody>
            <a:bodyPr wrap="none" rtlCol="0">
              <a:spAutoFit/>
            </a:bodyPr>
            <a:lstStyle/>
            <a:p>
              <a:pPr algn="ctr"/>
              <a:r>
                <a:rPr lang="en-US" sz="2000" b="1" i="1" dirty="0"/>
                <a:t>It’s starting to</a:t>
              </a:r>
            </a:p>
            <a:p>
              <a:pPr algn="ctr"/>
              <a:r>
                <a:rPr lang="en-US" sz="2000" b="1" i="1" dirty="0"/>
                <a:t>make sense</a:t>
              </a:r>
            </a:p>
          </p:txBody>
        </p:sp>
        <p:sp>
          <p:nvSpPr>
            <p:cNvPr id="89" name="TextBox 88">
              <a:extLst>
                <a:ext uri="{FF2B5EF4-FFF2-40B4-BE49-F238E27FC236}">
                  <a16:creationId xmlns:a16="http://schemas.microsoft.com/office/drawing/2014/main" id="{A2A2D25D-B9EF-4052-9AC8-D7BB6ACD4FB3}"/>
                </a:ext>
              </a:extLst>
            </p:cNvPr>
            <p:cNvSpPr txBox="1"/>
            <p:nvPr/>
          </p:nvSpPr>
          <p:spPr>
            <a:xfrm>
              <a:off x="1485097" y="1361386"/>
              <a:ext cx="606256" cy="369332"/>
            </a:xfrm>
            <a:prstGeom prst="rect">
              <a:avLst/>
            </a:prstGeom>
            <a:noFill/>
          </p:spPr>
          <p:txBody>
            <a:bodyPr wrap="none" rtlCol="0">
              <a:spAutoFit/>
            </a:bodyPr>
            <a:lstStyle/>
            <a:p>
              <a:r>
                <a:rPr lang="en-US" b="1" i="1"/>
                <a:t>high</a:t>
              </a:r>
            </a:p>
          </p:txBody>
        </p:sp>
        <p:sp>
          <p:nvSpPr>
            <p:cNvPr id="90" name="TextBox 89">
              <a:extLst>
                <a:ext uri="{FF2B5EF4-FFF2-40B4-BE49-F238E27FC236}">
                  <a16:creationId xmlns:a16="http://schemas.microsoft.com/office/drawing/2014/main" id="{65C54A4C-8465-4DCC-8392-A28093007126}"/>
                </a:ext>
              </a:extLst>
            </p:cNvPr>
            <p:cNvSpPr txBox="1"/>
            <p:nvPr/>
          </p:nvSpPr>
          <p:spPr>
            <a:xfrm>
              <a:off x="6952143" y="4750088"/>
              <a:ext cx="606256" cy="369332"/>
            </a:xfrm>
            <a:prstGeom prst="rect">
              <a:avLst/>
            </a:prstGeom>
            <a:noFill/>
          </p:spPr>
          <p:txBody>
            <a:bodyPr wrap="none" rtlCol="0">
              <a:spAutoFit/>
            </a:bodyPr>
            <a:lstStyle/>
            <a:p>
              <a:r>
                <a:rPr lang="en-US" b="1" i="1"/>
                <a:t>high</a:t>
              </a:r>
            </a:p>
          </p:txBody>
        </p:sp>
        <p:sp>
          <p:nvSpPr>
            <p:cNvPr id="91" name="TextBox 90">
              <a:extLst>
                <a:ext uri="{FF2B5EF4-FFF2-40B4-BE49-F238E27FC236}">
                  <a16:creationId xmlns:a16="http://schemas.microsoft.com/office/drawing/2014/main" id="{5C52E39F-CB30-4455-BFB7-70BFB0584F95}"/>
                </a:ext>
              </a:extLst>
            </p:cNvPr>
            <p:cNvSpPr txBox="1"/>
            <p:nvPr/>
          </p:nvSpPr>
          <p:spPr>
            <a:xfrm>
              <a:off x="2083557" y="4758678"/>
              <a:ext cx="533095" cy="369332"/>
            </a:xfrm>
            <a:prstGeom prst="rect">
              <a:avLst/>
            </a:prstGeom>
            <a:noFill/>
          </p:spPr>
          <p:txBody>
            <a:bodyPr wrap="none" rtlCol="0">
              <a:spAutoFit/>
            </a:bodyPr>
            <a:lstStyle/>
            <a:p>
              <a:r>
                <a:rPr lang="en-US" b="1" i="1"/>
                <a:t>low</a:t>
              </a:r>
            </a:p>
          </p:txBody>
        </p:sp>
        <p:sp>
          <p:nvSpPr>
            <p:cNvPr id="92" name="TextBox 91">
              <a:extLst>
                <a:ext uri="{FF2B5EF4-FFF2-40B4-BE49-F238E27FC236}">
                  <a16:creationId xmlns:a16="http://schemas.microsoft.com/office/drawing/2014/main" id="{55CCC619-61A4-4ABA-849D-BADD980FB641}"/>
                </a:ext>
              </a:extLst>
            </p:cNvPr>
            <p:cNvSpPr txBox="1"/>
            <p:nvPr/>
          </p:nvSpPr>
          <p:spPr>
            <a:xfrm>
              <a:off x="1561297" y="4544585"/>
              <a:ext cx="533095" cy="369332"/>
            </a:xfrm>
            <a:prstGeom prst="rect">
              <a:avLst/>
            </a:prstGeom>
            <a:noFill/>
          </p:spPr>
          <p:txBody>
            <a:bodyPr wrap="none" rtlCol="0">
              <a:spAutoFit/>
            </a:bodyPr>
            <a:lstStyle/>
            <a:p>
              <a:r>
                <a:rPr lang="en-US" b="1" i="1"/>
                <a:t>low</a:t>
              </a:r>
            </a:p>
          </p:txBody>
        </p:sp>
        <p:sp>
          <p:nvSpPr>
            <p:cNvPr id="93" name="TextBox 92">
              <a:extLst>
                <a:ext uri="{FF2B5EF4-FFF2-40B4-BE49-F238E27FC236}">
                  <a16:creationId xmlns:a16="http://schemas.microsoft.com/office/drawing/2014/main" id="{8BCC3088-01AF-40DD-A9E1-DE10136AB1FB}"/>
                </a:ext>
              </a:extLst>
            </p:cNvPr>
            <p:cNvSpPr txBox="1"/>
            <p:nvPr/>
          </p:nvSpPr>
          <p:spPr>
            <a:xfrm>
              <a:off x="6438097" y="2377382"/>
              <a:ext cx="926857" cy="400110"/>
            </a:xfrm>
            <a:prstGeom prst="rect">
              <a:avLst/>
            </a:prstGeom>
            <a:noFill/>
          </p:spPr>
          <p:txBody>
            <a:bodyPr wrap="none" rtlCol="0">
              <a:spAutoFit/>
            </a:bodyPr>
            <a:lstStyle/>
            <a:p>
              <a:r>
                <a:rPr lang="en-US" sz="2000" b="1" i="1" err="1"/>
                <a:t>Ahah</a:t>
              </a:r>
              <a:r>
                <a:rPr lang="en-US" sz="2000" b="1" i="1"/>
                <a:t>…</a:t>
              </a:r>
            </a:p>
          </p:txBody>
        </p:sp>
        <p:sp>
          <p:nvSpPr>
            <p:cNvPr id="94" name="Oval 93">
              <a:extLst>
                <a:ext uri="{FF2B5EF4-FFF2-40B4-BE49-F238E27FC236}">
                  <a16:creationId xmlns:a16="http://schemas.microsoft.com/office/drawing/2014/main" id="{01BB48F5-A48B-4D62-BC91-E2663011065F}"/>
                </a:ext>
              </a:extLst>
            </p:cNvPr>
            <p:cNvSpPr/>
            <p:nvPr/>
          </p:nvSpPr>
          <p:spPr>
            <a:xfrm>
              <a:off x="7285957" y="2571431"/>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FCE59787-5B06-485F-87FD-263EF572EFFF}"/>
                </a:ext>
              </a:extLst>
            </p:cNvPr>
            <p:cNvCxnSpPr/>
            <p:nvPr/>
          </p:nvCxnSpPr>
          <p:spPr>
            <a:xfrm>
              <a:off x="2094697" y="1482092"/>
              <a:ext cx="8647" cy="3289189"/>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6" name="Oval 95">
              <a:extLst>
                <a:ext uri="{FF2B5EF4-FFF2-40B4-BE49-F238E27FC236}">
                  <a16:creationId xmlns:a16="http://schemas.microsoft.com/office/drawing/2014/main" id="{D7A3C475-83FA-4307-805C-4691C64B6BF0}"/>
                </a:ext>
              </a:extLst>
            </p:cNvPr>
            <p:cNvSpPr/>
            <p:nvPr/>
          </p:nvSpPr>
          <p:spPr>
            <a:xfrm>
              <a:off x="2043623" y="4598863"/>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FEF8C2BF-CE8A-44FD-83EC-A72C2AC32237}"/>
                </a:ext>
              </a:extLst>
            </p:cNvPr>
            <p:cNvCxnSpPr/>
            <p:nvPr/>
          </p:nvCxnSpPr>
          <p:spPr>
            <a:xfrm flipH="1" flipV="1">
              <a:off x="2415615" y="1617367"/>
              <a:ext cx="229899" cy="287091"/>
            </a:xfrm>
            <a:prstGeom prst="line">
              <a:avLst/>
            </a:prstGeom>
            <a:ln w="63500">
              <a:solidFill>
                <a:srgbClr val="CCCC00"/>
              </a:solidFill>
              <a:head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0218664-6337-45E5-9408-9AD30BC00E5E}"/>
                </a:ext>
              </a:extLst>
            </p:cNvPr>
            <p:cNvSpPr/>
            <p:nvPr/>
          </p:nvSpPr>
          <p:spPr>
            <a:xfrm>
              <a:off x="2260417" y="1441392"/>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7">
            <a:extLst>
              <a:ext uri="{FF2B5EF4-FFF2-40B4-BE49-F238E27FC236}">
                <a16:creationId xmlns:a16="http://schemas.microsoft.com/office/drawing/2014/main" id="{7293C213-EB00-416F-9A93-654E0BF8870F}"/>
              </a:ext>
            </a:extLst>
          </p:cNvPr>
          <p:cNvSpPr>
            <a:spLocks noChangeArrowheads="1"/>
          </p:cNvSpPr>
          <p:nvPr/>
        </p:nvSpPr>
        <p:spPr bwMode="auto">
          <a:xfrm>
            <a:off x="940073" y="76200"/>
            <a:ext cx="7289527" cy="1071694"/>
          </a:xfrm>
          <a:prstGeom prst="rect">
            <a:avLst/>
          </a:prstGeom>
          <a:noFill/>
          <a:ln w="9525">
            <a:noFill/>
            <a:miter lim="800000"/>
            <a:headEnd/>
            <a:tailEnd/>
          </a:ln>
        </p:spPr>
        <p:txBody>
          <a:bodyPr lIns="91435" tIns="45718" rIns="91435" bIns="45718" anchor="ctr"/>
          <a:lstStyle/>
          <a:p>
            <a:pPr algn="ctr"/>
            <a:r>
              <a:rPr lang="en-US" sz="3200" b="1" dirty="0">
                <a:latin typeface="Times New Roman" pitchFamily="18" charset="0"/>
                <a:cs typeface="Times New Roman" pitchFamily="18" charset="0"/>
              </a:rPr>
              <a:t>Making Progress but Still Work to Do…</a:t>
            </a:r>
          </a:p>
          <a:p>
            <a:pPr algn="ctr"/>
            <a:r>
              <a:rPr lang="en-US" sz="3200" b="1" dirty="0">
                <a:latin typeface="Times New Roman" pitchFamily="18" charset="0"/>
                <a:cs typeface="Times New Roman" pitchFamily="18" charset="0"/>
              </a:rPr>
              <a:t>Questions, Ideas?</a:t>
            </a:r>
          </a:p>
        </p:txBody>
      </p:sp>
      <p:sp>
        <p:nvSpPr>
          <p:cNvPr id="40" name="Rectangle 39">
            <a:extLst>
              <a:ext uri="{FF2B5EF4-FFF2-40B4-BE49-F238E27FC236}">
                <a16:creationId xmlns:a16="http://schemas.microsoft.com/office/drawing/2014/main" id="{4A9D8AB1-F25C-4CFF-A449-53C2B184F2F8}"/>
              </a:ext>
            </a:extLst>
          </p:cNvPr>
          <p:cNvSpPr/>
          <p:nvPr/>
        </p:nvSpPr>
        <p:spPr>
          <a:xfrm>
            <a:off x="1219200" y="5867400"/>
            <a:ext cx="6591300" cy="947390"/>
          </a:xfrm>
          <a:prstGeom prst="rect">
            <a:avLst/>
          </a:prstGeom>
          <a:noFill/>
          <a:ln w="9525">
            <a:noFill/>
            <a:miter lim="800000"/>
            <a:headEnd/>
            <a:tailEnd/>
          </a:ln>
        </p:spPr>
        <p:txBody>
          <a:bodyPr lIns="91435" tIns="45718" rIns="91435" bIns="45718" anchor="ctr"/>
          <a:lstStyle/>
          <a:p>
            <a:pPr>
              <a:spcAft>
                <a:spcPts val="600"/>
              </a:spcAft>
            </a:pPr>
            <a:r>
              <a:rPr lang="en-US" sz="2000" b="1" i="1" dirty="0">
                <a:cs typeface="Times New Roman" panose="02020603050405020304" pitchFamily="18" charset="0"/>
              </a:rPr>
              <a:t>“Things take longer to happen than you think they will, and then they happen much faster than you thought they could.”</a:t>
            </a:r>
          </a:p>
          <a:p>
            <a:pPr>
              <a:spcAft>
                <a:spcPts val="600"/>
              </a:spcAft>
            </a:pPr>
            <a:r>
              <a:rPr lang="en-US" sz="2000" b="1" dirty="0">
                <a:cs typeface="Times New Roman" panose="02020603050405020304" pitchFamily="18" charset="0"/>
              </a:rPr>
              <a:t>Rudi </a:t>
            </a:r>
            <a:r>
              <a:rPr lang="en-US" sz="2000" b="1" dirty="0" err="1">
                <a:cs typeface="Times New Roman" panose="02020603050405020304" pitchFamily="18" charset="0"/>
              </a:rPr>
              <a:t>Dornbusch</a:t>
            </a:r>
            <a:endParaRPr lang="en-US" sz="2000" b="1" dirty="0">
              <a:cs typeface="Times New Roman" panose="02020603050405020304" pitchFamily="18" charset="0"/>
            </a:endParaRPr>
          </a:p>
        </p:txBody>
      </p:sp>
    </p:spTree>
    <p:extLst>
      <p:ext uri="{BB962C8B-B14F-4D97-AF65-F5344CB8AC3E}">
        <p14:creationId xmlns:p14="http://schemas.microsoft.com/office/powerpoint/2010/main" val="331198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2663" y="2720924"/>
            <a:ext cx="7911737" cy="1785104"/>
          </a:xfrm>
          <a:prstGeom prst="rect">
            <a:avLst/>
          </a:prstGeom>
          <a:noFill/>
        </p:spPr>
        <p:txBody>
          <a:bodyPr wrap="square" rtlCol="0">
            <a:spAutoFit/>
          </a:bodyPr>
          <a:lstStyle/>
          <a:p>
            <a:pPr marL="287338" indent="-287338">
              <a:buFont typeface="Arial" panose="020B0604020202020204" pitchFamily="34" charset="0"/>
              <a:buChar char="•"/>
            </a:pPr>
            <a:r>
              <a:rPr lang="en-US" sz="2200" b="1" dirty="0">
                <a:cs typeface="Times New Roman" panose="02020603050405020304" pitchFamily="18" charset="0"/>
              </a:rPr>
              <a:t>Systematic Planning of Environmental Investigations</a:t>
            </a:r>
          </a:p>
          <a:p>
            <a:pPr marL="287338" indent="-287338">
              <a:buFont typeface="Arial" panose="020B0604020202020204" pitchFamily="34" charset="0"/>
              <a:buChar char="•"/>
            </a:pPr>
            <a:r>
              <a:rPr lang="en-US" sz="2200" b="1" dirty="0">
                <a:cs typeface="Times New Roman" panose="02020603050405020304" pitchFamily="18" charset="0"/>
              </a:rPr>
              <a:t>Sampling Theory, Soil and Sediment Sample Collection </a:t>
            </a:r>
          </a:p>
          <a:p>
            <a:pPr marL="287338" indent="-287338">
              <a:buFont typeface="Arial" panose="020B0604020202020204" pitchFamily="34" charset="0"/>
              <a:buChar char="•"/>
            </a:pPr>
            <a:r>
              <a:rPr lang="en-US" sz="2200" b="1" dirty="0">
                <a:cs typeface="Times New Roman" panose="02020603050405020304" pitchFamily="18" charset="0"/>
              </a:rPr>
              <a:t>Field Implementation (site clearing, demarcation, tools., etc.)</a:t>
            </a:r>
          </a:p>
          <a:p>
            <a:pPr marL="287338" indent="-287338">
              <a:buFont typeface="Arial" panose="020B0604020202020204" pitchFamily="34" charset="0"/>
              <a:buChar char="•"/>
            </a:pPr>
            <a:r>
              <a:rPr lang="en-US" sz="2200" b="1" dirty="0">
                <a:cs typeface="Times New Roman" panose="02020603050405020304" pitchFamily="18" charset="0"/>
              </a:rPr>
              <a:t>Surface Water and Groundwater Sample Collection</a:t>
            </a:r>
          </a:p>
          <a:p>
            <a:pPr marL="287338" indent="-287338">
              <a:spcAft>
                <a:spcPts val="600"/>
              </a:spcAft>
              <a:buFont typeface="Arial" panose="020B0604020202020204" pitchFamily="34" charset="0"/>
              <a:buChar char="•"/>
            </a:pPr>
            <a:r>
              <a:rPr lang="en-US" sz="2200" b="1" dirty="0">
                <a:cs typeface="Times New Roman" panose="02020603050405020304" pitchFamily="18" charset="0"/>
              </a:rPr>
              <a:t>Indoor Air and Soil Gas Sample Collection</a:t>
            </a:r>
          </a:p>
        </p:txBody>
      </p:sp>
      <p:sp>
        <p:nvSpPr>
          <p:cNvPr id="4" name="Slide Number Placeholder 3"/>
          <p:cNvSpPr>
            <a:spLocks noGrp="1"/>
          </p:cNvSpPr>
          <p:nvPr>
            <p:ph type="sldNum" sz="quarter" idx="12"/>
          </p:nvPr>
        </p:nvSpPr>
        <p:spPr/>
        <p:txBody>
          <a:bodyPr/>
          <a:lstStyle/>
          <a:p>
            <a:fld id="{110ED94C-71A0-46F1-9EE8-726904780E56}" type="slidenum">
              <a:rPr lang="en-US" smtClean="0"/>
              <a:pPr/>
              <a:t>3</a:t>
            </a:fld>
            <a:endParaRPr lang="en-US"/>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533400" y="152400"/>
            <a:ext cx="8001000" cy="762000"/>
          </a:xfrm>
          <a:prstGeom prst="rect">
            <a:avLst/>
          </a:prstGeom>
          <a:ln/>
        </p:spPr>
        <p:txBody>
          <a:bodyPr vert="horz" lIns="91440" tIns="45720" rIns="91440" bIns="45720" rtlCol="0" anchor="ctr">
            <a:noAutofit/>
          </a:bodyPr>
          <a:lstStyle/>
          <a:p>
            <a:pPr lvl="0" algn="ctr">
              <a:lnSpc>
                <a:spcPct val="110000"/>
              </a:lnSpc>
              <a:spcBef>
                <a:spcPct val="0"/>
              </a:spcBef>
              <a:defRPr/>
            </a:pPr>
            <a:r>
              <a:rPr lang="en-US" sz="3200" b="1" dirty="0">
                <a:cs typeface="Times New Roman" pitchFamily="18" charset="0"/>
              </a:rPr>
              <a:t>Hawai´i Guidance</a:t>
            </a:r>
          </a:p>
          <a:p>
            <a:pPr lvl="0" algn="ctr">
              <a:lnSpc>
                <a:spcPct val="110000"/>
              </a:lnSpc>
              <a:spcBef>
                <a:spcPct val="0"/>
              </a:spcBef>
              <a:defRPr/>
            </a:pPr>
            <a:r>
              <a:rPr lang="en-US" sz="2000" b="1" dirty="0">
                <a:cs typeface="Times New Roman" pitchFamily="18" charset="0"/>
              </a:rPr>
              <a:t>(since 2004; only US state with mandatory TOS-based sampling guidance)</a:t>
            </a:r>
            <a:endParaRPr lang="en-US" sz="2000" b="1" i="1" dirty="0">
              <a:cs typeface="Times New Roman" pitchFamily="18" charset="0"/>
            </a:endParaRPr>
          </a:p>
        </p:txBody>
      </p:sp>
      <p:sp>
        <p:nvSpPr>
          <p:cNvPr id="6" name="TextBox 1">
            <a:extLst>
              <a:ext uri="{FF2B5EF4-FFF2-40B4-BE49-F238E27FC236}">
                <a16:creationId xmlns:a16="http://schemas.microsoft.com/office/drawing/2014/main" id="{118C16B5-D549-4134-835E-25E7C030E62F}"/>
              </a:ext>
            </a:extLst>
          </p:cNvPr>
          <p:cNvSpPr txBox="1">
            <a:spLocks noChangeArrowheads="1"/>
          </p:cNvSpPr>
          <p:nvPr/>
        </p:nvSpPr>
        <p:spPr bwMode="auto">
          <a:xfrm>
            <a:off x="381000" y="1174315"/>
            <a:ext cx="8534400" cy="1446550"/>
          </a:xfrm>
          <a:prstGeom prst="rect">
            <a:avLst/>
          </a:prstGeom>
          <a:noFill/>
          <a:ln w="9525">
            <a:noFill/>
            <a:miter lim="800000"/>
            <a:headEnd/>
            <a:tailEnd/>
          </a:ln>
        </p:spPr>
        <p:txBody>
          <a:bodyPr wrap="square">
            <a:spAutoFit/>
          </a:bodyPr>
          <a:lstStyle/>
          <a:p>
            <a:r>
              <a:rPr lang="en-US" sz="2200" b="1" dirty="0">
                <a:cs typeface="Times New Roman" pitchFamily="18" charset="0"/>
              </a:rPr>
              <a:t>HDOH, 2021, </a:t>
            </a:r>
            <a:r>
              <a:rPr lang="en-US" sz="2200" b="1" i="1" dirty="0">
                <a:cs typeface="Times New Roman" pitchFamily="18" charset="0"/>
              </a:rPr>
              <a:t>Technical Guidance Manual</a:t>
            </a:r>
            <a:r>
              <a:rPr lang="en-US" sz="2200" b="1" dirty="0">
                <a:cs typeface="Times New Roman" pitchFamily="18" charset="0"/>
              </a:rPr>
              <a:t>: Hawai‘i Department of Health, Office of Hazard Evaluation and Emergency Response,</a:t>
            </a:r>
          </a:p>
          <a:p>
            <a:r>
              <a:rPr lang="en-US" sz="2200" b="1" dirty="0">
                <a:cs typeface="Times New Roman" pitchFamily="18" charset="0"/>
              </a:rPr>
              <a:t>https://health.hawaii.gov/heer/guidance/specific-topics/decision-unit-and-multi-increment-sampling-methods/</a:t>
            </a:r>
          </a:p>
        </p:txBody>
      </p:sp>
      <p:sp>
        <p:nvSpPr>
          <p:cNvPr id="2" name="TextBox 1"/>
          <p:cNvSpPr txBox="1"/>
          <p:nvPr/>
        </p:nvSpPr>
        <p:spPr>
          <a:xfrm>
            <a:off x="457200" y="5070576"/>
            <a:ext cx="8153400" cy="1107996"/>
          </a:xfrm>
          <a:prstGeom prst="rect">
            <a:avLst/>
          </a:prstGeom>
          <a:noFill/>
          <a:ln>
            <a:solidFill>
              <a:schemeClr val="tx1"/>
            </a:solidFill>
          </a:ln>
        </p:spPr>
        <p:txBody>
          <a:bodyPr wrap="square" rtlCol="0">
            <a:spAutoFit/>
          </a:bodyPr>
          <a:lstStyle/>
          <a:p>
            <a:pPr algn="ctr"/>
            <a:r>
              <a:rPr lang="en-US" sz="2200" b="1" dirty="0"/>
              <a:t>Recorded Webinars (includes six-part training series):</a:t>
            </a:r>
          </a:p>
          <a:p>
            <a:pPr algn="ctr"/>
            <a:r>
              <a:rPr lang="en-US" sz="2200" b="1" dirty="0"/>
              <a:t>https://health.hawaii.gov/heer/guidance/specific-topics/decision-unit-and-multi-increment-sampling-methods/</a:t>
            </a:r>
          </a:p>
        </p:txBody>
      </p:sp>
    </p:spTree>
    <p:extLst>
      <p:ext uri="{BB962C8B-B14F-4D97-AF65-F5344CB8AC3E}">
        <p14:creationId xmlns:p14="http://schemas.microsoft.com/office/powerpoint/2010/main" val="2638397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2">
            <a:extLst>
              <a:ext uri="{FF2B5EF4-FFF2-40B4-BE49-F238E27FC236}">
                <a16:creationId xmlns:a16="http://schemas.microsoft.com/office/drawing/2014/main" id="{A466A37E-9851-483C-9CF6-87A6B1482075}"/>
              </a:ext>
            </a:extLst>
          </p:cNvPr>
          <p:cNvSpPr txBox="1">
            <a:spLocks noChangeArrowheads="1"/>
          </p:cNvSpPr>
          <p:nvPr/>
        </p:nvSpPr>
        <p:spPr>
          <a:xfrm>
            <a:off x="34726" y="126248"/>
            <a:ext cx="9097700" cy="864352"/>
          </a:xfrm>
          <a:prstGeom prst="rect">
            <a:avLst/>
          </a:prstGeom>
          <a:ln/>
        </p:spPr>
        <p:txBody>
          <a:bodyPr vert="horz" lIns="91440" tIns="45720" rIns="91440" bIns="45720" rtlCol="0" anchor="ctr">
            <a:noAutofit/>
          </a:bodyPr>
          <a:lstStyle/>
          <a:p>
            <a:pPr lvl="0" algn="ctr">
              <a:spcBef>
                <a:spcPct val="0"/>
              </a:spcBef>
              <a:defRPr/>
            </a:pPr>
            <a:r>
              <a:rPr lang="en-US" sz="3200" b="1" dirty="0">
                <a:cs typeface="Times New Roman" pitchFamily="18" charset="0"/>
              </a:rPr>
              <a:t>Upcoming</a:t>
            </a:r>
            <a:r>
              <a:rPr lang="en-US" sz="3200" b="1" dirty="0">
                <a:solidFill>
                  <a:prstClr val="black"/>
                </a:solidFill>
                <a:cs typeface="Times New Roman" panose="02020603050405020304" pitchFamily="18" charset="0"/>
              </a:rPr>
              <a:t> Environmental Guidance in China</a:t>
            </a:r>
            <a:endParaRPr kumimoji="0" lang="en-US" sz="3200" b="1" i="0" u="none" strike="noStrike" kern="1200" cap="none" spc="0" normalizeH="0" baseline="0" noProof="0" dirty="0">
              <a:ln>
                <a:noFill/>
              </a:ln>
              <a:solidFill>
                <a:prstClr val="black"/>
              </a:solidFill>
              <a:effectLst/>
              <a:uLnTx/>
              <a:uFillTx/>
              <a:cs typeface="Times New Roman" panose="02020603050405020304" pitchFamily="18" charset="0"/>
            </a:endParaRPr>
          </a:p>
          <a:p>
            <a:pPr lvl="0" algn="ctr">
              <a:spcBef>
                <a:spcPct val="0"/>
              </a:spcBef>
              <a:defRPr/>
            </a:pPr>
            <a:r>
              <a:rPr kumimoji="0" lang="en-US" sz="2400" b="1" i="0" u="none" strike="noStrike" kern="1200" cap="none" spc="0" normalizeH="0" baseline="0" noProof="0" dirty="0">
                <a:ln>
                  <a:noFill/>
                </a:ln>
                <a:solidFill>
                  <a:prstClr val="black"/>
                </a:solidFill>
                <a:effectLst/>
                <a:uLnTx/>
                <a:uFillTx/>
                <a:cs typeface="Times New Roman" panose="02020603050405020304" pitchFamily="18" charset="0"/>
              </a:rPr>
              <a:t>(national soil sampling standard, anticipated fall 2022)</a:t>
            </a:r>
          </a:p>
        </p:txBody>
      </p:sp>
      <p:grpSp>
        <p:nvGrpSpPr>
          <p:cNvPr id="4" name="Group 3">
            <a:extLst>
              <a:ext uri="{FF2B5EF4-FFF2-40B4-BE49-F238E27FC236}">
                <a16:creationId xmlns:a16="http://schemas.microsoft.com/office/drawing/2014/main" id="{94925BD8-B8E2-4945-841C-76EBA50031FC}"/>
              </a:ext>
            </a:extLst>
          </p:cNvPr>
          <p:cNvGrpSpPr/>
          <p:nvPr/>
        </p:nvGrpSpPr>
        <p:grpSpPr>
          <a:xfrm>
            <a:off x="2819400" y="1418630"/>
            <a:ext cx="3505200" cy="2010370"/>
            <a:chOff x="1600200" y="1074059"/>
            <a:chExt cx="6172200" cy="3762205"/>
          </a:xfrm>
        </p:grpSpPr>
        <p:pic>
          <p:nvPicPr>
            <p:cNvPr id="13" name="Picture 12">
              <a:extLst>
                <a:ext uri="{FF2B5EF4-FFF2-40B4-BE49-F238E27FC236}">
                  <a16:creationId xmlns:a16="http://schemas.microsoft.com/office/drawing/2014/main" id="{DAD4F9E6-4FF9-46AA-9D30-14AC513469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112974"/>
              <a:ext cx="5943600" cy="3723290"/>
            </a:xfrm>
            <a:prstGeom prst="rect">
              <a:avLst/>
            </a:prstGeom>
          </p:spPr>
        </p:pic>
        <p:pic>
          <p:nvPicPr>
            <p:cNvPr id="3" name="Picture 2" descr="A picture containing outdoor, person, ground, standing&#10;&#10;Description automatically generated">
              <a:extLst>
                <a:ext uri="{FF2B5EF4-FFF2-40B4-BE49-F238E27FC236}">
                  <a16:creationId xmlns:a16="http://schemas.microsoft.com/office/drawing/2014/main" id="{FCD299EC-3E9F-4EA4-9A3C-DB49B1B514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0" y="1074059"/>
              <a:ext cx="1905000" cy="1428750"/>
            </a:xfrm>
            <a:prstGeom prst="rect">
              <a:avLst/>
            </a:prstGeom>
            <a:ln>
              <a:solidFill>
                <a:schemeClr val="tx1"/>
              </a:solidFill>
            </a:ln>
          </p:spPr>
        </p:pic>
      </p:grpSp>
      <p:sp>
        <p:nvSpPr>
          <p:cNvPr id="7" name="TextBox 6">
            <a:extLst>
              <a:ext uri="{FF2B5EF4-FFF2-40B4-BE49-F238E27FC236}">
                <a16:creationId xmlns:a16="http://schemas.microsoft.com/office/drawing/2014/main" id="{359A4E41-6FAF-44E7-837A-348CEBCD69E6}"/>
              </a:ext>
            </a:extLst>
          </p:cNvPr>
          <p:cNvSpPr txBox="1"/>
          <p:nvPr/>
        </p:nvSpPr>
        <p:spPr>
          <a:xfrm>
            <a:off x="685800" y="3624949"/>
            <a:ext cx="7993981" cy="1015663"/>
          </a:xfrm>
          <a:prstGeom prst="rect">
            <a:avLst/>
          </a:prstGeom>
          <a:noFill/>
          <a:ln>
            <a:noFill/>
          </a:ln>
        </p:spPr>
        <p:txBody>
          <a:bodyPr wrap="square" rtlCol="0">
            <a:spAutoFit/>
          </a:bodyPr>
          <a:lstStyle/>
          <a:p>
            <a:pPr>
              <a:spcAft>
                <a:spcPts val="600"/>
              </a:spcAft>
            </a:pPr>
            <a:r>
              <a:rPr lang="en-US" sz="2000" b="1" dirty="0">
                <a:cs typeface="Times New Roman" pitchFamily="18" charset="0"/>
              </a:rPr>
              <a:t>Brewer, R. and J. Song, 2022, </a:t>
            </a:r>
            <a:r>
              <a:rPr lang="en-US" sz="2000" b="1" i="1" dirty="0">
                <a:cs typeface="Times New Roman" pitchFamily="18" charset="0"/>
              </a:rPr>
              <a:t>Environmental Characterization and Assessment of Contaminated Soil and Sediment</a:t>
            </a:r>
            <a:r>
              <a:rPr lang="en-US" sz="2000" b="1" dirty="0">
                <a:cs typeface="Times New Roman" pitchFamily="18" charset="0"/>
              </a:rPr>
              <a:t>: Chinese Academy of Sciences, English adaptation of Chinese National Standard XXX, XXX 2022. </a:t>
            </a:r>
          </a:p>
        </p:txBody>
      </p:sp>
      <p:sp>
        <p:nvSpPr>
          <p:cNvPr id="8" name="TextBox 7">
            <a:extLst>
              <a:ext uri="{FF2B5EF4-FFF2-40B4-BE49-F238E27FC236}">
                <a16:creationId xmlns:a16="http://schemas.microsoft.com/office/drawing/2014/main" id="{06EB5051-9A22-4E7D-AC67-0868D50E7EB1}"/>
              </a:ext>
            </a:extLst>
          </p:cNvPr>
          <p:cNvSpPr txBox="1"/>
          <p:nvPr/>
        </p:nvSpPr>
        <p:spPr>
          <a:xfrm>
            <a:off x="2895600" y="4926449"/>
            <a:ext cx="3342273" cy="1169551"/>
          </a:xfrm>
          <a:prstGeom prst="rect">
            <a:avLst/>
          </a:prstGeom>
          <a:noFill/>
          <a:ln>
            <a:solidFill>
              <a:schemeClr val="tx1"/>
            </a:solidFill>
          </a:ln>
        </p:spPr>
        <p:txBody>
          <a:bodyPr wrap="square" rtlCol="0">
            <a:spAutoFit/>
          </a:bodyPr>
          <a:lstStyle/>
          <a:p>
            <a:pPr marL="231775" indent="-225425">
              <a:spcAft>
                <a:spcPts val="600"/>
              </a:spcAft>
              <a:buFont typeface="+mj-lt"/>
              <a:buAutoNum type="arabicPeriod"/>
            </a:pPr>
            <a:r>
              <a:rPr lang="en-US" sz="2000" b="1" dirty="0">
                <a:cs typeface="Times New Roman" pitchFamily="18" charset="0"/>
              </a:rPr>
              <a:t>Fact Sheet</a:t>
            </a:r>
          </a:p>
          <a:p>
            <a:pPr marL="231775" indent="-225425">
              <a:spcAft>
                <a:spcPts val="600"/>
              </a:spcAft>
              <a:buFont typeface="+mj-lt"/>
              <a:buAutoNum type="arabicPeriod"/>
            </a:pPr>
            <a:r>
              <a:rPr lang="en-US" sz="2000" b="1" dirty="0">
                <a:cs typeface="Times New Roman" pitchFamily="18" charset="0"/>
              </a:rPr>
              <a:t>Overview </a:t>
            </a:r>
          </a:p>
          <a:p>
            <a:pPr marL="231775" indent="-225425">
              <a:spcAft>
                <a:spcPts val="600"/>
              </a:spcAft>
              <a:buFont typeface="+mj-lt"/>
              <a:buAutoNum type="arabicPeriod"/>
            </a:pPr>
            <a:r>
              <a:rPr lang="en-US" sz="2000" b="1" dirty="0">
                <a:cs typeface="Times New Roman" pitchFamily="18" charset="0"/>
              </a:rPr>
              <a:t>Detailed Appendices (15)</a:t>
            </a:r>
          </a:p>
        </p:txBody>
      </p:sp>
    </p:spTree>
    <p:extLst>
      <p:ext uri="{BB962C8B-B14F-4D97-AF65-F5344CB8AC3E}">
        <p14:creationId xmlns:p14="http://schemas.microsoft.com/office/powerpoint/2010/main" val="676299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a:xfrm>
            <a:off x="1244100" y="5849244"/>
            <a:ext cx="6604500" cy="1008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800"/>
              </a:spcAft>
            </a:pPr>
            <a:r>
              <a:rPr lang="en-US" sz="2000" b="1" i="1" dirty="0">
                <a:cs typeface="Times New Roman" panose="02020603050405020304" pitchFamily="18" charset="0"/>
              </a:rPr>
              <a:t>The aim of science is not to open the door to infinite wisdom, but to set a limit to infinite error.</a:t>
            </a:r>
            <a:endParaRPr lang="en-US" sz="2000" b="1" dirty="0">
              <a:cs typeface="Times New Roman" panose="02020603050405020304" pitchFamily="18" charset="0"/>
            </a:endParaRPr>
          </a:p>
          <a:p>
            <a:pPr algn="l">
              <a:spcBef>
                <a:spcPts val="0"/>
              </a:spcBef>
            </a:pPr>
            <a:r>
              <a:rPr lang="en-US" sz="2000" b="1" dirty="0" err="1">
                <a:cs typeface="Times New Roman" panose="02020603050405020304" pitchFamily="18" charset="0"/>
              </a:rPr>
              <a:t>Bertolt</a:t>
            </a:r>
            <a:r>
              <a:rPr lang="en-US" sz="2000" b="1" dirty="0">
                <a:cs typeface="Times New Roman" panose="02020603050405020304" pitchFamily="18" charset="0"/>
              </a:rPr>
              <a:t> Brecht</a:t>
            </a:r>
          </a:p>
        </p:txBody>
      </p:sp>
      <p:sp>
        <p:nvSpPr>
          <p:cNvPr id="7" name="Slide Number Placeholder 6"/>
          <p:cNvSpPr>
            <a:spLocks noGrp="1"/>
          </p:cNvSpPr>
          <p:nvPr>
            <p:ph type="sldNum" sz="quarter" idx="12"/>
          </p:nvPr>
        </p:nvSpPr>
        <p:spPr/>
        <p:txBody>
          <a:bodyPr/>
          <a:lstStyle/>
          <a:p>
            <a:fld id="{268DFE56-12F5-4B3D-B278-F4E081AA3F28}" type="slidenum">
              <a:rPr lang="en-US" smtClean="0"/>
              <a:t>5</a:t>
            </a:fld>
            <a:endParaRPr lang="en-US"/>
          </a:p>
        </p:txBody>
      </p:sp>
      <p:sp>
        <p:nvSpPr>
          <p:cNvPr id="48" name="Title 1">
            <a:extLst>
              <a:ext uri="{FF2B5EF4-FFF2-40B4-BE49-F238E27FC236}">
                <a16:creationId xmlns:a16="http://schemas.microsoft.com/office/drawing/2014/main" id="{B6179394-ABFA-466F-B261-F1DE9AA4E4F1}"/>
              </a:ext>
            </a:extLst>
          </p:cNvPr>
          <p:cNvSpPr txBox="1">
            <a:spLocks/>
          </p:cNvSpPr>
          <p:nvPr/>
        </p:nvSpPr>
        <p:spPr>
          <a:xfrm>
            <a:off x="990600" y="12745"/>
            <a:ext cx="7139596" cy="8719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cap="small" dirty="0">
                <a:cs typeface="Times New Roman" pitchFamily="18" charset="0"/>
              </a:rPr>
              <a:t>Scientific Progress in the Commodities</a:t>
            </a:r>
          </a:p>
          <a:p>
            <a:r>
              <a:rPr lang="en-US" sz="3200" b="1" cap="small" dirty="0">
                <a:cs typeface="Times New Roman" pitchFamily="18" charset="0"/>
              </a:rPr>
              <a:t>vs Environmental </a:t>
            </a:r>
            <a:r>
              <a:rPr lang="en-US" sz="3200" b="1" cap="small" dirty="0">
                <a:latin typeface="+mn-lt"/>
                <a:cs typeface="Times New Roman" pitchFamily="18" charset="0"/>
              </a:rPr>
              <a:t>Industries</a:t>
            </a:r>
          </a:p>
        </p:txBody>
      </p:sp>
      <p:sp>
        <p:nvSpPr>
          <p:cNvPr id="36" name="TextBox 35">
            <a:extLst>
              <a:ext uri="{FF2B5EF4-FFF2-40B4-BE49-F238E27FC236}">
                <a16:creationId xmlns:a16="http://schemas.microsoft.com/office/drawing/2014/main" id="{F46BC830-12EF-4B50-8449-73605192CD15}"/>
              </a:ext>
            </a:extLst>
          </p:cNvPr>
          <p:cNvSpPr txBox="1"/>
          <p:nvPr/>
        </p:nvSpPr>
        <p:spPr>
          <a:xfrm>
            <a:off x="7136604" y="3241242"/>
            <a:ext cx="1854996" cy="830997"/>
          </a:xfrm>
          <a:prstGeom prst="rect">
            <a:avLst/>
          </a:prstGeom>
          <a:noFill/>
        </p:spPr>
        <p:txBody>
          <a:bodyPr wrap="none" rtlCol="0">
            <a:spAutoFit/>
          </a:bodyPr>
          <a:lstStyle/>
          <a:p>
            <a:pPr algn="ctr"/>
            <a:r>
              <a:rPr lang="en-US" sz="2400" b="1" i="1" dirty="0"/>
              <a:t>Commodities</a:t>
            </a:r>
          </a:p>
          <a:p>
            <a:pPr algn="ctr"/>
            <a:r>
              <a:rPr lang="en-US" sz="2400" b="1" i="1" dirty="0"/>
              <a:t>Industry</a:t>
            </a:r>
          </a:p>
        </p:txBody>
      </p:sp>
      <p:cxnSp>
        <p:nvCxnSpPr>
          <p:cNvPr id="37" name="Straight Connector 36">
            <a:extLst>
              <a:ext uri="{FF2B5EF4-FFF2-40B4-BE49-F238E27FC236}">
                <a16:creationId xmlns:a16="http://schemas.microsoft.com/office/drawing/2014/main" id="{96CDE634-9502-456E-A0D5-3DC5C8C268C5}"/>
              </a:ext>
            </a:extLst>
          </p:cNvPr>
          <p:cNvCxnSpPr>
            <a:cxnSpLocks/>
            <a:endCxn id="36" idx="0"/>
          </p:cNvCxnSpPr>
          <p:nvPr/>
        </p:nvCxnSpPr>
        <p:spPr>
          <a:xfrm>
            <a:off x="7473886" y="2801244"/>
            <a:ext cx="590216" cy="439998"/>
          </a:xfrm>
          <a:prstGeom prst="line">
            <a:avLst/>
          </a:prstGeom>
          <a:ln w="635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77" name="Freeform: Shape 76">
            <a:extLst>
              <a:ext uri="{FF2B5EF4-FFF2-40B4-BE49-F238E27FC236}">
                <a16:creationId xmlns:a16="http://schemas.microsoft.com/office/drawing/2014/main" id="{AABCBBBF-2F22-43A2-86C6-D93715C4384D}"/>
              </a:ext>
            </a:extLst>
          </p:cNvPr>
          <p:cNvSpPr/>
          <p:nvPr/>
        </p:nvSpPr>
        <p:spPr>
          <a:xfrm>
            <a:off x="2040970" y="1553098"/>
            <a:ext cx="5306095" cy="3296991"/>
          </a:xfrm>
          <a:custGeom>
            <a:avLst/>
            <a:gdLst>
              <a:gd name="connsiteX0" fmla="*/ 0 w 5306095"/>
              <a:gd name="connsiteY0" fmla="*/ 3296991 h 3296991"/>
              <a:gd name="connsiteX1" fmla="*/ 257577 w 5306095"/>
              <a:gd name="connsiteY1" fmla="*/ 0 h 3296991"/>
              <a:gd name="connsiteX2" fmla="*/ 901521 w 5306095"/>
              <a:gd name="connsiteY2" fmla="*/ 953036 h 3296991"/>
              <a:gd name="connsiteX3" fmla="*/ 1378039 w 5306095"/>
              <a:gd name="connsiteY3" fmla="*/ 1455312 h 3296991"/>
              <a:gd name="connsiteX4" fmla="*/ 1738648 w 5306095"/>
              <a:gd name="connsiteY4" fmla="*/ 1803042 h 3296991"/>
              <a:gd name="connsiteX5" fmla="*/ 1841679 w 5306095"/>
              <a:gd name="connsiteY5" fmla="*/ 1867436 h 3296991"/>
              <a:gd name="connsiteX6" fmla="*/ 2305318 w 5306095"/>
              <a:gd name="connsiteY6" fmla="*/ 2163650 h 3296991"/>
              <a:gd name="connsiteX7" fmla="*/ 2704563 w 5306095"/>
              <a:gd name="connsiteY7" fmla="*/ 2292439 h 3296991"/>
              <a:gd name="connsiteX8" fmla="*/ 3026535 w 5306095"/>
              <a:gd name="connsiteY8" fmla="*/ 2356833 h 3296991"/>
              <a:gd name="connsiteX9" fmla="*/ 3271234 w 5306095"/>
              <a:gd name="connsiteY9" fmla="*/ 2369712 h 3296991"/>
              <a:gd name="connsiteX10" fmla="*/ 3567448 w 5306095"/>
              <a:gd name="connsiteY10" fmla="*/ 2343955 h 3296991"/>
              <a:gd name="connsiteX11" fmla="*/ 3992450 w 5306095"/>
              <a:gd name="connsiteY11" fmla="*/ 2266681 h 3296991"/>
              <a:gd name="connsiteX12" fmla="*/ 4327301 w 5306095"/>
              <a:gd name="connsiteY12" fmla="*/ 2150772 h 3296991"/>
              <a:gd name="connsiteX13" fmla="*/ 4507605 w 5306095"/>
              <a:gd name="connsiteY13" fmla="*/ 2009104 h 3296991"/>
              <a:gd name="connsiteX14" fmla="*/ 4713667 w 5306095"/>
              <a:gd name="connsiteY14" fmla="*/ 1880315 h 3296991"/>
              <a:gd name="connsiteX15" fmla="*/ 4945487 w 5306095"/>
              <a:gd name="connsiteY15" fmla="*/ 1700011 h 3296991"/>
              <a:gd name="connsiteX16" fmla="*/ 5151549 w 5306095"/>
              <a:gd name="connsiteY16" fmla="*/ 1429555 h 3296991"/>
              <a:gd name="connsiteX17" fmla="*/ 5280338 w 5306095"/>
              <a:gd name="connsiteY17" fmla="*/ 1210614 h 3296991"/>
              <a:gd name="connsiteX18" fmla="*/ 5306095 w 5306095"/>
              <a:gd name="connsiteY18" fmla="*/ 1146219 h 329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6095" h="3296991">
                <a:moveTo>
                  <a:pt x="0" y="3296991"/>
                </a:moveTo>
                <a:lnTo>
                  <a:pt x="257577" y="0"/>
                </a:lnTo>
                <a:lnTo>
                  <a:pt x="901521" y="953036"/>
                </a:lnTo>
                <a:lnTo>
                  <a:pt x="1378039" y="1455312"/>
                </a:lnTo>
                <a:lnTo>
                  <a:pt x="1738648" y="1803042"/>
                </a:lnTo>
                <a:lnTo>
                  <a:pt x="1841679" y="1867436"/>
                </a:lnTo>
                <a:lnTo>
                  <a:pt x="2305318" y="2163650"/>
                </a:lnTo>
                <a:lnTo>
                  <a:pt x="2704563" y="2292439"/>
                </a:lnTo>
                <a:lnTo>
                  <a:pt x="3026535" y="2356833"/>
                </a:lnTo>
                <a:lnTo>
                  <a:pt x="3271234" y="2369712"/>
                </a:lnTo>
                <a:lnTo>
                  <a:pt x="3567448" y="2343955"/>
                </a:lnTo>
                <a:lnTo>
                  <a:pt x="3992450" y="2266681"/>
                </a:lnTo>
                <a:lnTo>
                  <a:pt x="4327301" y="2150772"/>
                </a:lnTo>
                <a:lnTo>
                  <a:pt x="4507605" y="2009104"/>
                </a:lnTo>
                <a:lnTo>
                  <a:pt x="4713667" y="1880315"/>
                </a:lnTo>
                <a:lnTo>
                  <a:pt x="4945487" y="1700011"/>
                </a:lnTo>
                <a:lnTo>
                  <a:pt x="5151549" y="1429555"/>
                </a:lnTo>
                <a:lnTo>
                  <a:pt x="5280338" y="1210614"/>
                </a:lnTo>
                <a:lnTo>
                  <a:pt x="5306095" y="1146219"/>
                </a:lnTo>
              </a:path>
            </a:pathLst>
          </a:custGeom>
          <a:noFill/>
          <a:ln w="38100">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5DD33AF6-A7D0-44B6-BF09-B3F4C41C7364}"/>
              </a:ext>
            </a:extLst>
          </p:cNvPr>
          <p:cNvSpPr/>
          <p:nvPr/>
        </p:nvSpPr>
        <p:spPr>
          <a:xfrm>
            <a:off x="2015212" y="1527340"/>
            <a:ext cx="6156101" cy="3335628"/>
          </a:xfrm>
          <a:custGeom>
            <a:avLst/>
            <a:gdLst>
              <a:gd name="connsiteX0" fmla="*/ 0 w 5447763"/>
              <a:gd name="connsiteY0" fmla="*/ 0 h 3335628"/>
              <a:gd name="connsiteX1" fmla="*/ 12879 w 5447763"/>
              <a:gd name="connsiteY1" fmla="*/ 3322749 h 3335628"/>
              <a:gd name="connsiteX2" fmla="*/ 5447763 w 5447763"/>
              <a:gd name="connsiteY2" fmla="*/ 3335628 h 3335628"/>
            </a:gdLst>
            <a:ahLst/>
            <a:cxnLst>
              <a:cxn ang="0">
                <a:pos x="connsiteX0" y="connsiteY0"/>
              </a:cxn>
              <a:cxn ang="0">
                <a:pos x="connsiteX1" y="connsiteY1"/>
              </a:cxn>
              <a:cxn ang="0">
                <a:pos x="connsiteX2" y="connsiteY2"/>
              </a:cxn>
            </a:cxnLst>
            <a:rect l="l" t="t" r="r" b="b"/>
            <a:pathLst>
              <a:path w="5447763" h="3335628">
                <a:moveTo>
                  <a:pt x="0" y="0"/>
                </a:moveTo>
                <a:lnTo>
                  <a:pt x="12879" y="3322749"/>
                </a:lnTo>
                <a:lnTo>
                  <a:pt x="5447763" y="3335628"/>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Left 78">
            <a:extLst>
              <a:ext uri="{FF2B5EF4-FFF2-40B4-BE49-F238E27FC236}">
                <a16:creationId xmlns:a16="http://schemas.microsoft.com/office/drawing/2014/main" id="{24DA64C0-4CB0-4F9B-9C91-570312F9B00B}"/>
              </a:ext>
            </a:extLst>
          </p:cNvPr>
          <p:cNvSpPr/>
          <p:nvPr/>
        </p:nvSpPr>
        <p:spPr>
          <a:xfrm rot="16200000" flipH="1">
            <a:off x="-219240" y="2763749"/>
            <a:ext cx="3084489" cy="895015"/>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Confidence</a:t>
            </a:r>
          </a:p>
        </p:txBody>
      </p:sp>
      <p:sp>
        <p:nvSpPr>
          <p:cNvPr id="80" name="Arrow: Left 79">
            <a:extLst>
              <a:ext uri="{FF2B5EF4-FFF2-40B4-BE49-F238E27FC236}">
                <a16:creationId xmlns:a16="http://schemas.microsoft.com/office/drawing/2014/main" id="{617B5A00-B6C6-4AD6-B7F9-808E40FF8630}"/>
              </a:ext>
            </a:extLst>
          </p:cNvPr>
          <p:cNvSpPr/>
          <p:nvPr/>
        </p:nvSpPr>
        <p:spPr>
          <a:xfrm flipH="1">
            <a:off x="2238762" y="4954229"/>
            <a:ext cx="4870503" cy="895015"/>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Knowledge in Field</a:t>
            </a:r>
          </a:p>
        </p:txBody>
      </p:sp>
      <p:sp>
        <p:nvSpPr>
          <p:cNvPr id="81" name="Oval 80">
            <a:extLst>
              <a:ext uri="{FF2B5EF4-FFF2-40B4-BE49-F238E27FC236}">
                <a16:creationId xmlns:a16="http://schemas.microsoft.com/office/drawing/2014/main" id="{FC6145E6-9B4F-4DEB-90EE-7C3DFC2BCAC0}"/>
              </a:ext>
            </a:extLst>
          </p:cNvPr>
          <p:cNvSpPr/>
          <p:nvPr/>
        </p:nvSpPr>
        <p:spPr>
          <a:xfrm>
            <a:off x="2990851" y="2587726"/>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A5A75203-6111-4D0D-9FD5-1033509CB35A}"/>
              </a:ext>
            </a:extLst>
          </p:cNvPr>
          <p:cNvSpPr/>
          <p:nvPr/>
        </p:nvSpPr>
        <p:spPr>
          <a:xfrm>
            <a:off x="4227664" y="3581521"/>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C74A28F-7721-4A7B-ABC0-B87FF883063F}"/>
              </a:ext>
            </a:extLst>
          </p:cNvPr>
          <p:cNvSpPr/>
          <p:nvPr/>
        </p:nvSpPr>
        <p:spPr>
          <a:xfrm>
            <a:off x="5942307" y="3707036"/>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BBAEB641-D5CE-4109-9F1B-FAEA99215B89}"/>
              </a:ext>
            </a:extLst>
          </p:cNvPr>
          <p:cNvSpPr txBox="1"/>
          <p:nvPr/>
        </p:nvSpPr>
        <p:spPr>
          <a:xfrm>
            <a:off x="2138636" y="4500453"/>
            <a:ext cx="971741" cy="400110"/>
          </a:xfrm>
          <a:prstGeom prst="rect">
            <a:avLst/>
          </a:prstGeom>
          <a:noFill/>
        </p:spPr>
        <p:txBody>
          <a:bodyPr wrap="none" rtlCol="0">
            <a:spAutoFit/>
          </a:bodyPr>
          <a:lstStyle/>
          <a:p>
            <a:r>
              <a:rPr lang="en-US" sz="2000" b="1" i="1"/>
              <a:t>Huh???</a:t>
            </a:r>
          </a:p>
        </p:txBody>
      </p:sp>
      <p:sp>
        <p:nvSpPr>
          <p:cNvPr id="85" name="TextBox 84">
            <a:extLst>
              <a:ext uri="{FF2B5EF4-FFF2-40B4-BE49-F238E27FC236}">
                <a16:creationId xmlns:a16="http://schemas.microsoft.com/office/drawing/2014/main" id="{0E10462D-AC8B-4606-B2C8-93664A4C732B}"/>
              </a:ext>
            </a:extLst>
          </p:cNvPr>
          <p:cNvSpPr txBox="1"/>
          <p:nvPr/>
        </p:nvSpPr>
        <p:spPr>
          <a:xfrm>
            <a:off x="1981200" y="953334"/>
            <a:ext cx="2090252" cy="400110"/>
          </a:xfrm>
          <a:prstGeom prst="rect">
            <a:avLst/>
          </a:prstGeom>
          <a:noFill/>
        </p:spPr>
        <p:txBody>
          <a:bodyPr wrap="none" rtlCol="0">
            <a:spAutoFit/>
          </a:bodyPr>
          <a:lstStyle/>
          <a:p>
            <a:r>
              <a:rPr lang="en-US" sz="2000" b="1" i="1" dirty="0"/>
              <a:t>I know everything</a:t>
            </a:r>
          </a:p>
        </p:txBody>
      </p:sp>
      <p:sp>
        <p:nvSpPr>
          <p:cNvPr id="86" name="TextBox 85">
            <a:extLst>
              <a:ext uri="{FF2B5EF4-FFF2-40B4-BE49-F238E27FC236}">
                <a16:creationId xmlns:a16="http://schemas.microsoft.com/office/drawing/2014/main" id="{C501FE70-400F-4DBE-B3FE-7E2C2202A620}"/>
              </a:ext>
            </a:extLst>
          </p:cNvPr>
          <p:cNvSpPr txBox="1"/>
          <p:nvPr/>
        </p:nvSpPr>
        <p:spPr>
          <a:xfrm>
            <a:off x="3280822" y="2550558"/>
            <a:ext cx="2281778" cy="707886"/>
          </a:xfrm>
          <a:prstGeom prst="rect">
            <a:avLst/>
          </a:prstGeom>
          <a:noFill/>
        </p:spPr>
        <p:txBody>
          <a:bodyPr wrap="none" rtlCol="0">
            <a:spAutoFit/>
          </a:bodyPr>
          <a:lstStyle/>
          <a:p>
            <a:pPr algn="ctr"/>
            <a:r>
              <a:rPr lang="en-US" sz="2000" b="1" i="1" dirty="0"/>
              <a:t>There’s more to this</a:t>
            </a:r>
          </a:p>
          <a:p>
            <a:pPr algn="ctr"/>
            <a:r>
              <a:rPr lang="en-US" sz="2000" b="1" i="1" dirty="0"/>
              <a:t>than I thought…</a:t>
            </a:r>
          </a:p>
        </p:txBody>
      </p:sp>
      <p:sp>
        <p:nvSpPr>
          <p:cNvPr id="87" name="TextBox 86">
            <a:extLst>
              <a:ext uri="{FF2B5EF4-FFF2-40B4-BE49-F238E27FC236}">
                <a16:creationId xmlns:a16="http://schemas.microsoft.com/office/drawing/2014/main" id="{78B23C81-1701-4D55-8822-BAE13F39BEB1}"/>
              </a:ext>
            </a:extLst>
          </p:cNvPr>
          <p:cNvSpPr txBox="1"/>
          <p:nvPr/>
        </p:nvSpPr>
        <p:spPr>
          <a:xfrm>
            <a:off x="2399801" y="3770590"/>
            <a:ext cx="2113912" cy="707886"/>
          </a:xfrm>
          <a:prstGeom prst="rect">
            <a:avLst/>
          </a:prstGeom>
          <a:noFill/>
        </p:spPr>
        <p:txBody>
          <a:bodyPr wrap="none" rtlCol="0">
            <a:spAutoFit/>
          </a:bodyPr>
          <a:lstStyle/>
          <a:p>
            <a:pPr algn="ctr"/>
            <a:r>
              <a:rPr lang="en-US" sz="2000" b="1" i="1" dirty="0"/>
              <a:t>I’m never going</a:t>
            </a:r>
          </a:p>
          <a:p>
            <a:pPr algn="ctr"/>
            <a:r>
              <a:rPr lang="en-US" sz="2000" b="1" i="1" dirty="0"/>
              <a:t>to understand this</a:t>
            </a:r>
          </a:p>
        </p:txBody>
      </p:sp>
      <p:sp>
        <p:nvSpPr>
          <p:cNvPr id="88" name="TextBox 87">
            <a:extLst>
              <a:ext uri="{FF2B5EF4-FFF2-40B4-BE49-F238E27FC236}">
                <a16:creationId xmlns:a16="http://schemas.microsoft.com/office/drawing/2014/main" id="{5DCC2832-ECBB-481B-B223-EBB21D062729}"/>
              </a:ext>
            </a:extLst>
          </p:cNvPr>
          <p:cNvSpPr txBox="1"/>
          <p:nvPr/>
        </p:nvSpPr>
        <p:spPr>
          <a:xfrm>
            <a:off x="5496675" y="3907521"/>
            <a:ext cx="1667188" cy="707886"/>
          </a:xfrm>
          <a:prstGeom prst="rect">
            <a:avLst/>
          </a:prstGeom>
          <a:noFill/>
        </p:spPr>
        <p:txBody>
          <a:bodyPr wrap="none" rtlCol="0">
            <a:spAutoFit/>
          </a:bodyPr>
          <a:lstStyle/>
          <a:p>
            <a:pPr algn="ctr"/>
            <a:r>
              <a:rPr lang="en-US" sz="2000" b="1" i="1" dirty="0"/>
              <a:t>It’s starting to</a:t>
            </a:r>
          </a:p>
          <a:p>
            <a:pPr algn="ctr"/>
            <a:r>
              <a:rPr lang="en-US" sz="2000" b="1" i="1" dirty="0"/>
              <a:t>make sense</a:t>
            </a:r>
          </a:p>
        </p:txBody>
      </p:sp>
      <p:sp>
        <p:nvSpPr>
          <p:cNvPr id="89" name="TextBox 88">
            <a:extLst>
              <a:ext uri="{FF2B5EF4-FFF2-40B4-BE49-F238E27FC236}">
                <a16:creationId xmlns:a16="http://schemas.microsoft.com/office/drawing/2014/main" id="{A2A2D25D-B9EF-4052-9AC8-D7BB6ACD4FB3}"/>
              </a:ext>
            </a:extLst>
          </p:cNvPr>
          <p:cNvSpPr txBox="1"/>
          <p:nvPr/>
        </p:nvSpPr>
        <p:spPr>
          <a:xfrm>
            <a:off x="1408897" y="1419430"/>
            <a:ext cx="606256" cy="369332"/>
          </a:xfrm>
          <a:prstGeom prst="rect">
            <a:avLst/>
          </a:prstGeom>
          <a:noFill/>
        </p:spPr>
        <p:txBody>
          <a:bodyPr wrap="none" rtlCol="0">
            <a:spAutoFit/>
          </a:bodyPr>
          <a:lstStyle/>
          <a:p>
            <a:r>
              <a:rPr lang="en-US" b="1" i="1"/>
              <a:t>high</a:t>
            </a:r>
          </a:p>
        </p:txBody>
      </p:sp>
      <p:sp>
        <p:nvSpPr>
          <p:cNvPr id="90" name="TextBox 89">
            <a:extLst>
              <a:ext uri="{FF2B5EF4-FFF2-40B4-BE49-F238E27FC236}">
                <a16:creationId xmlns:a16="http://schemas.microsoft.com/office/drawing/2014/main" id="{65C54A4C-8465-4DCC-8392-A28093007126}"/>
              </a:ext>
            </a:extLst>
          </p:cNvPr>
          <p:cNvSpPr txBox="1"/>
          <p:nvPr/>
        </p:nvSpPr>
        <p:spPr>
          <a:xfrm>
            <a:off x="6875943" y="4808132"/>
            <a:ext cx="606256" cy="369332"/>
          </a:xfrm>
          <a:prstGeom prst="rect">
            <a:avLst/>
          </a:prstGeom>
          <a:noFill/>
        </p:spPr>
        <p:txBody>
          <a:bodyPr wrap="none" rtlCol="0">
            <a:spAutoFit/>
          </a:bodyPr>
          <a:lstStyle/>
          <a:p>
            <a:r>
              <a:rPr lang="en-US" b="1" i="1"/>
              <a:t>high</a:t>
            </a:r>
          </a:p>
        </p:txBody>
      </p:sp>
      <p:sp>
        <p:nvSpPr>
          <p:cNvPr id="91" name="TextBox 90">
            <a:extLst>
              <a:ext uri="{FF2B5EF4-FFF2-40B4-BE49-F238E27FC236}">
                <a16:creationId xmlns:a16="http://schemas.microsoft.com/office/drawing/2014/main" id="{5C52E39F-CB30-4455-BFB7-70BFB0584F95}"/>
              </a:ext>
            </a:extLst>
          </p:cNvPr>
          <p:cNvSpPr txBox="1"/>
          <p:nvPr/>
        </p:nvSpPr>
        <p:spPr>
          <a:xfrm>
            <a:off x="2007357" y="4816722"/>
            <a:ext cx="533095" cy="369332"/>
          </a:xfrm>
          <a:prstGeom prst="rect">
            <a:avLst/>
          </a:prstGeom>
          <a:noFill/>
        </p:spPr>
        <p:txBody>
          <a:bodyPr wrap="none" rtlCol="0">
            <a:spAutoFit/>
          </a:bodyPr>
          <a:lstStyle/>
          <a:p>
            <a:r>
              <a:rPr lang="en-US" b="1" i="1"/>
              <a:t>low</a:t>
            </a:r>
          </a:p>
        </p:txBody>
      </p:sp>
      <p:sp>
        <p:nvSpPr>
          <p:cNvPr id="92" name="TextBox 91">
            <a:extLst>
              <a:ext uri="{FF2B5EF4-FFF2-40B4-BE49-F238E27FC236}">
                <a16:creationId xmlns:a16="http://schemas.microsoft.com/office/drawing/2014/main" id="{55CCC619-61A4-4ABA-849D-BADD980FB641}"/>
              </a:ext>
            </a:extLst>
          </p:cNvPr>
          <p:cNvSpPr txBox="1"/>
          <p:nvPr/>
        </p:nvSpPr>
        <p:spPr>
          <a:xfrm>
            <a:off x="1485097" y="4602629"/>
            <a:ext cx="533095" cy="369332"/>
          </a:xfrm>
          <a:prstGeom prst="rect">
            <a:avLst/>
          </a:prstGeom>
          <a:noFill/>
        </p:spPr>
        <p:txBody>
          <a:bodyPr wrap="none" rtlCol="0">
            <a:spAutoFit/>
          </a:bodyPr>
          <a:lstStyle/>
          <a:p>
            <a:r>
              <a:rPr lang="en-US" b="1" i="1"/>
              <a:t>low</a:t>
            </a:r>
          </a:p>
        </p:txBody>
      </p:sp>
      <p:sp>
        <p:nvSpPr>
          <p:cNvPr id="93" name="TextBox 92">
            <a:extLst>
              <a:ext uri="{FF2B5EF4-FFF2-40B4-BE49-F238E27FC236}">
                <a16:creationId xmlns:a16="http://schemas.microsoft.com/office/drawing/2014/main" id="{8BCC3088-01AF-40DD-A9E1-DE10136AB1FB}"/>
              </a:ext>
            </a:extLst>
          </p:cNvPr>
          <p:cNvSpPr txBox="1"/>
          <p:nvPr/>
        </p:nvSpPr>
        <p:spPr>
          <a:xfrm>
            <a:off x="6361897" y="2435426"/>
            <a:ext cx="926857" cy="400110"/>
          </a:xfrm>
          <a:prstGeom prst="rect">
            <a:avLst/>
          </a:prstGeom>
          <a:noFill/>
        </p:spPr>
        <p:txBody>
          <a:bodyPr wrap="none" rtlCol="0">
            <a:spAutoFit/>
          </a:bodyPr>
          <a:lstStyle/>
          <a:p>
            <a:r>
              <a:rPr lang="en-US" sz="2000" b="1" i="1" err="1"/>
              <a:t>Ahah</a:t>
            </a:r>
            <a:r>
              <a:rPr lang="en-US" sz="2000" b="1" i="1"/>
              <a:t>…</a:t>
            </a:r>
          </a:p>
        </p:txBody>
      </p:sp>
      <p:sp>
        <p:nvSpPr>
          <p:cNvPr id="94" name="Oval 93">
            <a:extLst>
              <a:ext uri="{FF2B5EF4-FFF2-40B4-BE49-F238E27FC236}">
                <a16:creationId xmlns:a16="http://schemas.microsoft.com/office/drawing/2014/main" id="{01BB48F5-A48B-4D62-BC91-E2663011065F}"/>
              </a:ext>
            </a:extLst>
          </p:cNvPr>
          <p:cNvSpPr/>
          <p:nvPr/>
        </p:nvSpPr>
        <p:spPr>
          <a:xfrm>
            <a:off x="7209757" y="2629475"/>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Connector 94">
            <a:extLst>
              <a:ext uri="{FF2B5EF4-FFF2-40B4-BE49-F238E27FC236}">
                <a16:creationId xmlns:a16="http://schemas.microsoft.com/office/drawing/2014/main" id="{FCE59787-5B06-485F-87FD-263EF572EFFF}"/>
              </a:ext>
            </a:extLst>
          </p:cNvPr>
          <p:cNvCxnSpPr/>
          <p:nvPr/>
        </p:nvCxnSpPr>
        <p:spPr>
          <a:xfrm>
            <a:off x="2018497" y="1540136"/>
            <a:ext cx="8647" cy="3289189"/>
          </a:xfrm>
          <a:prstGeom prst="lin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6" name="Oval 95">
            <a:extLst>
              <a:ext uri="{FF2B5EF4-FFF2-40B4-BE49-F238E27FC236}">
                <a16:creationId xmlns:a16="http://schemas.microsoft.com/office/drawing/2014/main" id="{D7A3C475-83FA-4307-805C-4691C64B6BF0}"/>
              </a:ext>
            </a:extLst>
          </p:cNvPr>
          <p:cNvSpPr/>
          <p:nvPr/>
        </p:nvSpPr>
        <p:spPr>
          <a:xfrm>
            <a:off x="1967423" y="4656907"/>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a:extLst>
              <a:ext uri="{FF2B5EF4-FFF2-40B4-BE49-F238E27FC236}">
                <a16:creationId xmlns:a16="http://schemas.microsoft.com/office/drawing/2014/main" id="{FEF8C2BF-CE8A-44FD-83EC-A72C2AC32237}"/>
              </a:ext>
            </a:extLst>
          </p:cNvPr>
          <p:cNvCxnSpPr/>
          <p:nvPr/>
        </p:nvCxnSpPr>
        <p:spPr>
          <a:xfrm flipH="1" flipV="1">
            <a:off x="2339415" y="1675411"/>
            <a:ext cx="229899" cy="287091"/>
          </a:xfrm>
          <a:prstGeom prst="line">
            <a:avLst/>
          </a:prstGeom>
          <a:ln w="63500">
            <a:solidFill>
              <a:srgbClr val="CCCC00"/>
            </a:solidFill>
            <a:headEnd type="triangle"/>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50218664-6337-45E5-9408-9AD30BC00E5E}"/>
              </a:ext>
            </a:extLst>
          </p:cNvPr>
          <p:cNvSpPr/>
          <p:nvPr/>
        </p:nvSpPr>
        <p:spPr>
          <a:xfrm>
            <a:off x="2184217" y="1499436"/>
            <a:ext cx="218940" cy="20606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B5A283E-9957-4CCF-A35F-C6E004EB92CB}"/>
              </a:ext>
            </a:extLst>
          </p:cNvPr>
          <p:cNvSpPr txBox="1"/>
          <p:nvPr/>
        </p:nvSpPr>
        <p:spPr>
          <a:xfrm>
            <a:off x="3312776" y="1734444"/>
            <a:ext cx="3995504" cy="646331"/>
          </a:xfrm>
          <a:prstGeom prst="rect">
            <a:avLst/>
          </a:prstGeom>
          <a:noFill/>
          <a:ln>
            <a:solidFill>
              <a:schemeClr val="tx1"/>
            </a:solidFill>
          </a:ln>
        </p:spPr>
        <p:txBody>
          <a:bodyPr wrap="square" rtlCol="0">
            <a:spAutoFit/>
          </a:bodyPr>
          <a:lstStyle/>
          <a:p>
            <a:pPr algn="ctr"/>
            <a:r>
              <a:rPr lang="en-US" b="1" i="1" dirty="0"/>
              <a:t>Five Stages of </a:t>
            </a:r>
            <a:r>
              <a:rPr lang="en-US" b="1" dirty="0"/>
              <a:t>Grief (</a:t>
            </a:r>
            <a:r>
              <a:rPr lang="en-US" b="1" kern="1200" dirty="0">
                <a:effectLst/>
                <a:latin typeface="+mn-lt"/>
                <a:ea typeface="+mn-ea"/>
                <a:cs typeface="+mn-cs"/>
              </a:rPr>
              <a:t>denial, anger, bargaining, depression and acceptance)</a:t>
            </a:r>
            <a:endParaRPr lang="en-US" dirty="0"/>
          </a:p>
        </p:txBody>
      </p:sp>
      <p:grpSp>
        <p:nvGrpSpPr>
          <p:cNvPr id="2" name="Group 1">
            <a:extLst>
              <a:ext uri="{FF2B5EF4-FFF2-40B4-BE49-F238E27FC236}">
                <a16:creationId xmlns:a16="http://schemas.microsoft.com/office/drawing/2014/main" id="{E387B28B-6AFF-4D7F-ADC0-9462A85CB200}"/>
              </a:ext>
            </a:extLst>
          </p:cNvPr>
          <p:cNvGrpSpPr/>
          <p:nvPr/>
        </p:nvGrpSpPr>
        <p:grpSpPr>
          <a:xfrm>
            <a:off x="16071" y="591444"/>
            <a:ext cx="5997115" cy="1487274"/>
            <a:chOff x="16071" y="591444"/>
            <a:chExt cx="5997115" cy="1487274"/>
          </a:xfrm>
        </p:grpSpPr>
        <p:sp>
          <p:nvSpPr>
            <p:cNvPr id="32" name="TextBox 31">
              <a:extLst>
                <a:ext uri="{FF2B5EF4-FFF2-40B4-BE49-F238E27FC236}">
                  <a16:creationId xmlns:a16="http://schemas.microsoft.com/office/drawing/2014/main" id="{2AEE2DEA-FC8E-4BD3-B5E6-59455A32876B}"/>
                </a:ext>
              </a:extLst>
            </p:cNvPr>
            <p:cNvSpPr txBox="1"/>
            <p:nvPr/>
          </p:nvSpPr>
          <p:spPr>
            <a:xfrm>
              <a:off x="16071" y="591444"/>
              <a:ext cx="2041329" cy="830997"/>
            </a:xfrm>
            <a:prstGeom prst="rect">
              <a:avLst/>
            </a:prstGeom>
            <a:noFill/>
          </p:spPr>
          <p:txBody>
            <a:bodyPr wrap="none" rtlCol="0">
              <a:spAutoFit/>
            </a:bodyPr>
            <a:lstStyle/>
            <a:p>
              <a:pPr algn="ctr"/>
              <a:r>
                <a:rPr lang="en-US" sz="2400" b="1" i="1" dirty="0"/>
                <a:t>Environmental</a:t>
              </a:r>
            </a:p>
            <a:p>
              <a:pPr algn="ctr"/>
              <a:r>
                <a:rPr lang="en-US" sz="2400" b="1" i="1" dirty="0"/>
                <a:t>Industry</a:t>
              </a:r>
            </a:p>
          </p:txBody>
        </p:sp>
        <p:cxnSp>
          <p:nvCxnSpPr>
            <p:cNvPr id="34" name="Straight Connector 33">
              <a:extLst>
                <a:ext uri="{FF2B5EF4-FFF2-40B4-BE49-F238E27FC236}">
                  <a16:creationId xmlns:a16="http://schemas.microsoft.com/office/drawing/2014/main" id="{2F90A3A9-35FB-48EE-8B2A-DFAC7C20A245}"/>
                </a:ext>
              </a:extLst>
            </p:cNvPr>
            <p:cNvCxnSpPr>
              <a:cxnSpLocks/>
            </p:cNvCxnSpPr>
            <p:nvPr/>
          </p:nvCxnSpPr>
          <p:spPr>
            <a:xfrm flipH="1" flipV="1">
              <a:off x="1694112" y="1164957"/>
              <a:ext cx="472193" cy="308758"/>
            </a:xfrm>
            <a:prstGeom prst="line">
              <a:avLst/>
            </a:prstGeom>
            <a:ln w="635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91FB9F-1EE8-4926-8AC0-9EC89E0BFCF6}"/>
                </a:ext>
              </a:extLst>
            </p:cNvPr>
            <p:cNvCxnSpPr>
              <a:cxnSpLocks/>
            </p:cNvCxnSpPr>
            <p:nvPr/>
          </p:nvCxnSpPr>
          <p:spPr>
            <a:xfrm flipV="1">
              <a:off x="2757825" y="1652801"/>
              <a:ext cx="554951" cy="256090"/>
            </a:xfrm>
            <a:prstGeom prst="line">
              <a:avLst/>
            </a:prstGeom>
            <a:ln w="381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FC7B758-1739-4781-BC52-A3302B5126CB}"/>
                </a:ext>
              </a:extLst>
            </p:cNvPr>
            <p:cNvSpPr txBox="1"/>
            <p:nvPr/>
          </p:nvSpPr>
          <p:spPr>
            <a:xfrm>
              <a:off x="2810322" y="1277244"/>
              <a:ext cx="3202864" cy="400110"/>
            </a:xfrm>
            <a:prstGeom prst="rect">
              <a:avLst/>
            </a:prstGeom>
            <a:noFill/>
          </p:spPr>
          <p:txBody>
            <a:bodyPr wrap="none" rtlCol="0">
              <a:spAutoFit/>
            </a:bodyPr>
            <a:lstStyle/>
            <a:p>
              <a:r>
                <a:rPr lang="en-US" sz="2000" b="1" dirty="0">
                  <a:solidFill>
                    <a:srgbClr val="FF0000"/>
                  </a:solidFill>
                </a:rPr>
                <a:t>Cognitive Dissonance Hurdle</a:t>
              </a:r>
            </a:p>
          </p:txBody>
        </p:sp>
        <p:cxnSp>
          <p:nvCxnSpPr>
            <p:cNvPr id="101" name="Straight Connector 100">
              <a:extLst>
                <a:ext uri="{FF2B5EF4-FFF2-40B4-BE49-F238E27FC236}">
                  <a16:creationId xmlns:a16="http://schemas.microsoft.com/office/drawing/2014/main" id="{E21173C9-38C4-4368-AF81-4E6FDE38294E}"/>
                </a:ext>
              </a:extLst>
            </p:cNvPr>
            <p:cNvCxnSpPr>
              <a:cxnSpLocks/>
            </p:cNvCxnSpPr>
            <p:nvPr/>
          </p:nvCxnSpPr>
          <p:spPr>
            <a:xfrm flipH="1">
              <a:off x="2471202" y="1908890"/>
              <a:ext cx="263845" cy="169828"/>
            </a:xfrm>
            <a:prstGeom prst="line">
              <a:avLst/>
            </a:prstGeom>
            <a:ln w="635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952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E508570B-593A-1F8A-6FDE-CE9CEABCE663}"/>
              </a:ext>
            </a:extLst>
          </p:cNvPr>
          <p:cNvCxnSpPr>
            <a:cxnSpLocks/>
            <a:stCxn id="29" idx="2"/>
          </p:cNvCxnSpPr>
          <p:nvPr/>
        </p:nvCxnSpPr>
        <p:spPr>
          <a:xfrm flipH="1">
            <a:off x="6761027" y="4030712"/>
            <a:ext cx="398342" cy="392772"/>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68DFE56-12F5-4B3D-B278-F4E081AA3F28}" type="slidenum">
              <a:rPr lang="en-US" smtClean="0"/>
              <a:t>6</a:t>
            </a:fld>
            <a:endParaRPr lang="en-US"/>
          </a:p>
        </p:txBody>
      </p:sp>
      <p:sp>
        <p:nvSpPr>
          <p:cNvPr id="64" name="TextBox 63">
            <a:extLst>
              <a:ext uri="{FF2B5EF4-FFF2-40B4-BE49-F238E27FC236}">
                <a16:creationId xmlns:a16="http://schemas.microsoft.com/office/drawing/2014/main" id="{92D6466A-F4DC-47F7-9B37-FEF5F6E13E32}"/>
              </a:ext>
            </a:extLst>
          </p:cNvPr>
          <p:cNvSpPr txBox="1"/>
          <p:nvPr/>
        </p:nvSpPr>
        <p:spPr>
          <a:xfrm>
            <a:off x="4665640" y="4267200"/>
            <a:ext cx="2571841" cy="1231106"/>
          </a:xfrm>
          <a:prstGeom prst="rect">
            <a:avLst/>
          </a:prstGeom>
          <a:noFill/>
        </p:spPr>
        <p:txBody>
          <a:bodyPr wrap="square" rtlCol="0">
            <a:spAutoFit/>
          </a:bodyPr>
          <a:lstStyle/>
          <a:p>
            <a:pPr algn="ctr"/>
            <a:r>
              <a:rPr lang="en-US" sz="2000" b="1" u="sng" dirty="0">
                <a:cs typeface="Times New Roman" panose="02020603050405020304" pitchFamily="18" charset="0"/>
              </a:rPr>
              <a:t>Incorrect</a:t>
            </a:r>
            <a:r>
              <a:rPr lang="en-US" b="1" u="sng" dirty="0">
                <a:cs typeface="Times New Roman" panose="02020603050405020304" pitchFamily="18" charset="0"/>
              </a:rPr>
              <a:t> Use </a:t>
            </a:r>
            <a:r>
              <a:rPr lang="en-US" b="1" dirty="0">
                <a:cs typeface="Times New Roman" panose="02020603050405020304" pitchFamily="18" charset="0"/>
              </a:rPr>
              <a:t>of</a:t>
            </a:r>
          </a:p>
          <a:p>
            <a:pPr algn="ctr"/>
            <a:r>
              <a:rPr lang="en-US" b="1" dirty="0">
                <a:cs typeface="Times New Roman" panose="02020603050405020304" pitchFamily="18" charset="0"/>
              </a:rPr>
              <a:t>“Finite Element”</a:t>
            </a:r>
          </a:p>
          <a:p>
            <a:pPr algn="ctr"/>
            <a:r>
              <a:rPr lang="en-US" b="1" dirty="0">
                <a:cs typeface="Times New Roman" panose="02020603050405020304" pitchFamily="18" charset="0"/>
              </a:rPr>
              <a:t>“Discrete/Grab”</a:t>
            </a:r>
          </a:p>
          <a:p>
            <a:pPr algn="ctr"/>
            <a:r>
              <a:rPr lang="en-US" b="1" dirty="0">
                <a:cs typeface="Times New Roman" panose="02020603050405020304" pitchFamily="18" charset="0"/>
              </a:rPr>
              <a:t>Sampling Methods</a:t>
            </a:r>
          </a:p>
        </p:txBody>
      </p:sp>
      <p:pic>
        <p:nvPicPr>
          <p:cNvPr id="2" name="Picture 1">
            <a:extLst>
              <a:ext uri="{FF2B5EF4-FFF2-40B4-BE49-F238E27FC236}">
                <a16:creationId xmlns:a16="http://schemas.microsoft.com/office/drawing/2014/main" id="{2622FDAD-3878-9A0E-10DB-7682F0BFA7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393"/>
          <a:stretch/>
        </p:blipFill>
        <p:spPr>
          <a:xfrm>
            <a:off x="5207132" y="2257171"/>
            <a:ext cx="1209938" cy="810351"/>
          </a:xfrm>
          <a:prstGeom prst="rect">
            <a:avLst/>
          </a:prstGeom>
          <a:ln>
            <a:solidFill>
              <a:schemeClr val="tx1"/>
            </a:solidFill>
          </a:ln>
        </p:spPr>
      </p:pic>
      <p:pic>
        <p:nvPicPr>
          <p:cNvPr id="29" name="Picture 28">
            <a:extLst>
              <a:ext uri="{FF2B5EF4-FFF2-40B4-BE49-F238E27FC236}">
                <a16:creationId xmlns:a16="http://schemas.microsoft.com/office/drawing/2014/main" id="{D8C6A074-5962-4A45-9BE9-48722C8ABF5E}"/>
              </a:ext>
            </a:extLst>
          </p:cNvPr>
          <p:cNvPicPr>
            <a:picLocks noChangeAspect="1"/>
          </p:cNvPicPr>
          <p:nvPr/>
        </p:nvPicPr>
        <p:blipFill>
          <a:blip r:embed="rId4"/>
          <a:stretch>
            <a:fillRect/>
          </a:stretch>
        </p:blipFill>
        <p:spPr>
          <a:xfrm>
            <a:off x="6553200" y="3215776"/>
            <a:ext cx="1212337" cy="814936"/>
          </a:xfrm>
          <a:prstGeom prst="rect">
            <a:avLst/>
          </a:prstGeom>
          <a:ln>
            <a:solidFill>
              <a:schemeClr val="tx1"/>
            </a:solidFill>
          </a:ln>
        </p:spPr>
      </p:pic>
      <p:pic>
        <p:nvPicPr>
          <p:cNvPr id="30" name="Picture 29">
            <a:extLst>
              <a:ext uri="{FF2B5EF4-FFF2-40B4-BE49-F238E27FC236}">
                <a16:creationId xmlns:a16="http://schemas.microsoft.com/office/drawing/2014/main" id="{9A4CD85C-C49B-4890-A407-B74542EF3BE8}"/>
              </a:ext>
            </a:extLst>
          </p:cNvPr>
          <p:cNvPicPr>
            <a:picLocks noChangeAspect="1"/>
          </p:cNvPicPr>
          <p:nvPr/>
        </p:nvPicPr>
        <p:blipFill>
          <a:blip r:embed="rId5"/>
          <a:stretch>
            <a:fillRect/>
          </a:stretch>
        </p:blipFill>
        <p:spPr>
          <a:xfrm>
            <a:off x="6553198" y="2247089"/>
            <a:ext cx="1212339" cy="814937"/>
          </a:xfrm>
          <a:prstGeom prst="rect">
            <a:avLst/>
          </a:prstGeom>
          <a:ln>
            <a:solidFill>
              <a:schemeClr val="tx1"/>
            </a:solidFill>
          </a:ln>
        </p:spPr>
      </p:pic>
      <p:sp>
        <p:nvSpPr>
          <p:cNvPr id="35" name="TextBox 34">
            <a:extLst>
              <a:ext uri="{FF2B5EF4-FFF2-40B4-BE49-F238E27FC236}">
                <a16:creationId xmlns:a16="http://schemas.microsoft.com/office/drawing/2014/main" id="{C745C5B6-1B19-4508-B520-A8441C79C24D}"/>
              </a:ext>
            </a:extLst>
          </p:cNvPr>
          <p:cNvSpPr txBox="1"/>
          <p:nvPr/>
        </p:nvSpPr>
        <p:spPr>
          <a:xfrm>
            <a:off x="5446858" y="1378803"/>
            <a:ext cx="2249342" cy="830997"/>
          </a:xfrm>
          <a:prstGeom prst="rect">
            <a:avLst/>
          </a:prstGeom>
          <a:noFill/>
        </p:spPr>
        <p:txBody>
          <a:bodyPr wrap="square" rtlCol="0">
            <a:spAutoFit/>
          </a:bodyPr>
          <a:lstStyle/>
          <a:p>
            <a:pPr algn="ctr"/>
            <a:r>
              <a:rPr lang="en-US" sz="2400" b="1" dirty="0">
                <a:cs typeface="Times New Roman" panose="02020603050405020304" pitchFamily="18" charset="0"/>
              </a:rPr>
              <a:t>Environmental</a:t>
            </a:r>
          </a:p>
          <a:p>
            <a:pPr algn="ctr"/>
            <a:r>
              <a:rPr lang="en-US" sz="2400" b="1" dirty="0">
                <a:cs typeface="Times New Roman" panose="02020603050405020304" pitchFamily="18" charset="0"/>
              </a:rPr>
              <a:t>Industry</a:t>
            </a:r>
          </a:p>
        </p:txBody>
      </p:sp>
      <p:sp>
        <p:nvSpPr>
          <p:cNvPr id="25" name="TextBox 24">
            <a:extLst>
              <a:ext uri="{FF2B5EF4-FFF2-40B4-BE49-F238E27FC236}">
                <a16:creationId xmlns:a16="http://schemas.microsoft.com/office/drawing/2014/main" id="{C24421DE-38CD-A80E-4FF7-2EF125AE4A58}"/>
              </a:ext>
            </a:extLst>
          </p:cNvPr>
          <p:cNvSpPr txBox="1"/>
          <p:nvPr/>
        </p:nvSpPr>
        <p:spPr>
          <a:xfrm>
            <a:off x="5374305" y="2639046"/>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p:txBody>
      </p:sp>
      <p:sp>
        <p:nvSpPr>
          <p:cNvPr id="28" name="TextBox 27">
            <a:extLst>
              <a:ext uri="{FF2B5EF4-FFF2-40B4-BE49-F238E27FC236}">
                <a16:creationId xmlns:a16="http://schemas.microsoft.com/office/drawing/2014/main" id="{DA6FD019-9456-AFD7-DA3D-8A7AC0A37922}"/>
              </a:ext>
            </a:extLst>
          </p:cNvPr>
          <p:cNvSpPr txBox="1"/>
          <p:nvPr/>
        </p:nvSpPr>
        <p:spPr>
          <a:xfrm>
            <a:off x="6806826" y="2340114"/>
            <a:ext cx="1041774" cy="707886"/>
          </a:xfrm>
          <a:prstGeom prst="rect">
            <a:avLst/>
          </a:prstGeom>
          <a:noFill/>
        </p:spPr>
        <p:txBody>
          <a:bodyPr wrap="square" rtlCol="0">
            <a:spAutoFit/>
          </a:bodyPr>
          <a:lstStyle/>
          <a:p>
            <a:pPr algn="ctr"/>
            <a:r>
              <a:rPr lang="en-US" sz="2000" b="1" dirty="0" err="1">
                <a:solidFill>
                  <a:schemeClr val="bg1"/>
                </a:solidFill>
                <a:cs typeface="Times New Roman" panose="02020603050405020304" pitchFamily="18" charset="0"/>
              </a:rPr>
              <a:t>GroundWater</a:t>
            </a:r>
            <a:endParaRPr lang="en-US" sz="2000" b="1" dirty="0">
              <a:solidFill>
                <a:schemeClr val="bg1"/>
              </a:solidFill>
              <a:cs typeface="Times New Roman" panose="02020603050405020304" pitchFamily="18" charset="0"/>
            </a:endParaRPr>
          </a:p>
        </p:txBody>
      </p:sp>
      <p:sp>
        <p:nvSpPr>
          <p:cNvPr id="33" name="TextBox 32">
            <a:extLst>
              <a:ext uri="{FF2B5EF4-FFF2-40B4-BE49-F238E27FC236}">
                <a16:creationId xmlns:a16="http://schemas.microsoft.com/office/drawing/2014/main" id="{0CCEFD56-E485-E9AE-9276-AEF970A19F01}"/>
              </a:ext>
            </a:extLst>
          </p:cNvPr>
          <p:cNvSpPr txBox="1"/>
          <p:nvPr/>
        </p:nvSpPr>
        <p:spPr>
          <a:xfrm>
            <a:off x="6665619" y="3261547"/>
            <a:ext cx="954381" cy="707886"/>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Soil</a:t>
            </a:r>
          </a:p>
          <a:p>
            <a:pPr algn="ctr"/>
            <a:r>
              <a:rPr lang="en-US" sz="2000" b="1" dirty="0">
                <a:solidFill>
                  <a:schemeClr val="bg1"/>
                </a:solidFill>
                <a:cs typeface="Times New Roman" panose="02020603050405020304" pitchFamily="18" charset="0"/>
              </a:rPr>
              <a:t>Vapor</a:t>
            </a:r>
          </a:p>
        </p:txBody>
      </p:sp>
      <p:pic>
        <p:nvPicPr>
          <p:cNvPr id="58" name="Picture 57" descr="A picture containing sky, outdoor&#10;&#10;Description automatically generated">
            <a:extLst>
              <a:ext uri="{FF2B5EF4-FFF2-40B4-BE49-F238E27FC236}">
                <a16:creationId xmlns:a16="http://schemas.microsoft.com/office/drawing/2014/main" id="{DA989808-175A-B681-CB0C-5995579D4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7481" y="4352836"/>
            <a:ext cx="1741997" cy="919020"/>
          </a:xfrm>
          <a:prstGeom prst="rect">
            <a:avLst/>
          </a:prstGeom>
          <a:ln>
            <a:solidFill>
              <a:schemeClr val="tx1"/>
            </a:solidFill>
          </a:ln>
        </p:spPr>
      </p:pic>
      <p:grpSp>
        <p:nvGrpSpPr>
          <p:cNvPr id="24" name="Group 23">
            <a:extLst>
              <a:ext uri="{FF2B5EF4-FFF2-40B4-BE49-F238E27FC236}">
                <a16:creationId xmlns:a16="http://schemas.microsoft.com/office/drawing/2014/main" id="{D9B03BBA-E45A-4589-8F90-E0505CA5A335}"/>
              </a:ext>
            </a:extLst>
          </p:cNvPr>
          <p:cNvGrpSpPr/>
          <p:nvPr/>
        </p:nvGrpSpPr>
        <p:grpSpPr>
          <a:xfrm>
            <a:off x="7848600" y="5695158"/>
            <a:ext cx="1059962" cy="710184"/>
            <a:chOff x="7779238" y="5233416"/>
            <a:chExt cx="1059962" cy="710184"/>
          </a:xfrm>
        </p:grpSpPr>
        <p:pic>
          <p:nvPicPr>
            <p:cNvPr id="92" name="Picture 91">
              <a:extLst>
                <a:ext uri="{FF2B5EF4-FFF2-40B4-BE49-F238E27FC236}">
                  <a16:creationId xmlns:a16="http://schemas.microsoft.com/office/drawing/2014/main" id="{65417030-9005-80D1-2B7E-40D29FB1C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9238" y="5233416"/>
              <a:ext cx="298195" cy="313620"/>
            </a:xfrm>
            <a:prstGeom prst="rect">
              <a:avLst/>
            </a:prstGeom>
          </p:spPr>
        </p:pic>
        <p:pic>
          <p:nvPicPr>
            <p:cNvPr id="93" name="Picture 92">
              <a:extLst>
                <a:ext uri="{FF2B5EF4-FFF2-40B4-BE49-F238E27FC236}">
                  <a16:creationId xmlns:a16="http://schemas.microsoft.com/office/drawing/2014/main" id="{13FCC0C9-C346-80FD-DA4A-C5B3169A32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2137" y="5241311"/>
              <a:ext cx="298195" cy="313620"/>
            </a:xfrm>
            <a:prstGeom prst="rect">
              <a:avLst/>
            </a:prstGeom>
          </p:spPr>
        </p:pic>
        <p:pic>
          <p:nvPicPr>
            <p:cNvPr id="94" name="Picture 93">
              <a:extLst>
                <a:ext uri="{FF2B5EF4-FFF2-40B4-BE49-F238E27FC236}">
                  <a16:creationId xmlns:a16="http://schemas.microsoft.com/office/drawing/2014/main" id="{7AD1FF30-9ADD-932B-4D06-1728C8A58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5893" y="5240593"/>
              <a:ext cx="298195" cy="313620"/>
            </a:xfrm>
            <a:prstGeom prst="rect">
              <a:avLst/>
            </a:prstGeom>
          </p:spPr>
        </p:pic>
        <p:pic>
          <p:nvPicPr>
            <p:cNvPr id="87" name="Picture 86">
              <a:extLst>
                <a:ext uri="{FF2B5EF4-FFF2-40B4-BE49-F238E27FC236}">
                  <a16:creationId xmlns:a16="http://schemas.microsoft.com/office/drawing/2014/main" id="{819BF033-5820-A265-F78D-47052D288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4350" y="5622085"/>
              <a:ext cx="298195" cy="313620"/>
            </a:xfrm>
            <a:prstGeom prst="rect">
              <a:avLst/>
            </a:prstGeom>
          </p:spPr>
        </p:pic>
        <p:pic>
          <p:nvPicPr>
            <p:cNvPr id="88" name="Picture 87">
              <a:extLst>
                <a:ext uri="{FF2B5EF4-FFF2-40B4-BE49-F238E27FC236}">
                  <a16:creationId xmlns:a16="http://schemas.microsoft.com/office/drawing/2014/main" id="{5BAC7369-FB7C-0D1A-CDFE-48050000ED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7249" y="5629980"/>
              <a:ext cx="298195" cy="313620"/>
            </a:xfrm>
            <a:prstGeom prst="rect">
              <a:avLst/>
            </a:prstGeom>
          </p:spPr>
        </p:pic>
        <p:pic>
          <p:nvPicPr>
            <p:cNvPr id="89" name="Picture 88">
              <a:extLst>
                <a:ext uri="{FF2B5EF4-FFF2-40B4-BE49-F238E27FC236}">
                  <a16:creationId xmlns:a16="http://schemas.microsoft.com/office/drawing/2014/main" id="{7DE5C33B-C93F-36F7-58F0-81DC92318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1005" y="5629262"/>
              <a:ext cx="298195" cy="313620"/>
            </a:xfrm>
            <a:prstGeom prst="rect">
              <a:avLst/>
            </a:prstGeom>
          </p:spPr>
        </p:pic>
      </p:grpSp>
      <p:pic>
        <p:nvPicPr>
          <p:cNvPr id="98" name="Picture 97" descr="Dog chasing tail main.jpg">
            <a:extLst>
              <a:ext uri="{FF2B5EF4-FFF2-40B4-BE49-F238E27FC236}">
                <a16:creationId xmlns:a16="http://schemas.microsoft.com/office/drawing/2014/main" id="{F34C4FBD-D2B9-B398-B3C1-ABACF74B62E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72400" y="1351077"/>
            <a:ext cx="1156788" cy="764442"/>
          </a:xfrm>
          <a:prstGeom prst="rect">
            <a:avLst/>
          </a:prstGeom>
          <a:ln>
            <a:solidFill>
              <a:schemeClr val="tx1"/>
            </a:solidFill>
          </a:ln>
        </p:spPr>
      </p:pic>
      <p:cxnSp>
        <p:nvCxnSpPr>
          <p:cNvPr id="2064" name="Straight Connector 2063">
            <a:extLst>
              <a:ext uri="{FF2B5EF4-FFF2-40B4-BE49-F238E27FC236}">
                <a16:creationId xmlns:a16="http://schemas.microsoft.com/office/drawing/2014/main" id="{DAED1D73-C042-4239-8E5E-BDEE5674DD93}"/>
              </a:ext>
            </a:extLst>
          </p:cNvPr>
          <p:cNvCxnSpPr>
            <a:cxnSpLocks/>
          </p:cNvCxnSpPr>
          <p:nvPr/>
        </p:nvCxnSpPr>
        <p:spPr>
          <a:xfrm>
            <a:off x="4648200" y="1351077"/>
            <a:ext cx="3073" cy="550692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F35B042C-9681-433F-853B-188A2A023FF3}"/>
              </a:ext>
            </a:extLst>
          </p:cNvPr>
          <p:cNvSpPr txBox="1"/>
          <p:nvPr/>
        </p:nvSpPr>
        <p:spPr>
          <a:xfrm>
            <a:off x="1527104" y="4271846"/>
            <a:ext cx="2816296" cy="1231106"/>
          </a:xfrm>
          <a:prstGeom prst="rect">
            <a:avLst/>
          </a:prstGeom>
          <a:noFill/>
        </p:spPr>
        <p:txBody>
          <a:bodyPr wrap="square" rtlCol="0">
            <a:spAutoFit/>
          </a:bodyPr>
          <a:lstStyle/>
          <a:p>
            <a:pPr algn="ctr"/>
            <a:r>
              <a:rPr lang="en-US" sz="2000" b="1" u="sng" dirty="0">
                <a:cs typeface="Times New Roman" panose="02020603050405020304" pitchFamily="18" charset="0"/>
              </a:rPr>
              <a:t>Correct</a:t>
            </a:r>
            <a:r>
              <a:rPr lang="en-US" b="1" u="sng" dirty="0">
                <a:cs typeface="Times New Roman" panose="02020603050405020304" pitchFamily="18" charset="0"/>
              </a:rPr>
              <a:t> Use </a:t>
            </a:r>
            <a:r>
              <a:rPr lang="en-US" b="1" dirty="0">
                <a:cs typeface="Times New Roman" panose="02020603050405020304" pitchFamily="18" charset="0"/>
              </a:rPr>
              <a:t>of</a:t>
            </a:r>
          </a:p>
          <a:p>
            <a:pPr algn="ctr"/>
            <a:r>
              <a:rPr lang="en-US" b="1" dirty="0">
                <a:cs typeface="Times New Roman" panose="02020603050405020304" pitchFamily="18" charset="0"/>
              </a:rPr>
              <a:t>“Infinite Element”</a:t>
            </a:r>
          </a:p>
          <a:p>
            <a:pPr algn="ctr"/>
            <a:r>
              <a:rPr lang="en-US" b="1" dirty="0">
                <a:cs typeface="Times New Roman" panose="02020603050405020304" pitchFamily="18" charset="0"/>
              </a:rPr>
              <a:t>“Multi Increment®” Type</a:t>
            </a:r>
          </a:p>
          <a:p>
            <a:pPr algn="ctr"/>
            <a:r>
              <a:rPr lang="en-US" b="1" dirty="0">
                <a:cs typeface="Times New Roman" panose="02020603050405020304" pitchFamily="18" charset="0"/>
              </a:rPr>
              <a:t>Sampling Methods</a:t>
            </a:r>
          </a:p>
        </p:txBody>
      </p:sp>
      <p:grpSp>
        <p:nvGrpSpPr>
          <p:cNvPr id="37" name="Group 36">
            <a:extLst>
              <a:ext uri="{FF2B5EF4-FFF2-40B4-BE49-F238E27FC236}">
                <a16:creationId xmlns:a16="http://schemas.microsoft.com/office/drawing/2014/main" id="{2E29B7D4-9A7C-166C-4587-6C01E3A83E7A}"/>
              </a:ext>
            </a:extLst>
          </p:cNvPr>
          <p:cNvGrpSpPr/>
          <p:nvPr/>
        </p:nvGrpSpPr>
        <p:grpSpPr>
          <a:xfrm>
            <a:off x="1508045" y="1378803"/>
            <a:ext cx="2598067" cy="2635876"/>
            <a:chOff x="1434918" y="1074003"/>
            <a:chExt cx="2598067" cy="2635876"/>
          </a:xfrm>
        </p:grpSpPr>
        <p:pic>
          <p:nvPicPr>
            <p:cNvPr id="36" name="Picture 35">
              <a:extLst>
                <a:ext uri="{FF2B5EF4-FFF2-40B4-BE49-F238E27FC236}">
                  <a16:creationId xmlns:a16="http://schemas.microsoft.com/office/drawing/2014/main" id="{1035BA51-82E1-C945-B98A-A03F5DEFAC4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4918" y="1959994"/>
              <a:ext cx="1227578" cy="818970"/>
            </a:xfrm>
            <a:prstGeom prst="rect">
              <a:avLst/>
            </a:prstGeom>
            <a:ln>
              <a:solidFill>
                <a:schemeClr val="tx1"/>
              </a:solidFill>
            </a:ln>
          </p:spPr>
        </p:pic>
        <p:sp>
          <p:nvSpPr>
            <p:cNvPr id="34" name="TextBox 33">
              <a:extLst>
                <a:ext uri="{FF2B5EF4-FFF2-40B4-BE49-F238E27FC236}">
                  <a16:creationId xmlns:a16="http://schemas.microsoft.com/office/drawing/2014/main" id="{D3E89D2E-9324-4343-9D9D-7558FEC22ABE}"/>
                </a:ext>
              </a:extLst>
            </p:cNvPr>
            <p:cNvSpPr txBox="1"/>
            <p:nvPr/>
          </p:nvSpPr>
          <p:spPr>
            <a:xfrm>
              <a:off x="1676400" y="1074003"/>
              <a:ext cx="2051051" cy="830997"/>
            </a:xfrm>
            <a:prstGeom prst="rect">
              <a:avLst/>
            </a:prstGeom>
            <a:noFill/>
          </p:spPr>
          <p:txBody>
            <a:bodyPr wrap="square" rtlCol="0">
              <a:spAutoFit/>
            </a:bodyPr>
            <a:lstStyle/>
            <a:p>
              <a:pPr algn="ctr"/>
              <a:r>
                <a:rPr lang="en-US" sz="2400" b="1" dirty="0">
                  <a:cs typeface="Times New Roman" panose="02020603050405020304" pitchFamily="18" charset="0"/>
                </a:rPr>
                <a:t>Commodities</a:t>
              </a:r>
            </a:p>
            <a:p>
              <a:pPr algn="ctr"/>
              <a:r>
                <a:rPr lang="en-US" sz="2400" b="1" dirty="0">
                  <a:cs typeface="Times New Roman" panose="02020603050405020304" pitchFamily="18" charset="0"/>
                </a:rPr>
                <a:t>Industry</a:t>
              </a:r>
            </a:p>
          </p:txBody>
        </p:sp>
        <p:pic>
          <p:nvPicPr>
            <p:cNvPr id="1026" name="Picture 2" descr="boben vsak dan jazz pile of pills Integral sramota Letalstvo">
              <a:extLst>
                <a:ext uri="{FF2B5EF4-FFF2-40B4-BE49-F238E27FC236}">
                  <a16:creationId xmlns:a16="http://schemas.microsoft.com/office/drawing/2014/main" id="{3A5D50D2-1A14-30BD-C89F-D832126ECA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13907" y="2865803"/>
              <a:ext cx="1219078" cy="844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A9C0DD9-C23C-4E0D-B83D-362805534241}"/>
                </a:ext>
              </a:extLst>
            </p:cNvPr>
            <p:cNvPicPr>
              <a:picLocks noChangeAspect="1"/>
            </p:cNvPicPr>
            <p:nvPr/>
          </p:nvPicPr>
          <p:blipFill>
            <a:blip r:embed="rId11"/>
            <a:stretch>
              <a:fillRect/>
            </a:stretch>
          </p:blipFill>
          <p:spPr>
            <a:xfrm>
              <a:off x="2813907" y="1950226"/>
              <a:ext cx="1212338" cy="808226"/>
            </a:xfrm>
            <a:prstGeom prst="rect">
              <a:avLst/>
            </a:prstGeom>
            <a:ln>
              <a:solidFill>
                <a:schemeClr val="tx1"/>
              </a:solidFill>
            </a:ln>
          </p:spPr>
        </p:pic>
        <p:pic>
          <p:nvPicPr>
            <p:cNvPr id="14" name="Picture 13">
              <a:extLst>
                <a:ext uri="{FF2B5EF4-FFF2-40B4-BE49-F238E27FC236}">
                  <a16:creationId xmlns:a16="http://schemas.microsoft.com/office/drawing/2014/main" id="{9DBE59AD-E33E-438D-A54D-0FBB4BAC9C72}"/>
                </a:ext>
              </a:extLst>
            </p:cNvPr>
            <p:cNvPicPr>
              <a:picLocks noChangeAspect="1"/>
            </p:cNvPicPr>
            <p:nvPr/>
          </p:nvPicPr>
          <p:blipFill>
            <a:blip r:embed="rId12"/>
            <a:stretch>
              <a:fillRect/>
            </a:stretch>
          </p:blipFill>
          <p:spPr>
            <a:xfrm>
              <a:off x="1447800" y="2885038"/>
              <a:ext cx="1212339" cy="810908"/>
            </a:xfrm>
            <a:prstGeom prst="rect">
              <a:avLst/>
            </a:prstGeom>
            <a:ln>
              <a:solidFill>
                <a:schemeClr val="tx1"/>
              </a:solidFill>
            </a:ln>
          </p:spPr>
        </p:pic>
        <p:sp>
          <p:nvSpPr>
            <p:cNvPr id="16" name="TextBox 15">
              <a:extLst>
                <a:ext uri="{FF2B5EF4-FFF2-40B4-BE49-F238E27FC236}">
                  <a16:creationId xmlns:a16="http://schemas.microsoft.com/office/drawing/2014/main" id="{665FA799-4A64-C28A-3F26-CA4F88F8B005}"/>
                </a:ext>
              </a:extLst>
            </p:cNvPr>
            <p:cNvSpPr txBox="1"/>
            <p:nvPr/>
          </p:nvSpPr>
          <p:spPr>
            <a:xfrm>
              <a:off x="1604148" y="2145268"/>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Mining</a:t>
              </a:r>
            </a:p>
          </p:txBody>
        </p:sp>
        <p:sp>
          <p:nvSpPr>
            <p:cNvPr id="20" name="TextBox 19">
              <a:extLst>
                <a:ext uri="{FF2B5EF4-FFF2-40B4-BE49-F238E27FC236}">
                  <a16:creationId xmlns:a16="http://schemas.microsoft.com/office/drawing/2014/main" id="{06B72F8B-56A6-912C-FFC5-F63D042D710C}"/>
                </a:ext>
              </a:extLst>
            </p:cNvPr>
            <p:cNvSpPr txBox="1"/>
            <p:nvPr/>
          </p:nvSpPr>
          <p:spPr>
            <a:xfrm>
              <a:off x="2917873" y="2159673"/>
              <a:ext cx="954381"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Ag</a:t>
              </a:r>
            </a:p>
          </p:txBody>
        </p:sp>
        <p:sp>
          <p:nvSpPr>
            <p:cNvPr id="21" name="TextBox 20">
              <a:extLst>
                <a:ext uri="{FF2B5EF4-FFF2-40B4-BE49-F238E27FC236}">
                  <a16:creationId xmlns:a16="http://schemas.microsoft.com/office/drawing/2014/main" id="{FF18CDF8-30ED-CAF9-22E0-7922809C28E1}"/>
                </a:ext>
              </a:extLst>
            </p:cNvPr>
            <p:cNvSpPr txBox="1"/>
            <p:nvPr/>
          </p:nvSpPr>
          <p:spPr>
            <a:xfrm>
              <a:off x="1447800" y="3048000"/>
              <a:ext cx="1178003"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Recycling</a:t>
              </a:r>
            </a:p>
          </p:txBody>
        </p:sp>
        <p:sp>
          <p:nvSpPr>
            <p:cNvPr id="22" name="TextBox 21">
              <a:extLst>
                <a:ext uri="{FF2B5EF4-FFF2-40B4-BE49-F238E27FC236}">
                  <a16:creationId xmlns:a16="http://schemas.microsoft.com/office/drawing/2014/main" id="{081B53FE-63ED-6377-E17E-11311CE2DBE5}"/>
                </a:ext>
              </a:extLst>
            </p:cNvPr>
            <p:cNvSpPr txBox="1"/>
            <p:nvPr/>
          </p:nvSpPr>
          <p:spPr>
            <a:xfrm>
              <a:off x="2895600" y="2831068"/>
              <a:ext cx="935700"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Pharm</a:t>
              </a:r>
            </a:p>
          </p:txBody>
        </p:sp>
      </p:grpSp>
      <p:pic>
        <p:nvPicPr>
          <p:cNvPr id="56" name="Picture 2" descr="Lable bag">
            <a:extLst>
              <a:ext uri="{FF2B5EF4-FFF2-40B4-BE49-F238E27FC236}">
                <a16:creationId xmlns:a16="http://schemas.microsoft.com/office/drawing/2014/main" id="{5645B0DE-A1EA-3721-E100-2DE733ADFAAF}"/>
              </a:ext>
            </a:extLst>
          </p:cNvPr>
          <p:cNvPicPr>
            <a:picLocks noChangeAspect="1" noChangeArrowheads="1"/>
          </p:cNvPicPr>
          <p:nvPr/>
        </p:nvPicPr>
        <p:blipFill rotWithShape="1">
          <a:blip r:embed="rId13" cstate="print"/>
          <a:srcRect l="6013" t="8018" r="21823" b="7562"/>
          <a:stretch/>
        </p:blipFill>
        <p:spPr bwMode="auto">
          <a:xfrm>
            <a:off x="244946" y="5680567"/>
            <a:ext cx="745654" cy="654213"/>
          </a:xfrm>
          <a:prstGeom prst="rect">
            <a:avLst/>
          </a:prstGeom>
          <a:noFill/>
          <a:ln w="9525">
            <a:solidFill>
              <a:schemeClr val="tx1"/>
            </a:solidFill>
            <a:miter lim="800000"/>
            <a:headEnd/>
            <a:tailEnd/>
          </a:ln>
        </p:spPr>
      </p:pic>
      <p:pic>
        <p:nvPicPr>
          <p:cNvPr id="99" name="Picture 98" descr="Image result for bars of gold">
            <a:extLst>
              <a:ext uri="{FF2B5EF4-FFF2-40B4-BE49-F238E27FC236}">
                <a16:creationId xmlns:a16="http://schemas.microsoft.com/office/drawing/2014/main" id="{3534270F-1E34-1247-B5DF-B79BC944BC3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6521" y="1358785"/>
            <a:ext cx="1175658" cy="8032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FE46FA3-1C8B-432B-B59B-84EF895C3456}"/>
              </a:ext>
            </a:extLst>
          </p:cNvPr>
          <p:cNvGrpSpPr/>
          <p:nvPr/>
        </p:nvGrpSpPr>
        <p:grpSpPr>
          <a:xfrm>
            <a:off x="-125016" y="4349753"/>
            <a:ext cx="1780420" cy="903831"/>
            <a:chOff x="-125016" y="4273553"/>
            <a:chExt cx="1780420" cy="903831"/>
          </a:xfrm>
        </p:grpSpPr>
        <p:pic>
          <p:nvPicPr>
            <p:cNvPr id="2050" name="Picture 2" descr="ALM, Inc. - Heavy, Sharp, or High-Temperature Items Don't Stand a Chance  Against Our Heavy Duty Conveyor Belts">
              <a:extLst>
                <a:ext uri="{FF2B5EF4-FFF2-40B4-BE49-F238E27FC236}">
                  <a16:creationId xmlns:a16="http://schemas.microsoft.com/office/drawing/2014/main" id="{6AFB4941-CD6C-43AE-A61A-5E91E05A740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7264" y="4273553"/>
              <a:ext cx="1484163" cy="9038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54B8EDD-D28F-48E0-AFC9-1A7C8E271C16}"/>
                </a:ext>
              </a:extLst>
            </p:cNvPr>
            <p:cNvSpPr txBox="1"/>
            <p:nvPr/>
          </p:nvSpPr>
          <p:spPr>
            <a:xfrm rot="2354235">
              <a:off x="-125016" y="4708373"/>
              <a:ext cx="1780420" cy="246221"/>
            </a:xfrm>
            <a:prstGeom prst="rect">
              <a:avLst/>
            </a:prstGeom>
            <a:noFill/>
            <a:ln>
              <a:noFill/>
            </a:ln>
          </p:spPr>
          <p:txBody>
            <a:bodyPr wrap="square" rtlCol="0">
              <a:spAutoFit/>
            </a:bodyPr>
            <a:lstStyle/>
            <a:p>
              <a:pPr algn="ctr"/>
              <a:r>
                <a:rPr lang="en-US" sz="1000" b="1" dirty="0">
                  <a:solidFill>
                    <a:srgbClr val="FF0000"/>
                  </a:solidFill>
                </a:rPr>
                <a:t>X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a:t>
              </a:r>
              <a:r>
                <a:rPr lang="en-US" sz="1000" b="1" dirty="0">
                  <a:solidFill>
                    <a:srgbClr val="FF0000"/>
                  </a:solidFill>
                </a:rPr>
                <a:t> </a:t>
              </a:r>
              <a:r>
                <a:rPr lang="en-US" sz="1000" b="1" dirty="0" err="1">
                  <a:solidFill>
                    <a:srgbClr val="FF0000"/>
                  </a:solidFill>
                </a:rPr>
                <a:t>xX</a:t>
              </a:r>
              <a:r>
                <a:rPr lang="en-US" sz="1000" b="1" dirty="0">
                  <a:solidFill>
                    <a:srgbClr val="FF0000"/>
                  </a:solidFill>
                </a:rPr>
                <a:t> X XX </a:t>
              </a:r>
            </a:p>
          </p:txBody>
        </p:sp>
      </p:grpSp>
      <p:sp>
        <p:nvSpPr>
          <p:cNvPr id="59" name="TextBox 58">
            <a:extLst>
              <a:ext uri="{FF2B5EF4-FFF2-40B4-BE49-F238E27FC236}">
                <a16:creationId xmlns:a16="http://schemas.microsoft.com/office/drawing/2014/main" id="{B59FBCFA-221A-471B-9D40-6D3D183A8A2F}"/>
              </a:ext>
            </a:extLst>
          </p:cNvPr>
          <p:cNvSpPr txBox="1"/>
          <p:nvPr/>
        </p:nvSpPr>
        <p:spPr>
          <a:xfrm>
            <a:off x="4945290" y="5562600"/>
            <a:ext cx="2727479" cy="1200329"/>
          </a:xfrm>
          <a:prstGeom prst="rect">
            <a:avLst/>
          </a:prstGeom>
          <a:noFill/>
          <a:ln>
            <a:solidFill>
              <a:schemeClr val="tx1"/>
            </a:solidFill>
          </a:ln>
        </p:spPr>
        <p:txBody>
          <a:bodyPr wrap="square" rtlCol="0">
            <a:spAutoFit/>
          </a:bodyPr>
          <a:lstStyle/>
          <a:p>
            <a:pPr algn="ctr"/>
            <a:r>
              <a:rPr lang="en-US" b="1" dirty="0">
                <a:cs typeface="Times New Roman" panose="02020603050405020304" pitchFamily="18" charset="0"/>
              </a:rPr>
              <a:t>Multiple small samples collected from </a:t>
            </a:r>
            <a:r>
              <a:rPr lang="en-US" b="1" i="1" dirty="0">
                <a:cs typeface="Times New Roman" panose="02020603050405020304" pitchFamily="18" charset="0"/>
              </a:rPr>
              <a:t>single points </a:t>
            </a:r>
            <a:r>
              <a:rPr lang="en-US" b="1" dirty="0">
                <a:cs typeface="Times New Roman" panose="02020603050405020304" pitchFamily="18" charset="0"/>
              </a:rPr>
              <a:t>and </a:t>
            </a:r>
            <a:r>
              <a:rPr lang="en-US" b="1" i="1" dirty="0">
                <a:cs typeface="Times New Roman" panose="02020603050405020304" pitchFamily="18" charset="0"/>
              </a:rPr>
              <a:t>independently analyzed</a:t>
            </a:r>
          </a:p>
        </p:txBody>
      </p:sp>
      <p:sp>
        <p:nvSpPr>
          <p:cNvPr id="71" name="TextBox 70">
            <a:extLst>
              <a:ext uri="{FF2B5EF4-FFF2-40B4-BE49-F238E27FC236}">
                <a16:creationId xmlns:a16="http://schemas.microsoft.com/office/drawing/2014/main" id="{BCC63751-FA19-4324-9C47-72A2F142B52D}"/>
              </a:ext>
            </a:extLst>
          </p:cNvPr>
          <p:cNvSpPr txBox="1"/>
          <p:nvPr/>
        </p:nvSpPr>
        <p:spPr>
          <a:xfrm>
            <a:off x="1171568" y="5570284"/>
            <a:ext cx="3362012" cy="1200329"/>
          </a:xfrm>
          <a:prstGeom prst="rect">
            <a:avLst/>
          </a:prstGeom>
          <a:noFill/>
          <a:ln>
            <a:solidFill>
              <a:schemeClr val="tx1"/>
            </a:solidFill>
          </a:ln>
        </p:spPr>
        <p:txBody>
          <a:bodyPr wrap="square" rtlCol="0">
            <a:spAutoFit/>
          </a:bodyPr>
          <a:lstStyle/>
          <a:p>
            <a:pPr algn="ctr"/>
            <a:r>
              <a:rPr lang="en-US" b="1" i="1" dirty="0">
                <a:cs typeface="Times New Roman" panose="02020603050405020304" pitchFamily="18" charset="0"/>
              </a:rPr>
              <a:t>Single</a:t>
            </a:r>
            <a:r>
              <a:rPr lang="en-US" b="1" dirty="0">
                <a:cs typeface="Times New Roman" panose="02020603050405020304" pitchFamily="18" charset="0"/>
              </a:rPr>
              <a:t> large sample </a:t>
            </a:r>
            <a:r>
              <a:rPr lang="en-US" b="1" i="1" dirty="0">
                <a:cs typeface="Times New Roman" panose="02020603050405020304" pitchFamily="18" charset="0"/>
              </a:rPr>
              <a:t>collected from multiple points </a:t>
            </a:r>
            <a:r>
              <a:rPr lang="en-US" b="1" dirty="0">
                <a:cs typeface="Times New Roman" panose="02020603050405020304" pitchFamily="18" charset="0"/>
              </a:rPr>
              <a:t>within a designated </a:t>
            </a:r>
            <a:r>
              <a:rPr lang="en-US" b="1" i="1" dirty="0">
                <a:cs typeface="Times New Roman" panose="02020603050405020304" pitchFamily="18" charset="0"/>
              </a:rPr>
              <a:t>Decision Unit </a:t>
            </a:r>
            <a:r>
              <a:rPr lang="en-US" b="1" dirty="0">
                <a:cs typeface="Times New Roman" panose="02020603050405020304" pitchFamily="18" charset="0"/>
              </a:rPr>
              <a:t>volume of the targeted media</a:t>
            </a:r>
            <a:endParaRPr lang="en-US" b="1" i="1" dirty="0">
              <a:cs typeface="Times New Roman" panose="02020603050405020304" pitchFamily="18" charset="0"/>
            </a:endParaRPr>
          </a:p>
        </p:txBody>
      </p:sp>
      <p:cxnSp>
        <p:nvCxnSpPr>
          <p:cNvPr id="2058" name="Straight Arrow Connector 2057">
            <a:extLst>
              <a:ext uri="{FF2B5EF4-FFF2-40B4-BE49-F238E27FC236}">
                <a16:creationId xmlns:a16="http://schemas.microsoft.com/office/drawing/2014/main" id="{4F9B35AA-A7F7-421E-A0A1-C442EFE687BD}"/>
              </a:ext>
            </a:extLst>
          </p:cNvPr>
          <p:cNvCxnSpPr>
            <a:cxnSpLocks/>
            <a:stCxn id="6" idx="1"/>
          </p:cNvCxnSpPr>
          <p:nvPr/>
        </p:nvCxnSpPr>
        <p:spPr>
          <a:xfrm flipH="1">
            <a:off x="4106112" y="3782658"/>
            <a:ext cx="752461" cy="789342"/>
          </a:xfrm>
          <a:prstGeom prst="straightConnector1">
            <a:avLst/>
          </a:prstGeom>
          <a:ln w="38100">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AE826DA-88CB-7E20-96CE-F43CC9B5E0D7}"/>
              </a:ext>
            </a:extLst>
          </p:cNvPr>
          <p:cNvGrpSpPr/>
          <p:nvPr/>
        </p:nvGrpSpPr>
        <p:grpSpPr>
          <a:xfrm>
            <a:off x="4858573" y="3272716"/>
            <a:ext cx="1391065" cy="1019884"/>
            <a:chOff x="4953000" y="3200400"/>
            <a:chExt cx="1391065" cy="1019884"/>
          </a:xfrm>
        </p:grpSpPr>
        <p:grpSp>
          <p:nvGrpSpPr>
            <p:cNvPr id="7" name="Group 6">
              <a:extLst>
                <a:ext uri="{FF2B5EF4-FFF2-40B4-BE49-F238E27FC236}">
                  <a16:creationId xmlns:a16="http://schemas.microsoft.com/office/drawing/2014/main" id="{A0E476B2-5A4B-919E-8624-2131A67C305B}"/>
                </a:ext>
              </a:extLst>
            </p:cNvPr>
            <p:cNvGrpSpPr/>
            <p:nvPr/>
          </p:nvGrpSpPr>
          <p:grpSpPr>
            <a:xfrm>
              <a:off x="5039717" y="3290115"/>
              <a:ext cx="1208683" cy="824685"/>
              <a:chOff x="5188463" y="3188247"/>
              <a:chExt cx="1208683" cy="824685"/>
            </a:xfrm>
          </p:grpSpPr>
          <p:pic>
            <p:nvPicPr>
              <p:cNvPr id="38" name="Picture 2" descr="Chestnut St Home#1 IA">
                <a:extLst>
                  <a:ext uri="{FF2B5EF4-FFF2-40B4-BE49-F238E27FC236}">
                    <a16:creationId xmlns:a16="http://schemas.microsoft.com/office/drawing/2014/main" id="{5033CE82-4DF2-4455-B7C7-1AB29AD22A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88463" y="3188247"/>
                <a:ext cx="1208683" cy="8246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9D8CB2B-EB8D-B0FC-2372-FE5B2D30B626}"/>
                  </a:ext>
                </a:extLst>
              </p:cNvPr>
              <p:cNvSpPr txBox="1"/>
              <p:nvPr/>
            </p:nvSpPr>
            <p:spPr>
              <a:xfrm>
                <a:off x="5296618" y="3298048"/>
                <a:ext cx="954381" cy="400110"/>
              </a:xfrm>
              <a:prstGeom prst="rect">
                <a:avLst/>
              </a:prstGeom>
              <a:noFill/>
            </p:spPr>
            <p:txBody>
              <a:bodyPr wrap="square" rtlCol="0">
                <a:spAutoFit/>
              </a:bodyPr>
              <a:lstStyle/>
              <a:p>
                <a:pPr algn="ctr"/>
                <a:r>
                  <a:rPr lang="en-US" sz="2000" b="1" dirty="0">
                    <a:cs typeface="Times New Roman" panose="02020603050405020304" pitchFamily="18" charset="0"/>
                  </a:rPr>
                  <a:t>Air</a:t>
                </a:r>
              </a:p>
            </p:txBody>
          </p:sp>
        </p:grpSp>
        <p:sp>
          <p:nvSpPr>
            <p:cNvPr id="6" name="Rectangle 5">
              <a:extLst>
                <a:ext uri="{FF2B5EF4-FFF2-40B4-BE49-F238E27FC236}">
                  <a16:creationId xmlns:a16="http://schemas.microsoft.com/office/drawing/2014/main" id="{F4D1E838-DD8A-2B57-A0C7-24A9E0DC72BF}"/>
                </a:ext>
              </a:extLst>
            </p:cNvPr>
            <p:cNvSpPr/>
            <p:nvPr/>
          </p:nvSpPr>
          <p:spPr>
            <a:xfrm>
              <a:off x="4953000" y="3200400"/>
              <a:ext cx="1391065" cy="1019884"/>
            </a:xfrm>
            <a:prstGeom prst="rect">
              <a:avLst/>
            </a:prstGeom>
            <a:noFill/>
            <a:ln w="635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6D61C3BB-825D-B302-DDAB-4FE2F0D3157A}"/>
              </a:ext>
            </a:extLst>
          </p:cNvPr>
          <p:cNvSpPr/>
          <p:nvPr/>
        </p:nvSpPr>
        <p:spPr>
          <a:xfrm>
            <a:off x="5098473" y="2159621"/>
            <a:ext cx="2770909" cy="1925995"/>
          </a:xfrm>
          <a:custGeom>
            <a:avLst/>
            <a:gdLst>
              <a:gd name="connsiteX0" fmla="*/ 73891 w 2770909"/>
              <a:gd name="connsiteY0" fmla="*/ 9237 h 1874982"/>
              <a:gd name="connsiteX1" fmla="*/ 2770909 w 2770909"/>
              <a:gd name="connsiteY1" fmla="*/ 9237 h 1874982"/>
              <a:gd name="connsiteX2" fmla="*/ 2761672 w 2770909"/>
              <a:gd name="connsiteY2" fmla="*/ 1874982 h 1874982"/>
              <a:gd name="connsiteX3" fmla="*/ 1357745 w 2770909"/>
              <a:gd name="connsiteY3" fmla="*/ 1874982 h 1874982"/>
              <a:gd name="connsiteX4" fmla="*/ 1357745 w 2770909"/>
              <a:gd name="connsiteY4" fmla="*/ 914400 h 1874982"/>
              <a:gd name="connsiteX5" fmla="*/ 9236 w 2770909"/>
              <a:gd name="connsiteY5" fmla="*/ 923637 h 1874982"/>
              <a:gd name="connsiteX6" fmla="*/ 0 w 2770909"/>
              <a:gd name="connsiteY6" fmla="*/ 0 h 1874982"/>
              <a:gd name="connsiteX7" fmla="*/ 73891 w 2770909"/>
              <a:gd name="connsiteY7" fmla="*/ 9237 h 187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70909" h="1874982">
                <a:moveTo>
                  <a:pt x="73891" y="9237"/>
                </a:moveTo>
                <a:lnTo>
                  <a:pt x="2770909" y="9237"/>
                </a:lnTo>
                <a:lnTo>
                  <a:pt x="2761672" y="1874982"/>
                </a:lnTo>
                <a:lnTo>
                  <a:pt x="1357745" y="1874982"/>
                </a:lnTo>
                <a:lnTo>
                  <a:pt x="1357745" y="914400"/>
                </a:lnTo>
                <a:lnTo>
                  <a:pt x="9236" y="923637"/>
                </a:lnTo>
                <a:cubicBezTo>
                  <a:pt x="6157" y="615758"/>
                  <a:pt x="3079" y="307879"/>
                  <a:pt x="0" y="0"/>
                </a:cubicBezTo>
                <a:lnTo>
                  <a:pt x="73891" y="9237"/>
                </a:lnTo>
                <a:close/>
              </a:path>
            </a:pathLst>
          </a:custGeom>
          <a:no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32" name="Group 31">
            <a:extLst>
              <a:ext uri="{FF2B5EF4-FFF2-40B4-BE49-F238E27FC236}">
                <a16:creationId xmlns:a16="http://schemas.microsoft.com/office/drawing/2014/main" id="{88C6281C-F641-A4A0-27D8-62E028AE514C}"/>
              </a:ext>
            </a:extLst>
          </p:cNvPr>
          <p:cNvGrpSpPr/>
          <p:nvPr/>
        </p:nvGrpSpPr>
        <p:grpSpPr>
          <a:xfrm>
            <a:off x="93027" y="2743200"/>
            <a:ext cx="1290118" cy="815926"/>
            <a:chOff x="106346" y="2278256"/>
            <a:chExt cx="1290118" cy="815926"/>
          </a:xfrm>
        </p:grpSpPr>
        <p:pic>
          <p:nvPicPr>
            <p:cNvPr id="26" name="Picture 25">
              <a:extLst>
                <a:ext uri="{FF2B5EF4-FFF2-40B4-BE49-F238E27FC236}">
                  <a16:creationId xmlns:a16="http://schemas.microsoft.com/office/drawing/2014/main" id="{7D93BE7E-255F-1EAA-2817-974F7B629198}"/>
                </a:ext>
              </a:extLst>
            </p:cNvPr>
            <p:cNvPicPr>
              <a:picLocks noChangeAspect="1"/>
            </p:cNvPicPr>
            <p:nvPr/>
          </p:nvPicPr>
          <p:blipFill rotWithShape="1">
            <a:blip r:embed="rId17"/>
            <a:srcRect l="9955" r="27036"/>
            <a:stretch/>
          </p:blipFill>
          <p:spPr>
            <a:xfrm>
              <a:off x="111935" y="2278256"/>
              <a:ext cx="1263782" cy="815926"/>
            </a:xfrm>
            <a:prstGeom prst="rect">
              <a:avLst/>
            </a:prstGeom>
            <a:ln>
              <a:solidFill>
                <a:schemeClr val="tx1"/>
              </a:solidFill>
            </a:ln>
          </p:spPr>
        </p:pic>
        <p:sp>
          <p:nvSpPr>
            <p:cNvPr id="31" name="TextBox 30">
              <a:extLst>
                <a:ext uri="{FF2B5EF4-FFF2-40B4-BE49-F238E27FC236}">
                  <a16:creationId xmlns:a16="http://schemas.microsoft.com/office/drawing/2014/main" id="{0A935460-F5D9-A6BC-7EAE-66DB2B7F62B6}"/>
                </a:ext>
              </a:extLst>
            </p:cNvPr>
            <p:cNvSpPr txBox="1"/>
            <p:nvPr/>
          </p:nvSpPr>
          <p:spPr>
            <a:xfrm>
              <a:off x="106346" y="2301118"/>
              <a:ext cx="1290118" cy="400110"/>
            </a:xfrm>
            <a:prstGeom prst="rect">
              <a:avLst/>
            </a:prstGeom>
            <a:noFill/>
          </p:spPr>
          <p:txBody>
            <a:bodyPr wrap="square" rtlCol="0">
              <a:spAutoFit/>
            </a:bodyPr>
            <a:lstStyle/>
            <a:p>
              <a:pPr algn="ctr"/>
              <a:r>
                <a:rPr lang="en-US" sz="2000" b="1" dirty="0">
                  <a:solidFill>
                    <a:schemeClr val="bg1"/>
                  </a:solidFill>
                  <a:cs typeface="Times New Roman" panose="02020603050405020304" pitchFamily="18" charset="0"/>
                </a:rPr>
                <a:t>Oil &amp; Gas</a:t>
              </a:r>
            </a:p>
          </p:txBody>
        </p:sp>
      </p:grpSp>
      <p:sp>
        <p:nvSpPr>
          <p:cNvPr id="51" name="TextBox 50">
            <a:extLst>
              <a:ext uri="{FF2B5EF4-FFF2-40B4-BE49-F238E27FC236}">
                <a16:creationId xmlns:a16="http://schemas.microsoft.com/office/drawing/2014/main" id="{8E5521FD-9DB5-47D0-B9FF-64856F615119}"/>
              </a:ext>
            </a:extLst>
          </p:cNvPr>
          <p:cNvSpPr txBox="1"/>
          <p:nvPr/>
        </p:nvSpPr>
        <p:spPr>
          <a:xfrm>
            <a:off x="514992" y="158991"/>
            <a:ext cx="8114016" cy="847027"/>
          </a:xfrm>
          <a:prstGeom prst="rect">
            <a:avLst/>
          </a:prstGeom>
          <a:noFill/>
        </p:spPr>
        <p:txBody>
          <a:bodyPr wrap="none" rtlCol="0">
            <a:spAutoFit/>
          </a:bodyPr>
          <a:lstStyle/>
          <a:p>
            <a:pPr algn="ctr">
              <a:lnSpc>
                <a:spcPct val="75000"/>
              </a:lnSpc>
            </a:pPr>
            <a:r>
              <a:rPr lang="en-US" sz="3200" b="1" dirty="0"/>
              <a:t>Different Motivations/Same Questions</a:t>
            </a:r>
          </a:p>
          <a:p>
            <a:pPr algn="ctr">
              <a:lnSpc>
                <a:spcPct val="75000"/>
              </a:lnSpc>
            </a:pPr>
            <a:r>
              <a:rPr lang="en-US" sz="3200" b="1" dirty="0"/>
              <a:t>“What is the mean concentration of ‘X’ in ‘Y’”?</a:t>
            </a:r>
          </a:p>
        </p:txBody>
      </p:sp>
    </p:spTree>
    <p:extLst>
      <p:ext uri="{BB962C8B-B14F-4D97-AF65-F5344CB8AC3E}">
        <p14:creationId xmlns:p14="http://schemas.microsoft.com/office/powerpoint/2010/main" val="413205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E1E1B1-3FDF-4995-82B5-9BD44B206A34}"/>
              </a:ext>
            </a:extLst>
          </p:cNvPr>
          <p:cNvSpPr>
            <a:spLocks noGrp="1"/>
          </p:cNvSpPr>
          <p:nvPr>
            <p:ph type="sldNum" sz="quarter" idx="12"/>
          </p:nvPr>
        </p:nvSpPr>
        <p:spPr/>
        <p:txBody>
          <a:bodyPr/>
          <a:lstStyle/>
          <a:p>
            <a:fld id="{27EB08C4-B206-4098-98C3-6DC2CE1146B4}" type="slidenum">
              <a:rPr lang="en-US" smtClean="0"/>
              <a:pPr/>
              <a:t>7</a:t>
            </a:fld>
            <a:endParaRPr lang="en-US"/>
          </a:p>
        </p:txBody>
      </p:sp>
      <p:grpSp>
        <p:nvGrpSpPr>
          <p:cNvPr id="12" name="Group 11">
            <a:extLst>
              <a:ext uri="{FF2B5EF4-FFF2-40B4-BE49-F238E27FC236}">
                <a16:creationId xmlns:a16="http://schemas.microsoft.com/office/drawing/2014/main" id="{42F78351-D465-4948-B8CB-41B8DA0E92E1}"/>
              </a:ext>
            </a:extLst>
          </p:cNvPr>
          <p:cNvGrpSpPr/>
          <p:nvPr/>
        </p:nvGrpSpPr>
        <p:grpSpPr>
          <a:xfrm>
            <a:off x="800099" y="1219199"/>
            <a:ext cx="6896101" cy="5410335"/>
            <a:chOff x="800099" y="851239"/>
            <a:chExt cx="7124701" cy="5778296"/>
          </a:xfrm>
        </p:grpSpPr>
        <p:pic>
          <p:nvPicPr>
            <p:cNvPr id="6" name="Picture 5">
              <a:extLst>
                <a:ext uri="{FF2B5EF4-FFF2-40B4-BE49-F238E27FC236}">
                  <a16:creationId xmlns:a16="http://schemas.microsoft.com/office/drawing/2014/main" id="{EDDD0EE2-76C3-4CE1-A4E0-5422C99749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5249" y="1670186"/>
              <a:ext cx="5638800" cy="4229100"/>
            </a:xfrm>
            <a:prstGeom prst="rect">
              <a:avLst/>
            </a:prstGeom>
          </p:spPr>
        </p:pic>
        <p:pic>
          <p:nvPicPr>
            <p:cNvPr id="8" name="Picture 7">
              <a:extLst>
                <a:ext uri="{FF2B5EF4-FFF2-40B4-BE49-F238E27FC236}">
                  <a16:creationId xmlns:a16="http://schemas.microsoft.com/office/drawing/2014/main" id="{22578B02-400C-4DA6-AD39-01F934D73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35600" y="4140336"/>
              <a:ext cx="2844799" cy="2133599"/>
            </a:xfrm>
            <a:prstGeom prst="rect">
              <a:avLst/>
            </a:prstGeom>
          </p:spPr>
        </p:pic>
        <p:pic>
          <p:nvPicPr>
            <p:cNvPr id="10" name="Picture 9">
              <a:extLst>
                <a:ext uri="{FF2B5EF4-FFF2-40B4-BE49-F238E27FC236}">
                  <a16:creationId xmlns:a16="http://schemas.microsoft.com/office/drawing/2014/main" id="{31A82B7A-2196-4018-BAB8-221076EE9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35600" y="1206839"/>
              <a:ext cx="2844800" cy="2133600"/>
            </a:xfrm>
            <a:prstGeom prst="rect">
              <a:avLst/>
            </a:prstGeom>
          </p:spPr>
        </p:pic>
      </p:grpSp>
      <p:sp>
        <p:nvSpPr>
          <p:cNvPr id="11" name="Rectangle 2">
            <a:extLst>
              <a:ext uri="{FF2B5EF4-FFF2-40B4-BE49-F238E27FC236}">
                <a16:creationId xmlns:a16="http://schemas.microsoft.com/office/drawing/2014/main" id="{5EEAB7A0-0455-4184-BE9C-33A4E651C594}"/>
              </a:ext>
            </a:extLst>
          </p:cNvPr>
          <p:cNvSpPr txBox="1">
            <a:spLocks noChangeArrowheads="1"/>
          </p:cNvSpPr>
          <p:nvPr/>
        </p:nvSpPr>
        <p:spPr>
          <a:xfrm>
            <a:off x="533400" y="76200"/>
            <a:ext cx="8077200" cy="9144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Times New Roman" pitchFamily="18" charset="0"/>
              </a:rPr>
              <a:t>Theory of Sampling</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Times New Roman" pitchFamily="18" charset="0"/>
              </a:rPr>
              <a:t>Overlooked in the Environmental Industry…</a:t>
            </a:r>
            <a:endParaRPr kumimoji="0" lang="en-US" sz="2800" b="1" i="1"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3714237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ED94C-71A0-46F1-9EE8-726904780E5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2">
            <a:extLst>
              <a:ext uri="{FF2B5EF4-FFF2-40B4-BE49-F238E27FC236}">
                <a16:creationId xmlns:a16="http://schemas.microsoft.com/office/drawing/2014/main" id="{C491CA42-28C1-4062-94DB-C2A7431CB572}"/>
              </a:ext>
            </a:extLst>
          </p:cNvPr>
          <p:cNvSpPr txBox="1">
            <a:spLocks noChangeArrowheads="1"/>
          </p:cNvSpPr>
          <p:nvPr/>
        </p:nvSpPr>
        <p:spPr>
          <a:xfrm>
            <a:off x="685800" y="152400"/>
            <a:ext cx="7696200" cy="6096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Times New Roman" pitchFamily="18" charset="0"/>
              </a:rPr>
              <a:t>Example Theory of Sampling References</a:t>
            </a:r>
            <a:endParaRPr kumimoji="0" lang="en-US" sz="3200" b="1" i="1" u="none" strike="noStrike" kern="1200" cap="none" spc="0" normalizeH="0" baseline="0" noProof="0" dirty="0">
              <a:ln>
                <a:noFill/>
              </a:ln>
              <a:solidFill>
                <a:prstClr val="black"/>
              </a:solidFill>
              <a:effectLst/>
              <a:uLnTx/>
              <a:uFillTx/>
              <a:latin typeface="Calibri"/>
              <a:ea typeface="+mn-ea"/>
              <a:cs typeface="Times New Roman" pitchFamily="18" charset="0"/>
            </a:endParaRPr>
          </a:p>
        </p:txBody>
      </p:sp>
      <p:sp>
        <p:nvSpPr>
          <p:cNvPr id="6" name="TextBox 1">
            <a:extLst>
              <a:ext uri="{FF2B5EF4-FFF2-40B4-BE49-F238E27FC236}">
                <a16:creationId xmlns:a16="http://schemas.microsoft.com/office/drawing/2014/main" id="{118C16B5-D549-4134-835E-25E7C030E62F}"/>
              </a:ext>
            </a:extLst>
          </p:cNvPr>
          <p:cNvSpPr txBox="1">
            <a:spLocks noChangeArrowheads="1"/>
          </p:cNvSpPr>
          <p:nvPr/>
        </p:nvSpPr>
        <p:spPr bwMode="auto">
          <a:xfrm>
            <a:off x="550606" y="775186"/>
            <a:ext cx="8136194" cy="2862322"/>
          </a:xfrm>
          <a:prstGeom prst="rect">
            <a:avLst/>
          </a:prstGeom>
          <a:noFill/>
          <a:ln w="9525">
            <a:noFill/>
            <a:miter lim="800000"/>
            <a:headEnd/>
            <a:tailEnd/>
          </a:ln>
        </p:spPr>
        <p:txBody>
          <a:bodyPr wrap="square">
            <a:spAutoFit/>
          </a:bodyPr>
          <a:lstStyle/>
          <a:p>
            <a:pPr lvl="0">
              <a:spcAft>
                <a:spcPts val="1200"/>
              </a:spcAft>
              <a:defRPr/>
            </a:pPr>
            <a:r>
              <a:rPr lang="en-US" sz="2000" b="1" dirty="0">
                <a:cs typeface="Times New Roman" pitchFamily="18" charset="0"/>
              </a:rPr>
              <a:t>AAFCO, 2015, </a:t>
            </a:r>
            <a:r>
              <a:rPr kumimoji="0" lang="en-US" sz="2000" b="1" i="1" u="none" strike="noStrike" kern="1200" cap="none" spc="0" normalizeH="0" baseline="0" noProof="0" dirty="0">
                <a:ln>
                  <a:noFill/>
                </a:ln>
                <a:effectLst/>
                <a:uLnTx/>
                <a:uFillTx/>
                <a:latin typeface="Calibri"/>
                <a:ea typeface="+mn-ea"/>
                <a:cs typeface="Times New Roman" pitchFamily="18" charset="0"/>
              </a:rPr>
              <a:t>GOODSamples: Guidance on Obtaining Defensible Samples</a:t>
            </a:r>
            <a:r>
              <a:rPr kumimoji="0" lang="en-US" sz="2000" b="1" i="0" u="none" strike="noStrike" kern="1200" cap="none" spc="0" normalizeH="0" baseline="0" noProof="0" dirty="0">
                <a:ln>
                  <a:noFill/>
                </a:ln>
                <a:effectLst/>
                <a:uLnTx/>
                <a:uFillTx/>
                <a:latin typeface="Calibri"/>
                <a:ea typeface="+mn-ea"/>
                <a:cs typeface="Times New Roman" pitchFamily="18" charset="0"/>
              </a:rPr>
              <a:t>: Association of American Feed Control Officials, October 2015, Champaign. Illinois. </a:t>
            </a:r>
            <a:r>
              <a:rPr kumimoji="0" lang="en-US" sz="1600" b="1" i="0" u="none" strike="noStrike" kern="1200" cap="none" spc="0" normalizeH="0" baseline="0" noProof="0" dirty="0">
                <a:ln>
                  <a:noFill/>
                </a:ln>
                <a:effectLst/>
                <a:uLnTx/>
                <a:uFillTx/>
                <a:latin typeface="Calibri"/>
                <a:ea typeface="+mn-ea"/>
                <a:cs typeface="Times New Roman" pitchFamily="18" charset="0"/>
              </a:rPr>
              <a:t>http://www.aafco.org/Portals/0/SiteContent/Publications/GOODSamples.pdf</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Times New Roman" pitchFamily="18" charset="0"/>
              </a:rPr>
              <a:t>AAFCO, 2018, </a:t>
            </a:r>
            <a:r>
              <a:rPr kumimoji="0" lang="en-US" sz="2000" b="1" i="1" u="none" strike="noStrike" kern="1200" cap="none" spc="0" normalizeH="0" baseline="0" noProof="0" dirty="0">
                <a:ln>
                  <a:noFill/>
                </a:ln>
                <a:effectLst/>
                <a:uLnTx/>
                <a:uFillTx/>
                <a:latin typeface="Calibri"/>
                <a:ea typeface="+mn-ea"/>
                <a:cs typeface="Times New Roman" pitchFamily="18" charset="0"/>
              </a:rPr>
              <a:t>Good Test Portions: Guidance on Obtaining Defensible test Portions</a:t>
            </a:r>
            <a:r>
              <a:rPr kumimoji="0" lang="en-US" sz="2000" b="1" i="0" u="none" strike="noStrike" kern="1200" cap="none" spc="0" normalizeH="0" baseline="0" noProof="0" dirty="0">
                <a:ln>
                  <a:noFill/>
                </a:ln>
                <a:effectLst/>
                <a:uLnTx/>
                <a:uFillTx/>
                <a:latin typeface="Calibri"/>
                <a:ea typeface="+mn-ea"/>
                <a:cs typeface="Times New Roman" pitchFamily="18" charset="0"/>
              </a:rPr>
              <a:t>: Association of American Feed Control Officials, June 2018, Champaign, Illinois. </a:t>
            </a:r>
            <a:r>
              <a:rPr kumimoji="0" lang="en-US" sz="1600" b="1" i="0" u="none" strike="noStrike" kern="1200" cap="none" spc="0" normalizeH="0" baseline="0" noProof="0" dirty="0">
                <a:ln>
                  <a:noFill/>
                </a:ln>
                <a:effectLst/>
                <a:uLnTx/>
                <a:uFillTx/>
                <a:latin typeface="Calibri"/>
                <a:ea typeface="+mn-ea"/>
                <a:cs typeface="Times New Roman" pitchFamily="18" charset="0"/>
              </a:rPr>
              <a:t>http://www.aafco.org/Publications/GOODTestPortions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effectLst/>
                <a:uLnTx/>
                <a:uFillTx/>
                <a:latin typeface="Calibri"/>
                <a:ea typeface="+mn-ea"/>
                <a:cs typeface="+mn-cs"/>
              </a:rPr>
              <a:t>Esbensen, Kim, 2020</a:t>
            </a:r>
            <a:r>
              <a:rPr kumimoji="0" lang="en-US" sz="2000" b="1" i="1" u="none" strike="noStrike" kern="1200" cap="none" spc="0" normalizeH="0" baseline="0" noProof="0" dirty="0">
                <a:ln>
                  <a:noFill/>
                </a:ln>
                <a:effectLst/>
                <a:uLnTx/>
                <a:uFillTx/>
                <a:latin typeface="Calibri"/>
                <a:ea typeface="+mn-ea"/>
                <a:cs typeface="+mn-cs"/>
              </a:rPr>
              <a:t>, Introduction to the Theory and Practice of Sampling</a:t>
            </a:r>
            <a:r>
              <a:rPr kumimoji="0" lang="en-US" sz="2000" b="1" i="0" u="none" strike="noStrike" kern="1200" cap="none" spc="0" normalizeH="0" baseline="0" noProof="0" dirty="0">
                <a:ln>
                  <a:noFill/>
                </a:ln>
                <a:effectLst/>
                <a:uLnTx/>
                <a:uFillTx/>
                <a:latin typeface="Calibri"/>
                <a:ea typeface="+mn-ea"/>
                <a:cs typeface="+mn-cs"/>
              </a:rPr>
              <a:t>: IM Publications, ISBN: 978-1-906715-29-8.</a:t>
            </a:r>
          </a:p>
        </p:txBody>
      </p:sp>
      <p:sp>
        <p:nvSpPr>
          <p:cNvPr id="9" name="TextBox 8">
            <a:extLst>
              <a:ext uri="{FF2B5EF4-FFF2-40B4-BE49-F238E27FC236}">
                <a16:creationId xmlns:a16="http://schemas.microsoft.com/office/drawing/2014/main" id="{F83F9BCD-B8CE-44DB-8DEF-87F61C5ACD2F}"/>
              </a:ext>
            </a:extLst>
          </p:cNvPr>
          <p:cNvSpPr txBox="1"/>
          <p:nvPr/>
        </p:nvSpPr>
        <p:spPr>
          <a:xfrm>
            <a:off x="533400" y="5715000"/>
            <a:ext cx="8111490"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HIDOH DU-MIS Webpage: Field Studies, Sampling Guidance, Recorded Webinars, etc. </a:t>
            </a:r>
            <a:r>
              <a:rPr kumimoji="0" lang="en-US" sz="16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https://health.hawaii.gov/heer/guidance/specific-topics/decision-unit-and-multi-increment-sampling-methods/</a:t>
            </a:r>
          </a:p>
        </p:txBody>
      </p:sp>
      <p:sp>
        <p:nvSpPr>
          <p:cNvPr id="8" name="Content Placeholder 2">
            <a:extLst>
              <a:ext uri="{FF2B5EF4-FFF2-40B4-BE49-F238E27FC236}">
                <a16:creationId xmlns:a16="http://schemas.microsoft.com/office/drawing/2014/main" id="{92DE383A-3BE2-4E8C-9475-89ACCE5E4BC3}"/>
              </a:ext>
            </a:extLst>
          </p:cNvPr>
          <p:cNvSpPr txBox="1">
            <a:spLocks/>
          </p:cNvSpPr>
          <p:nvPr/>
        </p:nvSpPr>
        <p:spPr>
          <a:xfrm>
            <a:off x="533400" y="3775099"/>
            <a:ext cx="8111490" cy="1858458"/>
          </a:xfrm>
          <a:prstGeom prst="rect">
            <a:avLst/>
          </a:prstGeom>
          <a:ln>
            <a:solidFill>
              <a:schemeClr val="tx1"/>
            </a:solidFill>
          </a:ln>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Marlett" pitchFamily="2" charset="2"/>
              <a:buNone/>
            </a:pPr>
            <a:r>
              <a:rPr lang="en-US" sz="2200" b="1" dirty="0">
                <a:cs typeface="Times New Roman" pitchFamily="18" charset="0"/>
              </a:rPr>
              <a:t>Chuck Ramsey (Envirostat, Inc.; </a:t>
            </a:r>
            <a:r>
              <a:rPr lang="en-US" sz="2200" b="1" i="1" u="sng" dirty="0">
                <a:cs typeface="Times New Roman" pitchFamily="18" charset="0"/>
              </a:rPr>
              <a:t>www.envirostat.org</a:t>
            </a:r>
            <a:r>
              <a:rPr lang="en-US" sz="2200" b="1" i="1" dirty="0">
                <a:cs typeface="Times New Roman" pitchFamily="18" charset="0"/>
              </a:rPr>
              <a:t>)</a:t>
            </a:r>
            <a:endParaRPr lang="en-US" sz="2200" b="1" dirty="0">
              <a:cs typeface="Times New Roman" pitchFamily="18" charset="0"/>
            </a:endParaRPr>
          </a:p>
          <a:p>
            <a:r>
              <a:rPr lang="en-US" sz="2200" b="1" dirty="0">
                <a:cs typeface="Times New Roman" pitchFamily="18" charset="0"/>
              </a:rPr>
              <a:t>Introduction to sampling theory and Multi Increment Sample site investigations (four days);</a:t>
            </a:r>
          </a:p>
          <a:p>
            <a:r>
              <a:rPr lang="en-US" sz="2200" b="1" dirty="0">
                <a:cs typeface="Times New Roman" pitchFamily="18" charset="0"/>
              </a:rPr>
              <a:t>Post training support;</a:t>
            </a:r>
          </a:p>
          <a:p>
            <a:r>
              <a:rPr lang="en-US" sz="2200" b="1" dirty="0">
                <a:cs typeface="Times New Roman" pitchFamily="18" charset="0"/>
              </a:rPr>
              <a:t>Training in Hawaii since 1990s (China 2019).</a:t>
            </a:r>
          </a:p>
          <a:p>
            <a:pPr>
              <a:buFont typeface="Marlett" pitchFamily="2" charset="2"/>
              <a:buNone/>
            </a:pPr>
            <a:endParaRPr lang="en-US" sz="2200" b="1" dirty="0">
              <a:cs typeface="Times New Roman" pitchFamily="18" charset="0"/>
            </a:endParaRPr>
          </a:p>
        </p:txBody>
      </p:sp>
    </p:spTree>
    <p:extLst>
      <p:ext uri="{BB962C8B-B14F-4D97-AF65-F5344CB8AC3E}">
        <p14:creationId xmlns:p14="http://schemas.microsoft.com/office/powerpoint/2010/main" val="2383273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9</a:t>
            </a:fld>
            <a:endParaRPr lang="en-US" dirty="0"/>
          </a:p>
        </p:txBody>
      </p:sp>
      <p:sp>
        <p:nvSpPr>
          <p:cNvPr id="5" name="Rectangle 2"/>
          <p:cNvSpPr txBox="1">
            <a:spLocks noChangeArrowheads="1"/>
          </p:cNvSpPr>
          <p:nvPr/>
        </p:nvSpPr>
        <p:spPr>
          <a:xfrm>
            <a:off x="457200" y="76200"/>
            <a:ext cx="8186386" cy="745423"/>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ea typeface="+mj-ea"/>
                <a:cs typeface="Times New Roman" pitchFamily="18" charset="0"/>
              </a:rPr>
              <a:t>Different Types of Sampling Challenges </a:t>
            </a:r>
            <a:r>
              <a:rPr kumimoji="0" lang="en-US" sz="2400" b="1" i="0" u="none" strike="noStrike" kern="1200" cap="none" spc="0" normalizeH="0" baseline="0" noProof="0" dirty="0">
                <a:ln>
                  <a:noFill/>
                </a:ln>
                <a:solidFill>
                  <a:schemeClr val="tx1"/>
                </a:solidFill>
                <a:effectLst/>
                <a:uLnTx/>
                <a:uFillTx/>
                <a:ea typeface="+mj-ea"/>
                <a:cs typeface="Times New Roman" pitchFamily="18" charset="0"/>
              </a:rPr>
              <a:t>(AAFCO)</a:t>
            </a:r>
          </a:p>
        </p:txBody>
      </p:sp>
      <p:sp>
        <p:nvSpPr>
          <p:cNvPr id="7" name="Rectangle 2"/>
          <p:cNvSpPr txBox="1">
            <a:spLocks noChangeArrowheads="1"/>
          </p:cNvSpPr>
          <p:nvPr/>
        </p:nvSpPr>
        <p:spPr>
          <a:xfrm>
            <a:off x="4724400" y="762000"/>
            <a:ext cx="4266408" cy="1371748"/>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ea typeface="+mj-ea"/>
                <a:cs typeface="Times New Roman" pitchFamily="18" charset="0"/>
              </a:rPr>
              <a:t>“Inf</a:t>
            </a:r>
            <a:r>
              <a:rPr kumimoji="0" lang="en-US" sz="2800" b="1" i="0" u="none" strike="noStrike" kern="1200" cap="none" spc="0" normalizeH="0" noProof="0" dirty="0">
                <a:ln>
                  <a:noFill/>
                </a:ln>
                <a:solidFill>
                  <a:schemeClr val="tx1"/>
                </a:solidFill>
                <a:effectLst/>
                <a:uLnTx/>
                <a:uFillTx/>
                <a:ea typeface="+mj-ea"/>
                <a:cs typeface="Times New Roman" pitchFamily="18" charset="0"/>
              </a:rPr>
              <a:t>inite Element” Media</a:t>
            </a:r>
          </a:p>
          <a:p>
            <a:pPr lvl="0" algn="ctr">
              <a:spcBef>
                <a:spcPct val="0"/>
              </a:spcBef>
              <a:defRPr/>
            </a:pPr>
            <a:r>
              <a:rPr lang="en-US" sz="2000" b="1" dirty="0">
                <a:solidFill>
                  <a:prstClr val="black"/>
                </a:solidFill>
                <a:cs typeface="Times New Roman" pitchFamily="18" charset="0"/>
              </a:rPr>
              <a:t>(elements cannot be individually identified or randomly selected)</a:t>
            </a:r>
          </a:p>
        </p:txBody>
      </p:sp>
      <p:grpSp>
        <p:nvGrpSpPr>
          <p:cNvPr id="18" name="Group 17"/>
          <p:cNvGrpSpPr/>
          <p:nvPr/>
        </p:nvGrpSpPr>
        <p:grpSpPr>
          <a:xfrm>
            <a:off x="4833503" y="5138853"/>
            <a:ext cx="1959445" cy="1455017"/>
            <a:chOff x="4822352" y="3562290"/>
            <a:chExt cx="1959445" cy="1455017"/>
          </a:xfrm>
        </p:grpSpPr>
        <p:pic>
          <p:nvPicPr>
            <p:cNvPr id="28" name="Picture 2" descr="Chestnut St Home#1 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2352" y="3646301"/>
              <a:ext cx="1959445" cy="1371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104445" y="3562290"/>
              <a:ext cx="1372555" cy="400110"/>
            </a:xfrm>
            <a:prstGeom prst="rect">
              <a:avLst/>
            </a:prstGeom>
            <a:noFill/>
          </p:spPr>
          <p:txBody>
            <a:bodyPr wrap="none" rtlCol="0">
              <a:spAutoFit/>
            </a:bodyPr>
            <a:lstStyle/>
            <a:p>
              <a:r>
                <a:rPr lang="en-US" sz="2000" b="1" dirty="0"/>
                <a:t>room of air</a:t>
              </a:r>
            </a:p>
          </p:txBody>
        </p:sp>
      </p:grpSp>
      <p:grpSp>
        <p:nvGrpSpPr>
          <p:cNvPr id="16" name="Group 15"/>
          <p:cNvGrpSpPr/>
          <p:nvPr/>
        </p:nvGrpSpPr>
        <p:grpSpPr>
          <a:xfrm>
            <a:off x="7112326" y="5205795"/>
            <a:ext cx="1847515" cy="1386055"/>
            <a:chOff x="7024975" y="3629232"/>
            <a:chExt cx="1847515" cy="1386055"/>
          </a:xfrm>
        </p:grpSpPr>
        <p:pic>
          <p:nvPicPr>
            <p:cNvPr id="33" name="Picture 47" descr="Sorbent Tube Sampling (Thu).JPG"/>
            <p:cNvPicPr>
              <a:picLocks noChangeAspect="1"/>
            </p:cNvPicPr>
            <p:nvPr/>
          </p:nvPicPr>
          <p:blipFill>
            <a:blip r:embed="rId4" cstate="print"/>
            <a:srcRect/>
            <a:stretch>
              <a:fillRect/>
            </a:stretch>
          </p:blipFill>
          <p:spPr bwMode="auto">
            <a:xfrm>
              <a:off x="7024975" y="3646300"/>
              <a:ext cx="1847515" cy="1368987"/>
            </a:xfrm>
            <a:prstGeom prst="rect">
              <a:avLst/>
            </a:prstGeom>
            <a:noFill/>
            <a:ln w="9525">
              <a:solidFill>
                <a:schemeClr val="tx1"/>
              </a:solidFill>
              <a:miter lim="800000"/>
              <a:headEnd/>
              <a:tailEnd/>
            </a:ln>
          </p:spPr>
        </p:pic>
        <p:sp>
          <p:nvSpPr>
            <p:cNvPr id="31" name="TextBox 30"/>
            <p:cNvSpPr txBox="1"/>
            <p:nvPr/>
          </p:nvSpPr>
          <p:spPr>
            <a:xfrm>
              <a:off x="7064184" y="3629232"/>
              <a:ext cx="1760225" cy="333168"/>
            </a:xfrm>
            <a:prstGeom prst="rect">
              <a:avLst/>
            </a:prstGeom>
            <a:noFill/>
          </p:spPr>
          <p:txBody>
            <a:bodyPr wrap="none" rtlCol="0">
              <a:spAutoFit/>
            </a:bodyPr>
            <a:lstStyle/>
            <a:p>
              <a:pPr algn="ctr">
                <a:lnSpc>
                  <a:spcPct val="75000"/>
                </a:lnSpc>
              </a:pPr>
              <a:r>
                <a:rPr lang="en-US" sz="2000" b="1" dirty="0"/>
                <a:t>subslab vapors</a:t>
              </a:r>
            </a:p>
          </p:txBody>
        </p:sp>
      </p:grpSp>
      <p:grpSp>
        <p:nvGrpSpPr>
          <p:cNvPr id="14" name="Group 13"/>
          <p:cNvGrpSpPr/>
          <p:nvPr/>
        </p:nvGrpSpPr>
        <p:grpSpPr>
          <a:xfrm>
            <a:off x="4822351" y="3657600"/>
            <a:ext cx="1959446" cy="1371600"/>
            <a:chOff x="4825228" y="5257800"/>
            <a:chExt cx="1854699" cy="137160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t="18393"/>
            <a:stretch/>
          </p:blipFill>
          <p:spPr>
            <a:xfrm>
              <a:off x="4825228" y="5287279"/>
              <a:ext cx="1854699" cy="1342121"/>
            </a:xfrm>
            <a:prstGeom prst="rect">
              <a:avLst/>
            </a:prstGeom>
            <a:ln>
              <a:solidFill>
                <a:schemeClr val="tx1"/>
              </a:solidFill>
            </a:ln>
          </p:spPr>
        </p:pic>
        <p:sp>
          <p:nvSpPr>
            <p:cNvPr id="36" name="TextBox 35"/>
            <p:cNvSpPr txBox="1"/>
            <p:nvPr/>
          </p:nvSpPr>
          <p:spPr>
            <a:xfrm>
              <a:off x="5262999" y="5257800"/>
              <a:ext cx="1209600" cy="333168"/>
            </a:xfrm>
            <a:prstGeom prst="rect">
              <a:avLst/>
            </a:prstGeom>
            <a:noFill/>
          </p:spPr>
          <p:txBody>
            <a:bodyPr wrap="none" rtlCol="0">
              <a:spAutoFit/>
            </a:bodyPr>
            <a:lstStyle/>
            <a:p>
              <a:pPr algn="ctr">
                <a:lnSpc>
                  <a:spcPct val="75000"/>
                </a:lnSpc>
              </a:pPr>
              <a:r>
                <a:rPr lang="en-US" sz="2000" b="1" dirty="0"/>
                <a:t>pile of soil</a:t>
              </a:r>
            </a:p>
          </p:txBody>
        </p:sp>
      </p:grpSp>
      <p:grpSp>
        <p:nvGrpSpPr>
          <p:cNvPr id="20" name="Group 19"/>
          <p:cNvGrpSpPr/>
          <p:nvPr/>
        </p:nvGrpSpPr>
        <p:grpSpPr>
          <a:xfrm>
            <a:off x="7101175" y="3687078"/>
            <a:ext cx="1847515" cy="1342121"/>
            <a:chOff x="7101175" y="5287278"/>
            <a:chExt cx="1847515" cy="1342121"/>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1175" y="5287278"/>
              <a:ext cx="1847515" cy="1342121"/>
            </a:xfrm>
            <a:prstGeom prst="rect">
              <a:avLst/>
            </a:prstGeom>
            <a:ln>
              <a:solidFill>
                <a:schemeClr val="tx1"/>
              </a:solidFill>
            </a:ln>
          </p:spPr>
        </p:pic>
        <p:sp>
          <p:nvSpPr>
            <p:cNvPr id="37" name="TextBox 36"/>
            <p:cNvSpPr txBox="1"/>
            <p:nvPr/>
          </p:nvSpPr>
          <p:spPr>
            <a:xfrm>
              <a:off x="7283546" y="5287279"/>
              <a:ext cx="1573636" cy="333168"/>
            </a:xfrm>
            <a:prstGeom prst="rect">
              <a:avLst/>
            </a:prstGeom>
            <a:noFill/>
          </p:spPr>
          <p:txBody>
            <a:bodyPr wrap="none" rtlCol="0">
              <a:spAutoFit/>
            </a:bodyPr>
            <a:lstStyle/>
            <a:p>
              <a:pPr algn="ctr">
                <a:lnSpc>
                  <a:spcPct val="75000"/>
                </a:lnSpc>
              </a:pPr>
              <a:r>
                <a:rPr lang="en-US" sz="2000" b="1" dirty="0"/>
                <a:t>lake of water</a:t>
              </a:r>
            </a:p>
          </p:txBody>
        </p:sp>
      </p:grpSp>
      <p:grpSp>
        <p:nvGrpSpPr>
          <p:cNvPr id="13" name="Group 12"/>
          <p:cNvGrpSpPr/>
          <p:nvPr/>
        </p:nvGrpSpPr>
        <p:grpSpPr>
          <a:xfrm>
            <a:off x="4800600" y="2133277"/>
            <a:ext cx="1981200" cy="1390120"/>
            <a:chOff x="4800600" y="2133277"/>
            <a:chExt cx="1981200" cy="1390120"/>
          </a:xfrm>
        </p:grpSpPr>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0600" y="2133600"/>
              <a:ext cx="1981200" cy="1389797"/>
            </a:xfrm>
            <a:prstGeom prst="rect">
              <a:avLst/>
            </a:prstGeom>
            <a:ln>
              <a:solidFill>
                <a:schemeClr val="tx1"/>
              </a:solidFill>
            </a:ln>
          </p:spPr>
        </p:pic>
        <p:sp>
          <p:nvSpPr>
            <p:cNvPr id="39" name="TextBox 38"/>
            <p:cNvSpPr txBox="1"/>
            <p:nvPr/>
          </p:nvSpPr>
          <p:spPr>
            <a:xfrm>
              <a:off x="5099413" y="2133277"/>
              <a:ext cx="1423787" cy="333168"/>
            </a:xfrm>
            <a:prstGeom prst="rect">
              <a:avLst/>
            </a:prstGeom>
            <a:noFill/>
          </p:spPr>
          <p:txBody>
            <a:bodyPr wrap="none" rtlCol="0">
              <a:spAutoFit/>
            </a:bodyPr>
            <a:lstStyle/>
            <a:p>
              <a:pPr algn="ctr">
                <a:lnSpc>
                  <a:spcPct val="75000"/>
                </a:lnSpc>
              </a:pPr>
              <a:r>
                <a:rPr lang="en-US" sz="2000" b="1" dirty="0"/>
                <a:t>pile of flour</a:t>
              </a:r>
            </a:p>
          </p:txBody>
        </p:sp>
      </p:grpSp>
      <p:grpSp>
        <p:nvGrpSpPr>
          <p:cNvPr id="19" name="Group 18"/>
          <p:cNvGrpSpPr/>
          <p:nvPr/>
        </p:nvGrpSpPr>
        <p:grpSpPr>
          <a:xfrm>
            <a:off x="7101175" y="2118732"/>
            <a:ext cx="1847515" cy="1405053"/>
            <a:chOff x="7101175" y="2118732"/>
            <a:chExt cx="1847515" cy="1405053"/>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01175" y="2118732"/>
              <a:ext cx="1847515" cy="1405053"/>
            </a:xfrm>
            <a:prstGeom prst="rect">
              <a:avLst/>
            </a:prstGeom>
            <a:ln>
              <a:solidFill>
                <a:schemeClr val="tx1"/>
              </a:solidFill>
            </a:ln>
          </p:spPr>
        </p:pic>
        <p:sp>
          <p:nvSpPr>
            <p:cNvPr id="38" name="TextBox 37"/>
            <p:cNvSpPr txBox="1"/>
            <p:nvPr/>
          </p:nvSpPr>
          <p:spPr>
            <a:xfrm>
              <a:off x="7414144" y="2148774"/>
              <a:ext cx="1303562" cy="333168"/>
            </a:xfrm>
            <a:prstGeom prst="rect">
              <a:avLst/>
            </a:prstGeom>
            <a:solidFill>
              <a:schemeClr val="bg1">
                <a:alpha val="50000"/>
              </a:schemeClr>
            </a:solidFill>
          </p:spPr>
          <p:txBody>
            <a:bodyPr wrap="none" rtlCol="0">
              <a:spAutoFit/>
            </a:bodyPr>
            <a:lstStyle/>
            <a:p>
              <a:pPr algn="ctr">
                <a:lnSpc>
                  <a:spcPct val="75000"/>
                </a:lnSpc>
              </a:pPr>
              <a:r>
                <a:rPr lang="en-US" sz="2000" b="1" dirty="0"/>
                <a:t>pile of rice</a:t>
              </a:r>
            </a:p>
          </p:txBody>
        </p:sp>
      </p:grpSp>
      <p:sp>
        <p:nvSpPr>
          <p:cNvPr id="6" name="Rectangle 2"/>
          <p:cNvSpPr txBox="1">
            <a:spLocks noChangeArrowheads="1"/>
          </p:cNvSpPr>
          <p:nvPr/>
        </p:nvSpPr>
        <p:spPr>
          <a:xfrm>
            <a:off x="206019" y="877624"/>
            <a:ext cx="4201690" cy="1169039"/>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ea typeface="+mj-ea"/>
                <a:cs typeface="Times New Roman" pitchFamily="18" charset="0"/>
              </a:rPr>
              <a:t>“F</a:t>
            </a:r>
            <a:r>
              <a:rPr kumimoji="0" lang="en-US" sz="2800" b="1" i="0" u="none" strike="noStrike" kern="1200" cap="none" spc="0" normalizeH="0" noProof="0" dirty="0">
                <a:ln>
                  <a:noFill/>
                </a:ln>
                <a:solidFill>
                  <a:schemeClr val="tx1"/>
                </a:solidFill>
                <a:effectLst/>
                <a:uLnTx/>
                <a:uFillTx/>
                <a:ea typeface="+mj-ea"/>
                <a:cs typeface="Times New Roman" pitchFamily="18" charset="0"/>
              </a:rPr>
              <a:t>inite Element” Media</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b="1" baseline="0" dirty="0">
                <a:ea typeface="+mj-ea"/>
                <a:cs typeface="Times New Roman" pitchFamily="18" charset="0"/>
              </a:rPr>
              <a:t>(elements</a:t>
            </a:r>
            <a:r>
              <a:rPr lang="en-US" sz="2000" b="1" dirty="0">
                <a:ea typeface="+mj-ea"/>
                <a:cs typeface="Times New Roman" pitchFamily="18" charset="0"/>
              </a:rPr>
              <a:t> individually identified and randomly selected)</a:t>
            </a:r>
            <a:endParaRPr kumimoji="0" lang="en-US" sz="2000" b="1" i="0" u="none" strike="noStrike" kern="1200" cap="none" spc="0" normalizeH="0" baseline="0" noProof="0" dirty="0">
              <a:ln>
                <a:noFill/>
              </a:ln>
              <a:solidFill>
                <a:schemeClr val="tx1"/>
              </a:solidFill>
              <a:effectLst/>
              <a:uLnTx/>
              <a:uFillTx/>
              <a:ea typeface="+mj-ea"/>
              <a:cs typeface="Times New Roman" pitchFamily="18" charset="0"/>
            </a:endParaRPr>
          </a:p>
        </p:txBody>
      </p:sp>
      <p:cxnSp>
        <p:nvCxnSpPr>
          <p:cNvPr id="17" name="Straight Connector 16"/>
          <p:cNvCxnSpPr/>
          <p:nvPr/>
        </p:nvCxnSpPr>
        <p:spPr>
          <a:xfrm>
            <a:off x="4495800" y="1141297"/>
            <a:ext cx="38100" cy="5580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CF5A08E-E876-4DE1-8851-B2EBA2B8DA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8910" y="5528572"/>
            <a:ext cx="1024628" cy="1024628"/>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5142" y="5181600"/>
            <a:ext cx="1834770" cy="1342121"/>
          </a:xfrm>
          <a:prstGeom prst="rect">
            <a:avLst/>
          </a:prstGeom>
          <a:ln>
            <a:solidFill>
              <a:schemeClr val="tx1"/>
            </a:solidFill>
          </a:ln>
        </p:spPr>
      </p:pic>
      <p:grpSp>
        <p:nvGrpSpPr>
          <p:cNvPr id="27" name="Group 26">
            <a:extLst>
              <a:ext uri="{FF2B5EF4-FFF2-40B4-BE49-F238E27FC236}">
                <a16:creationId xmlns:a16="http://schemas.microsoft.com/office/drawing/2014/main" id="{A2665FAB-1684-4B43-90B1-932ECBAA24BC}"/>
              </a:ext>
            </a:extLst>
          </p:cNvPr>
          <p:cNvGrpSpPr/>
          <p:nvPr/>
        </p:nvGrpSpPr>
        <p:grpSpPr>
          <a:xfrm>
            <a:off x="302104" y="2133748"/>
            <a:ext cx="1830606" cy="1375058"/>
            <a:chOff x="302104" y="2133748"/>
            <a:chExt cx="1830606" cy="1375058"/>
          </a:xfrm>
        </p:grpSpPr>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104" y="2133748"/>
              <a:ext cx="1830606" cy="1375058"/>
            </a:xfrm>
            <a:prstGeom prst="rect">
              <a:avLst/>
            </a:prstGeom>
            <a:ln>
              <a:solidFill>
                <a:schemeClr val="tx1"/>
              </a:solidFill>
            </a:ln>
          </p:spPr>
        </p:pic>
        <p:sp>
          <p:nvSpPr>
            <p:cNvPr id="45" name="TextBox 44"/>
            <p:cNvSpPr txBox="1"/>
            <p:nvPr/>
          </p:nvSpPr>
          <p:spPr>
            <a:xfrm>
              <a:off x="302104" y="2175984"/>
              <a:ext cx="1827808" cy="333168"/>
            </a:xfrm>
            <a:prstGeom prst="rect">
              <a:avLst/>
            </a:prstGeom>
            <a:solidFill>
              <a:schemeClr val="bg1">
                <a:alpha val="50000"/>
              </a:schemeClr>
            </a:solidFill>
          </p:spPr>
          <p:txBody>
            <a:bodyPr wrap="none" rtlCol="0">
              <a:spAutoFit/>
            </a:bodyPr>
            <a:lstStyle/>
            <a:p>
              <a:pPr algn="ctr">
                <a:lnSpc>
                  <a:spcPct val="75000"/>
                </a:lnSpc>
              </a:pPr>
              <a:r>
                <a:rPr lang="en-US" sz="2000" b="1" dirty="0"/>
                <a:t>room of people</a:t>
              </a:r>
            </a:p>
          </p:txBody>
        </p:sp>
      </p:grpSp>
      <p:grpSp>
        <p:nvGrpSpPr>
          <p:cNvPr id="32" name="Group 31">
            <a:extLst>
              <a:ext uri="{FF2B5EF4-FFF2-40B4-BE49-F238E27FC236}">
                <a16:creationId xmlns:a16="http://schemas.microsoft.com/office/drawing/2014/main" id="{B2632E30-3AAD-40AB-84AD-EC961CBC83AF}"/>
              </a:ext>
            </a:extLst>
          </p:cNvPr>
          <p:cNvGrpSpPr/>
          <p:nvPr/>
        </p:nvGrpSpPr>
        <p:grpSpPr>
          <a:xfrm>
            <a:off x="2355187" y="2185511"/>
            <a:ext cx="1834770" cy="1341603"/>
            <a:chOff x="286844" y="3689301"/>
            <a:chExt cx="1834770" cy="1341603"/>
          </a:xfrm>
        </p:grpSpPr>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6844" y="3689301"/>
              <a:ext cx="1834770" cy="1341603"/>
            </a:xfrm>
            <a:prstGeom prst="rect">
              <a:avLst/>
            </a:prstGeom>
            <a:ln>
              <a:solidFill>
                <a:schemeClr val="tx1"/>
              </a:solidFill>
            </a:ln>
          </p:spPr>
        </p:pic>
        <p:sp>
          <p:nvSpPr>
            <p:cNvPr id="47" name="TextBox 46"/>
            <p:cNvSpPr txBox="1"/>
            <p:nvPr/>
          </p:nvSpPr>
          <p:spPr>
            <a:xfrm>
              <a:off x="352619" y="3703679"/>
              <a:ext cx="1680524" cy="333168"/>
            </a:xfrm>
            <a:prstGeom prst="rect">
              <a:avLst/>
            </a:prstGeom>
            <a:solidFill>
              <a:schemeClr val="bg1">
                <a:alpha val="50000"/>
              </a:schemeClr>
            </a:solidFill>
          </p:spPr>
          <p:txBody>
            <a:bodyPr wrap="none" rtlCol="0">
              <a:spAutoFit/>
            </a:bodyPr>
            <a:lstStyle/>
            <a:p>
              <a:pPr algn="ctr">
                <a:lnSpc>
                  <a:spcPct val="75000"/>
                </a:lnSpc>
              </a:pPr>
              <a:r>
                <a:rPr lang="en-US" sz="2000" b="1" dirty="0"/>
                <a:t>forest of trees</a:t>
              </a:r>
            </a:p>
          </p:txBody>
        </p:sp>
      </p:grpSp>
      <p:grpSp>
        <p:nvGrpSpPr>
          <p:cNvPr id="42" name="Group 41">
            <a:extLst>
              <a:ext uri="{FF2B5EF4-FFF2-40B4-BE49-F238E27FC236}">
                <a16:creationId xmlns:a16="http://schemas.microsoft.com/office/drawing/2014/main" id="{FCC506D9-3746-4006-AA00-A66B147D5FAE}"/>
              </a:ext>
            </a:extLst>
          </p:cNvPr>
          <p:cNvGrpSpPr/>
          <p:nvPr/>
        </p:nvGrpSpPr>
        <p:grpSpPr>
          <a:xfrm>
            <a:off x="300190" y="3777734"/>
            <a:ext cx="1833410" cy="1211376"/>
            <a:chOff x="2377029" y="3777734"/>
            <a:chExt cx="1833410" cy="1211376"/>
          </a:xfrm>
        </p:grpSpPr>
        <p:pic>
          <p:nvPicPr>
            <p:cNvPr id="12" name="Picture 11">
              <a:extLst>
                <a:ext uri="{FF2B5EF4-FFF2-40B4-BE49-F238E27FC236}">
                  <a16:creationId xmlns:a16="http://schemas.microsoft.com/office/drawing/2014/main" id="{6415A86B-916B-4180-8E03-C2B8C6E8FE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77029" y="3962400"/>
              <a:ext cx="1833410" cy="1026710"/>
            </a:xfrm>
            <a:prstGeom prst="rect">
              <a:avLst/>
            </a:prstGeom>
          </p:spPr>
        </p:pic>
        <p:sp>
          <p:nvSpPr>
            <p:cNvPr id="48" name="TextBox 47"/>
            <p:cNvSpPr txBox="1"/>
            <p:nvPr/>
          </p:nvSpPr>
          <p:spPr>
            <a:xfrm>
              <a:off x="2534039" y="3777734"/>
              <a:ext cx="1483227" cy="333168"/>
            </a:xfrm>
            <a:prstGeom prst="rect">
              <a:avLst/>
            </a:prstGeom>
            <a:solidFill>
              <a:schemeClr val="bg1">
                <a:alpha val="50000"/>
              </a:schemeClr>
            </a:solidFill>
          </p:spPr>
          <p:txBody>
            <a:bodyPr wrap="none" rtlCol="0">
              <a:spAutoFit/>
            </a:bodyPr>
            <a:lstStyle/>
            <a:p>
              <a:pPr algn="ctr">
                <a:lnSpc>
                  <a:spcPct val="75000"/>
                </a:lnSpc>
              </a:pPr>
              <a:r>
                <a:rPr lang="en-US" sz="2000" b="1" dirty="0"/>
                <a:t>cans of tuna</a:t>
              </a:r>
            </a:p>
          </p:txBody>
        </p:sp>
      </p:grpSp>
      <p:sp>
        <p:nvSpPr>
          <p:cNvPr id="49" name="TextBox 48"/>
          <p:cNvSpPr txBox="1"/>
          <p:nvPr/>
        </p:nvSpPr>
        <p:spPr>
          <a:xfrm>
            <a:off x="499622" y="5272017"/>
            <a:ext cx="1374094" cy="333168"/>
          </a:xfrm>
          <a:prstGeom prst="rect">
            <a:avLst/>
          </a:prstGeom>
          <a:solidFill>
            <a:schemeClr val="bg1">
              <a:alpha val="50000"/>
            </a:schemeClr>
          </a:solidFill>
        </p:spPr>
        <p:txBody>
          <a:bodyPr wrap="none" rtlCol="0">
            <a:spAutoFit/>
          </a:bodyPr>
          <a:lstStyle/>
          <a:p>
            <a:pPr algn="ctr">
              <a:lnSpc>
                <a:spcPct val="75000"/>
              </a:lnSpc>
            </a:pPr>
            <a:r>
              <a:rPr lang="en-US" sz="2000" b="1" dirty="0"/>
              <a:t>bags of soil</a:t>
            </a:r>
          </a:p>
        </p:txBody>
      </p:sp>
      <p:sp>
        <p:nvSpPr>
          <p:cNvPr id="50" name="TextBox 49"/>
          <p:cNvSpPr txBox="1"/>
          <p:nvPr/>
        </p:nvSpPr>
        <p:spPr>
          <a:xfrm>
            <a:off x="2363982" y="5257800"/>
            <a:ext cx="1882182" cy="333168"/>
          </a:xfrm>
          <a:prstGeom prst="rect">
            <a:avLst/>
          </a:prstGeom>
          <a:solidFill>
            <a:schemeClr val="bg1">
              <a:alpha val="50000"/>
            </a:schemeClr>
          </a:solidFill>
        </p:spPr>
        <p:txBody>
          <a:bodyPr wrap="none" rtlCol="0">
            <a:spAutoFit/>
          </a:bodyPr>
          <a:lstStyle/>
          <a:p>
            <a:pPr algn="ctr">
              <a:lnSpc>
                <a:spcPct val="75000"/>
              </a:lnSpc>
            </a:pPr>
            <a:r>
              <a:rPr lang="en-US" sz="2000" b="1" dirty="0"/>
              <a:t>bottles of water</a:t>
            </a:r>
          </a:p>
        </p:txBody>
      </p:sp>
      <p:grpSp>
        <p:nvGrpSpPr>
          <p:cNvPr id="43" name="Group 42">
            <a:extLst>
              <a:ext uri="{FF2B5EF4-FFF2-40B4-BE49-F238E27FC236}">
                <a16:creationId xmlns:a16="http://schemas.microsoft.com/office/drawing/2014/main" id="{B5719B07-0DE0-431B-8239-1447392CB480}"/>
              </a:ext>
            </a:extLst>
          </p:cNvPr>
          <p:cNvGrpSpPr/>
          <p:nvPr/>
        </p:nvGrpSpPr>
        <p:grpSpPr>
          <a:xfrm>
            <a:off x="2286000" y="3743989"/>
            <a:ext cx="1874858" cy="1326414"/>
            <a:chOff x="2286000" y="3743989"/>
            <a:chExt cx="1874858" cy="1326414"/>
          </a:xfrm>
        </p:grpSpPr>
        <p:pic>
          <p:nvPicPr>
            <p:cNvPr id="35" name="Picture 34">
              <a:extLst>
                <a:ext uri="{FF2B5EF4-FFF2-40B4-BE49-F238E27FC236}">
                  <a16:creationId xmlns:a16="http://schemas.microsoft.com/office/drawing/2014/main" id="{6C4BDFDD-11CF-4418-A5E8-8074AF5CC3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86000" y="3743989"/>
              <a:ext cx="1874858" cy="1326414"/>
            </a:xfrm>
            <a:prstGeom prst="rect">
              <a:avLst/>
            </a:prstGeom>
            <a:ln>
              <a:solidFill>
                <a:schemeClr val="tx1"/>
              </a:solidFill>
            </a:ln>
          </p:spPr>
        </p:pic>
        <p:sp>
          <p:nvSpPr>
            <p:cNvPr id="51" name="TextBox 50">
              <a:extLst>
                <a:ext uri="{FF2B5EF4-FFF2-40B4-BE49-F238E27FC236}">
                  <a16:creationId xmlns:a16="http://schemas.microsoft.com/office/drawing/2014/main" id="{97011AA0-6D80-4C3B-937C-512DD5487400}"/>
                </a:ext>
              </a:extLst>
            </p:cNvPr>
            <p:cNvSpPr txBox="1"/>
            <p:nvPr/>
          </p:nvSpPr>
          <p:spPr>
            <a:xfrm>
              <a:off x="2514600" y="3795816"/>
              <a:ext cx="1399743" cy="333168"/>
            </a:xfrm>
            <a:prstGeom prst="rect">
              <a:avLst/>
            </a:prstGeom>
            <a:solidFill>
              <a:schemeClr val="bg1">
                <a:alpha val="50000"/>
              </a:schemeClr>
            </a:solidFill>
          </p:spPr>
          <p:txBody>
            <a:bodyPr wrap="none" rtlCol="0">
              <a:spAutoFit/>
            </a:bodyPr>
            <a:lstStyle/>
            <a:p>
              <a:pPr algn="ctr">
                <a:lnSpc>
                  <a:spcPct val="75000"/>
                </a:lnSpc>
              </a:pPr>
              <a:r>
                <a:rPr lang="en-US" sz="2000" b="1" dirty="0"/>
                <a:t>bags of rice</a:t>
              </a:r>
            </a:p>
          </p:txBody>
        </p:sp>
      </p:grpSp>
      <p:sp>
        <p:nvSpPr>
          <p:cNvPr id="52" name="Slide Number Placeholder 1">
            <a:extLst>
              <a:ext uri="{FF2B5EF4-FFF2-40B4-BE49-F238E27FC236}">
                <a16:creationId xmlns:a16="http://schemas.microsoft.com/office/drawing/2014/main" id="{681E996E-AD6F-42E4-BECC-91F818A27F2D}"/>
              </a:ext>
            </a:extLst>
          </p:cNvPr>
          <p:cNvSpPr txBox="1">
            <a:spLocks/>
          </p:cNvSpPr>
          <p:nvPr/>
        </p:nvSpPr>
        <p:spPr>
          <a:xfrm>
            <a:off x="6705600" y="65087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EB08C4-B206-4098-98C3-6DC2CE1146B4}" type="slidenum">
              <a:rPr lang="en-US" smtClean="0"/>
              <a:pPr/>
              <a:t>9</a:t>
            </a:fld>
            <a:endParaRPr lang="en-US" dirty="0"/>
          </a:p>
        </p:txBody>
      </p:sp>
    </p:spTree>
    <p:extLst>
      <p:ext uri="{BB962C8B-B14F-4D97-AF65-F5344CB8AC3E}">
        <p14:creationId xmlns:p14="http://schemas.microsoft.com/office/powerpoint/2010/main" val="16388047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3.1"/>
</p:tagLst>
</file>

<file path=ppt/tags/tag2.xml><?xml version="1.0" encoding="utf-8"?>
<p:tagLst xmlns:a="http://schemas.openxmlformats.org/drawingml/2006/main" xmlns:r="http://schemas.openxmlformats.org/officeDocument/2006/relationships" xmlns:p="http://schemas.openxmlformats.org/presentationml/2006/main">
  <p:tag name="TIMING" val="|23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ttelle-Monterey_PRESENTATION TEMPLATE_May2014">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12980</TotalTime>
  <Words>3434</Words>
  <Application>Microsoft Office PowerPoint</Application>
  <PresentationFormat>On-screen Show (4:3)</PresentationFormat>
  <Paragraphs>429</Paragraphs>
  <Slides>29</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Marlett</vt:lpstr>
      <vt:lpstr>Times New Roman</vt:lpstr>
      <vt:lpstr>Wingdings</vt:lpstr>
      <vt:lpstr>Office Theme</vt:lpstr>
      <vt:lpstr>Battelle-Monterey_PRESENTATION TEMPLATE_May2014</vt:lpstr>
      <vt:lpstr>Fake Data? The Need for Theory of Sampling Concepts in Environmental Research and Investigations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Study of Discrete Sample Data Reliability (Heterogeneity is Inherent in Environmental Contamination)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Progress But Still Struggling</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Brewer</dc:creator>
  <cp:lastModifiedBy>Brewer, Roger C</cp:lastModifiedBy>
  <cp:revision>1924</cp:revision>
  <cp:lastPrinted>2022-10-23T19:58:44Z</cp:lastPrinted>
  <dcterms:created xsi:type="dcterms:W3CDTF">2014-09-01T18:56:09Z</dcterms:created>
  <dcterms:modified xsi:type="dcterms:W3CDTF">2022-10-23T22:11:11Z</dcterms:modified>
</cp:coreProperties>
</file>