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262" r:id="rId3"/>
    <p:sldId id="701" r:id="rId4"/>
    <p:sldId id="976" r:id="rId5"/>
    <p:sldId id="264" r:id="rId6"/>
    <p:sldId id="337" r:id="rId7"/>
    <p:sldId id="257" r:id="rId8"/>
    <p:sldId id="987" r:id="rId9"/>
    <p:sldId id="852" r:id="rId10"/>
    <p:sldId id="975" r:id="rId11"/>
    <p:sldId id="265" r:id="rId12"/>
    <p:sldId id="984" r:id="rId13"/>
    <p:sldId id="259" r:id="rId14"/>
    <p:sldId id="260" r:id="rId15"/>
    <p:sldId id="256" r:id="rId16"/>
    <p:sldId id="989" r:id="rId17"/>
    <p:sldId id="980" r:id="rId18"/>
    <p:sldId id="981" r:id="rId19"/>
    <p:sldId id="982" r:id="rId20"/>
    <p:sldId id="988" r:id="rId21"/>
    <p:sldId id="977" r:id="rId22"/>
    <p:sldId id="873" r:id="rId23"/>
    <p:sldId id="705" r:id="rId24"/>
    <p:sldId id="715" r:id="rId2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89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ger.brewer\111%20Take%20Home\New\PFAS\PFASs%20HDOH%20Studies\WWTPs%20Landfills\Data\Summaries\WWTPs\WWTP%20Data%20Summar%20MLA-110%20Filtered%20(Aug%20202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ger.brewer\111%20Take%20Home\New\PFAS\PFASs%20HDOH%20Studies\WWTPs%20Landfills\Data\Summaries\WWTPs\WWTP%20Data%20Summar%20MLA-110%20Filtered%20(Aug%202022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ger.brewer\111%20Take%20Home\New\PFAS\PFASs%20HDOH%20Studies\WWTPs%20Landfills\Data\Summaries\WWTPs\WWTP%20Data%20Summar%20MLA-110%20Filtered%20(Aug%202022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ger.brewer\111%20Take%20Home\New\PFAS\PFASs%20HDOH%20Studies\WWTPs%20Landfills\Data\Summaries\WWTPs\WWTP%20Data%20Summar%20MLA-110%20Filtered%20(Aug%202022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ger\AA%20Work\Home\New\PFAS\PFASs%20HDOH%20Studies\WWTPs%20Landfills\Data\Summaries\WWTPs\WWTP%20Data%20Summary%20MLA-110%20Filtered%20(Aug%2031%202022)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ger\AA%20Work\Home\New\PFAS\PFASs%20HDOH%20Studies\WWTPs%20Landfills\Data\Summaries\WWTPs\WWTP%20Data%20Summary%20MLA-110%20Filtered%20(Aug%2031%202022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ger\AA%20Work\Home\New\PFAS\PFASs%20HDOH%20Studies\WWTPs%20Landfills\Data\Summaries\WWTPs\WWTP%20Data%20Summary%20MLA-110%20Filtered%20(Aug%2031%202022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ger\AA%20Work\Home\New\PFAS%20EALs\Presentations\Various\toxicity%20vs%20mobility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ger.brewer\111%20Take%20Home\New\PFAS\PFASs%20HDOH%20Studies\WWTPs%20Landfills\Data\Summaries\WWTPs\WWTP%20Data%20Summar%20MLA-110%20Filtered%20(Aug%20202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ger.brewer\111%20Take%20Home\New\PFAS\PFASs%20HDOH%20Studies\WWTPs%20Landfills\Data\Summaries\WWTPs\WWTP%20Data%20Summar%20MLA-110%20Filtered%20(Aug%202022)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ger.brewer\111%20Take%20Home\New\PFAS\PFASs%20HDOH%20Studies\WWTPs%20Landfills\Data\Summaries\WWTPs\WWTP%20Data%20Summar%20MLA-110%20Filtered%20(Aug%20202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ger.brewer\111%20Take%20Home\New\PFAS\PFASs%20HDOH%20Studies\WWTPs%20Landfills\Data\Summaries\WWTPs\WWTP%20Data%20Summar%20MLA-110%20Filtered%20(Aug%202022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ger.brewer\111%20Take%20Home\New\PFAS\PFASs%20HDOH%20Studies\WWTPs%20Landfills\Data\Summaries\WWTPs\WWTP%20Data%20Summar%20MLA-110%20Filtered%20(Aug%202022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ger.brewer\111%20Take%20Home\New\PFAS\PFASs%20HDOH%20Studies\WWTPs%20Landfills\Data\Summaries\WWTPs\WWTP%20Data%20Summar%20MLA-110%20Filtered%20(Aug%202022)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ger.brewer\111%20Take%20Home\New\PFAS\PFASs%20HDOH%20Studies\WWTPs%20Landfills\Data\Summaries\WWTPs\WWTP%20Data%20Summar%20MLA-110%20Filtered%20(Aug%202022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ger.brewer\111%20Take%20Home\New\PFAS\PFASs%20HDOH%20Studies\WWTPs%20Landfills\Data\Summaries\WWTPs\WWTP%20Data%20Summar%20MLA-110%20Filtered%20(Aug%202022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</a:rPr>
              <a:t>Influent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33CC33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A3-42EC-A00B-A7296FBC7F3C}"/>
              </c:ext>
            </c:extLst>
          </c:dPt>
          <c:dPt>
            <c:idx val="1"/>
            <c:bubble3D val="0"/>
            <c:spPr>
              <a:solidFill>
                <a:srgbClr val="00FF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A3-42EC-A00B-A7296FBC7F3C}"/>
              </c:ext>
            </c:extLst>
          </c:dPt>
          <c:dPt>
            <c:idx val="2"/>
            <c:bubble3D val="0"/>
            <c:spPr>
              <a:solidFill>
                <a:srgbClr val="3366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6A3-42EC-A00B-A7296FBC7F3C}"/>
              </c:ext>
            </c:extLst>
          </c:dPt>
          <c:dPt>
            <c:idx val="3"/>
            <c:bubble3D val="0"/>
            <c:spPr>
              <a:solidFill>
                <a:srgbClr val="FFFFCC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6A3-42EC-A00B-A7296FBC7F3C}"/>
              </c:ext>
            </c:extLst>
          </c:dPt>
          <c:dPt>
            <c:idx val="4"/>
            <c:bubble3D val="0"/>
            <c:spPr>
              <a:solidFill>
                <a:srgbClr val="CCFF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6A3-42EC-A00B-A7296FBC7F3C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6A3-42EC-A00B-A7296FBC7F3C}"/>
              </c:ext>
            </c:extLst>
          </c:dPt>
          <c:dLbls>
            <c:dLbl>
              <c:idx val="1"/>
              <c:layout>
                <c:manualLayout>
                  <c:x val="3.768259234059626E-2"/>
                  <c:y val="-0.1421296296296296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A3-42EC-A00B-A7296FBC7F3C}"/>
                </c:ext>
              </c:extLst>
            </c:dLbl>
            <c:dLbl>
              <c:idx val="2"/>
              <c:layout>
                <c:manualLayout>
                  <c:x val="-2.7895669291338583E-2"/>
                  <c:y val="-9.1458880139983351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A3-42EC-A00B-A7296FBC7F3C}"/>
                </c:ext>
              </c:extLst>
            </c:dLbl>
            <c:dLbl>
              <c:idx val="3"/>
              <c:layout>
                <c:manualLayout>
                  <c:x val="-3.5152887139107608E-2"/>
                  <c:y val="-5.1199329250510356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A3-42EC-A00B-A7296FBC7F3C}"/>
                </c:ext>
              </c:extLst>
            </c:dLbl>
            <c:dLbl>
              <c:idx val="4"/>
              <c:layout>
                <c:manualLayout>
                  <c:x val="-2.4096894138232721E-2"/>
                  <c:y val="-3.538531641878098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6A3-42EC-A00B-A7296FBC7F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'Hilo Inf Eff Biosolids SPLP %'!$C$10:$C$15</c:f>
              <c:strCache>
                <c:ptCount val="6"/>
                <c:pt idx="0">
                  <c:v>5:3 FTCA-</c:v>
                </c:pt>
                <c:pt idx="1">
                  <c:v>PFHxA-</c:v>
                </c:pt>
                <c:pt idx="2">
                  <c:v>PFBA-</c:v>
                </c:pt>
                <c:pt idx="3">
                  <c:v>PFOS-</c:v>
                </c:pt>
                <c:pt idx="4">
                  <c:v>PFOA-</c:v>
                </c:pt>
                <c:pt idx="5">
                  <c:v>Other</c:v>
                </c:pt>
              </c:strCache>
            </c:strRef>
          </c:cat>
          <c:val>
            <c:numRef>
              <c:f>'Hilo Inf Eff Biosolids SPLP %'!$D$10:$D$15</c:f>
              <c:numCache>
                <c:formatCode>0%</c:formatCode>
                <c:ptCount val="6"/>
                <c:pt idx="0">
                  <c:v>0.4097635006955862</c:v>
                </c:pt>
                <c:pt idx="1">
                  <c:v>0.21069938029594032</c:v>
                </c:pt>
                <c:pt idx="2" formatCode="0.0%">
                  <c:v>9.7887947388390045E-2</c:v>
                </c:pt>
                <c:pt idx="3" formatCode="0.0%">
                  <c:v>7.132920197293538E-2</c:v>
                </c:pt>
                <c:pt idx="4" formatCode="0.0%">
                  <c:v>7.0823321107879089E-2</c:v>
                </c:pt>
                <c:pt idx="5">
                  <c:v>0.13949664853926899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6A3-42EC-A00B-A7296FBC7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</a:rPr>
              <a:t>Biosolids</a:t>
            </a:r>
          </a:p>
        </c:rich>
      </c:tx>
      <c:layout>
        <c:manualLayout>
          <c:xMode val="edge"/>
          <c:yMode val="edge"/>
          <c:x val="0.395787569384906"/>
          <c:y val="9.25925925925925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33CC33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50-46D6-BB53-5B4957C20283}"/>
              </c:ext>
            </c:extLst>
          </c:dPt>
          <c:dPt>
            <c:idx val="1"/>
            <c:bubble3D val="0"/>
            <c:spPr>
              <a:solidFill>
                <a:srgbClr val="66FFCC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350-46D6-BB53-5B4957C20283}"/>
              </c:ext>
            </c:extLst>
          </c:dPt>
          <c:dPt>
            <c:idx val="2"/>
            <c:bubble3D val="0"/>
            <c:spPr>
              <a:solidFill>
                <a:srgbClr val="0080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350-46D6-BB53-5B4957C20283}"/>
              </c:ext>
            </c:extLst>
          </c:dPt>
          <c:dPt>
            <c:idx val="3"/>
            <c:bubble3D val="0"/>
            <c:spPr>
              <a:solidFill>
                <a:srgbClr val="FFFFCC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350-46D6-BB53-5B4957C2028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350-46D6-BB53-5B4957C20283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350-46D6-BB53-5B4957C20283}"/>
              </c:ext>
            </c:extLst>
          </c:dPt>
          <c:dLbls>
            <c:dLbl>
              <c:idx val="3"/>
              <c:layout>
                <c:manualLayout>
                  <c:x val="-4.1063648293963258E-2"/>
                  <c:y val="-8.222513852435112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50-46D6-BB53-5B4957C20283}"/>
                </c:ext>
              </c:extLst>
            </c:dLbl>
            <c:dLbl>
              <c:idx val="4"/>
              <c:layout>
                <c:manualLayout>
                  <c:x val="-2.6529746281714797E-2"/>
                  <c:y val="-2.891094342373869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81944444444444"/>
                      <c:h val="0.149537037037037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350-46D6-BB53-5B4957C20283}"/>
                </c:ext>
              </c:extLst>
            </c:dLbl>
            <c:dLbl>
              <c:idx val="5"/>
              <c:layout>
                <c:manualLayout>
                  <c:x val="0.15209219119243153"/>
                  <c:y val="0.1846945173519976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350-46D6-BB53-5B4957C202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'Kihei Inf Eff Biosolids SPLP %'!$K$10:$K$15</c:f>
              <c:strCache>
                <c:ptCount val="6"/>
                <c:pt idx="0">
                  <c:v>5:3 FTCA-</c:v>
                </c:pt>
                <c:pt idx="1">
                  <c:v>PFDA-</c:v>
                </c:pt>
                <c:pt idx="2">
                  <c:v>7:3 FTCA-</c:v>
                </c:pt>
                <c:pt idx="3">
                  <c:v>PFOS-</c:v>
                </c:pt>
                <c:pt idx="4">
                  <c:v>PFDoA-</c:v>
                </c:pt>
                <c:pt idx="5">
                  <c:v>Other</c:v>
                </c:pt>
              </c:strCache>
            </c:strRef>
          </c:cat>
          <c:val>
            <c:numRef>
              <c:f>'Kihei Inf Eff Biosolids SPLP %'!$L$10:$L$15</c:f>
              <c:numCache>
                <c:formatCode>0%</c:formatCode>
                <c:ptCount val="6"/>
                <c:pt idx="0">
                  <c:v>0.25704803636289297</c:v>
                </c:pt>
                <c:pt idx="1">
                  <c:v>0.16218831562663977</c:v>
                </c:pt>
                <c:pt idx="2">
                  <c:v>0.13383943356752964</c:v>
                </c:pt>
                <c:pt idx="3" formatCode="0.0%">
                  <c:v>8.7772500221475647E-2</c:v>
                </c:pt>
                <c:pt idx="4" formatCode="0.0%">
                  <c:v>8.4365182666294128E-2</c:v>
                </c:pt>
                <c:pt idx="5">
                  <c:v>0.27478653155516786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350-46D6-BB53-5B4957C20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</a:rPr>
              <a:t>Effluent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3399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B8-4DE8-B9C7-CD693B170AC2}"/>
              </c:ext>
            </c:extLst>
          </c:dPt>
          <c:dPt>
            <c:idx val="1"/>
            <c:bubble3D val="0"/>
            <c:spPr>
              <a:solidFill>
                <a:srgbClr val="00FF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B8-4DE8-B9C7-CD693B170AC2}"/>
              </c:ext>
            </c:extLst>
          </c:dPt>
          <c:dPt>
            <c:idx val="2"/>
            <c:bubble3D val="0"/>
            <c:spPr>
              <a:solidFill>
                <a:srgbClr val="CCFF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5B8-4DE8-B9C7-CD693B170AC2}"/>
              </c:ext>
            </c:extLst>
          </c:dPt>
          <c:dPt>
            <c:idx val="3"/>
            <c:bubble3D val="0"/>
            <c:spPr>
              <a:solidFill>
                <a:srgbClr val="9966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5B8-4DE8-B9C7-CD693B170AC2}"/>
              </c:ext>
            </c:extLst>
          </c:dPt>
          <c:dPt>
            <c:idx val="4"/>
            <c:bubble3D val="0"/>
            <c:spPr>
              <a:solidFill>
                <a:srgbClr val="3366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5B8-4DE8-B9C7-CD693B170AC2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5B8-4DE8-B9C7-CD693B170AC2}"/>
              </c:ext>
            </c:extLst>
          </c:dPt>
          <c:dLbls>
            <c:dLbl>
              <c:idx val="0"/>
              <c:layout>
                <c:manualLayout>
                  <c:x val="-0.1755930595431282"/>
                  <c:y val="8.859106153397491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B8-4DE8-B9C7-CD693B170AC2}"/>
                </c:ext>
              </c:extLst>
            </c:dLbl>
            <c:dLbl>
              <c:idx val="1"/>
              <c:layout>
                <c:manualLayout>
                  <c:x val="0.10277777777777777"/>
                  <c:y val="-0.2037038859725867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1666666666667"/>
                      <c:h val="0.190972222222222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5B8-4DE8-B9C7-CD693B170AC2}"/>
                </c:ext>
              </c:extLst>
            </c:dLbl>
            <c:dLbl>
              <c:idx val="2"/>
              <c:layout>
                <c:manualLayout>
                  <c:x val="-2.3980752405949258E-2"/>
                  <c:y val="7.37113589967920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83333333333335"/>
                      <c:h val="0.149305555555555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5B8-4DE8-B9C7-CD693B170AC2}"/>
                </c:ext>
              </c:extLst>
            </c:dLbl>
            <c:dLbl>
              <c:idx val="3"/>
              <c:layout>
                <c:manualLayout>
                  <c:x val="1.90057726837322E-3"/>
                  <c:y val="6.917341061533974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5001872425415"/>
                      <c:h val="0.149537037037037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5B8-4DE8-B9C7-CD693B170AC2}"/>
                </c:ext>
              </c:extLst>
            </c:dLbl>
            <c:dLbl>
              <c:idx val="4"/>
              <c:layout>
                <c:manualLayout>
                  <c:x val="-2.4996076998457809E-2"/>
                  <c:y val="-3.231627296588141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18462114592439"/>
                      <c:h val="0.149537037037037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5B8-4DE8-B9C7-CD693B170AC2}"/>
                </c:ext>
              </c:extLst>
            </c:dLbl>
            <c:dLbl>
              <c:idx val="5"/>
              <c:layout>
                <c:manualLayout>
                  <c:x val="0.11617875421295719"/>
                  <c:y val="-1.5331182560513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10285856946699"/>
                      <c:h val="0.103240740740740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E5B8-4DE8-B9C7-CD693B170A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'Kihei Inf Eff Biosolids SPLP %'!$G$10:$G$15</c:f>
              <c:strCache>
                <c:ptCount val="6"/>
                <c:pt idx="0">
                  <c:v>PFPeA-</c:v>
                </c:pt>
                <c:pt idx="1">
                  <c:v>PFHxA-</c:v>
                </c:pt>
                <c:pt idx="2">
                  <c:v>PFOA-</c:v>
                </c:pt>
                <c:pt idx="3">
                  <c:v>PFBS-</c:v>
                </c:pt>
                <c:pt idx="4">
                  <c:v>PFBA-</c:v>
                </c:pt>
                <c:pt idx="5">
                  <c:v>Other</c:v>
                </c:pt>
              </c:strCache>
            </c:strRef>
          </c:cat>
          <c:val>
            <c:numRef>
              <c:f>'Kihei Inf Eff Biosolids SPLP %'!$H$10:$H$15</c:f>
              <c:numCache>
                <c:formatCode>0%</c:formatCode>
                <c:ptCount val="6"/>
                <c:pt idx="0">
                  <c:v>0.40184293483908951</c:v>
                </c:pt>
                <c:pt idx="1">
                  <c:v>0.34849482107596902</c:v>
                </c:pt>
                <c:pt idx="2">
                  <c:v>0.12332421103682403</c:v>
                </c:pt>
                <c:pt idx="3" formatCode="0.0%">
                  <c:v>3.6512280458655198E-2</c:v>
                </c:pt>
                <c:pt idx="4" formatCode="0.0%">
                  <c:v>2.5288391589011666E-2</c:v>
                </c:pt>
                <c:pt idx="5" formatCode="0.0%">
                  <c:v>6.4537361000450322E-2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5B8-4DE8-B9C7-CD693B170A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</a:rPr>
              <a:t>SPLP Solution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33CC33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86-4B0E-9AFB-7F9277C8FDF9}"/>
              </c:ext>
            </c:extLst>
          </c:dPt>
          <c:dPt>
            <c:idx val="1"/>
            <c:bubble3D val="0"/>
            <c:spPr>
              <a:solidFill>
                <a:srgbClr val="0080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86-4B0E-9AFB-7F9277C8FDF9}"/>
              </c:ext>
            </c:extLst>
          </c:dPt>
          <c:dPt>
            <c:idx val="2"/>
            <c:bubble3D val="0"/>
            <c:spPr>
              <a:solidFill>
                <a:srgbClr val="3399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086-4B0E-9AFB-7F9277C8FDF9}"/>
              </c:ext>
            </c:extLst>
          </c:dPt>
          <c:dPt>
            <c:idx val="3"/>
            <c:bubble3D val="0"/>
            <c:spPr>
              <a:solidFill>
                <a:srgbClr val="00FF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086-4B0E-9AFB-7F9277C8FDF9}"/>
              </c:ext>
            </c:extLst>
          </c:dPt>
          <c:dPt>
            <c:idx val="4"/>
            <c:bubble3D val="0"/>
            <c:spPr>
              <a:solidFill>
                <a:srgbClr val="CCFF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086-4B0E-9AFB-7F9277C8FDF9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086-4B0E-9AFB-7F9277C8FDF9}"/>
              </c:ext>
            </c:extLst>
          </c:dPt>
          <c:dLbls>
            <c:dLbl>
              <c:idx val="1"/>
              <c:layout>
                <c:manualLayout>
                  <c:x val="-3.1474337254622231E-2"/>
                  <c:y val="-0.1012680446194225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88888888888884"/>
                      <c:h val="0.149537037037037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086-4B0E-9AFB-7F9277C8FDF9}"/>
                </c:ext>
              </c:extLst>
            </c:dLbl>
            <c:dLbl>
              <c:idx val="2"/>
              <c:layout>
                <c:manualLayout>
                  <c:x val="-2.6887795275590553E-2"/>
                  <c:y val="-7.3891805191017785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86-4B0E-9AFB-7F9277C8FDF9}"/>
                </c:ext>
              </c:extLst>
            </c:dLbl>
            <c:dLbl>
              <c:idx val="3"/>
              <c:layout>
                <c:manualLayout>
                  <c:x val="-1.2919181977252843E-2"/>
                  <c:y val="1.1127879848352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86-4B0E-9AFB-7F9277C8FDF9}"/>
                </c:ext>
              </c:extLst>
            </c:dLbl>
            <c:dLbl>
              <c:idx val="4"/>
              <c:layout>
                <c:manualLayout>
                  <c:x val="-2.1223753280839894E-2"/>
                  <c:y val="5.926655001458150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086-4B0E-9AFB-7F9277C8FDF9}"/>
                </c:ext>
              </c:extLst>
            </c:dLbl>
            <c:dLbl>
              <c:idx val="5"/>
              <c:layout>
                <c:manualLayout>
                  <c:x val="7.3827540848292544E-2"/>
                  <c:y val="-8.619860017497812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2059436696504"/>
                      <c:h val="0.121759259259259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7086-4B0E-9AFB-7F9277C8FD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'Kihei Inf Eff Biosolids SPLP %'!$O$10:$O$15</c:f>
              <c:strCache>
                <c:ptCount val="6"/>
                <c:pt idx="0">
                  <c:v>5:3 FTCA-</c:v>
                </c:pt>
                <c:pt idx="1">
                  <c:v>7:3 FTCA-</c:v>
                </c:pt>
                <c:pt idx="2">
                  <c:v>PFPeA-</c:v>
                </c:pt>
                <c:pt idx="3">
                  <c:v>PFHxA-</c:v>
                </c:pt>
                <c:pt idx="4">
                  <c:v>PFOA-</c:v>
                </c:pt>
                <c:pt idx="5">
                  <c:v>Other</c:v>
                </c:pt>
              </c:strCache>
            </c:strRef>
          </c:cat>
          <c:val>
            <c:numRef>
              <c:f>'Kihei Inf Eff Biosolids SPLP %'!$P$10:$P$15</c:f>
              <c:numCache>
                <c:formatCode>0%</c:formatCode>
                <c:ptCount val="6"/>
                <c:pt idx="0">
                  <c:v>0.56654728294804946</c:v>
                </c:pt>
                <c:pt idx="1">
                  <c:v>0.14940957309453132</c:v>
                </c:pt>
                <c:pt idx="2" formatCode="0.0%">
                  <c:v>7.306387216067832E-2</c:v>
                </c:pt>
                <c:pt idx="3" formatCode="0.0%">
                  <c:v>6.520475588807581E-2</c:v>
                </c:pt>
                <c:pt idx="4" formatCode="0.0%">
                  <c:v>5.6395636549554304E-2</c:v>
                </c:pt>
                <c:pt idx="5" formatCode="0.0%">
                  <c:v>8.9378879359110625E-2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086-4B0E-9AFB-7F9277C8F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7001718007517"/>
          <c:y val="0.10806072627572409"/>
          <c:w val="0.79837888012545544"/>
          <c:h val="0.72088764946048411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4251026396187563"/>
                  <c:y val="-5.7779245703819997E-3"/>
                </c:manualLayout>
              </c:layout>
              <c:tx>
                <c:rich>
                  <a:bodyPr/>
                  <a:lstStyle/>
                  <a:p>
                    <a:fld id="{D3373DAF-F6B4-496B-B5DB-E3CABAF1665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741F-4392-86AF-055A85A00858}"/>
                </c:ext>
              </c:extLst>
            </c:dLbl>
            <c:dLbl>
              <c:idx val="1"/>
              <c:layout>
                <c:manualLayout>
                  <c:x val="4.6434666297679887E-2"/>
                  <c:y val="-1.5666547993602271E-3"/>
                </c:manualLayout>
              </c:layout>
              <c:tx>
                <c:rich>
                  <a:bodyPr/>
                  <a:lstStyle/>
                  <a:p>
                    <a:fld id="{8857B78B-848D-4FC6-B009-7BF643EAA66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741F-4392-86AF-055A85A00858}"/>
                </c:ext>
              </c:extLst>
            </c:dLbl>
            <c:dLbl>
              <c:idx val="2"/>
              <c:layout>
                <c:manualLayout>
                  <c:x val="1.9525245358874305E-2"/>
                  <c:y val="5.1827117928172801E-2"/>
                </c:manualLayout>
              </c:layout>
              <c:tx>
                <c:rich>
                  <a:bodyPr/>
                  <a:lstStyle/>
                  <a:p>
                    <a:fld id="{C6DE82A3-C8F0-4682-859D-4DB86E17CD3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741F-4392-86AF-055A85A00858}"/>
                </c:ext>
              </c:extLst>
            </c:dLbl>
            <c:dLbl>
              <c:idx val="3"/>
              <c:layout>
                <c:manualLayout>
                  <c:x val="-0.1292009142465349"/>
                  <c:y val="-4.6897093247536138E-2"/>
                </c:manualLayout>
              </c:layout>
              <c:tx>
                <c:rich>
                  <a:bodyPr/>
                  <a:lstStyle/>
                  <a:p>
                    <a:fld id="{A9A5599F-2E75-448A-9645-D4FBC824F7F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741F-4392-86AF-055A85A00858}"/>
                </c:ext>
              </c:extLst>
            </c:dLbl>
            <c:dLbl>
              <c:idx val="4"/>
              <c:layout>
                <c:manualLayout>
                  <c:x val="9.3370200182774903E-3"/>
                  <c:y val="5.0708851704990753E-2"/>
                </c:manualLayout>
              </c:layout>
              <c:tx>
                <c:rich>
                  <a:bodyPr/>
                  <a:lstStyle/>
                  <a:p>
                    <a:fld id="{D8B2DCFC-8A9B-4803-AB85-FF267CDFF1F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741F-4392-86AF-055A85A00858}"/>
                </c:ext>
              </c:extLst>
            </c:dLbl>
            <c:dLbl>
              <c:idx val="5"/>
              <c:layout>
                <c:manualLayout>
                  <c:x val="-0.14912168535216469"/>
                  <c:y val="-3.2955288953556539E-2"/>
                </c:manualLayout>
              </c:layout>
              <c:tx>
                <c:rich>
                  <a:bodyPr/>
                  <a:lstStyle/>
                  <a:p>
                    <a:fld id="{7537742D-FBED-4008-8B06-77CC74985CC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741F-4392-86AF-055A85A0085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41F-4392-86AF-055A85A00858}"/>
                </c:ext>
              </c:extLst>
            </c:dLbl>
            <c:dLbl>
              <c:idx val="7"/>
              <c:layout>
                <c:manualLayout>
                  <c:x val="-0.10576383675557059"/>
                  <c:y val="4.6431626721366137E-2"/>
                </c:manualLayout>
              </c:layout>
              <c:tx>
                <c:rich>
                  <a:bodyPr/>
                  <a:lstStyle/>
                  <a:p>
                    <a:fld id="{FA48C161-A053-4D69-8815-DA1F5C30821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741F-4392-86AF-055A85A00858}"/>
                </c:ext>
              </c:extLst>
            </c:dLbl>
            <c:dLbl>
              <c:idx val="8"/>
              <c:layout>
                <c:manualLayout>
                  <c:x val="-0.11349950456160807"/>
                  <c:y val="-4.3122690466794317E-2"/>
                </c:manualLayout>
              </c:layout>
              <c:tx>
                <c:rich>
                  <a:bodyPr/>
                  <a:lstStyle/>
                  <a:p>
                    <a:fld id="{9547AD18-FF31-4CEE-9039-32337CF39BD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741F-4392-86AF-055A85A00858}"/>
                </c:ext>
              </c:extLst>
            </c:dLbl>
            <c:dLbl>
              <c:idx val="9"/>
              <c:layout>
                <c:manualLayout>
                  <c:x val="1.8912592934801041E-2"/>
                  <c:y val="2.5722342282298697E-2"/>
                </c:manualLayout>
              </c:layout>
              <c:tx>
                <c:rich>
                  <a:bodyPr/>
                  <a:lstStyle/>
                  <a:p>
                    <a:fld id="{BAB1A9A7-652E-4ECD-8C97-5537CA2BB1A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741F-4392-86AF-055A85A0085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41F-4392-86AF-055A85A00858}"/>
                </c:ext>
              </c:extLst>
            </c:dLbl>
            <c:dLbl>
              <c:idx val="11"/>
              <c:layout>
                <c:manualLayout>
                  <c:x val="-7.3002167796688347E-2"/>
                  <c:y val="-4.8526949290261259E-2"/>
                </c:manualLayout>
              </c:layout>
              <c:tx>
                <c:rich>
                  <a:bodyPr/>
                  <a:lstStyle/>
                  <a:p>
                    <a:fld id="{F5792F8E-CEFA-48EA-89F3-A4879D63640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741F-4392-86AF-055A85A00858}"/>
                </c:ext>
              </c:extLst>
            </c:dLbl>
            <c:dLbl>
              <c:idx val="12"/>
              <c:layout>
                <c:manualLayout>
                  <c:x val="2.6419445597527791E-2"/>
                  <c:y val="8.3470318390179918E-2"/>
                </c:manualLayout>
              </c:layout>
              <c:tx>
                <c:rich>
                  <a:bodyPr/>
                  <a:lstStyle/>
                  <a:p>
                    <a:fld id="{7C211007-8800-4C09-826C-FD07547AB05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741F-4392-86AF-055A85A00858}"/>
                </c:ext>
              </c:extLst>
            </c:dLbl>
            <c:dLbl>
              <c:idx val="13"/>
              <c:layout>
                <c:manualLayout>
                  <c:x val="3.2314178520981195E-2"/>
                  <c:y val="-1.1585067937400849E-2"/>
                </c:manualLayout>
              </c:layout>
              <c:tx>
                <c:rich>
                  <a:bodyPr/>
                  <a:lstStyle/>
                  <a:p>
                    <a:fld id="{D147719F-45EB-4723-A06F-DB4A8D8AE7B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741F-4392-86AF-055A85A00858}"/>
                </c:ext>
              </c:extLst>
            </c:dLbl>
            <c:dLbl>
              <c:idx val="14"/>
              <c:layout>
                <c:manualLayout>
                  <c:x val="-2.0817305474839721E-2"/>
                  <c:y val="-5.6043553582592193E-2"/>
                </c:manualLayout>
              </c:layout>
              <c:tx>
                <c:rich>
                  <a:bodyPr/>
                  <a:lstStyle/>
                  <a:p>
                    <a:fld id="{B973BE52-096C-43DC-8F12-45C62076B64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741F-4392-86AF-055A85A00858}"/>
                </c:ext>
              </c:extLst>
            </c:dLbl>
            <c:dLbl>
              <c:idx val="15"/>
              <c:layout>
                <c:manualLayout>
                  <c:x val="-1.6123679719570131E-2"/>
                  <c:y val="7.9840626048680946E-2"/>
                </c:manualLayout>
              </c:layout>
              <c:tx>
                <c:rich>
                  <a:bodyPr/>
                  <a:lstStyle/>
                  <a:p>
                    <a:fld id="{26ED85C4-E0BF-450A-B9DB-EFD23D98A07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741F-4392-86AF-055A85A00858}"/>
                </c:ext>
              </c:extLst>
            </c:dLbl>
            <c:dLbl>
              <c:idx val="16"/>
              <c:layout>
                <c:manualLayout>
                  <c:x val="3.8165905631659003E-2"/>
                  <c:y val="6.3029706309716257E-2"/>
                </c:manualLayout>
              </c:layout>
              <c:tx>
                <c:rich>
                  <a:bodyPr/>
                  <a:lstStyle/>
                  <a:p>
                    <a:fld id="{7D02CF98-C799-4679-844F-6697508C868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741F-4392-86AF-055A85A00858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41F-4392-86AF-055A85A008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'Predicted vs Measured Kd'!$P$10:$P$27</c:f>
              <c:numCache>
                <c:formatCode>#,##0</c:formatCode>
                <c:ptCount val="18"/>
                <c:pt idx="0">
                  <c:v>1722.0212765957447</c:v>
                </c:pt>
                <c:pt idx="1">
                  <c:v>6355.0000000000009</c:v>
                </c:pt>
                <c:pt idx="2">
                  <c:v>7168.2086167800453</c:v>
                </c:pt>
                <c:pt idx="3">
                  <c:v>4306.2411347517727</c:v>
                </c:pt>
                <c:pt idx="4">
                  <c:v>19838.156028368798</c:v>
                </c:pt>
                <c:pt idx="5">
                  <c:v>5795.6028368794323</c:v>
                </c:pt>
                <c:pt idx="7">
                  <c:v>805.2788104089218</c:v>
                </c:pt>
                <c:pt idx="8">
                  <c:v>189.40594059405939</c:v>
                </c:pt>
                <c:pt idx="9">
                  <c:v>1297.5675675675677</c:v>
                </c:pt>
                <c:pt idx="11">
                  <c:v>85.930807248764424</c:v>
                </c:pt>
                <c:pt idx="12">
                  <c:v>101.23385939741753</c:v>
                </c:pt>
                <c:pt idx="13">
                  <c:v>189.40594059405939</c:v>
                </c:pt>
                <c:pt idx="14">
                  <c:v>30.59808612440192</c:v>
                </c:pt>
                <c:pt idx="15">
                  <c:v>29.185098952270078</c:v>
                </c:pt>
                <c:pt idx="16">
                  <c:v>58.378378378378379</c:v>
                </c:pt>
              </c:numCache>
            </c:numRef>
          </c:xVal>
          <c:yVal>
            <c:numRef>
              <c:f>'Predicted vs Measured Kd'!$O$10:$O$27</c:f>
              <c:numCache>
                <c:formatCode>#,##0</c:formatCode>
                <c:ptCount val="18"/>
                <c:pt idx="0">
                  <c:v>110400</c:v>
                </c:pt>
                <c:pt idx="1">
                  <c:v>139800</c:v>
                </c:pt>
                <c:pt idx="2">
                  <c:v>51240</c:v>
                </c:pt>
                <c:pt idx="3">
                  <c:v>7553.4</c:v>
                </c:pt>
                <c:pt idx="4">
                  <c:v>2361.6</c:v>
                </c:pt>
                <c:pt idx="5">
                  <c:v>1615.2</c:v>
                </c:pt>
                <c:pt idx="7">
                  <c:v>673.19999999999993</c:v>
                </c:pt>
                <c:pt idx="8">
                  <c:v>635.4</c:v>
                </c:pt>
                <c:pt idx="9">
                  <c:v>434.4</c:v>
                </c:pt>
                <c:pt idx="11">
                  <c:v>109.2</c:v>
                </c:pt>
                <c:pt idx="12">
                  <c:v>45.6</c:v>
                </c:pt>
                <c:pt idx="13">
                  <c:v>25.8</c:v>
                </c:pt>
                <c:pt idx="14">
                  <c:v>18.599999999999998</c:v>
                </c:pt>
                <c:pt idx="15">
                  <c:v>13.799999999999999</c:v>
                </c:pt>
                <c:pt idx="16">
                  <c:v>12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'Predicted vs Measured Kd'!$H$10:$H$27</c15:f>
                <c15:dlblRangeCache>
                  <c:ptCount val="18"/>
                  <c:pt idx="0">
                    <c:v>PFTrDA-</c:v>
                  </c:pt>
                  <c:pt idx="1">
                    <c:v>PFTeDA-</c:v>
                  </c:pt>
                  <c:pt idx="2">
                    <c:v>PFDoDA-</c:v>
                  </c:pt>
                  <c:pt idx="3">
                    <c:v>PFOSA-</c:v>
                  </c:pt>
                  <c:pt idx="4">
                    <c:v>PFDS-</c:v>
                  </c:pt>
                  <c:pt idx="5">
                    <c:v>PFUnDA-</c:v>
                  </c:pt>
                  <c:pt idx="6">
                    <c:v>PFHpS-</c:v>
                  </c:pt>
                  <c:pt idx="7">
                    <c:v>PFOS-</c:v>
                  </c:pt>
                  <c:pt idx="8">
                    <c:v>PFNA-</c:v>
                  </c:pt>
                  <c:pt idx="9">
                    <c:v>PFDA-</c:v>
                  </c:pt>
                  <c:pt idx="10">
                    <c:v>PFHxS-</c:v>
                  </c:pt>
                  <c:pt idx="11">
                    <c:v>PFOA-</c:v>
                  </c:pt>
                  <c:pt idx="12">
                    <c:v>PFBA-</c:v>
                  </c:pt>
                  <c:pt idx="13">
                    <c:v>PFHpA-</c:v>
                  </c:pt>
                  <c:pt idx="14">
                    <c:v>PFBS-</c:v>
                  </c:pt>
                  <c:pt idx="15">
                    <c:v>PFPeA-</c:v>
                  </c:pt>
                  <c:pt idx="16">
                    <c:v>PFHxA-</c:v>
                  </c:pt>
                  <c:pt idx="17">
                    <c:v>HFPO-DA-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2-741F-4392-86AF-055A85A008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0501472"/>
        <c:axId val="680502720"/>
      </c:scatterChart>
      <c:valAx>
        <c:axId val="680501472"/>
        <c:scaling>
          <c:logBase val="10"/>
          <c:orientation val="minMax"/>
          <c:max val="1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>
                    <a:solidFill>
                      <a:schemeClr val="tx1"/>
                    </a:solidFill>
                  </a:rPr>
                  <a:t>Measured Kd (cm</a:t>
                </a:r>
                <a:r>
                  <a:rPr lang="en-US" sz="1800" b="1" baseline="30000">
                    <a:solidFill>
                      <a:schemeClr val="tx1"/>
                    </a:solidFill>
                  </a:rPr>
                  <a:t>3</a:t>
                </a:r>
                <a:r>
                  <a:rPr lang="en-US" sz="1800" b="1">
                    <a:solidFill>
                      <a:schemeClr val="tx1"/>
                    </a:solidFill>
                  </a:rPr>
                  <a:t>/g)</a:t>
                </a:r>
              </a:p>
            </c:rich>
          </c:tx>
          <c:layout>
            <c:manualLayout>
              <c:xMode val="edge"/>
              <c:yMode val="edge"/>
              <c:x val="0.44192026591115802"/>
              <c:y val="0.927921964299917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0502720"/>
        <c:crosses val="autoZero"/>
        <c:crossBetween val="midCat"/>
      </c:valAx>
      <c:valAx>
        <c:axId val="68050272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>
                    <a:solidFill>
                      <a:schemeClr val="tx1"/>
                    </a:solidFill>
                  </a:rPr>
                  <a:t>Predicted </a:t>
                </a:r>
                <a:r>
                  <a:rPr lang="en-US" sz="1800" b="1" dirty="0" err="1">
                    <a:solidFill>
                      <a:schemeClr val="tx1"/>
                    </a:solidFill>
                  </a:rPr>
                  <a:t>Kd</a:t>
                </a:r>
                <a:r>
                  <a:rPr lang="en-US" sz="1800" b="1" dirty="0">
                    <a:solidFill>
                      <a:schemeClr val="tx1"/>
                    </a:solidFill>
                  </a:rPr>
                  <a:t> (cm</a:t>
                </a:r>
                <a:r>
                  <a:rPr lang="en-US" sz="1800" b="1" baseline="30000" dirty="0">
                    <a:solidFill>
                      <a:schemeClr val="tx1"/>
                    </a:solidFill>
                  </a:rPr>
                  <a:t>3</a:t>
                </a:r>
                <a:r>
                  <a:rPr lang="en-US" sz="1800" b="1" dirty="0">
                    <a:solidFill>
                      <a:schemeClr val="tx1"/>
                    </a:solidFill>
                  </a:rPr>
                  <a:t>/g)</a:t>
                </a:r>
              </a:p>
            </c:rich>
          </c:tx>
          <c:layout>
            <c:manualLayout>
              <c:xMode val="edge"/>
              <c:yMode val="edge"/>
              <c:x val="1.4644158479774918E-3"/>
              <c:y val="0.298266067282517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0501472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73590576486175"/>
          <c:y val="4.7070353063343714E-2"/>
          <c:w val="0.76933025600019389"/>
          <c:h val="0.78601561341047321"/>
        </c:manualLayout>
      </c:layout>
      <c:scatterChart>
        <c:scatterStyle val="lineMarker"/>
        <c:varyColors val="0"/>
        <c:ser>
          <c:idx val="2"/>
          <c:order val="0"/>
          <c:tx>
            <c:strRef>
              <c:f>'Predicted vs Measured Kd'!$H$10:$H$27</c:f>
              <c:strCache>
                <c:ptCount val="18"/>
                <c:pt idx="0">
                  <c:v>PFTrDA-</c:v>
                </c:pt>
                <c:pt idx="1">
                  <c:v>PFTeDA-</c:v>
                </c:pt>
                <c:pt idx="2">
                  <c:v>PFDoDA-</c:v>
                </c:pt>
                <c:pt idx="3">
                  <c:v>PFOSA-</c:v>
                </c:pt>
                <c:pt idx="4">
                  <c:v>PFDS-</c:v>
                </c:pt>
                <c:pt idx="5">
                  <c:v>PFUnDA-</c:v>
                </c:pt>
                <c:pt idx="6">
                  <c:v>PFHpS-</c:v>
                </c:pt>
                <c:pt idx="7">
                  <c:v>PFOS-</c:v>
                </c:pt>
                <c:pt idx="8">
                  <c:v>PFNA-</c:v>
                </c:pt>
                <c:pt idx="9">
                  <c:v>PFDA-</c:v>
                </c:pt>
                <c:pt idx="10">
                  <c:v>PFHxS-</c:v>
                </c:pt>
                <c:pt idx="11">
                  <c:v>PFOA-</c:v>
                </c:pt>
                <c:pt idx="12">
                  <c:v>PFBA-</c:v>
                </c:pt>
                <c:pt idx="13">
                  <c:v>PFHpA-</c:v>
                </c:pt>
                <c:pt idx="14">
                  <c:v>PFBS-</c:v>
                </c:pt>
                <c:pt idx="15">
                  <c:v>PFPeA-</c:v>
                </c:pt>
                <c:pt idx="16">
                  <c:v>PFHxA-</c:v>
                </c:pt>
                <c:pt idx="17">
                  <c:v>HFPO-DA-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2800750083125687"/>
                  <c:y val="2.6791277258566958E-2"/>
                </c:manualLayout>
              </c:layout>
              <c:tx>
                <c:rich>
                  <a:bodyPr/>
                  <a:lstStyle/>
                  <a:p>
                    <a:fld id="{C2657301-E024-496C-8370-31F4EA60B68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4884-45A0-8A02-436E6001230E}"/>
                </c:ext>
              </c:extLst>
            </c:dLbl>
            <c:dLbl>
              <c:idx val="1"/>
              <c:layout>
                <c:manualLayout>
                  <c:x val="1.70513108730194E-2"/>
                  <c:y val="-1.6978193146417447E-2"/>
                </c:manualLayout>
              </c:layout>
              <c:tx>
                <c:rich>
                  <a:bodyPr/>
                  <a:lstStyle/>
                  <a:p>
                    <a:fld id="{BD2FFC7B-0B4F-4BE5-8B0D-641DCD6A0C8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4884-45A0-8A02-436E6001230E}"/>
                </c:ext>
              </c:extLst>
            </c:dLbl>
            <c:dLbl>
              <c:idx val="2"/>
              <c:layout>
                <c:manualLayout>
                  <c:x val="3.1895259482168113E-2"/>
                  <c:y val="1.9833387325939048E-2"/>
                </c:manualLayout>
              </c:layout>
              <c:tx>
                <c:rich>
                  <a:bodyPr/>
                  <a:lstStyle/>
                  <a:p>
                    <a:fld id="{7A98AD5E-FC0A-4DEE-A288-C153AC71DDF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4884-45A0-8A02-436E6001230E}"/>
                </c:ext>
              </c:extLst>
            </c:dLbl>
            <c:dLbl>
              <c:idx val="3"/>
              <c:layout>
                <c:manualLayout>
                  <c:x val="-0.11955302386795379"/>
                  <c:y val="1.4338562527814864E-2"/>
                </c:manualLayout>
              </c:layout>
              <c:tx>
                <c:rich>
                  <a:bodyPr/>
                  <a:lstStyle/>
                  <a:p>
                    <a:fld id="{90C7C5DA-D163-4627-8A9A-81479A6621F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4884-45A0-8A02-436E6001230E}"/>
                </c:ext>
              </c:extLst>
            </c:dLbl>
            <c:dLbl>
              <c:idx val="4"/>
              <c:layout>
                <c:manualLayout>
                  <c:x val="1.6078396507597712E-2"/>
                  <c:y val="-1.7211004655534937E-2"/>
                </c:manualLayout>
              </c:layout>
              <c:tx>
                <c:rich>
                  <a:bodyPr/>
                  <a:lstStyle/>
                  <a:p>
                    <a:fld id="{9BD82696-4C7D-48BD-A130-F3F9967899A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4884-45A0-8A02-436E6001230E}"/>
                </c:ext>
              </c:extLst>
            </c:dLbl>
            <c:dLbl>
              <c:idx val="5"/>
              <c:layout>
                <c:manualLayout>
                  <c:x val="1.4214758807149126E-3"/>
                  <c:y val="4.3492021917210057E-2"/>
                </c:manualLayout>
              </c:layout>
              <c:tx>
                <c:rich>
                  <a:bodyPr/>
                  <a:lstStyle/>
                  <a:p>
                    <a:fld id="{4FECAEEF-872D-467A-BAD0-485A0DAB35C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4884-45A0-8A02-436E6001230E}"/>
                </c:ext>
              </c:extLst>
            </c:dLbl>
            <c:dLbl>
              <c:idx val="6"/>
              <c:layout>
                <c:manualLayout>
                  <c:x val="-5.5555555555555558E-3"/>
                  <c:y val="5.0925925925925881E-2"/>
                </c:manualLayout>
              </c:layout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884-45A0-8A02-436E6001230E}"/>
                </c:ext>
              </c:extLst>
            </c:dLbl>
            <c:dLbl>
              <c:idx val="7"/>
              <c:layout>
                <c:manualLayout>
                  <c:x val="-5.6063955259173424E-2"/>
                  <c:y val="7.0739317427900308E-2"/>
                </c:manualLayout>
              </c:layout>
              <c:tx>
                <c:rich>
                  <a:bodyPr/>
                  <a:lstStyle/>
                  <a:p>
                    <a:fld id="{F86EB463-9DD2-4803-9927-DE84945A381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4884-45A0-8A02-436E6001230E}"/>
                </c:ext>
              </c:extLst>
            </c:dLbl>
            <c:dLbl>
              <c:idx val="8"/>
              <c:layout>
                <c:manualLayout>
                  <c:x val="-7.3209275256186465E-2"/>
                  <c:y val="-8.3148828067052372E-2"/>
                </c:manualLayout>
              </c:layout>
              <c:tx>
                <c:rich>
                  <a:bodyPr/>
                  <a:lstStyle/>
                  <a:p>
                    <a:fld id="{FD253D64-2766-4714-8D71-05BDA8A04A1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4884-45A0-8A02-436E6001230E}"/>
                </c:ext>
              </c:extLst>
            </c:dLbl>
            <c:dLbl>
              <c:idx val="9"/>
              <c:layout>
                <c:manualLayout>
                  <c:x val="3.3383104708403631E-2"/>
                  <c:y val="4.3274064417432201E-2"/>
                </c:manualLayout>
              </c:layout>
              <c:tx>
                <c:rich>
                  <a:bodyPr/>
                  <a:lstStyle/>
                  <a:p>
                    <a:fld id="{F9AD2D42-A63C-4715-89A6-7C88D6F2C6A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4884-45A0-8A02-436E6001230E}"/>
                </c:ext>
              </c:extLst>
            </c:dLbl>
            <c:dLbl>
              <c:idx val="10"/>
              <c:layout>
                <c:manualLayout>
                  <c:x val="-0.10032990016391802"/>
                  <c:y val="-5.6199933244325768E-2"/>
                </c:manualLayout>
              </c:layout>
              <c:tx>
                <c:rich>
                  <a:bodyPr/>
                  <a:lstStyle/>
                  <a:p>
                    <a:fld id="{F7606E10-7558-415D-897E-79578B9A887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4884-45A0-8A02-436E6001230E}"/>
                </c:ext>
              </c:extLst>
            </c:dLbl>
            <c:dLbl>
              <c:idx val="11"/>
              <c:layout>
                <c:manualLayout>
                  <c:x val="-4.7015372755325989E-2"/>
                  <c:y val="-4.982402462542658E-2"/>
                </c:manualLayout>
              </c:layout>
              <c:tx>
                <c:rich>
                  <a:bodyPr/>
                  <a:lstStyle/>
                  <a:p>
                    <a:fld id="{9928E07C-B1FA-4186-861C-05B7C47BA30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4884-45A0-8A02-436E6001230E}"/>
                </c:ext>
              </c:extLst>
            </c:dLbl>
            <c:dLbl>
              <c:idx val="12"/>
              <c:layout>
                <c:manualLayout>
                  <c:x val="-0.10587396844499547"/>
                  <c:y val="-9.014612075359826E-3"/>
                </c:manualLayout>
              </c:layout>
              <c:tx>
                <c:rich>
                  <a:bodyPr/>
                  <a:lstStyle/>
                  <a:p>
                    <a:fld id="{FAF5A381-0FF7-441E-94F0-10A3B98B7F1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4884-45A0-8A02-436E6001230E}"/>
                </c:ext>
              </c:extLst>
            </c:dLbl>
            <c:dLbl>
              <c:idx val="13"/>
              <c:layout>
                <c:manualLayout>
                  <c:x val="-0.11902061561919326"/>
                  <c:y val="5.4393079661771253E-2"/>
                </c:manualLayout>
              </c:layout>
              <c:tx>
                <c:rich>
                  <a:bodyPr/>
                  <a:lstStyle/>
                  <a:p>
                    <a:fld id="{CDE01242-3955-4FFE-8ECF-8C6F37B4759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4884-45A0-8A02-436E6001230E}"/>
                </c:ext>
              </c:extLst>
            </c:dLbl>
            <c:dLbl>
              <c:idx val="14"/>
              <c:layout>
                <c:manualLayout>
                  <c:x val="1.1672035621320203E-2"/>
                  <c:y val="-1.1960947930574185E-2"/>
                </c:manualLayout>
              </c:layout>
              <c:tx>
                <c:rich>
                  <a:bodyPr/>
                  <a:lstStyle/>
                  <a:p>
                    <a:fld id="{44A5F824-B139-414A-B3E8-C2F3689686F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4884-45A0-8A02-436E6001230E}"/>
                </c:ext>
              </c:extLst>
            </c:dLbl>
            <c:dLbl>
              <c:idx val="15"/>
              <c:layout>
                <c:manualLayout>
                  <c:x val="2.4999999999999949E-2"/>
                  <c:y val="0"/>
                </c:manualLayout>
              </c:layout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884-45A0-8A02-436E6001230E}"/>
                </c:ext>
              </c:extLst>
            </c:dLbl>
            <c:dLbl>
              <c:idx val="16"/>
              <c:layout>
                <c:manualLayout>
                  <c:x val="-1.3492162851859481E-2"/>
                  <c:y val="8.5018914107699156E-2"/>
                </c:manualLayout>
              </c:layout>
              <c:tx>
                <c:rich>
                  <a:bodyPr/>
                  <a:lstStyle/>
                  <a:p>
                    <a:fld id="{091AB4CC-190E-44E3-AA5F-31C17434C2C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4884-45A0-8A02-436E6001230E}"/>
                </c:ext>
              </c:extLst>
            </c:dLbl>
            <c:dLbl>
              <c:idx val="17"/>
              <c:layout>
                <c:manualLayout>
                  <c:x val="2.2222222222222223E-2"/>
                  <c:y val="8.7962962962962965E-2"/>
                </c:manualLayout>
              </c:layout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884-45A0-8A02-436E600123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'Predicted vs Measured Kd'!$L$10:$L$27</c:f>
              <c:numCache>
                <c:formatCode>#,##0</c:formatCode>
                <c:ptCount val="18"/>
                <c:pt idx="0">
                  <c:v>1262.7586206896556</c:v>
                </c:pt>
                <c:pt idx="1">
                  <c:v>6280.1145475372286</c:v>
                </c:pt>
                <c:pt idx="2">
                  <c:v>6739.8065556152605</c:v>
                </c:pt>
                <c:pt idx="3">
                  <c:v>2253.0241672109728</c:v>
                </c:pt>
                <c:pt idx="4">
                  <c:v>18144.0146878825</c:v>
                </c:pt>
                <c:pt idx="5">
                  <c:v>3155.7754800590837</c:v>
                </c:pt>
                <c:pt idx="7">
                  <c:v>874.4337811900192</c:v>
                </c:pt>
                <c:pt idx="8">
                  <c:v>315.96059113300504</c:v>
                </c:pt>
                <c:pt idx="9">
                  <c:v>1568.7850467289722</c:v>
                </c:pt>
                <c:pt idx="10">
                  <c:v>96.578483245149911</c:v>
                </c:pt>
                <c:pt idx="11">
                  <c:v>39.777424483306831</c:v>
                </c:pt>
                <c:pt idx="12">
                  <c:v>8.7145242070116868</c:v>
                </c:pt>
                <c:pt idx="13">
                  <c:v>7.7598450613298917</c:v>
                </c:pt>
                <c:pt idx="14">
                  <c:v>22.174940898345156</c:v>
                </c:pt>
                <c:pt idx="16">
                  <c:v>13.433734939759036</c:v>
                </c:pt>
              </c:numCache>
            </c:numRef>
          </c:xVal>
          <c:yVal>
            <c:numRef>
              <c:f>'Predicted vs Measured Kd'!$K$10:$K$27</c:f>
              <c:numCache>
                <c:formatCode>#,##0</c:formatCode>
                <c:ptCount val="18"/>
                <c:pt idx="0">
                  <c:v>110400</c:v>
                </c:pt>
                <c:pt idx="1">
                  <c:v>139800</c:v>
                </c:pt>
                <c:pt idx="2">
                  <c:v>51240</c:v>
                </c:pt>
                <c:pt idx="3">
                  <c:v>7553.4</c:v>
                </c:pt>
                <c:pt idx="4">
                  <c:v>2361.6</c:v>
                </c:pt>
                <c:pt idx="5">
                  <c:v>1615.2</c:v>
                </c:pt>
                <c:pt idx="6">
                  <c:v>738</c:v>
                </c:pt>
                <c:pt idx="7">
                  <c:v>673.19999999999993</c:v>
                </c:pt>
                <c:pt idx="8">
                  <c:v>635.4</c:v>
                </c:pt>
                <c:pt idx="9">
                  <c:v>434.4</c:v>
                </c:pt>
                <c:pt idx="10">
                  <c:v>337.2</c:v>
                </c:pt>
                <c:pt idx="11">
                  <c:v>109.2</c:v>
                </c:pt>
                <c:pt idx="12">
                  <c:v>45.6</c:v>
                </c:pt>
                <c:pt idx="13">
                  <c:v>25.8</c:v>
                </c:pt>
                <c:pt idx="14">
                  <c:v>18.599999999999998</c:v>
                </c:pt>
                <c:pt idx="15">
                  <c:v>13.799999999999999</c:v>
                </c:pt>
                <c:pt idx="16">
                  <c:v>12</c:v>
                </c:pt>
                <c:pt idx="17">
                  <c:v>7.1999999999999993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'[3]Toxicty vs Koc'!$F$10:$F$27</c15:f>
                <c15:dlblRangeCache>
                  <c:ptCount val="18"/>
                  <c:pt idx="0">
                    <c:v>PFTrDA-</c:v>
                  </c:pt>
                  <c:pt idx="1">
                    <c:v>PFTeDA-</c:v>
                  </c:pt>
                  <c:pt idx="2">
                    <c:v>PFDoDA-</c:v>
                  </c:pt>
                  <c:pt idx="3">
                    <c:v>PFOSA-</c:v>
                  </c:pt>
                  <c:pt idx="4">
                    <c:v>PFDS-</c:v>
                  </c:pt>
                  <c:pt idx="5">
                    <c:v>PFUnDA-</c:v>
                  </c:pt>
                  <c:pt idx="6">
                    <c:v>PFHpS-</c:v>
                  </c:pt>
                  <c:pt idx="7">
                    <c:v>PFOS-</c:v>
                  </c:pt>
                  <c:pt idx="8">
                    <c:v>PFNA-</c:v>
                  </c:pt>
                  <c:pt idx="9">
                    <c:v>PFDA-</c:v>
                  </c:pt>
                  <c:pt idx="10">
                    <c:v>PFHxS-</c:v>
                  </c:pt>
                  <c:pt idx="11">
                    <c:v>PFOA-</c:v>
                  </c:pt>
                  <c:pt idx="12">
                    <c:v>PFBA-</c:v>
                  </c:pt>
                  <c:pt idx="13">
                    <c:v>PFHpA-</c:v>
                  </c:pt>
                  <c:pt idx="14">
                    <c:v>PFBS-</c:v>
                  </c:pt>
                  <c:pt idx="15">
                    <c:v>PFPeA-</c:v>
                  </c:pt>
                  <c:pt idx="16">
                    <c:v>PFHxA-</c:v>
                  </c:pt>
                  <c:pt idx="17">
                    <c:v>HFPO-DA-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2-4884-45A0-8A02-436E600123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115800"/>
        <c:axId val="364120112"/>
      </c:scatterChart>
      <c:valAx>
        <c:axId val="364115800"/>
        <c:scaling>
          <c:logBase val="10"/>
          <c:orientation val="minMax"/>
          <c:max val="1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baseline="0">
                    <a:solidFill>
                      <a:schemeClr val="tx1"/>
                    </a:solidFill>
                    <a:effectLst/>
                  </a:rPr>
                  <a:t>Measured Kd (cm</a:t>
                </a:r>
                <a:r>
                  <a:rPr lang="en-US" sz="1800" b="1" i="0" baseline="30000">
                    <a:solidFill>
                      <a:schemeClr val="tx1"/>
                    </a:solidFill>
                    <a:effectLst/>
                  </a:rPr>
                  <a:t>3</a:t>
                </a:r>
                <a:r>
                  <a:rPr lang="en-US" sz="1800" b="1" i="0" baseline="0">
                    <a:solidFill>
                      <a:schemeClr val="tx1"/>
                    </a:solidFill>
                    <a:effectLst/>
                  </a:rPr>
                  <a:t>/g)</a:t>
                </a:r>
                <a:endParaRPr lang="en-US">
                  <a:solidFill>
                    <a:schemeClr val="tx1"/>
                  </a:solidFill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120112"/>
        <c:crossesAt val="1.0000000000000004E-6"/>
        <c:crossBetween val="midCat"/>
        <c:majorUnit val="10"/>
      </c:valAx>
      <c:valAx>
        <c:axId val="364120112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baseline="0" dirty="0">
                    <a:solidFill>
                      <a:schemeClr val="tx1"/>
                    </a:solidFill>
                    <a:effectLst/>
                  </a:rPr>
                  <a:t>Predicted </a:t>
                </a:r>
                <a:r>
                  <a:rPr lang="en-US" sz="1800" b="1" i="0" baseline="0" dirty="0" err="1">
                    <a:solidFill>
                      <a:schemeClr val="tx1"/>
                    </a:solidFill>
                    <a:effectLst/>
                  </a:rPr>
                  <a:t>Kd</a:t>
                </a:r>
                <a:r>
                  <a:rPr lang="en-US" sz="1800" b="1" i="0" baseline="0" dirty="0">
                    <a:solidFill>
                      <a:schemeClr val="tx1"/>
                    </a:solidFill>
                    <a:effectLst/>
                  </a:rPr>
                  <a:t> (cm</a:t>
                </a:r>
                <a:r>
                  <a:rPr lang="en-US" sz="1800" b="1" i="0" baseline="30000" dirty="0">
                    <a:solidFill>
                      <a:schemeClr val="tx1"/>
                    </a:solidFill>
                    <a:effectLst/>
                  </a:rPr>
                  <a:t>3</a:t>
                </a:r>
                <a:r>
                  <a:rPr lang="en-US" sz="1800" b="1" i="0" baseline="0" dirty="0">
                    <a:solidFill>
                      <a:schemeClr val="tx1"/>
                    </a:solidFill>
                    <a:effectLst/>
                  </a:rPr>
                  <a:t>/g)</a:t>
                </a:r>
                <a:endParaRPr lang="en-US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9945677755925033E-2"/>
              <c:y val="0.249500445037828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115800"/>
        <c:crossesAt val="1.0000000000000004E-6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29671100253347"/>
          <c:y val="3.7776313750238842E-2"/>
          <c:w val="0.7803633957654722"/>
          <c:h val="0.7947513806501163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8.6280763662685486E-3"/>
                  <c:y val="-7.0886055224516228E-2"/>
                </c:manualLayout>
              </c:layout>
              <c:tx>
                <c:rich>
                  <a:bodyPr/>
                  <a:lstStyle/>
                  <a:p>
                    <a:fld id="{3B403661-03A5-47AC-818B-A8B3532A4FB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A7BC-4CCD-ADB4-4A8719888494}"/>
                </c:ext>
              </c:extLst>
            </c:dLbl>
            <c:dLbl>
              <c:idx val="1"/>
              <c:layout>
                <c:manualLayout>
                  <c:x val="-7.2306563431872185E-3"/>
                  <c:y val="7.0886055224516228E-2"/>
                </c:manualLayout>
              </c:layout>
              <c:tx>
                <c:rich>
                  <a:bodyPr/>
                  <a:lstStyle/>
                  <a:p>
                    <a:fld id="{9A720655-ADEB-4922-A6A9-D04F14F49FF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A7BC-4CCD-ADB4-4A8719888494}"/>
                </c:ext>
              </c:extLst>
            </c:dLbl>
            <c:dLbl>
              <c:idx val="2"/>
              <c:layout>
                <c:manualLayout>
                  <c:x val="-0.13176348172276511"/>
                  <c:y val="-6.1434581194580735E-2"/>
                </c:manualLayout>
              </c:layout>
              <c:tx>
                <c:rich>
                  <a:bodyPr/>
                  <a:lstStyle/>
                  <a:p>
                    <a:fld id="{CA7F74A1-D308-4DE4-A0FD-4DAA73741F4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A7BC-4CCD-ADB4-4A8719888494}"/>
                </c:ext>
              </c:extLst>
            </c:dLbl>
            <c:dLbl>
              <c:idx val="3"/>
              <c:layout>
                <c:manualLayout>
                  <c:x val="-9.0268616539992755E-2"/>
                  <c:y val="-4.2531633134709736E-2"/>
                </c:manualLayout>
              </c:layout>
              <c:tx>
                <c:rich>
                  <a:bodyPr/>
                  <a:lstStyle/>
                  <a:p>
                    <a:fld id="{7F4046D5-872D-4EE8-933B-23B81A2AC8B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A7BC-4CCD-ADB4-4A871988849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BC-4CCD-ADB4-4A8719888494}"/>
                </c:ext>
              </c:extLst>
            </c:dLbl>
            <c:dLbl>
              <c:idx val="5"/>
              <c:layout>
                <c:manualLayout>
                  <c:x val="-0.12130949149475213"/>
                  <c:y val="-1.1814342537419415E-2"/>
                </c:manualLayout>
              </c:layout>
              <c:tx>
                <c:rich>
                  <a:bodyPr/>
                  <a:lstStyle/>
                  <a:p>
                    <a:fld id="{33F7AC15-D4C5-43F9-8914-8B736D19100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A7BC-4CCD-ADB4-4A871988849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7BC-4CCD-ADB4-4A8719888494}"/>
                </c:ext>
              </c:extLst>
            </c:dLbl>
            <c:dLbl>
              <c:idx val="7"/>
              <c:layout>
                <c:manualLayout>
                  <c:x val="4.1937806790485761E-2"/>
                  <c:y val="0"/>
                </c:manualLayout>
              </c:layout>
              <c:tx>
                <c:rich>
                  <a:bodyPr/>
                  <a:lstStyle/>
                  <a:p>
                    <a:fld id="{8E20DCC1-80C3-42DD-BC0F-F5560732CED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A7BC-4CCD-ADB4-4A8719888494}"/>
                </c:ext>
              </c:extLst>
            </c:dLbl>
            <c:dLbl>
              <c:idx val="8"/>
              <c:layout>
                <c:manualLayout>
                  <c:x val="3.0368756641386319E-2"/>
                  <c:y val="3.7805896119741902E-2"/>
                </c:manualLayout>
              </c:layout>
              <c:tx>
                <c:rich>
                  <a:bodyPr/>
                  <a:lstStyle/>
                  <a:p>
                    <a:fld id="{2A352CBF-F92B-41FB-A111-6D8817047F5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A7BC-4CCD-ADB4-4A8719888494}"/>
                </c:ext>
              </c:extLst>
            </c:dLbl>
            <c:dLbl>
              <c:idx val="9"/>
              <c:layout>
                <c:manualLayout>
                  <c:x val="-0.10833322023163233"/>
                  <c:y val="-3.5443027612258156E-2"/>
                </c:manualLayout>
              </c:layout>
              <c:tx>
                <c:rich>
                  <a:bodyPr/>
                  <a:lstStyle/>
                  <a:p>
                    <a:fld id="{C9414882-8277-4B6D-8714-85B7285B81E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A7BC-4CCD-ADB4-4A8719888494}"/>
                </c:ext>
              </c:extLst>
            </c:dLbl>
            <c:dLbl>
              <c:idx val="10"/>
              <c:layout>
                <c:manualLayout>
                  <c:x val="3.0368756641386319E-2"/>
                  <c:y val="4.9620238657161364E-2"/>
                </c:manualLayout>
              </c:layout>
              <c:tx>
                <c:rich>
                  <a:bodyPr/>
                  <a:lstStyle/>
                  <a:p>
                    <a:fld id="{3BB03978-4DAC-4EB1-B452-BD24C291D90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A7BC-4CCD-ADB4-4A8719888494}"/>
                </c:ext>
              </c:extLst>
            </c:dLbl>
            <c:dLbl>
              <c:idx val="11"/>
              <c:layout>
                <c:manualLayout>
                  <c:x val="-1.9238033840029006E-2"/>
                  <c:y val="-8.742613477690335E-2"/>
                </c:manualLayout>
              </c:layout>
              <c:tx>
                <c:rich>
                  <a:bodyPr/>
                  <a:lstStyle/>
                  <a:p>
                    <a:fld id="{4CAAB1B0-D326-45A4-8DA2-3FD24943170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A7BC-4CCD-ADB4-4A8719888494}"/>
                </c:ext>
              </c:extLst>
            </c:dLbl>
            <c:dLbl>
              <c:idx val="12"/>
              <c:layout>
                <c:manualLayout>
                  <c:x val="4.0491675521848479E-2"/>
                  <c:y val="1.417721104490316E-2"/>
                </c:manualLayout>
              </c:layout>
              <c:tx>
                <c:rich>
                  <a:bodyPr/>
                  <a:lstStyle/>
                  <a:p>
                    <a:fld id="{A9D30A3A-F578-4351-BD02-BA318C5C802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A7BC-4CCD-ADB4-4A8719888494}"/>
                </c:ext>
              </c:extLst>
            </c:dLbl>
            <c:dLbl>
              <c:idx val="13"/>
              <c:layout>
                <c:manualLayout>
                  <c:x val="-9.2513798407528047E-3"/>
                  <c:y val="-8.5063266269419471E-2"/>
                </c:manualLayout>
              </c:layout>
              <c:tx>
                <c:rich>
                  <a:bodyPr/>
                  <a:lstStyle/>
                  <a:p>
                    <a:fld id="{8FA8E1AB-DD65-4B53-A716-1B3A5079A20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A7BC-4CCD-ADB4-4A8719888494}"/>
                </c:ext>
              </c:extLst>
            </c:dLbl>
            <c:dLbl>
              <c:idx val="14"/>
              <c:layout>
                <c:manualLayout>
                  <c:x val="-0.10909756152732543"/>
                  <c:y val="8.742613477690335E-2"/>
                </c:manualLayout>
              </c:layout>
              <c:tx>
                <c:rich>
                  <a:bodyPr/>
                  <a:lstStyle/>
                  <a:p>
                    <a:fld id="{36196B27-86FE-40B9-ADFB-E6A774B46B5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A7BC-4CCD-ADB4-4A8719888494}"/>
                </c:ext>
              </c:extLst>
            </c:dLbl>
            <c:dLbl>
              <c:idx val="15"/>
              <c:layout>
                <c:manualLayout>
                  <c:x val="-0.10717924357582341"/>
                  <c:y val="-2.3628685074838743E-2"/>
                </c:manualLayout>
              </c:layout>
              <c:tx>
                <c:rich>
                  <a:bodyPr/>
                  <a:lstStyle/>
                  <a:p>
                    <a:fld id="{8B17B800-F93F-4E3F-85DB-5760415BC5E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A7BC-4CCD-ADB4-4A8719888494}"/>
                </c:ext>
              </c:extLst>
            </c:dLbl>
            <c:dLbl>
              <c:idx val="16"/>
              <c:layout>
                <c:manualLayout>
                  <c:x val="-0.13877013210278685"/>
                  <c:y val="1.6540079552387121E-2"/>
                </c:manualLayout>
              </c:layout>
              <c:tx>
                <c:rich>
                  <a:bodyPr/>
                  <a:lstStyle/>
                  <a:p>
                    <a:fld id="{889DB0E6-289F-4569-B0E4-09971B94BB4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A7BC-4CCD-ADB4-4A8719888494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7BC-4CCD-ADB4-4A87198884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'Predicted vs Measured Kd'!$M$10:$M$27</c:f>
              <c:numCache>
                <c:formatCode>#,##0</c:formatCode>
                <c:ptCount val="18"/>
                <c:pt idx="0">
                  <c:v>110400</c:v>
                </c:pt>
                <c:pt idx="1">
                  <c:v>139800</c:v>
                </c:pt>
                <c:pt idx="2">
                  <c:v>51240</c:v>
                </c:pt>
                <c:pt idx="3">
                  <c:v>7553.4</c:v>
                </c:pt>
                <c:pt idx="4">
                  <c:v>2361.6</c:v>
                </c:pt>
                <c:pt idx="5">
                  <c:v>1615.2</c:v>
                </c:pt>
                <c:pt idx="6">
                  <c:v>738</c:v>
                </c:pt>
                <c:pt idx="7">
                  <c:v>673.19999999999993</c:v>
                </c:pt>
                <c:pt idx="8">
                  <c:v>635.4</c:v>
                </c:pt>
                <c:pt idx="9">
                  <c:v>434.4</c:v>
                </c:pt>
                <c:pt idx="10">
                  <c:v>337.2</c:v>
                </c:pt>
                <c:pt idx="11">
                  <c:v>109.2</c:v>
                </c:pt>
                <c:pt idx="12">
                  <c:v>45.6</c:v>
                </c:pt>
                <c:pt idx="13">
                  <c:v>25.8</c:v>
                </c:pt>
                <c:pt idx="14">
                  <c:v>18.599999999999998</c:v>
                </c:pt>
                <c:pt idx="15">
                  <c:v>13.799999999999999</c:v>
                </c:pt>
                <c:pt idx="16">
                  <c:v>12</c:v>
                </c:pt>
                <c:pt idx="17">
                  <c:v>7.1999999999999993</c:v>
                </c:pt>
              </c:numCache>
            </c:numRef>
          </c:xVal>
          <c:yVal>
            <c:numRef>
              <c:f>'Predicted vs Measured Kd'!$N$10:$N$27</c:f>
              <c:numCache>
                <c:formatCode>#,##0</c:formatCode>
                <c:ptCount val="18"/>
                <c:pt idx="0">
                  <c:v>7252.727272727273</c:v>
                </c:pt>
                <c:pt idx="1">
                  <c:v>3754.0112994350284</c:v>
                </c:pt>
                <c:pt idx="2">
                  <c:v>7298.8405797101441</c:v>
                </c:pt>
                <c:pt idx="3">
                  <c:v>2579.5085995085997</c:v>
                </c:pt>
                <c:pt idx="5">
                  <c:v>3727.072599531617</c:v>
                </c:pt>
                <c:pt idx="7">
                  <c:v>631.61290322580635</c:v>
                </c:pt>
                <c:pt idx="8">
                  <c:v>335.49132947976881</c:v>
                </c:pt>
                <c:pt idx="9">
                  <c:v>879.52153110047846</c:v>
                </c:pt>
                <c:pt idx="10">
                  <c:v>180.00000000000003</c:v>
                </c:pt>
                <c:pt idx="11">
                  <c:v>94.395099540581938</c:v>
                </c:pt>
                <c:pt idx="12">
                  <c:v>20.140845070422539</c:v>
                </c:pt>
                <c:pt idx="13">
                  <c:v>46.944444444444443</c:v>
                </c:pt>
                <c:pt idx="14">
                  <c:v>32.631578947368425</c:v>
                </c:pt>
                <c:pt idx="15">
                  <c:v>36.38297872340425</c:v>
                </c:pt>
                <c:pt idx="16">
                  <c:v>26.754966887417215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'Predicted vs Measured Kd'!$H$10:$H$27</c15:f>
                <c15:dlblRangeCache>
                  <c:ptCount val="18"/>
                  <c:pt idx="0">
                    <c:v>PFTrDA-</c:v>
                  </c:pt>
                  <c:pt idx="1">
                    <c:v>PFTeDA-</c:v>
                  </c:pt>
                  <c:pt idx="2">
                    <c:v>PFDoDA-</c:v>
                  </c:pt>
                  <c:pt idx="3">
                    <c:v>PFOSA-</c:v>
                  </c:pt>
                  <c:pt idx="4">
                    <c:v>PFDS-</c:v>
                  </c:pt>
                  <c:pt idx="5">
                    <c:v>PFUnDA-</c:v>
                  </c:pt>
                  <c:pt idx="6">
                    <c:v>PFHpS-</c:v>
                  </c:pt>
                  <c:pt idx="7">
                    <c:v>PFOS-</c:v>
                  </c:pt>
                  <c:pt idx="8">
                    <c:v>PFNA-</c:v>
                  </c:pt>
                  <c:pt idx="9">
                    <c:v>PFDA-</c:v>
                  </c:pt>
                  <c:pt idx="10">
                    <c:v>PFHxS-</c:v>
                  </c:pt>
                  <c:pt idx="11">
                    <c:v>PFOA-</c:v>
                  </c:pt>
                  <c:pt idx="12">
                    <c:v>PFBA-</c:v>
                  </c:pt>
                  <c:pt idx="13">
                    <c:v>PFHpA-</c:v>
                  </c:pt>
                  <c:pt idx="14">
                    <c:v>PFBS-</c:v>
                  </c:pt>
                  <c:pt idx="15">
                    <c:v>PFPeA-</c:v>
                  </c:pt>
                  <c:pt idx="16">
                    <c:v>PFHxA-</c:v>
                  </c:pt>
                  <c:pt idx="17">
                    <c:v>HFPO-DA-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2-A7BC-4CCD-ADB4-4A8719888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7943936"/>
        <c:axId val="1347941024"/>
      </c:scatterChart>
      <c:valAx>
        <c:axId val="1347943936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baseline="0">
                    <a:solidFill>
                      <a:schemeClr val="tx1"/>
                    </a:solidFill>
                    <a:effectLst/>
                  </a:rPr>
                  <a:t>Measured Kd (cm</a:t>
                </a:r>
                <a:r>
                  <a:rPr lang="en-US" sz="1800" b="1" i="0" baseline="30000">
                    <a:solidFill>
                      <a:schemeClr val="tx1"/>
                    </a:solidFill>
                    <a:effectLst/>
                  </a:rPr>
                  <a:t>3</a:t>
                </a:r>
                <a:r>
                  <a:rPr lang="en-US" sz="1800" b="1" i="0" baseline="0">
                    <a:solidFill>
                      <a:schemeClr val="tx1"/>
                    </a:solidFill>
                    <a:effectLst/>
                  </a:rPr>
                  <a:t>/g)</a:t>
                </a:r>
                <a:endParaRPr lang="en-US">
                  <a:solidFill>
                    <a:schemeClr val="tx1"/>
                  </a:solidFill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7941024"/>
        <c:crosses val="autoZero"/>
        <c:crossBetween val="midCat"/>
      </c:valAx>
      <c:valAx>
        <c:axId val="1347941024"/>
        <c:scaling>
          <c:logBase val="10"/>
          <c:orientation val="minMax"/>
          <c:max val="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baseline="0" dirty="0">
                    <a:solidFill>
                      <a:schemeClr val="tx1"/>
                    </a:solidFill>
                    <a:effectLst/>
                  </a:rPr>
                  <a:t>Predicted </a:t>
                </a:r>
                <a:r>
                  <a:rPr lang="en-US" sz="1800" b="1" i="0" baseline="0" dirty="0" err="1">
                    <a:solidFill>
                      <a:schemeClr val="tx1"/>
                    </a:solidFill>
                    <a:effectLst/>
                  </a:rPr>
                  <a:t>Kd</a:t>
                </a:r>
                <a:r>
                  <a:rPr lang="en-US" sz="1800" b="1" i="0" baseline="0" dirty="0">
                    <a:solidFill>
                      <a:schemeClr val="tx1"/>
                    </a:solidFill>
                    <a:effectLst/>
                  </a:rPr>
                  <a:t> (cm</a:t>
                </a:r>
                <a:r>
                  <a:rPr lang="en-US" sz="1800" b="1" i="0" baseline="30000" dirty="0">
                    <a:solidFill>
                      <a:schemeClr val="tx1"/>
                    </a:solidFill>
                    <a:effectLst/>
                  </a:rPr>
                  <a:t>3</a:t>
                </a:r>
                <a:r>
                  <a:rPr lang="en-US" sz="1800" b="1" i="0" baseline="0" dirty="0">
                    <a:solidFill>
                      <a:schemeClr val="tx1"/>
                    </a:solidFill>
                    <a:effectLst/>
                  </a:rPr>
                  <a:t>/g)</a:t>
                </a:r>
                <a:endParaRPr lang="en-US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3339214621787919E-3"/>
              <c:y val="0.251025382603296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7943936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tx1"/>
                </a:solidFill>
              </a:rPr>
              <a:t>PFASs</a:t>
            </a:r>
            <a:r>
              <a:rPr lang="en-US" sz="2800" b="1" baseline="0" dirty="0">
                <a:solidFill>
                  <a:schemeClr val="tx1"/>
                </a:solidFill>
              </a:rPr>
              <a:t> Predicted Mobility vs Mobility</a:t>
            </a:r>
            <a:endParaRPr lang="en-US" sz="28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590129753151605"/>
          <c:y val="0.1046863143948948"/>
          <c:w val="0.7752749315100439"/>
          <c:h val="0.80636707295047139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'Toxicty vs Koc'!$I$10:$I$27</c:f>
              <c:strCache>
                <c:ptCount val="18"/>
                <c:pt idx="0">
                  <c:v>PFTrDA-</c:v>
                </c:pt>
                <c:pt idx="1">
                  <c:v>PFTeDA-</c:v>
                </c:pt>
                <c:pt idx="2">
                  <c:v>PFDoDA-</c:v>
                </c:pt>
                <c:pt idx="3">
                  <c:v>PFOSA-</c:v>
                </c:pt>
                <c:pt idx="4">
                  <c:v>PFDS-</c:v>
                </c:pt>
                <c:pt idx="5">
                  <c:v>PFUnDA-</c:v>
                </c:pt>
                <c:pt idx="6">
                  <c:v>PFHpS-</c:v>
                </c:pt>
                <c:pt idx="7">
                  <c:v>PFOS-</c:v>
                </c:pt>
                <c:pt idx="8">
                  <c:v>PFNA-</c:v>
                </c:pt>
                <c:pt idx="9">
                  <c:v>PFDA-</c:v>
                </c:pt>
                <c:pt idx="10">
                  <c:v>PFHxS-</c:v>
                </c:pt>
                <c:pt idx="11">
                  <c:v>PFOA-</c:v>
                </c:pt>
                <c:pt idx="12">
                  <c:v>PFBA-</c:v>
                </c:pt>
                <c:pt idx="13">
                  <c:v>PFHpA-</c:v>
                </c:pt>
                <c:pt idx="14">
                  <c:v>PFBS-</c:v>
                </c:pt>
                <c:pt idx="15">
                  <c:v>PFPeA-</c:v>
                </c:pt>
                <c:pt idx="16">
                  <c:v>PFHxA-</c:v>
                </c:pt>
                <c:pt idx="17">
                  <c:v>HFPO-DA-</c:v>
                </c:pt>
              </c:strCache>
            </c:strRef>
          </c:xVal>
          <c:yVal>
            <c:numRef>
              <c:f>'Toxicty vs Koc'!$J$10:$J$27</c:f>
            </c:numRef>
          </c:yVal>
          <c:smooth val="0"/>
          <c:extLst>
            <c:ext xmlns:c16="http://schemas.microsoft.com/office/drawing/2014/chart" uri="{C3380CC4-5D6E-409C-BE32-E72D297353CC}">
              <c16:uniqueId val="{00000000-20F1-495B-92CA-78981B3F7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3186760"/>
        <c:axId val="272870536"/>
      </c:scatterChart>
      <c:scatterChart>
        <c:scatterStyle val="lineMarker"/>
        <c:varyColors val="0"/>
        <c:ser>
          <c:idx val="2"/>
          <c:order val="1"/>
          <c:tx>
            <c:strRef>
              <c:f>'Toxicty vs Koc'!$I$10:$I$27</c:f>
              <c:strCache>
                <c:ptCount val="18"/>
                <c:pt idx="0">
                  <c:v>PFTrDA-</c:v>
                </c:pt>
                <c:pt idx="1">
                  <c:v>PFTeDA-</c:v>
                </c:pt>
                <c:pt idx="2">
                  <c:v>PFDoDA-</c:v>
                </c:pt>
                <c:pt idx="3">
                  <c:v>PFOSA-</c:v>
                </c:pt>
                <c:pt idx="4">
                  <c:v>PFDS-</c:v>
                </c:pt>
                <c:pt idx="5">
                  <c:v>PFUnDA-</c:v>
                </c:pt>
                <c:pt idx="6">
                  <c:v>PFHpS-</c:v>
                </c:pt>
                <c:pt idx="7">
                  <c:v>PFOS-</c:v>
                </c:pt>
                <c:pt idx="8">
                  <c:v>PFNA-</c:v>
                </c:pt>
                <c:pt idx="9">
                  <c:v>PFDA-</c:v>
                </c:pt>
                <c:pt idx="10">
                  <c:v>PFHxS-</c:v>
                </c:pt>
                <c:pt idx="11">
                  <c:v>PFOA-</c:v>
                </c:pt>
                <c:pt idx="12">
                  <c:v>PFBA-</c:v>
                </c:pt>
                <c:pt idx="13">
                  <c:v>PFHpA-</c:v>
                </c:pt>
                <c:pt idx="14">
                  <c:v>PFBS-</c:v>
                </c:pt>
                <c:pt idx="15">
                  <c:v>PFPeA-</c:v>
                </c:pt>
                <c:pt idx="16">
                  <c:v>PFHxA-</c:v>
                </c:pt>
                <c:pt idx="17">
                  <c:v>HFPO-DA-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9866258109091633E-2"/>
                  <c:y val="-5.7270623067378658E-2"/>
                </c:manualLayout>
              </c:layout>
              <c:tx>
                <c:rich>
                  <a:bodyPr/>
                  <a:lstStyle/>
                  <a:p>
                    <a:fld id="{83FA93D2-3000-4E05-9ED8-E85C71A0661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0F1-495B-92CA-78981B3F7606}"/>
                </c:ext>
              </c:extLst>
            </c:dLbl>
            <c:dLbl>
              <c:idx val="1"/>
              <c:layout>
                <c:manualLayout>
                  <c:x val="-3.1412538885084718E-2"/>
                  <c:y val="-8.3509953663601505E-2"/>
                </c:manualLayout>
              </c:layout>
              <c:tx>
                <c:rich>
                  <a:bodyPr/>
                  <a:lstStyle/>
                  <a:p>
                    <a:fld id="{2B848BC8-CBAF-4E06-ADD2-70E7FBFB045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20F1-495B-92CA-78981B3F7606}"/>
                </c:ext>
              </c:extLst>
            </c:dLbl>
            <c:dLbl>
              <c:idx val="2"/>
              <c:layout>
                <c:manualLayout>
                  <c:x val="-0.13423670465063434"/>
                  <c:y val="6.7902420975456748E-2"/>
                </c:manualLayout>
              </c:layout>
              <c:tx>
                <c:rich>
                  <a:bodyPr/>
                  <a:lstStyle/>
                  <a:p>
                    <a:fld id="{5F6A995B-7277-4858-8D61-B289EBB2727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20F1-495B-92CA-78981B3F7606}"/>
                </c:ext>
              </c:extLst>
            </c:dLbl>
            <c:dLbl>
              <c:idx val="3"/>
              <c:layout>
                <c:manualLayout>
                  <c:x val="1.5193074708292897E-2"/>
                  <c:y val="-1.903602949423485E-2"/>
                </c:manualLayout>
              </c:layout>
              <c:tx>
                <c:rich>
                  <a:bodyPr/>
                  <a:lstStyle/>
                  <a:p>
                    <a:fld id="{751555B4-8C81-4F74-8B32-B1879E9A71D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20F1-495B-92CA-78981B3F7606}"/>
                </c:ext>
              </c:extLst>
            </c:dLbl>
            <c:dLbl>
              <c:idx val="4"/>
              <c:layout>
                <c:manualLayout>
                  <c:x val="2.2595170628122687E-2"/>
                  <c:y val="-7.322095277913955E-2"/>
                </c:manualLayout>
              </c:layout>
              <c:tx>
                <c:rich>
                  <a:bodyPr/>
                  <a:lstStyle/>
                  <a:p>
                    <a:fld id="{E076DF97-7305-4D98-BBC9-6B8825D7F66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20F1-495B-92CA-78981B3F7606}"/>
                </c:ext>
              </c:extLst>
            </c:dLbl>
            <c:dLbl>
              <c:idx val="5"/>
              <c:layout>
                <c:manualLayout>
                  <c:x val="2.9297892218986536E-2"/>
                  <c:y val="-1.2000704199518049E-2"/>
                </c:manualLayout>
              </c:layout>
              <c:tx>
                <c:rich>
                  <a:bodyPr/>
                  <a:lstStyle/>
                  <a:p>
                    <a:fld id="{1CFF9774-1779-47A4-BAA2-65ECCD5963B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20F1-495B-92CA-78981B3F7606}"/>
                </c:ext>
              </c:extLst>
            </c:dLbl>
            <c:dLbl>
              <c:idx val="6"/>
              <c:layout>
                <c:manualLayout>
                  <c:x val="-6.0865036381555125E-2"/>
                  <c:y val="5.3155128027579629E-2"/>
                </c:manualLayout>
              </c:layout>
              <c:tx>
                <c:rich>
                  <a:bodyPr/>
                  <a:lstStyle/>
                  <a:p>
                    <a:fld id="{3DC80FB4-F32A-47CC-9097-02AC37039A5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20F1-495B-92CA-78981B3F7606}"/>
                </c:ext>
              </c:extLst>
            </c:dLbl>
            <c:dLbl>
              <c:idx val="7"/>
              <c:layout>
                <c:manualLayout>
                  <c:x val="-1.5047820039969372E-2"/>
                  <c:y val="-6.4753181754913638E-2"/>
                </c:manualLayout>
              </c:layout>
              <c:tx>
                <c:rich>
                  <a:bodyPr/>
                  <a:lstStyle/>
                  <a:p>
                    <a:fld id="{42EFC09C-87F0-4513-A289-AA59D41AC0B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20F1-495B-92CA-78981B3F7606}"/>
                </c:ext>
              </c:extLst>
            </c:dLbl>
            <c:dLbl>
              <c:idx val="8"/>
              <c:layout>
                <c:manualLayout>
                  <c:x val="-8.056894742114042E-5"/>
                  <c:y val="2.14715909380122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31D743D-D9A4-4ABA-A23A-7CF18F1576F2}" type="CELLRANGE">
                      <a:rPr lang="en-US"/>
                      <a:pPr>
                        <a:defRPr sz="1800" b="1">
                          <a:solidFill>
                            <a:schemeClr val="tx1"/>
                          </a:solidFill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769932744782936E-2"/>
                      <c:h val="5.3443863871844112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20F1-495B-92CA-78981B3F7606}"/>
                </c:ext>
              </c:extLst>
            </c:dLbl>
            <c:dLbl>
              <c:idx val="9"/>
              <c:layout>
                <c:manualLayout>
                  <c:x val="-0.10946809380018747"/>
                  <c:y val="5.5737426958168759E-3"/>
                </c:manualLayout>
              </c:layout>
              <c:tx>
                <c:rich>
                  <a:bodyPr/>
                  <a:lstStyle/>
                  <a:p>
                    <a:fld id="{8ECA777E-055A-4757-9F3C-B86AE454774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20F1-495B-92CA-78981B3F7606}"/>
                </c:ext>
              </c:extLst>
            </c:dLbl>
            <c:dLbl>
              <c:idx val="10"/>
              <c:layout>
                <c:manualLayout>
                  <c:x val="-0.10767956563986737"/>
                  <c:y val="4.5025063850991781E-2"/>
                </c:manualLayout>
              </c:layout>
              <c:tx>
                <c:rich>
                  <a:bodyPr/>
                  <a:lstStyle/>
                  <a:p>
                    <a:fld id="{61760F6F-6255-46CB-B8A2-3747C1899AB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20F1-495B-92CA-78981B3F7606}"/>
                </c:ext>
              </c:extLst>
            </c:dLbl>
            <c:dLbl>
              <c:idx val="11"/>
              <c:layout>
                <c:manualLayout>
                  <c:x val="-2.061639294745013E-2"/>
                  <c:y val="-6.4991366886018226E-2"/>
                </c:manualLayout>
              </c:layout>
              <c:tx>
                <c:rich>
                  <a:bodyPr/>
                  <a:lstStyle/>
                  <a:p>
                    <a:fld id="{4FA14A09-7644-453E-9450-9BDEB1B2F959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20F1-495B-92CA-78981B3F7606}"/>
                </c:ext>
              </c:extLst>
            </c:dLbl>
            <c:dLbl>
              <c:idx val="12"/>
              <c:layout>
                <c:manualLayout>
                  <c:x val="-0.13116803966912682"/>
                  <c:y val="-4.4582920634151632E-2"/>
                </c:manualLayout>
              </c:layout>
              <c:tx>
                <c:rich>
                  <a:bodyPr/>
                  <a:lstStyle/>
                  <a:p>
                    <a:fld id="{CADE4046-B5EB-4B15-8999-C8054F6DE18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20F1-495B-92CA-78981B3F7606}"/>
                </c:ext>
              </c:extLst>
            </c:dLbl>
            <c:dLbl>
              <c:idx val="13"/>
              <c:layout>
                <c:manualLayout>
                  <c:x val="-0.13439745827386732"/>
                  <c:y val="-1.6346882058612472E-16"/>
                </c:manualLayout>
              </c:layout>
              <c:tx>
                <c:rich>
                  <a:bodyPr/>
                  <a:lstStyle/>
                  <a:p>
                    <a:fld id="{178A3098-50E9-4C8D-9254-51F100B41E1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20F1-495B-92CA-78981B3F7606}"/>
                </c:ext>
              </c:extLst>
            </c:dLbl>
            <c:dLbl>
              <c:idx val="14"/>
              <c:layout>
                <c:manualLayout>
                  <c:x val="-7.4308266271532974E-2"/>
                  <c:y val="-5.7443864573937353E-2"/>
                </c:manualLayout>
              </c:layout>
              <c:tx>
                <c:rich>
                  <a:bodyPr/>
                  <a:lstStyle/>
                  <a:p>
                    <a:fld id="{4A25990A-4C46-47FB-AA3A-D54472112264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20F1-495B-92CA-78981B3F7606}"/>
                </c:ext>
              </c:extLst>
            </c:dLbl>
            <c:dLbl>
              <c:idx val="15"/>
              <c:layout>
                <c:manualLayout>
                  <c:x val="-0.13442153929471817"/>
                  <c:y val="2.2291460317075837E-2"/>
                </c:manualLayout>
              </c:layout>
              <c:tx>
                <c:rich>
                  <a:bodyPr/>
                  <a:lstStyle/>
                  <a:p>
                    <a:fld id="{D6A6BC2B-37FA-414A-A91D-8A2F031EB53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20F1-495B-92CA-78981B3F7606}"/>
                </c:ext>
              </c:extLst>
            </c:dLbl>
            <c:dLbl>
              <c:idx val="16"/>
              <c:layout>
                <c:manualLayout>
                  <c:x val="-0.12954128985633112"/>
                  <c:y val="-4.0124628570736592E-2"/>
                </c:manualLayout>
              </c:layout>
              <c:tx>
                <c:rich>
                  <a:bodyPr/>
                  <a:lstStyle/>
                  <a:p>
                    <a:fld id="{2381013D-3ED7-4ECC-B14C-135A108C7FE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20F1-495B-92CA-78981B3F7606}"/>
                </c:ext>
              </c:extLst>
            </c:dLbl>
            <c:dLbl>
              <c:idx val="17"/>
              <c:layout>
                <c:manualLayout>
                  <c:x val="-0.15257158403674251"/>
                  <c:y val="3.0005183203331912E-2"/>
                </c:manualLayout>
              </c:layout>
              <c:tx>
                <c:rich>
                  <a:bodyPr/>
                  <a:lstStyle/>
                  <a:p>
                    <a:fld id="{AB421320-C8E2-454D-94E9-E0BD16941EE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20F1-495B-92CA-78981B3F76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'Toxicty vs Koc'!$K$10:$K$27</c:f>
              <c:numCache>
                <c:formatCode>0.00E+00</c:formatCode>
                <c:ptCount val="18"/>
                <c:pt idx="0">
                  <c:v>233000</c:v>
                </c:pt>
                <c:pt idx="1">
                  <c:v>233000</c:v>
                </c:pt>
                <c:pt idx="2">
                  <c:v>85400</c:v>
                </c:pt>
                <c:pt idx="3">
                  <c:v>12589</c:v>
                </c:pt>
                <c:pt idx="4">
                  <c:v>3936</c:v>
                </c:pt>
                <c:pt idx="5">
                  <c:v>2692</c:v>
                </c:pt>
                <c:pt idx="6">
                  <c:v>1230</c:v>
                </c:pt>
                <c:pt idx="7">
                  <c:v>1122</c:v>
                </c:pt>
                <c:pt idx="8">
                  <c:v>1059</c:v>
                </c:pt>
                <c:pt idx="9">
                  <c:v>724</c:v>
                </c:pt>
                <c:pt idx="10">
                  <c:v>562</c:v>
                </c:pt>
                <c:pt idx="11">
                  <c:v>182</c:v>
                </c:pt>
                <c:pt idx="12">
                  <c:v>76</c:v>
                </c:pt>
                <c:pt idx="13">
                  <c:v>43</c:v>
                </c:pt>
                <c:pt idx="14">
                  <c:v>31</c:v>
                </c:pt>
                <c:pt idx="15">
                  <c:v>23</c:v>
                </c:pt>
                <c:pt idx="16">
                  <c:v>20</c:v>
                </c:pt>
                <c:pt idx="17">
                  <c:v>12</c:v>
                </c:pt>
              </c:numCache>
            </c:numRef>
          </c:xVal>
          <c:yVal>
            <c:numRef>
              <c:f>'Toxicty vs Koc'!$L$10:$L$27</c:f>
              <c:numCache>
                <c:formatCode>0.0E+00</c:formatCode>
                <c:ptCount val="18"/>
                <c:pt idx="0">
                  <c:v>6.66666666666667E-6</c:v>
                </c:pt>
                <c:pt idx="1">
                  <c:v>6.6666666666666697E-5</c:v>
                </c:pt>
                <c:pt idx="2">
                  <c:v>6.6666666666666675E-6</c:v>
                </c:pt>
                <c:pt idx="3">
                  <c:v>1.2E-5</c:v>
                </c:pt>
                <c:pt idx="4">
                  <c:v>1.0000000000000001E-5</c:v>
                </c:pt>
                <c:pt idx="5">
                  <c:v>5.0000000000000004E-6</c:v>
                </c:pt>
                <c:pt idx="6">
                  <c:v>1.0000000000000001E-5</c:v>
                </c:pt>
                <c:pt idx="7">
                  <c:v>2.0000000000000002E-5</c:v>
                </c:pt>
                <c:pt idx="8">
                  <c:v>2.2000000000000001E-6</c:v>
                </c:pt>
                <c:pt idx="9">
                  <c:v>2.0000000000000003E-6</c:v>
                </c:pt>
                <c:pt idx="10">
                  <c:v>9.7000000000000003E-6</c:v>
                </c:pt>
                <c:pt idx="11">
                  <c:v>2.0000000000000002E-5</c:v>
                </c:pt>
                <c:pt idx="12">
                  <c:v>3.8E-3</c:v>
                </c:pt>
                <c:pt idx="13">
                  <c:v>2.0000000000000002E-5</c:v>
                </c:pt>
                <c:pt idx="14">
                  <c:v>0.02</c:v>
                </c:pt>
                <c:pt idx="15">
                  <c:v>4.0000000000000002E-4</c:v>
                </c:pt>
                <c:pt idx="16">
                  <c:v>2E-3</c:v>
                </c:pt>
                <c:pt idx="17">
                  <c:v>8.0000000000000007E-5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'Toxicty vs Koc'!$I$10:$I$27</c15:f>
                <c15:dlblRangeCache>
                  <c:ptCount val="18"/>
                  <c:pt idx="0">
                    <c:v>PFTrDA-</c:v>
                  </c:pt>
                  <c:pt idx="1">
                    <c:v>PFTeDA-</c:v>
                  </c:pt>
                  <c:pt idx="2">
                    <c:v>PFDoDA-</c:v>
                  </c:pt>
                  <c:pt idx="3">
                    <c:v>PFOSA-</c:v>
                  </c:pt>
                  <c:pt idx="4">
                    <c:v>PFDS-</c:v>
                  </c:pt>
                  <c:pt idx="5">
                    <c:v>PFUnDA-</c:v>
                  </c:pt>
                  <c:pt idx="6">
                    <c:v>PFHpS-</c:v>
                  </c:pt>
                  <c:pt idx="7">
                    <c:v>PFOS-</c:v>
                  </c:pt>
                  <c:pt idx="8">
                    <c:v>PFNA-</c:v>
                  </c:pt>
                  <c:pt idx="9">
                    <c:v>PFDA-</c:v>
                  </c:pt>
                  <c:pt idx="10">
                    <c:v>PFHxS-</c:v>
                  </c:pt>
                  <c:pt idx="11">
                    <c:v>PFOA-</c:v>
                  </c:pt>
                  <c:pt idx="12">
                    <c:v>PFBA-</c:v>
                  </c:pt>
                  <c:pt idx="13">
                    <c:v>PFHpA-</c:v>
                  </c:pt>
                  <c:pt idx="14">
                    <c:v>PFBS-</c:v>
                  </c:pt>
                  <c:pt idx="15">
                    <c:v>PFPeA-</c:v>
                  </c:pt>
                  <c:pt idx="16">
                    <c:v>PFHxA-</c:v>
                  </c:pt>
                  <c:pt idx="17">
                    <c:v>HFPO-DA-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2-20F1-495B-92CA-78981B3F7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3186760"/>
        <c:axId val="272870536"/>
      </c:scatterChart>
      <c:valAx>
        <c:axId val="283186760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E+00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2870536"/>
        <c:crossesAt val="1.0000000000000004E-6"/>
        <c:crossBetween val="midCat"/>
        <c:majorUnit val="100"/>
      </c:valAx>
      <c:valAx>
        <c:axId val="2728705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E+00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186760"/>
        <c:crossesAt val="1.0000000000000004E-6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</a:rPr>
              <a:t>Effluent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33CC33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17-4396-9207-28565F7D0ED7}"/>
              </c:ext>
            </c:extLst>
          </c:dPt>
          <c:dPt>
            <c:idx val="1"/>
            <c:bubble3D val="0"/>
            <c:spPr>
              <a:solidFill>
                <a:srgbClr val="00FF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17-4396-9207-28565F7D0ED7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F17-4396-9207-28565F7D0ED7}"/>
              </c:ext>
            </c:extLst>
          </c:dPt>
          <c:dPt>
            <c:idx val="3"/>
            <c:bubble3D val="0"/>
            <c:spPr>
              <a:solidFill>
                <a:srgbClr val="3399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F17-4396-9207-28565F7D0ED7}"/>
              </c:ext>
            </c:extLst>
          </c:dPt>
          <c:dPt>
            <c:idx val="4"/>
            <c:bubble3D val="0"/>
            <c:spPr>
              <a:solidFill>
                <a:srgbClr val="CCFF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F17-4396-9207-28565F7D0ED7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F17-4396-9207-28565F7D0ED7}"/>
              </c:ext>
            </c:extLst>
          </c:dPt>
          <c:dLbls>
            <c:dLbl>
              <c:idx val="2"/>
              <c:layout>
                <c:manualLayout>
                  <c:x val="-2.1218503937007874E-2"/>
                  <c:y val="1.75936862058909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17-4396-9207-28565F7D0ED7}"/>
                </c:ext>
              </c:extLst>
            </c:dLbl>
            <c:dLbl>
              <c:idx val="3"/>
              <c:layout>
                <c:manualLayout>
                  <c:x val="-2.3985126859142607E-2"/>
                  <c:y val="3.914989792942549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17-4396-9207-28565F7D0ED7}"/>
                </c:ext>
              </c:extLst>
            </c:dLbl>
            <c:dLbl>
              <c:idx val="4"/>
              <c:layout>
                <c:manualLayout>
                  <c:x val="-4.685364739365077E-2"/>
                  <c:y val="2.802128900554097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F17-4396-9207-28565F7D0ED7}"/>
                </c:ext>
              </c:extLst>
            </c:dLbl>
            <c:dLbl>
              <c:idx val="5"/>
              <c:layout>
                <c:manualLayout>
                  <c:x val="-3.0751749781277316E-2"/>
                  <c:y val="8.040244969378827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F17-4396-9207-28565F7D0E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'Hilo Inf Eff Biosolids SPLP %'!$G$10:$G$15</c:f>
              <c:strCache>
                <c:ptCount val="6"/>
                <c:pt idx="0">
                  <c:v>5:3 FTCA-</c:v>
                </c:pt>
                <c:pt idx="1">
                  <c:v>PFHxA-</c:v>
                </c:pt>
                <c:pt idx="2">
                  <c:v>PFOS-</c:v>
                </c:pt>
                <c:pt idx="3">
                  <c:v>PFPeA-</c:v>
                </c:pt>
                <c:pt idx="4">
                  <c:v>PFOA-</c:v>
                </c:pt>
                <c:pt idx="5">
                  <c:v>Other</c:v>
                </c:pt>
              </c:strCache>
            </c:strRef>
          </c:cat>
          <c:val>
            <c:numRef>
              <c:f>'Hilo Inf Eff Biosolids SPLP %'!$H$10:$H$15</c:f>
              <c:numCache>
                <c:formatCode>0%</c:formatCode>
                <c:ptCount val="6"/>
                <c:pt idx="0">
                  <c:v>0.44884692772016704</c:v>
                </c:pt>
                <c:pt idx="1">
                  <c:v>0.21142238043646491</c:v>
                </c:pt>
                <c:pt idx="2" formatCode="0.0%">
                  <c:v>8.9459835938709167E-2</c:v>
                </c:pt>
                <c:pt idx="3" formatCode="0.0%">
                  <c:v>7.7696950936387538E-2</c:v>
                </c:pt>
                <c:pt idx="4" formatCode="0.0%">
                  <c:v>6.3767218696796149E-2</c:v>
                </c:pt>
                <c:pt idx="5">
                  <c:v>0.10880668627147497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F17-4396-9207-28565F7D0E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</a:rPr>
              <a:t>Biosolids</a:t>
            </a:r>
          </a:p>
        </c:rich>
      </c:tx>
      <c:layout>
        <c:manualLayout>
          <c:xMode val="edge"/>
          <c:yMode val="edge"/>
          <c:x val="0.38526700472568032"/>
          <c:y val="5.092592592592592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33CC33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98-46F8-BCAA-D556DE08B80E}"/>
              </c:ext>
            </c:extLst>
          </c:dPt>
          <c:dPt>
            <c:idx val="1"/>
            <c:bubble3D val="0"/>
            <c:spPr>
              <a:solidFill>
                <a:srgbClr val="CC99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98-46F8-BCAA-D556DE08B80E}"/>
              </c:ext>
            </c:extLst>
          </c:dPt>
          <c:dPt>
            <c:idx val="2"/>
            <c:bubble3D val="0"/>
            <c:spPr>
              <a:solidFill>
                <a:srgbClr val="0080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98-46F8-BCAA-D556DE08B80E}"/>
              </c:ext>
            </c:extLst>
          </c:dPt>
          <c:dPt>
            <c:idx val="3"/>
            <c:bubble3D val="0"/>
            <c:spPr>
              <a:solidFill>
                <a:srgbClr val="FFFFCC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298-46F8-BCAA-D556DE08B80E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298-46F8-BCAA-D556DE08B80E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298-46F8-BCAA-D556DE08B80E}"/>
              </c:ext>
            </c:extLst>
          </c:dPt>
          <c:dLbls>
            <c:dLbl>
              <c:idx val="1"/>
              <c:layout>
                <c:manualLayout>
                  <c:x val="3.6326552930883639E-2"/>
                  <c:y val="3.427930883639544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98-46F8-BCAA-D556DE08B80E}"/>
                </c:ext>
              </c:extLst>
            </c:dLbl>
            <c:dLbl>
              <c:idx val="2"/>
              <c:layout>
                <c:manualLayout>
                  <c:x val="-4.3724420926852144E-2"/>
                  <c:y val="-0.1018518518518517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846066626836512"/>
                      <c:h val="0.218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298-46F8-BCAA-D556DE08B80E}"/>
                </c:ext>
              </c:extLst>
            </c:dLbl>
            <c:dLbl>
              <c:idx val="3"/>
              <c:layout>
                <c:manualLayout>
                  <c:x val="-4.4262467191601075E-2"/>
                  <c:y val="-1.73352289297171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98-46F8-BCAA-D556DE08B80E}"/>
                </c:ext>
              </c:extLst>
            </c:dLbl>
            <c:dLbl>
              <c:idx val="4"/>
              <c:layout>
                <c:manualLayout>
                  <c:x val="-4.5235564304461927E-2"/>
                  <c:y val="-6.21423884514435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298-46F8-BCAA-D556DE08B80E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D298-46F8-BCAA-D556DE08B8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'Hilo Inf Eff Biosolids SPLP %'!$K$10:$K$15</c:f>
              <c:strCache>
                <c:ptCount val="6"/>
                <c:pt idx="0">
                  <c:v>5:3 FTCA-</c:v>
                </c:pt>
                <c:pt idx="1">
                  <c:v>N-MeFOSE-</c:v>
                </c:pt>
                <c:pt idx="2">
                  <c:v>7:3 FTCA-</c:v>
                </c:pt>
                <c:pt idx="3">
                  <c:v>PFOS-</c:v>
                </c:pt>
                <c:pt idx="4">
                  <c:v>N-EtFOSE-</c:v>
                </c:pt>
                <c:pt idx="5">
                  <c:v>Other</c:v>
                </c:pt>
              </c:strCache>
            </c:strRef>
          </c:cat>
          <c:val>
            <c:numRef>
              <c:f>'Hilo Inf Eff Biosolids SPLP %'!$L$10:$L$15</c:f>
              <c:numCache>
                <c:formatCode>0%</c:formatCode>
                <c:ptCount val="6"/>
                <c:pt idx="0">
                  <c:v>0.26406782872300116</c:v>
                </c:pt>
                <c:pt idx="1">
                  <c:v>0.14920424403183025</c:v>
                </c:pt>
                <c:pt idx="2">
                  <c:v>0.13262599469496023</c:v>
                </c:pt>
                <c:pt idx="3" formatCode="0.0%">
                  <c:v>7.8865100416824568E-2</c:v>
                </c:pt>
                <c:pt idx="4" formatCode="0.0%">
                  <c:v>7.3773209549071628E-2</c:v>
                </c:pt>
                <c:pt idx="5">
                  <c:v>0.30146362258431225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298-46F8-BCAA-D556DE08B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</a:rPr>
              <a:t>SPLP </a:t>
            </a:r>
            <a:r>
              <a:rPr lang="en-US" sz="1800" b="1" i="0" u="none" strike="noStrike" baseline="0" dirty="0">
                <a:effectLst/>
              </a:rPr>
              <a:t>Solution</a:t>
            </a:r>
            <a:endParaRPr lang="en-US" sz="18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33CC33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DB-4D5C-ABEA-D41E27AC2DE6}"/>
              </c:ext>
            </c:extLst>
          </c:dPt>
          <c:dPt>
            <c:idx val="1"/>
            <c:bubble3D val="0"/>
            <c:spPr>
              <a:solidFill>
                <a:srgbClr val="0080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DB-4D5C-ABEA-D41E27AC2DE6}"/>
              </c:ext>
            </c:extLst>
          </c:dPt>
          <c:dPt>
            <c:idx val="2"/>
            <c:bubble3D val="0"/>
            <c:spPr>
              <a:solidFill>
                <a:srgbClr val="00FF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FDB-4D5C-ABEA-D41E27AC2DE6}"/>
              </c:ext>
            </c:extLst>
          </c:dPt>
          <c:dPt>
            <c:idx val="3"/>
            <c:bubble3D val="0"/>
            <c:spPr>
              <a:solidFill>
                <a:srgbClr val="3399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FDB-4D5C-ABEA-D41E27AC2DE6}"/>
              </c:ext>
            </c:extLst>
          </c:dPt>
          <c:dPt>
            <c:idx val="4"/>
            <c:bubble3D val="0"/>
            <c:spPr>
              <a:solidFill>
                <a:srgbClr val="FFFFCC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FDB-4D5C-ABEA-D41E27AC2DE6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FDB-4D5C-ABEA-D41E27AC2DE6}"/>
              </c:ext>
            </c:extLst>
          </c:dPt>
          <c:dLbls>
            <c:dLbl>
              <c:idx val="0"/>
              <c:layout>
                <c:manualLayout>
                  <c:x val="-0.19455118110236225"/>
                  <c:y val="-0.1967151501895596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DB-4D5C-ABEA-D41E27AC2DE6}"/>
                </c:ext>
              </c:extLst>
            </c:dLbl>
            <c:dLbl>
              <c:idx val="1"/>
              <c:layout>
                <c:manualLayout>
                  <c:x val="-7.1498906386701672E-2"/>
                  <c:y val="0.1723330417031204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DB-4D5C-ABEA-D41E27AC2DE6}"/>
                </c:ext>
              </c:extLst>
            </c:dLbl>
            <c:dLbl>
              <c:idx val="2"/>
              <c:layout>
                <c:manualLayout>
                  <c:x val="-0.12807923856868619"/>
                  <c:y val="0.1760250801983085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DB-4D5C-ABEA-D41E27AC2DE6}"/>
                </c:ext>
              </c:extLst>
            </c:dLbl>
            <c:dLbl>
              <c:idx val="3"/>
              <c:layout>
                <c:manualLayout>
                  <c:x val="-6.439962635132955E-2"/>
                  <c:y val="8.519794400699912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33963618622982"/>
                      <c:h val="0.149305555555555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FDB-4D5C-ABEA-D41E27AC2DE6}"/>
                </c:ext>
              </c:extLst>
            </c:dLbl>
            <c:dLbl>
              <c:idx val="4"/>
              <c:layout>
                <c:manualLayout>
                  <c:x val="-9.3319969539803413E-2"/>
                  <c:y val="-1.074857830271216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88418001797434"/>
                      <c:h val="0.149537037037037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FDB-4D5C-ABEA-D41E27AC2DE6}"/>
                </c:ext>
              </c:extLst>
            </c:dLbl>
            <c:dLbl>
              <c:idx val="5"/>
              <c:layout>
                <c:manualLayout>
                  <c:x val="0.1701449167380695"/>
                  <c:y val="-9.466863517060367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711304830144007"/>
                      <c:h val="8.93518518518518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FFDB-4D5C-ABEA-D41E27AC2D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'Hilo Inf Eff Biosolids SPLP %'!$O$10:$O$15</c:f>
              <c:strCache>
                <c:ptCount val="6"/>
                <c:pt idx="0">
                  <c:v>5:3 FTCA-</c:v>
                </c:pt>
                <c:pt idx="1">
                  <c:v>7:3 FTCA-</c:v>
                </c:pt>
                <c:pt idx="2">
                  <c:v>PFHxA-</c:v>
                </c:pt>
                <c:pt idx="3">
                  <c:v>PFPeA-</c:v>
                </c:pt>
                <c:pt idx="4">
                  <c:v>PFOS-</c:v>
                </c:pt>
                <c:pt idx="5">
                  <c:v>Other</c:v>
                </c:pt>
              </c:strCache>
            </c:strRef>
          </c:cat>
          <c:val>
            <c:numRef>
              <c:f>'Hilo Inf Eff Biosolids SPLP %'!$P$10:$P$15</c:f>
              <c:numCache>
                <c:formatCode>0%</c:formatCode>
                <c:ptCount val="6"/>
                <c:pt idx="0">
                  <c:v>0.77135455178980861</c:v>
                </c:pt>
                <c:pt idx="1">
                  <c:v>0.1122453865018273</c:v>
                </c:pt>
                <c:pt idx="2" formatCode="0.0%">
                  <c:v>4.5926627336450671E-2</c:v>
                </c:pt>
                <c:pt idx="3" formatCode="0.0%">
                  <c:v>1.5232035861780359E-2</c:v>
                </c:pt>
                <c:pt idx="4" formatCode="0.0%">
                  <c:v>1.4309956857341967E-2</c:v>
                </c:pt>
                <c:pt idx="5" formatCode="0.0%">
                  <c:v>4.093144165279114E-2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FDB-4D5C-ABEA-D41E27AC2D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</a:rPr>
              <a:t>Influent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33CC33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A8-4D74-BD4F-5A48EFBCBE83}"/>
              </c:ext>
            </c:extLst>
          </c:dPt>
          <c:dPt>
            <c:idx val="1"/>
            <c:bubble3D val="0"/>
            <c:spPr>
              <a:solidFill>
                <a:srgbClr val="00FF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A8-4D74-BD4F-5A48EFBCBE83}"/>
              </c:ext>
            </c:extLst>
          </c:dPt>
          <c:dPt>
            <c:idx val="2"/>
            <c:bubble3D val="0"/>
            <c:spPr>
              <a:solidFill>
                <a:srgbClr val="CCFF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8A8-4D74-BD4F-5A48EFBCBE83}"/>
              </c:ext>
            </c:extLst>
          </c:dPt>
          <c:dPt>
            <c:idx val="3"/>
            <c:bubble3D val="0"/>
            <c:spPr>
              <a:solidFill>
                <a:srgbClr val="FFFFCC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8A8-4D74-BD4F-5A48EFBCBE83}"/>
              </c:ext>
            </c:extLst>
          </c:dPt>
          <c:dPt>
            <c:idx val="4"/>
            <c:bubble3D val="0"/>
            <c:spPr>
              <a:solidFill>
                <a:srgbClr val="3366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8A8-4D74-BD4F-5A48EFBCBE83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8A8-4D74-BD4F-5A48EFBCBE83}"/>
              </c:ext>
            </c:extLst>
          </c:dPt>
          <c:dLbls>
            <c:dLbl>
              <c:idx val="1"/>
              <c:layout>
                <c:manualLayout>
                  <c:x val="9.3144217899914825E-2"/>
                  <c:y val="-0.1608108108108108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A8-4D74-BD4F-5A48EFBCBE83}"/>
                </c:ext>
              </c:extLst>
            </c:dLbl>
            <c:dLbl>
              <c:idx val="2"/>
              <c:layout>
                <c:manualLayout>
                  <c:x val="-3.3231938722891427E-3"/>
                  <c:y val="-1.0761509541037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A8-4D74-BD4F-5A48EFBCBE83}"/>
                </c:ext>
              </c:extLst>
            </c:dLbl>
            <c:dLbl>
              <c:idx val="3"/>
              <c:layout>
                <c:manualLayout>
                  <c:x val="-1.9442271702792117E-2"/>
                  <c:y val="8.963609278569909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8A8-4D74-BD4F-5A48EFBCBE83}"/>
                </c:ext>
              </c:extLst>
            </c:dLbl>
            <c:dLbl>
              <c:idx val="4"/>
              <c:layout>
                <c:manualLayout>
                  <c:x val="-2.2124419877978828E-2"/>
                  <c:y val="-3.657870468894090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8A8-4D74-BD4F-5A48EFBCBE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'Lihue Inf Eff Biosolids SPLP %'!$C$10:$C$15</c:f>
              <c:strCache>
                <c:ptCount val="6"/>
                <c:pt idx="0">
                  <c:v>5:3 FTCA-</c:v>
                </c:pt>
                <c:pt idx="1">
                  <c:v>PFHxA-</c:v>
                </c:pt>
                <c:pt idx="2">
                  <c:v>PFOA-</c:v>
                </c:pt>
                <c:pt idx="3">
                  <c:v>PFOS-</c:v>
                </c:pt>
                <c:pt idx="4">
                  <c:v>PFBA-</c:v>
                </c:pt>
                <c:pt idx="5">
                  <c:v>Other</c:v>
                </c:pt>
              </c:strCache>
            </c:strRef>
          </c:cat>
          <c:val>
            <c:numRef>
              <c:f>'Lihue Inf Eff Biosolids SPLP %'!$D$10:$D$15</c:f>
              <c:numCache>
                <c:formatCode>0%</c:formatCode>
                <c:ptCount val="6"/>
                <c:pt idx="0">
                  <c:v>0.42296982012493417</c:v>
                </c:pt>
                <c:pt idx="1">
                  <c:v>0.23632121622638669</c:v>
                </c:pt>
                <c:pt idx="2" formatCode="0.0%">
                  <c:v>8.7905471513509442E-2</c:v>
                </c:pt>
                <c:pt idx="3" formatCode="0.0%">
                  <c:v>7.0143749529615412E-2</c:v>
                </c:pt>
                <c:pt idx="4" formatCode="0.0%">
                  <c:v>5.01241815308196E-2</c:v>
                </c:pt>
                <c:pt idx="5">
                  <c:v>0.13253556107473469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8A8-4D74-BD4F-5A48EFBCB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</a:rPr>
              <a:t>Effluent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3399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9F-49C9-93E7-BDD2EFAEC9FE}"/>
              </c:ext>
            </c:extLst>
          </c:dPt>
          <c:dPt>
            <c:idx val="1"/>
            <c:bubble3D val="0"/>
            <c:spPr>
              <a:solidFill>
                <a:srgbClr val="00FF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9F-49C9-93E7-BDD2EFAEC9FE}"/>
              </c:ext>
            </c:extLst>
          </c:dPt>
          <c:dPt>
            <c:idx val="2"/>
            <c:bubble3D val="0"/>
            <c:spPr>
              <a:solidFill>
                <a:srgbClr val="FFFF66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E9F-49C9-93E7-BDD2EFAEC9FE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E9F-49C9-93E7-BDD2EFAEC9FE}"/>
              </c:ext>
            </c:extLst>
          </c:dPt>
          <c:dPt>
            <c:idx val="4"/>
            <c:bubble3D val="0"/>
            <c:spPr>
              <a:solidFill>
                <a:srgbClr val="FFFFCC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E9F-49C9-93E7-BDD2EFAEC9FE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E9F-49C9-93E7-BDD2EFAEC9FE}"/>
              </c:ext>
            </c:extLst>
          </c:dPt>
          <c:dLbls>
            <c:dLbl>
              <c:idx val="0"/>
              <c:layout>
                <c:manualLayout>
                  <c:x val="-0.16867161472365633"/>
                  <c:y val="0.158694225721784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4922737306843"/>
                      <c:h val="0.15608108108108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E9F-49C9-93E7-BDD2EFAEC9FE}"/>
                </c:ext>
              </c:extLst>
            </c:dLbl>
            <c:dLbl>
              <c:idx val="2"/>
              <c:layout>
                <c:manualLayout>
                  <c:x val="-3.8230424321959756E-2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9F-49C9-93E7-BDD2EFAEC9FE}"/>
                </c:ext>
              </c:extLst>
            </c:dLbl>
            <c:dLbl>
              <c:idx val="3"/>
              <c:layout>
                <c:manualLayout>
                  <c:x val="-5.3482831954542717E-2"/>
                  <c:y val="-1.699829751010853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9F-49C9-93E7-BDD2EFAEC9FE}"/>
                </c:ext>
              </c:extLst>
            </c:dLbl>
            <c:dLbl>
              <c:idx val="4"/>
              <c:layout>
                <c:manualLayout>
                  <c:x val="-2.1239100079377488E-2"/>
                  <c:y val="-8.623820671064765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E9F-49C9-93E7-BDD2EFAEC9FE}"/>
                </c:ext>
              </c:extLst>
            </c:dLbl>
            <c:dLbl>
              <c:idx val="5"/>
              <c:layout>
                <c:manualLayout>
                  <c:x val="0.14517454617790496"/>
                  <c:y val="0.217787827197276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538098496028763"/>
                      <c:h val="0.196621621621621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E9F-49C9-93E7-BDD2EFAEC9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'Lihue Inf Eff Biosolids SPLP %'!$G$10:$G$15</c:f>
              <c:strCache>
                <c:ptCount val="6"/>
                <c:pt idx="0">
                  <c:v>PFPeA-</c:v>
                </c:pt>
                <c:pt idx="1">
                  <c:v>PFHxA-</c:v>
                </c:pt>
                <c:pt idx="2">
                  <c:v>6:2 FTS-</c:v>
                </c:pt>
                <c:pt idx="3">
                  <c:v>PFOA-</c:v>
                </c:pt>
                <c:pt idx="4">
                  <c:v>PFOS-</c:v>
                </c:pt>
                <c:pt idx="5">
                  <c:v>Other</c:v>
                </c:pt>
              </c:strCache>
            </c:strRef>
          </c:cat>
          <c:val>
            <c:numRef>
              <c:f>'Lihue Inf Eff Biosolids SPLP %'!$H$10:$H$15</c:f>
              <c:numCache>
                <c:formatCode>0%</c:formatCode>
                <c:ptCount val="6"/>
                <c:pt idx="0">
                  <c:v>0.31809480914311461</c:v>
                </c:pt>
                <c:pt idx="1">
                  <c:v>0.2023983785609729</c:v>
                </c:pt>
                <c:pt idx="2" formatCode="0.0%">
                  <c:v>9.0924445445332749E-2</c:v>
                </c:pt>
                <c:pt idx="3" formatCode="0.0%">
                  <c:v>8.2479450512329716E-2</c:v>
                </c:pt>
                <c:pt idx="4" formatCode="0.0%">
                  <c:v>7.7412453552527877E-2</c:v>
                </c:pt>
                <c:pt idx="5">
                  <c:v>0.22869046278572239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E9F-49C9-93E7-BDD2EFAEC9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</a:rPr>
              <a:t>Biosolids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33CC33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FE-484B-B0DF-3C62A881E5E4}"/>
              </c:ext>
            </c:extLst>
          </c:dPt>
          <c:dPt>
            <c:idx val="1"/>
            <c:bubble3D val="0"/>
            <c:spPr>
              <a:solidFill>
                <a:srgbClr val="FFFFCC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FE-484B-B0DF-3C62A881E5E4}"/>
              </c:ext>
            </c:extLst>
          </c:dPt>
          <c:dPt>
            <c:idx val="2"/>
            <c:bubble3D val="0"/>
            <c:spPr>
              <a:solidFill>
                <a:srgbClr val="0080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FFE-484B-B0DF-3C62A881E5E4}"/>
              </c:ext>
            </c:extLst>
          </c:dPt>
          <c:dPt>
            <c:idx val="3"/>
            <c:bubble3D val="0"/>
            <c:spPr>
              <a:solidFill>
                <a:srgbClr val="CC99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FFE-484B-B0DF-3C62A881E5E4}"/>
              </c:ext>
            </c:extLst>
          </c:dPt>
          <c:dPt>
            <c:idx val="4"/>
            <c:bubble3D val="0"/>
            <c:spPr>
              <a:solidFill>
                <a:srgbClr val="FF33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FFE-484B-B0DF-3C62A881E5E4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FFE-484B-B0DF-3C62A881E5E4}"/>
              </c:ext>
            </c:extLst>
          </c:dPt>
          <c:dLbls>
            <c:dLbl>
              <c:idx val="2"/>
              <c:layout>
                <c:manualLayout>
                  <c:x val="0.15939232761467731"/>
                  <c:y val="-1.353533799892332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FFE-484B-B0DF-3C62A881E5E4}"/>
                </c:ext>
              </c:extLst>
            </c:dLbl>
            <c:dLbl>
              <c:idx val="3"/>
              <c:layout>
                <c:manualLayout>
                  <c:x val="-0.10623605824106423"/>
                  <c:y val="-8.82199792543183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1010991175776"/>
                      <c:h val="0.172297199708134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FFE-484B-B0DF-3C62A881E5E4}"/>
                </c:ext>
              </c:extLst>
            </c:dLbl>
            <c:dLbl>
              <c:idx val="4"/>
              <c:layout>
                <c:manualLayout>
                  <c:x val="-9.2928913687113618E-2"/>
                  <c:y val="-0.1540665099798733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FFE-484B-B0DF-3C62A881E5E4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BFFE-484B-B0DF-3C62A881E5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'Lihue Inf Eff Biosolids SPLP %'!$K$10:$K$15</c:f>
              <c:strCache>
                <c:ptCount val="6"/>
                <c:pt idx="0">
                  <c:v>5:3 FTCA-</c:v>
                </c:pt>
                <c:pt idx="1">
                  <c:v>PFOS-</c:v>
                </c:pt>
                <c:pt idx="2">
                  <c:v>7:3 FTCA-</c:v>
                </c:pt>
                <c:pt idx="3">
                  <c:v>N-MeFOSE-</c:v>
                </c:pt>
                <c:pt idx="4">
                  <c:v>MeFOSAA-</c:v>
                </c:pt>
                <c:pt idx="5">
                  <c:v>Other</c:v>
                </c:pt>
              </c:strCache>
            </c:strRef>
          </c:cat>
          <c:val>
            <c:numRef>
              <c:f>'Lihue Inf Eff Biosolids SPLP %'!$L$10:$L$15</c:f>
              <c:numCache>
                <c:formatCode>0%</c:formatCode>
                <c:ptCount val="6"/>
                <c:pt idx="0">
                  <c:v>0.28584770049167268</c:v>
                </c:pt>
                <c:pt idx="1">
                  <c:v>0.13331013834589223</c:v>
                </c:pt>
                <c:pt idx="2">
                  <c:v>0.11408271454600391</c:v>
                </c:pt>
                <c:pt idx="3" formatCode="0.0%">
                  <c:v>9.1009805986137948E-2</c:v>
                </c:pt>
                <c:pt idx="4" formatCode="0.0%">
                  <c:v>6.9584962323405261E-2</c:v>
                </c:pt>
                <c:pt idx="5">
                  <c:v>0.30616467830688798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FFE-484B-B0DF-3C62A881E5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</a:rPr>
              <a:t>SPLP Solution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33CC33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3E-4FC4-BC20-8BC5C607CDE7}"/>
              </c:ext>
            </c:extLst>
          </c:dPt>
          <c:dPt>
            <c:idx val="1"/>
            <c:bubble3D val="0"/>
            <c:spPr>
              <a:solidFill>
                <a:srgbClr val="0080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03E-4FC4-BC20-8BC5C607CDE7}"/>
              </c:ext>
            </c:extLst>
          </c:dPt>
          <c:dPt>
            <c:idx val="2"/>
            <c:bubble3D val="0"/>
            <c:spPr>
              <a:solidFill>
                <a:srgbClr val="00FF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03E-4FC4-BC20-8BC5C607CDE7}"/>
              </c:ext>
            </c:extLst>
          </c:dPt>
          <c:dPt>
            <c:idx val="3"/>
            <c:bubble3D val="0"/>
            <c:spPr>
              <a:solidFill>
                <a:srgbClr val="FFFF66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03E-4FC4-BC20-8BC5C607CDE7}"/>
              </c:ext>
            </c:extLst>
          </c:dPt>
          <c:dPt>
            <c:idx val="4"/>
            <c:bubble3D val="0"/>
            <c:spPr>
              <a:solidFill>
                <a:srgbClr val="CCFF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03E-4FC4-BC20-8BC5C607CDE7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03E-4FC4-BC20-8BC5C607CDE7}"/>
              </c:ext>
            </c:extLst>
          </c:dPt>
          <c:dLbls>
            <c:dLbl>
              <c:idx val="0"/>
              <c:layout>
                <c:manualLayout>
                  <c:x val="-0.21460917918712183"/>
                  <c:y val="-0.104120812645487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3E-4FC4-BC20-8BC5C607CDE7}"/>
                </c:ext>
              </c:extLst>
            </c:dLbl>
            <c:dLbl>
              <c:idx val="1"/>
              <c:layout>
                <c:manualLayout>
                  <c:x val="-4.2586942257217847E-2"/>
                  <c:y val="6.039552347623213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3E-4FC4-BC20-8BC5C607CDE7}"/>
                </c:ext>
              </c:extLst>
            </c:dLbl>
            <c:dLbl>
              <c:idx val="2"/>
              <c:layout>
                <c:manualLayout>
                  <c:x val="-5.3266272188777511E-2"/>
                  <c:y val="0.137315778910307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35612404548165"/>
                      <c:h val="0.185771013443426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03E-4FC4-BC20-8BC5C607CDE7}"/>
                </c:ext>
              </c:extLst>
            </c:dLbl>
            <c:dLbl>
              <c:idx val="3"/>
              <c:layout>
                <c:manualLayout>
                  <c:x val="-7.8789428887837576E-2"/>
                  <c:y val="8.92383183618039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125131220492077"/>
                      <c:h val="0.102434147466907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03E-4FC4-BC20-8BC5C607CDE7}"/>
                </c:ext>
              </c:extLst>
            </c:dLbl>
            <c:dLbl>
              <c:idx val="4"/>
              <c:layout>
                <c:manualLayout>
                  <c:x val="-6.8401814426250693E-2"/>
                  <c:y val="4.952206689058108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916859336972083"/>
                      <c:h val="0.149305507359464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03E-4FC4-BC20-8BC5C607CDE7}"/>
                </c:ext>
              </c:extLst>
            </c:dLbl>
            <c:dLbl>
              <c:idx val="5"/>
              <c:layout>
                <c:manualLayout>
                  <c:x val="0.25272185740937908"/>
                  <c:y val="7.769689171166867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09477243189616"/>
                      <c:h val="0.134831924340161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403E-4FC4-BC20-8BC5C607CD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'Lihue Inf Eff Biosolids SPLP %'!$O$10:$O$15</c:f>
              <c:strCache>
                <c:ptCount val="6"/>
                <c:pt idx="0">
                  <c:v>5:3 FTCA-</c:v>
                </c:pt>
                <c:pt idx="1">
                  <c:v>7:3 FTCA-</c:v>
                </c:pt>
                <c:pt idx="2">
                  <c:v>PFHxA-</c:v>
                </c:pt>
                <c:pt idx="3">
                  <c:v>6:2 FTS-</c:v>
                </c:pt>
                <c:pt idx="4">
                  <c:v>PFOA-</c:v>
                </c:pt>
                <c:pt idx="5">
                  <c:v>Other</c:v>
                </c:pt>
              </c:strCache>
            </c:strRef>
          </c:cat>
          <c:val>
            <c:numRef>
              <c:f>'Lihue Inf Eff Biosolids SPLP %'!$P$10:$P$15</c:f>
              <c:numCache>
                <c:formatCode>0%</c:formatCode>
                <c:ptCount val="6"/>
                <c:pt idx="0">
                  <c:v>0.66897525070312081</c:v>
                </c:pt>
                <c:pt idx="1">
                  <c:v>0.14262180692073478</c:v>
                </c:pt>
                <c:pt idx="2" formatCode="0.0%">
                  <c:v>7.7117980289387544E-2</c:v>
                </c:pt>
                <c:pt idx="3" formatCode="0.0%">
                  <c:v>3.8651903373958088E-2</c:v>
                </c:pt>
                <c:pt idx="4" formatCode="0.0%">
                  <c:v>1.4610605301814687E-2</c:v>
                </c:pt>
                <c:pt idx="5" formatCode="0.0%">
                  <c:v>5.8022453410984019E-2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03E-4FC4-BC20-8BC5C607CD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</a:rPr>
              <a:t>Influent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FF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2E-4D33-84D8-A4F8BBB32792}"/>
              </c:ext>
            </c:extLst>
          </c:dPt>
          <c:dPt>
            <c:idx val="1"/>
            <c:bubble3D val="0"/>
            <c:spPr>
              <a:solidFill>
                <a:srgbClr val="CCFF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2E-4D33-84D8-A4F8BBB32792}"/>
              </c:ext>
            </c:extLst>
          </c:dPt>
          <c:dPt>
            <c:idx val="2"/>
            <c:bubble3D val="0"/>
            <c:spPr>
              <a:solidFill>
                <a:srgbClr val="3366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72E-4D33-84D8-A4F8BBB32792}"/>
              </c:ext>
            </c:extLst>
          </c:dPt>
          <c:dPt>
            <c:idx val="3"/>
            <c:bubble3D val="0"/>
            <c:spPr>
              <a:solidFill>
                <a:srgbClr val="9966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72E-4D33-84D8-A4F8BBB32792}"/>
              </c:ext>
            </c:extLst>
          </c:dPt>
          <c:dPt>
            <c:idx val="4"/>
            <c:bubble3D val="0"/>
            <c:spPr>
              <a:solidFill>
                <a:srgbClr val="3399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72E-4D33-84D8-A4F8BBB32792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72E-4D33-84D8-A4F8BBB32792}"/>
              </c:ext>
            </c:extLst>
          </c:dPt>
          <c:dLbls>
            <c:dLbl>
              <c:idx val="0"/>
              <c:layout>
                <c:manualLayout>
                  <c:x val="-0.13650174978127735"/>
                  <c:y val="0.21432414698162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4582239720035"/>
                      <c:h val="0.188194444444444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72E-4D33-84D8-A4F8BBB32792}"/>
                </c:ext>
              </c:extLst>
            </c:dLbl>
            <c:dLbl>
              <c:idx val="4"/>
              <c:layout>
                <c:manualLayout>
                  <c:x val="-3.4719925634295712E-2"/>
                  <c:y val="1.248286672499270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72E-4D33-84D8-A4F8BBB32792}"/>
                </c:ext>
              </c:extLst>
            </c:dLbl>
            <c:dLbl>
              <c:idx val="5"/>
              <c:layout>
                <c:manualLayout>
                  <c:x val="0.14853091811404717"/>
                  <c:y val="0.2267078594342373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936129755986311"/>
                      <c:h val="0.214120370370370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772E-4D33-84D8-A4F8BBB327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'Kihei Inf Eff Biosolids SPLP %'!$C$10:$C$15</c:f>
              <c:strCache>
                <c:ptCount val="6"/>
                <c:pt idx="0">
                  <c:v>PFHxA-</c:v>
                </c:pt>
                <c:pt idx="1">
                  <c:v>PFOA-</c:v>
                </c:pt>
                <c:pt idx="2">
                  <c:v>PFBA-</c:v>
                </c:pt>
                <c:pt idx="3">
                  <c:v>PFBS-</c:v>
                </c:pt>
                <c:pt idx="4">
                  <c:v>PFPeA-</c:v>
                </c:pt>
                <c:pt idx="5">
                  <c:v>Other</c:v>
                </c:pt>
              </c:strCache>
            </c:strRef>
          </c:cat>
          <c:val>
            <c:numRef>
              <c:f>'Kihei Inf Eff Biosolids SPLP %'!$D$10:$D$15</c:f>
              <c:numCache>
                <c:formatCode>0%</c:formatCode>
                <c:ptCount val="6"/>
                <c:pt idx="0">
                  <c:v>0.24893090254332656</c:v>
                </c:pt>
                <c:pt idx="1">
                  <c:v>0.14944857078550525</c:v>
                </c:pt>
                <c:pt idx="2">
                  <c:v>0.14584740040513167</c:v>
                </c:pt>
                <c:pt idx="3">
                  <c:v>0.14314652261985145</c:v>
                </c:pt>
                <c:pt idx="4">
                  <c:v>0.11163628179158225</c:v>
                </c:pt>
                <c:pt idx="5">
                  <c:v>0.20099032185460272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72E-4D33-84D8-A4F8BBB327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0.1374</cdr:x>
      <cdr:y>0.1093</cdr:y>
    </cdr:from>
    <cdr:to>
      <cdr:x>0.73132</cdr:x>
      <cdr:y>0.26658</cdr:y>
    </cdr:to>
    <cdr:grpSp>
      <cdr:nvGrpSpPr>
        <cdr:cNvPr id="2" name="Group 1">
          <a:extLst xmlns:a="http://schemas.openxmlformats.org/drawingml/2006/main">
            <a:ext uri="{FF2B5EF4-FFF2-40B4-BE49-F238E27FC236}">
              <a16:creationId xmlns:a16="http://schemas.microsoft.com/office/drawing/2014/main" id="{43634097-0CCB-473D-9B96-BEFE4F7D571E}"/>
            </a:ext>
          </a:extLst>
        </cdr:cNvPr>
        <cdr:cNvGrpSpPr/>
      </cdr:nvGrpSpPr>
      <cdr:grpSpPr>
        <a:xfrm xmlns:a="http://schemas.openxmlformats.org/drawingml/2006/main">
          <a:off x="1191588" y="641642"/>
          <a:ext cx="5150712" cy="923308"/>
          <a:chOff x="1513816" y="1504689"/>
          <a:chExt cx="5150720" cy="923330"/>
        </a:xfrm>
      </cdr:grpSpPr>
      <cdr:sp macro="" textlink="">
        <cdr:nvSpPr>
          <cdr:cNvPr id="3" name="TextBox 40">
            <a:extLst xmlns:a="http://schemas.openxmlformats.org/drawingml/2006/main">
              <a:ext uri="{FF2B5EF4-FFF2-40B4-BE49-F238E27FC236}">
                <a16:creationId xmlns:a16="http://schemas.microsoft.com/office/drawing/2014/main" id="{4CE870F3-076B-416D-9637-54B7A5FC9BCB}"/>
              </a:ext>
            </a:extLst>
          </cdr:cNvPr>
          <cdr:cNvSpPr txBox="1"/>
        </cdr:nvSpPr>
        <cdr:spPr>
          <a:xfrm xmlns:a="http://schemas.openxmlformats.org/drawingml/2006/main">
            <a:off x="1513816" y="1504689"/>
            <a:ext cx="1093903" cy="923330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b="1" u="sng" dirty="0"/>
              <a:t>Mod</a:t>
            </a:r>
          </a:p>
          <a:p xmlns:a="http://schemas.openxmlformats.org/drawingml/2006/main">
            <a:pPr algn="ctr"/>
            <a:r>
              <a:rPr lang="en-US" b="1" u="sng" dirty="0"/>
              <a:t>Leaching</a:t>
            </a:r>
          </a:p>
          <a:p xmlns:a="http://schemas.openxmlformats.org/drawingml/2006/main">
            <a:pPr algn="ctr"/>
            <a:r>
              <a:rPr lang="en-US" b="1" u="sng" dirty="0"/>
              <a:t>Risk</a:t>
            </a:r>
          </a:p>
        </cdr:txBody>
      </cdr:sp>
      <cdr:sp macro="" textlink="">
        <cdr:nvSpPr>
          <cdr:cNvPr id="4" name="TextBox 41">
            <a:extLst xmlns:a="http://schemas.openxmlformats.org/drawingml/2006/main">
              <a:ext uri="{FF2B5EF4-FFF2-40B4-BE49-F238E27FC236}">
                <a16:creationId xmlns:a16="http://schemas.microsoft.com/office/drawing/2014/main" id="{79236BC5-F334-42EB-8FD3-5D6B45C9A3F6}"/>
              </a:ext>
            </a:extLst>
          </cdr:cNvPr>
          <cdr:cNvSpPr txBox="1"/>
        </cdr:nvSpPr>
        <cdr:spPr>
          <a:xfrm xmlns:a="http://schemas.openxmlformats.org/drawingml/2006/main">
            <a:off x="4168414" y="1504689"/>
            <a:ext cx="2496122" cy="36933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b="1" u="sng" dirty="0"/>
              <a:t>Minimal Leaching Risk</a:t>
            </a:r>
          </a:p>
        </cdr:txBody>
      </cdr:sp>
    </cdr:grpSp>
  </cdr:relSizeAnchor>
  <cdr:relSizeAnchor xmlns:cdr="http://schemas.openxmlformats.org/drawingml/2006/chartDrawing">
    <cdr:from>
      <cdr:x>0.31158</cdr:x>
      <cdr:y>0.10486</cdr:y>
    </cdr:from>
    <cdr:to>
      <cdr:x>0.43647</cdr:x>
      <cdr:y>0.26214</cdr:y>
    </cdr:to>
    <cdr:sp macro="" textlink="">
      <cdr:nvSpPr>
        <cdr:cNvPr id="7" name="TextBox 42">
          <a:extLst xmlns:a="http://schemas.openxmlformats.org/drawingml/2006/main">
            <a:ext uri="{FF2B5EF4-FFF2-40B4-BE49-F238E27FC236}">
              <a16:creationId xmlns:a16="http://schemas.microsoft.com/office/drawing/2014/main" id="{CE07A658-0B08-4550-8E41-ABBCBEFD2D91}"/>
            </a:ext>
          </a:extLst>
        </cdr:cNvPr>
        <cdr:cNvSpPr txBox="1"/>
      </cdr:nvSpPr>
      <cdr:spPr>
        <a:xfrm xmlns:a="http://schemas.openxmlformats.org/drawingml/2006/main">
          <a:off x="2702160" y="615553"/>
          <a:ext cx="1083118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u="sng" dirty="0"/>
            <a:t>Reduced Leaching Risk</a:t>
          </a:r>
        </a:p>
      </cdr:txBody>
    </cdr:sp>
  </cdr:relSizeAnchor>
  <cdr:relSizeAnchor xmlns:cdr="http://schemas.openxmlformats.org/drawingml/2006/chartDrawing">
    <cdr:from>
      <cdr:x>0.29313</cdr:x>
      <cdr:y>0.26214</cdr:y>
    </cdr:from>
    <cdr:to>
      <cdr:x>0.37403</cdr:x>
      <cdr:y>0.321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318E3224-E89F-4D7A-B379-613B52A1DDAF}"/>
            </a:ext>
          </a:extLst>
        </cdr:cNvPr>
        <cdr:cNvCxnSpPr>
          <a:cxnSpLocks xmlns:a="http://schemas.openxmlformats.org/drawingml/2006/main"/>
          <a:stCxn xmlns:a="http://schemas.openxmlformats.org/drawingml/2006/main" id="7" idx="2"/>
        </cdr:cNvCxnSpPr>
      </cdr:nvCxnSpPr>
      <cdr:spPr>
        <a:xfrm xmlns:a="http://schemas.openxmlformats.org/drawingml/2006/main" flipH="1">
          <a:off x="2542139" y="1538883"/>
          <a:ext cx="701580" cy="345531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703CD-2155-4B12-8C9E-8CE387F7959B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48A91-DE3C-4FF4-96C1-A3E43F3C3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38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Retardation Factor = 1+ (Media Bulk Density/Water-Filled Porosity) x Kd (Fetter 1993, Contaminant Hydrogeology)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48A91-DE3C-4FF4-96C1-A3E43F3C3E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1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6631-83A9-441E-BA24-C8CFD8D72532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C622-0A8C-4F86-9457-BBDB38D3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00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6631-83A9-441E-BA24-C8CFD8D72532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C622-0A8C-4F86-9457-BBDB38D3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7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6631-83A9-441E-BA24-C8CFD8D72532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C622-0A8C-4F86-9457-BBDB38D3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46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9595-70AB-4774-B0CC-91AE53D35CE5}" type="datetime1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8AC9-8AFB-417E-A11E-5614ECEC6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55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4C13-DEBA-44FC-87A6-1999BB63DE9F}" type="datetime1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8AC9-8AFB-417E-A11E-5614ECEC6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07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7546-6149-4D6E-BC53-B000CEA14C59}" type="datetime1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8AC9-8AFB-417E-A11E-5614ECEC6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4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F4EC-80B2-427F-8F30-83A019FC6FB5}" type="datetime1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8AC9-8AFB-417E-A11E-5614ECEC6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14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1DCA-9C1B-4C80-A0E6-53584FC155BF}" type="datetime1">
              <a:rPr lang="en-US" smtClean="0"/>
              <a:t>9/24/2022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8AC9-8AFB-417E-A11E-5614ECEC6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27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E568-CE65-4044-8DB5-A099D28BBBAA}" type="datetime1">
              <a:rPr lang="en-US" smtClean="0"/>
              <a:t>9/24/2022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8AC9-8AFB-417E-A11E-5614ECEC6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97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3524-5A16-42F6-BD46-376D8D9B9FE5}" type="datetime1">
              <a:rPr lang="en-US" smtClean="0"/>
              <a:t>9/24/2022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8AC9-8AFB-417E-A11E-5614ECEC6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21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24A8C-49D1-4511-9BB7-24C057DD45D7}" type="datetime1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8AC9-8AFB-417E-A11E-5614ECEC6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6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6631-83A9-441E-BA24-C8CFD8D72532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C622-0A8C-4F86-9457-BBDB38D3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46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9D6B-A2AF-4FFA-99F0-1EDF34BEC9C8}" type="datetime1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8AC9-8AFB-417E-A11E-5614ECEC6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36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458A-3B36-4704-A2E0-AEF7C1851DC9}" type="datetime1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8AC9-8AFB-417E-A11E-5614ECEC6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92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E978-7DEC-48E8-8FBE-B959E513ABA5}" type="datetime1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8AC9-8AFB-417E-A11E-5614ECEC6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0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6631-83A9-441E-BA24-C8CFD8D72532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C622-0A8C-4F86-9457-BBDB38D3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44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6631-83A9-441E-BA24-C8CFD8D72532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C622-0A8C-4F86-9457-BBDB38D3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4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6631-83A9-441E-BA24-C8CFD8D72532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C622-0A8C-4F86-9457-BBDB38D3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0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6631-83A9-441E-BA24-C8CFD8D72532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C622-0A8C-4F86-9457-BBDB38D3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4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6631-83A9-441E-BA24-C8CFD8D72532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C622-0A8C-4F86-9457-BBDB38D3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13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6631-83A9-441E-BA24-C8CFD8D72532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C622-0A8C-4F86-9457-BBDB38D3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3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6631-83A9-441E-BA24-C8CFD8D72532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C622-0A8C-4F86-9457-BBDB38D3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3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C6631-83A9-441E-BA24-C8CFD8D72532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6C622-0A8C-4F86-9457-BBDB38D3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6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A7271-A12A-44DF-924F-C900B4228295}" type="datetime1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8AC9-8AFB-417E-A11E-5614ECEC6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2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D64E721E-7124-4166-A869-C4BC5A674FE8}"/>
              </a:ext>
            </a:extLst>
          </p:cNvPr>
          <p:cNvSpPr txBox="1"/>
          <p:nvPr/>
        </p:nvSpPr>
        <p:spPr>
          <a:xfrm>
            <a:off x="950207" y="181218"/>
            <a:ext cx="7306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Field Study of Perfluoroalkyl Substances (PFASs)</a:t>
            </a:r>
          </a:p>
          <a:p>
            <a:pPr algn="ctr"/>
            <a:r>
              <a:rPr lang="en-US" sz="2800" b="1" dirty="0"/>
              <a:t>In WWTP Influent, Effluent and Biosolids</a:t>
            </a:r>
          </a:p>
          <a:p>
            <a:pPr algn="ctr"/>
            <a:r>
              <a:rPr lang="en-US" sz="2800" b="1" dirty="0"/>
              <a:t>- Preliminary Data from Hawaii -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773D389-762C-49EA-8907-C330CCDE0827}"/>
              </a:ext>
            </a:extLst>
          </p:cNvPr>
          <p:cNvSpPr txBox="1"/>
          <p:nvPr/>
        </p:nvSpPr>
        <p:spPr>
          <a:xfrm>
            <a:off x="2358870" y="1712169"/>
            <a:ext cx="4489498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Roger Brewer, Senior Environmental Scientist</a:t>
            </a:r>
          </a:p>
          <a:p>
            <a:pPr algn="ctr">
              <a:spcAft>
                <a:spcPts val="600"/>
              </a:spcAft>
            </a:pPr>
            <a:r>
              <a:rPr lang="en-US" b="1" dirty="0"/>
              <a:t>Dr Diana Felton, State Toxicologist</a:t>
            </a:r>
          </a:p>
          <a:p>
            <a:pPr algn="ctr"/>
            <a:r>
              <a:rPr lang="en-US" b="1" dirty="0"/>
              <a:t>Hawaii Department of Health</a:t>
            </a:r>
          </a:p>
          <a:p>
            <a:pPr algn="ctr"/>
            <a:r>
              <a:rPr lang="en-US" b="1" dirty="0"/>
              <a:t>September 22, 2022</a:t>
            </a:r>
          </a:p>
          <a:p>
            <a:pPr algn="ctr"/>
            <a:r>
              <a:rPr lang="en-US" b="1" dirty="0"/>
              <a:t>USEPA FSTRAC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7F56AA2-5541-407B-9083-7CE95D63EA9F}"/>
              </a:ext>
            </a:extLst>
          </p:cNvPr>
          <p:cNvGrpSpPr/>
          <p:nvPr/>
        </p:nvGrpSpPr>
        <p:grpSpPr>
          <a:xfrm>
            <a:off x="1258834" y="3295777"/>
            <a:ext cx="7171537" cy="3185302"/>
            <a:chOff x="1185682" y="3295777"/>
            <a:chExt cx="7171537" cy="3185302"/>
          </a:xfrm>
        </p:grpSpPr>
        <p:pic>
          <p:nvPicPr>
            <p:cNvPr id="1026" name="Picture 2" descr="Wastewater Energy Reduction at Water Treatment Plants -PredictEnergy®">
              <a:extLst>
                <a:ext uri="{FF2B5EF4-FFF2-40B4-BE49-F238E27FC236}">
                  <a16:creationId xmlns:a16="http://schemas.microsoft.com/office/drawing/2014/main" id="{77A6841B-4C31-4ACE-B83B-621A46CA13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298" y="4121849"/>
              <a:ext cx="2676525" cy="1704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A327A357-77F0-4DD7-ADE9-6D1C67E896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9346" y="5327943"/>
              <a:ext cx="1100605" cy="59751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42F062F-DB4C-4BB3-940E-A08CF2B070B4}"/>
                </a:ext>
              </a:extLst>
            </p:cNvPr>
            <p:cNvCxnSpPr>
              <a:cxnSpLocks/>
            </p:cNvCxnSpPr>
            <p:nvPr/>
          </p:nvCxnSpPr>
          <p:spPr>
            <a:xfrm>
              <a:off x="2823622" y="3896290"/>
              <a:ext cx="1065081" cy="60946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8113CA9-75A5-4C2B-889B-683428331B9A}"/>
                </a:ext>
              </a:extLst>
            </p:cNvPr>
            <p:cNvSpPr txBox="1"/>
            <p:nvPr/>
          </p:nvSpPr>
          <p:spPr>
            <a:xfrm rot="19850802">
              <a:off x="3311021" y="5319795"/>
              <a:ext cx="920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Influent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145013-859E-469E-BC51-99EF46174688}"/>
                </a:ext>
              </a:extLst>
            </p:cNvPr>
            <p:cNvSpPr txBox="1"/>
            <p:nvPr/>
          </p:nvSpPr>
          <p:spPr>
            <a:xfrm rot="1883342">
              <a:off x="2999371" y="3925096"/>
              <a:ext cx="9152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Effluent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9E3926D-298B-4CF9-BACA-43A61FB8DF85}"/>
                </a:ext>
              </a:extLst>
            </p:cNvPr>
            <p:cNvSpPr txBox="1"/>
            <p:nvPr/>
          </p:nvSpPr>
          <p:spPr>
            <a:xfrm rot="19953254">
              <a:off x="5404724" y="4173535"/>
              <a:ext cx="10134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Biosolids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243228C-B90D-4201-8450-027F17B6D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5057" y="3560676"/>
              <a:ext cx="1349987" cy="101249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2E8D13A3-2621-459D-B1D3-8D65BA89A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8753" y="3295777"/>
              <a:ext cx="1363765" cy="10228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3" name="Picture 42" descr="A picture containing outdoor, transport&#10;&#10;Description automatically generated">
              <a:extLst>
                <a:ext uri="{FF2B5EF4-FFF2-40B4-BE49-F238E27FC236}">
                  <a16:creationId xmlns:a16="http://schemas.microsoft.com/office/drawing/2014/main" id="{C5FB2E0F-658B-4383-B5AA-B8752C4B2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65403" y="5458255"/>
              <a:ext cx="1363765" cy="10228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19A089B-8288-4CD0-8A5D-BC3A1B839D16}"/>
                </a:ext>
              </a:extLst>
            </p:cNvPr>
            <p:cNvSpPr txBox="1"/>
            <p:nvPr/>
          </p:nvSpPr>
          <p:spPr>
            <a:xfrm>
              <a:off x="1185682" y="4280145"/>
              <a:ext cx="184986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19063" indent="-109538">
                <a:buFont typeface="Arial" panose="020B0604020202020204" pitchFamily="34" charset="0"/>
                <a:buChar char="•"/>
              </a:pPr>
              <a:r>
                <a:rPr lang="en-US" dirty="0"/>
                <a:t>Crop Irrigation</a:t>
              </a:r>
            </a:p>
            <a:p>
              <a:pPr marL="119063" indent="-109538">
                <a:buFont typeface="Arial" panose="020B0604020202020204" pitchFamily="34" charset="0"/>
                <a:buChar char="•"/>
              </a:pPr>
              <a:r>
                <a:rPr lang="en-US" dirty="0"/>
                <a:t>Drinking Water</a:t>
              </a:r>
            </a:p>
            <a:p>
              <a:pPr marL="119063" indent="-109538">
                <a:buFont typeface="Arial" panose="020B0604020202020204" pitchFamily="34" charset="0"/>
                <a:buChar char="•"/>
              </a:pPr>
              <a:r>
                <a:rPr lang="en-US" dirty="0"/>
                <a:t>Aquatic Habitats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37AC9FA-EE7B-44CB-BCE9-55AE5F56DED9}"/>
                </a:ext>
              </a:extLst>
            </p:cNvPr>
            <p:cNvSpPr txBox="1"/>
            <p:nvPr/>
          </p:nvSpPr>
          <p:spPr>
            <a:xfrm>
              <a:off x="6576860" y="4558159"/>
              <a:ext cx="178035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19063" indent="-109538">
                <a:buFont typeface="Arial" panose="020B0604020202020204" pitchFamily="34" charset="0"/>
                <a:buChar char="•"/>
              </a:pPr>
              <a:r>
                <a:rPr lang="en-US" dirty="0"/>
                <a:t>Direct Exposure</a:t>
              </a:r>
            </a:p>
            <a:p>
              <a:pPr marL="119063" indent="-109538">
                <a:buFont typeface="Arial" panose="020B0604020202020204" pitchFamily="34" charset="0"/>
                <a:buChar char="•"/>
              </a:pPr>
              <a:r>
                <a:rPr lang="en-US" dirty="0"/>
                <a:t>Leaching</a:t>
              </a:r>
            </a:p>
            <a:p>
              <a:pPr marL="119063" indent="-109538">
                <a:buFont typeface="Arial" panose="020B0604020202020204" pitchFamily="34" charset="0"/>
                <a:buChar char="•"/>
              </a:pPr>
              <a:r>
                <a:rPr lang="en-US" dirty="0"/>
                <a:t>Plant Update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1F5BCAC4-6EA6-4AC2-B04C-33D349C24A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36151" y="4180521"/>
              <a:ext cx="1102254" cy="57510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0617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888487-E9FD-4F81-BEBF-772AA199891F}"/>
              </a:ext>
            </a:extLst>
          </p:cNvPr>
          <p:cNvSpPr txBox="1"/>
          <p:nvPr/>
        </p:nvSpPr>
        <p:spPr>
          <a:xfrm>
            <a:off x="941063" y="62346"/>
            <a:ext cx="73068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Biosolids Leaching Tests</a:t>
            </a:r>
          </a:p>
          <a:p>
            <a:pPr algn="ctr"/>
            <a:r>
              <a:rPr lang="en-US" sz="2000" b="1" dirty="0"/>
              <a:t>(samples required filtering of obtain dissolved-phase data)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0E55C9B-4CDC-4D5C-9D15-83E388C70F30}"/>
              </a:ext>
            </a:extLst>
          </p:cNvPr>
          <p:cNvGrpSpPr/>
          <p:nvPr/>
        </p:nvGrpSpPr>
        <p:grpSpPr>
          <a:xfrm>
            <a:off x="676661" y="994767"/>
            <a:ext cx="2544476" cy="3132751"/>
            <a:chOff x="676661" y="1406247"/>
            <a:chExt cx="2544476" cy="313275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5CBF700-C6E1-42F6-8F46-B6334C1DD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4335" y="2442972"/>
              <a:ext cx="1591954" cy="209602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D7D9E44-2F7F-4189-9A5C-9C5C6DE0888E}"/>
                </a:ext>
              </a:extLst>
            </p:cNvPr>
            <p:cNvSpPr txBox="1"/>
            <p:nvPr/>
          </p:nvSpPr>
          <p:spPr>
            <a:xfrm>
              <a:off x="676661" y="1406247"/>
              <a:ext cx="25444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1. Synthetic Precipitation Leaching Procedure (SPLP)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9510C18-DCAA-402B-8DCB-BA6F24ABE444}"/>
              </a:ext>
            </a:extLst>
          </p:cNvPr>
          <p:cNvSpPr txBox="1"/>
          <p:nvPr/>
        </p:nvSpPr>
        <p:spPr>
          <a:xfrm>
            <a:off x="45874" y="4220492"/>
            <a:ext cx="39550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b="1" dirty="0"/>
              <a:t>Requires reliable MI sample data;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b="1" dirty="0"/>
              <a:t>SPLP solution </a:t>
            </a:r>
            <a:r>
              <a:rPr lang="en-US" b="1" i="1" dirty="0"/>
              <a:t>does not </a:t>
            </a:r>
            <a:r>
              <a:rPr lang="en-US" b="1" dirty="0"/>
              <a:t>directly represent leachate (data </a:t>
            </a:r>
            <a:r>
              <a:rPr lang="en-US" b="1" i="1" dirty="0"/>
              <a:t>not directly comparable </a:t>
            </a:r>
            <a:r>
              <a:rPr lang="en-US" b="1" dirty="0"/>
              <a:t>to screening levels);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b="1" dirty="0"/>
              <a:t>Used to estimate sample-specific </a:t>
            </a:r>
            <a:r>
              <a:rPr lang="en-US" b="1" i="1" dirty="0"/>
              <a:t>sorption coefficient </a:t>
            </a:r>
            <a:r>
              <a:rPr lang="en-US" b="1" dirty="0"/>
              <a:t>(Kd);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b="1" dirty="0"/>
              <a:t>Input Kd into </a:t>
            </a:r>
            <a:r>
              <a:rPr lang="en-US" b="1" i="1" dirty="0"/>
              <a:t>equilibrium partitioning model </a:t>
            </a:r>
            <a:r>
              <a:rPr lang="en-US" b="1" dirty="0"/>
              <a:t>to estimate leachate conc.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66433C-2298-4C53-A5DC-7C6DC7EBC4C4}"/>
              </a:ext>
            </a:extLst>
          </p:cNvPr>
          <p:cNvSpPr txBox="1"/>
          <p:nvPr/>
        </p:nvSpPr>
        <p:spPr>
          <a:xfrm>
            <a:off x="4000882" y="4191872"/>
            <a:ext cx="48383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b="1" dirty="0"/>
              <a:t>Column modified to accommodate </a:t>
            </a:r>
            <a:r>
              <a:rPr lang="en-US" b="1" i="1" dirty="0"/>
              <a:t>MI samples</a:t>
            </a:r>
            <a:r>
              <a:rPr lang="en-US" b="1" dirty="0"/>
              <a:t>;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b="1" i="1" dirty="0"/>
              <a:t>Water pumped upwards through media;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b="1" dirty="0"/>
              <a:t>Default SOP simulates </a:t>
            </a:r>
            <a:r>
              <a:rPr lang="en-US" b="1" i="1" dirty="0"/>
              <a:t>two-years of infiltrating irrigation water</a:t>
            </a:r>
            <a:r>
              <a:rPr lang="en-US" b="1" dirty="0"/>
              <a:t> (approx. 120 cm/</a:t>
            </a:r>
            <a:r>
              <a:rPr lang="en-US" b="1" dirty="0" err="1"/>
              <a:t>yr</a:t>
            </a:r>
            <a:r>
              <a:rPr lang="en-US" b="1" dirty="0"/>
              <a:t>);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b="1" dirty="0"/>
              <a:t>Leachate solution data </a:t>
            </a:r>
            <a:r>
              <a:rPr lang="en-US" b="1" i="1" dirty="0"/>
              <a:t>directly comparable </a:t>
            </a:r>
            <a:r>
              <a:rPr lang="en-US" b="1" dirty="0"/>
              <a:t>to water screening level;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b="1" dirty="0"/>
              <a:t>Collect entire volume of leachate and </a:t>
            </a:r>
            <a:r>
              <a:rPr lang="en-US" b="1" i="1" dirty="0"/>
              <a:t>test as a single sample</a:t>
            </a:r>
            <a:r>
              <a:rPr lang="en-US" b="1" dirty="0"/>
              <a:t> </a:t>
            </a:r>
            <a:r>
              <a:rPr lang="en-US" sz="1600" b="1" dirty="0"/>
              <a:t>(+/- “first flush” sample?; vs default SOP nine sequential tests).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B4A0F8E-132C-4B79-A01A-ED3EE1312909}"/>
              </a:ext>
            </a:extLst>
          </p:cNvPr>
          <p:cNvCxnSpPr>
            <a:cxnSpLocks/>
          </p:cNvCxnSpPr>
          <p:nvPr/>
        </p:nvCxnSpPr>
        <p:spPr>
          <a:xfrm>
            <a:off x="4000881" y="1241655"/>
            <a:ext cx="0" cy="52871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5F6F8E6-6464-4481-AAB6-7D6998E9D51A}"/>
              </a:ext>
            </a:extLst>
          </p:cNvPr>
          <p:cNvGrpSpPr/>
          <p:nvPr/>
        </p:nvGrpSpPr>
        <p:grpSpPr>
          <a:xfrm>
            <a:off x="4107479" y="1013657"/>
            <a:ext cx="4518827" cy="3178215"/>
            <a:chOff x="4031279" y="1425137"/>
            <a:chExt cx="4518827" cy="317821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CFD0888-F803-4BFA-AEAA-9174DCD77E0D}"/>
                </a:ext>
              </a:extLst>
            </p:cNvPr>
            <p:cNvSpPr txBox="1"/>
            <p:nvPr/>
          </p:nvSpPr>
          <p:spPr>
            <a:xfrm>
              <a:off x="4031279" y="1425137"/>
              <a:ext cx="24518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2. Soil Column</a:t>
              </a:r>
            </a:p>
            <a:p>
              <a:pPr algn="ctr"/>
              <a:r>
                <a:rPr lang="en-US" sz="2000" b="1" dirty="0"/>
                <a:t>Leaching Test (modified LEAF 1314)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BB724A-3379-45C5-B357-74CE711BAD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835" t="2267" r="8584" b="3334"/>
            <a:stretch/>
          </p:blipFill>
          <p:spPr>
            <a:xfrm>
              <a:off x="4250560" y="2444451"/>
              <a:ext cx="1603313" cy="210407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40D6C2A-D787-4347-A692-22ED50E4C7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03597" y="2276856"/>
              <a:ext cx="1262963" cy="168016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3307A3E-AD08-4D8E-B357-D7904159A5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90632" y="3919926"/>
              <a:ext cx="1288893" cy="13044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054865C4-21AB-496C-89B5-1106E1768E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3" t="2638" r="4770" b="1736"/>
            <a:stretch/>
          </p:blipFill>
          <p:spPr bwMode="auto">
            <a:xfrm>
              <a:off x="6779525" y="2290181"/>
              <a:ext cx="1157467" cy="16297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E81810D-3162-452F-8662-CC006F7C9C8C}"/>
                </a:ext>
              </a:extLst>
            </p:cNvPr>
            <p:cNvSpPr txBox="1"/>
            <p:nvPr/>
          </p:nvSpPr>
          <p:spPr>
            <a:xfrm>
              <a:off x="6233456" y="3957021"/>
              <a:ext cx="23166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(murky leachate required filtering)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4850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1F46F3-BE11-411E-A8FF-76CB835FDF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" r="8524" b="63733"/>
          <a:stretch/>
        </p:blipFill>
        <p:spPr>
          <a:xfrm>
            <a:off x="256031" y="1015393"/>
            <a:ext cx="4682067" cy="24523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D1BBC5-8CD3-4966-9766-55F23E57BAAB}"/>
              </a:ext>
            </a:extLst>
          </p:cNvPr>
          <p:cNvSpPr txBox="1"/>
          <p:nvPr/>
        </p:nvSpPr>
        <p:spPr>
          <a:xfrm>
            <a:off x="666750" y="281802"/>
            <a:ext cx="7872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SPLP Calculation of Sorption Coefficients (Kd)</a:t>
            </a:r>
            <a:endParaRPr lang="en-US" sz="2400" b="1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6DA09F0E-AD1A-4B43-A516-D18CBD3D3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12" y="58324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F176B3-1667-4EA2-B4CA-33BB584105A6}"/>
              </a:ext>
            </a:extLst>
          </p:cNvPr>
          <p:cNvSpPr txBox="1"/>
          <p:nvPr/>
        </p:nvSpPr>
        <p:spPr>
          <a:xfrm>
            <a:off x="608355" y="5668406"/>
            <a:ext cx="7670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HDOH, 2017, </a:t>
            </a:r>
            <a:r>
              <a:rPr lang="en-US" b="1" i="1" dirty="0"/>
              <a:t>Use of laboratory batch tests to evaluate potential leaching of contaminants from soil</a:t>
            </a:r>
            <a:r>
              <a:rPr lang="en-US" b="1" dirty="0"/>
              <a:t> (and updates): Hawai‘i Department of Health, Office of Hazard Evaluation and Emergency Response. https://health.hawaii.gov/heer/guidance/ehe-and-eals/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874B82E-6361-42D2-9672-AA2DDDFFA09F}"/>
              </a:ext>
            </a:extLst>
          </p:cNvPr>
          <p:cNvGrpSpPr/>
          <p:nvPr/>
        </p:nvGrpSpPr>
        <p:grpSpPr>
          <a:xfrm>
            <a:off x="4977008" y="951856"/>
            <a:ext cx="2471514" cy="4464530"/>
            <a:chOff x="5425064" y="951856"/>
            <a:chExt cx="2471514" cy="446453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D6C929A-A074-40B2-B1EA-2BB81F6B30D2}"/>
                </a:ext>
              </a:extLst>
            </p:cNvPr>
            <p:cNvGrpSpPr/>
            <p:nvPr/>
          </p:nvGrpSpPr>
          <p:grpSpPr>
            <a:xfrm>
              <a:off x="6426482" y="1813196"/>
              <a:ext cx="1451809" cy="3603190"/>
              <a:chOff x="6719560" y="1025532"/>
              <a:chExt cx="1345449" cy="4342437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80DA0D6-3AAE-4BA7-B5EF-CB69DFB8DD48}"/>
                  </a:ext>
                </a:extLst>
              </p:cNvPr>
              <p:cNvSpPr/>
              <p:nvPr/>
            </p:nvSpPr>
            <p:spPr>
              <a:xfrm>
                <a:off x="6719561" y="1025532"/>
                <a:ext cx="1345448" cy="1598796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Not</a:t>
                </a:r>
              </a:p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Significantly</a:t>
                </a:r>
              </a:p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Mobile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C0B2B00-344D-43F3-96D0-EEE90CE19703}"/>
                  </a:ext>
                </a:extLst>
              </p:cNvPr>
              <p:cNvSpPr/>
              <p:nvPr/>
            </p:nvSpPr>
            <p:spPr>
              <a:xfrm>
                <a:off x="6719560" y="2624328"/>
                <a:ext cx="1345448" cy="58477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Slight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46C1531-824B-47A9-AB0C-006DBCD3DDB7}"/>
                  </a:ext>
                </a:extLst>
              </p:cNvPr>
              <p:cNvSpPr/>
              <p:nvPr/>
            </p:nvSpPr>
            <p:spPr>
              <a:xfrm>
                <a:off x="6719560" y="3209103"/>
                <a:ext cx="1345448" cy="1079433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Mod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414930E-45DD-4E8C-A0F4-23F8E3A98139}"/>
                  </a:ext>
                </a:extLst>
              </p:cNvPr>
              <p:cNvSpPr/>
              <p:nvPr/>
            </p:nvSpPr>
            <p:spPr>
              <a:xfrm>
                <a:off x="6719560" y="4288536"/>
                <a:ext cx="1345448" cy="1079433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High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8C8F835-2EBF-4B27-9A70-714866C92120}"/>
                </a:ext>
              </a:extLst>
            </p:cNvPr>
            <p:cNvSpPr txBox="1"/>
            <p:nvPr/>
          </p:nvSpPr>
          <p:spPr>
            <a:xfrm>
              <a:off x="6405861" y="951856"/>
              <a:ext cx="14907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Predicted Mobility in Soil Leachate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246EACD-C2F4-4A9E-8DB3-79D0A7B42C13}"/>
                </a:ext>
              </a:extLst>
            </p:cNvPr>
            <p:cNvGrpSpPr/>
            <p:nvPr/>
          </p:nvGrpSpPr>
          <p:grpSpPr>
            <a:xfrm>
              <a:off x="5425064" y="1716715"/>
              <a:ext cx="1058032" cy="2977814"/>
              <a:chOff x="5425064" y="1716715"/>
              <a:chExt cx="1058032" cy="2977814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1D68EBA-FB36-4D83-945E-4428767E4FFB}"/>
                  </a:ext>
                </a:extLst>
              </p:cNvPr>
              <p:cNvSpPr txBox="1"/>
              <p:nvPr/>
            </p:nvSpPr>
            <p:spPr>
              <a:xfrm>
                <a:off x="5425064" y="1716715"/>
                <a:ext cx="10580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*Default</a:t>
                </a:r>
              </a:p>
              <a:p>
                <a:pPr algn="ctr"/>
                <a:r>
                  <a:rPr lang="en-US" b="1" dirty="0"/>
                  <a:t>Kd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84A9C11-0593-440F-A199-E3CB4302744E}"/>
                  </a:ext>
                </a:extLst>
              </p:cNvPr>
              <p:cNvSpPr txBox="1"/>
              <p:nvPr/>
            </p:nvSpPr>
            <p:spPr>
              <a:xfrm>
                <a:off x="5736466" y="2939746"/>
                <a:ext cx="4865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20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5028CE2-7701-4286-A36D-28545B5B7683}"/>
                  </a:ext>
                </a:extLst>
              </p:cNvPr>
              <p:cNvSpPr txBox="1"/>
              <p:nvPr/>
            </p:nvSpPr>
            <p:spPr>
              <a:xfrm>
                <a:off x="5736465" y="3428265"/>
                <a:ext cx="4865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10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F9072EC-A2D1-44C4-9520-CFFB623D2D46}"/>
                  </a:ext>
                </a:extLst>
              </p:cNvPr>
              <p:cNvSpPr txBox="1"/>
              <p:nvPr/>
            </p:nvSpPr>
            <p:spPr>
              <a:xfrm>
                <a:off x="5736464" y="4325197"/>
                <a:ext cx="4865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1</a:t>
                </a:r>
              </a:p>
            </p:txBody>
          </p: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09EAB87-6E98-4115-8E49-11D3412E3149}"/>
              </a:ext>
            </a:extLst>
          </p:cNvPr>
          <p:cNvSpPr txBox="1"/>
          <p:nvPr/>
        </p:nvSpPr>
        <p:spPr>
          <a:xfrm>
            <a:off x="7718901" y="1462262"/>
            <a:ext cx="1274531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BaP</a:t>
            </a:r>
            <a:r>
              <a:rPr lang="en-US" b="1" dirty="0"/>
              <a:t>: 587</a:t>
            </a:r>
          </a:p>
          <a:p>
            <a:pPr algn="ctr"/>
            <a:r>
              <a:rPr lang="en-US" b="1" dirty="0"/>
              <a:t>Dioxin: 250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2D2281-5FA7-4E1A-A529-045D00CB4389}"/>
              </a:ext>
            </a:extLst>
          </p:cNvPr>
          <p:cNvSpPr txBox="1"/>
          <p:nvPr/>
        </p:nvSpPr>
        <p:spPr>
          <a:xfrm>
            <a:off x="7441841" y="2311532"/>
            <a:ext cx="127453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DDT, PCBs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C426247-ECE0-4145-98C3-19132BE2F7C1}"/>
              </a:ext>
            </a:extLst>
          </p:cNvPr>
          <p:cNvSpPr txBox="1"/>
          <p:nvPr/>
        </p:nvSpPr>
        <p:spPr>
          <a:xfrm>
            <a:off x="7430557" y="3210411"/>
            <a:ext cx="127453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Dieldrin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E8E6DB-5D17-4F14-B743-02413A524212}"/>
              </a:ext>
            </a:extLst>
          </p:cNvPr>
          <p:cNvSpPr txBox="1"/>
          <p:nvPr/>
        </p:nvSpPr>
        <p:spPr>
          <a:xfrm>
            <a:off x="7441842" y="3856450"/>
            <a:ext cx="127453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Diesel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AB9131-8874-4747-9E8D-219C0AEC165B}"/>
              </a:ext>
            </a:extLst>
          </p:cNvPr>
          <p:cNvSpPr txBox="1"/>
          <p:nvPr/>
        </p:nvSpPr>
        <p:spPr>
          <a:xfrm>
            <a:off x="7460130" y="4694529"/>
            <a:ext cx="127453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MTBE, PCE,</a:t>
            </a:r>
          </a:p>
          <a:p>
            <a:r>
              <a:rPr lang="en-US" b="1" dirty="0"/>
              <a:t>Atrazine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6D6062-CE48-4B94-B4F8-45C100AC51B4}"/>
              </a:ext>
            </a:extLst>
          </p:cNvPr>
          <p:cNvSpPr txBox="1"/>
          <p:nvPr/>
        </p:nvSpPr>
        <p:spPr>
          <a:xfrm>
            <a:off x="274319" y="3582513"/>
            <a:ext cx="416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SPLP: Measured Sorption Coefficient (Kd) </a:t>
            </a:r>
          </a:p>
        </p:txBody>
      </p:sp>
      <p:sp>
        <p:nvSpPr>
          <p:cNvPr id="2050" name="Rectangle 2049">
            <a:extLst>
              <a:ext uri="{FF2B5EF4-FFF2-40B4-BE49-F238E27FC236}">
                <a16:creationId xmlns:a16="http://schemas.microsoft.com/office/drawing/2014/main" id="{049619AF-2955-4EA3-B2DB-1B36578AFC44}"/>
              </a:ext>
            </a:extLst>
          </p:cNvPr>
          <p:cNvSpPr/>
          <p:nvPr/>
        </p:nvSpPr>
        <p:spPr>
          <a:xfrm>
            <a:off x="233667" y="3544023"/>
            <a:ext cx="4682067" cy="20051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CDD662-18D5-4BFD-B577-5442350DD36E}"/>
              </a:ext>
            </a:extLst>
          </p:cNvPr>
          <p:cNvSpPr txBox="1"/>
          <p:nvPr/>
        </p:nvSpPr>
        <p:spPr>
          <a:xfrm>
            <a:off x="886754" y="4899215"/>
            <a:ext cx="3621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(Retardation Factor approaches 100 as Kd approaches 20)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61778BB-BCAC-4AFA-9EAC-BCBE80B83B10}"/>
                  </a:ext>
                </a:extLst>
              </p:cNvPr>
              <p:cNvSpPr txBox="1"/>
              <p:nvPr/>
            </p:nvSpPr>
            <p:spPr>
              <a:xfrm>
                <a:off x="672914" y="4006595"/>
                <a:ext cx="3747436" cy="7952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𝑲𝒅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𝒄𝒎</m:t>
                              </m:r>
                            </m:e>
                            <m:sup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𝑪𝒐𝒏𝒄𝒆𝒏𝒕𝒓𝒂𝒕𝒊𝒐𝒏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𝒔𝒐𝒓𝒃𝒆𝒅</m:t>
                              </m:r>
                            </m:sub>
                          </m:sSub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𝒖𝒈</m:t>
                              </m:r>
                            </m:num>
                            <m:den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𝑲𝒈</m:t>
                              </m:r>
                            </m:den>
                          </m:f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𝑪𝒐𝒏𝒄𝒆𝒏𝒕𝒓𝒂𝒕𝒊𝒐𝒏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𝒔𝒐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𝒍𝒖𝒕𝒊𝒐𝒏</m:t>
                              </m:r>
                            </m:sub>
                          </m:s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𝒖𝒈</m:t>
                              </m:r>
                            </m:num>
                            <m:den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den>
                          </m:f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61778BB-BCAC-4AFA-9EAC-BCBE80B83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14" y="4006595"/>
                <a:ext cx="3747436" cy="7952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C253B3E3-20E1-4120-8070-ED7003A9A737}"/>
              </a:ext>
            </a:extLst>
          </p:cNvPr>
          <p:cNvSpPr/>
          <p:nvPr/>
        </p:nvSpPr>
        <p:spPr>
          <a:xfrm>
            <a:off x="5288408" y="2939746"/>
            <a:ext cx="486515" cy="3693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D409420-9BDD-4AAC-A8EC-F90FB7555C39}"/>
              </a:ext>
            </a:extLst>
          </p:cNvPr>
          <p:cNvCxnSpPr>
            <a:cxnSpLocks/>
            <a:endCxn id="3" idx="3"/>
          </p:cNvCxnSpPr>
          <p:nvPr/>
        </p:nvCxnSpPr>
        <p:spPr>
          <a:xfrm flipV="1">
            <a:off x="4507992" y="3254991"/>
            <a:ext cx="851664" cy="169347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737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7A3431E1-F51B-4E0B-BDEB-3F492D14F9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9222833"/>
              </p:ext>
            </p:extLst>
          </p:nvPr>
        </p:nvGraphicFramePr>
        <p:xfrm>
          <a:off x="189246" y="3835146"/>
          <a:ext cx="404767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B0BB5C72-79EE-4B3C-B31E-649CDA27A5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0318018"/>
              </p:ext>
            </p:extLst>
          </p:nvPr>
        </p:nvGraphicFramePr>
        <p:xfrm>
          <a:off x="-2086" y="134041"/>
          <a:ext cx="39859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808276AE-EBEE-4B42-9757-ADC2A62D69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4248334"/>
              </p:ext>
            </p:extLst>
          </p:nvPr>
        </p:nvGraphicFramePr>
        <p:xfrm>
          <a:off x="4758977" y="54887"/>
          <a:ext cx="435683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87279FD6-62A6-4428-8682-CD88BC695B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1975676"/>
              </p:ext>
            </p:extLst>
          </p:nvPr>
        </p:nvGraphicFramePr>
        <p:xfrm>
          <a:off x="5480495" y="3777497"/>
          <a:ext cx="362380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 descr="Wastewater Energy Reduction at Water Treatment Plants -PredictEnergy®">
            <a:extLst>
              <a:ext uri="{FF2B5EF4-FFF2-40B4-BE49-F238E27FC236}">
                <a16:creationId xmlns:a16="http://schemas.microsoft.com/office/drawing/2014/main" id="{77A6841B-4C31-4ACE-B83B-621A46CA1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970" y="2896553"/>
            <a:ext cx="267652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C6F4F7A-7811-45FE-B0CA-14F102AFAE96}"/>
              </a:ext>
            </a:extLst>
          </p:cNvPr>
          <p:cNvSpPr txBox="1"/>
          <p:nvPr/>
        </p:nvSpPr>
        <p:spPr>
          <a:xfrm>
            <a:off x="3851134" y="165266"/>
            <a:ext cx="150393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WWTP A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97FE3EE-DF2A-4C17-B593-B21AE17121D9}"/>
              </a:ext>
            </a:extLst>
          </p:cNvPr>
          <p:cNvCxnSpPr>
            <a:cxnSpLocks/>
          </p:cNvCxnSpPr>
          <p:nvPr/>
        </p:nvCxnSpPr>
        <p:spPr>
          <a:xfrm>
            <a:off x="2575494" y="2375702"/>
            <a:ext cx="762066" cy="811792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A4AB10A-AEBB-482F-AE3D-256ECC8DAC37}"/>
              </a:ext>
            </a:extLst>
          </p:cNvPr>
          <p:cNvSpPr txBox="1"/>
          <p:nvPr/>
        </p:nvSpPr>
        <p:spPr>
          <a:xfrm rot="2992284">
            <a:off x="2610326" y="2488645"/>
            <a:ext cx="934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Effluent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3E2905-C43A-46F8-B937-DA120E4AB228}"/>
              </a:ext>
            </a:extLst>
          </p:cNvPr>
          <p:cNvSpPr txBox="1"/>
          <p:nvPr/>
        </p:nvSpPr>
        <p:spPr>
          <a:xfrm rot="19253992">
            <a:off x="4545224" y="2706601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Biosolids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7FEEF7D-5468-4EDD-95BD-AD5F56EFC3C9}"/>
              </a:ext>
            </a:extLst>
          </p:cNvPr>
          <p:cNvCxnSpPr>
            <a:cxnSpLocks/>
          </p:cNvCxnSpPr>
          <p:nvPr/>
        </p:nvCxnSpPr>
        <p:spPr>
          <a:xfrm flipV="1">
            <a:off x="4772026" y="2680839"/>
            <a:ext cx="784553" cy="64031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2FFD294-8363-41B8-8A2C-2C82A500F7EF}"/>
              </a:ext>
            </a:extLst>
          </p:cNvPr>
          <p:cNvSpPr txBox="1"/>
          <p:nvPr/>
        </p:nvSpPr>
        <p:spPr>
          <a:xfrm>
            <a:off x="189245" y="6178236"/>
            <a:ext cx="1723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Other: </a:t>
            </a:r>
            <a:r>
              <a:rPr lang="en-US" sz="1200" b="1" dirty="0" err="1"/>
              <a:t>PFPeA</a:t>
            </a:r>
            <a:r>
              <a:rPr lang="en-US" sz="1200" b="1" baseline="30000" dirty="0"/>
              <a:t>-</a:t>
            </a:r>
            <a:r>
              <a:rPr lang="en-US" sz="1200" b="1" dirty="0"/>
              <a:t>, 6:2 FTS</a:t>
            </a:r>
            <a:r>
              <a:rPr lang="en-US" sz="1200" b="1" baseline="30000" dirty="0"/>
              <a:t>-</a:t>
            </a:r>
            <a:r>
              <a:rPr lang="en-US" sz="1200" b="1" dirty="0"/>
              <a:t>, </a:t>
            </a:r>
            <a:r>
              <a:rPr lang="en-US" sz="1200" b="1" dirty="0" err="1"/>
              <a:t>PFHxS</a:t>
            </a:r>
            <a:r>
              <a:rPr lang="en-US" sz="1200" b="1" baseline="30000" dirty="0"/>
              <a:t>-</a:t>
            </a:r>
            <a:r>
              <a:rPr lang="en-US" sz="1200" b="1" dirty="0"/>
              <a:t>, PFDA</a:t>
            </a:r>
            <a:r>
              <a:rPr lang="en-US" sz="1200" b="1" baseline="30000" dirty="0"/>
              <a:t>-</a:t>
            </a:r>
            <a:r>
              <a:rPr lang="en-US" sz="1200" b="1" dirty="0"/>
              <a:t>, </a:t>
            </a:r>
            <a:r>
              <a:rPr lang="en-US" sz="1200" b="1" dirty="0" err="1"/>
              <a:t>PFHpA</a:t>
            </a:r>
            <a:r>
              <a:rPr lang="en-US" sz="1200" b="1" baseline="30000" dirty="0"/>
              <a:t>-</a:t>
            </a:r>
            <a:endParaRPr lang="en-US" sz="1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BC8A0B-2A49-4CC5-9146-592BA742F0ED}"/>
              </a:ext>
            </a:extLst>
          </p:cNvPr>
          <p:cNvSpPr txBox="1"/>
          <p:nvPr/>
        </p:nvSpPr>
        <p:spPr>
          <a:xfrm>
            <a:off x="-17269" y="2367093"/>
            <a:ext cx="1622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Other: PFDA</a:t>
            </a:r>
            <a:r>
              <a:rPr lang="en-US" sz="1200" b="1" baseline="30000" dirty="0"/>
              <a:t>-</a:t>
            </a:r>
            <a:r>
              <a:rPr lang="en-US" sz="1200" b="1" dirty="0"/>
              <a:t>, </a:t>
            </a:r>
            <a:r>
              <a:rPr lang="en-US" sz="1200" b="1" dirty="0" err="1"/>
              <a:t>PFHxS</a:t>
            </a:r>
            <a:r>
              <a:rPr lang="en-US" sz="1200" b="1" baseline="30000" dirty="0"/>
              <a:t>-</a:t>
            </a:r>
            <a:r>
              <a:rPr lang="en-US" sz="1200" b="1" dirty="0"/>
              <a:t>, PFBS</a:t>
            </a:r>
            <a:r>
              <a:rPr lang="en-US" sz="1200" b="1" baseline="30000" dirty="0"/>
              <a:t>-</a:t>
            </a:r>
            <a:r>
              <a:rPr lang="en-US" sz="1200" b="1" dirty="0"/>
              <a:t>, </a:t>
            </a:r>
            <a:r>
              <a:rPr lang="en-US" sz="1200" b="1" dirty="0" err="1"/>
              <a:t>PFHpA</a:t>
            </a:r>
            <a:r>
              <a:rPr lang="en-US" sz="1200" b="1" baseline="30000" dirty="0"/>
              <a:t>-</a:t>
            </a:r>
            <a:r>
              <a:rPr lang="en-US" sz="1200" b="1" dirty="0"/>
              <a:t>,</a:t>
            </a:r>
          </a:p>
          <a:p>
            <a:r>
              <a:rPr lang="en-US" sz="1200" b="1" dirty="0" err="1"/>
              <a:t>MeFOSAA</a:t>
            </a:r>
            <a:r>
              <a:rPr lang="en-US" sz="1200" b="1" baseline="30000" dirty="0"/>
              <a:t>-</a:t>
            </a:r>
            <a:endParaRPr lang="en-US" sz="1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43A288-4E18-45ED-9324-E44FF7ED0B73}"/>
              </a:ext>
            </a:extLst>
          </p:cNvPr>
          <p:cNvSpPr txBox="1"/>
          <p:nvPr/>
        </p:nvSpPr>
        <p:spPr>
          <a:xfrm>
            <a:off x="3785617" y="846767"/>
            <a:ext cx="2433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Other: </a:t>
            </a:r>
            <a:r>
              <a:rPr lang="en-US" sz="1200" b="1" dirty="0" err="1"/>
              <a:t>MeFOSAA</a:t>
            </a:r>
            <a:r>
              <a:rPr lang="en-US" sz="1200" b="1" baseline="30000" dirty="0"/>
              <a:t>-</a:t>
            </a:r>
            <a:r>
              <a:rPr lang="en-US" sz="1200" b="1" dirty="0"/>
              <a:t>, PFDS</a:t>
            </a:r>
            <a:r>
              <a:rPr lang="en-US" sz="1200" b="1" baseline="30000" dirty="0"/>
              <a:t>-</a:t>
            </a:r>
            <a:r>
              <a:rPr lang="en-US" sz="1200" b="1" dirty="0"/>
              <a:t>, </a:t>
            </a:r>
            <a:r>
              <a:rPr lang="en-US" sz="1200" b="1" dirty="0" err="1"/>
              <a:t>EtFOSAA</a:t>
            </a:r>
            <a:r>
              <a:rPr lang="en-US" sz="1200" b="1" baseline="30000" dirty="0"/>
              <a:t>-</a:t>
            </a:r>
            <a:r>
              <a:rPr lang="en-US" sz="1200" b="1" dirty="0"/>
              <a:t>, </a:t>
            </a:r>
            <a:r>
              <a:rPr lang="en-US" sz="1200" b="1" dirty="0" err="1"/>
              <a:t>PFDoA</a:t>
            </a:r>
            <a:r>
              <a:rPr lang="en-US" sz="1200" b="1" baseline="30000" dirty="0"/>
              <a:t>-</a:t>
            </a:r>
            <a:r>
              <a:rPr lang="en-US" sz="1200" b="1" dirty="0"/>
              <a:t>, </a:t>
            </a:r>
            <a:r>
              <a:rPr lang="en-US" sz="1200" b="1" dirty="0" err="1"/>
              <a:t>PFHxA</a:t>
            </a:r>
            <a:r>
              <a:rPr lang="en-US" sz="1200" b="1" baseline="30000" dirty="0"/>
              <a:t>-</a:t>
            </a:r>
            <a:r>
              <a:rPr lang="en-US" sz="1200" b="1" dirty="0"/>
              <a:t>, PFDA</a:t>
            </a:r>
            <a:r>
              <a:rPr lang="en-US" sz="1200" b="1" baseline="30000" dirty="0"/>
              <a:t>-</a:t>
            </a:r>
            <a:r>
              <a:rPr lang="en-US" sz="1200" b="1" dirty="0"/>
              <a:t>, </a:t>
            </a:r>
            <a:r>
              <a:rPr lang="en-US" sz="1200" b="1" dirty="0" err="1"/>
              <a:t>PFTeDA</a:t>
            </a:r>
            <a:r>
              <a:rPr lang="en-US" sz="1200" b="1" baseline="30000" dirty="0"/>
              <a:t>-</a:t>
            </a:r>
            <a:r>
              <a:rPr lang="en-US" sz="1200" b="1" dirty="0"/>
              <a:t>, </a:t>
            </a:r>
            <a:r>
              <a:rPr lang="en-US" sz="1200" b="1" dirty="0" err="1"/>
              <a:t>PFTrDA</a:t>
            </a:r>
            <a:r>
              <a:rPr lang="en-US" sz="1200" b="1" baseline="30000" dirty="0"/>
              <a:t>-</a:t>
            </a:r>
            <a:r>
              <a:rPr lang="en-US" sz="1200" b="1" dirty="0"/>
              <a:t>, </a:t>
            </a:r>
            <a:r>
              <a:rPr lang="en-US" sz="1200" b="1" dirty="0" err="1"/>
              <a:t>PFUnA</a:t>
            </a:r>
            <a:r>
              <a:rPr lang="en-US" sz="1200" b="1" baseline="30000" dirty="0"/>
              <a:t>-</a:t>
            </a:r>
            <a:r>
              <a:rPr lang="en-US" sz="1200" b="1" dirty="0"/>
              <a:t>, PFOSA</a:t>
            </a:r>
            <a:r>
              <a:rPr lang="en-US" sz="1200" b="1" baseline="30000" dirty="0"/>
              <a:t>-</a:t>
            </a:r>
            <a:r>
              <a:rPr lang="en-US" sz="1200" b="1" dirty="0"/>
              <a:t>, PFOA</a:t>
            </a:r>
            <a:r>
              <a:rPr lang="en-US" sz="1200" b="1" baseline="30000" dirty="0"/>
              <a:t>-</a:t>
            </a:r>
            <a:endParaRPr lang="en-US" sz="1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80EB22-3568-41BB-99AE-9B0DE643671E}"/>
              </a:ext>
            </a:extLst>
          </p:cNvPr>
          <p:cNvSpPr txBox="1"/>
          <p:nvPr/>
        </p:nvSpPr>
        <p:spPr>
          <a:xfrm>
            <a:off x="5882299" y="6289864"/>
            <a:ext cx="2990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Other: </a:t>
            </a:r>
            <a:r>
              <a:rPr lang="en-US" sz="1200" b="1" dirty="0">
                <a:solidFill>
                  <a:srgbClr val="FF0000"/>
                </a:solidFill>
              </a:rPr>
              <a:t>PFBA</a:t>
            </a:r>
            <a:r>
              <a:rPr lang="en-US" sz="1200" b="1" baseline="30000" dirty="0">
                <a:solidFill>
                  <a:srgbClr val="FF0000"/>
                </a:solidFill>
              </a:rPr>
              <a:t>-</a:t>
            </a:r>
            <a:r>
              <a:rPr lang="en-US" sz="1200" b="1" dirty="0">
                <a:solidFill>
                  <a:srgbClr val="FF0000"/>
                </a:solidFill>
              </a:rPr>
              <a:t>, PFOA</a:t>
            </a:r>
            <a:r>
              <a:rPr lang="en-US" sz="1200" b="1" baseline="30000" dirty="0">
                <a:solidFill>
                  <a:srgbClr val="FF0000"/>
                </a:solidFill>
              </a:rPr>
              <a:t>-</a:t>
            </a:r>
            <a:r>
              <a:rPr lang="en-US" sz="1200" b="1" dirty="0">
                <a:solidFill>
                  <a:srgbClr val="FF0000"/>
                </a:solidFill>
              </a:rPr>
              <a:t>, PFBS</a:t>
            </a:r>
            <a:r>
              <a:rPr lang="en-US" sz="1200" b="1" baseline="30000" dirty="0">
                <a:solidFill>
                  <a:srgbClr val="FF0000"/>
                </a:solidFill>
              </a:rPr>
              <a:t>-</a:t>
            </a:r>
            <a:r>
              <a:rPr lang="en-US" sz="1200" b="1" dirty="0">
                <a:solidFill>
                  <a:srgbClr val="FF0000"/>
                </a:solidFill>
              </a:rPr>
              <a:t>, PFDA</a:t>
            </a:r>
            <a:r>
              <a:rPr lang="en-US" sz="1200" b="1" baseline="30000" dirty="0">
                <a:solidFill>
                  <a:srgbClr val="FF0000"/>
                </a:solidFill>
              </a:rPr>
              <a:t>-</a:t>
            </a:r>
            <a:r>
              <a:rPr lang="en-US" sz="1200" b="1" dirty="0">
                <a:solidFill>
                  <a:srgbClr val="FF0000"/>
                </a:solidFill>
              </a:rPr>
              <a:t>, </a:t>
            </a:r>
            <a:r>
              <a:rPr lang="en-US" sz="1200" b="1" dirty="0" err="1">
                <a:solidFill>
                  <a:srgbClr val="FF0000"/>
                </a:solidFill>
              </a:rPr>
              <a:t>MeFOSAA</a:t>
            </a:r>
            <a:r>
              <a:rPr lang="en-US" sz="1200" b="1" baseline="30000" dirty="0">
                <a:solidFill>
                  <a:srgbClr val="FF0000"/>
                </a:solidFill>
              </a:rPr>
              <a:t>-</a:t>
            </a:r>
            <a:r>
              <a:rPr lang="en-US" sz="1200" b="1" dirty="0">
                <a:solidFill>
                  <a:srgbClr val="FF0000"/>
                </a:solidFill>
              </a:rPr>
              <a:t>, </a:t>
            </a:r>
            <a:r>
              <a:rPr lang="en-US" sz="1200" b="1" dirty="0" err="1">
                <a:solidFill>
                  <a:srgbClr val="FF0000"/>
                </a:solidFill>
              </a:rPr>
              <a:t>PFHpA</a:t>
            </a:r>
            <a:r>
              <a:rPr lang="en-US" sz="1200" b="1" baseline="30000" dirty="0">
                <a:solidFill>
                  <a:srgbClr val="FF0000"/>
                </a:solidFill>
              </a:rPr>
              <a:t>-</a:t>
            </a:r>
            <a:r>
              <a:rPr lang="en-US" sz="1200" b="1" dirty="0">
                <a:solidFill>
                  <a:srgbClr val="FF0000"/>
                </a:solidFill>
              </a:rPr>
              <a:t>, PFNA</a:t>
            </a:r>
            <a:r>
              <a:rPr lang="en-US" sz="1200" b="1" baseline="30000" dirty="0">
                <a:solidFill>
                  <a:srgbClr val="FF0000"/>
                </a:solidFill>
              </a:rPr>
              <a:t>-</a:t>
            </a:r>
            <a:r>
              <a:rPr lang="en-US" sz="1200" b="1" dirty="0">
                <a:solidFill>
                  <a:srgbClr val="FF0000"/>
                </a:solidFill>
              </a:rPr>
              <a:t>, </a:t>
            </a:r>
            <a:r>
              <a:rPr lang="en-US" sz="1200" b="1" dirty="0" err="1">
                <a:solidFill>
                  <a:srgbClr val="FF0000"/>
                </a:solidFill>
              </a:rPr>
              <a:t>PFTrDA</a:t>
            </a:r>
            <a:r>
              <a:rPr lang="en-US" sz="1200" b="1" baseline="30000" dirty="0">
                <a:solidFill>
                  <a:srgbClr val="FF0000"/>
                </a:solidFill>
              </a:rPr>
              <a:t>-</a:t>
            </a:r>
            <a:r>
              <a:rPr lang="en-US" sz="1200" b="1" dirty="0">
                <a:solidFill>
                  <a:srgbClr val="FF0000"/>
                </a:solidFill>
              </a:rPr>
              <a:t>, </a:t>
            </a:r>
            <a:r>
              <a:rPr lang="en-US" sz="1200" b="1" dirty="0" err="1">
                <a:solidFill>
                  <a:srgbClr val="FF0000"/>
                </a:solidFill>
              </a:rPr>
              <a:t>PFDoA</a:t>
            </a:r>
            <a:r>
              <a:rPr lang="en-US" sz="1200" b="1" baseline="30000" dirty="0">
                <a:solidFill>
                  <a:srgbClr val="FF0000"/>
                </a:solidFill>
              </a:rPr>
              <a:t>-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464803-4FB8-45DE-B6C1-9DE48046E851}"/>
              </a:ext>
            </a:extLst>
          </p:cNvPr>
          <p:cNvSpPr txBox="1"/>
          <p:nvPr/>
        </p:nvSpPr>
        <p:spPr>
          <a:xfrm>
            <a:off x="1373601" y="2602719"/>
            <a:ext cx="1286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Total PFAS: 32 ng/L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658D0B-AFD7-4F1C-837F-9860EA94009A}"/>
              </a:ext>
            </a:extLst>
          </p:cNvPr>
          <p:cNvSpPr txBox="1"/>
          <p:nvPr/>
        </p:nvSpPr>
        <p:spPr>
          <a:xfrm>
            <a:off x="1584910" y="6302651"/>
            <a:ext cx="1286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Total PFAS: 40 ng/L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6AC44F-B72E-49D9-B5E1-AC69A46FA0C4}"/>
              </a:ext>
            </a:extLst>
          </p:cNvPr>
          <p:cNvSpPr txBox="1"/>
          <p:nvPr/>
        </p:nvSpPr>
        <p:spPr>
          <a:xfrm>
            <a:off x="6333768" y="2525963"/>
            <a:ext cx="140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Total PFAS:</a:t>
            </a:r>
          </a:p>
          <a:p>
            <a:pPr algn="ctr"/>
            <a:r>
              <a:rPr lang="en-US" sz="1600" b="1" dirty="0"/>
              <a:t>84 µg/kg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9281D0F-2BC1-41BE-8445-78D0FF663EC8}"/>
              </a:ext>
            </a:extLst>
          </p:cNvPr>
          <p:cNvGrpSpPr/>
          <p:nvPr/>
        </p:nvGrpSpPr>
        <p:grpSpPr>
          <a:xfrm>
            <a:off x="2750532" y="4140088"/>
            <a:ext cx="944410" cy="580644"/>
            <a:chOff x="2805396" y="4094368"/>
            <a:chExt cx="944410" cy="580644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F65A583-4320-4A4F-AACC-A51EAFDE56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1182" y="4094368"/>
              <a:ext cx="708624" cy="5806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4F04B08-B264-4A1A-B45D-7F37B66A5003}"/>
                </a:ext>
              </a:extLst>
            </p:cNvPr>
            <p:cNvSpPr txBox="1"/>
            <p:nvPr/>
          </p:nvSpPr>
          <p:spPr>
            <a:xfrm rot="19240034">
              <a:off x="2805396" y="4151922"/>
              <a:ext cx="937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Influent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A0EA194-B4BC-45D8-8A9D-52D72123A7CA}"/>
              </a:ext>
            </a:extLst>
          </p:cNvPr>
          <p:cNvGrpSpPr/>
          <p:nvPr/>
        </p:nvGrpSpPr>
        <p:grpSpPr>
          <a:xfrm>
            <a:off x="7076910" y="3273114"/>
            <a:ext cx="1066140" cy="620565"/>
            <a:chOff x="7076910" y="3273114"/>
            <a:chExt cx="1066140" cy="620565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94C9589-D543-47D7-9FDC-B6AF958D9E2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910" y="3273114"/>
              <a:ext cx="48899" cy="62056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A31288A-9C56-4938-BE9D-5277879FADF3}"/>
                </a:ext>
              </a:extLst>
            </p:cNvPr>
            <p:cNvSpPr txBox="1"/>
            <p:nvPr/>
          </p:nvSpPr>
          <p:spPr>
            <a:xfrm>
              <a:off x="7116615" y="3346636"/>
              <a:ext cx="10264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Leachate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1F5EDDE-CCE4-4397-8B8E-7941EEEE0B4E}"/>
              </a:ext>
            </a:extLst>
          </p:cNvPr>
          <p:cNvSpPr txBox="1"/>
          <p:nvPr/>
        </p:nvSpPr>
        <p:spPr>
          <a:xfrm>
            <a:off x="7592297" y="9144"/>
            <a:ext cx="1546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Preliminary Data</a:t>
            </a:r>
          </a:p>
          <a:p>
            <a:pPr algn="ctr"/>
            <a:r>
              <a:rPr lang="en-US" sz="1400" b="1" dirty="0"/>
              <a:t>For Example Only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534BAC-4ED6-457C-9C47-73DA251D4077}"/>
              </a:ext>
            </a:extLst>
          </p:cNvPr>
          <p:cNvSpPr txBox="1"/>
          <p:nvPr/>
        </p:nvSpPr>
        <p:spPr>
          <a:xfrm>
            <a:off x="4202982" y="5711166"/>
            <a:ext cx="146141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Red: Kd &gt;20</a:t>
            </a:r>
          </a:p>
          <a:p>
            <a:pPr algn="ctr"/>
            <a:r>
              <a:rPr lang="en-US" sz="1600" b="1" dirty="0"/>
              <a:t>(low mobility?)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465825C-63EC-4709-AA57-26C055A17DEF}"/>
              </a:ext>
            </a:extLst>
          </p:cNvPr>
          <p:cNvSpPr txBox="1"/>
          <p:nvPr/>
        </p:nvSpPr>
        <p:spPr>
          <a:xfrm>
            <a:off x="131305" y="3971608"/>
            <a:ext cx="146141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(no leachate from landfills)</a:t>
            </a:r>
          </a:p>
        </p:txBody>
      </p:sp>
    </p:spTree>
    <p:extLst>
      <p:ext uri="{BB962C8B-B14F-4D97-AF65-F5344CB8AC3E}">
        <p14:creationId xmlns:p14="http://schemas.microsoft.com/office/powerpoint/2010/main" val="1125143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Chart 45">
            <a:extLst>
              <a:ext uri="{FF2B5EF4-FFF2-40B4-BE49-F238E27FC236}">
                <a16:creationId xmlns:a16="http://schemas.microsoft.com/office/drawing/2014/main" id="{3F33871C-E057-469C-B3E8-02F38DB5C1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4862897"/>
              </p:ext>
            </p:extLst>
          </p:nvPr>
        </p:nvGraphicFramePr>
        <p:xfrm>
          <a:off x="72054" y="3803905"/>
          <a:ext cx="4314825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B522C37D-C4E0-44B7-A79D-C95E6A7A08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191534"/>
              </p:ext>
            </p:extLst>
          </p:nvPr>
        </p:nvGraphicFramePr>
        <p:xfrm>
          <a:off x="28508" y="41462"/>
          <a:ext cx="3936179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8" name="Chart 47">
            <a:extLst>
              <a:ext uri="{FF2B5EF4-FFF2-40B4-BE49-F238E27FC236}">
                <a16:creationId xmlns:a16="http://schemas.microsoft.com/office/drawing/2014/main" id="{3F1497A8-B2B2-4F80-969D-2AAA0538E9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988381"/>
              </p:ext>
            </p:extLst>
          </p:nvPr>
        </p:nvGraphicFramePr>
        <p:xfrm>
          <a:off x="4801056" y="83483"/>
          <a:ext cx="4314825" cy="2665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823A114A-9ECA-4A17-AD67-2A3E4E16B1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2737880"/>
              </p:ext>
            </p:extLst>
          </p:nvPr>
        </p:nvGraphicFramePr>
        <p:xfrm>
          <a:off x="5556579" y="3858736"/>
          <a:ext cx="3556244" cy="2665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 descr="Wastewater Energy Reduction at Water Treatment Plants -PredictEnergy®">
            <a:extLst>
              <a:ext uri="{FF2B5EF4-FFF2-40B4-BE49-F238E27FC236}">
                <a16:creationId xmlns:a16="http://schemas.microsoft.com/office/drawing/2014/main" id="{77A6841B-4C31-4ACE-B83B-621A46CA1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970" y="2896553"/>
            <a:ext cx="267652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C6F4F7A-7811-45FE-B0CA-14F102AFAE96}"/>
              </a:ext>
            </a:extLst>
          </p:cNvPr>
          <p:cNvSpPr txBox="1"/>
          <p:nvPr/>
        </p:nvSpPr>
        <p:spPr>
          <a:xfrm>
            <a:off x="3818488" y="124510"/>
            <a:ext cx="148790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WWTP B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C7C3729-55D1-4EC7-BE35-130C83D0021D}"/>
              </a:ext>
            </a:extLst>
          </p:cNvPr>
          <p:cNvCxnSpPr>
            <a:cxnSpLocks/>
          </p:cNvCxnSpPr>
          <p:nvPr/>
        </p:nvCxnSpPr>
        <p:spPr>
          <a:xfrm>
            <a:off x="2575494" y="2375702"/>
            <a:ext cx="752922" cy="811792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F6EE602-10B4-4195-B1CE-7F4C90F4A1A8}"/>
              </a:ext>
            </a:extLst>
          </p:cNvPr>
          <p:cNvSpPr txBox="1"/>
          <p:nvPr/>
        </p:nvSpPr>
        <p:spPr>
          <a:xfrm rot="2992284">
            <a:off x="2610326" y="2488645"/>
            <a:ext cx="934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Effluent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E3140DF-21B3-49FA-A63C-9EFEB8F2A03D}"/>
              </a:ext>
            </a:extLst>
          </p:cNvPr>
          <p:cNvSpPr txBox="1"/>
          <p:nvPr/>
        </p:nvSpPr>
        <p:spPr>
          <a:xfrm rot="19253992">
            <a:off x="4545224" y="2706601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Biosolids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839AC7B-3667-44BD-8404-4B936C09C2BF}"/>
              </a:ext>
            </a:extLst>
          </p:cNvPr>
          <p:cNvCxnSpPr>
            <a:cxnSpLocks/>
          </p:cNvCxnSpPr>
          <p:nvPr/>
        </p:nvCxnSpPr>
        <p:spPr>
          <a:xfrm flipV="1">
            <a:off x="4772026" y="2680839"/>
            <a:ext cx="784553" cy="64031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538D472-DCC5-4B4D-BCDC-3CBC525E3DCD}"/>
              </a:ext>
            </a:extLst>
          </p:cNvPr>
          <p:cNvSpPr txBox="1"/>
          <p:nvPr/>
        </p:nvSpPr>
        <p:spPr>
          <a:xfrm>
            <a:off x="-4193" y="6152990"/>
            <a:ext cx="1732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Other: 6:2 FTS</a:t>
            </a:r>
            <a:r>
              <a:rPr lang="en-US" sz="1200" b="1" baseline="30000" dirty="0"/>
              <a:t>-</a:t>
            </a:r>
            <a:r>
              <a:rPr lang="en-US" sz="1200" b="1" dirty="0"/>
              <a:t>, </a:t>
            </a:r>
            <a:r>
              <a:rPr lang="en-US" sz="1200" b="1" dirty="0" err="1"/>
              <a:t>PFPeA</a:t>
            </a:r>
            <a:r>
              <a:rPr lang="en-US" sz="1200" b="1" baseline="30000" dirty="0"/>
              <a:t>-</a:t>
            </a:r>
            <a:r>
              <a:rPr lang="en-US" sz="1200" b="1" dirty="0"/>
              <a:t>, PFDA</a:t>
            </a:r>
            <a:r>
              <a:rPr lang="en-US" sz="1200" b="1" baseline="30000" dirty="0"/>
              <a:t>-</a:t>
            </a:r>
            <a:r>
              <a:rPr lang="en-US" sz="1200" b="1" dirty="0"/>
              <a:t>, </a:t>
            </a:r>
            <a:r>
              <a:rPr lang="en-US" sz="1200" b="1" dirty="0" err="1"/>
              <a:t>PFHpA</a:t>
            </a:r>
            <a:r>
              <a:rPr lang="en-US" sz="1200" b="1" baseline="30000" dirty="0"/>
              <a:t>-</a:t>
            </a:r>
            <a:r>
              <a:rPr lang="en-US" sz="1200" b="1" dirty="0"/>
              <a:t>, </a:t>
            </a:r>
            <a:r>
              <a:rPr lang="en-US" sz="1200" b="1" dirty="0" err="1"/>
              <a:t>PFDoA</a:t>
            </a:r>
            <a:r>
              <a:rPr lang="en-US" sz="1200" b="1" baseline="30000" dirty="0"/>
              <a:t>-</a:t>
            </a:r>
            <a:r>
              <a:rPr lang="en-US" sz="1200" b="1" dirty="0"/>
              <a:t>, PFNA</a:t>
            </a:r>
            <a:r>
              <a:rPr lang="en-US" sz="1200" b="1" baseline="30000" dirty="0"/>
              <a:t>-</a:t>
            </a:r>
            <a:r>
              <a:rPr lang="en-US" sz="1200" b="1" dirty="0"/>
              <a:t>, </a:t>
            </a:r>
            <a:r>
              <a:rPr lang="en-US" sz="1200" b="1" dirty="0" err="1"/>
              <a:t>PFHxS</a:t>
            </a:r>
            <a:r>
              <a:rPr lang="en-US" sz="1200" b="1" baseline="30000" dirty="0"/>
              <a:t>-</a:t>
            </a:r>
            <a:endParaRPr lang="en-US" sz="1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D181E4-C5A5-47CC-AB41-787C868AAA59}"/>
              </a:ext>
            </a:extLst>
          </p:cNvPr>
          <p:cNvSpPr txBox="1"/>
          <p:nvPr/>
        </p:nvSpPr>
        <p:spPr>
          <a:xfrm>
            <a:off x="0" y="679010"/>
            <a:ext cx="1490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Other: PFBA</a:t>
            </a:r>
            <a:r>
              <a:rPr lang="en-US" sz="1200" b="1" baseline="30000" dirty="0"/>
              <a:t>-</a:t>
            </a:r>
            <a:r>
              <a:rPr lang="en-US" sz="1200" b="1" dirty="0"/>
              <a:t>, PFBS</a:t>
            </a:r>
            <a:r>
              <a:rPr lang="en-US" sz="1200" b="1" baseline="30000" dirty="0"/>
              <a:t>-</a:t>
            </a:r>
            <a:r>
              <a:rPr lang="en-US" sz="1200" b="1" dirty="0"/>
              <a:t>, </a:t>
            </a:r>
            <a:r>
              <a:rPr lang="en-US" sz="1200" b="1" dirty="0" err="1"/>
              <a:t>PFHpA</a:t>
            </a:r>
            <a:r>
              <a:rPr lang="en-US" sz="1200" b="1" baseline="30000" dirty="0"/>
              <a:t>-</a:t>
            </a:r>
            <a:r>
              <a:rPr lang="en-US" sz="1200" b="1" dirty="0"/>
              <a:t>, PFDA</a:t>
            </a:r>
            <a:r>
              <a:rPr lang="en-US" sz="1200" b="1" baseline="30000" dirty="0"/>
              <a:t>-</a:t>
            </a:r>
            <a:r>
              <a:rPr lang="en-US" sz="1200" b="1" dirty="0"/>
              <a:t>, PFNA</a:t>
            </a:r>
            <a:r>
              <a:rPr lang="en-US" sz="1200" b="1" baseline="30000" dirty="0"/>
              <a:t>-</a:t>
            </a:r>
            <a:r>
              <a:rPr lang="en-US" sz="1200" b="1" dirty="0"/>
              <a:t>, </a:t>
            </a:r>
            <a:r>
              <a:rPr lang="en-US" sz="1200" b="1" dirty="0" err="1"/>
              <a:t>PFHxS</a:t>
            </a:r>
            <a:r>
              <a:rPr lang="en-US" sz="1200" b="1" baseline="30000" dirty="0"/>
              <a:t>-</a:t>
            </a:r>
            <a:endParaRPr lang="en-US" sz="1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584905-749E-4930-9CB8-6DF9431DA5B2}"/>
              </a:ext>
            </a:extLst>
          </p:cNvPr>
          <p:cNvSpPr txBox="1"/>
          <p:nvPr/>
        </p:nvSpPr>
        <p:spPr>
          <a:xfrm>
            <a:off x="3817452" y="773956"/>
            <a:ext cx="2550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Other: N-</a:t>
            </a:r>
            <a:r>
              <a:rPr lang="en-US" sz="1200" b="1" dirty="0" err="1"/>
              <a:t>EtFOSE</a:t>
            </a:r>
            <a:r>
              <a:rPr lang="en-US" sz="1200" b="1" baseline="30000" dirty="0"/>
              <a:t>-</a:t>
            </a:r>
            <a:r>
              <a:rPr lang="en-US" sz="1200" b="1" dirty="0"/>
              <a:t>, </a:t>
            </a:r>
            <a:r>
              <a:rPr lang="en-US" sz="1200" b="1" dirty="0" err="1"/>
              <a:t>EtFOSAA</a:t>
            </a:r>
            <a:r>
              <a:rPr lang="en-US" sz="1200" b="1" baseline="30000" dirty="0"/>
              <a:t>-</a:t>
            </a:r>
            <a:r>
              <a:rPr lang="en-US" sz="1200" b="1" dirty="0"/>
              <a:t>, PFDA</a:t>
            </a:r>
            <a:r>
              <a:rPr lang="en-US" sz="1200" b="1" baseline="30000" dirty="0"/>
              <a:t>-</a:t>
            </a:r>
            <a:r>
              <a:rPr lang="en-US" sz="1200" b="1" dirty="0"/>
              <a:t>, </a:t>
            </a:r>
            <a:r>
              <a:rPr lang="en-US" sz="1200" b="1" dirty="0" err="1"/>
              <a:t>PFDoA</a:t>
            </a:r>
            <a:r>
              <a:rPr lang="en-US" sz="1200" b="1" baseline="30000" dirty="0"/>
              <a:t>-</a:t>
            </a:r>
            <a:r>
              <a:rPr lang="en-US" sz="1200" b="1" dirty="0"/>
              <a:t>, </a:t>
            </a:r>
            <a:r>
              <a:rPr lang="en-US" sz="1200" b="1" dirty="0" err="1"/>
              <a:t>PFHxA</a:t>
            </a:r>
            <a:r>
              <a:rPr lang="en-US" sz="1200" b="1" baseline="30000" dirty="0"/>
              <a:t>-</a:t>
            </a:r>
            <a:r>
              <a:rPr lang="en-US" sz="1200" b="1" dirty="0"/>
              <a:t>, PFDS</a:t>
            </a:r>
            <a:r>
              <a:rPr lang="en-US" sz="1200" b="1" baseline="30000" dirty="0"/>
              <a:t>-</a:t>
            </a:r>
            <a:r>
              <a:rPr lang="en-US" sz="1200" b="1" dirty="0"/>
              <a:t>, 6:2 FTS</a:t>
            </a:r>
            <a:r>
              <a:rPr lang="en-US" sz="1200" b="1" baseline="30000" dirty="0"/>
              <a:t>-</a:t>
            </a:r>
            <a:r>
              <a:rPr lang="en-US" sz="1200" b="1" dirty="0"/>
              <a:t>, </a:t>
            </a:r>
            <a:r>
              <a:rPr lang="en-US" sz="1200" b="1" dirty="0" err="1"/>
              <a:t>PFTeDA</a:t>
            </a:r>
            <a:r>
              <a:rPr lang="en-US" sz="1200" b="1" baseline="30000" dirty="0"/>
              <a:t>-</a:t>
            </a:r>
            <a:r>
              <a:rPr lang="en-US" sz="1200" b="1" dirty="0"/>
              <a:t>, </a:t>
            </a:r>
            <a:r>
              <a:rPr lang="en-US" sz="1200" b="1" dirty="0" err="1"/>
              <a:t>PFUnA</a:t>
            </a:r>
            <a:r>
              <a:rPr lang="en-US" sz="1200" b="1" baseline="30000" dirty="0"/>
              <a:t>-</a:t>
            </a:r>
            <a:r>
              <a:rPr lang="en-US" sz="1200" b="1" dirty="0"/>
              <a:t>, </a:t>
            </a:r>
            <a:r>
              <a:rPr lang="en-US" sz="1200" b="1" dirty="0" err="1"/>
              <a:t>PFTrDA</a:t>
            </a:r>
            <a:r>
              <a:rPr lang="en-US" sz="1200" b="1" baseline="30000" dirty="0"/>
              <a:t>-</a:t>
            </a:r>
            <a:r>
              <a:rPr lang="en-US" sz="1200" b="1" dirty="0"/>
              <a:t>, PFOA</a:t>
            </a:r>
            <a:r>
              <a:rPr lang="en-US" sz="1200" b="1" baseline="30000" dirty="0"/>
              <a:t>-</a:t>
            </a:r>
            <a:r>
              <a:rPr lang="en-US" sz="1200" b="1" dirty="0"/>
              <a:t>, PFOSA</a:t>
            </a:r>
            <a:r>
              <a:rPr lang="en-US" sz="1200" b="1" baseline="30000" dirty="0"/>
              <a:t>-</a:t>
            </a:r>
            <a:r>
              <a:rPr lang="en-US" sz="1200" b="1" dirty="0"/>
              <a:t>, PFBS</a:t>
            </a:r>
            <a:r>
              <a:rPr lang="en-US" sz="1200" b="1" baseline="30000" dirty="0"/>
              <a:t>-</a:t>
            </a:r>
            <a:r>
              <a:rPr lang="en-US" sz="1200" b="1" dirty="0"/>
              <a:t>, N-</a:t>
            </a:r>
            <a:r>
              <a:rPr lang="en-US" sz="1200" b="1" dirty="0" err="1"/>
              <a:t>MeFOSA</a:t>
            </a:r>
            <a:r>
              <a:rPr lang="en-US" sz="1200" b="1" baseline="30000" dirty="0"/>
              <a:t>-</a:t>
            </a:r>
            <a:r>
              <a:rPr lang="en-US" sz="1200" b="1" dirty="0"/>
              <a:t>, PFNA</a:t>
            </a:r>
            <a:r>
              <a:rPr lang="en-US" sz="1200" b="1" baseline="30000" dirty="0"/>
              <a:t>-</a:t>
            </a:r>
            <a:endParaRPr lang="en-US" sz="1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11F628-B748-4E0A-AACD-29016D6B2EFC}"/>
              </a:ext>
            </a:extLst>
          </p:cNvPr>
          <p:cNvSpPr txBox="1"/>
          <p:nvPr/>
        </p:nvSpPr>
        <p:spPr>
          <a:xfrm>
            <a:off x="5579711" y="6302662"/>
            <a:ext cx="3556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Other: PFBA</a:t>
            </a:r>
            <a:r>
              <a:rPr lang="en-US" sz="1200" b="1" baseline="30000" dirty="0"/>
              <a:t>-</a:t>
            </a:r>
            <a:r>
              <a:rPr lang="en-US" sz="1200" b="1" dirty="0">
                <a:solidFill>
                  <a:srgbClr val="FF0000"/>
                </a:solidFill>
              </a:rPr>
              <a:t>, PFOS</a:t>
            </a:r>
            <a:r>
              <a:rPr lang="en-US" sz="1200" b="1" baseline="30000" dirty="0">
                <a:solidFill>
                  <a:srgbClr val="FF0000"/>
                </a:solidFill>
              </a:rPr>
              <a:t>-</a:t>
            </a:r>
            <a:r>
              <a:rPr lang="en-US" sz="1200" b="1" dirty="0">
                <a:solidFill>
                  <a:srgbClr val="FF0000"/>
                </a:solidFill>
              </a:rPr>
              <a:t>, </a:t>
            </a:r>
            <a:r>
              <a:rPr lang="en-US" sz="1200" b="1" dirty="0" err="1">
                <a:solidFill>
                  <a:srgbClr val="FF0000"/>
                </a:solidFill>
              </a:rPr>
              <a:t>PFPeA</a:t>
            </a:r>
            <a:r>
              <a:rPr lang="en-US" sz="1200" b="1" baseline="30000" dirty="0">
                <a:solidFill>
                  <a:srgbClr val="FF0000"/>
                </a:solidFill>
              </a:rPr>
              <a:t>-</a:t>
            </a:r>
            <a:r>
              <a:rPr lang="en-US" sz="1200" b="1" dirty="0">
                <a:solidFill>
                  <a:srgbClr val="FF0000"/>
                </a:solidFill>
              </a:rPr>
              <a:t>, PFBS-, </a:t>
            </a:r>
            <a:r>
              <a:rPr lang="en-US" sz="1200" b="1" dirty="0" err="1"/>
              <a:t>PFHpA</a:t>
            </a:r>
            <a:r>
              <a:rPr lang="en-US" sz="1200" b="1" baseline="30000" dirty="0"/>
              <a:t>-</a:t>
            </a:r>
            <a:r>
              <a:rPr lang="en-US" sz="1200" b="1" dirty="0">
                <a:solidFill>
                  <a:srgbClr val="FF0000"/>
                </a:solidFill>
              </a:rPr>
              <a:t>, PFDA</a:t>
            </a:r>
            <a:r>
              <a:rPr lang="en-US" sz="1200" b="1" baseline="30000" dirty="0">
                <a:solidFill>
                  <a:srgbClr val="FF0000"/>
                </a:solidFill>
              </a:rPr>
              <a:t>-</a:t>
            </a:r>
            <a:r>
              <a:rPr lang="en-US" sz="1200" b="1" dirty="0">
                <a:solidFill>
                  <a:srgbClr val="FF0000"/>
                </a:solidFill>
              </a:rPr>
              <a:t>, </a:t>
            </a:r>
            <a:r>
              <a:rPr lang="en-US" sz="1200" b="1" dirty="0" err="1">
                <a:solidFill>
                  <a:srgbClr val="FF0000"/>
                </a:solidFill>
              </a:rPr>
              <a:t>MeFOSAA</a:t>
            </a:r>
            <a:r>
              <a:rPr lang="en-US" sz="1200" b="1" baseline="30000" dirty="0">
                <a:solidFill>
                  <a:srgbClr val="FF0000"/>
                </a:solidFill>
              </a:rPr>
              <a:t>-</a:t>
            </a:r>
            <a:r>
              <a:rPr lang="en-US" sz="1200" b="1" dirty="0">
                <a:solidFill>
                  <a:srgbClr val="FF0000"/>
                </a:solidFill>
              </a:rPr>
              <a:t>, </a:t>
            </a:r>
            <a:r>
              <a:rPr lang="en-US" sz="1200" b="1" dirty="0" err="1">
                <a:solidFill>
                  <a:srgbClr val="FF0000"/>
                </a:solidFill>
              </a:rPr>
              <a:t>PFHxS</a:t>
            </a:r>
            <a:r>
              <a:rPr lang="en-US" sz="1200" b="1" baseline="30000" dirty="0">
                <a:solidFill>
                  <a:srgbClr val="FF0000"/>
                </a:solidFill>
              </a:rPr>
              <a:t>-</a:t>
            </a:r>
            <a:r>
              <a:rPr lang="en-US" sz="1200" b="1" dirty="0">
                <a:solidFill>
                  <a:srgbClr val="FF0000"/>
                </a:solidFill>
              </a:rPr>
              <a:t>, PFNA</a:t>
            </a:r>
            <a:r>
              <a:rPr lang="en-US" sz="1200" b="1" baseline="30000" dirty="0">
                <a:solidFill>
                  <a:srgbClr val="FF0000"/>
                </a:solidFill>
              </a:rPr>
              <a:t>-</a:t>
            </a:r>
            <a:r>
              <a:rPr lang="en-US" sz="1200" b="1" dirty="0">
                <a:solidFill>
                  <a:srgbClr val="FF0000"/>
                </a:solidFill>
              </a:rPr>
              <a:t>, </a:t>
            </a:r>
            <a:r>
              <a:rPr lang="en-US" sz="1200" b="1" dirty="0" err="1">
                <a:solidFill>
                  <a:srgbClr val="FF0000"/>
                </a:solidFill>
              </a:rPr>
              <a:t>EtFOSAA</a:t>
            </a:r>
            <a:r>
              <a:rPr lang="en-US" sz="1200" b="1" baseline="30000" dirty="0">
                <a:solidFill>
                  <a:srgbClr val="FF0000"/>
                </a:solidFill>
              </a:rPr>
              <a:t>-</a:t>
            </a:r>
            <a:r>
              <a:rPr lang="en-US" sz="1200" b="1" dirty="0">
                <a:solidFill>
                  <a:srgbClr val="FF0000"/>
                </a:solidFill>
              </a:rPr>
              <a:t>, </a:t>
            </a:r>
            <a:r>
              <a:rPr lang="en-US" sz="1200" b="1" dirty="0" err="1">
                <a:solidFill>
                  <a:srgbClr val="FF0000"/>
                </a:solidFill>
              </a:rPr>
              <a:t>PFDoA</a:t>
            </a:r>
            <a:r>
              <a:rPr lang="en-US" sz="1200" b="1" baseline="30000" dirty="0">
                <a:solidFill>
                  <a:srgbClr val="FF0000"/>
                </a:solidFill>
              </a:rPr>
              <a:t>-</a:t>
            </a:r>
            <a:r>
              <a:rPr lang="en-US" sz="1200" b="1" dirty="0">
                <a:solidFill>
                  <a:srgbClr val="FF0000"/>
                </a:solidFill>
              </a:rPr>
              <a:t>, PFOSA</a:t>
            </a:r>
            <a:r>
              <a:rPr lang="en-US" sz="1200" b="1" baseline="30000" dirty="0">
                <a:solidFill>
                  <a:srgbClr val="FF0000"/>
                </a:solidFill>
              </a:rPr>
              <a:t>-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572B74-893B-4517-82D6-85A2B604FD80}"/>
              </a:ext>
            </a:extLst>
          </p:cNvPr>
          <p:cNvSpPr txBox="1"/>
          <p:nvPr/>
        </p:nvSpPr>
        <p:spPr>
          <a:xfrm>
            <a:off x="1373601" y="2602719"/>
            <a:ext cx="1286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Total PFAS: 36 ng/L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E9A372-33CA-430D-A8FA-6A9308B8DAA1}"/>
              </a:ext>
            </a:extLst>
          </p:cNvPr>
          <p:cNvSpPr txBox="1"/>
          <p:nvPr/>
        </p:nvSpPr>
        <p:spPr>
          <a:xfrm>
            <a:off x="1584910" y="6302651"/>
            <a:ext cx="1286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Total PFAS: 66 ng/L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624948-942C-47F9-94A4-C5393EC276C0}"/>
              </a:ext>
            </a:extLst>
          </p:cNvPr>
          <p:cNvSpPr txBox="1"/>
          <p:nvPr/>
        </p:nvSpPr>
        <p:spPr>
          <a:xfrm>
            <a:off x="6333768" y="2525963"/>
            <a:ext cx="140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Total PFAS: 182 µg/kg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7E1E096-55A9-42D3-B451-F605909A9D69}"/>
              </a:ext>
            </a:extLst>
          </p:cNvPr>
          <p:cNvGrpSpPr/>
          <p:nvPr/>
        </p:nvGrpSpPr>
        <p:grpSpPr>
          <a:xfrm>
            <a:off x="2750532" y="4140088"/>
            <a:ext cx="944410" cy="580644"/>
            <a:chOff x="2805396" y="4094368"/>
            <a:chExt cx="944410" cy="580644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C1082F8-B1C1-42BE-B5B1-533AC69E27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1182" y="4094368"/>
              <a:ext cx="708624" cy="5806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A4D3A3A-37DE-47CA-BEB6-519F7BF157FA}"/>
                </a:ext>
              </a:extLst>
            </p:cNvPr>
            <p:cNvSpPr txBox="1"/>
            <p:nvPr/>
          </p:nvSpPr>
          <p:spPr>
            <a:xfrm rot="19240034">
              <a:off x="2805396" y="4151922"/>
              <a:ext cx="937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Influent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FDEE671-5BD4-4169-843B-16C3D8E1918B}"/>
              </a:ext>
            </a:extLst>
          </p:cNvPr>
          <p:cNvGrpSpPr/>
          <p:nvPr/>
        </p:nvGrpSpPr>
        <p:grpSpPr>
          <a:xfrm>
            <a:off x="7076910" y="3273114"/>
            <a:ext cx="1066140" cy="620565"/>
            <a:chOff x="7076910" y="3273114"/>
            <a:chExt cx="1066140" cy="620565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84B1349-F9EB-4BFB-8E02-D08BF87E9B1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910" y="3273114"/>
              <a:ext cx="48899" cy="62056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3D44F46-0630-40A6-A71D-A10E9E190B49}"/>
                </a:ext>
              </a:extLst>
            </p:cNvPr>
            <p:cNvSpPr txBox="1"/>
            <p:nvPr/>
          </p:nvSpPr>
          <p:spPr>
            <a:xfrm>
              <a:off x="7116615" y="3346636"/>
              <a:ext cx="10264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Leachate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F1842CE-E6FD-476A-8BDB-57CAFE0169AE}"/>
              </a:ext>
            </a:extLst>
          </p:cNvPr>
          <p:cNvSpPr txBox="1"/>
          <p:nvPr/>
        </p:nvSpPr>
        <p:spPr>
          <a:xfrm>
            <a:off x="4202982" y="5711166"/>
            <a:ext cx="146141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Red: Kd &gt;20</a:t>
            </a:r>
          </a:p>
          <a:p>
            <a:pPr algn="ctr"/>
            <a:r>
              <a:rPr lang="en-US" sz="1600" b="1" dirty="0"/>
              <a:t>(low mobility?)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EB6406-368A-47D0-AC60-E8553A6E01FA}"/>
              </a:ext>
            </a:extLst>
          </p:cNvPr>
          <p:cNvSpPr txBox="1"/>
          <p:nvPr/>
        </p:nvSpPr>
        <p:spPr>
          <a:xfrm>
            <a:off x="7592297" y="9144"/>
            <a:ext cx="1546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Preliminary Data</a:t>
            </a:r>
          </a:p>
          <a:p>
            <a:pPr algn="ctr"/>
            <a:r>
              <a:rPr lang="en-US" sz="1400" b="1" dirty="0"/>
              <a:t>For Example Only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169C3AD-9E78-4412-8B28-03F0710ECEF1}"/>
              </a:ext>
            </a:extLst>
          </p:cNvPr>
          <p:cNvSpPr txBox="1"/>
          <p:nvPr/>
        </p:nvSpPr>
        <p:spPr>
          <a:xfrm>
            <a:off x="122353" y="2945695"/>
            <a:ext cx="128616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FTCA MRL = 10 ng/L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A87A9D-4F5A-425D-AD4A-1F2A5405CED5}"/>
              </a:ext>
            </a:extLst>
          </p:cNvPr>
          <p:cNvSpPr txBox="1"/>
          <p:nvPr/>
        </p:nvSpPr>
        <p:spPr>
          <a:xfrm>
            <a:off x="131305" y="3971608"/>
            <a:ext cx="146141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(no leachate from landfills)</a:t>
            </a:r>
          </a:p>
        </p:txBody>
      </p:sp>
    </p:spTree>
    <p:extLst>
      <p:ext uri="{BB962C8B-B14F-4D97-AF65-F5344CB8AC3E}">
        <p14:creationId xmlns:p14="http://schemas.microsoft.com/office/powerpoint/2010/main" val="1864520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F173F3F0-617D-4F5F-BBCB-84FAAE0DF8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7782127"/>
              </p:ext>
            </p:extLst>
          </p:nvPr>
        </p:nvGraphicFramePr>
        <p:xfrm>
          <a:off x="141415" y="3805672"/>
          <a:ext cx="410419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D7ABCFF7-15CA-4810-AC96-B1811B25BF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0956805"/>
              </p:ext>
            </p:extLst>
          </p:nvPr>
        </p:nvGraphicFramePr>
        <p:xfrm>
          <a:off x="5083226" y="56650"/>
          <a:ext cx="377207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212DE596-8460-4625-A1BB-F5708DC85E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7737690"/>
              </p:ext>
            </p:extLst>
          </p:nvPr>
        </p:nvGraphicFramePr>
        <p:xfrm>
          <a:off x="0" y="134041"/>
          <a:ext cx="40055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35D326D8-4A5E-4F6A-BAE6-5B7A50C45D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8351268"/>
              </p:ext>
            </p:extLst>
          </p:nvPr>
        </p:nvGraphicFramePr>
        <p:xfrm>
          <a:off x="5542450" y="3789490"/>
          <a:ext cx="353276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 descr="Wastewater Energy Reduction at Water Treatment Plants -PredictEnergy®">
            <a:extLst>
              <a:ext uri="{FF2B5EF4-FFF2-40B4-BE49-F238E27FC236}">
                <a16:creationId xmlns:a16="http://schemas.microsoft.com/office/drawing/2014/main" id="{77A6841B-4C31-4ACE-B83B-621A46CA1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970" y="2896553"/>
            <a:ext cx="267652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42F062F-DB4C-4BB3-940E-A08CF2B070B4}"/>
              </a:ext>
            </a:extLst>
          </p:cNvPr>
          <p:cNvCxnSpPr>
            <a:cxnSpLocks/>
          </p:cNvCxnSpPr>
          <p:nvPr/>
        </p:nvCxnSpPr>
        <p:spPr>
          <a:xfrm>
            <a:off x="2575494" y="2375702"/>
            <a:ext cx="743778" cy="811792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3535D63-1C53-4B68-BA33-0436C5E30F10}"/>
              </a:ext>
            </a:extLst>
          </p:cNvPr>
          <p:cNvCxnSpPr>
            <a:cxnSpLocks/>
          </p:cNvCxnSpPr>
          <p:nvPr/>
        </p:nvCxnSpPr>
        <p:spPr>
          <a:xfrm flipV="1">
            <a:off x="4772026" y="2680839"/>
            <a:ext cx="784553" cy="64031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4631250E-D065-4069-AA5C-8FF11F9F71F7}"/>
              </a:ext>
            </a:extLst>
          </p:cNvPr>
          <p:cNvGrpSpPr/>
          <p:nvPr/>
        </p:nvGrpSpPr>
        <p:grpSpPr>
          <a:xfrm>
            <a:off x="2750532" y="4140088"/>
            <a:ext cx="944410" cy="580644"/>
            <a:chOff x="2805396" y="4094368"/>
            <a:chExt cx="944410" cy="580644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A327A357-77F0-4DD7-ADE9-6D1C67E896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1182" y="4094368"/>
              <a:ext cx="708624" cy="5806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8113CA9-75A5-4C2B-889B-683428331B9A}"/>
                </a:ext>
              </a:extLst>
            </p:cNvPr>
            <p:cNvSpPr txBox="1"/>
            <p:nvPr/>
          </p:nvSpPr>
          <p:spPr>
            <a:xfrm rot="19240034">
              <a:off x="2805396" y="4151922"/>
              <a:ext cx="937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Influent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2145013-859E-469E-BC51-99EF46174688}"/>
              </a:ext>
            </a:extLst>
          </p:cNvPr>
          <p:cNvSpPr txBox="1"/>
          <p:nvPr/>
        </p:nvSpPr>
        <p:spPr>
          <a:xfrm rot="2992284">
            <a:off x="2610326" y="2488645"/>
            <a:ext cx="934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Effluent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6F4F7A-7811-45FE-B0CA-14F102AFAE96}"/>
              </a:ext>
            </a:extLst>
          </p:cNvPr>
          <p:cNvSpPr txBox="1"/>
          <p:nvPr/>
        </p:nvSpPr>
        <p:spPr>
          <a:xfrm>
            <a:off x="3829855" y="141417"/>
            <a:ext cx="147668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WWTP 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E3926D-298B-4CF9-BACA-43A61FB8DF85}"/>
              </a:ext>
            </a:extLst>
          </p:cNvPr>
          <p:cNvSpPr txBox="1"/>
          <p:nvPr/>
        </p:nvSpPr>
        <p:spPr>
          <a:xfrm rot="19253992">
            <a:off x="4545224" y="2706601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Biosolids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1082D25-283F-46A9-800F-39ABE7957898}"/>
              </a:ext>
            </a:extLst>
          </p:cNvPr>
          <p:cNvGrpSpPr/>
          <p:nvPr/>
        </p:nvGrpSpPr>
        <p:grpSpPr>
          <a:xfrm>
            <a:off x="7076910" y="3273114"/>
            <a:ext cx="1066140" cy="620565"/>
            <a:chOff x="7076910" y="3273114"/>
            <a:chExt cx="1066140" cy="620565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EE7AC83-3F4B-4C1A-BCE1-54C746B2CC16}"/>
                </a:ext>
              </a:extLst>
            </p:cNvPr>
            <p:cNvCxnSpPr>
              <a:cxnSpLocks/>
            </p:cNvCxnSpPr>
            <p:nvPr/>
          </p:nvCxnSpPr>
          <p:spPr>
            <a:xfrm>
              <a:off x="7076910" y="3273114"/>
              <a:ext cx="48899" cy="62056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E02E3D0-4532-40B6-AEE6-A0A064AA1D77}"/>
                </a:ext>
              </a:extLst>
            </p:cNvPr>
            <p:cNvSpPr txBox="1"/>
            <p:nvPr/>
          </p:nvSpPr>
          <p:spPr>
            <a:xfrm>
              <a:off x="7116615" y="3346636"/>
              <a:ext cx="10264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Leachate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1E714F82-5474-48A9-8329-F1297069F9EA}"/>
              </a:ext>
            </a:extLst>
          </p:cNvPr>
          <p:cNvSpPr txBox="1"/>
          <p:nvPr/>
        </p:nvSpPr>
        <p:spPr>
          <a:xfrm>
            <a:off x="15179" y="6071025"/>
            <a:ext cx="1569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Other: PFOS</a:t>
            </a:r>
            <a:r>
              <a:rPr lang="en-US" sz="1200" b="1" baseline="30000" dirty="0"/>
              <a:t>-</a:t>
            </a:r>
            <a:r>
              <a:rPr lang="en-US" sz="1200" b="1" dirty="0"/>
              <a:t>, </a:t>
            </a:r>
            <a:r>
              <a:rPr lang="en-US" sz="1200" b="1" dirty="0" err="1"/>
              <a:t>PFHxS</a:t>
            </a:r>
            <a:r>
              <a:rPr lang="en-US" sz="1200" b="1" baseline="30000" dirty="0"/>
              <a:t>-</a:t>
            </a:r>
            <a:r>
              <a:rPr lang="en-US" sz="1200" b="1" dirty="0"/>
              <a:t>, PFDA</a:t>
            </a:r>
            <a:r>
              <a:rPr lang="en-US" sz="1200" b="1" baseline="30000" dirty="0"/>
              <a:t>-</a:t>
            </a:r>
            <a:r>
              <a:rPr lang="en-US" sz="1200" b="1" dirty="0"/>
              <a:t>, PFNA</a:t>
            </a:r>
            <a:r>
              <a:rPr lang="en-US" sz="1200" b="1" baseline="30000" dirty="0"/>
              <a:t>-</a:t>
            </a:r>
            <a:endParaRPr lang="en-US" sz="12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E03B3F7-072E-4B4D-9BCB-48F5CF91E45D}"/>
              </a:ext>
            </a:extLst>
          </p:cNvPr>
          <p:cNvSpPr txBox="1"/>
          <p:nvPr/>
        </p:nvSpPr>
        <p:spPr>
          <a:xfrm>
            <a:off x="15179" y="2371886"/>
            <a:ext cx="1592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Other: </a:t>
            </a:r>
            <a:r>
              <a:rPr lang="en-US" sz="1200" b="1" dirty="0" err="1"/>
              <a:t>PFHpA</a:t>
            </a:r>
            <a:r>
              <a:rPr lang="en-US" sz="1200" b="1" baseline="30000" dirty="0"/>
              <a:t>-</a:t>
            </a:r>
            <a:r>
              <a:rPr lang="en-US" sz="1200" b="1" dirty="0"/>
              <a:t>, PFOS</a:t>
            </a:r>
            <a:r>
              <a:rPr lang="en-US" sz="1200" b="1" baseline="30000" dirty="0"/>
              <a:t>-</a:t>
            </a:r>
            <a:r>
              <a:rPr lang="en-US" sz="1200" b="1" dirty="0"/>
              <a:t>, PFDA</a:t>
            </a:r>
            <a:r>
              <a:rPr lang="en-US" sz="1200" b="1" baseline="30000" dirty="0"/>
              <a:t>-</a:t>
            </a:r>
            <a:r>
              <a:rPr lang="en-US" sz="1200" b="1" dirty="0"/>
              <a:t>, </a:t>
            </a:r>
            <a:r>
              <a:rPr lang="en-US" sz="1200" b="1" dirty="0" err="1"/>
              <a:t>PFHxS</a:t>
            </a:r>
            <a:r>
              <a:rPr lang="en-US" sz="1200" b="1" baseline="30000" dirty="0"/>
              <a:t>-</a:t>
            </a:r>
            <a:r>
              <a:rPr lang="en-US" sz="1200" b="1" dirty="0"/>
              <a:t>, PFNA</a:t>
            </a:r>
            <a:r>
              <a:rPr lang="en-US" sz="1200" b="1" baseline="30000" dirty="0"/>
              <a:t>-</a:t>
            </a:r>
            <a:endParaRPr lang="en-US" sz="12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C7EA812-1FB9-4140-86FB-B7C3593355BE}"/>
              </a:ext>
            </a:extLst>
          </p:cNvPr>
          <p:cNvSpPr txBox="1"/>
          <p:nvPr/>
        </p:nvSpPr>
        <p:spPr>
          <a:xfrm>
            <a:off x="3877739" y="829196"/>
            <a:ext cx="2242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Other: PFOA</a:t>
            </a:r>
            <a:r>
              <a:rPr lang="en-US" sz="1200" b="1" baseline="30000" dirty="0"/>
              <a:t>-</a:t>
            </a:r>
            <a:r>
              <a:rPr lang="en-US" sz="1200" b="1" dirty="0"/>
              <a:t>, </a:t>
            </a:r>
            <a:r>
              <a:rPr lang="en-US" sz="1200" b="1" dirty="0" err="1"/>
              <a:t>PFPeA</a:t>
            </a:r>
            <a:r>
              <a:rPr lang="en-US" sz="1200" b="1" baseline="30000" dirty="0"/>
              <a:t>-</a:t>
            </a:r>
            <a:r>
              <a:rPr lang="en-US" sz="1200" b="1" dirty="0"/>
              <a:t>, </a:t>
            </a:r>
            <a:r>
              <a:rPr lang="en-US" sz="1200" b="1" dirty="0" err="1"/>
              <a:t>PFHxA</a:t>
            </a:r>
            <a:r>
              <a:rPr lang="en-US" sz="1200" b="1" baseline="30000" dirty="0"/>
              <a:t>-</a:t>
            </a:r>
            <a:r>
              <a:rPr lang="en-US" sz="1200" b="1" dirty="0"/>
              <a:t>, </a:t>
            </a:r>
            <a:r>
              <a:rPr lang="en-US" sz="1200" b="1" dirty="0" err="1"/>
              <a:t>MeFOSAA</a:t>
            </a:r>
            <a:r>
              <a:rPr lang="en-US" sz="1200" b="1" baseline="30000" dirty="0"/>
              <a:t>-</a:t>
            </a:r>
            <a:r>
              <a:rPr lang="en-US" sz="1200" b="1" dirty="0"/>
              <a:t>, </a:t>
            </a:r>
            <a:r>
              <a:rPr lang="en-US" sz="1200" b="1" dirty="0" err="1"/>
              <a:t>PFTeDA</a:t>
            </a:r>
            <a:r>
              <a:rPr lang="en-US" sz="1200" b="1" baseline="30000" dirty="0"/>
              <a:t>-</a:t>
            </a:r>
            <a:r>
              <a:rPr lang="en-US" sz="1200" b="1" dirty="0"/>
              <a:t>, </a:t>
            </a:r>
            <a:r>
              <a:rPr lang="en-US" sz="1200" b="1" dirty="0" err="1"/>
              <a:t>EtFOSAA</a:t>
            </a:r>
            <a:r>
              <a:rPr lang="en-US" sz="1200" b="1" baseline="30000" dirty="0"/>
              <a:t>-</a:t>
            </a:r>
            <a:r>
              <a:rPr lang="en-US" sz="1200" b="1" dirty="0"/>
              <a:t>, PFBS</a:t>
            </a:r>
            <a:r>
              <a:rPr lang="en-US" sz="1200" b="1" baseline="30000" dirty="0"/>
              <a:t>-</a:t>
            </a:r>
            <a:r>
              <a:rPr lang="en-US" sz="1200" b="1" dirty="0"/>
              <a:t>, </a:t>
            </a:r>
            <a:r>
              <a:rPr lang="en-US" sz="1200" b="1" dirty="0" err="1"/>
              <a:t>PFUnA</a:t>
            </a:r>
            <a:r>
              <a:rPr lang="en-US" sz="1200" b="1" baseline="30000" dirty="0"/>
              <a:t>-</a:t>
            </a:r>
            <a:r>
              <a:rPr lang="en-US" sz="1200" b="1" dirty="0"/>
              <a:t>, </a:t>
            </a:r>
            <a:r>
              <a:rPr lang="en-US" sz="1200" b="1" dirty="0" err="1"/>
              <a:t>PFTrDA</a:t>
            </a:r>
            <a:r>
              <a:rPr lang="en-US" sz="1200" b="1" baseline="30000" dirty="0"/>
              <a:t>-</a:t>
            </a:r>
            <a:r>
              <a:rPr lang="en-US" sz="1200" b="1" dirty="0"/>
              <a:t>, PFNA</a:t>
            </a:r>
            <a:r>
              <a:rPr lang="en-US" sz="1200" b="1" baseline="30000" dirty="0"/>
              <a:t>-</a:t>
            </a:r>
            <a:r>
              <a:rPr lang="en-US" sz="1200" b="1" dirty="0"/>
              <a:t>, N-</a:t>
            </a:r>
            <a:r>
              <a:rPr lang="en-US" sz="1200" b="1" dirty="0" err="1"/>
              <a:t>MeFOSA</a:t>
            </a:r>
            <a:r>
              <a:rPr lang="en-US" sz="1200" b="1" baseline="30000" dirty="0"/>
              <a:t>-</a:t>
            </a:r>
            <a:r>
              <a:rPr lang="en-US" sz="1200" b="1" dirty="0"/>
              <a:t>, </a:t>
            </a:r>
            <a:r>
              <a:rPr lang="en-US" sz="1200" b="1" dirty="0" err="1"/>
              <a:t>PFHpA</a:t>
            </a:r>
            <a:r>
              <a:rPr lang="en-US" sz="1200" b="1" baseline="30000" dirty="0"/>
              <a:t>-</a:t>
            </a:r>
            <a:r>
              <a:rPr lang="en-US" sz="1200" b="1" dirty="0"/>
              <a:t>, PFOSA</a:t>
            </a:r>
            <a:r>
              <a:rPr lang="en-US" sz="1200" b="1" baseline="30000" dirty="0"/>
              <a:t>-</a:t>
            </a:r>
            <a:endParaRPr lang="en-US" sz="12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EF16A78-1FC3-4134-9296-41DA635EB5A7}"/>
              </a:ext>
            </a:extLst>
          </p:cNvPr>
          <p:cNvSpPr txBox="1"/>
          <p:nvPr/>
        </p:nvSpPr>
        <p:spPr>
          <a:xfrm>
            <a:off x="5499506" y="6320497"/>
            <a:ext cx="362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Other: PFBS</a:t>
            </a:r>
            <a:r>
              <a:rPr lang="en-US" sz="1200" b="1" baseline="30000" dirty="0"/>
              <a:t>-</a:t>
            </a:r>
            <a:r>
              <a:rPr lang="en-US" sz="1200" b="1" dirty="0">
                <a:solidFill>
                  <a:srgbClr val="FF0000"/>
                </a:solidFill>
              </a:rPr>
              <a:t>, PFBA</a:t>
            </a:r>
            <a:r>
              <a:rPr lang="en-US" sz="1200" b="1" baseline="30000" dirty="0">
                <a:solidFill>
                  <a:srgbClr val="FF0000"/>
                </a:solidFill>
              </a:rPr>
              <a:t>-</a:t>
            </a:r>
            <a:r>
              <a:rPr lang="en-US" sz="1200" b="1" dirty="0">
                <a:solidFill>
                  <a:srgbClr val="FF0000"/>
                </a:solidFill>
              </a:rPr>
              <a:t>, PFDA</a:t>
            </a:r>
            <a:r>
              <a:rPr lang="en-US" sz="1200" b="1" baseline="30000" dirty="0">
                <a:solidFill>
                  <a:srgbClr val="FF0000"/>
                </a:solidFill>
              </a:rPr>
              <a:t>-</a:t>
            </a:r>
            <a:r>
              <a:rPr lang="en-US" sz="1200" b="1" dirty="0">
                <a:solidFill>
                  <a:srgbClr val="FF0000"/>
                </a:solidFill>
              </a:rPr>
              <a:t>, PFOS</a:t>
            </a:r>
            <a:r>
              <a:rPr lang="en-US" sz="1200" b="1" baseline="30000" dirty="0">
                <a:solidFill>
                  <a:srgbClr val="FF0000"/>
                </a:solidFill>
              </a:rPr>
              <a:t>-</a:t>
            </a:r>
            <a:r>
              <a:rPr lang="en-US" sz="1200" b="1" dirty="0">
                <a:solidFill>
                  <a:srgbClr val="FF0000"/>
                </a:solidFill>
              </a:rPr>
              <a:t>, </a:t>
            </a:r>
            <a:r>
              <a:rPr lang="en-US" sz="1200" b="1" dirty="0" err="1"/>
              <a:t>PFHpA</a:t>
            </a:r>
            <a:r>
              <a:rPr lang="en-US" sz="1200" b="1" baseline="30000" dirty="0"/>
              <a:t>-</a:t>
            </a:r>
            <a:r>
              <a:rPr lang="en-US" sz="1200" b="1" dirty="0">
                <a:solidFill>
                  <a:srgbClr val="FF0000"/>
                </a:solidFill>
              </a:rPr>
              <a:t>, PFNA</a:t>
            </a:r>
            <a:r>
              <a:rPr lang="en-US" sz="1200" b="1" baseline="30000" dirty="0">
                <a:solidFill>
                  <a:srgbClr val="FF0000"/>
                </a:solidFill>
              </a:rPr>
              <a:t>-</a:t>
            </a:r>
            <a:r>
              <a:rPr lang="en-US" sz="1200" b="1" dirty="0">
                <a:solidFill>
                  <a:srgbClr val="FF0000"/>
                </a:solidFill>
              </a:rPr>
              <a:t>, </a:t>
            </a:r>
            <a:r>
              <a:rPr lang="en-US" sz="1200" b="1" dirty="0" err="1">
                <a:solidFill>
                  <a:srgbClr val="FF0000"/>
                </a:solidFill>
              </a:rPr>
              <a:t>MeFOSAA</a:t>
            </a:r>
            <a:r>
              <a:rPr lang="en-US" sz="1200" b="1" baseline="30000" dirty="0">
                <a:solidFill>
                  <a:srgbClr val="FF0000"/>
                </a:solidFill>
              </a:rPr>
              <a:t>-</a:t>
            </a:r>
            <a:r>
              <a:rPr lang="en-US" sz="1200" b="1" dirty="0">
                <a:solidFill>
                  <a:srgbClr val="FF0000"/>
                </a:solidFill>
              </a:rPr>
              <a:t>, 6:2 FTS</a:t>
            </a:r>
            <a:r>
              <a:rPr lang="en-US" sz="1200" b="1" baseline="30000" dirty="0">
                <a:solidFill>
                  <a:srgbClr val="FF0000"/>
                </a:solidFill>
              </a:rPr>
              <a:t>-</a:t>
            </a:r>
            <a:r>
              <a:rPr lang="en-US" sz="1200" b="1" dirty="0">
                <a:solidFill>
                  <a:srgbClr val="FF0000"/>
                </a:solidFill>
              </a:rPr>
              <a:t>, </a:t>
            </a:r>
            <a:r>
              <a:rPr lang="en-US" sz="1200" b="1" dirty="0" err="1">
                <a:solidFill>
                  <a:srgbClr val="FF0000"/>
                </a:solidFill>
              </a:rPr>
              <a:t>PFDoA</a:t>
            </a:r>
            <a:r>
              <a:rPr lang="en-US" sz="1200" b="1" baseline="30000" dirty="0">
                <a:solidFill>
                  <a:srgbClr val="FF0000"/>
                </a:solidFill>
              </a:rPr>
              <a:t>-</a:t>
            </a:r>
            <a:r>
              <a:rPr lang="en-US" sz="1200" b="1" dirty="0">
                <a:solidFill>
                  <a:srgbClr val="FF0000"/>
                </a:solidFill>
              </a:rPr>
              <a:t>, </a:t>
            </a:r>
            <a:r>
              <a:rPr lang="en-US" sz="1200" b="1" dirty="0" err="1">
                <a:solidFill>
                  <a:srgbClr val="FF0000"/>
                </a:solidFill>
              </a:rPr>
              <a:t>PFHxS</a:t>
            </a:r>
            <a:r>
              <a:rPr lang="en-US" sz="1200" b="1" baseline="30000" dirty="0">
                <a:solidFill>
                  <a:srgbClr val="FF0000"/>
                </a:solidFill>
              </a:rPr>
              <a:t>-</a:t>
            </a:r>
            <a:r>
              <a:rPr lang="en-US" sz="1200" b="1" dirty="0">
                <a:solidFill>
                  <a:srgbClr val="FF0000"/>
                </a:solidFill>
              </a:rPr>
              <a:t>, </a:t>
            </a:r>
            <a:r>
              <a:rPr lang="en-US" sz="1200" b="1" dirty="0" err="1">
                <a:solidFill>
                  <a:srgbClr val="FF0000"/>
                </a:solidFill>
              </a:rPr>
              <a:t>EtFOSAA</a:t>
            </a:r>
            <a:r>
              <a:rPr lang="en-US" sz="1200" b="1" baseline="30000" dirty="0">
                <a:solidFill>
                  <a:srgbClr val="FF0000"/>
                </a:solidFill>
              </a:rPr>
              <a:t>-</a:t>
            </a:r>
            <a:r>
              <a:rPr lang="en-US" sz="1200" b="1" dirty="0">
                <a:solidFill>
                  <a:srgbClr val="FF0000"/>
                </a:solidFill>
              </a:rPr>
              <a:t>, </a:t>
            </a:r>
            <a:r>
              <a:rPr lang="en-US" sz="1200" b="1" dirty="0" err="1">
                <a:solidFill>
                  <a:srgbClr val="FF0000"/>
                </a:solidFill>
              </a:rPr>
              <a:t>PFUnA</a:t>
            </a:r>
            <a:r>
              <a:rPr lang="en-US" sz="1200" b="1" baseline="30000" dirty="0">
                <a:solidFill>
                  <a:srgbClr val="FF0000"/>
                </a:solidFill>
              </a:rPr>
              <a:t>-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94E08F-670A-433C-928D-3C1BB4A4EF07}"/>
              </a:ext>
            </a:extLst>
          </p:cNvPr>
          <p:cNvSpPr txBox="1"/>
          <p:nvPr/>
        </p:nvSpPr>
        <p:spPr>
          <a:xfrm>
            <a:off x="1373601" y="2602719"/>
            <a:ext cx="1286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Total PFAS: 144 ng/L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EA5034-A270-4CD6-BAEE-E8F830ECD67F}"/>
              </a:ext>
            </a:extLst>
          </p:cNvPr>
          <p:cNvSpPr txBox="1"/>
          <p:nvPr/>
        </p:nvSpPr>
        <p:spPr>
          <a:xfrm>
            <a:off x="1584910" y="6302651"/>
            <a:ext cx="1286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Total PFAS: 22 ng/L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1E0378-A5B6-4428-8682-B76005A4979A}"/>
              </a:ext>
            </a:extLst>
          </p:cNvPr>
          <p:cNvSpPr txBox="1"/>
          <p:nvPr/>
        </p:nvSpPr>
        <p:spPr>
          <a:xfrm>
            <a:off x="6333768" y="2525963"/>
            <a:ext cx="140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Total PFAS: 122 µg/kg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A57A83-E530-4809-BC20-268148A84537}"/>
              </a:ext>
            </a:extLst>
          </p:cNvPr>
          <p:cNvSpPr txBox="1"/>
          <p:nvPr/>
        </p:nvSpPr>
        <p:spPr>
          <a:xfrm>
            <a:off x="7592297" y="9144"/>
            <a:ext cx="1546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Preliminary Data</a:t>
            </a:r>
          </a:p>
          <a:p>
            <a:pPr algn="ctr"/>
            <a:r>
              <a:rPr lang="en-US" sz="1400" b="1" dirty="0"/>
              <a:t>For Example Only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EFDB9DC-E048-4797-B030-5316C918E78C}"/>
              </a:ext>
            </a:extLst>
          </p:cNvPr>
          <p:cNvSpPr txBox="1"/>
          <p:nvPr/>
        </p:nvSpPr>
        <p:spPr>
          <a:xfrm>
            <a:off x="122353" y="2945695"/>
            <a:ext cx="128616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FTCA MRL = 10 ng/L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35E195D-A19A-4167-A4AB-E17E017E05C8}"/>
              </a:ext>
            </a:extLst>
          </p:cNvPr>
          <p:cNvSpPr txBox="1"/>
          <p:nvPr/>
        </p:nvSpPr>
        <p:spPr>
          <a:xfrm>
            <a:off x="4202982" y="5711166"/>
            <a:ext cx="146141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Red: Kd &gt;20</a:t>
            </a:r>
          </a:p>
          <a:p>
            <a:pPr algn="ctr"/>
            <a:r>
              <a:rPr lang="en-US" sz="1600" b="1" dirty="0"/>
              <a:t>(low mobility?)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5DE482-9397-447D-902A-BB539DA04287}"/>
              </a:ext>
            </a:extLst>
          </p:cNvPr>
          <p:cNvSpPr txBox="1"/>
          <p:nvPr/>
        </p:nvSpPr>
        <p:spPr>
          <a:xfrm>
            <a:off x="131305" y="3971608"/>
            <a:ext cx="146141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(no leachate from landfills)</a:t>
            </a:r>
          </a:p>
        </p:txBody>
      </p:sp>
    </p:spTree>
    <p:extLst>
      <p:ext uri="{BB962C8B-B14F-4D97-AF65-F5344CB8AC3E}">
        <p14:creationId xmlns:p14="http://schemas.microsoft.com/office/powerpoint/2010/main" val="1940399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4F0094-7CC4-428E-9A5C-D471B3EEA66B}"/>
              </a:ext>
            </a:extLst>
          </p:cNvPr>
          <p:cNvSpPr txBox="1"/>
          <p:nvPr/>
        </p:nvSpPr>
        <p:spPr>
          <a:xfrm>
            <a:off x="525982" y="226420"/>
            <a:ext cx="8151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cs typeface="Times New Roman" panose="02020603050405020304" pitchFamily="18" charset="0"/>
              </a:rPr>
              <a:t>HIDOH Action Level Exceedances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(draft/preliminary)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73A89E83-A063-037C-5D2E-D81E2D78D7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316309"/>
              </p:ext>
            </p:extLst>
          </p:nvPr>
        </p:nvGraphicFramePr>
        <p:xfrm>
          <a:off x="692487" y="1413706"/>
          <a:ext cx="7899063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388">
                  <a:extLst>
                    <a:ext uri="{9D8B030D-6E8A-4147-A177-3AD203B41FA5}">
                      <a16:colId xmlns:a16="http://schemas.microsoft.com/office/drawing/2014/main" val="3146932846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3177095839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4158920217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27869920"/>
                    </a:ext>
                  </a:extLst>
                </a:gridCol>
                <a:gridCol w="3495675">
                  <a:extLst>
                    <a:ext uri="{9D8B030D-6E8A-4147-A177-3AD203B41FA5}">
                      <a16:colId xmlns:a16="http://schemas.microsoft.com/office/drawing/2014/main" val="194754661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WWTP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Water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Biosolids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1028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Drinking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Water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30000" dirty="0">
                          <a:solidFill>
                            <a:schemeClr val="tx1"/>
                          </a:solidFill>
                        </a:rPr>
                        <a:t>1,2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Aquatic Toxicity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30000" dirty="0">
                          <a:solidFill>
                            <a:schemeClr val="tx1"/>
                          </a:solidFill>
                        </a:rPr>
                        <a:t>1,3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Direct Exposure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30000" dirty="0">
                          <a:solidFill>
                            <a:schemeClr val="tx1"/>
                          </a:solidFill>
                        </a:rPr>
                        <a:t>1,4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Leaching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to Groundwater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893465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(none)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(none)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(none)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PFDA</a:t>
                      </a:r>
                      <a:r>
                        <a:rPr lang="en-US" b="1" baseline="30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(N-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</a:rPr>
                        <a:t>MeFOSE</a:t>
                      </a:r>
                      <a:r>
                        <a:rPr lang="en-US" b="1" baseline="300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, 5:3 FTCA</a:t>
                      </a:r>
                      <a:r>
                        <a:rPr lang="en-US" b="1" baseline="300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, 7:3 FTCA</a:t>
                      </a:r>
                      <a:r>
                        <a:rPr lang="en-US" b="1" baseline="300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28426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(none)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(none)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PFDA</a:t>
                      </a:r>
                      <a:r>
                        <a:rPr lang="en-US" b="1" baseline="3000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PFBA</a:t>
                      </a:r>
                      <a:r>
                        <a:rPr lang="en-US" b="1" baseline="300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, PFOA</a:t>
                      </a:r>
                      <a:r>
                        <a:rPr lang="en-US" b="1" baseline="300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, PFDA</a:t>
                      </a:r>
                      <a:r>
                        <a:rPr lang="en-US" b="1" baseline="300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, PFOS</a:t>
                      </a:r>
                      <a:r>
                        <a:rPr lang="en-US" b="1" baseline="300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</a:rPr>
                        <a:t>MeFOSAA</a:t>
                      </a:r>
                      <a:r>
                        <a:rPr lang="en-US" b="1" baseline="300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</a:rPr>
                        <a:t>EtFOSAA</a:t>
                      </a:r>
                      <a:r>
                        <a:rPr lang="en-US" b="1" baseline="300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, N-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</a:rPr>
                        <a:t>MeFOSE</a:t>
                      </a:r>
                      <a:r>
                        <a:rPr lang="en-US" b="1" baseline="300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, N-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</a:rPr>
                        <a:t>EtFOSE</a:t>
                      </a:r>
                      <a:r>
                        <a:rPr lang="en-US" b="1" baseline="300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, 5:3 FTCA</a:t>
                      </a:r>
                      <a:r>
                        <a:rPr lang="en-US" b="1" baseline="300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, 7:3 FTCA</a:t>
                      </a:r>
                      <a:r>
                        <a:rPr lang="en-US" b="1" baseline="300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797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(none)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(none)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PFDA</a:t>
                      </a:r>
                      <a:r>
                        <a:rPr lang="en-US" b="1" baseline="300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PFDoDA</a:t>
                      </a:r>
                      <a:r>
                        <a:rPr lang="en-US" b="1" baseline="30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PFPeA</a:t>
                      </a:r>
                      <a:r>
                        <a:rPr lang="en-US" b="1" baseline="300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PFHpA</a:t>
                      </a:r>
                      <a:r>
                        <a:rPr lang="en-US" b="1" baseline="300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, PFOA</a:t>
                      </a:r>
                      <a:r>
                        <a:rPr lang="en-US" b="1" baseline="300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, PFNA</a:t>
                      </a:r>
                      <a:r>
                        <a:rPr lang="en-US" b="1" baseline="300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, PFDA</a:t>
                      </a:r>
                      <a:r>
                        <a:rPr lang="en-US" b="1" baseline="300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, PFOS</a:t>
                      </a:r>
                      <a:r>
                        <a:rPr lang="en-US" b="1" baseline="300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 (5:3 FTCA</a:t>
                      </a:r>
                      <a:r>
                        <a:rPr lang="en-US" b="1" baseline="300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, 7:3 FTCA</a:t>
                      </a:r>
                      <a:r>
                        <a:rPr lang="en-US" b="1" baseline="300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612012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FD7FB94-546D-8E24-B628-3D7309CEA6CD}"/>
              </a:ext>
            </a:extLst>
          </p:cNvPr>
          <p:cNvSpPr txBox="1"/>
          <p:nvPr/>
        </p:nvSpPr>
        <p:spPr>
          <a:xfrm>
            <a:off x="655805" y="4685861"/>
            <a:ext cx="80220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b="1" dirty="0"/>
              <a:t>Action levels for assumed end point PFAS applied to precursors (not adjusted with respect to molecular weight; ok for direct exposure but not for leaching?).</a:t>
            </a:r>
          </a:p>
          <a:p>
            <a:pPr marL="342900" indent="-342900">
              <a:buAutoNum type="arabicPeriod"/>
            </a:pPr>
            <a:r>
              <a:rPr lang="en-US" b="1" dirty="0"/>
              <a:t>Data compared to </a:t>
            </a:r>
            <a:r>
              <a:rPr lang="en-US" b="1" i="1" dirty="0"/>
              <a:t>chronic aquatic toxicity </a:t>
            </a:r>
            <a:r>
              <a:rPr lang="en-US" b="1" dirty="0"/>
              <a:t>action level.</a:t>
            </a:r>
          </a:p>
          <a:p>
            <a:pPr marL="342900" indent="-342900">
              <a:buAutoNum type="arabicPeriod"/>
            </a:pPr>
            <a:r>
              <a:rPr lang="en-US" b="1" i="1" dirty="0"/>
              <a:t>Cumulative Hazard Index </a:t>
            </a:r>
            <a:r>
              <a:rPr lang="en-US" b="1" dirty="0"/>
              <a:t>likely to be </a:t>
            </a:r>
            <a:r>
              <a:rPr lang="en-US" b="1" u="sng" dirty="0"/>
              <a:t>&lt;</a:t>
            </a:r>
            <a:r>
              <a:rPr lang="en-US" b="1" dirty="0"/>
              <a:t>1 (ignoring other PFAS sources).</a:t>
            </a:r>
          </a:p>
          <a:p>
            <a:pPr marL="342900" indent="-342900">
              <a:buAutoNum type="arabicPeriod"/>
            </a:pPr>
            <a:r>
              <a:rPr lang="en-US" b="1" dirty="0"/>
              <a:t>Assumes groundwater is a source of drinking water. </a:t>
            </a:r>
            <a:r>
              <a:rPr lang="en-US" b="1" i="1" dirty="0"/>
              <a:t>SPLP batch leaching test </a:t>
            </a:r>
            <a:r>
              <a:rPr lang="en-US" b="1" dirty="0"/>
              <a:t>run on sample if leaching based soil action level exceeded.</a:t>
            </a:r>
          </a:p>
        </p:txBody>
      </p:sp>
    </p:spTree>
    <p:extLst>
      <p:ext uri="{BB962C8B-B14F-4D97-AF65-F5344CB8AC3E}">
        <p14:creationId xmlns:p14="http://schemas.microsoft.com/office/powerpoint/2010/main" val="411590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F6D049D0-2681-434B-9432-6C777277220D}"/>
              </a:ext>
            </a:extLst>
          </p:cNvPr>
          <p:cNvGrpSpPr/>
          <p:nvPr/>
        </p:nvGrpSpPr>
        <p:grpSpPr>
          <a:xfrm>
            <a:off x="1504798" y="1470240"/>
            <a:ext cx="6964338" cy="4232272"/>
            <a:chOff x="1504798" y="1504800"/>
            <a:chExt cx="6909474" cy="419771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7C94BF8-CCC4-4A14-B507-639B438BE39F}"/>
                </a:ext>
              </a:extLst>
            </p:cNvPr>
            <p:cNvGrpSpPr/>
            <p:nvPr/>
          </p:nvGrpSpPr>
          <p:grpSpPr>
            <a:xfrm>
              <a:off x="1504798" y="1504800"/>
              <a:ext cx="6909474" cy="4197711"/>
              <a:chOff x="1504798" y="1504800"/>
              <a:chExt cx="6909474" cy="4197711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814CD11-D937-4EBB-8220-A38B2D7206BC}"/>
                  </a:ext>
                </a:extLst>
              </p:cNvPr>
              <p:cNvSpPr/>
              <p:nvPr/>
            </p:nvSpPr>
            <p:spPr>
              <a:xfrm>
                <a:off x="1504798" y="1504800"/>
                <a:ext cx="1155764" cy="4197600"/>
              </a:xfrm>
              <a:prstGeom prst="rect">
                <a:avLst/>
              </a:prstGeom>
              <a:solidFill>
                <a:srgbClr val="FFC000">
                  <a:alpha val="5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  <a:highlight>
                    <a:srgbClr val="FFFF00"/>
                  </a:highlight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16217D1-4E75-486B-B9AC-6EB647C51AFC}"/>
                  </a:ext>
                </a:extLst>
              </p:cNvPr>
              <p:cNvSpPr/>
              <p:nvPr/>
            </p:nvSpPr>
            <p:spPr>
              <a:xfrm>
                <a:off x="3014675" y="1504911"/>
                <a:ext cx="5399597" cy="4197600"/>
              </a:xfrm>
              <a:prstGeom prst="rect">
                <a:avLst/>
              </a:prstGeom>
              <a:solidFill>
                <a:srgbClr val="00B050">
                  <a:alpha val="5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E2E8EA7-F99B-4DF7-9310-605C3CAA42D3}"/>
                </a:ext>
              </a:extLst>
            </p:cNvPr>
            <p:cNvSpPr/>
            <p:nvPr/>
          </p:nvSpPr>
          <p:spPr>
            <a:xfrm>
              <a:off x="2669940" y="1504800"/>
              <a:ext cx="335663" cy="4197600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highlight>
                  <a:srgbClr val="FFFF00"/>
                </a:highlight>
              </a:endParaRPr>
            </a:p>
          </p:txBody>
        </p:sp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4B222CF-E1E6-8013-BF5C-E57E883375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946275"/>
              </p:ext>
            </p:extLst>
          </p:nvPr>
        </p:nvGraphicFramePr>
        <p:xfrm>
          <a:off x="313200" y="846000"/>
          <a:ext cx="8672400" cy="587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FA9DE45F-F5DC-B516-602D-9E3C5B1DBBF9}"/>
              </a:ext>
            </a:extLst>
          </p:cNvPr>
          <p:cNvGrpSpPr/>
          <p:nvPr/>
        </p:nvGrpSpPr>
        <p:grpSpPr>
          <a:xfrm>
            <a:off x="1526400" y="4298400"/>
            <a:ext cx="2318400" cy="1456061"/>
            <a:chOff x="1619473" y="3048535"/>
            <a:chExt cx="2195553" cy="1456061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CFD8DE7-1AAB-E5DB-A0F1-E593210C6E19}"/>
                </a:ext>
              </a:extLst>
            </p:cNvPr>
            <p:cNvCxnSpPr>
              <a:cxnSpLocks/>
            </p:cNvCxnSpPr>
            <p:nvPr/>
          </p:nvCxnSpPr>
          <p:spPr>
            <a:xfrm>
              <a:off x="1619473" y="3064875"/>
              <a:ext cx="219555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DFAB451-E8AB-B416-92FD-BDC8169A0B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15026" y="3048535"/>
              <a:ext cx="0" cy="145606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3088E0-D6F1-D4EA-BB3A-ED8947FD212A}"/>
              </a:ext>
            </a:extLst>
          </p:cNvPr>
          <p:cNvGrpSpPr/>
          <p:nvPr/>
        </p:nvGrpSpPr>
        <p:grpSpPr>
          <a:xfrm>
            <a:off x="1505999" y="2888400"/>
            <a:ext cx="4621201" cy="2814000"/>
            <a:chOff x="1619473" y="3048535"/>
            <a:chExt cx="2212792" cy="281400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02A1A68-46A1-14E1-44CA-8B14E303D3B7}"/>
                </a:ext>
              </a:extLst>
            </p:cNvPr>
            <p:cNvCxnSpPr>
              <a:cxnSpLocks/>
            </p:cNvCxnSpPr>
            <p:nvPr/>
          </p:nvCxnSpPr>
          <p:spPr>
            <a:xfrm>
              <a:off x="1619473" y="3064875"/>
              <a:ext cx="219555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BD2CF30-A3B3-505F-C25F-1302017093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15026" y="3048535"/>
              <a:ext cx="17239" cy="281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041A15DA-1484-F321-2C21-00242D696E1B}"/>
              </a:ext>
            </a:extLst>
          </p:cNvPr>
          <p:cNvSpPr/>
          <p:nvPr/>
        </p:nvSpPr>
        <p:spPr>
          <a:xfrm>
            <a:off x="1504799" y="1483200"/>
            <a:ext cx="6964327" cy="422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E004F-A37C-AAA8-DC32-3C8BD625CE93}"/>
              </a:ext>
            </a:extLst>
          </p:cNvPr>
          <p:cNvSpPr txBox="1"/>
          <p:nvPr/>
        </p:nvSpPr>
        <p:spPr>
          <a:xfrm>
            <a:off x="2750288" y="6137314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KD=20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BE15DD4-E9FD-180B-B094-EE503461D83C}"/>
              </a:ext>
            </a:extLst>
          </p:cNvPr>
          <p:cNvCxnSpPr/>
          <p:nvPr/>
        </p:nvCxnSpPr>
        <p:spPr>
          <a:xfrm flipH="1" flipV="1">
            <a:off x="2987999" y="5754461"/>
            <a:ext cx="145061" cy="3698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13184D0-41A4-4B70-944F-00110F62AADF}"/>
              </a:ext>
            </a:extLst>
          </p:cNvPr>
          <p:cNvSpPr txBox="1"/>
          <p:nvPr/>
        </p:nvSpPr>
        <p:spPr>
          <a:xfrm>
            <a:off x="7049800" y="6308139"/>
            <a:ext cx="209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Preliminary Data</a:t>
            </a:r>
          </a:p>
          <a:p>
            <a:pPr algn="ctr"/>
            <a:r>
              <a:rPr lang="en-US" sz="1400" b="1" dirty="0"/>
              <a:t>For Example Only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D62512-E14B-45EC-98F0-E29455B3CD9E}"/>
              </a:ext>
            </a:extLst>
          </p:cNvPr>
          <p:cNvSpPr txBox="1"/>
          <p:nvPr/>
        </p:nvSpPr>
        <p:spPr>
          <a:xfrm>
            <a:off x="246048" y="81505"/>
            <a:ext cx="86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000" b="1" i="0" u="none" strike="noStrike" baseline="0" dirty="0">
                <a:solidFill>
                  <a:schemeClr val="tx1"/>
                </a:solidFill>
                <a:effectLst/>
              </a:rPr>
              <a:t>WWTP A: Biosolids Predicted vs Measured Kd and</a:t>
            </a:r>
            <a:endParaRPr lang="en-US" sz="3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3000" b="1" i="0" u="none" strike="noStrike" baseline="0" dirty="0">
                <a:solidFill>
                  <a:schemeClr val="tx1"/>
                </a:solidFill>
                <a:effectLst/>
              </a:rPr>
              <a:t>Potential Leaching Risk</a:t>
            </a:r>
            <a:r>
              <a:rPr lang="en-US" sz="2800" b="1" i="0" u="none" strike="noStrike" baseline="0" dirty="0">
                <a:solidFill>
                  <a:schemeClr val="tx1"/>
                </a:solidFill>
                <a:effectLst/>
              </a:rPr>
              <a:t> (based on SPLP Batch </a:t>
            </a:r>
            <a:r>
              <a:rPr lang="en-US" sz="2800" b="1" dirty="0"/>
              <a:t>Test Data)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982AE3-6A2B-4623-B8AD-F70213BEFAE2}"/>
              </a:ext>
            </a:extLst>
          </p:cNvPr>
          <p:cNvSpPr txBox="1"/>
          <p:nvPr/>
        </p:nvSpPr>
        <p:spPr>
          <a:xfrm>
            <a:off x="6300324" y="4610931"/>
            <a:ext cx="203695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Other Measured Kd:</a:t>
            </a:r>
          </a:p>
          <a:p>
            <a:r>
              <a:rPr lang="en-US" sz="1600" b="1" dirty="0"/>
              <a:t>5:3 FTCA = 31 cm</a:t>
            </a:r>
            <a:r>
              <a:rPr lang="en-US" sz="1600" b="1" baseline="30000" dirty="0"/>
              <a:t>3</a:t>
            </a:r>
            <a:r>
              <a:rPr lang="en-US" sz="1600" b="1" dirty="0"/>
              <a:t>/g</a:t>
            </a:r>
          </a:p>
          <a:p>
            <a:r>
              <a:rPr lang="en-US" sz="1600" b="1" dirty="0"/>
              <a:t>7:3 FTCA = 157 cm</a:t>
            </a:r>
            <a:r>
              <a:rPr lang="en-US" sz="1600" b="1" baseline="30000" dirty="0"/>
              <a:t>3</a:t>
            </a:r>
            <a:r>
              <a:rPr lang="en-US" sz="1600" b="1" dirty="0"/>
              <a:t>/g</a:t>
            </a:r>
          </a:p>
        </p:txBody>
      </p:sp>
    </p:spTree>
    <p:extLst>
      <p:ext uri="{BB962C8B-B14F-4D97-AF65-F5344CB8AC3E}">
        <p14:creationId xmlns:p14="http://schemas.microsoft.com/office/powerpoint/2010/main" val="2084801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58171DA6-AAB7-420A-867E-3C3FD79C8004}"/>
              </a:ext>
            </a:extLst>
          </p:cNvPr>
          <p:cNvGrpSpPr/>
          <p:nvPr/>
        </p:nvGrpSpPr>
        <p:grpSpPr>
          <a:xfrm>
            <a:off x="1523086" y="1470240"/>
            <a:ext cx="6900914" cy="4232272"/>
            <a:chOff x="1504798" y="1504800"/>
            <a:chExt cx="6909474" cy="4197711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FD7C9FF-BD90-43ED-BAA7-B4E5B2EDB57B}"/>
                </a:ext>
              </a:extLst>
            </p:cNvPr>
            <p:cNvGrpSpPr/>
            <p:nvPr/>
          </p:nvGrpSpPr>
          <p:grpSpPr>
            <a:xfrm>
              <a:off x="1504798" y="1504800"/>
              <a:ext cx="6909474" cy="4197711"/>
              <a:chOff x="1504798" y="1504800"/>
              <a:chExt cx="6909474" cy="4197711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37C39D5-D5DB-4424-BECC-298E8A48D823}"/>
                  </a:ext>
                </a:extLst>
              </p:cNvPr>
              <p:cNvSpPr/>
              <p:nvPr/>
            </p:nvSpPr>
            <p:spPr>
              <a:xfrm>
                <a:off x="1504798" y="1504800"/>
                <a:ext cx="1155764" cy="4197600"/>
              </a:xfrm>
              <a:prstGeom prst="rect">
                <a:avLst/>
              </a:prstGeom>
              <a:solidFill>
                <a:srgbClr val="FFC000">
                  <a:alpha val="5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  <a:highlight>
                    <a:srgbClr val="FFFF00"/>
                  </a:highlight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6B17D59-F1E9-4B35-867F-98C1D956C6D3}"/>
                  </a:ext>
                </a:extLst>
              </p:cNvPr>
              <p:cNvSpPr/>
              <p:nvPr/>
            </p:nvSpPr>
            <p:spPr>
              <a:xfrm>
                <a:off x="3014675" y="1504911"/>
                <a:ext cx="5399597" cy="4197600"/>
              </a:xfrm>
              <a:prstGeom prst="rect">
                <a:avLst/>
              </a:prstGeom>
              <a:solidFill>
                <a:srgbClr val="00B050">
                  <a:alpha val="5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CA07DB3-200D-4892-8F41-7B2207AB58A9}"/>
                </a:ext>
              </a:extLst>
            </p:cNvPr>
            <p:cNvSpPr/>
            <p:nvPr/>
          </p:nvSpPr>
          <p:spPr>
            <a:xfrm>
              <a:off x="2669940" y="1504800"/>
              <a:ext cx="335663" cy="4197600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highlight>
                  <a:srgbClr val="FFFF00"/>
                </a:highlight>
              </a:endParaRPr>
            </a:p>
          </p:txBody>
        </p:sp>
      </p:grp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EF865CD-0642-5287-F216-3A282D8872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479349"/>
              </p:ext>
            </p:extLst>
          </p:nvPr>
        </p:nvGraphicFramePr>
        <p:xfrm>
          <a:off x="79200" y="1238780"/>
          <a:ext cx="8914212" cy="539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2E5C06ED-1D45-DA1C-EFB4-4F01AB548638}"/>
              </a:ext>
            </a:extLst>
          </p:cNvPr>
          <p:cNvGrpSpPr/>
          <p:nvPr/>
        </p:nvGrpSpPr>
        <p:grpSpPr>
          <a:xfrm>
            <a:off x="1533600" y="4312800"/>
            <a:ext cx="2318400" cy="1456061"/>
            <a:chOff x="1619473" y="3048535"/>
            <a:chExt cx="2195553" cy="145606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2EC9B42-1D78-C3FC-AA18-CEC0E94680BC}"/>
                </a:ext>
              </a:extLst>
            </p:cNvPr>
            <p:cNvCxnSpPr>
              <a:cxnSpLocks/>
            </p:cNvCxnSpPr>
            <p:nvPr/>
          </p:nvCxnSpPr>
          <p:spPr>
            <a:xfrm>
              <a:off x="1619473" y="3064875"/>
              <a:ext cx="219555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B57C19D-1D8C-0651-1EE1-CFEF18BC18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15026" y="3048535"/>
              <a:ext cx="0" cy="145606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DB26C0E-41B6-E7C5-7B35-C058AB9C814E}"/>
              </a:ext>
            </a:extLst>
          </p:cNvPr>
          <p:cNvGrpSpPr/>
          <p:nvPr/>
        </p:nvGrpSpPr>
        <p:grpSpPr>
          <a:xfrm>
            <a:off x="1513199" y="2884812"/>
            <a:ext cx="4642801" cy="2810388"/>
            <a:chOff x="1619473" y="3048535"/>
            <a:chExt cx="2212792" cy="28140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C6C88FB-93ED-054C-51A2-7FA6CB533206}"/>
                </a:ext>
              </a:extLst>
            </p:cNvPr>
            <p:cNvCxnSpPr>
              <a:cxnSpLocks/>
            </p:cNvCxnSpPr>
            <p:nvPr/>
          </p:nvCxnSpPr>
          <p:spPr>
            <a:xfrm>
              <a:off x="1619473" y="3064875"/>
              <a:ext cx="219555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FC2CB77-4540-6520-A40E-FA837BC075D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15026" y="3048535"/>
              <a:ext cx="17239" cy="281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E692AA20-6DBF-31C5-2472-79BE2C7C327C}"/>
              </a:ext>
            </a:extLst>
          </p:cNvPr>
          <p:cNvSpPr/>
          <p:nvPr/>
        </p:nvSpPr>
        <p:spPr>
          <a:xfrm>
            <a:off x="1533600" y="1488558"/>
            <a:ext cx="6890400" cy="42354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582A40-65F0-FFF0-110F-2C1AE7082FEB}"/>
              </a:ext>
            </a:extLst>
          </p:cNvPr>
          <p:cNvSpPr txBox="1"/>
          <p:nvPr/>
        </p:nvSpPr>
        <p:spPr>
          <a:xfrm>
            <a:off x="2750288" y="6137314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KD=20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3184C33-224E-0029-912B-BE3563DA3425}"/>
              </a:ext>
            </a:extLst>
          </p:cNvPr>
          <p:cNvCxnSpPr/>
          <p:nvPr/>
        </p:nvCxnSpPr>
        <p:spPr>
          <a:xfrm flipH="1" flipV="1">
            <a:off x="2987999" y="5754461"/>
            <a:ext cx="145061" cy="3698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3634097-0CCB-473D-9B96-BEFE4F7D571E}"/>
              </a:ext>
            </a:extLst>
          </p:cNvPr>
          <p:cNvGrpSpPr/>
          <p:nvPr/>
        </p:nvGrpSpPr>
        <p:grpSpPr>
          <a:xfrm>
            <a:off x="1513816" y="1474339"/>
            <a:ext cx="5150720" cy="1268861"/>
            <a:chOff x="1513816" y="1474339"/>
            <a:chExt cx="5150720" cy="126886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CE870F3-076B-416D-9637-54B7A5FC9BCB}"/>
                </a:ext>
              </a:extLst>
            </p:cNvPr>
            <p:cNvSpPr txBox="1"/>
            <p:nvPr/>
          </p:nvSpPr>
          <p:spPr>
            <a:xfrm>
              <a:off x="1513816" y="1504689"/>
              <a:ext cx="10939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/>
                <a:t>Mod</a:t>
              </a:r>
            </a:p>
            <a:p>
              <a:pPr algn="ctr"/>
              <a:r>
                <a:rPr lang="en-US" b="1" u="sng" dirty="0"/>
                <a:t>Leaching</a:t>
              </a:r>
            </a:p>
            <a:p>
              <a:pPr algn="ctr"/>
              <a:r>
                <a:rPr lang="en-US" b="1" u="sng" dirty="0"/>
                <a:t>Risk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9236BC5-F334-42EB-8FD3-5D6B45C9A3F6}"/>
                </a:ext>
              </a:extLst>
            </p:cNvPr>
            <p:cNvSpPr txBox="1"/>
            <p:nvPr/>
          </p:nvSpPr>
          <p:spPr>
            <a:xfrm>
              <a:off x="4168414" y="1504689"/>
              <a:ext cx="2496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/>
                <a:t>Minimal Leaching Risk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E07A658-0B08-4550-8E41-ABBCBEFD2D91}"/>
                </a:ext>
              </a:extLst>
            </p:cNvPr>
            <p:cNvSpPr txBox="1"/>
            <p:nvPr/>
          </p:nvSpPr>
          <p:spPr>
            <a:xfrm>
              <a:off x="3022094" y="1474339"/>
              <a:ext cx="108311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/>
                <a:t>Reduced Leaching Risk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318E3224-E89F-4D7A-B379-613B52A1DDAF}"/>
                </a:ext>
              </a:extLst>
            </p:cNvPr>
            <p:cNvCxnSpPr>
              <a:cxnSpLocks/>
              <a:stCxn id="43" idx="2"/>
            </p:cNvCxnSpPr>
            <p:nvPr/>
          </p:nvCxnSpPr>
          <p:spPr>
            <a:xfrm flipH="1">
              <a:off x="2862073" y="2397669"/>
              <a:ext cx="701580" cy="34553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92CDE5ED-CD45-4F95-A94D-6A994778FD91}"/>
              </a:ext>
            </a:extLst>
          </p:cNvPr>
          <p:cNvSpPr txBox="1"/>
          <p:nvPr/>
        </p:nvSpPr>
        <p:spPr>
          <a:xfrm>
            <a:off x="7049800" y="6308139"/>
            <a:ext cx="209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Preliminary Data</a:t>
            </a:r>
          </a:p>
          <a:p>
            <a:pPr algn="ctr"/>
            <a:r>
              <a:rPr lang="en-US" sz="1400" b="1" dirty="0"/>
              <a:t>For Example Only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C8D401-8E8A-4187-8FB1-EA30239F626C}"/>
              </a:ext>
            </a:extLst>
          </p:cNvPr>
          <p:cNvSpPr txBox="1"/>
          <p:nvPr/>
        </p:nvSpPr>
        <p:spPr>
          <a:xfrm>
            <a:off x="6309134" y="4625331"/>
            <a:ext cx="197932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Other Measured Kd:</a:t>
            </a:r>
          </a:p>
          <a:p>
            <a:r>
              <a:rPr lang="en-US" sz="1600" b="1" dirty="0"/>
              <a:t>5:3 FTCA = 19 cm</a:t>
            </a:r>
            <a:r>
              <a:rPr lang="en-US" sz="1600" b="1" baseline="30000" dirty="0"/>
              <a:t>3</a:t>
            </a:r>
            <a:r>
              <a:rPr lang="en-US" sz="1600" b="1" dirty="0"/>
              <a:t>/g</a:t>
            </a:r>
          </a:p>
          <a:p>
            <a:r>
              <a:rPr lang="en-US" sz="1600" b="1" dirty="0"/>
              <a:t>7:3 FTCA = 51 cm</a:t>
            </a:r>
            <a:r>
              <a:rPr lang="en-US" sz="1600" b="1" baseline="30000" dirty="0"/>
              <a:t>3</a:t>
            </a:r>
            <a:r>
              <a:rPr lang="en-US" sz="1600" b="1" dirty="0"/>
              <a:t>/g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09B9A47-6329-435B-88C4-7E84F84D6859}"/>
              </a:ext>
            </a:extLst>
          </p:cNvPr>
          <p:cNvSpPr txBox="1"/>
          <p:nvPr/>
        </p:nvSpPr>
        <p:spPr>
          <a:xfrm>
            <a:off x="246048" y="81505"/>
            <a:ext cx="86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000" b="1" i="0" u="none" strike="noStrike" baseline="0" dirty="0">
                <a:solidFill>
                  <a:schemeClr val="tx1"/>
                </a:solidFill>
                <a:effectLst/>
              </a:rPr>
              <a:t>WWTP B: Biosolids Predicted vs Measured Kd and</a:t>
            </a:r>
            <a:endParaRPr lang="en-US" sz="3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3000" b="1" i="0" u="none" strike="noStrike" baseline="0" dirty="0">
                <a:solidFill>
                  <a:schemeClr val="tx1"/>
                </a:solidFill>
                <a:effectLst/>
              </a:rPr>
              <a:t>Potential Leaching Risk</a:t>
            </a:r>
            <a:r>
              <a:rPr lang="en-US" sz="2800" b="1" i="0" u="none" strike="noStrike" baseline="0" dirty="0">
                <a:solidFill>
                  <a:schemeClr val="tx1"/>
                </a:solidFill>
                <a:effectLst/>
              </a:rPr>
              <a:t> (based on SPLP Batch </a:t>
            </a:r>
            <a:r>
              <a:rPr lang="en-US" sz="2800" b="1" dirty="0"/>
              <a:t>Test Data)</a:t>
            </a:r>
          </a:p>
        </p:txBody>
      </p:sp>
    </p:spTree>
    <p:extLst>
      <p:ext uri="{BB962C8B-B14F-4D97-AF65-F5344CB8AC3E}">
        <p14:creationId xmlns:p14="http://schemas.microsoft.com/office/powerpoint/2010/main" val="3559265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C6AED78C-B21F-4387-82DC-7588DF08094F}"/>
              </a:ext>
            </a:extLst>
          </p:cNvPr>
          <p:cNvGrpSpPr/>
          <p:nvPr/>
        </p:nvGrpSpPr>
        <p:grpSpPr>
          <a:xfrm>
            <a:off x="1468222" y="1470240"/>
            <a:ext cx="6900914" cy="4232272"/>
            <a:chOff x="1504798" y="1504800"/>
            <a:chExt cx="6909474" cy="4197711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9650609-E87E-472D-B5D0-09B4B2F73DB7}"/>
                </a:ext>
              </a:extLst>
            </p:cNvPr>
            <p:cNvGrpSpPr/>
            <p:nvPr/>
          </p:nvGrpSpPr>
          <p:grpSpPr>
            <a:xfrm>
              <a:off x="1504798" y="1504800"/>
              <a:ext cx="6909474" cy="4197711"/>
              <a:chOff x="1504798" y="1504800"/>
              <a:chExt cx="6909474" cy="4197711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35BE3B2-31E6-48A4-B085-140498AA82A9}"/>
                  </a:ext>
                </a:extLst>
              </p:cNvPr>
              <p:cNvSpPr/>
              <p:nvPr/>
            </p:nvSpPr>
            <p:spPr>
              <a:xfrm>
                <a:off x="1504798" y="1504800"/>
                <a:ext cx="1155764" cy="4197600"/>
              </a:xfrm>
              <a:prstGeom prst="rect">
                <a:avLst/>
              </a:prstGeom>
              <a:solidFill>
                <a:srgbClr val="FFC000">
                  <a:alpha val="5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  <a:highlight>
                    <a:srgbClr val="FFFF00"/>
                  </a:highlight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3074AD3-195C-45BE-ABD8-B7FC0FE94AAD}"/>
                  </a:ext>
                </a:extLst>
              </p:cNvPr>
              <p:cNvSpPr/>
              <p:nvPr/>
            </p:nvSpPr>
            <p:spPr>
              <a:xfrm>
                <a:off x="3014675" y="1504911"/>
                <a:ext cx="5399597" cy="4197600"/>
              </a:xfrm>
              <a:prstGeom prst="rect">
                <a:avLst/>
              </a:prstGeom>
              <a:solidFill>
                <a:srgbClr val="00B050">
                  <a:alpha val="5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B7146EE-76DD-444C-93D8-EBAF20DDE91B}"/>
                </a:ext>
              </a:extLst>
            </p:cNvPr>
            <p:cNvSpPr/>
            <p:nvPr/>
          </p:nvSpPr>
          <p:spPr>
            <a:xfrm>
              <a:off x="2669940" y="1504800"/>
              <a:ext cx="335663" cy="4197600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highlight>
                  <a:srgbClr val="FFFF00"/>
                </a:highlight>
              </a:endParaRPr>
            </a:p>
          </p:txBody>
        </p:sp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031C198-817D-44E5-A293-626C26B3AE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815032"/>
              </p:ext>
            </p:extLst>
          </p:nvPr>
        </p:nvGraphicFramePr>
        <p:xfrm>
          <a:off x="144000" y="1242000"/>
          <a:ext cx="8841600" cy="5374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BCAD722B-EA4F-9660-BD97-09E4E4C041E1}"/>
              </a:ext>
            </a:extLst>
          </p:cNvPr>
          <p:cNvGrpSpPr/>
          <p:nvPr/>
        </p:nvGrpSpPr>
        <p:grpSpPr>
          <a:xfrm>
            <a:off x="1483200" y="4305600"/>
            <a:ext cx="2318400" cy="1456061"/>
            <a:chOff x="1619473" y="3048535"/>
            <a:chExt cx="2195553" cy="14560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37420EB-5584-3D4D-2132-F414A466E8D0}"/>
                </a:ext>
              </a:extLst>
            </p:cNvPr>
            <p:cNvCxnSpPr>
              <a:cxnSpLocks/>
            </p:cNvCxnSpPr>
            <p:nvPr/>
          </p:nvCxnSpPr>
          <p:spPr>
            <a:xfrm>
              <a:off x="1619473" y="3064875"/>
              <a:ext cx="219555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E5275D7-FC17-9ACB-8522-4C06BB7B4E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15026" y="3048535"/>
              <a:ext cx="0" cy="145606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D67B31C-C425-0986-40B5-4B08DFAEECF6}"/>
              </a:ext>
            </a:extLst>
          </p:cNvPr>
          <p:cNvGrpSpPr/>
          <p:nvPr/>
        </p:nvGrpSpPr>
        <p:grpSpPr>
          <a:xfrm>
            <a:off x="1491599" y="2874000"/>
            <a:ext cx="4642801" cy="2871600"/>
            <a:chOff x="1619473" y="3048535"/>
            <a:chExt cx="2212792" cy="2814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A525B65-CCBF-53B9-B2E6-EB3A4E130679}"/>
                </a:ext>
              </a:extLst>
            </p:cNvPr>
            <p:cNvCxnSpPr>
              <a:cxnSpLocks/>
            </p:cNvCxnSpPr>
            <p:nvPr/>
          </p:nvCxnSpPr>
          <p:spPr>
            <a:xfrm>
              <a:off x="1619473" y="3064875"/>
              <a:ext cx="219555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D7A2A01-F06D-CAA7-285A-E90DA7E11E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15026" y="3048535"/>
              <a:ext cx="17239" cy="281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14C03273-ABCB-81F3-6731-F1002D69C0A9}"/>
              </a:ext>
            </a:extLst>
          </p:cNvPr>
          <p:cNvSpPr/>
          <p:nvPr/>
        </p:nvSpPr>
        <p:spPr>
          <a:xfrm>
            <a:off x="1483199" y="1481470"/>
            <a:ext cx="6923609" cy="42281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030FC0-9740-957E-0B99-A3044947B287}"/>
              </a:ext>
            </a:extLst>
          </p:cNvPr>
          <p:cNvSpPr txBox="1"/>
          <p:nvPr/>
        </p:nvSpPr>
        <p:spPr>
          <a:xfrm>
            <a:off x="2750288" y="6137314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KD=20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447F8A5-223B-A3E9-E028-AF7CE7829E71}"/>
              </a:ext>
            </a:extLst>
          </p:cNvPr>
          <p:cNvCxnSpPr/>
          <p:nvPr/>
        </p:nvCxnSpPr>
        <p:spPr>
          <a:xfrm flipH="1" flipV="1">
            <a:off x="2987999" y="5754461"/>
            <a:ext cx="145061" cy="3698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7C3D3C9-D1C3-4429-BFBC-401C670B0CE9}"/>
              </a:ext>
            </a:extLst>
          </p:cNvPr>
          <p:cNvGrpSpPr/>
          <p:nvPr/>
        </p:nvGrpSpPr>
        <p:grpSpPr>
          <a:xfrm>
            <a:off x="1513816" y="1474339"/>
            <a:ext cx="5150720" cy="1268861"/>
            <a:chOff x="1513816" y="1474339"/>
            <a:chExt cx="5150720" cy="126886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6C7E6B1-8312-4323-A504-122ABCB9E2CF}"/>
                </a:ext>
              </a:extLst>
            </p:cNvPr>
            <p:cNvSpPr txBox="1"/>
            <p:nvPr/>
          </p:nvSpPr>
          <p:spPr>
            <a:xfrm>
              <a:off x="1513816" y="1504689"/>
              <a:ext cx="10939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/>
                <a:t>Mod</a:t>
              </a:r>
            </a:p>
            <a:p>
              <a:pPr algn="ctr"/>
              <a:r>
                <a:rPr lang="en-US" b="1" u="sng" dirty="0"/>
                <a:t>Leaching</a:t>
              </a:r>
            </a:p>
            <a:p>
              <a:pPr algn="ctr"/>
              <a:r>
                <a:rPr lang="en-US" b="1" u="sng" dirty="0"/>
                <a:t>Risk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D2762DC-6CF5-4DC1-96CA-1D8011AEB0BA}"/>
                </a:ext>
              </a:extLst>
            </p:cNvPr>
            <p:cNvSpPr txBox="1"/>
            <p:nvPr/>
          </p:nvSpPr>
          <p:spPr>
            <a:xfrm>
              <a:off x="4168414" y="1504689"/>
              <a:ext cx="2496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/>
                <a:t>Minimal Leaching Risk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FE4C730-E591-48E0-84DD-B67105D78661}"/>
                </a:ext>
              </a:extLst>
            </p:cNvPr>
            <p:cNvSpPr txBox="1"/>
            <p:nvPr/>
          </p:nvSpPr>
          <p:spPr>
            <a:xfrm>
              <a:off x="3022094" y="1474339"/>
              <a:ext cx="108311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/>
                <a:t>Reduced Leaching Risk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FF1AC23-CA70-48EF-9874-D678D02DAD6E}"/>
                </a:ext>
              </a:extLst>
            </p:cNvPr>
            <p:cNvCxnSpPr>
              <a:cxnSpLocks/>
              <a:stCxn id="37" idx="2"/>
            </p:cNvCxnSpPr>
            <p:nvPr/>
          </p:nvCxnSpPr>
          <p:spPr>
            <a:xfrm flipH="1">
              <a:off x="2862073" y="2397669"/>
              <a:ext cx="701580" cy="34553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7853776-A388-4D02-A160-C695E0DA8B64}"/>
              </a:ext>
            </a:extLst>
          </p:cNvPr>
          <p:cNvSpPr txBox="1"/>
          <p:nvPr/>
        </p:nvSpPr>
        <p:spPr>
          <a:xfrm>
            <a:off x="7049800" y="6308139"/>
            <a:ext cx="209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Preliminary Data</a:t>
            </a:r>
          </a:p>
          <a:p>
            <a:pPr algn="ctr"/>
            <a:r>
              <a:rPr lang="en-US" sz="1400" b="1" dirty="0"/>
              <a:t>For Example Only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9F8C97-6B3E-4D84-A2F2-557AD6E16921}"/>
              </a:ext>
            </a:extLst>
          </p:cNvPr>
          <p:cNvSpPr txBox="1"/>
          <p:nvPr/>
        </p:nvSpPr>
        <p:spPr>
          <a:xfrm>
            <a:off x="6261866" y="4581573"/>
            <a:ext cx="193099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Other Measured Kd:</a:t>
            </a:r>
          </a:p>
          <a:p>
            <a:r>
              <a:rPr lang="en-US" sz="1600" b="1" dirty="0"/>
              <a:t>5:3 FTCA = 21 cm</a:t>
            </a:r>
            <a:r>
              <a:rPr lang="en-US" sz="1600" b="1" baseline="30000" dirty="0"/>
              <a:t>3</a:t>
            </a:r>
            <a:r>
              <a:rPr lang="en-US" sz="1600" b="1" dirty="0"/>
              <a:t>/g</a:t>
            </a:r>
          </a:p>
          <a:p>
            <a:r>
              <a:rPr lang="en-US" sz="1600" b="1" dirty="0"/>
              <a:t>7:3 FTCA = 67 cm</a:t>
            </a:r>
            <a:r>
              <a:rPr lang="en-US" sz="1600" b="1" baseline="30000" dirty="0"/>
              <a:t>3</a:t>
            </a:r>
            <a:r>
              <a:rPr lang="en-US" sz="1600" b="1" dirty="0"/>
              <a:t>/g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442FB3-9C22-4D9B-B426-5E86E05C7990}"/>
              </a:ext>
            </a:extLst>
          </p:cNvPr>
          <p:cNvSpPr txBox="1"/>
          <p:nvPr/>
        </p:nvSpPr>
        <p:spPr>
          <a:xfrm>
            <a:off x="246048" y="81505"/>
            <a:ext cx="86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000" b="1" i="0" u="none" strike="noStrike" baseline="0" dirty="0">
                <a:solidFill>
                  <a:schemeClr val="tx1"/>
                </a:solidFill>
                <a:effectLst/>
              </a:rPr>
              <a:t>WWTP C: Biosolids Predicted vs Measured Kd and</a:t>
            </a:r>
            <a:endParaRPr lang="en-US" sz="3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3000" b="1" i="0" u="none" strike="noStrike" baseline="0" dirty="0">
                <a:solidFill>
                  <a:schemeClr val="tx1"/>
                </a:solidFill>
                <a:effectLst/>
              </a:rPr>
              <a:t>Potential Leaching Risk</a:t>
            </a:r>
            <a:r>
              <a:rPr lang="en-US" sz="2800" b="1" i="0" u="none" strike="noStrike" baseline="0" dirty="0">
                <a:solidFill>
                  <a:schemeClr val="tx1"/>
                </a:solidFill>
                <a:effectLst/>
              </a:rPr>
              <a:t> (based on SPLP Batch </a:t>
            </a:r>
            <a:r>
              <a:rPr lang="en-US" sz="2800" b="1" dirty="0"/>
              <a:t>Test Data)</a:t>
            </a:r>
          </a:p>
        </p:txBody>
      </p:sp>
    </p:spTree>
    <p:extLst>
      <p:ext uri="{BB962C8B-B14F-4D97-AF65-F5344CB8AC3E}">
        <p14:creationId xmlns:p14="http://schemas.microsoft.com/office/powerpoint/2010/main" val="1394681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4F0094-7CC4-428E-9A5C-D471B3EEA66B}"/>
              </a:ext>
            </a:extLst>
          </p:cNvPr>
          <p:cNvSpPr txBox="1"/>
          <p:nvPr/>
        </p:nvSpPr>
        <p:spPr>
          <a:xfrm>
            <a:off x="525982" y="226420"/>
            <a:ext cx="8151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Summary (in progress)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743879-A94C-41EF-B3F1-766608182CFF}"/>
              </a:ext>
            </a:extLst>
          </p:cNvPr>
          <p:cNvSpPr txBox="1"/>
          <p:nvPr/>
        </p:nvSpPr>
        <p:spPr>
          <a:xfrm>
            <a:off x="458789" y="849295"/>
            <a:ext cx="821906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Data for single day – </a:t>
            </a:r>
            <a:r>
              <a:rPr lang="en-US" sz="2000" b="1" i="1" dirty="0"/>
              <a:t>longer-term studies </a:t>
            </a:r>
            <a:r>
              <a:rPr lang="en-US" sz="2000" b="1" dirty="0"/>
              <a:t>needed;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Toxicity &amp; physiochemical factors needed for </a:t>
            </a:r>
            <a:r>
              <a:rPr lang="en-US" sz="2000" b="1" i="1" dirty="0"/>
              <a:t>precursor compounds</a:t>
            </a:r>
            <a:r>
              <a:rPr lang="en-US" sz="2000" b="1" dirty="0"/>
              <a:t> (assume degradation to final PFAS form?);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PFAS </a:t>
            </a:r>
            <a:r>
              <a:rPr lang="en-US" sz="2000" b="1" i="1" dirty="0"/>
              <a:t>makeup of influent </a:t>
            </a:r>
            <a:r>
              <a:rPr lang="en-US" sz="2000" b="1" dirty="0"/>
              <a:t>variable</a:t>
            </a:r>
            <a:r>
              <a:rPr lang="en-US" sz="2000" b="1" i="1" dirty="0"/>
              <a:t> </a:t>
            </a:r>
            <a:r>
              <a:rPr lang="en-US" sz="2000" b="1" dirty="0"/>
              <a:t>between WWTPs;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Presence of 5:3 FTCA in influent </a:t>
            </a:r>
            <a:r>
              <a:rPr lang="en-US" sz="2000" b="1" i="1" dirty="0"/>
              <a:t>not related </a:t>
            </a:r>
            <a:r>
              <a:rPr lang="en-US" sz="2000" b="1" dirty="0"/>
              <a:t>to landfill leachate;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PFAS </a:t>
            </a:r>
            <a:r>
              <a:rPr lang="en-US" sz="2000" b="1" i="1" dirty="0"/>
              <a:t>makeup of effluent </a:t>
            </a:r>
            <a:r>
              <a:rPr lang="en-US" sz="2000" b="1" dirty="0"/>
              <a:t>reflects WWTP design?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PFAS </a:t>
            </a:r>
            <a:r>
              <a:rPr lang="en-US" sz="2000" b="1" i="1" dirty="0"/>
              <a:t>drinking water action levels </a:t>
            </a:r>
            <a:r>
              <a:rPr lang="en-US" sz="2000" b="1" dirty="0"/>
              <a:t>not exceeded in influent or effluent;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PFAS </a:t>
            </a:r>
            <a:r>
              <a:rPr lang="en-US" sz="2000" b="1" i="1" dirty="0"/>
              <a:t>aquatic toxicity action levels </a:t>
            </a:r>
            <a:r>
              <a:rPr lang="en-US" sz="2000" b="1" dirty="0"/>
              <a:t>not exceeded in influent or effluent;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PFAS </a:t>
            </a:r>
            <a:r>
              <a:rPr lang="en-US" sz="2000" b="1" i="1" dirty="0"/>
              <a:t>makeup of biosolids </a:t>
            </a:r>
            <a:r>
              <a:rPr lang="en-US" sz="2000" b="1" dirty="0"/>
              <a:t>similar;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PFASs in tested </a:t>
            </a:r>
            <a:r>
              <a:rPr lang="en-US" sz="2000" b="1" i="1" dirty="0"/>
              <a:t>biosolids do not appear to pose </a:t>
            </a:r>
            <a:r>
              <a:rPr lang="en-US" sz="2000" b="1" dirty="0"/>
              <a:t>a significant direct-exposure risk;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Most PFASs appear t</a:t>
            </a:r>
            <a:r>
              <a:rPr lang="en-US" sz="2000" b="1" i="1" dirty="0"/>
              <a:t>ightly bound </a:t>
            </a:r>
            <a:r>
              <a:rPr lang="en-US" sz="2000" b="1" dirty="0"/>
              <a:t>to organic material and not significantly leachable? (Kd &gt;20);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Shorter chain PFASs could be </a:t>
            </a:r>
            <a:r>
              <a:rPr lang="en-US" sz="2000" b="1" i="1" dirty="0"/>
              <a:t>moderately leachable </a:t>
            </a:r>
            <a:r>
              <a:rPr lang="en-US" sz="2000" b="1" dirty="0"/>
              <a:t>in some cases;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Contamination of groundwater from biosolids-amended fields </a:t>
            </a:r>
            <a:r>
              <a:rPr lang="en-US" sz="2000" b="1" i="1" dirty="0"/>
              <a:t>due to PFASs in water content</a:t>
            </a:r>
            <a:r>
              <a:rPr lang="en-US" sz="2000" b="1" dirty="0"/>
              <a:t> of biosolids (85% water)?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Further leaching studies planned using </a:t>
            </a:r>
            <a:r>
              <a:rPr lang="en-US" sz="2000" b="1" i="1" dirty="0"/>
              <a:t>soil column tests</a:t>
            </a:r>
            <a:r>
              <a:rPr lang="en-U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3734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72531" y="949431"/>
            <a:ext cx="7912281" cy="3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sz="2000" b="1" u="sng" dirty="0">
                <a:solidFill>
                  <a:prstClr val="black"/>
                </a:solidFill>
                <a:cs typeface="Times New Roman" pitchFamily="18" charset="0"/>
              </a:rPr>
              <a:t>PFASs: </a:t>
            </a:r>
            <a:r>
              <a:rPr lang="en-US" sz="2000" b="1" i="1" dirty="0">
                <a:solidFill>
                  <a:prstClr val="black"/>
                </a:solidFill>
                <a:cs typeface="Times New Roman" pitchFamily="18" charset="0"/>
              </a:rPr>
              <a:t>Interim Soil and Water Environmental Action Levels (EALs) for Perfluoroalkyl and Polyfluoroalkyl Substances (PFASs), </a:t>
            </a:r>
            <a:r>
              <a:rPr lang="en-US" sz="2000" b="1" dirty="0">
                <a:solidFill>
                  <a:prstClr val="black"/>
                </a:solidFill>
                <a:cs typeface="Times New Roman" pitchFamily="18" charset="0"/>
              </a:rPr>
              <a:t>April 2021 (and updates): 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https://health.hawaii.gov/heer/guidance/additional-guidance-documents/</a:t>
            </a:r>
          </a:p>
          <a:p>
            <a:pPr marL="0" marR="0" lvl="0" indent="0" algn="l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en-US" sz="2000" b="1" u="sng" dirty="0">
                <a:solidFill>
                  <a:prstClr val="black"/>
                </a:solidFill>
                <a:cs typeface="Times New Roman" pitchFamily="18" charset="0"/>
              </a:rPr>
              <a:t>EALs Technical Background</a:t>
            </a:r>
            <a:r>
              <a:rPr kumimoji="0" lang="en-US" sz="2000" b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itchFamily="18" charset="0"/>
              </a:rPr>
              <a:t>: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itchFamily="18" charset="0"/>
              </a:rPr>
              <a:t>Evaluation of Environmental Hazards at Sites with Contaminated Soil and Groundwater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itchFamily="18" charset="0"/>
              </a:rPr>
              <a:t> (EALs; HIDOH 2017):</a:t>
            </a:r>
          </a:p>
          <a:p>
            <a:pPr>
              <a:spcAft>
                <a:spcPts val="600"/>
              </a:spcAft>
              <a:defRPr/>
            </a:pPr>
            <a:r>
              <a:rPr lang="en-US" sz="2000" dirty="0">
                <a:solidFill>
                  <a:prstClr val="black"/>
                </a:solidFill>
                <a:cs typeface="Times New Roman" panose="02020603050405020304" pitchFamily="18" charset="0"/>
              </a:rPr>
              <a:t>https://health.hawaii.gov/heer/guidance/ehe-and-eals/</a:t>
            </a:r>
          </a:p>
          <a:p>
            <a:pPr>
              <a:spcAft>
                <a:spcPts val="600"/>
              </a:spcAft>
              <a:defRPr/>
            </a:pPr>
            <a:r>
              <a:rPr lang="en-US" sz="2000" b="1" u="sng" dirty="0">
                <a:solidFill>
                  <a:prstClr val="black"/>
                </a:solidFill>
                <a:cs typeface="Times New Roman" panose="02020603050405020304" pitchFamily="18" charset="0"/>
              </a:rPr>
              <a:t>Sample Collection, Processing and Testing: </a:t>
            </a:r>
            <a:r>
              <a:rPr lang="en-US" sz="2000" b="1" i="1" dirty="0">
                <a:solidFill>
                  <a:prstClr val="black"/>
                </a:solidFill>
                <a:cs typeface="Times New Roman" panose="02020603050405020304" pitchFamily="18" charset="0"/>
              </a:rPr>
              <a:t>Technical Guidance Manual </a:t>
            </a:r>
            <a:r>
              <a:rPr lang="en-US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(HIDOH 2021): </a:t>
            </a:r>
            <a:r>
              <a:rPr lang="en-US" sz="2000" dirty="0">
                <a:solidFill>
                  <a:prstClr val="black"/>
                </a:solidFill>
                <a:cs typeface="Times New Roman" panose="02020603050405020304" pitchFamily="18" charset="0"/>
              </a:rPr>
              <a:t>https://health.hawaii.gov/heer/guidance/specific-topics/decision-unit-and-multi-increment-sampling-methods/</a:t>
            </a:r>
          </a:p>
          <a:p>
            <a:pPr lvl="0" defTabSz="914400">
              <a:spcAft>
                <a:spcPts val="1200"/>
              </a:spcAft>
              <a:defRPr/>
            </a:pPr>
            <a:r>
              <a:rPr lang="en-US" sz="2000" b="1" u="sng" dirty="0">
                <a:solidFill>
                  <a:prstClr val="black"/>
                </a:solidFill>
                <a:cs typeface="Times New Roman" pitchFamily="18" charset="0"/>
              </a:rPr>
              <a:t>Other: </a:t>
            </a:r>
            <a:r>
              <a:rPr lang="en-US" sz="2000" b="1" dirty="0">
                <a:solidFill>
                  <a:prstClr val="black"/>
                </a:solidFill>
                <a:cs typeface="Times New Roman" pitchFamily="18" charset="0"/>
              </a:rPr>
              <a:t>ITRC 2020: </a:t>
            </a:r>
            <a:r>
              <a:rPr lang="en-US" sz="2000" b="1" i="1" dirty="0">
                <a:solidFill>
                  <a:prstClr val="black"/>
                </a:solidFill>
                <a:cs typeface="Times New Roman" pitchFamily="18" charset="0"/>
              </a:rPr>
              <a:t>Per- and Polyfluoroalkyl Substances (PFAS)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19327" y="229740"/>
            <a:ext cx="3200400" cy="602937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References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EB08C4-B206-4098-98C3-6DC2CE1146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13124" y="4945546"/>
            <a:ext cx="7117751" cy="1601673"/>
          </a:xfrm>
          <a:prstGeom prst="rect">
            <a:avLst/>
          </a:prstGeom>
          <a:ln w="25400" cmpd="dbl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HIDOH PFAS Webpage:</a:t>
            </a:r>
          </a:p>
          <a:p>
            <a:pPr lvl="0">
              <a:spcAft>
                <a:spcPts val="600"/>
              </a:spcAft>
              <a:defRPr/>
            </a:pPr>
            <a: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https://health.hawaii.gov/heer/environmental-health/highlighted-projects/per-and-polyfluoroalkyl-substances-pfass/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HIDOH Recorded </a:t>
            </a:r>
            <a:r>
              <a:rPr lang="en-US" b="1" dirty="0">
                <a:solidFill>
                  <a:prstClr val="black"/>
                </a:solidFill>
                <a:cs typeface="Times New Roman" panose="02020603050405020304" pitchFamily="18" charset="0"/>
              </a:rPr>
              <a:t>Webinars:</a:t>
            </a:r>
          </a:p>
          <a:p>
            <a:pPr lvl="0">
              <a:defRPr/>
            </a:pPr>
            <a: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https://health.hawaii.gov/heer/guidance/heer-webinars/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78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4F0094-7CC4-428E-9A5C-D471B3EEA66B}"/>
              </a:ext>
            </a:extLst>
          </p:cNvPr>
          <p:cNvSpPr txBox="1"/>
          <p:nvPr/>
        </p:nvSpPr>
        <p:spPr>
          <a:xfrm>
            <a:off x="525982" y="226420"/>
            <a:ext cx="8151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Additonal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Slides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400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88C839D8-4405-423F-84F6-85A7BBEE9A9C}"/>
              </a:ext>
            </a:extLst>
          </p:cNvPr>
          <p:cNvGrpSpPr/>
          <p:nvPr/>
        </p:nvGrpSpPr>
        <p:grpSpPr>
          <a:xfrm>
            <a:off x="2312126" y="834014"/>
            <a:ext cx="6122124" cy="4628036"/>
            <a:chOff x="2312126" y="834014"/>
            <a:chExt cx="6122124" cy="462803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E24FDAC-A6E0-4347-953E-CE4A830EFE76}"/>
                </a:ext>
              </a:extLst>
            </p:cNvPr>
            <p:cNvSpPr/>
            <p:nvPr/>
          </p:nvSpPr>
          <p:spPr>
            <a:xfrm>
              <a:off x="2325189" y="4676503"/>
              <a:ext cx="2024922" cy="779752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US" sz="1400" b="1" dirty="0">
                  <a:solidFill>
                    <a:schemeClr val="tx1"/>
                  </a:solidFill>
                </a:rPr>
                <a:t>High Toxicity</a:t>
              </a:r>
            </a:p>
            <a:p>
              <a:r>
                <a:rPr lang="en-US" sz="1400" b="1" dirty="0">
                  <a:solidFill>
                    <a:schemeClr val="tx1"/>
                  </a:solidFill>
                </a:rPr>
                <a:t>High Mobility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EA9CCB4-B7D7-4EC2-A552-F3F93BA028B0}"/>
                </a:ext>
              </a:extLst>
            </p:cNvPr>
            <p:cNvSpPr/>
            <p:nvPr/>
          </p:nvSpPr>
          <p:spPr>
            <a:xfrm>
              <a:off x="2312126" y="3135019"/>
              <a:ext cx="2023582" cy="1541483"/>
            </a:xfrm>
            <a:prstGeom prst="rect">
              <a:avLst/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7A4FCEC-8DCD-4E6B-A3F6-E21BE5797E8C}"/>
                </a:ext>
              </a:extLst>
            </p:cNvPr>
            <p:cNvSpPr/>
            <p:nvPr/>
          </p:nvSpPr>
          <p:spPr>
            <a:xfrm>
              <a:off x="2312126" y="837388"/>
              <a:ext cx="2030784" cy="229763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F697884-61FC-47F3-B251-C1689A7E541E}"/>
                </a:ext>
              </a:extLst>
            </p:cNvPr>
            <p:cNvSpPr/>
            <p:nvPr/>
          </p:nvSpPr>
          <p:spPr>
            <a:xfrm>
              <a:off x="4336869" y="4689566"/>
              <a:ext cx="1752432" cy="772484"/>
            </a:xfrm>
            <a:prstGeom prst="rect">
              <a:avLst/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BEC0DFF-ADB6-47F1-9053-19505AC397B2}"/>
                </a:ext>
              </a:extLst>
            </p:cNvPr>
            <p:cNvSpPr/>
            <p:nvPr/>
          </p:nvSpPr>
          <p:spPr>
            <a:xfrm>
              <a:off x="4346091" y="3148149"/>
              <a:ext cx="1724298" cy="1528354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444D821-1A1F-48BC-94BC-4657E98B0466}"/>
                </a:ext>
              </a:extLst>
            </p:cNvPr>
            <p:cNvSpPr/>
            <p:nvPr/>
          </p:nvSpPr>
          <p:spPr>
            <a:xfrm>
              <a:off x="4349931" y="836023"/>
              <a:ext cx="1742230" cy="2303939"/>
            </a:xfrm>
            <a:prstGeom prst="rect">
              <a:avLst/>
            </a:prstGeom>
            <a:solidFill>
              <a:srgbClr val="00B0F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81A26F9-A9C0-44C4-A7B0-2C971804469A}"/>
                </a:ext>
              </a:extLst>
            </p:cNvPr>
            <p:cNvSpPr/>
            <p:nvPr/>
          </p:nvSpPr>
          <p:spPr>
            <a:xfrm>
              <a:off x="6074229" y="4689567"/>
              <a:ext cx="2338250" cy="770708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11D4600-AB54-45D0-B628-92BD374889A7}"/>
                </a:ext>
              </a:extLst>
            </p:cNvPr>
            <p:cNvSpPr/>
            <p:nvPr/>
          </p:nvSpPr>
          <p:spPr>
            <a:xfrm>
              <a:off x="6096000" y="3148149"/>
              <a:ext cx="2338250" cy="1524001"/>
            </a:xfrm>
            <a:prstGeom prst="rect">
              <a:avLst/>
            </a:prstGeom>
            <a:solidFill>
              <a:srgbClr val="00B0F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0B81E1F-F9F5-44CC-BB28-E3B57591C1C6}"/>
                </a:ext>
              </a:extLst>
            </p:cNvPr>
            <p:cNvSpPr/>
            <p:nvPr/>
          </p:nvSpPr>
          <p:spPr>
            <a:xfrm>
              <a:off x="6091646" y="834014"/>
              <a:ext cx="2338250" cy="2318492"/>
            </a:xfrm>
            <a:prstGeom prst="rect">
              <a:avLst/>
            </a:prstGeom>
            <a:solidFill>
              <a:srgbClr val="00B05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sz="1400" b="1" dirty="0">
                  <a:solidFill>
                    <a:schemeClr val="tx1"/>
                  </a:solidFill>
                </a:rPr>
                <a:t>Low Toxicity</a:t>
              </a:r>
            </a:p>
            <a:p>
              <a:pPr algn="r"/>
              <a:r>
                <a:rPr lang="en-US" sz="1400" b="1" dirty="0">
                  <a:solidFill>
                    <a:schemeClr val="tx1"/>
                  </a:solidFill>
                </a:rPr>
                <a:t>Low Mobility</a:t>
              </a:r>
            </a:p>
          </p:txBody>
        </p:sp>
      </p:grpSp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42A760AB-2718-42C0-B802-5B7D018C46DA}"/>
              </a:ext>
            </a:extLst>
          </p:cNvPr>
          <p:cNvGraphicFramePr>
            <a:graphicFrameLocks/>
          </p:cNvGraphicFramePr>
          <p:nvPr/>
        </p:nvGraphicFramePr>
        <p:xfrm>
          <a:off x="1114185" y="265560"/>
          <a:ext cx="7806978" cy="5697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7" name="Table 2">
            <a:extLst>
              <a:ext uri="{FF2B5EF4-FFF2-40B4-BE49-F238E27FC236}">
                <a16:creationId xmlns:a16="http://schemas.microsoft.com/office/drawing/2014/main" id="{713D52EE-69A9-4DDB-97B4-00B80F508FCD}"/>
              </a:ext>
            </a:extLst>
          </p:cNvPr>
          <p:cNvGraphicFramePr>
            <a:graphicFrameLocks noGrp="1"/>
          </p:cNvGraphicFramePr>
          <p:nvPr/>
        </p:nvGraphicFramePr>
        <p:xfrm>
          <a:off x="266880" y="291697"/>
          <a:ext cx="623377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377">
                  <a:extLst>
                    <a:ext uri="{9D8B030D-6E8A-4147-A177-3AD203B41FA5}">
                      <a16:colId xmlns:a16="http://schemas.microsoft.com/office/drawing/2014/main" val="1906452861"/>
                    </a:ext>
                  </a:extLst>
                </a:gridCol>
              </a:tblGrid>
              <a:tr h="34667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860813"/>
                  </a:ext>
                </a:extLst>
              </a:tr>
              <a:tr h="3466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698980"/>
                  </a:ext>
                </a:extLst>
              </a:tr>
              <a:tr h="346677">
                <a:tc>
                  <a:txBody>
                    <a:bodyPr/>
                    <a:lstStyle/>
                    <a:p>
                      <a:r>
                        <a:rPr lang="en-US" b="1" dirty="0"/>
                        <a:t>Med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34741"/>
                  </a:ext>
                </a:extLst>
              </a:tr>
              <a:tr h="3419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322072"/>
                  </a:ext>
                </a:extLst>
              </a:tr>
              <a:tr h="34192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109061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FCDB6D-8790-449E-80D3-C12847891A18}"/>
              </a:ext>
            </a:extLst>
          </p:cNvPr>
          <p:cNvCxnSpPr>
            <a:cxnSpLocks/>
          </p:cNvCxnSpPr>
          <p:nvPr/>
        </p:nvCxnSpPr>
        <p:spPr>
          <a:xfrm>
            <a:off x="2299239" y="3154110"/>
            <a:ext cx="6126304" cy="71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BB5542-2E4B-499C-873A-5DDEB5848247}"/>
              </a:ext>
            </a:extLst>
          </p:cNvPr>
          <p:cNvCxnSpPr>
            <a:cxnSpLocks/>
          </p:cNvCxnSpPr>
          <p:nvPr/>
        </p:nvCxnSpPr>
        <p:spPr>
          <a:xfrm>
            <a:off x="2252839" y="4663924"/>
            <a:ext cx="6159640" cy="164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FF20EC-07A0-478D-9A40-183F340A4EE2}"/>
              </a:ext>
            </a:extLst>
          </p:cNvPr>
          <p:cNvCxnSpPr>
            <a:cxnSpLocks/>
          </p:cNvCxnSpPr>
          <p:nvPr/>
        </p:nvCxnSpPr>
        <p:spPr>
          <a:xfrm>
            <a:off x="4335708" y="807956"/>
            <a:ext cx="14403" cy="46653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69AA6B-C6E2-453C-B4C6-C168F334ED50}"/>
              </a:ext>
            </a:extLst>
          </p:cNvPr>
          <p:cNvCxnSpPr>
            <a:cxnSpLocks/>
          </p:cNvCxnSpPr>
          <p:nvPr/>
        </p:nvCxnSpPr>
        <p:spPr>
          <a:xfrm>
            <a:off x="6092158" y="807956"/>
            <a:ext cx="0" cy="46653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1B1DF9F-1B6D-46E0-9F60-B77E587DF622}"/>
              </a:ext>
            </a:extLst>
          </p:cNvPr>
          <p:cNvSpPr txBox="1"/>
          <p:nvPr/>
        </p:nvSpPr>
        <p:spPr>
          <a:xfrm rot="16200000">
            <a:off x="86860" y="3379367"/>
            <a:ext cx="1944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RfD </a:t>
            </a:r>
            <a:r>
              <a:rPr lang="en-US" sz="2000" b="1"/>
              <a:t>(mg/kg-day</a:t>
            </a:r>
            <a:r>
              <a:rPr lang="en-US" sz="2000" b="1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2BBAA5-4AEF-4447-A97C-103979D072E7}"/>
              </a:ext>
            </a:extLst>
          </p:cNvPr>
          <p:cNvSpPr txBox="1"/>
          <p:nvPr/>
        </p:nvSpPr>
        <p:spPr>
          <a:xfrm>
            <a:off x="4350111" y="5894159"/>
            <a:ext cx="1457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Koc</a:t>
            </a:r>
            <a:r>
              <a:rPr lang="en-US" sz="2000" b="1" dirty="0"/>
              <a:t> (cm</a:t>
            </a:r>
            <a:r>
              <a:rPr lang="en-US" sz="2000" b="1" baseline="30000" dirty="0"/>
              <a:t>3</a:t>
            </a:r>
            <a:r>
              <a:rPr lang="en-US" sz="2000" b="1" dirty="0"/>
              <a:t>/g)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64119B6-DA9A-4ABC-ABE3-0A305E8FEB45}"/>
              </a:ext>
            </a:extLst>
          </p:cNvPr>
          <p:cNvGrpSpPr/>
          <p:nvPr/>
        </p:nvGrpSpPr>
        <p:grpSpPr>
          <a:xfrm>
            <a:off x="266221" y="2324591"/>
            <a:ext cx="513917" cy="2509661"/>
            <a:chOff x="8349530" y="2584688"/>
            <a:chExt cx="513917" cy="250966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BBFCEE8-6EE9-4C24-B062-5216F305B3E5}"/>
                </a:ext>
              </a:extLst>
            </p:cNvPr>
            <p:cNvSpPr txBox="1"/>
            <p:nvPr/>
          </p:nvSpPr>
          <p:spPr>
            <a:xfrm rot="16200000">
              <a:off x="7325532" y="3608686"/>
              <a:ext cx="25096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Increasing Toxicity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FC4A5F0-1F3B-4413-ABC1-0FBECAC3D3AC}"/>
                </a:ext>
              </a:extLst>
            </p:cNvPr>
            <p:cNvCxnSpPr/>
            <p:nvPr/>
          </p:nvCxnSpPr>
          <p:spPr>
            <a:xfrm flipV="1">
              <a:off x="8863447" y="2704011"/>
              <a:ext cx="0" cy="239033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CC12658-1BC0-45B2-9569-39E567557BC0}"/>
              </a:ext>
            </a:extLst>
          </p:cNvPr>
          <p:cNvGrpSpPr/>
          <p:nvPr/>
        </p:nvGrpSpPr>
        <p:grpSpPr>
          <a:xfrm>
            <a:off x="3694226" y="6217071"/>
            <a:ext cx="2630592" cy="461665"/>
            <a:chOff x="2975770" y="6213780"/>
            <a:chExt cx="2630592" cy="46166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0D63DEB-B160-4B9C-B37F-198AC898F077}"/>
                </a:ext>
              </a:extLst>
            </p:cNvPr>
            <p:cNvSpPr txBox="1"/>
            <p:nvPr/>
          </p:nvSpPr>
          <p:spPr>
            <a:xfrm>
              <a:off x="2975770" y="6213780"/>
              <a:ext cx="26305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Increasing Mobility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65EF8BB-D233-4BA3-BB96-494C7356AD8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278003" y="5428468"/>
              <a:ext cx="0" cy="239033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9093DC39-73AD-4859-ACD4-2EFDC2CACA2A}"/>
              </a:ext>
            </a:extLst>
          </p:cNvPr>
          <p:cNvSpPr txBox="1"/>
          <p:nvPr/>
        </p:nvSpPr>
        <p:spPr>
          <a:xfrm>
            <a:off x="2286628" y="4634949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&lt;1.0E-05</a:t>
            </a:r>
            <a:endParaRPr lang="en-US" sz="14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A28656C-F696-4E99-A6F4-5D2C98FE76D7}"/>
              </a:ext>
            </a:extLst>
          </p:cNvPr>
          <p:cNvSpPr txBox="1"/>
          <p:nvPr/>
        </p:nvSpPr>
        <p:spPr>
          <a:xfrm>
            <a:off x="2263468" y="3118396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&lt;1.0E-03</a:t>
            </a:r>
            <a:endParaRPr lang="en-US" sz="1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1CD88B-B01C-492A-B624-09CB9760AE9D}"/>
              </a:ext>
            </a:extLst>
          </p:cNvPr>
          <p:cNvSpPr txBox="1"/>
          <p:nvPr/>
        </p:nvSpPr>
        <p:spPr>
          <a:xfrm>
            <a:off x="2314306" y="831593"/>
            <a:ext cx="1196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Low Toxicity</a:t>
            </a:r>
          </a:p>
          <a:p>
            <a:r>
              <a:rPr lang="en-US" sz="1400" b="1" dirty="0"/>
              <a:t>High Mobility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F28DB7-D318-4EA5-AC69-853DCA72269E}"/>
              </a:ext>
            </a:extLst>
          </p:cNvPr>
          <p:cNvSpPr txBox="1"/>
          <p:nvPr/>
        </p:nvSpPr>
        <p:spPr>
          <a:xfrm>
            <a:off x="7277453" y="4930171"/>
            <a:ext cx="1160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High Toxicity</a:t>
            </a:r>
          </a:p>
          <a:p>
            <a:r>
              <a:rPr lang="en-US" sz="1400" b="1" dirty="0"/>
              <a:t>Low Mobility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8AC9-8AFB-417E-A11E-5614ECEC6BA9}" type="slidenum">
              <a:rPr lang="en-US" smtClean="0"/>
              <a:t>21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22945" y="145997"/>
            <a:ext cx="1295756" cy="2136161"/>
            <a:chOff x="122945" y="145997"/>
            <a:chExt cx="1295756" cy="2136161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C2E2ACE-F97E-4C30-9FA6-BAE0F8D6EAF4}"/>
                </a:ext>
              </a:extLst>
            </p:cNvPr>
            <p:cNvSpPr txBox="1"/>
            <p:nvPr/>
          </p:nvSpPr>
          <p:spPr>
            <a:xfrm>
              <a:off x="795774" y="259684"/>
              <a:ext cx="622927" cy="1845377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/>
            <a:p>
              <a:r>
                <a:rPr lang="en-US" sz="2400" b="1" dirty="0"/>
                <a:t>Risk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122945" y="145997"/>
              <a:ext cx="1183341" cy="21361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2E3F8D3-954E-42D9-A19D-81C76C175DFE}"/>
              </a:ext>
            </a:extLst>
          </p:cNvPr>
          <p:cNvGrpSpPr/>
          <p:nvPr/>
        </p:nvGrpSpPr>
        <p:grpSpPr>
          <a:xfrm>
            <a:off x="4169498" y="1606595"/>
            <a:ext cx="2103096" cy="1440197"/>
            <a:chOff x="4169498" y="1606595"/>
            <a:chExt cx="2103096" cy="144019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32A7153-E7CE-42E7-89EB-DB1E9D1BAB98}"/>
                </a:ext>
              </a:extLst>
            </p:cNvPr>
            <p:cNvSpPr txBox="1"/>
            <p:nvPr/>
          </p:nvSpPr>
          <p:spPr>
            <a:xfrm>
              <a:off x="4169498" y="1606595"/>
              <a:ext cx="21030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Migration into Water &amp; Uptake into Plants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03C478B-CCFF-4892-970D-75EF53F0EE60}"/>
                </a:ext>
              </a:extLst>
            </p:cNvPr>
            <p:cNvGrpSpPr/>
            <p:nvPr/>
          </p:nvGrpSpPr>
          <p:grpSpPr>
            <a:xfrm>
              <a:off x="4553000" y="2636935"/>
              <a:ext cx="661222" cy="409857"/>
              <a:chOff x="4540808" y="2636935"/>
              <a:chExt cx="661222" cy="409857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3AE16019-8BD4-4AC3-A5C1-DA270C9BA7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0808" y="2647620"/>
                <a:ext cx="66122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97A877FF-B63C-45E3-980C-8D562C9911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94842" y="2636935"/>
                <a:ext cx="4793" cy="40985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2441F1D-F57A-4315-B9D6-409BCB334C6E}"/>
              </a:ext>
            </a:extLst>
          </p:cNvPr>
          <p:cNvGrpSpPr/>
          <p:nvPr/>
        </p:nvGrpSpPr>
        <p:grpSpPr>
          <a:xfrm>
            <a:off x="6410570" y="1809196"/>
            <a:ext cx="1844752" cy="1190660"/>
            <a:chOff x="6410570" y="1809196"/>
            <a:chExt cx="1844752" cy="119066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DCBA814-00E3-4E7A-B8A5-66982CBED0F4}"/>
                </a:ext>
              </a:extLst>
            </p:cNvPr>
            <p:cNvSpPr txBox="1"/>
            <p:nvPr/>
          </p:nvSpPr>
          <p:spPr>
            <a:xfrm>
              <a:off x="6410570" y="1809196"/>
              <a:ext cx="18447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Stuck in Soil and Sediment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53C34B73-844A-43D5-92D7-51BDFAD688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28153" y="2589999"/>
              <a:ext cx="4793" cy="40985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3542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A48002-8D63-4586-941B-10850194B32C}"/>
              </a:ext>
            </a:extLst>
          </p:cNvPr>
          <p:cNvSpPr txBox="1"/>
          <p:nvPr/>
        </p:nvSpPr>
        <p:spPr>
          <a:xfrm>
            <a:off x="525982" y="226420"/>
            <a:ext cx="8151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PFASs with Toxicity Factors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and Physiochemical Constants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425436B6-6A4E-4938-8745-10E2B2966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506406"/>
              </p:ext>
            </p:extLst>
          </p:nvPr>
        </p:nvGraphicFramePr>
        <p:xfrm>
          <a:off x="359463" y="2621134"/>
          <a:ext cx="8484909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2836">
                  <a:extLst>
                    <a:ext uri="{9D8B030D-6E8A-4147-A177-3AD203B41FA5}">
                      <a16:colId xmlns:a16="http://schemas.microsoft.com/office/drawing/2014/main" val="2890954204"/>
                    </a:ext>
                  </a:extLst>
                </a:gridCol>
                <a:gridCol w="4552073">
                  <a:extLst>
                    <a:ext uri="{9D8B030D-6E8A-4147-A177-3AD203B41FA5}">
                      <a16:colId xmlns:a16="http://schemas.microsoft.com/office/drawing/2014/main" val="2529742532"/>
                    </a:ext>
                  </a:extLst>
                </a:gridCol>
              </a:tblGrid>
              <a:tr h="348961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HH Toxicity Factors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(main)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Compounds (18)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1732221"/>
                  </a:ext>
                </a:extLst>
              </a:tr>
              <a:tr h="348961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USEPA (2014, 2016, 2018)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PFBS, PFOS</a:t>
                      </a:r>
                      <a:r>
                        <a:rPr lang="en-US" sz="2400" b="1" baseline="300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PFOA, HFPO-DA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68969"/>
                  </a:ext>
                </a:extLst>
              </a:tr>
              <a:tr h="348961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Michigan (2019)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PFHxS</a:t>
                      </a:r>
                      <a:r>
                        <a:rPr lang="en-US" sz="2400" b="1" baseline="300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PFNA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968931"/>
                  </a:ext>
                </a:extLst>
              </a:tr>
              <a:tr h="348961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Minnesota (2018)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PFBA</a:t>
                      </a:r>
                      <a:r>
                        <a:rPr lang="en-US" sz="2400" b="1" baseline="300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91451"/>
                  </a:ext>
                </a:extLst>
              </a:tr>
              <a:tr h="348961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Texas (2016)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PFOSA</a:t>
                      </a:r>
                      <a:r>
                        <a:rPr lang="en-US" sz="2400" b="1" baseline="300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(+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RfCs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for 8 PFASs)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517671"/>
                  </a:ext>
                </a:extLst>
              </a:tr>
              <a:tr h="90730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Europe (RIVM 2018)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PFHpS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PFDS,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PFPeA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PFHxA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PFHpA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PFDA,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PFUnA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PFDoDA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PFTrDA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PFTeDA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338475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3842B0A-A6C4-49F2-9774-9DE39074390D}"/>
              </a:ext>
            </a:extLst>
          </p:cNvPr>
          <p:cNvGraphicFramePr>
            <a:graphicFrameLocks noGrp="1"/>
          </p:cNvGraphicFramePr>
          <p:nvPr/>
        </p:nvGraphicFramePr>
        <p:xfrm>
          <a:off x="618578" y="1430537"/>
          <a:ext cx="786690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247">
                  <a:extLst>
                    <a:ext uri="{9D8B030D-6E8A-4147-A177-3AD203B41FA5}">
                      <a16:colId xmlns:a16="http://schemas.microsoft.com/office/drawing/2014/main" val="885375799"/>
                    </a:ext>
                  </a:extLst>
                </a:gridCol>
                <a:gridCol w="4223657">
                  <a:extLst>
                    <a:ext uri="{9D8B030D-6E8A-4147-A177-3AD203B41FA5}">
                      <a16:colId xmlns:a16="http://schemas.microsoft.com/office/drawing/2014/main" val="2915526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Physiochemical Constants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USEPA, European Chemical Agency, ITRC, etc.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27002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7B34B8E-0C20-4FE6-8F48-EA3F6F6FD0F8}"/>
              </a:ext>
            </a:extLst>
          </p:cNvPr>
          <p:cNvSpPr txBox="1"/>
          <p:nvPr/>
        </p:nvSpPr>
        <p:spPr>
          <a:xfrm>
            <a:off x="4428309" y="20247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8AC9-8AFB-417E-A11E-5614ECEC6B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659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A48002-8D63-4586-941B-10850194B32C}"/>
              </a:ext>
            </a:extLst>
          </p:cNvPr>
          <p:cNvSpPr txBox="1"/>
          <p:nvPr/>
        </p:nvSpPr>
        <p:spPr>
          <a:xfrm>
            <a:off x="488482" y="4542297"/>
            <a:ext cx="8151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*Washington State DOE compilation (2020)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425436B6-6A4E-4938-8745-10E2B2966D7C}"/>
              </a:ext>
            </a:extLst>
          </p:cNvPr>
          <p:cNvGraphicFramePr>
            <a:graphicFrameLocks noGrp="1"/>
          </p:cNvGraphicFramePr>
          <p:nvPr/>
        </p:nvGraphicFramePr>
        <p:xfrm>
          <a:off x="503646" y="1407905"/>
          <a:ext cx="8218788" cy="3151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9672">
                  <a:extLst>
                    <a:ext uri="{9D8B030D-6E8A-4147-A177-3AD203B41FA5}">
                      <a16:colId xmlns:a16="http://schemas.microsoft.com/office/drawing/2014/main" val="2890954204"/>
                    </a:ext>
                  </a:extLst>
                </a:gridCol>
                <a:gridCol w="5269116">
                  <a:extLst>
                    <a:ext uri="{9D8B030D-6E8A-4147-A177-3AD203B41FA5}">
                      <a16:colId xmlns:a16="http://schemas.microsoft.com/office/drawing/2014/main" val="2529742532"/>
                    </a:ext>
                  </a:extLst>
                </a:gridCol>
              </a:tblGrid>
              <a:tr h="499808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*Reference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Compounds (9)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1732221"/>
                  </a:ext>
                </a:extLst>
              </a:tr>
              <a:tr h="431523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Giesey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et al (2010)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PFBS</a:t>
                      </a:r>
                      <a:r>
                        <a:rPr lang="en-US" sz="2400" baseline="30000" dirty="0"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68969"/>
                  </a:ext>
                </a:extLst>
              </a:tr>
              <a:tr h="431523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Australia (2018)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PFOS</a:t>
                      </a:r>
                      <a:r>
                        <a:rPr lang="en-US" sz="2400" baseline="30000" dirty="0"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PFOA</a:t>
                      </a:r>
                      <a:r>
                        <a:rPr lang="en-US" sz="2400" baseline="30000" dirty="0"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968931"/>
                  </a:ext>
                </a:extLst>
              </a:tr>
              <a:tr h="776742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European Chemical Agency (2018)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PFHxA</a:t>
                      </a:r>
                      <a:r>
                        <a:rPr lang="en-US" sz="2400" baseline="30000" dirty="0"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91451"/>
                  </a:ext>
                </a:extLst>
              </a:tr>
              <a:tr h="291318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UNDEP (2018)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PFHxS</a:t>
                      </a:r>
                      <a:r>
                        <a:rPr lang="en-US" sz="2400" baseline="30000" dirty="0"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(assumed = PFOS</a:t>
                      </a:r>
                      <a:r>
                        <a:rPr lang="en-US" sz="2400" baseline="30000" dirty="0"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517671"/>
                  </a:ext>
                </a:extLst>
              </a:tr>
              <a:tr h="291318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Various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PFNA</a:t>
                      </a:r>
                      <a:r>
                        <a:rPr lang="en-US" sz="2400" b="1" baseline="300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PFDA</a:t>
                      </a:r>
                      <a:r>
                        <a:rPr lang="en-US" sz="2400" b="1" baseline="300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PFUnDA</a:t>
                      </a:r>
                      <a:r>
                        <a:rPr lang="en-US" sz="2400" b="1" baseline="300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PFDoDA</a:t>
                      </a:r>
                      <a:r>
                        <a:rPr lang="en-US" sz="2400" b="1" baseline="300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7B34B8E-0C20-4FE6-8F48-EA3F6F6FD0F8}"/>
              </a:ext>
            </a:extLst>
          </p:cNvPr>
          <p:cNvSpPr txBox="1"/>
          <p:nvPr/>
        </p:nvSpPr>
        <p:spPr>
          <a:xfrm>
            <a:off x="4428309" y="20247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A48002-8D63-4586-941B-10850194B32C}"/>
              </a:ext>
            </a:extLst>
          </p:cNvPr>
          <p:cNvSpPr txBox="1"/>
          <p:nvPr/>
        </p:nvSpPr>
        <p:spPr>
          <a:xfrm>
            <a:off x="415751" y="5050489"/>
            <a:ext cx="81518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marR="0" lvl="0" indent="-2254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Drinking water action level used as temporary surrogate for if aquatic toxicity if latter not available;</a:t>
            </a:r>
          </a:p>
          <a:p>
            <a:pPr marL="231775" marR="0" lvl="0" indent="-2254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Laboratory 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bioassay tests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recommended if exceeded;</a:t>
            </a:r>
          </a:p>
          <a:p>
            <a:pPr marL="231775" marR="0" lvl="0" indent="-2254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Uptake and 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bioaccumulation in food chain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not considered (yet).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8AC9-8AFB-417E-A11E-5614ECEC6B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A48002-8D63-4586-941B-10850194B32C}"/>
              </a:ext>
            </a:extLst>
          </p:cNvPr>
          <p:cNvSpPr txBox="1"/>
          <p:nvPr/>
        </p:nvSpPr>
        <p:spPr>
          <a:xfrm>
            <a:off x="496064" y="207320"/>
            <a:ext cx="8151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Aquatic Toxicity (acute and chronic)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limited action levels available)</a:t>
            </a:r>
          </a:p>
        </p:txBody>
      </p:sp>
    </p:spTree>
    <p:extLst>
      <p:ext uri="{BB962C8B-B14F-4D97-AF65-F5344CB8AC3E}">
        <p14:creationId xmlns:p14="http://schemas.microsoft.com/office/powerpoint/2010/main" val="2555174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B5FFC85-59BD-4BAC-86AB-A5CEC4827DE7}"/>
              </a:ext>
            </a:extLst>
          </p:cNvPr>
          <p:cNvSpPr txBox="1"/>
          <p:nvPr/>
        </p:nvSpPr>
        <p:spPr>
          <a:xfrm>
            <a:off x="950207" y="181218"/>
            <a:ext cx="7306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Wastewater Treatment Plant Study Sites</a:t>
            </a:r>
          </a:p>
          <a:p>
            <a:pPr algn="ctr"/>
            <a:r>
              <a:rPr lang="en-US" sz="2400" b="1" dirty="0"/>
              <a:t>(samples collected from 3 of 8 WWTPs)</a:t>
            </a:r>
          </a:p>
        </p:txBody>
      </p:sp>
      <p:pic>
        <p:nvPicPr>
          <p:cNvPr id="2052" name="Picture 4" descr="Black map of hawaii state isolated on white Vector Image">
            <a:extLst>
              <a:ext uri="{FF2B5EF4-FFF2-40B4-BE49-F238E27FC236}">
                <a16:creationId xmlns:a16="http://schemas.microsoft.com/office/drawing/2014/main" id="{EA0A95AE-D76E-45C9-8191-ECD3C9F2C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0" b="25067"/>
          <a:stretch/>
        </p:blipFill>
        <p:spPr bwMode="auto">
          <a:xfrm>
            <a:off x="4334256" y="1280156"/>
            <a:ext cx="2011680" cy="129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Table 22">
            <a:extLst>
              <a:ext uri="{FF2B5EF4-FFF2-40B4-BE49-F238E27FC236}">
                <a16:creationId xmlns:a16="http://schemas.microsoft.com/office/drawing/2014/main" id="{E7E1F8B2-DE23-4A0F-985E-AC602CA0A4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032727"/>
              </p:ext>
            </p:extLst>
          </p:nvPr>
        </p:nvGraphicFramePr>
        <p:xfrm>
          <a:off x="562548" y="2727062"/>
          <a:ext cx="8448102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327">
                  <a:extLst>
                    <a:ext uri="{9D8B030D-6E8A-4147-A177-3AD203B41FA5}">
                      <a16:colId xmlns:a16="http://schemas.microsoft.com/office/drawing/2014/main" val="108870543"/>
                    </a:ext>
                  </a:extLst>
                </a:gridCol>
                <a:gridCol w="1514475">
                  <a:extLst>
                    <a:ext uri="{9D8B030D-6E8A-4147-A177-3AD203B41FA5}">
                      <a16:colId xmlns:a16="http://schemas.microsoft.com/office/drawing/2014/main" val="2276772683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3412595660"/>
                    </a:ext>
                  </a:extLst>
                </a:gridCol>
                <a:gridCol w="3524250">
                  <a:extLst>
                    <a:ext uri="{9D8B030D-6E8A-4147-A177-3AD203B41FA5}">
                      <a16:colId xmlns:a16="http://schemas.microsoft.com/office/drawing/2014/main" val="37938448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WWTP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Influent Rate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Biosolids Generation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Notes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8927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1.2 MGD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30 tons/week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Residential/Commercial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Fixed Film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Biotower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2794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3.7 MGD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150 tons/week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Residential/Commercial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Secondary treatment design?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8802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2.8 MGD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40 tons/week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Residential/Commercial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Activated Sludge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047729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C66F5956-CBBF-4D25-9101-E5F761F85FE8}"/>
              </a:ext>
            </a:extLst>
          </p:cNvPr>
          <p:cNvSpPr txBox="1"/>
          <p:nvPr/>
        </p:nvSpPr>
        <p:spPr>
          <a:xfrm>
            <a:off x="530748" y="5577844"/>
            <a:ext cx="5845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b="1" dirty="0"/>
              <a:t>Landfill leachate not disposed of at noted WWTPs.</a:t>
            </a:r>
          </a:p>
          <a:p>
            <a:pPr marL="342900" indent="-342900">
              <a:buAutoNum type="arabicPeriod"/>
            </a:pPr>
            <a:r>
              <a:rPr lang="en-US" b="1" dirty="0"/>
              <a:t>Wet weight (average 85% water, density 0.95 tons/cyd).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DD77E45-3D8C-4584-9A53-A25169E40D41}"/>
              </a:ext>
            </a:extLst>
          </p:cNvPr>
          <p:cNvGrpSpPr/>
          <p:nvPr/>
        </p:nvGrpSpPr>
        <p:grpSpPr>
          <a:xfrm>
            <a:off x="562548" y="1198220"/>
            <a:ext cx="2871762" cy="1391794"/>
            <a:chOff x="452820" y="2673273"/>
            <a:chExt cx="2871762" cy="1391794"/>
          </a:xfrm>
        </p:grpSpPr>
        <p:pic>
          <p:nvPicPr>
            <p:cNvPr id="31" name="Picture 30" descr="A picture containing sky, outdoor, ground, trash&#10;&#10;Description automatically generated">
              <a:extLst>
                <a:ext uri="{FF2B5EF4-FFF2-40B4-BE49-F238E27FC236}">
                  <a16:creationId xmlns:a16="http://schemas.microsoft.com/office/drawing/2014/main" id="{405C7E5F-4411-4493-9C24-DBA460C9D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8719" y="3078170"/>
              <a:ext cx="1315863" cy="98689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5F94F70-3A5D-4E53-B182-889CC3550380}"/>
                </a:ext>
              </a:extLst>
            </p:cNvPr>
            <p:cNvSpPr txBox="1"/>
            <p:nvPr/>
          </p:nvSpPr>
          <p:spPr>
            <a:xfrm>
              <a:off x="2215049" y="2677077"/>
              <a:ext cx="9660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20 tons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3DA58C5-B401-430E-89FD-486B051BD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820" y="3073383"/>
              <a:ext cx="1316736" cy="98755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6046110-0CE1-41DD-841B-168C9C5A53D7}"/>
                </a:ext>
              </a:extLst>
            </p:cNvPr>
            <p:cNvSpPr txBox="1"/>
            <p:nvPr/>
          </p:nvSpPr>
          <p:spPr>
            <a:xfrm>
              <a:off x="594786" y="2673273"/>
              <a:ext cx="1263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660,00 gal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6654050-8ABA-3BD2-ACCE-C397631A1BFA}"/>
              </a:ext>
            </a:extLst>
          </p:cNvPr>
          <p:cNvSpPr txBox="1"/>
          <p:nvPr/>
        </p:nvSpPr>
        <p:spPr>
          <a:xfrm>
            <a:off x="6542536" y="1326470"/>
            <a:ext cx="2169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Pending: Five WWTPs on </a:t>
            </a:r>
            <a:r>
              <a:rPr lang="en-US" sz="2000" b="1" dirty="0" err="1"/>
              <a:t>O’ahu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88721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6F5718B-4B2B-47CF-8A47-D0F0A84A6B36}"/>
              </a:ext>
            </a:extLst>
          </p:cNvPr>
          <p:cNvSpPr txBox="1"/>
          <p:nvPr/>
        </p:nvSpPr>
        <p:spPr>
          <a:xfrm>
            <a:off x="950207" y="181218"/>
            <a:ext cx="7306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Study Objectives and Methods</a:t>
            </a:r>
          </a:p>
          <a:p>
            <a:pPr algn="ctr"/>
            <a:r>
              <a:rPr lang="en-US" sz="2400" b="1" dirty="0"/>
              <a:t>(“A day in the life of a WWTP”)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4A97BC-FDC3-4989-9DDE-ED35FA17C2A2}"/>
              </a:ext>
            </a:extLst>
          </p:cNvPr>
          <p:cNvSpPr txBox="1"/>
          <p:nvPr/>
        </p:nvSpPr>
        <p:spPr>
          <a:xfrm>
            <a:off x="786384" y="1151227"/>
            <a:ext cx="767181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Investigation Questions:</a:t>
            </a:r>
          </a:p>
          <a:p>
            <a:pPr marL="342900" indent="-342900">
              <a:buAutoNum type="arabicPeriod"/>
            </a:pPr>
            <a:r>
              <a:rPr lang="en-US" b="1" dirty="0"/>
              <a:t>“What is the average makeup and concentration of PFAS in the influent, effluent and biosolids during a 24-hour period at the WWTP?”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b="1" dirty="0"/>
              <a:t>“Are PFASs significantly leachable from the biosolids generated?” </a:t>
            </a:r>
          </a:p>
          <a:p>
            <a:r>
              <a:rPr lang="en-US" b="1" u="sng" dirty="0"/>
              <a:t>Data Needs: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Mean concentration of PFASs in the volume of influent, effluent and biosolids generated over a 24-hour period;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Relative amount of PFAS </a:t>
            </a:r>
            <a:r>
              <a:rPr lang="en-US" b="1" dirty="0" err="1"/>
              <a:t>sorbed</a:t>
            </a:r>
            <a:r>
              <a:rPr lang="en-US" b="1" dirty="0"/>
              <a:t> to biosolids vs leached into solution.</a:t>
            </a:r>
          </a:p>
          <a:p>
            <a:r>
              <a:rPr lang="en-US" b="1" u="sng" dirty="0"/>
              <a:t>Sample Collection Methods: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Water: 24-hour sampler;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Biosolids: Single, Multi Increment sample (30+ increment, 1-2 kg; air dried and MI subsampled; 5-</a:t>
            </a:r>
            <a:r>
              <a:rPr lang="en-US" b="1" i="1" dirty="0"/>
              <a:t>10 gram subsample</a:t>
            </a:r>
            <a:r>
              <a:rPr lang="en-US" b="1" dirty="0"/>
              <a:t> tested with added fee);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Laboratory: SGS AXYS Analytical Services.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6BD4950-21D7-4A2D-B0B6-B78F75D8CD70}"/>
              </a:ext>
            </a:extLst>
          </p:cNvPr>
          <p:cNvGrpSpPr/>
          <p:nvPr/>
        </p:nvGrpSpPr>
        <p:grpSpPr>
          <a:xfrm>
            <a:off x="1467345" y="4930472"/>
            <a:ext cx="6124302" cy="1831657"/>
            <a:chOff x="1503921" y="4802456"/>
            <a:chExt cx="6124302" cy="1831657"/>
          </a:xfrm>
        </p:grpSpPr>
        <p:pic>
          <p:nvPicPr>
            <p:cNvPr id="6" name="Picture 5" descr="A picture containing miller&#10;&#10;Description automatically generated">
              <a:extLst>
                <a:ext uri="{FF2B5EF4-FFF2-40B4-BE49-F238E27FC236}">
                  <a16:creationId xmlns:a16="http://schemas.microsoft.com/office/drawing/2014/main" id="{23496BF7-374E-4824-9862-657C47CAF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504045" y="5554964"/>
              <a:ext cx="1233313" cy="9249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8364B9F-0965-482D-A547-319674DF0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7737" y="5418403"/>
              <a:ext cx="1180486" cy="114583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Picture 11" descr="A picture containing text, sky, outdoor, way&#10;&#10;Description automatically generated">
              <a:extLst>
                <a:ext uri="{FF2B5EF4-FFF2-40B4-BE49-F238E27FC236}">
                  <a16:creationId xmlns:a16="http://schemas.microsoft.com/office/drawing/2014/main" id="{664C102E-F8FA-43C2-8F09-8AC532F36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5841" y="5213919"/>
              <a:ext cx="1884553" cy="1416825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549049-AA72-4083-9DC8-5E24FB2197C0}"/>
                </a:ext>
              </a:extLst>
            </p:cNvPr>
            <p:cNvSpPr/>
            <p:nvPr/>
          </p:nvSpPr>
          <p:spPr>
            <a:xfrm>
              <a:off x="3395841" y="5653039"/>
              <a:ext cx="1901952" cy="80467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B5E353C-7DF4-4AAC-89CF-8CA1B1915E84}"/>
                </a:ext>
              </a:extLst>
            </p:cNvPr>
            <p:cNvCxnSpPr>
              <a:cxnSpLocks/>
            </p:cNvCxnSpPr>
            <p:nvPr/>
          </p:nvCxnSpPr>
          <p:spPr>
            <a:xfrm>
              <a:off x="5623560" y="5930128"/>
              <a:ext cx="704088" cy="91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1544378-03EF-4C69-9395-D2713FBD8C23}"/>
                </a:ext>
              </a:extLst>
            </p:cNvPr>
            <p:cNvSpPr txBox="1"/>
            <p:nvPr/>
          </p:nvSpPr>
          <p:spPr>
            <a:xfrm>
              <a:off x="1503921" y="4802456"/>
              <a:ext cx="12807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24hr water sampler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33CAE0D-5EA3-4A5B-8FA0-2D175C8BE0FC}"/>
                </a:ext>
              </a:extLst>
            </p:cNvPr>
            <p:cNvSpPr txBox="1"/>
            <p:nvPr/>
          </p:nvSpPr>
          <p:spPr>
            <a:xfrm>
              <a:off x="4658867" y="4831308"/>
              <a:ext cx="2197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Biosolids MI Sample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6885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201644"/>
            <a:ext cx="8286750" cy="978729"/>
          </a:xfrm>
        </p:spPr>
        <p:txBody>
          <a:bodyPr>
            <a:spAutoFit/>
          </a:bodyPr>
          <a:lstStyle/>
          <a:p>
            <a:pPr algn="ctr"/>
            <a:r>
              <a:rPr lang="en-US" sz="3200" b="1" dirty="0">
                <a:latin typeface="+mn-lt"/>
                <a:cs typeface="Times New Roman" panose="02020603050405020304" pitchFamily="18" charset="0"/>
              </a:rPr>
              <a:t>“Decision Unit” &amp; “Multi Increment Sample” Investigation Guidance (DU-MIS)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100" y="4038600"/>
            <a:ext cx="56515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ea typeface="SimSun" panose="02010600030101010101" pitchFamily="2" charset="-122"/>
                <a:cs typeface="Times New Roman" panose="02020603050405020304" pitchFamily="18" charset="0"/>
              </a:rPr>
              <a:t>Six-Part DU-MIS Investigation Training Series;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ea typeface="SimSun" panose="02010600030101010101" pitchFamily="2" charset="-122"/>
                <a:cs typeface="Times New Roman" panose="02020603050405020304" pitchFamily="18" charset="0"/>
              </a:rPr>
              <a:t>Field study of discrete sample error;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ea typeface="SimSun" panose="02010600030101010101" pitchFamily="2" charset="-122"/>
                <a:cs typeface="Times New Roman" panose="02020603050405020304" pitchFamily="18" charset="0"/>
              </a:rPr>
              <a:t>DU-MIS case studies;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ea typeface="SimSun" panose="02010600030101010101" pitchFamily="2" charset="-122"/>
                <a:cs typeface="Times New Roman" panose="02020603050405020304" pitchFamily="18" charset="0"/>
              </a:rPr>
              <a:t>Recorded webinars; etc.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7EB08C4-B206-4098-98C3-6DC2CE1146B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AA995C-0B11-4940-BB04-C45AD74C9B77}"/>
              </a:ext>
            </a:extLst>
          </p:cNvPr>
          <p:cNvSpPr txBox="1"/>
          <p:nvPr/>
        </p:nvSpPr>
        <p:spPr>
          <a:xfrm>
            <a:off x="685800" y="2888407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cs typeface="Times New Roman" panose="02020603050405020304" pitchFamily="18" charset="0"/>
              </a:rPr>
              <a:t>Hawaii DOH DU-MIS Webpage:</a:t>
            </a:r>
          </a:p>
          <a:p>
            <a:r>
              <a:rPr lang="en-US" sz="2000" b="1" dirty="0">
                <a:cs typeface="Times New Roman" panose="02020603050405020304" pitchFamily="18" charset="0"/>
              </a:rPr>
              <a:t>https://health.hawaii.gov/heer/guidance/specific-topics/decision-unit-and-multi-increment-sampling-methods/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4935A2DE-BCF2-48A6-990E-8E6A948BF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1536807"/>
            <a:ext cx="70993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cs typeface="Times New Roman" pitchFamily="18" charset="0"/>
              </a:rPr>
              <a:t>HDOH, 2021, </a:t>
            </a:r>
            <a:r>
              <a:rPr lang="en-US" sz="2000" b="1" i="1" dirty="0">
                <a:cs typeface="Times New Roman" pitchFamily="18" charset="0"/>
              </a:rPr>
              <a:t>Technical Guidance Manual</a:t>
            </a:r>
            <a:r>
              <a:rPr lang="en-US" sz="2000" b="1" dirty="0">
                <a:cs typeface="Times New Roman" pitchFamily="18" charset="0"/>
              </a:rPr>
              <a:t>: Hawai‘i Department of Health, Office of Hazard Evaluation and Emergency Response, http://www.hawaiidoh.org/</a:t>
            </a:r>
          </a:p>
        </p:txBody>
      </p:sp>
    </p:spTree>
    <p:extLst>
      <p:ext uri="{BB962C8B-B14F-4D97-AF65-F5344CB8AC3E}">
        <p14:creationId xmlns:p14="http://schemas.microsoft.com/office/powerpoint/2010/main" val="3253712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9FA717D-C40B-4560-872C-48384A68C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943094"/>
              </p:ext>
            </p:extLst>
          </p:nvPr>
        </p:nvGraphicFramePr>
        <p:xfrm>
          <a:off x="628650" y="1277964"/>
          <a:ext cx="7886700" cy="490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9615">
                  <a:extLst>
                    <a:ext uri="{9D8B030D-6E8A-4147-A177-3AD203B41FA5}">
                      <a16:colId xmlns:a16="http://schemas.microsoft.com/office/drawing/2014/main" val="793218718"/>
                    </a:ext>
                  </a:extLst>
                </a:gridCol>
                <a:gridCol w="1918352">
                  <a:extLst>
                    <a:ext uri="{9D8B030D-6E8A-4147-A177-3AD203B41FA5}">
                      <a16:colId xmlns:a16="http://schemas.microsoft.com/office/drawing/2014/main" val="2304393058"/>
                    </a:ext>
                  </a:extLst>
                </a:gridCol>
                <a:gridCol w="2088733">
                  <a:extLst>
                    <a:ext uri="{9D8B030D-6E8A-4147-A177-3AD203B41FA5}">
                      <a16:colId xmlns:a16="http://schemas.microsoft.com/office/drawing/2014/main" val="4142177555"/>
                    </a:ext>
                  </a:extLst>
                </a:gridCol>
              </a:tblGrid>
              <a:tr h="27368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Compound</a:t>
                      </a:r>
                    </a:p>
                  </a:txBody>
                  <a:tcPr marL="61579" marR="61579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CAS Number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Abbreviation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390468"/>
                  </a:ext>
                </a:extLst>
              </a:tr>
              <a:tr h="171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Perfluoro butane sulfonate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45187-15-3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PFBS</a:t>
                      </a:r>
                      <a:r>
                        <a:rPr lang="en-US" sz="1600" b="1" baseline="300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1869833"/>
                  </a:ext>
                </a:extLst>
              </a:tr>
              <a:tr h="171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Perfluoro hexane sulfonate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108427-53-8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PFHxS</a:t>
                      </a:r>
                      <a:r>
                        <a:rPr lang="en-US" sz="1600" b="1" baseline="300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223177"/>
                  </a:ext>
                </a:extLst>
              </a:tr>
              <a:tr h="171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Perfluoro heptane sulfonate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146689-46-5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PFHpS</a:t>
                      </a:r>
                      <a:r>
                        <a:rPr lang="en-US" sz="1600" b="1" baseline="300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991698"/>
                  </a:ext>
                </a:extLst>
              </a:tr>
              <a:tr h="171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Perfluoro octane sulfonate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45298-90-6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PFOS</a:t>
                      </a:r>
                      <a:r>
                        <a:rPr lang="en-US" sz="1600" b="1" baseline="300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1853007"/>
                  </a:ext>
                </a:extLst>
              </a:tr>
              <a:tr h="171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Perfluoro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decane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sulfonate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126105-34-8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PFDS</a:t>
                      </a:r>
                      <a:r>
                        <a:rPr lang="en-US" sz="1600" b="1" baseline="300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9633751"/>
                  </a:ext>
                </a:extLst>
              </a:tr>
              <a:tr h="171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Perfluoro butanoate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45048-62-2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PFBA</a:t>
                      </a:r>
                      <a:r>
                        <a:rPr lang="en-US" sz="1600" b="1" baseline="300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7395778"/>
                  </a:ext>
                </a:extLst>
              </a:tr>
              <a:tr h="171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Perfluoro pentanoate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45167-47-3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PFPeA</a:t>
                      </a:r>
                      <a:r>
                        <a:rPr lang="en-US" sz="1600" b="1" baseline="300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8250706"/>
                  </a:ext>
                </a:extLst>
              </a:tr>
              <a:tr h="171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Perfluoro hexanoate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92612-52-7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PFHxA</a:t>
                      </a:r>
                      <a:r>
                        <a:rPr lang="en-US" sz="1600" b="1" baseline="300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6663231"/>
                  </a:ext>
                </a:extLst>
              </a:tr>
              <a:tr h="171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Perfluoro heptanoate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120885-29-2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PFHpA</a:t>
                      </a:r>
                      <a:r>
                        <a:rPr lang="en-US" sz="1600" b="1" baseline="300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451510"/>
                  </a:ext>
                </a:extLst>
              </a:tr>
              <a:tr h="171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Perfluoro octanoate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45285-51-6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PFOA</a:t>
                      </a:r>
                      <a:r>
                        <a:rPr lang="en-US" sz="1600" b="1" baseline="300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585287"/>
                  </a:ext>
                </a:extLst>
              </a:tr>
              <a:tr h="171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Perfluoro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nonanoate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72007-68-2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PFNA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5548017"/>
                  </a:ext>
                </a:extLst>
              </a:tr>
              <a:tr h="171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Perfluoro decanoate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73829-36-4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PFDA</a:t>
                      </a:r>
                      <a:r>
                        <a:rPr lang="en-US" sz="1600" b="1" baseline="300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7713737"/>
                  </a:ext>
                </a:extLst>
              </a:tr>
              <a:tr h="171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Perfluoro undecanoate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196859-54-8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PFUnDA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6329659"/>
                  </a:ext>
                </a:extLst>
              </a:tr>
              <a:tr h="171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Perfluoro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dodecanoate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171978-95-3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PFDoDA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981434"/>
                  </a:ext>
                </a:extLst>
              </a:tr>
              <a:tr h="171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Perfluoro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tridecanoate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862374-87-6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PFTrDA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5661653"/>
                  </a:ext>
                </a:extLst>
              </a:tr>
              <a:tr h="171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Perfluoro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tetradecanoate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365971-87-5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PFTeDA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1387309"/>
                  </a:ext>
                </a:extLst>
              </a:tr>
              <a:tr h="171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Perfluoro octane sulfonate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45298-90-6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PFOSA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5875492"/>
                  </a:ext>
                </a:extLst>
              </a:tr>
              <a:tr h="1796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2,3,3,3-tetrafluoro-2-(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heptafluoropropoxy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) propanoate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122499-17-6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HFPO-DA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07763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E234C21-80AC-4A58-8301-5A45FCF9C644}"/>
              </a:ext>
            </a:extLst>
          </p:cNvPr>
          <p:cNvSpPr txBox="1"/>
          <p:nvPr/>
        </p:nvSpPr>
        <p:spPr>
          <a:xfrm>
            <a:off x="496064" y="134782"/>
            <a:ext cx="8151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18 Targeted PFASs </a:t>
            </a: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with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Toxicity Factors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and Physiochemical Constants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(HIDOH 2021)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E19B4F-D3CC-4EC8-9DC5-EC82C14943B6}"/>
              </a:ext>
            </a:extLst>
          </p:cNvPr>
          <p:cNvSpPr txBox="1"/>
          <p:nvPr/>
        </p:nvSpPr>
        <p:spPr>
          <a:xfrm>
            <a:off x="604418" y="6185244"/>
            <a:ext cx="8148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1. Anion form assumed found in the environment listed (affects predicted fate and transport).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407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9FA717D-C40B-4560-872C-48384A68C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185784"/>
              </p:ext>
            </p:extLst>
          </p:nvPr>
        </p:nvGraphicFramePr>
        <p:xfrm>
          <a:off x="628650" y="1277964"/>
          <a:ext cx="7886700" cy="3718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9615">
                  <a:extLst>
                    <a:ext uri="{9D8B030D-6E8A-4147-A177-3AD203B41FA5}">
                      <a16:colId xmlns:a16="http://schemas.microsoft.com/office/drawing/2014/main" val="793218718"/>
                    </a:ext>
                  </a:extLst>
                </a:gridCol>
                <a:gridCol w="1918352">
                  <a:extLst>
                    <a:ext uri="{9D8B030D-6E8A-4147-A177-3AD203B41FA5}">
                      <a16:colId xmlns:a16="http://schemas.microsoft.com/office/drawing/2014/main" val="2304393058"/>
                    </a:ext>
                  </a:extLst>
                </a:gridCol>
                <a:gridCol w="2088733">
                  <a:extLst>
                    <a:ext uri="{9D8B030D-6E8A-4147-A177-3AD203B41FA5}">
                      <a16:colId xmlns:a16="http://schemas.microsoft.com/office/drawing/2014/main" val="4142177555"/>
                    </a:ext>
                  </a:extLst>
                </a:gridCol>
              </a:tblGrid>
              <a:tr h="27368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30000" dirty="0"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Compound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CAS Number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30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Abbreviation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390468"/>
                  </a:ext>
                </a:extLst>
              </a:tr>
              <a:tr h="171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Perfluoro pentane sulfonate</a:t>
                      </a:r>
                    </a:p>
                  </a:txBody>
                  <a:tcPr marL="61579" marR="6157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175905-36-9</a:t>
                      </a:r>
                    </a:p>
                  </a:txBody>
                  <a:tcPr marL="61579" marR="6157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PFPeS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1579" marR="61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1869833"/>
                  </a:ext>
                </a:extLst>
              </a:tr>
              <a:tr h="171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6:2 Fluorotelomer sulfonate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(ammonium salt)</a:t>
                      </a:r>
                    </a:p>
                  </a:txBody>
                  <a:tcPr marL="61579" marR="6157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59587-39-2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6:2 FTS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223177"/>
                  </a:ext>
                </a:extLst>
              </a:tr>
              <a:tr h="171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8:2 Fluorotelomer sulfonate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(ammonium salt)</a:t>
                      </a:r>
                    </a:p>
                  </a:txBody>
                  <a:tcPr marL="61579" marR="6157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149724-40-3</a:t>
                      </a:r>
                    </a:p>
                  </a:txBody>
                  <a:tcPr marL="61579" marR="6157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8:2 FTS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991698"/>
                  </a:ext>
                </a:extLst>
              </a:tr>
              <a:tr h="171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N-Methyl-perfluoro octane sulfonamide</a:t>
                      </a:r>
                    </a:p>
                  </a:txBody>
                  <a:tcPr marL="61579" marR="6157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31506-32-8</a:t>
                      </a:r>
                    </a:p>
                  </a:txBody>
                  <a:tcPr marL="61579" marR="6157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N-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MeFOSA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1853007"/>
                  </a:ext>
                </a:extLst>
              </a:tr>
              <a:tr h="171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2-(N-Methyl-perfluorooctane sulfonamido) acetate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909405-48-7</a:t>
                      </a:r>
                    </a:p>
                  </a:txBody>
                  <a:tcPr marL="61579" marR="6157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MeFOSAA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9633751"/>
                  </a:ext>
                </a:extLst>
              </a:tr>
              <a:tr h="171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N-ethyl perfluoro octane sulfonamido acetate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?</a:t>
                      </a:r>
                    </a:p>
                  </a:txBody>
                  <a:tcPr marL="61579" marR="6157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EtFOSAA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7395778"/>
                  </a:ext>
                </a:extLst>
              </a:tr>
              <a:tr h="171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N-Methyl perfluoro octane sulfonamide ethanol</a:t>
                      </a:r>
                    </a:p>
                  </a:txBody>
                  <a:tcPr marL="61579" marR="6157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24448-09-7</a:t>
                      </a:r>
                    </a:p>
                  </a:txBody>
                  <a:tcPr marL="61579" marR="6157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N-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MeFOSE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8250706"/>
                  </a:ext>
                </a:extLst>
              </a:tr>
              <a:tr h="171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N-Ethyl-N-(2-hydroxyethyl) perfluoro octane sulfonamide</a:t>
                      </a:r>
                    </a:p>
                  </a:txBody>
                  <a:tcPr marL="61579" marR="6157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1691-99-2</a:t>
                      </a:r>
                    </a:p>
                  </a:txBody>
                  <a:tcPr marL="61579" marR="6157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N-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EtFOSE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6663231"/>
                  </a:ext>
                </a:extLst>
              </a:tr>
              <a:tr h="171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5:3 Fluorotelomer carboxylate</a:t>
                      </a:r>
                    </a:p>
                  </a:txBody>
                  <a:tcPr marL="61579" marR="6157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1799325-94-2</a:t>
                      </a:r>
                    </a:p>
                  </a:txBody>
                  <a:tcPr marL="61579" marR="6157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5:3 FTCA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451510"/>
                  </a:ext>
                </a:extLst>
              </a:tr>
              <a:tr h="2405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7:3 Fluorotelomer carboxylate</a:t>
                      </a:r>
                    </a:p>
                  </a:txBody>
                  <a:tcPr marL="61579" marR="6157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?</a:t>
                      </a:r>
                    </a:p>
                  </a:txBody>
                  <a:tcPr marL="61579" marR="6157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7:3 FTCA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8528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E234C21-80AC-4A58-8301-5A45FCF9C644}"/>
              </a:ext>
            </a:extLst>
          </p:cNvPr>
          <p:cNvSpPr txBox="1"/>
          <p:nvPr/>
        </p:nvSpPr>
        <p:spPr>
          <a:xfrm>
            <a:off x="170123" y="134782"/>
            <a:ext cx="88604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Additional Detected PFASs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without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Toxicity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Factors and Physiochemical Constants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87D325-5516-4C8E-9EA9-A1281995B90D}"/>
              </a:ext>
            </a:extLst>
          </p:cNvPr>
          <p:cNvSpPr txBox="1"/>
          <p:nvPr/>
        </p:nvSpPr>
        <p:spPr>
          <a:xfrm>
            <a:off x="550928" y="4966044"/>
            <a:ext cx="5603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1. FTS</a:t>
            </a:r>
            <a:r>
              <a:rPr lang="en-US" sz="1600" b="1" baseline="30000" dirty="0"/>
              <a:t>-</a:t>
            </a:r>
            <a:r>
              <a:rPr lang="en-US" sz="1600" b="1" dirty="0"/>
              <a:t> compounds: CAS for anionic ammonium salt form noted.</a:t>
            </a:r>
          </a:p>
          <a:p>
            <a:r>
              <a:rPr lang="en-US" sz="1600" b="1" dirty="0"/>
              <a:t>2. Check anion form name and CAS #s (incomplete).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622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46D9A1-6122-4551-966D-67157413F40D}"/>
              </a:ext>
            </a:extLst>
          </p:cNvPr>
          <p:cNvSpPr txBox="1"/>
          <p:nvPr/>
        </p:nvSpPr>
        <p:spPr>
          <a:xfrm>
            <a:off x="746256" y="67228"/>
            <a:ext cx="765151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HDOH Groundwater Action Levels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(April 2021)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(parts per trillion)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A920B17-D9A2-4E17-B995-14077EEB6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330020"/>
              </p:ext>
            </p:extLst>
          </p:nvPr>
        </p:nvGraphicFramePr>
        <p:xfrm>
          <a:off x="1660086" y="1068324"/>
          <a:ext cx="5655114" cy="5036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6003">
                  <a:extLst>
                    <a:ext uri="{9D8B030D-6E8A-4147-A177-3AD203B41FA5}">
                      <a16:colId xmlns:a16="http://schemas.microsoft.com/office/drawing/2014/main" val="3005571032"/>
                    </a:ext>
                  </a:extLst>
                </a:gridCol>
                <a:gridCol w="2121399">
                  <a:extLst>
                    <a:ext uri="{9D8B030D-6E8A-4147-A177-3AD203B41FA5}">
                      <a16:colId xmlns:a16="http://schemas.microsoft.com/office/drawing/2014/main" val="1858391327"/>
                    </a:ext>
                  </a:extLst>
                </a:gridCol>
                <a:gridCol w="2267712">
                  <a:extLst>
                    <a:ext uri="{9D8B030D-6E8A-4147-A177-3AD203B41FA5}">
                      <a16:colId xmlns:a16="http://schemas.microsoft.com/office/drawing/2014/main" val="4041760305"/>
                    </a:ext>
                  </a:extLst>
                </a:gridCol>
              </a:tblGrid>
              <a:tr h="431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Compound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baseline="30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Drinking Water Toxicity (ng/L)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Chronic Aquatic</a:t>
                      </a:r>
                    </a:p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Toxicity (ng/L)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941575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115888" indent="0" algn="l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PFBS</a:t>
                      </a:r>
                      <a:r>
                        <a:rPr lang="en-US" sz="1600" b="1" i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130,000,000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513327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115888" indent="0" algn="l" defTabSz="914400" rtl="0" eaLnBrk="1" fontAlgn="b" latinLnBrk="0" hangingPunct="1"/>
                      <a:r>
                        <a:rPr lang="en-US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PFHxS</a:t>
                      </a:r>
                      <a:r>
                        <a:rPr lang="en-US" sz="1600" b="1" i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10,000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98123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115888" indent="0" algn="l" defTabSz="914400" rtl="0" eaLnBrk="1" fontAlgn="b" latinLnBrk="0" hangingPunct="1"/>
                      <a:r>
                        <a:rPr lang="en-US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PFHpS</a:t>
                      </a:r>
                      <a:r>
                        <a:rPr lang="en-US" sz="1600" b="1" i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382391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115888" indent="0" algn="l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PFOS</a:t>
                      </a:r>
                      <a:r>
                        <a:rPr lang="en-US" sz="1600" b="1" i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1,100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09342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115888" indent="0" algn="l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PFDS</a:t>
                      </a:r>
                      <a:r>
                        <a:rPr lang="en-US" sz="1600" b="1" i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488362"/>
                  </a:ext>
                </a:extLst>
              </a:tr>
              <a:tr h="248296">
                <a:tc>
                  <a:txBody>
                    <a:bodyPr/>
                    <a:lstStyle/>
                    <a:p>
                      <a:pPr marL="115888" indent="0" algn="l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PFBA</a:t>
                      </a:r>
                      <a:r>
                        <a:rPr lang="en-US" sz="1600" b="1" i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7,600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830,000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2649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115888" indent="0" algn="l" defTabSz="914400" rtl="0" eaLnBrk="1" fontAlgn="b" latinLnBrk="0" hangingPunct="1"/>
                      <a:r>
                        <a:rPr lang="en-US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PFPeA</a:t>
                      </a:r>
                      <a:r>
                        <a:rPr lang="en-US" sz="1600" b="1" i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800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95622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115888" indent="0" algn="l" defTabSz="914400" rtl="0" eaLnBrk="1" fontAlgn="b" latinLnBrk="0" hangingPunct="1"/>
                      <a:r>
                        <a:rPr lang="en-US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PFHxA</a:t>
                      </a:r>
                      <a:r>
                        <a:rPr lang="en-US" sz="1600" b="1" i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4,000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6,300,000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5307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115888" indent="0" algn="l" defTabSz="914400" rtl="0" eaLnBrk="1" fontAlgn="b" latinLnBrk="0" hangingPunct="1"/>
                      <a:r>
                        <a:rPr lang="en-US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PFHpA</a:t>
                      </a:r>
                      <a:r>
                        <a:rPr lang="en-US" sz="1600" b="1" i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64077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115888" indent="0" algn="l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PFOA</a:t>
                      </a:r>
                      <a:r>
                        <a:rPr lang="en-US" sz="1600" b="1" i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8,300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65895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115888" indent="0" algn="l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PFNA</a:t>
                      </a:r>
                      <a:r>
                        <a:rPr lang="en-US" sz="1600" b="1" i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4.0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8,0000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524764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115888" indent="0" algn="l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PFDA</a:t>
                      </a:r>
                      <a:r>
                        <a:rPr lang="en-US" sz="1600" b="1" i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4.0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10,000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404675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115888" indent="0" algn="l" defTabSz="914400" rtl="0" eaLnBrk="1" fontAlgn="b" latinLnBrk="0" hangingPunct="1"/>
                      <a:r>
                        <a:rPr lang="en-US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PFUnDA</a:t>
                      </a:r>
                      <a:r>
                        <a:rPr lang="en-US" sz="1600" b="1" i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10,000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76428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115888" indent="0" algn="l" defTabSz="914400" rtl="0" eaLnBrk="1" fontAlgn="b" latinLnBrk="0" hangingPunct="1"/>
                      <a:r>
                        <a:rPr lang="en-US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PFDoDA</a:t>
                      </a:r>
                      <a:r>
                        <a:rPr lang="en-US" sz="1600" b="1" i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20,000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17235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115888" indent="0" algn="l" defTabSz="914400" rtl="0" eaLnBrk="1" fontAlgn="b" latinLnBrk="0" hangingPunct="1"/>
                      <a:r>
                        <a:rPr lang="en-US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PFTrDA</a:t>
                      </a:r>
                      <a:r>
                        <a:rPr lang="en-US" sz="1600" b="1" i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18562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115888" indent="0" algn="l" defTabSz="914400" rtl="0" eaLnBrk="1" fontAlgn="b" latinLnBrk="0" hangingPunct="1"/>
                      <a:r>
                        <a:rPr lang="en-US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PFTeDA</a:t>
                      </a:r>
                      <a:r>
                        <a:rPr lang="en-US" sz="1600" b="1" i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9643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115888" indent="0" algn="l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PFOSA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38941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115888" indent="0" algn="l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HFPO-DA</a:t>
                      </a:r>
                      <a:r>
                        <a:rPr lang="en-US" sz="1600" b="1" i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82741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8AC9-8AFB-417E-A11E-5614ECEC6B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3C352F-5E87-4288-BE48-C710EA6D0C93}"/>
              </a:ext>
            </a:extLst>
          </p:cNvPr>
          <p:cNvSpPr txBox="1"/>
          <p:nvPr/>
        </p:nvSpPr>
        <p:spPr>
          <a:xfrm>
            <a:off x="1509717" y="6098601"/>
            <a:ext cx="6701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Assumes: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Body Weight=15kg, Relative Source Contribution=0.2; HQ=0.5.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2. Drinking water action level used </a:t>
            </a:r>
            <a:r>
              <a:rPr lang="en-US" sz="1600" b="1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if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aquatic toxicity level not available.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804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46D9A1-6122-4551-966D-67157413F40D}"/>
              </a:ext>
            </a:extLst>
          </p:cNvPr>
          <p:cNvSpPr txBox="1"/>
          <p:nvPr/>
        </p:nvSpPr>
        <p:spPr>
          <a:xfrm>
            <a:off x="1573921" y="67228"/>
            <a:ext cx="599619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HDOH Soil Action Levels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(April 2021)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(parts per million)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A920B17-D9A2-4E17-B995-14077EEB6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36931"/>
              </p:ext>
            </p:extLst>
          </p:nvPr>
        </p:nvGraphicFramePr>
        <p:xfrm>
          <a:off x="1720059" y="1032795"/>
          <a:ext cx="5703882" cy="5036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6003">
                  <a:extLst>
                    <a:ext uri="{9D8B030D-6E8A-4147-A177-3AD203B41FA5}">
                      <a16:colId xmlns:a16="http://schemas.microsoft.com/office/drawing/2014/main" val="3005571032"/>
                    </a:ext>
                  </a:extLst>
                </a:gridCol>
                <a:gridCol w="2121399">
                  <a:extLst>
                    <a:ext uri="{9D8B030D-6E8A-4147-A177-3AD203B41FA5}">
                      <a16:colId xmlns:a16="http://schemas.microsoft.com/office/drawing/2014/main" val="1858391327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4041760305"/>
                    </a:ext>
                  </a:extLst>
                </a:gridCol>
              </a:tblGrid>
              <a:tr h="431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Compound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baseline="30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Direct Exposure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(mg/kg)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Leaching to Drinking Water Aquifer (mg/kg)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941575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115888" indent="0" algn="l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PFBS</a:t>
                      </a:r>
                      <a:r>
                        <a:rPr lang="en-US" sz="1600" b="1" i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513327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115888" indent="0" algn="l" defTabSz="914400" rtl="0" eaLnBrk="1" fontAlgn="b" latinLnBrk="0" hangingPunct="1"/>
                      <a:r>
                        <a:rPr lang="en-US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PFHxS</a:t>
                      </a:r>
                      <a:r>
                        <a:rPr lang="en-US" sz="1600" b="1" i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98123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115888" indent="0" algn="l" defTabSz="914400" rtl="0" eaLnBrk="1" fontAlgn="b" latinLnBrk="0" hangingPunct="1"/>
                      <a:r>
                        <a:rPr lang="en-US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PFHpS</a:t>
                      </a:r>
                      <a:r>
                        <a:rPr lang="en-US" sz="1600" b="1" i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382391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115888" indent="0" algn="l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PFOS</a:t>
                      </a:r>
                      <a:r>
                        <a:rPr lang="en-US" sz="1600" b="1" i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09342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115888" indent="0" algn="l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PFDS</a:t>
                      </a:r>
                      <a:r>
                        <a:rPr lang="en-US" sz="1600" b="1" i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488362"/>
                  </a:ext>
                </a:extLst>
              </a:tr>
              <a:tr h="248296">
                <a:tc>
                  <a:txBody>
                    <a:bodyPr/>
                    <a:lstStyle/>
                    <a:p>
                      <a:pPr marL="115888" indent="0" algn="l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PFBA</a:t>
                      </a:r>
                      <a:r>
                        <a:rPr lang="en-US" sz="1600" b="1" i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2649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115888" indent="0" algn="l" defTabSz="914400" rtl="0" eaLnBrk="1" fontAlgn="b" latinLnBrk="0" hangingPunct="1"/>
                      <a:r>
                        <a:rPr lang="en-US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PFPeA</a:t>
                      </a:r>
                      <a:r>
                        <a:rPr lang="en-US" sz="1600" b="1" i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95622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115888" indent="0" algn="l" defTabSz="914400" rtl="0" eaLnBrk="1" fontAlgn="b" latinLnBrk="0" hangingPunct="1"/>
                      <a:r>
                        <a:rPr lang="en-US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PFHxA</a:t>
                      </a:r>
                      <a:r>
                        <a:rPr lang="en-US" sz="1600" b="1" i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5307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115888" indent="0" algn="l" defTabSz="914400" rtl="0" eaLnBrk="1" fontAlgn="b" latinLnBrk="0" hangingPunct="1"/>
                      <a:r>
                        <a:rPr lang="en-US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PFHpA</a:t>
                      </a:r>
                      <a:r>
                        <a:rPr lang="en-US" sz="1600" b="1" i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64077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115888" indent="0" algn="l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PFOA</a:t>
                      </a:r>
                      <a:r>
                        <a:rPr lang="en-US" sz="1600" b="1" i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65895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115888" indent="0" algn="l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PFNA</a:t>
                      </a:r>
                      <a:r>
                        <a:rPr lang="en-US" sz="1600" b="1" i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524764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115888" indent="0" algn="l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PFDA</a:t>
                      </a:r>
                      <a:r>
                        <a:rPr lang="en-US" sz="1600" b="1" i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404675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115888" indent="0" algn="l" defTabSz="914400" rtl="0" eaLnBrk="1" fontAlgn="b" latinLnBrk="0" hangingPunct="1"/>
                      <a:r>
                        <a:rPr lang="en-US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PFUnDA</a:t>
                      </a:r>
                      <a:r>
                        <a:rPr lang="en-US" sz="1600" b="1" i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76428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115888" indent="0" algn="l" defTabSz="914400" rtl="0" eaLnBrk="1" fontAlgn="b" latinLnBrk="0" hangingPunct="1"/>
                      <a:r>
                        <a:rPr lang="en-US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PFDoDA</a:t>
                      </a:r>
                      <a:r>
                        <a:rPr lang="en-US" sz="1600" b="1" i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(use</a:t>
                      </a:r>
                      <a:r>
                        <a:rPr lang="en-US" sz="16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lab test)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17235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115888" indent="0" algn="l" defTabSz="914400" rtl="0" eaLnBrk="1" fontAlgn="b" latinLnBrk="0" hangingPunct="1"/>
                      <a:r>
                        <a:rPr lang="en-US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PFTrDA</a:t>
                      </a:r>
                      <a:r>
                        <a:rPr lang="en-US" sz="1600" b="1" i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(use</a:t>
                      </a:r>
                      <a:r>
                        <a:rPr lang="en-US" sz="16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lab test)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18562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115888" indent="0" algn="l" defTabSz="914400" rtl="0" eaLnBrk="1" fontAlgn="b" latinLnBrk="0" hangingPunct="1"/>
                      <a:r>
                        <a:rPr lang="en-US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PFTeDA</a:t>
                      </a:r>
                      <a:r>
                        <a:rPr lang="en-US" sz="1600" b="1" i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(use</a:t>
                      </a:r>
                      <a:r>
                        <a:rPr lang="en-US" sz="16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lab test)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9643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115888" indent="0" algn="l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PFOSA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0.015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38941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115888" indent="0" algn="l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HFPO-DA</a:t>
                      </a:r>
                      <a:r>
                        <a:rPr lang="en-US" sz="1600" b="1" i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0.10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0.0003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82741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8AC9-8AFB-417E-A11E-5614ECEC6B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70E6E9-0CB4-4F69-A565-71365202531C}"/>
              </a:ext>
            </a:extLst>
          </p:cNvPr>
          <p:cNvSpPr txBox="1"/>
          <p:nvPr/>
        </p:nvSpPr>
        <p:spPr>
          <a:xfrm>
            <a:off x="1619445" y="6041040"/>
            <a:ext cx="6133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Noncancer hazard to young children (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Body Weight=15kg, Relative Source Contribution=0.2; HQ=0.5).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2. Soil leaching action level calculated based on generic SESOIL model.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500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2350</TotalTime>
  <Words>2544</Words>
  <Application>Microsoft Office PowerPoint</Application>
  <PresentationFormat>On-screen Show (4:3)</PresentationFormat>
  <Paragraphs>620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“Decision Unit” &amp; “Multi Increment Sample” Investigation Guidance (DU-MIS)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Brewer, Roger C</dc:creator>
  <cp:lastModifiedBy>Brewer, Roger C</cp:lastModifiedBy>
  <cp:revision>261</cp:revision>
  <cp:lastPrinted>2022-09-21T23:31:45Z</cp:lastPrinted>
  <dcterms:created xsi:type="dcterms:W3CDTF">2022-08-25T00:50:40Z</dcterms:created>
  <dcterms:modified xsi:type="dcterms:W3CDTF">2022-09-24T22:52:57Z</dcterms:modified>
</cp:coreProperties>
</file>